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256" r:id="rId6"/>
    <p:sldId id="271" r:id="rId7"/>
    <p:sldId id="276" r:id="rId8"/>
    <p:sldId id="275" r:id="rId9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3070568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582330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4094092" algn="l" defTabSz="1023523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in Scigan" initials="MS" lastIdx="2" clrIdx="0">
    <p:extLst/>
  </p:cmAuthor>
  <p:cmAuthor id="2" name="Domagoj Validžić" initials="DV" lastIdx="3" clrIdx="1"/>
  <p:cmAuthor id="3" name="Domo" initials="D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2A6"/>
    <a:srgbClr val="FF2929"/>
    <a:srgbClr val="F46C6C"/>
    <a:srgbClr val="262626"/>
    <a:srgbClr val="646464"/>
    <a:srgbClr val="E1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77" autoAdjust="0"/>
    <p:restoredTop sz="96866" autoAdjust="0"/>
  </p:normalViewPr>
  <p:slideViewPr>
    <p:cSldViewPr>
      <p:cViewPr varScale="1">
        <p:scale>
          <a:sx n="117" d="100"/>
          <a:sy n="117" d="100"/>
        </p:scale>
        <p:origin x="-1536" y="-102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28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45241A0-8D54-49E2-960A-8064867E6FBE}" type="datetimeFigureOut">
              <a:rPr lang="en-US"/>
              <a:pPr>
                <a:defRPr/>
              </a:pPr>
              <a:t>10/5/2016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AD141E7-8887-432E-BDD1-9BF128B28D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8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715833"/>
            <a:ext cx="5436909" cy="4466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8272"/>
            <a:ext cx="2946275" cy="49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F60FA8-7B3F-4A7C-8F0E-23C536595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0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11761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2352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3528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47046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558807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70568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82330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94092" algn="l" defTabSz="102352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339BF-1857-454F-929A-AD4F39B67476}" type="slidenum">
              <a:rPr lang="de-DE" smtClean="0"/>
              <a:pPr/>
              <a:t>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6968428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102CCB70-F795-4C5C-8BB0-CEEE581A338E}" type="slidenum">
              <a:rPr lang="hr-HR" altLang="sr-Latn-RS"/>
              <a:pPr>
                <a:spcBef>
                  <a:spcPct val="0"/>
                </a:spcBef>
              </a:pPr>
              <a:t>3</a:t>
            </a:fld>
            <a:endParaRPr lang="hr-HR" altLang="sr-Latn-R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8899ED1-8A70-4D7A-80AE-FCFA93C61218}" type="slidenum">
              <a:rPr lang="hr-HR" altLang="sr-Latn-RS"/>
              <a:pPr>
                <a:spcBef>
                  <a:spcPct val="0"/>
                </a:spcBef>
              </a:pPr>
              <a:t>4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76004"/>
            <a:ext cx="6478588" cy="2876003"/>
          </a:xfrm>
          <a:solidFill>
            <a:srgbClr val="0872A6"/>
          </a:solidFill>
        </p:spPr>
        <p:txBody>
          <a:bodyPr lIns="402962" tIns="201480" rIns="402962" bIns="402962"/>
          <a:lstStyle>
            <a:lvl1pPr>
              <a:lnSpc>
                <a:spcPct val="110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E9B5-4524-4854-B31C-19DC72F8AF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C20E53-3621-42ED-A9C5-9CBA2B2CF1F0}" type="slidenum">
              <a:rPr lang="de-DE" smtClean="0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08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28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ChangeArrowheads="1"/>
          </p:cNvSpPr>
          <p:nvPr userDrawn="1"/>
        </p:nvSpPr>
        <p:spPr bwMode="auto">
          <a:xfrm>
            <a:off x="1763713" y="6092825"/>
            <a:ext cx="868362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r-Latn-RS" altLang="sr-Latn-RS" smtClean="0"/>
          </a:p>
        </p:txBody>
      </p:sp>
      <p:sp>
        <p:nvSpPr>
          <p:cNvPr id="3" name="Rectangle 47"/>
          <p:cNvSpPr>
            <a:spLocks noChangeArrowheads="1"/>
          </p:cNvSpPr>
          <p:nvPr userDrawn="1"/>
        </p:nvSpPr>
        <p:spPr bwMode="auto">
          <a:xfrm>
            <a:off x="1763713" y="6092825"/>
            <a:ext cx="800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r-Latn-RS" altLang="sr-Latn-RS" smtClean="0"/>
          </a:p>
        </p:txBody>
      </p:sp>
    </p:spTree>
    <p:extLst>
      <p:ext uri="{BB962C8B-B14F-4D97-AF65-F5344CB8AC3E}">
        <p14:creationId xmlns:p14="http://schemas.microsoft.com/office/powerpoint/2010/main" val="186947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54"/>
            <a:ext cx="7772400" cy="1361872"/>
          </a:xfrm>
        </p:spPr>
        <p:txBody>
          <a:bodyPr anchor="t"/>
          <a:lstStyle>
            <a:lvl1pPr algn="l">
              <a:defRPr sz="4500" b="1" cap="all"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7726"/>
            <a:ext cx="7772400" cy="1499327"/>
          </a:xfrm>
        </p:spPr>
        <p:txBody>
          <a:bodyPr anchor="b"/>
          <a:lstStyle>
            <a:lvl1pPr marL="0" indent="0">
              <a:buNone/>
              <a:defRPr sz="2200"/>
            </a:lvl1pPr>
            <a:lvl2pPr marL="511761" indent="0">
              <a:buNone/>
              <a:defRPr sz="2000"/>
            </a:lvl2pPr>
            <a:lvl3pPr marL="1023523" indent="0">
              <a:buNone/>
              <a:defRPr sz="1800"/>
            </a:lvl3pPr>
            <a:lvl4pPr marL="1535285" indent="0">
              <a:buNone/>
              <a:defRPr sz="1600"/>
            </a:lvl4pPr>
            <a:lvl5pPr marL="2047046" indent="0">
              <a:buNone/>
              <a:defRPr sz="1600"/>
            </a:lvl5pPr>
            <a:lvl6pPr marL="2558807" indent="0">
              <a:buNone/>
              <a:defRPr sz="1600"/>
            </a:lvl6pPr>
            <a:lvl7pPr marL="3070568" indent="0">
              <a:buNone/>
              <a:defRPr sz="1600"/>
            </a:lvl7pPr>
            <a:lvl8pPr marL="3582330" indent="0">
              <a:buNone/>
              <a:defRPr sz="1600"/>
            </a:lvl8pPr>
            <a:lvl9pPr marL="409409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D858B-B45B-4EC9-B158-BD1953AAA5B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2457291"/>
            <a:ext cx="4133850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2457291"/>
            <a:ext cx="4135438" cy="33687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E8351-6A66-4547-B069-85DE88F209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913"/>
            <a:ext cx="8229600" cy="1141943"/>
          </a:xfrm>
        </p:spPr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279"/>
            <a:ext cx="4040188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3921"/>
            <a:ext cx="4040188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279"/>
            <a:ext cx="4041775" cy="63864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761" indent="0">
              <a:buNone/>
              <a:defRPr sz="2200" b="1"/>
            </a:lvl2pPr>
            <a:lvl3pPr marL="1023523" indent="0">
              <a:buNone/>
              <a:defRPr sz="2000" b="1"/>
            </a:lvl3pPr>
            <a:lvl4pPr marL="1535285" indent="0">
              <a:buNone/>
              <a:defRPr sz="1800" b="1"/>
            </a:lvl4pPr>
            <a:lvl5pPr marL="2047046" indent="0">
              <a:buNone/>
              <a:defRPr sz="1800" b="1"/>
            </a:lvl5pPr>
            <a:lvl6pPr marL="2558807" indent="0">
              <a:buNone/>
              <a:defRPr sz="1800" b="1"/>
            </a:lvl6pPr>
            <a:lvl7pPr marL="3070568" indent="0">
              <a:buNone/>
              <a:defRPr sz="1800" b="1"/>
            </a:lvl7pPr>
            <a:lvl8pPr marL="3582330" indent="0">
              <a:buNone/>
              <a:defRPr sz="1800" b="1"/>
            </a:lvl8pPr>
            <a:lvl9pPr marL="4094092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3921"/>
            <a:ext cx="4041775" cy="3952390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B9B8-B7AA-41FD-9158-67A13BF8F63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D26DD-1E7A-4C5A-8CB3-F70951A474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6AF0-B8A5-4318-89A2-293B505212A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2799"/>
            <a:ext cx="3008313" cy="11630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2799"/>
            <a:ext cx="5111750" cy="5853513"/>
          </a:xfrm>
        </p:spPr>
        <p:txBody>
          <a:bodyPr/>
          <a:lstStyle>
            <a:lvl1pPr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888"/>
            <a:ext cx="3008313" cy="4690424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5377-ADEA-4F0C-ABF6-5E023DB3FF4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388"/>
            <a:ext cx="5486400" cy="56674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3267"/>
            <a:ext cx="5486400" cy="4115222"/>
          </a:xfrm>
        </p:spPr>
        <p:txBody>
          <a:bodyPr/>
          <a:lstStyle>
            <a:lvl1pPr marL="0" indent="0">
              <a:buNone/>
              <a:defRPr sz="3500"/>
            </a:lvl1pPr>
            <a:lvl2pPr marL="511761" indent="0">
              <a:buNone/>
              <a:defRPr sz="3200"/>
            </a:lvl2pPr>
            <a:lvl3pPr marL="1023523" indent="0">
              <a:buNone/>
              <a:defRPr sz="2700"/>
            </a:lvl3pPr>
            <a:lvl4pPr marL="1535285" indent="0">
              <a:buNone/>
              <a:defRPr sz="2200"/>
            </a:lvl4pPr>
            <a:lvl5pPr marL="2047046" indent="0">
              <a:buNone/>
              <a:defRPr sz="2200"/>
            </a:lvl5pPr>
            <a:lvl6pPr marL="2558807" indent="0">
              <a:buNone/>
              <a:defRPr sz="2200"/>
            </a:lvl6pPr>
            <a:lvl7pPr marL="3070568" indent="0">
              <a:buNone/>
              <a:defRPr sz="2200"/>
            </a:lvl7pPr>
            <a:lvl8pPr marL="3582330" indent="0">
              <a:buNone/>
              <a:defRPr sz="2200"/>
            </a:lvl8pPr>
            <a:lvl9pPr marL="4094092" indent="0">
              <a:buNone/>
              <a:defRPr sz="22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130"/>
            <a:ext cx="5486400" cy="805705"/>
          </a:xfrm>
        </p:spPr>
        <p:txBody>
          <a:bodyPr/>
          <a:lstStyle>
            <a:lvl1pPr marL="0" indent="0">
              <a:buNone/>
              <a:defRPr sz="1600"/>
            </a:lvl1pPr>
            <a:lvl2pPr marL="511761" indent="0">
              <a:buNone/>
              <a:defRPr sz="1300"/>
            </a:lvl2pPr>
            <a:lvl3pPr marL="1023523" indent="0">
              <a:buNone/>
              <a:defRPr sz="1100"/>
            </a:lvl3pPr>
            <a:lvl4pPr marL="1535285" indent="0">
              <a:buNone/>
              <a:defRPr sz="1000"/>
            </a:lvl4pPr>
            <a:lvl5pPr marL="2047046" indent="0">
              <a:buNone/>
              <a:defRPr sz="1000"/>
            </a:lvl5pPr>
            <a:lvl6pPr marL="2558807" indent="0">
              <a:buNone/>
              <a:defRPr sz="1000"/>
            </a:lvl6pPr>
            <a:lvl7pPr marL="3070568" indent="0">
              <a:buNone/>
              <a:defRPr sz="1000"/>
            </a:lvl7pPr>
            <a:lvl8pPr marL="3582330" indent="0">
              <a:buNone/>
              <a:defRPr sz="1000"/>
            </a:lvl8pPr>
            <a:lvl9pPr marL="409409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0EF78-A679-48F2-B605-0A897EADCA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>
              <a:defRPr/>
            </a:pPr>
            <a:fld id="{88C20E53-3621-42ED-A9C5-9CBA2B2CF1F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>
              <a:defRPr/>
            </a:pPr>
            <a:endParaRPr lang="en-US" dirty="0"/>
          </a:p>
        </p:txBody>
      </p:sp>
      <p:pic>
        <p:nvPicPr>
          <p:cNvPr id="4" name="Picture 2" descr="C:\Users\ahussain\Desktop\IRENA-logo-PMS307\IRENA-logo-PMS307\IRENA_PMS307-CMYK00080.jp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188640"/>
            <a:ext cx="3024337" cy="882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9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10" r:id="rId11"/>
    <p:sldLayoutId id="2147484211" r:id="rId12"/>
    <p:sldLayoutId id="2147484212" r:id="rId13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808"/>
            <a:ext cx="7484799" cy="2088232"/>
          </a:xfrm>
        </p:spPr>
        <p:txBody>
          <a:bodyPr/>
          <a:lstStyle/>
          <a:p>
            <a:pPr algn="ctr"/>
            <a:r>
              <a:rPr lang="en-US" sz="2400" dirty="0"/>
              <a:t>South East Europe Regional Consultation Meeting</a:t>
            </a:r>
            <a:br>
              <a:rPr lang="en-US" sz="2400" dirty="0"/>
            </a:br>
            <a:r>
              <a:rPr lang="en-US" sz="2400" dirty="0"/>
              <a:t>Bucharest, Romania</a:t>
            </a:r>
            <a:br>
              <a:rPr lang="en-US" sz="2400" dirty="0"/>
            </a:br>
            <a:r>
              <a:rPr lang="en-US" sz="2400" dirty="0"/>
              <a:t>6 – 7 October 2016</a:t>
            </a:r>
            <a:endParaRPr lang="en-US" sz="2400" dirty="0" smtClean="0">
              <a:latin typeface="Calibri Light" panose="020F03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3568" y="3789040"/>
            <a:ext cx="7776864" cy="2403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Session V: Renewable Energy Target Setting and Support Schemes (Auctions)</a:t>
            </a:r>
          </a:p>
          <a:p>
            <a:pPr algn="ctr" eaLnBrk="0" hangingPunct="0">
              <a:lnSpc>
                <a:spcPct val="110000"/>
              </a:lnSpc>
            </a:pPr>
            <a:endParaRPr lang="en-US" b="1" dirty="0" smtClean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endParaRPr lang="en-US" b="1" dirty="0" smtClean="0">
              <a:latin typeface="ITC Avant Garde Gothic" pitchFamily="34" charset="0"/>
              <a:ea typeface="+mj-ea"/>
              <a:cs typeface="+mj-cs"/>
            </a:endParaRPr>
          </a:p>
          <a:p>
            <a:pPr algn="ctr" eaLnBrk="0" hangingPunct="0">
              <a:lnSpc>
                <a:spcPct val="110000"/>
              </a:lnSpc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C R O A T I A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Ministry of Economy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b="1" dirty="0" err="1" smtClean="0">
                <a:latin typeface="ITC Avant Garde Gothic" pitchFamily="34" charset="0"/>
                <a:ea typeface="+mj-ea"/>
                <a:cs typeface="+mj-cs"/>
              </a:rPr>
              <a:t>Zdeslav</a:t>
            </a: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 Matić, Assistant Minister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b="1" dirty="0" smtClean="0">
                <a:latin typeface="ITC Avant Garde Gothic" pitchFamily="34" charset="0"/>
                <a:ea typeface="+mj-ea"/>
                <a:cs typeface="+mj-cs"/>
              </a:rPr>
              <a:t>Domagoj Validžić, Head of Energy Sector</a:t>
            </a:r>
          </a:p>
          <a:p>
            <a:pPr>
              <a:lnSpc>
                <a:spcPct val="150000"/>
              </a:lnSpc>
            </a:pPr>
            <a:endParaRPr lang="en-US" sz="1800" dirty="0"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323230" y="1196752"/>
            <a:ext cx="8352928" cy="54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de-DE"/>
            </a:defPPr>
            <a:lvl2pPr marL="374650" lvl="1" indent="-285750">
              <a:spcBef>
                <a:spcPct val="20000"/>
              </a:spcBef>
              <a:spcAft>
                <a:spcPts val="600"/>
              </a:spcAft>
              <a:defRPr sz="2400" b="1" i="1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defRPr>
            </a:lvl2pPr>
          </a:lstStyle>
          <a:p>
            <a:pPr lvl="1"/>
            <a:r>
              <a:rPr lang="en-US" altLang="sr-Latn-RS" dirty="0"/>
              <a:t>Three types of producers</a:t>
            </a:r>
            <a:r>
              <a:rPr lang="hr-HR" altLang="sr-Latn-RS" dirty="0"/>
              <a:t>:</a:t>
            </a:r>
            <a:endParaRPr lang="en-US" altLang="sr-Latn-RS" dirty="0"/>
          </a:p>
          <a:p>
            <a:pPr lvl="1"/>
            <a:r>
              <a:rPr lang="en-US" altLang="sr-Latn-RS" b="0" dirty="0"/>
              <a:t>-No dispatching priority</a:t>
            </a:r>
          </a:p>
          <a:p>
            <a:pPr lvl="1"/>
            <a:r>
              <a:rPr lang="en-US" altLang="sr-Latn-RS" b="0" dirty="0"/>
              <a:t>-Eligibility</a:t>
            </a:r>
          </a:p>
          <a:p>
            <a:pPr lvl="1"/>
            <a:r>
              <a:rPr lang="en-US" altLang="sr-Latn-RS" b="0" dirty="0"/>
              <a:t>-Eligibility and </a:t>
            </a:r>
            <a:r>
              <a:rPr lang="en-US" altLang="sr-Latn-RS" b="0" dirty="0" err="1"/>
              <a:t>FiT</a:t>
            </a:r>
            <a:r>
              <a:rPr lang="en-US" altLang="sr-Latn-RS" b="0" dirty="0"/>
              <a:t> contract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9" name="Oval 8"/>
          <p:cNvSpPr/>
          <p:nvPr/>
        </p:nvSpPr>
        <p:spPr>
          <a:xfrm>
            <a:off x="1435975" y="3580771"/>
            <a:ext cx="5904061" cy="30248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10" name="Oval 9"/>
          <p:cNvSpPr/>
          <p:nvPr/>
        </p:nvSpPr>
        <p:spPr>
          <a:xfrm>
            <a:off x="1494138" y="3537690"/>
            <a:ext cx="4455248" cy="231072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sp>
        <p:nvSpPr>
          <p:cNvPr id="11" name="Oval 10"/>
          <p:cNvSpPr/>
          <p:nvPr/>
        </p:nvSpPr>
        <p:spPr>
          <a:xfrm>
            <a:off x="1770583" y="3664594"/>
            <a:ext cx="2975134" cy="141335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 bwMode="auto">
          <a:xfrm>
            <a:off x="2165527" y="4308701"/>
            <a:ext cx="2228370" cy="3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500" b="1" dirty="0" smtClean="0">
                <a:solidFill>
                  <a:srgbClr val="C00000"/>
                </a:solidFill>
                <a:latin typeface="Trebuchet MS" pitchFamily="34" charset="0"/>
              </a:rPr>
              <a:t>Eligible produce</a:t>
            </a:r>
            <a:r>
              <a:rPr lang="hr-HR" sz="1500" b="1" dirty="0" smtClean="0">
                <a:solidFill>
                  <a:srgbClr val="C00000"/>
                </a:solidFill>
                <a:latin typeface="Trebuchet MS" pitchFamily="34" charset="0"/>
              </a:rPr>
              <a:t>r</a:t>
            </a:r>
            <a:r>
              <a:rPr lang="en-US" sz="1500" b="1" dirty="0" smtClean="0">
                <a:solidFill>
                  <a:srgbClr val="C00000"/>
                </a:solidFill>
                <a:latin typeface="Trebuchet MS" pitchFamily="34" charset="0"/>
              </a:rPr>
              <a:t> in </a:t>
            </a:r>
            <a:r>
              <a:rPr lang="en-US" sz="1500" b="1" dirty="0" err="1" smtClean="0">
                <a:solidFill>
                  <a:srgbClr val="C00000"/>
                </a:solidFill>
                <a:latin typeface="Trebuchet MS" pitchFamily="34" charset="0"/>
              </a:rPr>
              <a:t>FiT</a:t>
            </a:r>
            <a:r>
              <a:rPr lang="en-US" sz="1500" b="1" dirty="0" smtClean="0">
                <a:solidFill>
                  <a:srgbClr val="C00000"/>
                </a:solidFill>
                <a:latin typeface="Trebuchet MS" pitchFamily="34" charset="0"/>
              </a:rPr>
              <a:t> regime</a:t>
            </a:r>
            <a:endParaRPr lang="en-US" sz="15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 bwMode="auto">
          <a:xfrm>
            <a:off x="2987824" y="5248077"/>
            <a:ext cx="2226879" cy="34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500" b="1" dirty="0" smtClean="0">
                <a:solidFill>
                  <a:srgbClr val="C00000"/>
                </a:solidFill>
                <a:latin typeface="Trebuchet MS" pitchFamily="34" charset="0"/>
              </a:rPr>
              <a:t>Eligible producer in the open market</a:t>
            </a:r>
            <a:endParaRPr lang="en-US" sz="15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 bwMode="auto">
          <a:xfrm>
            <a:off x="4745717" y="5762162"/>
            <a:ext cx="1922807" cy="340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500" b="1" dirty="0" smtClean="0">
                <a:solidFill>
                  <a:srgbClr val="C00000"/>
                </a:solidFill>
                <a:latin typeface="Trebuchet MS" pitchFamily="34" charset="0"/>
              </a:rPr>
              <a:t>Other producers</a:t>
            </a:r>
            <a:endParaRPr lang="en-US" sz="1500" b="1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5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1"/>
          <p:cNvSpPr>
            <a:spLocks noGrp="1"/>
          </p:cNvSpPr>
          <p:nvPr/>
        </p:nvSpPr>
        <p:spPr bwMode="auto">
          <a:xfrm>
            <a:off x="318980" y="1196753"/>
            <a:ext cx="8501491" cy="504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 typeface="Wingdings" pitchFamily="2" charset="2"/>
              <a:buNone/>
            </a:pPr>
            <a:r>
              <a:rPr lang="en-US" altLang="sr-Latn-RS" sz="24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Fed-in premium model</a:t>
            </a:r>
            <a:endParaRPr lang="en-US" altLang="sr-Latn-RS" sz="1800" b="1" dirty="0">
              <a:solidFill>
                <a:srgbClr val="002060"/>
              </a:solidFill>
            </a:endParaRPr>
          </a:p>
        </p:txBody>
      </p:sp>
      <p:pic>
        <p:nvPicPr>
          <p:cNvPr id="22534" name="Picture 7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6" t="45859" r="48889" b="35262"/>
          <a:stretch>
            <a:fillRect/>
          </a:stretch>
        </p:blipFill>
        <p:spPr bwMode="auto">
          <a:xfrm>
            <a:off x="6875355" y="2973124"/>
            <a:ext cx="180975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8"/>
          <p:cNvPicPr preferRelativeResize="0"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16" t="20308" r="56921" b="67754"/>
          <a:stretch>
            <a:fillRect/>
          </a:stretch>
        </p:blipFill>
        <p:spPr bwMode="auto">
          <a:xfrm>
            <a:off x="6875355" y="2606411"/>
            <a:ext cx="180975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7056330" y="2544499"/>
            <a:ext cx="1470025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600" b="1" dirty="0" smtClean="0">
                <a:solidFill>
                  <a:srgbClr val="0070C0"/>
                </a:solidFill>
                <a:latin typeface="Calibri" pitchFamily="34" charset="0"/>
              </a:rPr>
              <a:t>Subsidy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600" b="1" dirty="0" smtClean="0">
                <a:solidFill>
                  <a:srgbClr val="0070C0"/>
                </a:solidFill>
                <a:latin typeface="Calibri" pitchFamily="34" charset="0"/>
              </a:rPr>
              <a:t>Market</a:t>
            </a:r>
            <a:endParaRPr lang="en-US" altLang="sr-Latn-RS" sz="16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2253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42"/>
          <a:stretch>
            <a:fillRect/>
          </a:stretch>
        </p:blipFill>
        <p:spPr bwMode="auto">
          <a:xfrm>
            <a:off x="577635" y="1965061"/>
            <a:ext cx="6213475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1464917" y="4347342"/>
            <a:ext cx="12700" cy="557213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4969533" y="3929206"/>
            <a:ext cx="1911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Fixed 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premium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141555" y="4549511"/>
            <a:ext cx="596900" cy="558800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314718" y="4659048"/>
            <a:ext cx="185274" cy="449263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12160" y="4659048"/>
            <a:ext cx="0" cy="579072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45" name="Rectangle 19"/>
          <p:cNvSpPr>
            <a:spLocks noChangeArrowheads="1"/>
          </p:cNvSpPr>
          <p:nvPr/>
        </p:nvSpPr>
        <p:spPr bwMode="auto">
          <a:xfrm>
            <a:off x="91378" y="5865876"/>
            <a:ext cx="28083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Indirect market integration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through Market operator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479445" y="5355532"/>
            <a:ext cx="6350" cy="377825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211960" y="5644256"/>
            <a:ext cx="504056" cy="375608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5534235" y="5676636"/>
            <a:ext cx="360363" cy="422275"/>
          </a:xfrm>
          <a:prstGeom prst="straightConnector1">
            <a:avLst/>
          </a:prstGeom>
          <a:ln>
            <a:solidFill>
              <a:srgbClr val="3399FF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549" name="Rectangle 32"/>
          <p:cNvSpPr>
            <a:spLocks noChangeArrowheads="1"/>
          </p:cNvSpPr>
          <p:nvPr/>
        </p:nvSpPr>
        <p:spPr bwMode="auto">
          <a:xfrm>
            <a:off x="3851920" y="6127486"/>
            <a:ext cx="2547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FF0000"/>
                </a:solidFill>
                <a:latin typeface="Calibri" pitchFamily="34" charset="0"/>
              </a:rPr>
              <a:t>Direct market integration</a:t>
            </a:r>
            <a:endParaRPr lang="en-US" altLang="sr-Latn-RS" sz="1400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3589343" y="3867203"/>
            <a:ext cx="19113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Fixed FI premium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w or w/o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hr-HR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u</a:t>
            </a: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p/down cap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2223980" y="3824122"/>
            <a:ext cx="1911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Variable </a:t>
            </a:r>
          </a:p>
          <a:p>
            <a:pPr algn="ctr" eaLnBrk="1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FI Premium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22503" y="3949634"/>
            <a:ext cx="1911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Full Feed-in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522503" y="5039401"/>
            <a:ext cx="1911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No market risk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8" name="Rectangle 11"/>
          <p:cNvSpPr>
            <a:spLocks noChangeArrowheads="1"/>
          </p:cNvSpPr>
          <p:nvPr/>
        </p:nvSpPr>
        <p:spPr bwMode="auto">
          <a:xfrm>
            <a:off x="5215508" y="5231814"/>
            <a:ext cx="1911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Limited protection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3141555" y="5264282"/>
            <a:ext cx="19113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</a:pPr>
            <a:r>
              <a:rPr lang="en-US" altLang="sr-Latn-RS" sz="1400" b="1" dirty="0" smtClean="0">
                <a:solidFill>
                  <a:srgbClr val="0070C0"/>
                </a:solidFill>
                <a:latin typeface="Calibri" pitchFamily="34" charset="0"/>
              </a:rPr>
              <a:t>Full market exposure</a:t>
            </a:r>
            <a:endParaRPr lang="en-US" altLang="sr-Latn-RS" sz="1400" b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9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3528" y="1196753"/>
            <a:ext cx="8496944" cy="4464496"/>
          </a:xfrm>
          <a:prstGeom prst="rect">
            <a:avLst/>
          </a:prstGeom>
          <a:extLst/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b="1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Market integration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Indirect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-through 2016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-energy sold to suppliers under regulated conditions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Direct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-from 2017, pending adoption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-energy sold through: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	-auctions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	-PX</a:t>
            </a:r>
          </a:p>
          <a:p>
            <a:pPr marL="374650" lvl="1" indent="-285750">
              <a:spcBef>
                <a:spcPct val="20000"/>
              </a:spcBef>
              <a:spcAft>
                <a:spcPts val="600"/>
              </a:spcAft>
            </a:pPr>
            <a:r>
              <a:rPr lang="en-US" altLang="sr-Latn-RS" sz="2400" i="1" dirty="0" smtClean="0">
                <a:solidFill>
                  <a:srgbClr val="0070C0"/>
                </a:solidFill>
                <a:latin typeface="ITC Avant Garde Gothic"/>
                <a:cs typeface="Arial" panose="020B0604020202020204" pitchFamily="34" charset="0"/>
              </a:rPr>
              <a:t>		-OTC</a:t>
            </a:r>
            <a:endParaRPr lang="en-US" altLang="sr-Latn-RS" sz="1400" i="1" dirty="0" smtClean="0">
              <a:solidFill>
                <a:srgbClr val="0070C0"/>
              </a:solidFill>
              <a:latin typeface="ITC Avant Garde Gothi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60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DFEE1A1A4C134C9B9471C6485ECC38" ma:contentTypeVersion="0" ma:contentTypeDescription="Create a new document." ma:contentTypeScope="" ma:versionID="a975fb6683187c0d7262e6acaf3503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628D9-ADE5-430F-9953-058661C9F55F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636805F6-CB52-4FF6-A634-180897EA4C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345E26-BAC9-47CC-AC35-2632352A3B5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B9A4C954-EABD-49A4-8D57-29F276C14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9821</TotalTime>
  <Words>115</Words>
  <Application>Microsoft Office PowerPoint</Application>
  <PresentationFormat>On-screen Show (4:3)</PresentationFormat>
  <Paragraphs>45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Standarddesign</vt:lpstr>
      <vt:lpstr>South East Europe Regional Consultation Meeting Bucharest, Romania 6 – 7 October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Office</dc:creator>
  <cp:lastModifiedBy>Zdeslav Matić</cp:lastModifiedBy>
  <cp:revision>1636</cp:revision>
  <cp:lastPrinted>2016-09-07T06:15:11Z</cp:lastPrinted>
  <dcterms:created xsi:type="dcterms:W3CDTF">2010-01-06T11:15:24Z</dcterms:created>
  <dcterms:modified xsi:type="dcterms:W3CDTF">2016-10-05T13:42:05Z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0x01010088DFEE1A1A4C134C9B9471C6485ECC38</vt:lpwstr>
  </property>
</Properties>
</file>