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4214" r:id="rId6"/>
    <p:sldMasterId id="2147484228" r:id="rId7"/>
    <p:sldMasterId id="2147484240" r:id="rId8"/>
  </p:sldMasterIdLst>
  <p:notesMasterIdLst>
    <p:notesMasterId r:id="rId28"/>
  </p:notesMasterIdLst>
  <p:handoutMasterIdLst>
    <p:handoutMasterId r:id="rId29"/>
  </p:handoutMasterIdLst>
  <p:sldIdLst>
    <p:sldId id="256" r:id="rId9"/>
    <p:sldId id="305" r:id="rId10"/>
    <p:sldId id="306" r:id="rId11"/>
    <p:sldId id="265" r:id="rId12"/>
    <p:sldId id="308" r:id="rId13"/>
    <p:sldId id="309" r:id="rId14"/>
    <p:sldId id="310" r:id="rId15"/>
    <p:sldId id="314" r:id="rId16"/>
    <p:sldId id="315" r:id="rId17"/>
    <p:sldId id="317" r:id="rId18"/>
    <p:sldId id="316" r:id="rId19"/>
    <p:sldId id="321" r:id="rId20"/>
    <p:sldId id="322" r:id="rId21"/>
    <p:sldId id="323" r:id="rId22"/>
    <p:sldId id="324" r:id="rId23"/>
    <p:sldId id="260" r:id="rId24"/>
    <p:sldId id="328" r:id="rId25"/>
    <p:sldId id="329" r:id="rId26"/>
    <p:sldId id="325" r:id="rId2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Scigan" initials="MS" lastIdx="2" clrIdx="0">
    <p:extLst/>
  </p:cmAuthor>
  <p:cmAuthor id="2" name="Andreja Urbančič" initials="AU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2A6"/>
    <a:srgbClr val="FF2929"/>
    <a:srgbClr val="F46C6C"/>
    <a:srgbClr val="262626"/>
    <a:srgbClr val="646464"/>
    <a:srgbClr val="E1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 autoAdjust="0"/>
    <p:restoredTop sz="96866" autoAdjust="0"/>
  </p:normalViewPr>
  <p:slideViewPr>
    <p:cSldViewPr>
      <p:cViewPr varScale="1">
        <p:scale>
          <a:sx n="132" d="100"/>
          <a:sy n="132" d="100"/>
        </p:scale>
        <p:origin x="1086" y="10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2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like%20IJS%20CEU%20iz%20AN%20OVE%20-%20ver%206jun2016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okalni\MG-MZIP-URE\OVE\OVE%202011-SUR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1369619111938"/>
          <c:y val="2.7361401320718712E-2"/>
          <c:w val="0.85086912373745027"/>
          <c:h val="0.73988538724173936"/>
        </c:manualLayout>
      </c:layout>
      <c:lineChart>
        <c:grouping val="standard"/>
        <c:varyColors val="0"/>
        <c:ser>
          <c:idx val="4"/>
          <c:order val="8"/>
          <c:tx>
            <c:strRef>
              <c:f>'Slika 1a Delez OVE'!$A$18:$B$18</c:f>
              <c:strCache>
                <c:ptCount val="1"/>
                <c:pt idx="0">
                  <c:v>NAP-proposal: RES-total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OVE'!$C$18:$S$18</c:f>
              <c:numCache>
                <c:formatCode>General</c:formatCode>
                <c:ptCount val="17"/>
                <c:pt idx="10" formatCode="0.0%">
                  <c:v>0.21902529282596109</c:v>
                </c:pt>
                <c:pt idx="11" formatCode="0.0%">
                  <c:v>0.23094454395280561</c:v>
                </c:pt>
                <c:pt idx="12" formatCode="0.0%">
                  <c:v>0.23371666734730631</c:v>
                </c:pt>
                <c:pt idx="13" formatCode="0.0%">
                  <c:v>0.23639089934156202</c:v>
                </c:pt>
                <c:pt idx="14" formatCode="0.0%">
                  <c:v>0.24302074481614905</c:v>
                </c:pt>
                <c:pt idx="15" formatCode="0.0%">
                  <c:v>0.24756131709016196</c:v>
                </c:pt>
                <c:pt idx="16" formatCode="0.0%">
                  <c:v>0.25009209005112903</c:v>
                </c:pt>
              </c:numCache>
            </c:numRef>
          </c:val>
          <c:smooth val="0"/>
        </c:ser>
        <c:ser>
          <c:idx val="5"/>
          <c:order val="9"/>
          <c:tx>
            <c:strRef>
              <c:f>'Slika 1a Delez OVE'!$A$14:$B$14</c:f>
              <c:strCache>
                <c:ptCount val="1"/>
                <c:pt idx="0">
                  <c:v>SHARES: RES-total</c:v>
                </c:pt>
              </c:strCache>
            </c:strRef>
          </c:tx>
          <c:spPr>
            <a:ln w="25400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OVE'!$C$14:$S$14</c:f>
              <c:numCache>
                <c:formatCode>0.0%</c:formatCode>
                <c:ptCount val="17"/>
                <c:pt idx="0">
                  <c:v>0.16147086275645237</c:v>
                </c:pt>
                <c:pt idx="1">
                  <c:v>0.16016126574978057</c:v>
                </c:pt>
                <c:pt idx="2">
                  <c:v>0.15599533743898716</c:v>
                </c:pt>
                <c:pt idx="3">
                  <c:v>0.15610577517521351</c:v>
                </c:pt>
                <c:pt idx="4">
                  <c:v>0.14996601111634678</c:v>
                </c:pt>
                <c:pt idx="5">
                  <c:v>0.20022225890028097</c:v>
                </c:pt>
                <c:pt idx="6">
                  <c:v>0.20517517332225038</c:v>
                </c:pt>
                <c:pt idx="7">
                  <c:v>0.20234418436821688</c:v>
                </c:pt>
                <c:pt idx="8">
                  <c:v>0.20945549214217793</c:v>
                </c:pt>
                <c:pt idx="9">
                  <c:v>0.22535851565724263</c:v>
                </c:pt>
                <c:pt idx="10">
                  <c:v>0.21902529282596109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'Slika 1a Delez OVE'!$A$15:$B$15</c:f>
              <c:strCache>
                <c:ptCount val="1"/>
                <c:pt idx="0">
                  <c:v>NAP-proposal: Heating&amp;cooling</c:v>
                </c:pt>
              </c:strCache>
            </c:strRef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OVE'!$C$15:$S$15</c:f>
              <c:numCache>
                <c:formatCode>General</c:formatCode>
                <c:ptCount val="17"/>
                <c:pt idx="10" formatCode="0.0%">
                  <c:v>0.33271891025608202</c:v>
                </c:pt>
                <c:pt idx="11" formatCode="0.0%">
                  <c:v>0.32782999725345185</c:v>
                </c:pt>
                <c:pt idx="12" formatCode="0.0%">
                  <c:v>0.33030068771713739</c:v>
                </c:pt>
                <c:pt idx="13" formatCode="0.0%">
                  <c:v>0.33277139753034135</c:v>
                </c:pt>
                <c:pt idx="14" formatCode="0.0%">
                  <c:v>0.33514519576661678</c:v>
                </c:pt>
                <c:pt idx="15" formatCode="0.0%">
                  <c:v>0.33756730152531089</c:v>
                </c:pt>
                <c:pt idx="16" formatCode="0.0%">
                  <c:v>0.34006288581579092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'Slika 1a Delez OVE'!$A$11:$B$11</c:f>
              <c:strCache>
                <c:ptCount val="1"/>
                <c:pt idx="0">
                  <c:v>SHARES: Heating&amp;cooling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OVE'!$C$11:$S$11</c:f>
              <c:numCache>
                <c:formatCode>0.0%</c:formatCode>
                <c:ptCount val="17"/>
                <c:pt idx="0">
                  <c:v>0.18389278409409926</c:v>
                </c:pt>
                <c:pt idx="1">
                  <c:v>0.18945252161880741</c:v>
                </c:pt>
                <c:pt idx="2">
                  <c:v>0.18554107379788626</c:v>
                </c:pt>
                <c:pt idx="3">
                  <c:v>0.20396074999795547</c:v>
                </c:pt>
                <c:pt idx="4">
                  <c:v>0.19237830049681706</c:v>
                </c:pt>
                <c:pt idx="5">
                  <c:v>0.27301488597868762</c:v>
                </c:pt>
                <c:pt idx="6">
                  <c:v>0.28348139576229953</c:v>
                </c:pt>
                <c:pt idx="7">
                  <c:v>0.30238742752384362</c:v>
                </c:pt>
                <c:pt idx="8">
                  <c:v>0.3174461930339878</c:v>
                </c:pt>
                <c:pt idx="9">
                  <c:v>0.33685162826448883</c:v>
                </c:pt>
                <c:pt idx="10">
                  <c:v>0.33271891025608202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'Slika 1a Delez OVE'!$A$16:$B$16</c:f>
              <c:strCache>
                <c:ptCount val="1"/>
                <c:pt idx="0">
                  <c:v>NAP-proposal: Electricity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OVE'!$C$16:$S$16</c:f>
              <c:numCache>
                <c:formatCode>General</c:formatCode>
                <c:ptCount val="17"/>
                <c:pt idx="10" formatCode="0.0%">
                  <c:v>0.33942781846961695</c:v>
                </c:pt>
                <c:pt idx="11" formatCode="0.0%">
                  <c:v>0.34651841864766464</c:v>
                </c:pt>
                <c:pt idx="12" formatCode="0.0%">
                  <c:v>0.34984910927202528</c:v>
                </c:pt>
                <c:pt idx="13" formatCode="0.0%">
                  <c:v>0.35316428957006024</c:v>
                </c:pt>
                <c:pt idx="14" formatCode="0.0%">
                  <c:v>0.37311860125241253</c:v>
                </c:pt>
                <c:pt idx="15" formatCode="0.0%">
                  <c:v>0.38516066467357357</c:v>
                </c:pt>
                <c:pt idx="16" formatCode="0.0%">
                  <c:v>0.3892416297794255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'Slika 1a Delez OVE'!$A$12:$B$12</c:f>
              <c:strCache>
                <c:ptCount val="1"/>
                <c:pt idx="0">
                  <c:v>SHARES: Electricity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OVE'!$C$12:$S$12</c:f>
              <c:numCache>
                <c:formatCode>0.0%</c:formatCode>
                <c:ptCount val="17"/>
                <c:pt idx="0">
                  <c:v>0.29270836568459957</c:v>
                </c:pt>
                <c:pt idx="1">
                  <c:v>0.28654339202812784</c:v>
                </c:pt>
                <c:pt idx="2">
                  <c:v>0.28230938428621283</c:v>
                </c:pt>
                <c:pt idx="3">
                  <c:v>0.27697374191754309</c:v>
                </c:pt>
                <c:pt idx="4">
                  <c:v>0.29962376638080473</c:v>
                </c:pt>
                <c:pt idx="5">
                  <c:v>0.3375565816768728</c:v>
                </c:pt>
                <c:pt idx="6">
                  <c:v>0.32200891897258499</c:v>
                </c:pt>
                <c:pt idx="7">
                  <c:v>0.31044433904217233</c:v>
                </c:pt>
                <c:pt idx="8">
                  <c:v>0.31633268272663484</c:v>
                </c:pt>
                <c:pt idx="9">
                  <c:v>0.33085354702797265</c:v>
                </c:pt>
                <c:pt idx="10">
                  <c:v>0.33942781846961695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'Slika 1a Delez OVE'!$A$17:$B$17</c:f>
              <c:strCache>
                <c:ptCount val="1"/>
                <c:pt idx="0">
                  <c:v>NAP-proposal: Transport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OVE'!$C$17:$S$17</c:f>
              <c:numCache>
                <c:formatCode>General</c:formatCode>
                <c:ptCount val="17"/>
                <c:pt idx="10" formatCode="0.0%">
                  <c:v>2.5844335920589136E-2</c:v>
                </c:pt>
                <c:pt idx="11" formatCode="0.0%">
                  <c:v>4.7909608720687849E-2</c:v>
                </c:pt>
                <c:pt idx="12" formatCode="0.0%">
                  <c:v>6.009696888223813E-2</c:v>
                </c:pt>
                <c:pt idx="13" formatCode="0.0%">
                  <c:v>7.1183162531197955E-2</c:v>
                </c:pt>
                <c:pt idx="14" formatCode="0.0%">
                  <c:v>8.1310979714045925E-2</c:v>
                </c:pt>
                <c:pt idx="15" formatCode="0.0%">
                  <c:v>9.0599545608856594E-2</c:v>
                </c:pt>
                <c:pt idx="16" formatCode="0.0%">
                  <c:v>9.914902801023677E-2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'Slika 1a Delez OVE'!$A$13:$B$13</c:f>
              <c:strCache>
                <c:ptCount val="1"/>
                <c:pt idx="0">
                  <c:v>SHARES: Transport</c:v>
                </c:pt>
              </c:strCache>
            </c:strRef>
          </c:tx>
          <c:spPr>
            <a:ln w="2540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OVE'!$C$13:$S$13</c:f>
              <c:numCache>
                <c:formatCode>0.000%</c:formatCode>
                <c:ptCount val="17"/>
                <c:pt idx="0">
                  <c:v>3.5302133887270531E-3</c:v>
                </c:pt>
                <c:pt idx="1">
                  <c:v>3.4544722334254332E-3</c:v>
                </c:pt>
                <c:pt idx="2">
                  <c:v>5.9523827333230524E-3</c:v>
                </c:pt>
                <c:pt idx="3">
                  <c:v>1.0759706756028361E-2</c:v>
                </c:pt>
                <c:pt idx="4">
                  <c:v>1.4425569804746467E-2</c:v>
                </c:pt>
                <c:pt idx="5">
                  <c:v>1.9509665425348731E-2</c:v>
                </c:pt>
                <c:pt idx="6">
                  <c:v>2.7710858947251643E-2</c:v>
                </c:pt>
                <c:pt idx="7">
                  <c:v>2.1209943226687462E-2</c:v>
                </c:pt>
                <c:pt idx="8">
                  <c:v>2.9286773254299098E-2</c:v>
                </c:pt>
                <c:pt idx="9">
                  <c:v>3.4562618018642292E-2</c:v>
                </c:pt>
                <c:pt idx="10">
                  <c:v>2.5844335920589136E-2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'Slika 1a Delez OVE'!$A$10:$B$10</c:f>
              <c:strCache>
                <c:ptCount val="1"/>
                <c:pt idx="0">
                  <c:v>NAP-2010: RES-total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none"/>
          </c:marker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4710685467252797E-2"/>
                  <c:y val="2.7847440357969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spPr>
                <a:solidFill>
                  <a:srgbClr val="008000"/>
                </a:solidFill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8000"/>
              </a:solidFill>
            </c:spPr>
            <c:txPr>
              <a:bodyPr/>
              <a:lstStyle/>
              <a:p>
                <a:pPr>
                  <a:defRPr sz="10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OVE'!$C$10:$S$10</c:f>
              <c:numCache>
                <c:formatCode>0.0%</c:formatCode>
                <c:ptCount val="17"/>
                <c:pt idx="1">
                  <c:v>0.16200000000000001</c:v>
                </c:pt>
                <c:pt idx="2">
                  <c:v>0.16499999999999998</c:v>
                </c:pt>
                <c:pt idx="3">
                  <c:v>0.16799999999999998</c:v>
                </c:pt>
                <c:pt idx="4">
                  <c:v>0.17099999999999999</c:v>
                </c:pt>
                <c:pt idx="5">
                  <c:v>0.17399999999999999</c:v>
                </c:pt>
                <c:pt idx="6">
                  <c:v>0.17699999999999999</c:v>
                </c:pt>
                <c:pt idx="7">
                  <c:v>0.182</c:v>
                </c:pt>
                <c:pt idx="8">
                  <c:v>0.187</c:v>
                </c:pt>
                <c:pt idx="9">
                  <c:v>0.19500000000000001</c:v>
                </c:pt>
                <c:pt idx="10">
                  <c:v>0.20100000000000001</c:v>
                </c:pt>
                <c:pt idx="11">
                  <c:v>0.21199999999999999</c:v>
                </c:pt>
                <c:pt idx="12">
                  <c:v>0.218</c:v>
                </c:pt>
                <c:pt idx="13">
                  <c:v>0.22399999999999998</c:v>
                </c:pt>
                <c:pt idx="14">
                  <c:v>0.23600000000000002</c:v>
                </c:pt>
                <c:pt idx="15">
                  <c:v>0.24299999999999999</c:v>
                </c:pt>
                <c:pt idx="16">
                  <c:v>0.25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'Slika 1a Delez OVE'!$A$14:$B$14</c:f>
              <c:strCache>
                <c:ptCount val="1"/>
                <c:pt idx="0">
                  <c:v>SHARES: RES-total</c:v>
                </c:pt>
              </c:strCache>
            </c:strRef>
          </c:tx>
          <c:spPr>
            <a:ln w="25400">
              <a:solidFill>
                <a:srgbClr val="008000"/>
              </a:solidFill>
            </a:ln>
          </c:spPr>
          <c:marker>
            <c:symbol val="plus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1592423947969843E-2"/>
                  <c:y val="-3.9111461693406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rgbClr val="008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OVE'!$C$14:$S$14</c:f>
              <c:numCache>
                <c:formatCode>0.0%</c:formatCode>
                <c:ptCount val="17"/>
                <c:pt idx="0">
                  <c:v>0.16147086275645237</c:v>
                </c:pt>
                <c:pt idx="1">
                  <c:v>0.16016126574978057</c:v>
                </c:pt>
                <c:pt idx="2">
                  <c:v>0.15599533743898716</c:v>
                </c:pt>
                <c:pt idx="3">
                  <c:v>0.15610577517521351</c:v>
                </c:pt>
                <c:pt idx="4">
                  <c:v>0.14996601111634678</c:v>
                </c:pt>
                <c:pt idx="5">
                  <c:v>0.20022225890028097</c:v>
                </c:pt>
                <c:pt idx="6">
                  <c:v>0.20517517332225038</c:v>
                </c:pt>
                <c:pt idx="7">
                  <c:v>0.20234418436821688</c:v>
                </c:pt>
                <c:pt idx="8">
                  <c:v>0.20945549214217793</c:v>
                </c:pt>
                <c:pt idx="9">
                  <c:v>0.22535851565724263</c:v>
                </c:pt>
                <c:pt idx="10">
                  <c:v>0.21902529282596109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'Slika 1a Delez OVE'!$A$7:$B$7</c:f>
              <c:strCache>
                <c:ptCount val="1"/>
                <c:pt idx="0">
                  <c:v>NAP-2010: Heating&amp;cooling</c:v>
                </c:pt>
              </c:strCache>
            </c:strRef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dLbls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pPr>
                      <a:defRPr sz="14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1400"/>
                      <a:t>34,0%</a:t>
                    </a:r>
                  </a:p>
                </c:rich>
              </c:tx>
              <c:spPr>
                <a:solidFill>
                  <a:srgbClr val="0070C0"/>
                </a:solidFill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0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OVE'!$C$7:$S$7</c:f>
              <c:numCache>
                <c:formatCode>0.0%</c:formatCode>
                <c:ptCount val="17"/>
                <c:pt idx="1">
                  <c:v>0.2</c:v>
                </c:pt>
                <c:pt idx="2">
                  <c:v>0.2046</c:v>
                </c:pt>
                <c:pt idx="3">
                  <c:v>0.20920000000000002</c:v>
                </c:pt>
                <c:pt idx="4">
                  <c:v>0.21379999999999999</c:v>
                </c:pt>
                <c:pt idx="5">
                  <c:v>0.21840000000000001</c:v>
                </c:pt>
                <c:pt idx="6">
                  <c:v>0.223</c:v>
                </c:pt>
                <c:pt idx="7">
                  <c:v>0.23300000000000001</c:v>
                </c:pt>
                <c:pt idx="8">
                  <c:v>0.24399999999999999</c:v>
                </c:pt>
                <c:pt idx="9">
                  <c:v>0.254</c:v>
                </c:pt>
                <c:pt idx="10">
                  <c:v>0.26300000000000001</c:v>
                </c:pt>
                <c:pt idx="11">
                  <c:v>0.27300000000000002</c:v>
                </c:pt>
                <c:pt idx="12">
                  <c:v>0.28000000000000003</c:v>
                </c:pt>
                <c:pt idx="13">
                  <c:v>0.28699999999999998</c:v>
                </c:pt>
                <c:pt idx="14">
                  <c:v>0.29399999999999998</c:v>
                </c:pt>
                <c:pt idx="15">
                  <c:v>0.30099999999999999</c:v>
                </c:pt>
                <c:pt idx="16">
                  <c:v>0.308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'Slika 1a Delez OVE'!$A$11:$B$11</c:f>
              <c:strCache>
                <c:ptCount val="1"/>
                <c:pt idx="0">
                  <c:v>SHARES: Heating&amp;cooling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306680672142083E-2"/>
                  <c:y val="2.7185403255720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rgbClr val="00B0F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OVE'!$C$11:$S$11</c:f>
              <c:numCache>
                <c:formatCode>0.0%</c:formatCode>
                <c:ptCount val="17"/>
                <c:pt idx="0">
                  <c:v>0.18389278409409926</c:v>
                </c:pt>
                <c:pt idx="1">
                  <c:v>0.18945252161880741</c:v>
                </c:pt>
                <c:pt idx="2">
                  <c:v>0.18554107379788626</c:v>
                </c:pt>
                <c:pt idx="3">
                  <c:v>0.20396074999795547</c:v>
                </c:pt>
                <c:pt idx="4">
                  <c:v>0.19237830049681706</c:v>
                </c:pt>
                <c:pt idx="5">
                  <c:v>0.27301488597868762</c:v>
                </c:pt>
                <c:pt idx="6">
                  <c:v>0.28348139576229953</c:v>
                </c:pt>
                <c:pt idx="7">
                  <c:v>0.30238742752384362</c:v>
                </c:pt>
                <c:pt idx="8">
                  <c:v>0.3174461930339878</c:v>
                </c:pt>
                <c:pt idx="9">
                  <c:v>0.33685162826448883</c:v>
                </c:pt>
                <c:pt idx="10">
                  <c:v>0.33271891025608202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'Slika 1a Delez OVE'!$A$8:$B$8</c:f>
              <c:strCache>
                <c:ptCount val="1"/>
                <c:pt idx="0">
                  <c:v>NAP-2010: Electricity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dLbls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3.5385186562823683E-2"/>
                  <c:y val="-2.8622540250447227E-2"/>
                </c:manualLayout>
              </c:layout>
              <c:tx>
                <c:rich>
                  <a:bodyPr/>
                  <a:lstStyle/>
                  <a:p>
                    <a:pPr>
                      <a:defRPr sz="14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1400"/>
                      <a:t>38,9%</a:t>
                    </a:r>
                  </a:p>
                </c:rich>
              </c:tx>
              <c:spPr>
                <a:solidFill>
                  <a:schemeClr val="accent2"/>
                </a:solidFill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0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OVE'!$C$8:$S$8</c:f>
              <c:numCache>
                <c:formatCode>0.0%</c:formatCode>
                <c:ptCount val="17"/>
                <c:pt idx="1">
                  <c:v>0.28499999999999998</c:v>
                </c:pt>
                <c:pt idx="2">
                  <c:v>0.29279999999999995</c:v>
                </c:pt>
                <c:pt idx="3">
                  <c:v>0.30059999999999998</c:v>
                </c:pt>
                <c:pt idx="4">
                  <c:v>0.30840000000000001</c:v>
                </c:pt>
                <c:pt idx="5">
                  <c:v>0.31619999999999998</c:v>
                </c:pt>
                <c:pt idx="6">
                  <c:v>0.32400000000000001</c:v>
                </c:pt>
                <c:pt idx="7">
                  <c:v>0.32299999999999995</c:v>
                </c:pt>
                <c:pt idx="8">
                  <c:v>0.32299999999999995</c:v>
                </c:pt>
                <c:pt idx="9">
                  <c:v>0.33700000000000002</c:v>
                </c:pt>
                <c:pt idx="10">
                  <c:v>0.33500000000000002</c:v>
                </c:pt>
                <c:pt idx="11">
                  <c:v>0.35399999999999998</c:v>
                </c:pt>
                <c:pt idx="12">
                  <c:v>0.36</c:v>
                </c:pt>
                <c:pt idx="13">
                  <c:v>0.36099999999999999</c:v>
                </c:pt>
                <c:pt idx="14">
                  <c:v>0.38100000000000001</c:v>
                </c:pt>
                <c:pt idx="15">
                  <c:v>0.38600000000000001</c:v>
                </c:pt>
                <c:pt idx="16">
                  <c:v>0.39299999999999996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'Slika 1a Delez OVE'!$A$12:$B$12</c:f>
              <c:strCache>
                <c:ptCount val="1"/>
                <c:pt idx="0">
                  <c:v>SHARES: Electricity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square"/>
            <c:size val="6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7655736033938202E-2"/>
                  <c:y val="-6.34526408706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OVE'!$C$12:$S$12</c:f>
              <c:numCache>
                <c:formatCode>0.0%</c:formatCode>
                <c:ptCount val="17"/>
                <c:pt idx="0">
                  <c:v>0.29270836568459957</c:v>
                </c:pt>
                <c:pt idx="1">
                  <c:v>0.28654339202812784</c:v>
                </c:pt>
                <c:pt idx="2">
                  <c:v>0.28230938428621283</c:v>
                </c:pt>
                <c:pt idx="3">
                  <c:v>0.27697374191754309</c:v>
                </c:pt>
                <c:pt idx="4">
                  <c:v>0.29962376638080473</c:v>
                </c:pt>
                <c:pt idx="5">
                  <c:v>0.3375565816768728</c:v>
                </c:pt>
                <c:pt idx="6">
                  <c:v>0.32200891897258499</c:v>
                </c:pt>
                <c:pt idx="7">
                  <c:v>0.31044433904217233</c:v>
                </c:pt>
                <c:pt idx="8">
                  <c:v>0.31633268272663484</c:v>
                </c:pt>
                <c:pt idx="9">
                  <c:v>0.33085354702797265</c:v>
                </c:pt>
                <c:pt idx="10">
                  <c:v>0.33942781846961695</c:v>
                </c:pt>
              </c:numCache>
            </c:numRef>
          </c:val>
          <c:smooth val="0"/>
        </c:ser>
        <c:ser>
          <c:idx val="1"/>
          <c:order val="6"/>
          <c:tx>
            <c:strRef>
              <c:f>'Slika 1a Delez OVE'!$A$9:$B$9</c:f>
              <c:strCache>
                <c:ptCount val="1"/>
                <c:pt idx="0">
                  <c:v>NAP-2010: Transport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olid"/>
            </a:ln>
          </c:spPr>
          <c:marker>
            <c:symbol val="none"/>
          </c:marker>
          <c:dLbls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/>
                      <a:t>9,9%</a:t>
                    </a:r>
                  </a:p>
                </c:rich>
              </c:tx>
              <c:spPr>
                <a:solidFill>
                  <a:srgbClr val="FFC000"/>
                </a:solidFill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OVE'!$C$9:$S$9</c:f>
              <c:numCache>
                <c:formatCode>0.0%</c:formatCode>
                <c:ptCount val="17"/>
                <c:pt idx="1">
                  <c:v>3.0000000000000001E-3</c:v>
                </c:pt>
                <c:pt idx="2">
                  <c:v>7.6000000000000009E-3</c:v>
                </c:pt>
                <c:pt idx="3">
                  <c:v>1.2200000000000001E-2</c:v>
                </c:pt>
                <c:pt idx="4">
                  <c:v>1.6800000000000002E-2</c:v>
                </c:pt>
                <c:pt idx="5">
                  <c:v>2.1400000000000002E-2</c:v>
                </c:pt>
                <c:pt idx="6">
                  <c:v>2.6000000000000002E-2</c:v>
                </c:pt>
                <c:pt idx="7">
                  <c:v>2.7999999999999997E-2</c:v>
                </c:pt>
                <c:pt idx="8">
                  <c:v>3.1E-2</c:v>
                </c:pt>
                <c:pt idx="9">
                  <c:v>3.5000000000000003E-2</c:v>
                </c:pt>
                <c:pt idx="10">
                  <c:v>0.04</c:v>
                </c:pt>
                <c:pt idx="11">
                  <c:v>4.7E-2</c:v>
                </c:pt>
                <c:pt idx="12">
                  <c:v>5.5999999999999994E-2</c:v>
                </c:pt>
                <c:pt idx="13">
                  <c:v>6.6000000000000003E-2</c:v>
                </c:pt>
                <c:pt idx="14">
                  <c:v>7.6999999999999999E-2</c:v>
                </c:pt>
                <c:pt idx="15">
                  <c:v>0.09</c:v>
                </c:pt>
                <c:pt idx="16">
                  <c:v>0.105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'Slika 1a Delez OVE'!$A$13:$B$13</c:f>
              <c:strCache>
                <c:ptCount val="1"/>
                <c:pt idx="0">
                  <c:v>SHARES: Transport</c:v>
                </c:pt>
              </c:strCache>
            </c:strRef>
          </c:tx>
          <c:spPr>
            <a:ln w="25400">
              <a:solidFill>
                <a:srgbClr val="FFC000"/>
              </a:solidFill>
            </a:ln>
          </c:spPr>
          <c:marker>
            <c:symbol val="square"/>
            <c:size val="6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0559982186669864E-3"/>
                  <c:y val="1.2874133130496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'Slika 1a Delez OVE'!$C$6:$S$6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'Slika 1a Delez OVE'!$C$13:$S$13</c:f>
              <c:numCache>
                <c:formatCode>0.000%</c:formatCode>
                <c:ptCount val="17"/>
                <c:pt idx="0">
                  <c:v>3.5302133887270531E-3</c:v>
                </c:pt>
                <c:pt idx="1">
                  <c:v>3.4544722334254332E-3</c:v>
                </c:pt>
                <c:pt idx="2">
                  <c:v>5.9523827333230524E-3</c:v>
                </c:pt>
                <c:pt idx="3">
                  <c:v>1.0759706756028361E-2</c:v>
                </c:pt>
                <c:pt idx="4">
                  <c:v>1.4425569804746467E-2</c:v>
                </c:pt>
                <c:pt idx="5">
                  <c:v>1.9509665425348731E-2</c:v>
                </c:pt>
                <c:pt idx="6">
                  <c:v>2.7710858947251643E-2</c:v>
                </c:pt>
                <c:pt idx="7">
                  <c:v>2.1209943226687462E-2</c:v>
                </c:pt>
                <c:pt idx="8">
                  <c:v>2.9286773254299098E-2</c:v>
                </c:pt>
                <c:pt idx="9">
                  <c:v>3.4562618018642292E-2</c:v>
                </c:pt>
                <c:pt idx="10">
                  <c:v>2.5844335920589136E-2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79184"/>
        <c:axId val="207175920"/>
      </c:lineChart>
      <c:catAx>
        <c:axId val="20717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07175920"/>
        <c:crosses val="autoZero"/>
        <c:auto val="1"/>
        <c:lblAlgn val="ctr"/>
        <c:lblOffset val="100"/>
        <c:tickLblSkip val="2"/>
        <c:noMultiLvlLbl val="0"/>
      </c:catAx>
      <c:valAx>
        <c:axId val="207175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r>
                  <a:rPr lang="sl-SI" sz="1400">
                    <a:solidFill>
                      <a:schemeClr val="tx2"/>
                    </a:solidFill>
                  </a:rPr>
                  <a:t>RES share</a:t>
                </a:r>
                <a:r>
                  <a:rPr lang="sl-SI" sz="1400" baseline="0">
                    <a:solidFill>
                      <a:schemeClr val="tx2"/>
                    </a:solidFill>
                  </a:rPr>
                  <a:t> </a:t>
                </a:r>
                <a:r>
                  <a:rPr lang="sl-SI" sz="1400">
                    <a:solidFill>
                      <a:schemeClr val="tx2"/>
                    </a:solidFill>
                  </a:rPr>
                  <a:t>in gross final energy use </a:t>
                </a:r>
                <a:r>
                  <a:rPr lang="en-US" sz="1400">
                    <a:solidFill>
                      <a:schemeClr val="tx2"/>
                    </a:solidFill>
                  </a:rPr>
                  <a:t> [</a:t>
                </a:r>
                <a:r>
                  <a:rPr lang="sl-SI" sz="1400">
                    <a:solidFill>
                      <a:schemeClr val="tx2"/>
                    </a:solidFill>
                  </a:rPr>
                  <a:t>%</a:t>
                </a:r>
                <a:r>
                  <a:rPr lang="en-US" sz="1400">
                    <a:solidFill>
                      <a:schemeClr val="tx2"/>
                    </a:solidFill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1.2844420204171364E-2"/>
              <c:y val="7.9526830895224901E-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tx2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0717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1817910533623997E-2"/>
          <c:y val="0.82887891278533521"/>
          <c:w val="0.98623724067803609"/>
          <c:h val="0.15141500745824013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264779475494385"/>
          <c:y val="4.2866186164500247E-2"/>
          <c:w val="0.75362937815652542"/>
          <c:h val="0.66511089817180802"/>
        </c:manualLayout>
      </c:layout>
      <c:areaChart>
        <c:grouping val="stacked"/>
        <c:varyColors val="0"/>
        <c:ser>
          <c:idx val="0"/>
          <c:order val="0"/>
          <c:tx>
            <c:strRef>
              <c:f>'slike 7 (ang)'!$A$4</c:f>
              <c:strCache>
                <c:ptCount val="1"/>
                <c:pt idx="0">
                  <c:v>Heat</c:v>
                </c:pt>
              </c:strCache>
            </c:strRef>
          </c:tx>
          <c:cat>
            <c:multiLvlStrRef>
              <c:f>'slike 7 (ang)'!$B$2:$AA$3</c:f>
              <c:multiLvlStrCache>
                <c:ptCount val="26"/>
                <c:lvl>
                  <c:pt idx="0">
                    <c:v>2005</c:v>
                  </c:pt>
                  <c:pt idx="5">
                    <c:v>2010</c:v>
                  </c:pt>
                  <c:pt idx="10">
                    <c:v>2015</c:v>
                  </c:pt>
                  <c:pt idx="15">
                    <c:v>2020</c:v>
                  </c:pt>
                  <c:pt idx="20">
                    <c:v>2025</c:v>
                  </c:pt>
                  <c:pt idx="25">
                    <c:v>2030</c:v>
                  </c:pt>
                </c:lvl>
                <c:lvl>
                  <c:pt idx="0">
                    <c:v>Staistical Data</c:v>
                  </c:pt>
                  <c:pt idx="10">
                    <c:v>NREAP Projections</c:v>
                  </c:pt>
                </c:lvl>
              </c:multiLvlStrCache>
            </c:multiLvlStrRef>
          </c:cat>
          <c:val>
            <c:numRef>
              <c:f>'slike 7 (ang)'!$B$4:$AA$4</c:f>
              <c:numCache>
                <c:formatCode>0%</c:formatCode>
                <c:ptCount val="26"/>
                <c:pt idx="0">
                  <c:v>8.8402706296624542E-2</c:v>
                </c:pt>
                <c:pt idx="1">
                  <c:v>8.3580570400281703E-2</c:v>
                </c:pt>
                <c:pt idx="2">
                  <c:v>8.1933507938716787E-2</c:v>
                </c:pt>
                <c:pt idx="3">
                  <c:v>7.5674766500368695E-2</c:v>
                </c:pt>
                <c:pt idx="4">
                  <c:v>0.11724973010652898</c:v>
                </c:pt>
                <c:pt idx="5">
                  <c:v>0.12220143508368755</c:v>
                </c:pt>
                <c:pt idx="6">
                  <c:v>0.12130521043804433</c:v>
                </c:pt>
                <c:pt idx="7">
                  <c:v>0.1222959830478651</c:v>
                </c:pt>
                <c:pt idx="8">
                  <c:v>0.13113987153769613</c:v>
                </c:pt>
                <c:pt idx="9">
                  <c:v>0.12266350883255867</c:v>
                </c:pt>
                <c:pt idx="10">
                  <c:v>0.12620502175683915</c:v>
                </c:pt>
                <c:pt idx="11">
                  <c:v>0.12446781699977713</c:v>
                </c:pt>
                <c:pt idx="12">
                  <c:v>0.12277715035879638</c:v>
                </c:pt>
                <c:pt idx="13">
                  <c:v>0.12109579770184241</c:v>
                </c:pt>
                <c:pt idx="14">
                  <c:v>0.11947524222594988</c:v>
                </c:pt>
                <c:pt idx="15">
                  <c:v>0.11792117035085158</c:v>
                </c:pt>
                <c:pt idx="16">
                  <c:v>0.11602657924920957</c:v>
                </c:pt>
                <c:pt idx="17">
                  <c:v>0.11412601713060162</c:v>
                </c:pt>
                <c:pt idx="18">
                  <c:v>0.11222470454541544</c:v>
                </c:pt>
                <c:pt idx="19">
                  <c:v>0.11048494789379368</c:v>
                </c:pt>
                <c:pt idx="20">
                  <c:v>0.10874188108177904</c:v>
                </c:pt>
                <c:pt idx="21">
                  <c:v>0.10736215470488959</c:v>
                </c:pt>
                <c:pt idx="22">
                  <c:v>0.1066051561271907</c:v>
                </c:pt>
                <c:pt idx="23">
                  <c:v>0.10569179682692846</c:v>
                </c:pt>
                <c:pt idx="24">
                  <c:v>0.10491926911923249</c:v>
                </c:pt>
                <c:pt idx="25">
                  <c:v>0.10413718399873229</c:v>
                </c:pt>
              </c:numCache>
            </c:numRef>
          </c:val>
        </c:ser>
        <c:ser>
          <c:idx val="1"/>
          <c:order val="1"/>
          <c:tx>
            <c:strRef>
              <c:f>'slike 7 (ang)'!$A$5</c:f>
              <c:strCache>
                <c:ptCount val="1"/>
                <c:pt idx="0">
                  <c:v>Electricity</c:v>
                </c:pt>
              </c:strCache>
            </c:strRef>
          </c:tx>
          <c:cat>
            <c:multiLvlStrRef>
              <c:f>'slike 7 (ang)'!$B$2:$AA$3</c:f>
              <c:multiLvlStrCache>
                <c:ptCount val="26"/>
                <c:lvl>
                  <c:pt idx="0">
                    <c:v>2005</c:v>
                  </c:pt>
                  <c:pt idx="5">
                    <c:v>2010</c:v>
                  </c:pt>
                  <c:pt idx="10">
                    <c:v>2015</c:v>
                  </c:pt>
                  <c:pt idx="15">
                    <c:v>2020</c:v>
                  </c:pt>
                  <c:pt idx="20">
                    <c:v>2025</c:v>
                  </c:pt>
                  <c:pt idx="25">
                    <c:v>2030</c:v>
                  </c:pt>
                </c:lvl>
                <c:lvl>
                  <c:pt idx="0">
                    <c:v>Staistical Data</c:v>
                  </c:pt>
                  <c:pt idx="10">
                    <c:v>NREAP Projections</c:v>
                  </c:pt>
                </c:lvl>
              </c:multiLvlStrCache>
            </c:multiLvlStrRef>
          </c:cat>
          <c:val>
            <c:numRef>
              <c:f>'slike 7 (ang)'!$B$5:$AA$5</c:f>
              <c:numCache>
                <c:formatCode>0%</c:formatCode>
                <c:ptCount val="26"/>
                <c:pt idx="0">
                  <c:v>7.1758559453156054E-2</c:v>
                </c:pt>
                <c:pt idx="1">
                  <c:v>7.1620634935308708E-2</c:v>
                </c:pt>
                <c:pt idx="2">
                  <c:v>7.146675691213604E-2</c:v>
                </c:pt>
                <c:pt idx="3">
                  <c:v>6.9794240684867864E-2</c:v>
                </c:pt>
                <c:pt idx="4">
                  <c:v>7.7065537672779238E-2</c:v>
                </c:pt>
                <c:pt idx="5">
                  <c:v>7.4484308220403223E-2</c:v>
                </c:pt>
                <c:pt idx="6">
                  <c:v>7.4338438542614724E-2</c:v>
                </c:pt>
                <c:pt idx="7">
                  <c:v>7.7189774990904444E-2</c:v>
                </c:pt>
                <c:pt idx="8">
                  <c:v>8.2619626575185373E-2</c:v>
                </c:pt>
                <c:pt idx="9">
                  <c:v>8.7547685475799844E-2</c:v>
                </c:pt>
                <c:pt idx="10">
                  <c:v>8.8566465200507469E-2</c:v>
                </c:pt>
                <c:pt idx="11">
                  <c:v>8.8168235473200476E-2</c:v>
                </c:pt>
                <c:pt idx="12">
                  <c:v>8.7782760667462406E-2</c:v>
                </c:pt>
                <c:pt idx="13">
                  <c:v>9.1493337123311425E-2</c:v>
                </c:pt>
                <c:pt idx="14">
                  <c:v>9.3196623636653667E-2</c:v>
                </c:pt>
                <c:pt idx="15">
                  <c:v>9.2959862447793307E-2</c:v>
                </c:pt>
                <c:pt idx="16">
                  <c:v>9.5939434678644034E-2</c:v>
                </c:pt>
                <c:pt idx="17">
                  <c:v>9.890185446337299E-2</c:v>
                </c:pt>
                <c:pt idx="18">
                  <c:v>0.10184726948862251</c:v>
                </c:pt>
                <c:pt idx="19">
                  <c:v>0.10477582575039764</c:v>
                </c:pt>
                <c:pt idx="20">
                  <c:v>0.10768766757818909</c:v>
                </c:pt>
                <c:pt idx="21">
                  <c:v>0.10957114184084089</c:v>
                </c:pt>
                <c:pt idx="22">
                  <c:v>0.11206812031304512</c:v>
                </c:pt>
                <c:pt idx="23">
                  <c:v>0.11455793359936541</c:v>
                </c:pt>
                <c:pt idx="24">
                  <c:v>0.11704061249682336</c:v>
                </c:pt>
                <c:pt idx="25">
                  <c:v>0.11951618762619956</c:v>
                </c:pt>
              </c:numCache>
            </c:numRef>
          </c:val>
        </c:ser>
        <c:ser>
          <c:idx val="2"/>
          <c:order val="2"/>
          <c:tx>
            <c:strRef>
              <c:f>'slike 7 (ang)'!$A$6</c:f>
              <c:strCache>
                <c:ptCount val="1"/>
                <c:pt idx="0">
                  <c:v>Transport</c:v>
                </c:pt>
              </c:strCache>
            </c:strRef>
          </c:tx>
          <c:cat>
            <c:multiLvlStrRef>
              <c:f>'slike 7 (ang)'!$B$2:$AA$3</c:f>
              <c:multiLvlStrCache>
                <c:ptCount val="26"/>
                <c:lvl>
                  <c:pt idx="0">
                    <c:v>2005</c:v>
                  </c:pt>
                  <c:pt idx="5">
                    <c:v>2010</c:v>
                  </c:pt>
                  <c:pt idx="10">
                    <c:v>2015</c:v>
                  </c:pt>
                  <c:pt idx="15">
                    <c:v>2020</c:v>
                  </c:pt>
                  <c:pt idx="20">
                    <c:v>2025</c:v>
                  </c:pt>
                  <c:pt idx="25">
                    <c:v>2030</c:v>
                  </c:pt>
                </c:lvl>
                <c:lvl>
                  <c:pt idx="0">
                    <c:v>Staistical Data</c:v>
                  </c:pt>
                  <c:pt idx="10">
                    <c:v>NREAP Projections</c:v>
                  </c:pt>
                </c:lvl>
              </c:multiLvlStrCache>
            </c:multiLvlStrRef>
          </c:cat>
          <c:val>
            <c:numRef>
              <c:f>'slike 7 (ang)'!$B$6:$AA$6</c:f>
              <c:numCache>
                <c:formatCode>0%</c:formatCode>
                <c:ptCount val="26"/>
                <c:pt idx="0">
                  <c:v>9.8119819592820331E-4</c:v>
                </c:pt>
                <c:pt idx="1">
                  <c:v>1.7640670879402434E-3</c:v>
                </c:pt>
                <c:pt idx="2">
                  <c:v>3.6495593970172222E-3</c:v>
                </c:pt>
                <c:pt idx="3">
                  <c:v>5.367893319141363E-3</c:v>
                </c:pt>
                <c:pt idx="4">
                  <c:v>6.6462402064081712E-3</c:v>
                </c:pt>
                <c:pt idx="5">
                  <c:v>9.3376791755732397E-3</c:v>
                </c:pt>
                <c:pt idx="6">
                  <c:v>7.6120552025097819E-3</c:v>
                </c:pt>
                <c:pt idx="7">
                  <c:v>1.0830813613385937E-2</c:v>
                </c:pt>
                <c:pt idx="8" formatCode="0.0%">
                  <c:v>1.2421288959827597E-2</c:v>
                </c:pt>
                <c:pt idx="9" formatCode="0.0%">
                  <c:v>9.5836097235279978E-3</c:v>
                </c:pt>
                <c:pt idx="10" formatCode="0.0%">
                  <c:v>1.6173056995459029E-2</c:v>
                </c:pt>
                <c:pt idx="11">
                  <c:v>2.1080614874328694E-2</c:v>
                </c:pt>
                <c:pt idx="12">
                  <c:v>2.5830988315303203E-2</c:v>
                </c:pt>
                <c:pt idx="13">
                  <c:v>3.0431609990995215E-2</c:v>
                </c:pt>
                <c:pt idx="14">
                  <c:v>3.4889451227558432E-2</c:v>
                </c:pt>
                <c:pt idx="15">
                  <c:v>3.921105725248418E-2</c:v>
                </c:pt>
                <c:pt idx="16">
                  <c:v>3.9097868687919021E-2</c:v>
                </c:pt>
                <c:pt idx="17">
                  <c:v>4.0112088508562696E-2</c:v>
                </c:pt>
                <c:pt idx="18">
                  <c:v>4.1120486546554841E-2</c:v>
                </c:pt>
                <c:pt idx="19">
                  <c:v>4.2123112785372743E-2</c:v>
                </c:pt>
                <c:pt idx="20">
                  <c:v>4.3120016637942578E-2</c:v>
                </c:pt>
                <c:pt idx="21">
                  <c:v>4.507312260498092E-2</c:v>
                </c:pt>
                <c:pt idx="22">
                  <c:v>4.5460376254368516E-2</c:v>
                </c:pt>
                <c:pt idx="23">
                  <c:v>4.5846518662945271E-2</c:v>
                </c:pt>
                <c:pt idx="24">
                  <c:v>4.6231554606987468E-2</c:v>
                </c:pt>
                <c:pt idx="25">
                  <c:v>4.6615488835438312E-2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68304"/>
        <c:axId val="207166672"/>
      </c:areaChart>
      <c:lineChart>
        <c:grouping val="standard"/>
        <c:varyColors val="0"/>
        <c:ser>
          <c:idx val="4"/>
          <c:order val="3"/>
          <c:tx>
            <c:strRef>
              <c:f>'slike 7 (ang)'!$A$7</c:f>
              <c:strCache>
                <c:ptCount val="1"/>
                <c:pt idx="0">
                  <c:v>2020 target</c:v>
                </c:pt>
              </c:strCache>
            </c:strRef>
          </c:tx>
          <c:spPr>
            <a:ln w="63500">
              <a:solidFill>
                <a:schemeClr val="accent6"/>
              </a:solidFill>
            </a:ln>
          </c:spPr>
          <c:marker>
            <c:symbol val="none"/>
          </c:marker>
          <c:cat>
            <c:multiLvlStrRef>
              <c:f>'slike 7 (ang)'!$B$2:$AA$3</c:f>
              <c:multiLvlStrCache>
                <c:ptCount val="26"/>
                <c:lvl>
                  <c:pt idx="0">
                    <c:v>2005</c:v>
                  </c:pt>
                  <c:pt idx="5">
                    <c:v>2010</c:v>
                  </c:pt>
                  <c:pt idx="10">
                    <c:v>2015</c:v>
                  </c:pt>
                  <c:pt idx="15">
                    <c:v>2020</c:v>
                  </c:pt>
                  <c:pt idx="20">
                    <c:v>2025</c:v>
                  </c:pt>
                  <c:pt idx="25">
                    <c:v>2030</c:v>
                  </c:pt>
                </c:lvl>
                <c:lvl>
                  <c:pt idx="0">
                    <c:v>Staistical Data</c:v>
                  </c:pt>
                  <c:pt idx="10">
                    <c:v>NREAP Projections</c:v>
                  </c:pt>
                </c:lvl>
              </c:multiLvlStrCache>
            </c:multiLvlStrRef>
          </c:cat>
          <c:val>
            <c:numRef>
              <c:f>'slike 7 (ang)'!$B$7:$AA$7</c:f>
              <c:numCache>
                <c:formatCode>0%</c:formatCode>
                <c:ptCount val="26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  <c:pt idx="6">
                  <c:v>0.25</c:v>
                </c:pt>
                <c:pt idx="7">
                  <c:v>0.25</c:v>
                </c:pt>
                <c:pt idx="8">
                  <c:v>0.25</c:v>
                </c:pt>
                <c:pt idx="9" formatCode="0.0%">
                  <c:v>0.25</c:v>
                </c:pt>
                <c:pt idx="10">
                  <c:v>0.25</c:v>
                </c:pt>
                <c:pt idx="11">
                  <c:v>0.25</c:v>
                </c:pt>
                <c:pt idx="12">
                  <c:v>0.25</c:v>
                </c:pt>
                <c:pt idx="13">
                  <c:v>0.25</c:v>
                </c:pt>
                <c:pt idx="14">
                  <c:v>0.25</c:v>
                </c:pt>
                <c:pt idx="15">
                  <c:v>0.25</c:v>
                </c:pt>
                <c:pt idx="16">
                  <c:v>0.25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'slike 7 (ang)'!$A$8</c:f>
              <c:strCache>
                <c:ptCount val="1"/>
                <c:pt idx="0">
                  <c:v>Proposed 2030 target</c:v>
                </c:pt>
              </c:strCache>
            </c:strRef>
          </c:tx>
          <c:spPr>
            <a:ln w="63500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multiLvlStrRef>
              <c:f>'slike 7 (ang)'!$B$2:$AA$3</c:f>
              <c:multiLvlStrCache>
                <c:ptCount val="26"/>
                <c:lvl>
                  <c:pt idx="0">
                    <c:v>2005</c:v>
                  </c:pt>
                  <c:pt idx="5">
                    <c:v>2010</c:v>
                  </c:pt>
                  <c:pt idx="10">
                    <c:v>2015</c:v>
                  </c:pt>
                  <c:pt idx="15">
                    <c:v>2020</c:v>
                  </c:pt>
                  <c:pt idx="20">
                    <c:v>2025</c:v>
                  </c:pt>
                  <c:pt idx="25">
                    <c:v>2030</c:v>
                  </c:pt>
                </c:lvl>
                <c:lvl>
                  <c:pt idx="0">
                    <c:v>Staistical Data</c:v>
                  </c:pt>
                  <c:pt idx="10">
                    <c:v>NREAP Projections</c:v>
                  </c:pt>
                </c:lvl>
              </c:multiLvlStrCache>
            </c:multiLvlStrRef>
          </c:cat>
          <c:val>
            <c:numRef>
              <c:f>'slike 7 (ang)'!$B$8:$AA$8</c:f>
              <c:numCache>
                <c:formatCode>General</c:formatCode>
                <c:ptCount val="26"/>
                <c:pt idx="16" formatCode="0%">
                  <c:v>0.27</c:v>
                </c:pt>
                <c:pt idx="17" formatCode="0%">
                  <c:v>0.27</c:v>
                </c:pt>
                <c:pt idx="18" formatCode="0%">
                  <c:v>0.27</c:v>
                </c:pt>
                <c:pt idx="19" formatCode="0%">
                  <c:v>0.27</c:v>
                </c:pt>
                <c:pt idx="20" formatCode="0%">
                  <c:v>0.27</c:v>
                </c:pt>
                <c:pt idx="21" formatCode="0%">
                  <c:v>0.27</c:v>
                </c:pt>
                <c:pt idx="22" formatCode="0%">
                  <c:v>0.27</c:v>
                </c:pt>
                <c:pt idx="23" formatCode="0%">
                  <c:v>0.27</c:v>
                </c:pt>
                <c:pt idx="24" formatCode="0%">
                  <c:v>0.27</c:v>
                </c:pt>
                <c:pt idx="25" formatCode="0%">
                  <c:v>0.27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168304"/>
        <c:axId val="207166672"/>
      </c:lineChart>
      <c:catAx>
        <c:axId val="207168304"/>
        <c:scaling>
          <c:orientation val="minMax"/>
        </c:scaling>
        <c:delete val="0"/>
        <c:axPos val="b"/>
        <c:numFmt formatCode="General" sourceLinked="1"/>
        <c:majorTickMark val="none"/>
        <c:minorTickMark val="out"/>
        <c:tickLblPos val="nextTo"/>
        <c:crossAx val="207166672"/>
        <c:crosses val="autoZero"/>
        <c:auto val="1"/>
        <c:lblAlgn val="ctr"/>
        <c:lblOffset val="100"/>
        <c:tickMarkSkip val="5"/>
        <c:noMultiLvlLbl val="0"/>
      </c:catAx>
      <c:valAx>
        <c:axId val="207166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sl-SI" sz="1400" b="0"/>
                  <a:t>RES  in groos Final Energy Consuption</a:t>
                </a:r>
                <a:endParaRPr lang="en-US" sz="1400" b="0"/>
              </a:p>
            </c:rich>
          </c:tx>
          <c:layout>
            <c:manualLayout>
              <c:xMode val="edge"/>
              <c:yMode val="edge"/>
              <c:x val="4.4763127412072612E-2"/>
              <c:y val="0.1836922520874304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2071683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23990175090424"/>
          <c:y val="0.83584467671878093"/>
          <c:w val="0.81515571930404851"/>
          <c:h val="0.10688430680444862"/>
        </c:manualLayout>
      </c:layout>
      <c:overlay val="0"/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>
          <a:latin typeface="Tahoma" pitchFamily="34" charset="0"/>
          <a:cs typeface="Tahoma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86411904053671"/>
          <c:y val="0.10141408624998222"/>
          <c:w val="0.60328653284536626"/>
          <c:h val="0.93932771561449568"/>
        </c:manualLayout>
      </c:layout>
      <c:pie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7.5857760129400195E-2"/>
                  <c:y val="-1.328020970601370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823707915706082"/>
                  <c:y val="5.04647968828524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7132711528179474E-2"/>
                  <c:y val="-5.1198868316995891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081247842234973E-2"/>
                  <c:y val="8.2525523621937739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Bioplini
2%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033137895072591"/>
                  <c:y val="2.9216461353230364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ang!$A$4:$A$8</c:f>
              <c:strCache>
                <c:ptCount val="5"/>
                <c:pt idx="0">
                  <c:v>Hydro</c:v>
                </c:pt>
                <c:pt idx="1">
                  <c:v>Photovoltaic</c:v>
                </c:pt>
                <c:pt idx="2">
                  <c:v>Biomass</c:v>
                </c:pt>
                <c:pt idx="3">
                  <c:v>Bioplini</c:v>
                </c:pt>
                <c:pt idx="4">
                  <c:v>Wind</c:v>
                </c:pt>
              </c:strCache>
            </c:strRef>
          </c:cat>
          <c:val>
            <c:numRef>
              <c:f>ang!$F$4:$F$8</c:f>
              <c:numCache>
                <c:formatCode>General</c:formatCode>
                <c:ptCount val="5"/>
                <c:pt idx="0">
                  <c:v>6284</c:v>
                </c:pt>
                <c:pt idx="1">
                  <c:v>257</c:v>
                </c:pt>
                <c:pt idx="2">
                  <c:v>100</c:v>
                </c:pt>
                <c:pt idx="3">
                  <c:v>125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596783946310506"/>
          <c:y val="3.0210937918474477E-2"/>
          <c:w val="0.51675723445961652"/>
          <c:h val="0.90162129733783281"/>
        </c:manualLayout>
      </c:layout>
      <c:areaChart>
        <c:grouping val="stacked"/>
        <c:varyColors val="0"/>
        <c:ser>
          <c:idx val="4"/>
          <c:order val="0"/>
          <c:tx>
            <c:strRef>
              <c:f>'Slike OVE po sektorjih'!$A$16</c:f>
              <c:strCache>
                <c:ptCount val="1"/>
                <c:pt idx="0">
                  <c:v>Other energy carriers - electricity</c:v>
                </c:pt>
              </c:strCache>
            </c:strRef>
          </c:tx>
          <c:spPr>
            <a:solidFill>
              <a:schemeClr val="accent2"/>
            </a:solidFill>
          </c:spPr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sektorjih'!$B$16:$G$16</c:f>
              <c:numCache>
                <c:formatCode>0%</c:formatCode>
                <c:ptCount val="6"/>
                <c:pt idx="0">
                  <c:v>0.17866968788926413</c:v>
                </c:pt>
                <c:pt idx="1">
                  <c:v>0.15682701215561601</c:v>
                </c:pt>
                <c:pt idx="2">
                  <c:v>0.16702289860814939</c:v>
                </c:pt>
                <c:pt idx="3">
                  <c:v>0.14586149241436791</c:v>
                </c:pt>
                <c:pt idx="4">
                  <c:v>0.13627858963717926</c:v>
                </c:pt>
                <c:pt idx="5">
                  <c:v>0.13047635134509325</c:v>
                </c:pt>
              </c:numCache>
            </c:numRef>
          </c:val>
        </c:ser>
        <c:ser>
          <c:idx val="1"/>
          <c:order val="1"/>
          <c:tx>
            <c:strRef>
              <c:f>'Slike OVE po sektorjih'!$A$13</c:f>
              <c:strCache>
                <c:ptCount val="1"/>
                <c:pt idx="0">
                  <c:v>RES - electricity</c:v>
                </c:pt>
              </c:strCache>
            </c:strRef>
          </c:tx>
          <c:spPr>
            <a:solidFill>
              <a:schemeClr val="accent3"/>
            </a:solidFill>
          </c:spPr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sektorjih'!$B$13:$G$13</c:f>
              <c:numCache>
                <c:formatCode>0%</c:formatCode>
                <c:ptCount val="6"/>
                <c:pt idx="0">
                  <c:v>7.1758559453156054E-2</c:v>
                </c:pt>
                <c:pt idx="1">
                  <c:v>7.4484308220403223E-2</c:v>
                </c:pt>
                <c:pt idx="2">
                  <c:v>8.8566465200507469E-2</c:v>
                </c:pt>
                <c:pt idx="3">
                  <c:v>9.2959862447793307E-2</c:v>
                </c:pt>
                <c:pt idx="4">
                  <c:v>0.10768766757818909</c:v>
                </c:pt>
                <c:pt idx="5">
                  <c:v>0.11951618762619956</c:v>
                </c:pt>
              </c:numCache>
            </c:numRef>
          </c:val>
        </c:ser>
        <c:ser>
          <c:idx val="3"/>
          <c:order val="2"/>
          <c:tx>
            <c:strRef>
              <c:f>'Slike OVE po sektorjih'!$A$15</c:f>
              <c:strCache>
                <c:ptCount val="1"/>
                <c:pt idx="0">
                  <c:v>Other energy carriers - heating and cooling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sektorjih'!$B$15:$G$15</c:f>
              <c:numCache>
                <c:formatCode>0%</c:formatCode>
                <c:ptCount val="6"/>
                <c:pt idx="0">
                  <c:v>0.37821925017697355</c:v>
                </c:pt>
                <c:pt idx="1">
                  <c:v>0.30887247985552779</c:v>
                </c:pt>
                <c:pt idx="2">
                  <c:v>0.25876572449397489</c:v>
                </c:pt>
                <c:pt idx="3">
                  <c:v>0.22883904852662995</c:v>
                </c:pt>
                <c:pt idx="4">
                  <c:v>0.2344586912479221</c:v>
                </c:pt>
                <c:pt idx="5">
                  <c:v>0.23713807950444818</c:v>
                </c:pt>
              </c:numCache>
            </c:numRef>
          </c:val>
        </c:ser>
        <c:ser>
          <c:idx val="0"/>
          <c:order val="3"/>
          <c:tx>
            <c:strRef>
              <c:f>'Slike OVE po sektorjih'!$A$12</c:f>
              <c:strCache>
                <c:ptCount val="1"/>
                <c:pt idx="0">
                  <c:v>RES - heating and cooling</c:v>
                </c:pt>
              </c:strCache>
            </c:strRef>
          </c:tx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sektorjih'!$B$12:$G$12</c:f>
              <c:numCache>
                <c:formatCode>0%</c:formatCode>
                <c:ptCount val="6"/>
                <c:pt idx="0">
                  <c:v>8.8402706296624542E-2</c:v>
                </c:pt>
                <c:pt idx="1">
                  <c:v>0.12220143508368755</c:v>
                </c:pt>
                <c:pt idx="2">
                  <c:v>0.12620502175683915</c:v>
                </c:pt>
                <c:pt idx="3">
                  <c:v>0.11792117035085158</c:v>
                </c:pt>
                <c:pt idx="4">
                  <c:v>0.10874188108177904</c:v>
                </c:pt>
                <c:pt idx="5">
                  <c:v>0.10413718399873229</c:v>
                </c:pt>
              </c:numCache>
            </c:numRef>
          </c:val>
        </c:ser>
        <c:ser>
          <c:idx val="5"/>
          <c:order val="4"/>
          <c:tx>
            <c:strRef>
              <c:f>'Slike OVE po sektorjih'!$A$17</c:f>
              <c:strCache>
                <c:ptCount val="1"/>
                <c:pt idx="0">
                  <c:v>Other energy carriers - transport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sektorjih'!$B$17:$G$17</c:f>
              <c:numCache>
                <c:formatCode>0%</c:formatCode>
                <c:ptCount val="6"/>
                <c:pt idx="0">
                  <c:v>0.2830558788528148</c:v>
                </c:pt>
                <c:pt idx="1">
                  <c:v>0.32763055386793366</c:v>
                </c:pt>
                <c:pt idx="2">
                  <c:v>0.34326626116361519</c:v>
                </c:pt>
                <c:pt idx="3">
                  <c:v>0.37519879616998214</c:v>
                </c:pt>
                <c:pt idx="4">
                  <c:v>0.3696969487319236</c:v>
                </c:pt>
                <c:pt idx="5">
                  <c:v>0.36208745485687505</c:v>
                </c:pt>
              </c:numCache>
            </c:numRef>
          </c:val>
        </c:ser>
        <c:ser>
          <c:idx val="2"/>
          <c:order val="5"/>
          <c:tx>
            <c:strRef>
              <c:f>'Slike OVE po sektorjih'!$A$14</c:f>
              <c:strCache>
                <c:ptCount val="1"/>
                <c:pt idx="0">
                  <c:v>RES - transport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'Slike OVE po sektorjih'!$B$11:$G$11</c:f>
              <c:numCache>
                <c:formatCode>General</c:formatCode>
                <c:ptCount val="6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  <c:pt idx="4">
                  <c:v>2025</c:v>
                </c:pt>
                <c:pt idx="5">
                  <c:v>2030</c:v>
                </c:pt>
              </c:numCache>
            </c:numRef>
          </c:cat>
          <c:val>
            <c:numRef>
              <c:f>'Slike OVE po sektorjih'!$B$14:$G$14</c:f>
              <c:numCache>
                <c:formatCode>0%</c:formatCode>
                <c:ptCount val="6"/>
                <c:pt idx="0">
                  <c:v>9.8119819592820331E-4</c:v>
                </c:pt>
                <c:pt idx="1">
                  <c:v>9.3376791755732397E-3</c:v>
                </c:pt>
                <c:pt idx="2">
                  <c:v>1.6173056995459029E-2</c:v>
                </c:pt>
                <c:pt idx="3">
                  <c:v>3.921105725248418E-2</c:v>
                </c:pt>
                <c:pt idx="4">
                  <c:v>4.3120016637942578E-2</c:v>
                </c:pt>
                <c:pt idx="5">
                  <c:v>4.6615488835438312E-2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71568"/>
        <c:axId val="207172112"/>
      </c:areaChart>
      <c:catAx>
        <c:axId val="20717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7172112"/>
        <c:crosses val="autoZero"/>
        <c:auto val="1"/>
        <c:lblAlgn val="ctr"/>
        <c:lblOffset val="100"/>
        <c:noMultiLvlLbl val="0"/>
      </c:catAx>
      <c:valAx>
        <c:axId val="207172112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ahoma" pitchFamily="34" charset="0"/>
                    <a:cs typeface="Tahoma" pitchFamily="34" charset="0"/>
                  </a:defRPr>
                </a:pPr>
                <a:r>
                  <a:rPr lang="en-US" sz="1600">
                    <a:latin typeface="Tahoma" pitchFamily="34" charset="0"/>
                    <a:cs typeface="Tahoma" pitchFamily="34" charset="0"/>
                  </a:rPr>
                  <a:t>Share in gross final energy use [%]</a:t>
                </a:r>
              </a:p>
            </c:rich>
          </c:tx>
          <c:layout>
            <c:manualLayout>
              <c:xMode val="edge"/>
              <c:yMode val="edge"/>
              <c:x val="2.3606360046016392E-2"/>
              <c:y val="0.1213642207142929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717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953924922320458"/>
          <c:y val="6.7469733836272236E-2"/>
          <c:w val="0.37949423630349316"/>
          <c:h val="0.8304860246782854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100">
          <a:latin typeface="Tahoma" pitchFamily="34" charset="0"/>
          <a:cs typeface="Tahoma" pitchFamily="34" charset="0"/>
        </a:defRPr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133DF-CD10-4A89-A5EF-6ADC1C033C1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l-SI"/>
        </a:p>
      </dgm:t>
    </dgm:pt>
    <dgm:pt modelId="{DB675B20-FDF6-423E-8E5A-6989737363F2}">
      <dgm:prSet phldrT="[besedilo]" custT="1"/>
      <dgm:spPr/>
      <dgm:t>
        <a:bodyPr/>
        <a:lstStyle/>
        <a:p>
          <a:r>
            <a:rPr lang="sl-SI" sz="1800" smtClean="0"/>
            <a:t>Lower energy consumption in buildings </a:t>
          </a:r>
          <a:endParaRPr lang="sl-SI" sz="1800"/>
        </a:p>
      </dgm:t>
    </dgm:pt>
    <dgm:pt modelId="{E3BA4A21-3876-4259-ACE1-9D61512D18B5}" type="parTrans" cxnId="{D4053E3E-CC88-4359-B019-9D5608E91D39}">
      <dgm:prSet/>
      <dgm:spPr/>
      <dgm:t>
        <a:bodyPr/>
        <a:lstStyle/>
        <a:p>
          <a:endParaRPr lang="sl-SI"/>
        </a:p>
      </dgm:t>
    </dgm:pt>
    <dgm:pt modelId="{79ED69C1-7EAF-4CDC-A83B-7AB16B9798E6}" type="sibTrans" cxnId="{D4053E3E-CC88-4359-B019-9D5608E91D39}">
      <dgm:prSet/>
      <dgm:spPr/>
      <dgm:t>
        <a:bodyPr/>
        <a:lstStyle/>
        <a:p>
          <a:endParaRPr lang="sl-SI"/>
        </a:p>
      </dgm:t>
    </dgm:pt>
    <dgm:pt modelId="{B0CBEF19-FC85-41ED-B4DD-C42393040CDC}">
      <dgm:prSet phldrT="[besedilo]" custT="1"/>
      <dgm:spPr/>
      <dgm:t>
        <a:bodyPr/>
        <a:lstStyle/>
        <a:p>
          <a:r>
            <a:rPr lang="sl-SI" sz="1400" smtClean="0"/>
            <a:t>-16% by 2030</a:t>
          </a:r>
          <a:endParaRPr lang="sl-SI" sz="1400"/>
        </a:p>
      </dgm:t>
    </dgm:pt>
    <dgm:pt modelId="{BF91204D-1FD5-426B-A929-0B2B5A605C1E}" type="parTrans" cxnId="{A9D9C3E4-6A5C-4153-A4D5-5D3235DA4774}">
      <dgm:prSet/>
      <dgm:spPr/>
      <dgm:t>
        <a:bodyPr/>
        <a:lstStyle/>
        <a:p>
          <a:endParaRPr lang="sl-SI"/>
        </a:p>
      </dgm:t>
    </dgm:pt>
    <dgm:pt modelId="{581866AB-7411-4ACD-9C7A-27BA64F95777}" type="sibTrans" cxnId="{A9D9C3E4-6A5C-4153-A4D5-5D3235DA4774}">
      <dgm:prSet/>
      <dgm:spPr/>
      <dgm:t>
        <a:bodyPr/>
        <a:lstStyle/>
        <a:p>
          <a:endParaRPr lang="sl-SI"/>
        </a:p>
      </dgm:t>
    </dgm:pt>
    <dgm:pt modelId="{CF453EBE-9C22-49B2-9757-F9B59F7A4218}">
      <dgm:prSet phldrT="[besedilo]" custT="1"/>
      <dgm:spPr/>
      <dgm:t>
        <a:bodyPr/>
        <a:lstStyle/>
        <a:p>
          <a:r>
            <a:rPr lang="sl-SI" sz="1800" smtClean="0"/>
            <a:t>Higer RES use</a:t>
          </a:r>
          <a:endParaRPr lang="sl-SI" sz="1800"/>
        </a:p>
      </dgm:t>
    </dgm:pt>
    <dgm:pt modelId="{AE717FD2-3FE1-4134-A208-A9DDA3397001}" type="parTrans" cxnId="{86B4CC7D-F59F-499E-90F0-DB5157781C69}">
      <dgm:prSet/>
      <dgm:spPr/>
      <dgm:t>
        <a:bodyPr/>
        <a:lstStyle/>
        <a:p>
          <a:endParaRPr lang="sl-SI"/>
        </a:p>
      </dgm:t>
    </dgm:pt>
    <dgm:pt modelId="{A0C0C70F-5533-4A3D-ABED-4A4B4F2B2413}" type="sibTrans" cxnId="{86B4CC7D-F59F-499E-90F0-DB5157781C69}">
      <dgm:prSet/>
      <dgm:spPr/>
      <dgm:t>
        <a:bodyPr/>
        <a:lstStyle/>
        <a:p>
          <a:endParaRPr lang="sl-SI"/>
        </a:p>
      </dgm:t>
    </dgm:pt>
    <dgm:pt modelId="{70C8B746-69C5-4A0D-98DA-810953565BC0}">
      <dgm:prSet phldrT="[besedilo]" custT="1"/>
      <dgm:spPr/>
      <dgm:t>
        <a:bodyPr/>
        <a:lstStyle/>
        <a:p>
          <a:r>
            <a:rPr lang="sl-SI" sz="1400" smtClean="0"/>
            <a:t>2/3 in 2030 (without District </a:t>
          </a:r>
          <a:r>
            <a:rPr lang="en-US" sz="1400" smtClean="0"/>
            <a:t>h</a:t>
          </a:r>
          <a:r>
            <a:rPr lang="sl-SI" sz="1400" smtClean="0"/>
            <a:t>eating and electricity)</a:t>
          </a:r>
          <a:endParaRPr lang="sl-SI" sz="1400"/>
        </a:p>
      </dgm:t>
    </dgm:pt>
    <dgm:pt modelId="{D49422A7-C145-40FE-BB2C-A63FC053A31B}" type="parTrans" cxnId="{71A35B2D-E981-4B15-A00B-5B9D408D8CD9}">
      <dgm:prSet/>
      <dgm:spPr/>
      <dgm:t>
        <a:bodyPr/>
        <a:lstStyle/>
        <a:p>
          <a:endParaRPr lang="sl-SI"/>
        </a:p>
      </dgm:t>
    </dgm:pt>
    <dgm:pt modelId="{C57C52C7-0B7B-451F-A36D-CF92B43D6F82}" type="sibTrans" cxnId="{71A35B2D-E981-4B15-A00B-5B9D408D8CD9}">
      <dgm:prSet/>
      <dgm:spPr/>
      <dgm:t>
        <a:bodyPr/>
        <a:lstStyle/>
        <a:p>
          <a:endParaRPr lang="sl-SI"/>
        </a:p>
      </dgm:t>
    </dgm:pt>
    <dgm:pt modelId="{9152232F-2854-42DE-B72C-CC48BE1FB7B3}">
      <dgm:prSet phldrT="[besedilo]" custT="1"/>
      <dgm:spPr/>
      <dgm:t>
        <a:bodyPr/>
        <a:lstStyle/>
        <a:p>
          <a:r>
            <a:rPr lang="sl-SI" sz="1400" smtClean="0"/>
            <a:t>Lower aggregate RES consumption</a:t>
          </a:r>
          <a:endParaRPr lang="sl-SI" sz="1400"/>
        </a:p>
      </dgm:t>
    </dgm:pt>
    <dgm:pt modelId="{C982F81C-2A81-47D0-98FE-CDBE98AE0F29}" type="parTrans" cxnId="{8A041660-F8F5-478D-BF13-CF4A8B02EAB9}">
      <dgm:prSet/>
      <dgm:spPr/>
      <dgm:t>
        <a:bodyPr/>
        <a:lstStyle/>
        <a:p>
          <a:endParaRPr lang="sl-SI"/>
        </a:p>
      </dgm:t>
    </dgm:pt>
    <dgm:pt modelId="{0B53799F-243A-4D06-9332-D07E9C57D8C9}" type="sibTrans" cxnId="{8A041660-F8F5-478D-BF13-CF4A8B02EAB9}">
      <dgm:prSet/>
      <dgm:spPr/>
      <dgm:t>
        <a:bodyPr/>
        <a:lstStyle/>
        <a:p>
          <a:endParaRPr lang="sl-SI"/>
        </a:p>
      </dgm:t>
    </dgm:pt>
    <dgm:pt modelId="{AAE77099-4927-4456-9F0D-DC984280889C}">
      <dgm:prSet phldrT="[besedilo]" custT="1"/>
      <dgm:spPr/>
      <dgm:t>
        <a:bodyPr/>
        <a:lstStyle/>
        <a:p>
          <a:r>
            <a:rPr lang="sl-SI" sz="1400" smtClean="0"/>
            <a:t>-6 % by 2030</a:t>
          </a:r>
          <a:endParaRPr lang="sl-SI" sz="1400"/>
        </a:p>
      </dgm:t>
    </dgm:pt>
    <dgm:pt modelId="{881BB7E5-8AD9-491D-B32B-DEED4AC72BC6}" type="parTrans" cxnId="{649754CA-25F2-40BA-A621-958FDD6735A2}">
      <dgm:prSet/>
      <dgm:spPr/>
      <dgm:t>
        <a:bodyPr/>
        <a:lstStyle/>
        <a:p>
          <a:endParaRPr lang="sl-SI"/>
        </a:p>
      </dgm:t>
    </dgm:pt>
    <dgm:pt modelId="{C538767D-6171-40BB-81D8-5449EB6951AB}" type="sibTrans" cxnId="{649754CA-25F2-40BA-A621-958FDD6735A2}">
      <dgm:prSet/>
      <dgm:spPr/>
      <dgm:t>
        <a:bodyPr/>
        <a:lstStyle/>
        <a:p>
          <a:endParaRPr lang="sl-SI"/>
        </a:p>
      </dgm:t>
    </dgm:pt>
    <dgm:pt modelId="{6FFCE694-92B8-48C5-BBA2-0B4B1D8C60FD}">
      <dgm:prSet phldrT="[besedilo]" custT="1"/>
      <dgm:spPr/>
      <dgm:t>
        <a:bodyPr/>
        <a:lstStyle/>
        <a:p>
          <a:r>
            <a:rPr lang="sl-SI" sz="1800" smtClean="0"/>
            <a:t>Low potential in Heating for increasing agregate RES</a:t>
          </a:r>
          <a:endParaRPr lang="sl-SI" sz="1800"/>
        </a:p>
      </dgm:t>
    </dgm:pt>
    <dgm:pt modelId="{2709C04B-B2B8-4A02-8851-38ACD5BAC89D}" type="parTrans" cxnId="{9C79D1DA-1143-4AB1-8603-42F3C4CD05D5}">
      <dgm:prSet/>
      <dgm:spPr/>
      <dgm:t>
        <a:bodyPr/>
        <a:lstStyle/>
        <a:p>
          <a:endParaRPr lang="sl-SI"/>
        </a:p>
      </dgm:t>
    </dgm:pt>
    <dgm:pt modelId="{D8F810DD-29D3-45FF-8E7F-102154EE310C}" type="sibTrans" cxnId="{9C79D1DA-1143-4AB1-8603-42F3C4CD05D5}">
      <dgm:prSet/>
      <dgm:spPr/>
      <dgm:t>
        <a:bodyPr/>
        <a:lstStyle/>
        <a:p>
          <a:endParaRPr lang="sl-SI"/>
        </a:p>
      </dgm:t>
    </dgm:pt>
    <dgm:pt modelId="{3BEEEAD1-2751-4B1B-BFB5-892816408C71}">
      <dgm:prSet phldrT="[besedilo]" custT="1"/>
      <dgm:spPr/>
      <dgm:t>
        <a:bodyPr/>
        <a:lstStyle/>
        <a:p>
          <a:r>
            <a:rPr lang="sl-SI" sz="1400" smtClean="0"/>
            <a:t>Only potentials in Electricity</a:t>
          </a:r>
          <a:endParaRPr lang="sl-SI" sz="1400"/>
        </a:p>
      </dgm:t>
    </dgm:pt>
    <dgm:pt modelId="{FEB4E1B0-ACE1-468C-8EA4-8BA48B64350E}" type="parTrans" cxnId="{A7633E8E-CD19-4758-87A0-5687A219560A}">
      <dgm:prSet/>
      <dgm:spPr/>
      <dgm:t>
        <a:bodyPr/>
        <a:lstStyle/>
        <a:p>
          <a:endParaRPr lang="sl-SI"/>
        </a:p>
      </dgm:t>
    </dgm:pt>
    <dgm:pt modelId="{8DC25AAE-BD6C-461E-8C2F-FACE9A56998B}" type="sibTrans" cxnId="{A7633E8E-CD19-4758-87A0-5687A219560A}">
      <dgm:prSet/>
      <dgm:spPr/>
      <dgm:t>
        <a:bodyPr/>
        <a:lstStyle/>
        <a:p>
          <a:endParaRPr lang="sl-SI"/>
        </a:p>
      </dgm:t>
    </dgm:pt>
    <dgm:pt modelId="{3EF4ED77-FC8E-47EF-B830-8CA85DFA2A0F}">
      <dgm:prSet phldrT="[besedilo]" custT="1"/>
      <dgm:spPr/>
      <dgm:t>
        <a:bodyPr/>
        <a:lstStyle/>
        <a:p>
          <a:r>
            <a:rPr lang="sl-SI" sz="1400" smtClean="0"/>
            <a:t>Natura 2000?</a:t>
          </a:r>
          <a:endParaRPr lang="sl-SI" sz="1400"/>
        </a:p>
      </dgm:t>
    </dgm:pt>
    <dgm:pt modelId="{B533949C-C057-4538-92F0-2C0C9D089CFF}" type="parTrans" cxnId="{8FA95F21-AC86-40B1-9AA4-17B6D958DA37}">
      <dgm:prSet/>
      <dgm:spPr/>
      <dgm:t>
        <a:bodyPr/>
        <a:lstStyle/>
        <a:p>
          <a:endParaRPr lang="sl-SI"/>
        </a:p>
      </dgm:t>
    </dgm:pt>
    <dgm:pt modelId="{B5876F0B-D9FB-4B50-9D49-3B619ABC21F8}" type="sibTrans" cxnId="{8FA95F21-AC86-40B1-9AA4-17B6D958DA37}">
      <dgm:prSet/>
      <dgm:spPr/>
      <dgm:t>
        <a:bodyPr/>
        <a:lstStyle/>
        <a:p>
          <a:endParaRPr lang="sl-SI"/>
        </a:p>
      </dgm:t>
    </dgm:pt>
    <dgm:pt modelId="{55398281-5D44-4736-83D5-E105DC6C9158}" type="pres">
      <dgm:prSet presAssocID="{6E3133DF-CD10-4A89-A5EF-6ADC1C033C1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sl-SI"/>
        </a:p>
      </dgm:t>
    </dgm:pt>
    <dgm:pt modelId="{D7A12E06-1D21-4183-9A74-E9F7FF2F4194}" type="pres">
      <dgm:prSet presAssocID="{DB675B20-FDF6-423E-8E5A-6989737363F2}" presName="composite" presStyleCnt="0"/>
      <dgm:spPr/>
    </dgm:pt>
    <dgm:pt modelId="{CFC8DB70-21E1-4490-BCA0-BC8B178E745F}" type="pres">
      <dgm:prSet presAssocID="{DB675B20-FDF6-423E-8E5A-6989737363F2}" presName="bentUpArrow1" presStyleLbl="alignImgPlace1" presStyleIdx="0" presStyleCnt="5"/>
      <dgm:spPr/>
    </dgm:pt>
    <dgm:pt modelId="{60C32226-F897-4B55-8A49-9A6622D64F28}" type="pres">
      <dgm:prSet presAssocID="{DB675B20-FDF6-423E-8E5A-6989737363F2}" presName="ParentText" presStyleLbl="node1" presStyleIdx="0" presStyleCnt="6" custScaleX="1567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D72DFEF-EFBD-4E4F-9981-557A175F9467}" type="pres">
      <dgm:prSet presAssocID="{DB675B20-FDF6-423E-8E5A-6989737363F2}" presName="ChildText" presStyleLbl="revTx" presStyleIdx="0" presStyleCnt="5" custScaleX="163056" custLinFactNeighborX="67493" custLinFactNeighborY="33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56C23E9-E1EB-4CA2-B7EF-3A641D2649C4}" type="pres">
      <dgm:prSet presAssocID="{79ED69C1-7EAF-4CDC-A83B-7AB16B9798E6}" presName="sibTrans" presStyleCnt="0"/>
      <dgm:spPr/>
    </dgm:pt>
    <dgm:pt modelId="{41A41604-8E47-42C3-B436-67EBE3F1ADEE}" type="pres">
      <dgm:prSet presAssocID="{CF453EBE-9C22-49B2-9757-F9B59F7A4218}" presName="composite" presStyleCnt="0"/>
      <dgm:spPr/>
    </dgm:pt>
    <dgm:pt modelId="{2F90DF60-B13C-43F7-ADCF-377289FC978E}" type="pres">
      <dgm:prSet presAssocID="{CF453EBE-9C22-49B2-9757-F9B59F7A4218}" presName="bentUpArrow1" presStyleLbl="alignImgPlace1" presStyleIdx="1" presStyleCnt="5"/>
      <dgm:spPr/>
    </dgm:pt>
    <dgm:pt modelId="{F8F6EC19-1F2D-4D25-8066-60F36F8D71CB}" type="pres">
      <dgm:prSet presAssocID="{CF453EBE-9C22-49B2-9757-F9B59F7A4218}" presName="ParentText" presStyleLbl="node1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3D3E1EB-5756-4BEE-A7B9-152393EA7E0E}" type="pres">
      <dgm:prSet presAssocID="{CF453EBE-9C22-49B2-9757-F9B59F7A4218}" presName="ChildText" presStyleLbl="revTx" presStyleIdx="1" presStyleCnt="5" custScaleX="341214" custLinFactX="14404" custLinFactNeighborX="100000" custLinFactNeighborY="-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31CB4B0-AD76-40AB-94FF-34722555C91A}" type="pres">
      <dgm:prSet presAssocID="{A0C0C70F-5533-4A3D-ABED-4A4B4F2B2413}" presName="sibTrans" presStyleCnt="0"/>
      <dgm:spPr/>
    </dgm:pt>
    <dgm:pt modelId="{AFC65291-CE7E-4738-807D-CBB0DB27C22C}" type="pres">
      <dgm:prSet presAssocID="{9152232F-2854-42DE-B72C-CC48BE1FB7B3}" presName="composite" presStyleCnt="0"/>
      <dgm:spPr/>
    </dgm:pt>
    <dgm:pt modelId="{115D475B-2F44-465D-A2FC-F097B234B022}" type="pres">
      <dgm:prSet presAssocID="{9152232F-2854-42DE-B72C-CC48BE1FB7B3}" presName="bentUpArrow1" presStyleLbl="alignImgPlace1" presStyleIdx="2" presStyleCnt="5"/>
      <dgm:spPr/>
    </dgm:pt>
    <dgm:pt modelId="{7BABFAED-27EE-407C-8470-AB48BA3F9690}" type="pres">
      <dgm:prSet presAssocID="{9152232F-2854-42DE-B72C-CC48BE1FB7B3}" presName="ParentText" presStyleLbl="node1" presStyleIdx="2" presStyleCnt="6" custScaleX="1097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F8D71D1-9C0B-449F-BA96-666AA04E0295}" type="pres">
      <dgm:prSet presAssocID="{9152232F-2854-42DE-B72C-CC48BE1FB7B3}" presName="ChildText" presStyleLbl="revTx" presStyleIdx="2" presStyleCnt="5" custScaleX="168667" custLinFactNeighborX="26974" custLinFactNeighborY="8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51DC875-13D8-42D3-8BC1-FD01552464C0}" type="pres">
      <dgm:prSet presAssocID="{0B53799F-243A-4D06-9332-D07E9C57D8C9}" presName="sibTrans" presStyleCnt="0"/>
      <dgm:spPr/>
    </dgm:pt>
    <dgm:pt modelId="{24185E77-4270-42B4-9E71-AAC2202FA9A1}" type="pres">
      <dgm:prSet presAssocID="{6FFCE694-92B8-48C5-BBA2-0B4B1D8C60FD}" presName="composite" presStyleCnt="0"/>
      <dgm:spPr/>
    </dgm:pt>
    <dgm:pt modelId="{BDC13943-21E4-4206-863F-B00EF91622C0}" type="pres">
      <dgm:prSet presAssocID="{6FFCE694-92B8-48C5-BBA2-0B4B1D8C60FD}" presName="bentUpArrow1" presStyleLbl="alignImgPlace1" presStyleIdx="3" presStyleCnt="5"/>
      <dgm:spPr/>
    </dgm:pt>
    <dgm:pt modelId="{0A310C0E-E25F-4F8D-9933-3A0700414528}" type="pres">
      <dgm:prSet presAssocID="{6FFCE694-92B8-48C5-BBA2-0B4B1D8C60FD}" presName="ParentText" presStyleLbl="node1" presStyleIdx="3" presStyleCnt="6" custScaleX="131018" custScaleY="1391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4E30A00-DEA4-4E13-812A-1ED6DDB64371}" type="pres">
      <dgm:prSet presAssocID="{6FFCE694-92B8-48C5-BBA2-0B4B1D8C60FD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4930C22-750A-4E96-A231-9A22E8966B52}" type="pres">
      <dgm:prSet presAssocID="{D8F810DD-29D3-45FF-8E7F-102154EE310C}" presName="sibTrans" presStyleCnt="0"/>
      <dgm:spPr/>
    </dgm:pt>
    <dgm:pt modelId="{A4B52C67-622E-42AF-8C94-3481F3CCDBF9}" type="pres">
      <dgm:prSet presAssocID="{3BEEEAD1-2751-4B1B-BFB5-892816408C71}" presName="composite" presStyleCnt="0"/>
      <dgm:spPr/>
    </dgm:pt>
    <dgm:pt modelId="{E128799B-63D4-4C59-94A7-46A22F3AC4E3}" type="pres">
      <dgm:prSet presAssocID="{3BEEEAD1-2751-4B1B-BFB5-892816408C71}" presName="bentUpArrow1" presStyleLbl="alignImgPlace1" presStyleIdx="4" presStyleCnt="5"/>
      <dgm:spPr/>
    </dgm:pt>
    <dgm:pt modelId="{D88EF725-B749-47A3-B511-9E5177BE0FEE}" type="pres">
      <dgm:prSet presAssocID="{3BEEEAD1-2751-4B1B-BFB5-892816408C71}" presName="ParentText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96BB90B-CF02-46FB-9AA2-42810EDFFD1F}" type="pres">
      <dgm:prSet presAssocID="{3BEEEAD1-2751-4B1B-BFB5-892816408C71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29A0AB8E-224C-4B25-BA01-8A27AD1D5C0A}" type="pres">
      <dgm:prSet presAssocID="{8DC25AAE-BD6C-461E-8C2F-FACE9A56998B}" presName="sibTrans" presStyleCnt="0"/>
      <dgm:spPr/>
    </dgm:pt>
    <dgm:pt modelId="{F851C47F-1BE0-4518-97E5-36BB0DD6D60F}" type="pres">
      <dgm:prSet presAssocID="{3EF4ED77-FC8E-47EF-B830-8CA85DFA2A0F}" presName="composite" presStyleCnt="0"/>
      <dgm:spPr/>
    </dgm:pt>
    <dgm:pt modelId="{898E8FD4-6889-4DF3-AB5C-B488F3C5CF64}" type="pres">
      <dgm:prSet presAssocID="{3EF4ED77-FC8E-47EF-B830-8CA85DFA2A0F}" presName="ParentText" presStyleLbl="node1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7633E8E-CD19-4758-87A0-5687A219560A}" srcId="{6E3133DF-CD10-4A89-A5EF-6ADC1C033C1F}" destId="{3BEEEAD1-2751-4B1B-BFB5-892816408C71}" srcOrd="4" destOrd="0" parTransId="{FEB4E1B0-ACE1-468C-8EA4-8BA48B64350E}" sibTransId="{8DC25AAE-BD6C-461E-8C2F-FACE9A56998B}"/>
    <dgm:cxn modelId="{9C79D1DA-1143-4AB1-8603-42F3C4CD05D5}" srcId="{6E3133DF-CD10-4A89-A5EF-6ADC1C033C1F}" destId="{6FFCE694-92B8-48C5-BBA2-0B4B1D8C60FD}" srcOrd="3" destOrd="0" parTransId="{2709C04B-B2B8-4A02-8851-38ACD5BAC89D}" sibTransId="{D8F810DD-29D3-45FF-8E7F-102154EE310C}"/>
    <dgm:cxn modelId="{07B306A7-20CE-44D3-9802-5E030FCDDD6B}" type="presOf" srcId="{9152232F-2854-42DE-B72C-CC48BE1FB7B3}" destId="{7BABFAED-27EE-407C-8470-AB48BA3F9690}" srcOrd="0" destOrd="0" presId="urn:microsoft.com/office/officeart/2005/8/layout/StepDownProcess"/>
    <dgm:cxn modelId="{D38DC6DA-716D-4BA1-AC1B-5E8809447EA0}" type="presOf" srcId="{AAE77099-4927-4456-9F0D-DC984280889C}" destId="{5F8D71D1-9C0B-449F-BA96-666AA04E0295}" srcOrd="0" destOrd="0" presId="urn:microsoft.com/office/officeart/2005/8/layout/StepDownProcess"/>
    <dgm:cxn modelId="{86B4CC7D-F59F-499E-90F0-DB5157781C69}" srcId="{6E3133DF-CD10-4A89-A5EF-6ADC1C033C1F}" destId="{CF453EBE-9C22-49B2-9757-F9B59F7A4218}" srcOrd="1" destOrd="0" parTransId="{AE717FD2-3FE1-4134-A208-A9DDA3397001}" sibTransId="{A0C0C70F-5533-4A3D-ABED-4A4B4F2B2413}"/>
    <dgm:cxn modelId="{815089C2-188C-480B-AAE1-CD4794B86FF4}" type="presOf" srcId="{70C8B746-69C5-4A0D-98DA-810953565BC0}" destId="{73D3E1EB-5756-4BEE-A7B9-152393EA7E0E}" srcOrd="0" destOrd="0" presId="urn:microsoft.com/office/officeart/2005/8/layout/StepDownProcess"/>
    <dgm:cxn modelId="{F874C4A5-2050-4FD9-AFA1-29EDBF8AFB32}" type="presOf" srcId="{CF453EBE-9C22-49B2-9757-F9B59F7A4218}" destId="{F8F6EC19-1F2D-4D25-8066-60F36F8D71CB}" srcOrd="0" destOrd="0" presId="urn:microsoft.com/office/officeart/2005/8/layout/StepDownProcess"/>
    <dgm:cxn modelId="{A9D9C3E4-6A5C-4153-A4D5-5D3235DA4774}" srcId="{DB675B20-FDF6-423E-8E5A-6989737363F2}" destId="{B0CBEF19-FC85-41ED-B4DD-C42393040CDC}" srcOrd="0" destOrd="0" parTransId="{BF91204D-1FD5-426B-A929-0B2B5A605C1E}" sibTransId="{581866AB-7411-4ACD-9C7A-27BA64F95777}"/>
    <dgm:cxn modelId="{A88835F7-7EEF-4CE2-89C1-3751A4E856EF}" type="presOf" srcId="{3BEEEAD1-2751-4B1B-BFB5-892816408C71}" destId="{D88EF725-B749-47A3-B511-9E5177BE0FEE}" srcOrd="0" destOrd="0" presId="urn:microsoft.com/office/officeart/2005/8/layout/StepDownProcess"/>
    <dgm:cxn modelId="{8A041660-F8F5-478D-BF13-CF4A8B02EAB9}" srcId="{6E3133DF-CD10-4A89-A5EF-6ADC1C033C1F}" destId="{9152232F-2854-42DE-B72C-CC48BE1FB7B3}" srcOrd="2" destOrd="0" parTransId="{C982F81C-2A81-47D0-98FE-CDBE98AE0F29}" sibTransId="{0B53799F-243A-4D06-9332-D07E9C57D8C9}"/>
    <dgm:cxn modelId="{3C8754D4-891F-46CC-8C3C-CA79AC44398D}" type="presOf" srcId="{3EF4ED77-FC8E-47EF-B830-8CA85DFA2A0F}" destId="{898E8FD4-6889-4DF3-AB5C-B488F3C5CF64}" srcOrd="0" destOrd="0" presId="urn:microsoft.com/office/officeart/2005/8/layout/StepDownProcess"/>
    <dgm:cxn modelId="{507BC69E-00CA-41FD-8AAD-7DC93D736262}" type="presOf" srcId="{B0CBEF19-FC85-41ED-B4DD-C42393040CDC}" destId="{0D72DFEF-EFBD-4E4F-9981-557A175F9467}" srcOrd="0" destOrd="0" presId="urn:microsoft.com/office/officeart/2005/8/layout/StepDownProcess"/>
    <dgm:cxn modelId="{649754CA-25F2-40BA-A621-958FDD6735A2}" srcId="{9152232F-2854-42DE-B72C-CC48BE1FB7B3}" destId="{AAE77099-4927-4456-9F0D-DC984280889C}" srcOrd="0" destOrd="0" parTransId="{881BB7E5-8AD9-491D-B32B-DEED4AC72BC6}" sibTransId="{C538767D-6171-40BB-81D8-5449EB6951AB}"/>
    <dgm:cxn modelId="{D4053E3E-CC88-4359-B019-9D5608E91D39}" srcId="{6E3133DF-CD10-4A89-A5EF-6ADC1C033C1F}" destId="{DB675B20-FDF6-423E-8E5A-6989737363F2}" srcOrd="0" destOrd="0" parTransId="{E3BA4A21-3876-4259-ACE1-9D61512D18B5}" sibTransId="{79ED69C1-7EAF-4CDC-A83B-7AB16B9798E6}"/>
    <dgm:cxn modelId="{414A0E99-28E3-4CE1-98FF-CB37D425D65A}" type="presOf" srcId="{6E3133DF-CD10-4A89-A5EF-6ADC1C033C1F}" destId="{55398281-5D44-4736-83D5-E105DC6C9158}" srcOrd="0" destOrd="0" presId="urn:microsoft.com/office/officeart/2005/8/layout/StepDownProcess"/>
    <dgm:cxn modelId="{55D06BCC-A0AF-42C9-A5D3-9D6D73C1B40E}" type="presOf" srcId="{6FFCE694-92B8-48C5-BBA2-0B4B1D8C60FD}" destId="{0A310C0E-E25F-4F8D-9933-3A0700414528}" srcOrd="0" destOrd="0" presId="urn:microsoft.com/office/officeart/2005/8/layout/StepDownProcess"/>
    <dgm:cxn modelId="{DE800550-85DA-436D-8918-4EAE91AF816B}" type="presOf" srcId="{DB675B20-FDF6-423E-8E5A-6989737363F2}" destId="{60C32226-F897-4B55-8A49-9A6622D64F28}" srcOrd="0" destOrd="0" presId="urn:microsoft.com/office/officeart/2005/8/layout/StepDownProcess"/>
    <dgm:cxn modelId="{71A35B2D-E981-4B15-A00B-5B9D408D8CD9}" srcId="{CF453EBE-9C22-49B2-9757-F9B59F7A4218}" destId="{70C8B746-69C5-4A0D-98DA-810953565BC0}" srcOrd="0" destOrd="0" parTransId="{D49422A7-C145-40FE-BB2C-A63FC053A31B}" sibTransId="{C57C52C7-0B7B-451F-A36D-CF92B43D6F82}"/>
    <dgm:cxn modelId="{8FA95F21-AC86-40B1-9AA4-17B6D958DA37}" srcId="{6E3133DF-CD10-4A89-A5EF-6ADC1C033C1F}" destId="{3EF4ED77-FC8E-47EF-B830-8CA85DFA2A0F}" srcOrd="5" destOrd="0" parTransId="{B533949C-C057-4538-92F0-2C0C9D089CFF}" sibTransId="{B5876F0B-D9FB-4B50-9D49-3B619ABC21F8}"/>
    <dgm:cxn modelId="{56C1CBBC-475A-46D7-AA74-FCD4A0C381CB}" type="presParOf" srcId="{55398281-5D44-4736-83D5-E105DC6C9158}" destId="{D7A12E06-1D21-4183-9A74-E9F7FF2F4194}" srcOrd="0" destOrd="0" presId="urn:microsoft.com/office/officeart/2005/8/layout/StepDownProcess"/>
    <dgm:cxn modelId="{A55B0AB6-73CD-422F-9BD9-25941BB3325B}" type="presParOf" srcId="{D7A12E06-1D21-4183-9A74-E9F7FF2F4194}" destId="{CFC8DB70-21E1-4490-BCA0-BC8B178E745F}" srcOrd="0" destOrd="0" presId="urn:microsoft.com/office/officeart/2005/8/layout/StepDownProcess"/>
    <dgm:cxn modelId="{8C1A6E7D-FFB1-439C-AC6D-0D44201EEC77}" type="presParOf" srcId="{D7A12E06-1D21-4183-9A74-E9F7FF2F4194}" destId="{60C32226-F897-4B55-8A49-9A6622D64F28}" srcOrd="1" destOrd="0" presId="urn:microsoft.com/office/officeart/2005/8/layout/StepDownProcess"/>
    <dgm:cxn modelId="{7949DA6D-F3AA-4286-B370-4FA06AFC1100}" type="presParOf" srcId="{D7A12E06-1D21-4183-9A74-E9F7FF2F4194}" destId="{0D72DFEF-EFBD-4E4F-9981-557A175F9467}" srcOrd="2" destOrd="0" presId="urn:microsoft.com/office/officeart/2005/8/layout/StepDownProcess"/>
    <dgm:cxn modelId="{A734D9B2-D482-404E-ACED-3F1435A3B951}" type="presParOf" srcId="{55398281-5D44-4736-83D5-E105DC6C9158}" destId="{656C23E9-E1EB-4CA2-B7EF-3A641D2649C4}" srcOrd="1" destOrd="0" presId="urn:microsoft.com/office/officeart/2005/8/layout/StepDownProcess"/>
    <dgm:cxn modelId="{A300C2C5-8D22-4718-A709-373616498001}" type="presParOf" srcId="{55398281-5D44-4736-83D5-E105DC6C9158}" destId="{41A41604-8E47-42C3-B436-67EBE3F1ADEE}" srcOrd="2" destOrd="0" presId="urn:microsoft.com/office/officeart/2005/8/layout/StepDownProcess"/>
    <dgm:cxn modelId="{24A6E670-77AE-4D2B-8EEC-8A3CD3662388}" type="presParOf" srcId="{41A41604-8E47-42C3-B436-67EBE3F1ADEE}" destId="{2F90DF60-B13C-43F7-ADCF-377289FC978E}" srcOrd="0" destOrd="0" presId="urn:microsoft.com/office/officeart/2005/8/layout/StepDownProcess"/>
    <dgm:cxn modelId="{19682CDD-A4BB-47F2-8729-A02BDDFAF556}" type="presParOf" srcId="{41A41604-8E47-42C3-B436-67EBE3F1ADEE}" destId="{F8F6EC19-1F2D-4D25-8066-60F36F8D71CB}" srcOrd="1" destOrd="0" presId="urn:microsoft.com/office/officeart/2005/8/layout/StepDownProcess"/>
    <dgm:cxn modelId="{F1A5CF27-E197-408E-A445-00F5552241DF}" type="presParOf" srcId="{41A41604-8E47-42C3-B436-67EBE3F1ADEE}" destId="{73D3E1EB-5756-4BEE-A7B9-152393EA7E0E}" srcOrd="2" destOrd="0" presId="urn:microsoft.com/office/officeart/2005/8/layout/StepDownProcess"/>
    <dgm:cxn modelId="{7B76317A-CA1D-466B-BBFE-FDDDBA885D85}" type="presParOf" srcId="{55398281-5D44-4736-83D5-E105DC6C9158}" destId="{131CB4B0-AD76-40AB-94FF-34722555C91A}" srcOrd="3" destOrd="0" presId="urn:microsoft.com/office/officeart/2005/8/layout/StepDownProcess"/>
    <dgm:cxn modelId="{58DBA9B9-37E0-447B-B565-904FA3EAAEB7}" type="presParOf" srcId="{55398281-5D44-4736-83D5-E105DC6C9158}" destId="{AFC65291-CE7E-4738-807D-CBB0DB27C22C}" srcOrd="4" destOrd="0" presId="urn:microsoft.com/office/officeart/2005/8/layout/StepDownProcess"/>
    <dgm:cxn modelId="{DB1A4E38-3E97-4F78-ADA6-66BAFA435E06}" type="presParOf" srcId="{AFC65291-CE7E-4738-807D-CBB0DB27C22C}" destId="{115D475B-2F44-465D-A2FC-F097B234B022}" srcOrd="0" destOrd="0" presId="urn:microsoft.com/office/officeart/2005/8/layout/StepDownProcess"/>
    <dgm:cxn modelId="{AA91A209-EA80-4A1D-8130-EAD83155A8B2}" type="presParOf" srcId="{AFC65291-CE7E-4738-807D-CBB0DB27C22C}" destId="{7BABFAED-27EE-407C-8470-AB48BA3F9690}" srcOrd="1" destOrd="0" presId="urn:microsoft.com/office/officeart/2005/8/layout/StepDownProcess"/>
    <dgm:cxn modelId="{60708397-64D1-4187-BF26-B62C7E1F35C5}" type="presParOf" srcId="{AFC65291-CE7E-4738-807D-CBB0DB27C22C}" destId="{5F8D71D1-9C0B-449F-BA96-666AA04E0295}" srcOrd="2" destOrd="0" presId="urn:microsoft.com/office/officeart/2005/8/layout/StepDownProcess"/>
    <dgm:cxn modelId="{7486FECD-0A39-4F18-8168-AB8D2CAC4D7C}" type="presParOf" srcId="{55398281-5D44-4736-83D5-E105DC6C9158}" destId="{E51DC875-13D8-42D3-8BC1-FD01552464C0}" srcOrd="5" destOrd="0" presId="urn:microsoft.com/office/officeart/2005/8/layout/StepDownProcess"/>
    <dgm:cxn modelId="{A013E8BD-9EDB-48AA-8731-8B463BF99B43}" type="presParOf" srcId="{55398281-5D44-4736-83D5-E105DC6C9158}" destId="{24185E77-4270-42B4-9E71-AAC2202FA9A1}" srcOrd="6" destOrd="0" presId="urn:microsoft.com/office/officeart/2005/8/layout/StepDownProcess"/>
    <dgm:cxn modelId="{28588D3F-0DF5-4130-A9FC-EA7BB268A14F}" type="presParOf" srcId="{24185E77-4270-42B4-9E71-AAC2202FA9A1}" destId="{BDC13943-21E4-4206-863F-B00EF91622C0}" srcOrd="0" destOrd="0" presId="urn:microsoft.com/office/officeart/2005/8/layout/StepDownProcess"/>
    <dgm:cxn modelId="{D31476BC-D169-413F-AEEB-20A8F9350B30}" type="presParOf" srcId="{24185E77-4270-42B4-9E71-AAC2202FA9A1}" destId="{0A310C0E-E25F-4F8D-9933-3A0700414528}" srcOrd="1" destOrd="0" presId="urn:microsoft.com/office/officeart/2005/8/layout/StepDownProcess"/>
    <dgm:cxn modelId="{D75BEFB6-579B-4B63-8857-F7776096D833}" type="presParOf" srcId="{24185E77-4270-42B4-9E71-AAC2202FA9A1}" destId="{74E30A00-DEA4-4E13-812A-1ED6DDB64371}" srcOrd="2" destOrd="0" presId="urn:microsoft.com/office/officeart/2005/8/layout/StepDownProcess"/>
    <dgm:cxn modelId="{1DCE9F55-0F91-46F1-B135-D786A282AF8B}" type="presParOf" srcId="{55398281-5D44-4736-83D5-E105DC6C9158}" destId="{E4930C22-750A-4E96-A231-9A22E8966B52}" srcOrd="7" destOrd="0" presId="urn:microsoft.com/office/officeart/2005/8/layout/StepDownProcess"/>
    <dgm:cxn modelId="{7BC02783-6E33-49C3-B351-8E525ACA9991}" type="presParOf" srcId="{55398281-5D44-4736-83D5-E105DC6C9158}" destId="{A4B52C67-622E-42AF-8C94-3481F3CCDBF9}" srcOrd="8" destOrd="0" presId="urn:microsoft.com/office/officeart/2005/8/layout/StepDownProcess"/>
    <dgm:cxn modelId="{C6B4D7BF-663A-4951-BD6F-324BDA15575E}" type="presParOf" srcId="{A4B52C67-622E-42AF-8C94-3481F3CCDBF9}" destId="{E128799B-63D4-4C59-94A7-46A22F3AC4E3}" srcOrd="0" destOrd="0" presId="urn:microsoft.com/office/officeart/2005/8/layout/StepDownProcess"/>
    <dgm:cxn modelId="{3B4E40BA-2D8A-4F1C-B090-A01426FB5318}" type="presParOf" srcId="{A4B52C67-622E-42AF-8C94-3481F3CCDBF9}" destId="{D88EF725-B749-47A3-B511-9E5177BE0FEE}" srcOrd="1" destOrd="0" presId="urn:microsoft.com/office/officeart/2005/8/layout/StepDownProcess"/>
    <dgm:cxn modelId="{C93FBDFC-E8F0-482E-A914-EC4B82586DD6}" type="presParOf" srcId="{A4B52C67-622E-42AF-8C94-3481F3CCDBF9}" destId="{E96BB90B-CF02-46FB-9AA2-42810EDFFD1F}" srcOrd="2" destOrd="0" presId="urn:microsoft.com/office/officeart/2005/8/layout/StepDownProcess"/>
    <dgm:cxn modelId="{797863BE-BA1E-4392-8865-4C9557849DE4}" type="presParOf" srcId="{55398281-5D44-4736-83D5-E105DC6C9158}" destId="{29A0AB8E-224C-4B25-BA01-8A27AD1D5C0A}" srcOrd="9" destOrd="0" presId="urn:microsoft.com/office/officeart/2005/8/layout/StepDownProcess"/>
    <dgm:cxn modelId="{764ECA64-B0B1-4A09-983C-EF8EBE9F2709}" type="presParOf" srcId="{55398281-5D44-4736-83D5-E105DC6C9158}" destId="{F851C47F-1BE0-4518-97E5-36BB0DD6D60F}" srcOrd="10" destOrd="0" presId="urn:microsoft.com/office/officeart/2005/8/layout/StepDownProcess"/>
    <dgm:cxn modelId="{A127E791-BC0F-4968-A883-23B192F3E96B}" type="presParOf" srcId="{F851C47F-1BE0-4518-97E5-36BB0DD6D60F}" destId="{898E8FD4-6889-4DF3-AB5C-B488F3C5CF6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3CDF4-3E07-4B7A-A8F1-8B87CFD6B268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5D23D972-671D-4AF3-8CF4-A051A126E3E5}">
      <dgm:prSet phldrT="[besedilo]" custT="1"/>
      <dgm:spPr/>
      <dgm:t>
        <a:bodyPr/>
        <a:lstStyle/>
        <a:p>
          <a:r>
            <a:rPr lang="sl-SI" sz="2800" smtClean="0"/>
            <a:t>Higher EE of boilers</a:t>
          </a:r>
          <a:endParaRPr lang="en-US" sz="2800"/>
        </a:p>
      </dgm:t>
    </dgm:pt>
    <dgm:pt modelId="{17C3321F-77B3-477D-B1F5-037D3E049F62}" type="parTrans" cxnId="{4EA3E8EC-5073-48B6-BD27-0398A6CE1221}">
      <dgm:prSet/>
      <dgm:spPr/>
      <dgm:t>
        <a:bodyPr/>
        <a:lstStyle/>
        <a:p>
          <a:endParaRPr lang="en-US"/>
        </a:p>
      </dgm:t>
    </dgm:pt>
    <dgm:pt modelId="{F5E0528B-6D78-414E-946C-7CFBF3BEB8C3}" type="sibTrans" cxnId="{4EA3E8EC-5073-48B6-BD27-0398A6CE1221}">
      <dgm:prSet/>
      <dgm:spPr/>
      <dgm:t>
        <a:bodyPr/>
        <a:lstStyle/>
        <a:p>
          <a:endParaRPr lang="en-US"/>
        </a:p>
      </dgm:t>
    </dgm:pt>
    <dgm:pt modelId="{A2AF5C4A-D79D-40DF-9901-EFE31481FCD5}">
      <dgm:prSet phldrT="[besedilo]" custT="1"/>
      <dgm:spPr/>
      <dgm:t>
        <a:bodyPr/>
        <a:lstStyle/>
        <a:p>
          <a:r>
            <a:rPr lang="sl-SI" sz="2800" smtClean="0"/>
            <a:t>Lower RES</a:t>
          </a:r>
          <a:endParaRPr lang="en-US" sz="2800"/>
        </a:p>
      </dgm:t>
    </dgm:pt>
    <dgm:pt modelId="{A37589FD-A305-4CAF-8845-F5881FFA9245}" type="parTrans" cxnId="{22D4BF71-8864-4EE6-8103-8F42D74777AB}">
      <dgm:prSet/>
      <dgm:spPr/>
      <dgm:t>
        <a:bodyPr/>
        <a:lstStyle/>
        <a:p>
          <a:endParaRPr lang="en-US"/>
        </a:p>
      </dgm:t>
    </dgm:pt>
    <dgm:pt modelId="{40F42DA2-91E2-4FD9-8727-DD44420EE5EA}" type="sibTrans" cxnId="{22D4BF71-8864-4EE6-8103-8F42D74777AB}">
      <dgm:prSet/>
      <dgm:spPr/>
      <dgm:t>
        <a:bodyPr/>
        <a:lstStyle/>
        <a:p>
          <a:endParaRPr lang="en-US"/>
        </a:p>
      </dgm:t>
    </dgm:pt>
    <dgm:pt modelId="{1678E3EF-72AE-42C3-B64C-A08B3DB735F1}" type="pres">
      <dgm:prSet presAssocID="{C943CDF4-3E07-4B7A-A8F1-8B87CFD6B268}" presName="Name0" presStyleCnt="0">
        <dgm:presLayoutVars>
          <dgm:dir/>
          <dgm:resizeHandles val="exact"/>
        </dgm:presLayoutVars>
      </dgm:prSet>
      <dgm:spPr/>
    </dgm:pt>
    <dgm:pt modelId="{613A2A34-CC8A-4E7E-9C6F-D12FDDDC2DF4}" type="pres">
      <dgm:prSet presAssocID="{5D23D972-671D-4AF3-8CF4-A051A126E3E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5E0F6-1479-485E-8275-3EFC9E9F8B9F}" type="pres">
      <dgm:prSet presAssocID="{F5E0528B-6D78-414E-946C-7CFBF3BEB8C3}" presName="sibTrans" presStyleLbl="sibTrans2D1" presStyleIdx="0" presStyleCnt="1"/>
      <dgm:spPr/>
      <dgm:t>
        <a:bodyPr/>
        <a:lstStyle/>
        <a:p>
          <a:endParaRPr lang="en-US"/>
        </a:p>
      </dgm:t>
    </dgm:pt>
    <dgm:pt modelId="{E0A66015-C191-4454-A5E7-0F1E88962EEC}" type="pres">
      <dgm:prSet presAssocID="{F5E0528B-6D78-414E-946C-7CFBF3BEB8C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439F67D-9537-4E1B-9A67-7C7BAEC2EDEF}" type="pres">
      <dgm:prSet presAssocID="{A2AF5C4A-D79D-40DF-9901-EFE31481FCD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A3E8EC-5073-48B6-BD27-0398A6CE1221}" srcId="{C943CDF4-3E07-4B7A-A8F1-8B87CFD6B268}" destId="{5D23D972-671D-4AF3-8CF4-A051A126E3E5}" srcOrd="0" destOrd="0" parTransId="{17C3321F-77B3-477D-B1F5-037D3E049F62}" sibTransId="{F5E0528B-6D78-414E-946C-7CFBF3BEB8C3}"/>
    <dgm:cxn modelId="{337189FF-46FC-4AA9-BA86-CC47E6B7650D}" type="presOf" srcId="{5D23D972-671D-4AF3-8CF4-A051A126E3E5}" destId="{613A2A34-CC8A-4E7E-9C6F-D12FDDDC2DF4}" srcOrd="0" destOrd="0" presId="urn:microsoft.com/office/officeart/2005/8/layout/process1"/>
    <dgm:cxn modelId="{6DEAC4D2-A7F1-454A-A2A7-DB934EDB4C82}" type="presOf" srcId="{C943CDF4-3E07-4B7A-A8F1-8B87CFD6B268}" destId="{1678E3EF-72AE-42C3-B64C-A08B3DB735F1}" srcOrd="0" destOrd="0" presId="urn:microsoft.com/office/officeart/2005/8/layout/process1"/>
    <dgm:cxn modelId="{4AE87496-7B9E-495C-B537-39EFD4D3CB84}" type="presOf" srcId="{A2AF5C4A-D79D-40DF-9901-EFE31481FCD5}" destId="{2439F67D-9537-4E1B-9A67-7C7BAEC2EDEF}" srcOrd="0" destOrd="0" presId="urn:microsoft.com/office/officeart/2005/8/layout/process1"/>
    <dgm:cxn modelId="{22D4BF71-8864-4EE6-8103-8F42D74777AB}" srcId="{C943CDF4-3E07-4B7A-A8F1-8B87CFD6B268}" destId="{A2AF5C4A-D79D-40DF-9901-EFE31481FCD5}" srcOrd="1" destOrd="0" parTransId="{A37589FD-A305-4CAF-8845-F5881FFA9245}" sibTransId="{40F42DA2-91E2-4FD9-8727-DD44420EE5EA}"/>
    <dgm:cxn modelId="{5A9D544D-1180-4C20-AE01-F8C4C8126B56}" type="presOf" srcId="{F5E0528B-6D78-414E-946C-7CFBF3BEB8C3}" destId="{1025E0F6-1479-485E-8275-3EFC9E9F8B9F}" srcOrd="0" destOrd="0" presId="urn:microsoft.com/office/officeart/2005/8/layout/process1"/>
    <dgm:cxn modelId="{A09439B0-F17D-4C3E-B2ED-C23BA374088F}" type="presOf" srcId="{F5E0528B-6D78-414E-946C-7CFBF3BEB8C3}" destId="{E0A66015-C191-4454-A5E7-0F1E88962EEC}" srcOrd="1" destOrd="0" presId="urn:microsoft.com/office/officeart/2005/8/layout/process1"/>
    <dgm:cxn modelId="{B6772038-54F0-418D-8C88-538D81987711}" type="presParOf" srcId="{1678E3EF-72AE-42C3-B64C-A08B3DB735F1}" destId="{613A2A34-CC8A-4E7E-9C6F-D12FDDDC2DF4}" srcOrd="0" destOrd="0" presId="urn:microsoft.com/office/officeart/2005/8/layout/process1"/>
    <dgm:cxn modelId="{F029CA1B-4502-44B5-AA44-132E9321771E}" type="presParOf" srcId="{1678E3EF-72AE-42C3-B64C-A08B3DB735F1}" destId="{1025E0F6-1479-485E-8275-3EFC9E9F8B9F}" srcOrd="1" destOrd="0" presId="urn:microsoft.com/office/officeart/2005/8/layout/process1"/>
    <dgm:cxn modelId="{38A4FF2E-5957-490C-9D6C-2DCB38DD7EC2}" type="presParOf" srcId="{1025E0F6-1479-485E-8275-3EFC9E9F8B9F}" destId="{E0A66015-C191-4454-A5E7-0F1E88962EEC}" srcOrd="0" destOrd="0" presId="urn:microsoft.com/office/officeart/2005/8/layout/process1"/>
    <dgm:cxn modelId="{7559E39D-FF89-4876-9E93-72CED5815DCE}" type="presParOf" srcId="{1678E3EF-72AE-42C3-B64C-A08B3DB735F1}" destId="{2439F67D-9537-4E1B-9A67-7C7BAEC2EDE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0E483-25C0-4159-9D49-B792CE04D3E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59DA30C-8987-44C3-B02F-6CCA8836F761}">
      <dgm:prSet phldrT="[besedilo]" custT="1"/>
      <dgm:spPr/>
      <dgm:t>
        <a:bodyPr/>
        <a:lstStyle/>
        <a:p>
          <a:r>
            <a:rPr lang="sl-SI" sz="2800" smtClean="0"/>
            <a:t>Use of RES in industry</a:t>
          </a:r>
          <a:endParaRPr lang="en-US" sz="2800"/>
        </a:p>
      </dgm:t>
    </dgm:pt>
    <dgm:pt modelId="{DCA22ECE-A087-4D17-8F32-9DB86B1A749D}" type="parTrans" cxnId="{3511F08D-4AF9-4518-A5DF-6DFC11D6A7FE}">
      <dgm:prSet/>
      <dgm:spPr/>
      <dgm:t>
        <a:bodyPr/>
        <a:lstStyle/>
        <a:p>
          <a:endParaRPr lang="en-US"/>
        </a:p>
      </dgm:t>
    </dgm:pt>
    <dgm:pt modelId="{D2212EEF-0A4B-44A7-8BD7-591C27294C02}" type="sibTrans" cxnId="{3511F08D-4AF9-4518-A5DF-6DFC11D6A7FE}">
      <dgm:prSet/>
      <dgm:spPr/>
      <dgm:t>
        <a:bodyPr/>
        <a:lstStyle/>
        <a:p>
          <a:endParaRPr lang="en-US"/>
        </a:p>
      </dgm:t>
    </dgm:pt>
    <dgm:pt modelId="{936FDA5D-6FAC-4EC4-B636-E24458312DD1}">
      <dgm:prSet phldrT="[besedilo]" custT="1"/>
      <dgm:spPr/>
      <dgm:t>
        <a:bodyPr/>
        <a:lstStyle/>
        <a:p>
          <a:r>
            <a:rPr lang="sl-SI" sz="2800" smtClean="0"/>
            <a:t>Limited</a:t>
          </a:r>
          <a:endParaRPr lang="en-US" sz="2800"/>
        </a:p>
      </dgm:t>
    </dgm:pt>
    <dgm:pt modelId="{14636773-CB93-4EE5-8530-DAE69C9548A9}" type="parTrans" cxnId="{8739BFB3-1F27-44BF-AA98-E78D5E440C5E}">
      <dgm:prSet/>
      <dgm:spPr/>
      <dgm:t>
        <a:bodyPr/>
        <a:lstStyle/>
        <a:p>
          <a:endParaRPr lang="en-US"/>
        </a:p>
      </dgm:t>
    </dgm:pt>
    <dgm:pt modelId="{E62E083A-C7D2-422A-96B0-E599C2BCF6C7}" type="sibTrans" cxnId="{8739BFB3-1F27-44BF-AA98-E78D5E440C5E}">
      <dgm:prSet/>
      <dgm:spPr/>
      <dgm:t>
        <a:bodyPr/>
        <a:lstStyle/>
        <a:p>
          <a:endParaRPr lang="en-US"/>
        </a:p>
      </dgm:t>
    </dgm:pt>
    <dgm:pt modelId="{99D76C9A-B2AB-49B9-B40A-EF276B7F4499}" type="pres">
      <dgm:prSet presAssocID="{B400E483-25C0-4159-9D49-B792CE04D3ED}" presName="Name0" presStyleCnt="0">
        <dgm:presLayoutVars>
          <dgm:dir/>
          <dgm:resizeHandles val="exact"/>
        </dgm:presLayoutVars>
      </dgm:prSet>
      <dgm:spPr/>
    </dgm:pt>
    <dgm:pt modelId="{E61D0671-33AE-4026-A4E1-A07FF9DD6454}" type="pres">
      <dgm:prSet presAssocID="{C59DA30C-8987-44C3-B02F-6CCA8836F76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560A2-2250-48DE-BA5C-0F9F4898EAFD}" type="pres">
      <dgm:prSet presAssocID="{D2212EEF-0A4B-44A7-8BD7-591C27294C0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6A0B543-DA3F-41E9-8CB1-1EACDFD2D0D8}" type="pres">
      <dgm:prSet presAssocID="{D2212EEF-0A4B-44A7-8BD7-591C27294C0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61EB448-2F40-4D9D-B656-1D5166A982C8}" type="pres">
      <dgm:prSet presAssocID="{936FDA5D-6FAC-4EC4-B636-E24458312DD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1F0A1C-BA3E-4EAB-B229-CB4415B23238}" type="presOf" srcId="{D2212EEF-0A4B-44A7-8BD7-591C27294C02}" destId="{16A0B543-DA3F-41E9-8CB1-1EACDFD2D0D8}" srcOrd="1" destOrd="0" presId="urn:microsoft.com/office/officeart/2005/8/layout/process1"/>
    <dgm:cxn modelId="{7589FAD6-39DA-49E0-925E-EA11556601C4}" type="presOf" srcId="{B400E483-25C0-4159-9D49-B792CE04D3ED}" destId="{99D76C9A-B2AB-49B9-B40A-EF276B7F4499}" srcOrd="0" destOrd="0" presId="urn:microsoft.com/office/officeart/2005/8/layout/process1"/>
    <dgm:cxn modelId="{B70E0058-CA35-4309-BCDE-92B4BB1614BE}" type="presOf" srcId="{936FDA5D-6FAC-4EC4-B636-E24458312DD1}" destId="{261EB448-2F40-4D9D-B656-1D5166A982C8}" srcOrd="0" destOrd="0" presId="urn:microsoft.com/office/officeart/2005/8/layout/process1"/>
    <dgm:cxn modelId="{57A49840-761A-4806-A97B-0FB964178DD7}" type="presOf" srcId="{C59DA30C-8987-44C3-B02F-6CCA8836F761}" destId="{E61D0671-33AE-4026-A4E1-A07FF9DD6454}" srcOrd="0" destOrd="0" presId="urn:microsoft.com/office/officeart/2005/8/layout/process1"/>
    <dgm:cxn modelId="{8739BFB3-1F27-44BF-AA98-E78D5E440C5E}" srcId="{B400E483-25C0-4159-9D49-B792CE04D3ED}" destId="{936FDA5D-6FAC-4EC4-B636-E24458312DD1}" srcOrd="1" destOrd="0" parTransId="{14636773-CB93-4EE5-8530-DAE69C9548A9}" sibTransId="{E62E083A-C7D2-422A-96B0-E599C2BCF6C7}"/>
    <dgm:cxn modelId="{354A69D5-5328-422D-A63E-B47A9D3911B5}" type="presOf" srcId="{D2212EEF-0A4B-44A7-8BD7-591C27294C02}" destId="{298560A2-2250-48DE-BA5C-0F9F4898EAFD}" srcOrd="0" destOrd="0" presId="urn:microsoft.com/office/officeart/2005/8/layout/process1"/>
    <dgm:cxn modelId="{3511F08D-4AF9-4518-A5DF-6DFC11D6A7FE}" srcId="{B400E483-25C0-4159-9D49-B792CE04D3ED}" destId="{C59DA30C-8987-44C3-B02F-6CCA8836F761}" srcOrd="0" destOrd="0" parTransId="{DCA22ECE-A087-4D17-8F32-9DB86B1A749D}" sibTransId="{D2212EEF-0A4B-44A7-8BD7-591C27294C02}"/>
    <dgm:cxn modelId="{98D334C7-DFE6-4B82-8620-CDE8771B2645}" type="presParOf" srcId="{99D76C9A-B2AB-49B9-B40A-EF276B7F4499}" destId="{E61D0671-33AE-4026-A4E1-A07FF9DD6454}" srcOrd="0" destOrd="0" presId="urn:microsoft.com/office/officeart/2005/8/layout/process1"/>
    <dgm:cxn modelId="{6A4413CD-3ED5-4FF2-B57E-1AF95A12EEB6}" type="presParOf" srcId="{99D76C9A-B2AB-49B9-B40A-EF276B7F4499}" destId="{298560A2-2250-48DE-BA5C-0F9F4898EAFD}" srcOrd="1" destOrd="0" presId="urn:microsoft.com/office/officeart/2005/8/layout/process1"/>
    <dgm:cxn modelId="{D122966A-164C-46FD-901A-53AB0B1CD89A}" type="presParOf" srcId="{298560A2-2250-48DE-BA5C-0F9F4898EAFD}" destId="{16A0B543-DA3F-41E9-8CB1-1EACDFD2D0D8}" srcOrd="0" destOrd="0" presId="urn:microsoft.com/office/officeart/2005/8/layout/process1"/>
    <dgm:cxn modelId="{514F6AEB-2EBB-4C98-B9C6-5D0E017A362B}" type="presParOf" srcId="{99D76C9A-B2AB-49B9-B40A-EF276B7F4499}" destId="{261EB448-2F40-4D9D-B656-1D5166A982C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7278BE-A2AF-4652-ABB3-2EB771077383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D7C7F88-29D5-4C7C-939F-AB2382AC00DA}">
      <dgm:prSet phldrT="[besedilo]"/>
      <dgm:spPr/>
      <dgm:t>
        <a:bodyPr/>
        <a:lstStyle/>
        <a:p>
          <a:r>
            <a:rPr lang="sl-SI" smtClean="0"/>
            <a:t>Air polution policy</a:t>
          </a:r>
          <a:endParaRPr lang="en-US"/>
        </a:p>
      </dgm:t>
    </dgm:pt>
    <dgm:pt modelId="{E2E5F0B5-94F3-4DF2-9E1B-434A0C664959}" type="parTrans" cxnId="{CDFEE8C8-6AE5-4F9A-A09F-2308D4FD64B8}">
      <dgm:prSet/>
      <dgm:spPr/>
      <dgm:t>
        <a:bodyPr/>
        <a:lstStyle/>
        <a:p>
          <a:endParaRPr lang="en-US"/>
        </a:p>
      </dgm:t>
    </dgm:pt>
    <dgm:pt modelId="{B2686146-5549-48A9-8579-5A1973696DAF}" type="sibTrans" cxnId="{CDFEE8C8-6AE5-4F9A-A09F-2308D4FD64B8}">
      <dgm:prSet/>
      <dgm:spPr/>
      <dgm:t>
        <a:bodyPr/>
        <a:lstStyle/>
        <a:p>
          <a:endParaRPr lang="en-US"/>
        </a:p>
      </dgm:t>
    </dgm:pt>
    <dgm:pt modelId="{377E3A5B-6E30-48F1-940B-81244DADCAFB}">
      <dgm:prSet phldrT="[besedilo]"/>
      <dgm:spPr/>
      <dgm:t>
        <a:bodyPr/>
        <a:lstStyle/>
        <a:p>
          <a:r>
            <a:rPr lang="sl-SI" smtClean="0"/>
            <a:t>Use of biomass limited</a:t>
          </a:r>
          <a:endParaRPr lang="en-US"/>
        </a:p>
      </dgm:t>
    </dgm:pt>
    <dgm:pt modelId="{44C6A010-D9ED-4587-A6EF-2DCB1E67653F}" type="parTrans" cxnId="{B4A4F110-B77D-4975-A68A-748E5AB682EB}">
      <dgm:prSet/>
      <dgm:spPr/>
      <dgm:t>
        <a:bodyPr/>
        <a:lstStyle/>
        <a:p>
          <a:endParaRPr lang="en-US"/>
        </a:p>
      </dgm:t>
    </dgm:pt>
    <dgm:pt modelId="{3E06D3A5-1544-4A6C-95D9-3EC94C236AEA}" type="sibTrans" cxnId="{B4A4F110-B77D-4975-A68A-748E5AB682EB}">
      <dgm:prSet/>
      <dgm:spPr/>
      <dgm:t>
        <a:bodyPr/>
        <a:lstStyle/>
        <a:p>
          <a:endParaRPr lang="en-US"/>
        </a:p>
      </dgm:t>
    </dgm:pt>
    <dgm:pt modelId="{B6DCC84B-2995-4AE4-BDC5-A9BBEC36BFFE}" type="pres">
      <dgm:prSet presAssocID="{A27278BE-A2AF-4652-ABB3-2EB7710773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6F37A2-6BB6-4198-9A77-46C1FCEB1685}" type="pres">
      <dgm:prSet presAssocID="{DD7C7F88-29D5-4C7C-939F-AB2382AC00D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29235-C068-490C-9DD3-31BF136580FA}" type="pres">
      <dgm:prSet presAssocID="{B2686146-5549-48A9-8579-5A1973696DA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4F847C72-E780-4C5C-99DA-95DBBC25A352}" type="pres">
      <dgm:prSet presAssocID="{B2686146-5549-48A9-8579-5A1973696DA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7DC9BF2-0FD2-4E3B-AE83-9CA56E6B2000}" type="pres">
      <dgm:prSet presAssocID="{377E3A5B-6E30-48F1-940B-81244DADCA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EE8C8-6AE5-4F9A-A09F-2308D4FD64B8}" srcId="{A27278BE-A2AF-4652-ABB3-2EB771077383}" destId="{DD7C7F88-29D5-4C7C-939F-AB2382AC00DA}" srcOrd="0" destOrd="0" parTransId="{E2E5F0B5-94F3-4DF2-9E1B-434A0C664959}" sibTransId="{B2686146-5549-48A9-8579-5A1973696DAF}"/>
    <dgm:cxn modelId="{4624F8DF-10BB-4AA0-AADD-F035EECEFB56}" type="presOf" srcId="{A27278BE-A2AF-4652-ABB3-2EB771077383}" destId="{B6DCC84B-2995-4AE4-BDC5-A9BBEC36BFFE}" srcOrd="0" destOrd="0" presId="urn:microsoft.com/office/officeart/2005/8/layout/process1"/>
    <dgm:cxn modelId="{F716D44C-AEE2-4596-A65E-2C02FEC7AA26}" type="presOf" srcId="{B2686146-5549-48A9-8579-5A1973696DAF}" destId="{4F847C72-E780-4C5C-99DA-95DBBC25A352}" srcOrd="1" destOrd="0" presId="urn:microsoft.com/office/officeart/2005/8/layout/process1"/>
    <dgm:cxn modelId="{DD582FD3-F24D-4674-A1E4-D87DB15DB1BF}" type="presOf" srcId="{B2686146-5549-48A9-8579-5A1973696DAF}" destId="{28329235-C068-490C-9DD3-31BF136580FA}" srcOrd="0" destOrd="0" presId="urn:microsoft.com/office/officeart/2005/8/layout/process1"/>
    <dgm:cxn modelId="{B4A4F110-B77D-4975-A68A-748E5AB682EB}" srcId="{A27278BE-A2AF-4652-ABB3-2EB771077383}" destId="{377E3A5B-6E30-48F1-940B-81244DADCAFB}" srcOrd="1" destOrd="0" parTransId="{44C6A010-D9ED-4587-A6EF-2DCB1E67653F}" sibTransId="{3E06D3A5-1544-4A6C-95D9-3EC94C236AEA}"/>
    <dgm:cxn modelId="{0B34FF3E-5D5F-40A3-AF61-4034155CE9E2}" type="presOf" srcId="{377E3A5B-6E30-48F1-940B-81244DADCAFB}" destId="{E7DC9BF2-0FD2-4E3B-AE83-9CA56E6B2000}" srcOrd="0" destOrd="0" presId="urn:microsoft.com/office/officeart/2005/8/layout/process1"/>
    <dgm:cxn modelId="{FB3659D7-2080-4291-A64F-109E80D909FF}" type="presOf" srcId="{DD7C7F88-29D5-4C7C-939F-AB2382AC00DA}" destId="{F06F37A2-6BB6-4198-9A77-46C1FCEB1685}" srcOrd="0" destOrd="0" presId="urn:microsoft.com/office/officeart/2005/8/layout/process1"/>
    <dgm:cxn modelId="{10CF2F73-47B8-4ED6-BE2D-3BF870447D84}" type="presParOf" srcId="{B6DCC84B-2995-4AE4-BDC5-A9BBEC36BFFE}" destId="{F06F37A2-6BB6-4198-9A77-46C1FCEB1685}" srcOrd="0" destOrd="0" presId="urn:microsoft.com/office/officeart/2005/8/layout/process1"/>
    <dgm:cxn modelId="{5B77B32C-9216-4784-996F-5228958BA5F1}" type="presParOf" srcId="{B6DCC84B-2995-4AE4-BDC5-A9BBEC36BFFE}" destId="{28329235-C068-490C-9DD3-31BF136580FA}" srcOrd="1" destOrd="0" presId="urn:microsoft.com/office/officeart/2005/8/layout/process1"/>
    <dgm:cxn modelId="{42F106CA-EAEE-4CD1-8C03-0E06C6B1E23E}" type="presParOf" srcId="{28329235-C068-490C-9DD3-31BF136580FA}" destId="{4F847C72-E780-4C5C-99DA-95DBBC25A352}" srcOrd="0" destOrd="0" presId="urn:microsoft.com/office/officeart/2005/8/layout/process1"/>
    <dgm:cxn modelId="{77EA170F-C599-4F96-8E70-147C07AB793D}" type="presParOf" srcId="{B6DCC84B-2995-4AE4-BDC5-A9BBEC36BFFE}" destId="{E7DC9BF2-0FD2-4E3B-AE83-9CA56E6B20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0.42824</cdr:x>
      <cdr:y>0.24838</cdr:y>
    </cdr:from>
    <cdr:to>
      <cdr:x>0.43174</cdr:x>
      <cdr:y>0.71104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3495676" y="1457325"/>
          <a:ext cx="28575" cy="271462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7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0.00934</cdr:x>
      <cdr:y>0.95779</cdr:y>
    </cdr:from>
    <cdr:to>
      <cdr:x>0.11435</cdr:x>
      <cdr:y>0.99351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1" y="5619750"/>
          <a:ext cx="85725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l-SI" sz="900" b="1">
              <a:latin typeface="Tahoma" pitchFamily="34" charset="0"/>
              <a:cs typeface="Tahoma" pitchFamily="34" charset="0"/>
            </a:rPr>
            <a:t>Vir: 2005-2014 podatki (SURS), 2015-2030</a:t>
          </a:r>
          <a:r>
            <a:rPr lang="sl-SI" sz="900" b="1" baseline="0">
              <a:latin typeface="Tahoma" pitchFamily="34" charset="0"/>
              <a:cs typeface="Tahoma" pitchFamily="34" charset="0"/>
            </a:rPr>
            <a:t> projekcija AN OVE (IJS CEU)</a:t>
          </a:r>
        </a:p>
        <a:p xmlns:a="http://schemas.openxmlformats.org/drawingml/2006/main">
          <a:endParaRPr lang="sl-SI" sz="900" b="1" baseline="0">
            <a:latin typeface="Tahoma" pitchFamily="34" charset="0"/>
            <a:cs typeface="Tahoma" pitchFamily="34" charset="0"/>
          </a:endParaRPr>
        </a:p>
        <a:p xmlns:a="http://schemas.openxmlformats.org/drawingml/2006/main">
          <a:endParaRPr lang="en-US" sz="900" b="1">
            <a:latin typeface="Tahoma" pitchFamily="34" charset="0"/>
            <a:cs typeface="Tahom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3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684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sl-SI" smtClean="0"/>
              <a:t>In accordance to RES Directive Slovenia is bound to reach 25% of RES in </a:t>
            </a:r>
            <a:r>
              <a:rPr lang="sl-SI" altLang="sl-SI" err="1" smtClean="0"/>
              <a:t>gross</a:t>
            </a:r>
            <a:r>
              <a:rPr lang="sl-SI" altLang="sl-SI" smtClean="0"/>
              <a:t> </a:t>
            </a:r>
            <a:r>
              <a:rPr lang="en-US" altLang="sl-SI" smtClean="0"/>
              <a:t>final</a:t>
            </a:r>
            <a:r>
              <a:rPr lang="sl-SI" altLang="sl-SI" baseline="0" smtClean="0"/>
              <a:t> </a:t>
            </a:r>
            <a:r>
              <a:rPr lang="en-US" altLang="sl-SI" smtClean="0"/>
              <a:t>energy </a:t>
            </a:r>
            <a:r>
              <a:rPr lang="sl-SI" altLang="sl-SI" err="1" smtClean="0"/>
              <a:t>use</a:t>
            </a:r>
            <a:r>
              <a:rPr lang="sl-SI" altLang="sl-SI" smtClean="0"/>
              <a:t> </a:t>
            </a:r>
            <a:r>
              <a:rPr lang="en-US" altLang="sl-SI" smtClean="0"/>
              <a:t>until 2020 – the goal defined in the Action plan for RES 2010-2020, adopted in July 2010 by the Government. 25% share of </a:t>
            </a:r>
            <a:r>
              <a:rPr lang="en-US" altLang="sl-SI" err="1" smtClean="0"/>
              <a:t>renewables</a:t>
            </a:r>
            <a:r>
              <a:rPr lang="en-US" altLang="sl-SI" smtClean="0"/>
              <a:t> in final energy use and 10</a:t>
            </a:r>
            <a:r>
              <a:rPr lang="sl-SI" altLang="sl-SI" smtClean="0"/>
              <a:t> </a:t>
            </a:r>
            <a:r>
              <a:rPr lang="en-US" altLang="sl-SI" smtClean="0"/>
              <a:t>% in transport by 2020; </a:t>
            </a:r>
            <a:r>
              <a:rPr lang="en-US" altLang="sl-SI" err="1" smtClean="0"/>
              <a:t>sectoral</a:t>
            </a:r>
            <a:r>
              <a:rPr lang="en-US" altLang="sl-SI" smtClean="0"/>
              <a:t> goals 2020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B2240-93FE-4F96-9B06-28F56F8635FE}" type="slidenum">
              <a:rPr lang="sl-SI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0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err="1" smtClean="0"/>
              <a:t>Projections</a:t>
            </a:r>
            <a:r>
              <a:rPr lang="sl-SI" altLang="sl-SI" smtClean="0"/>
              <a:t> in </a:t>
            </a:r>
            <a:r>
              <a:rPr lang="sl-SI" altLang="sl-SI" err="1" smtClean="0"/>
              <a:t>the</a:t>
            </a:r>
            <a:r>
              <a:rPr lang="sl-SI" altLang="sl-SI" smtClean="0"/>
              <a:t> </a:t>
            </a:r>
            <a:r>
              <a:rPr lang="sl-SI" altLang="sl-SI" err="1" smtClean="0"/>
              <a:t>field</a:t>
            </a:r>
            <a:r>
              <a:rPr lang="sl-SI" altLang="sl-SI" smtClean="0"/>
              <a:t> </a:t>
            </a:r>
            <a:r>
              <a:rPr lang="sl-SI" altLang="sl-SI" err="1" smtClean="0"/>
              <a:t>of</a:t>
            </a:r>
            <a:r>
              <a:rPr lang="sl-SI" altLang="sl-SI" smtClean="0"/>
              <a:t> </a:t>
            </a:r>
            <a:r>
              <a:rPr lang="sl-SI" altLang="sl-SI" err="1" smtClean="0"/>
              <a:t>total</a:t>
            </a:r>
            <a:r>
              <a:rPr lang="sl-SI" altLang="sl-SI" smtClean="0"/>
              <a:t> </a:t>
            </a:r>
            <a:r>
              <a:rPr lang="sl-SI" altLang="sl-SI" err="1" smtClean="0"/>
              <a:t>primary</a:t>
            </a:r>
            <a:r>
              <a:rPr lang="sl-SI" altLang="sl-SI" smtClean="0"/>
              <a:t> </a:t>
            </a:r>
            <a:r>
              <a:rPr lang="sl-SI" altLang="sl-SI" err="1" smtClean="0"/>
              <a:t>energy</a:t>
            </a:r>
            <a:r>
              <a:rPr lang="sl-SI" altLang="sl-SI" smtClean="0"/>
              <a:t> </a:t>
            </a:r>
            <a:r>
              <a:rPr lang="sl-SI" altLang="sl-SI" err="1" smtClean="0"/>
              <a:t>supply</a:t>
            </a:r>
            <a:r>
              <a:rPr lang="sl-SI" altLang="sl-SI" smtClean="0"/>
              <a:t> (TPES)- </a:t>
            </a:r>
            <a:r>
              <a:rPr lang="sl-SI" altLang="sl-SI" err="1" smtClean="0"/>
              <a:t>share</a:t>
            </a:r>
            <a:r>
              <a:rPr lang="sl-SI" altLang="sl-SI" smtClean="0"/>
              <a:t> </a:t>
            </a:r>
            <a:r>
              <a:rPr lang="sl-SI" altLang="sl-SI" err="1" smtClean="0"/>
              <a:t>of</a:t>
            </a:r>
            <a:r>
              <a:rPr lang="sl-SI" altLang="sl-SI" smtClean="0"/>
              <a:t> </a:t>
            </a:r>
            <a:r>
              <a:rPr lang="sl-SI" altLang="sl-SI" err="1" smtClean="0"/>
              <a:t>other</a:t>
            </a:r>
            <a:r>
              <a:rPr lang="sl-SI" altLang="sl-SI" smtClean="0"/>
              <a:t> RES </a:t>
            </a:r>
            <a:r>
              <a:rPr lang="sl-SI" altLang="sl-SI" err="1" smtClean="0"/>
              <a:t>will</a:t>
            </a:r>
            <a:r>
              <a:rPr lang="sl-SI" altLang="sl-SI" smtClean="0"/>
              <a:t> </a:t>
            </a:r>
            <a:r>
              <a:rPr lang="sl-SI" altLang="sl-SI" err="1" smtClean="0"/>
              <a:t>incease</a:t>
            </a:r>
            <a:r>
              <a:rPr lang="sl-SI" altLang="sl-SI" baseline="0" smtClean="0"/>
              <a:t> </a:t>
            </a:r>
            <a:r>
              <a:rPr lang="sl-SI" altLang="sl-SI" baseline="0" err="1" smtClean="0"/>
              <a:t>significally</a:t>
            </a:r>
            <a:r>
              <a:rPr lang="sl-SI" altLang="sl-SI" baseline="0" smtClean="0"/>
              <a:t>.</a:t>
            </a:r>
            <a:endParaRPr lang="sl-SI" altLang="sl-SI" smtClean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023B3B-7610-4641-89DA-38C2CEAB3767}" type="slidenum">
              <a:rPr lang="sl-SI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8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B2240-93FE-4F96-9B06-28F56F8635FE}" type="slidenum">
              <a:rPr lang="sl-SI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sl-S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2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B2240-93FE-4F96-9B06-28F56F8635FE}" type="slidenum">
              <a:rPr lang="sl-SI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5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25475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448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2998-DAAF-4A28-B973-9B604B5AB7C0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0187-92BE-48B5-87BC-BC17A9BD5712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7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4230-839B-484E-A843-3AC02E26BE5C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75B4C-48F7-4F9D-B823-347646E381CF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28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AF7F-F2DC-442A-A75D-D1BE8C971278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52B0-5B46-4758-8D7F-9D0498855461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4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1E81-E534-4274-8316-5A3958B13A82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0B9F-5657-45DA-B579-E4D02CE16113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4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62C93-55A7-4B78-B27A-3C4F198D4B8F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7E5C-3A70-4043-AC5B-08920085C174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56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C117-C2DB-4E89-92F6-0BA8FAF402D0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CF0A-2364-4860-B455-0ACD85A00F04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06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3216-E16D-46C0-93F3-27B3EB9D9C02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9AE5-D2A9-4777-AB89-92E0A51AFD91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3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5307-7C8F-41FB-BDB4-38844D2A040B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ACE0-A2FA-415E-9AF6-1270BCDCD27A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75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0A243-4E63-41F3-B544-781D6E6C8419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E840D-6842-4303-848C-A8D66C2B5D4E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92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339A-7FE2-4180-B2CD-F02ADDC02CAE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B4E8-DFFA-4CC8-881B-91F753A07F8A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97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36DC-AAD8-4C80-9AE4-720A54146252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26FF-7996-4567-B9C4-CEB31A88EC4C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81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5B26-3E5D-4E07-BD00-92BEFA132118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BB799-8247-4EE7-826E-34EC2329E3FC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8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/>
          <p:nvPr/>
        </p:nvSpPr>
        <p:spPr>
          <a:xfrm>
            <a:off x="962025" y="708025"/>
            <a:ext cx="1476375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altLang="sl-SI" sz="700" smtClean="0">
                <a:solidFill>
                  <a:srgbClr val="000000"/>
                </a:solidFill>
                <a:latin typeface="Republika" charset="-18"/>
                <a:cs typeface="+mn-cs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MINISTRSTVO ZA </a:t>
            </a:r>
            <a:r>
              <a:rPr lang="sl-SI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INFRASTRUKTURO</a:t>
            </a:r>
            <a:endParaRPr lang="en-US" altLang="sl-SI" sz="700" b="1">
              <a:solidFill>
                <a:srgbClr val="000000"/>
              </a:solidFill>
              <a:latin typeface="Republika" charset="-18"/>
              <a:cs typeface="+mn-cs"/>
            </a:endParaRPr>
          </a:p>
        </p:txBody>
      </p:sp>
      <p:pic>
        <p:nvPicPr>
          <p:cNvPr id="4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533F-7339-4789-993C-FB9A812BECDF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7ED47-FD03-4EB9-8910-315DBC82753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2327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4804-D241-4B3D-9373-DA09414D6A11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AD4B-DF8B-456A-8CB8-E4874E57C62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2626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86B36-B225-4F11-A877-186BD4E74CB3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640F-ED13-410F-AC45-FA0467ABA79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25906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8578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34E8A-B523-4BF1-955D-7F0BBEEAA3E6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FE95-C21D-4017-8362-BCAA096BF79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142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962025" y="708025"/>
            <a:ext cx="1528763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altLang="sl-SI" sz="700" smtClean="0">
                <a:solidFill>
                  <a:srgbClr val="000000"/>
                </a:solidFill>
                <a:latin typeface="Republika" charset="-18"/>
                <a:cs typeface="+mn-cs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MINISTRSTVO ZA </a:t>
            </a:r>
            <a:r>
              <a:rPr lang="sl-SI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INFRASTRUKTURO</a:t>
            </a:r>
            <a:endParaRPr lang="en-US" altLang="sl-SI" sz="700" b="1">
              <a:solidFill>
                <a:srgbClr val="000000"/>
              </a:solidFill>
              <a:latin typeface="Republika" charset="-18"/>
              <a:cs typeface="+mn-cs"/>
            </a:endParaRPr>
          </a:p>
        </p:txBody>
      </p:sp>
      <p:pic>
        <p:nvPicPr>
          <p:cNvPr id="6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C8DA-C068-4A6F-92E3-C05E12CA19A0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662EB-80CA-497C-A42B-5FF82D606C7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92611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962025" y="708025"/>
            <a:ext cx="1450975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altLang="sl-SI" sz="700" smtClean="0">
                <a:solidFill>
                  <a:srgbClr val="000000"/>
                </a:solidFill>
                <a:latin typeface="Republika" charset="-18"/>
                <a:cs typeface="+mn-cs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MINISTRSTVO ZA </a:t>
            </a:r>
            <a:r>
              <a:rPr lang="sl-SI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INFRASTRUKTURO</a:t>
            </a:r>
            <a:endParaRPr lang="en-US" altLang="sl-SI" sz="700" b="1">
              <a:solidFill>
                <a:srgbClr val="000000"/>
              </a:solidFill>
              <a:latin typeface="Republika" charset="-18"/>
              <a:cs typeface="+mn-cs"/>
            </a:endParaRPr>
          </a:p>
        </p:txBody>
      </p:sp>
      <p:pic>
        <p:nvPicPr>
          <p:cNvPr id="6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0824-197E-48C4-AF9B-A74A92E3368C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61DE-2D24-4212-B294-5FEB75BCD95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25004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962025" y="708025"/>
            <a:ext cx="1501775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altLang="sl-SI" sz="700" smtClean="0">
                <a:solidFill>
                  <a:srgbClr val="000000"/>
                </a:solidFill>
                <a:latin typeface="Republika" charset="-18"/>
                <a:cs typeface="+mn-cs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MINISTRSTVO ZA </a:t>
            </a:r>
            <a:r>
              <a:rPr lang="sl-SI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INFRASTRUKTURO</a:t>
            </a:r>
            <a:endParaRPr lang="en-US" altLang="sl-SI" sz="700" b="1">
              <a:solidFill>
                <a:srgbClr val="000000"/>
              </a:solidFill>
              <a:latin typeface="Republika" charset="-18"/>
              <a:cs typeface="+mn-cs"/>
            </a:endParaRPr>
          </a:p>
        </p:txBody>
      </p:sp>
      <p:pic>
        <p:nvPicPr>
          <p:cNvPr id="6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2AA50-4997-4CB0-87BD-43A61C77BC04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093F-BFD8-4631-BB41-7A85BB1413B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82740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8161A-B1E8-4B64-9573-6E1CE0F4D45B}" type="datetimeFigureOut">
              <a:rPr lang="sl-SI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D3CE-4E54-430B-AD24-9D7682148F2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45528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>
              <a:defRPr/>
            </a:pPr>
            <a:fld id="{8B78E506-E132-4EFA-87C9-56771B977C84}" type="datetimeFigureOut">
              <a:rPr lang="sl-SI" smtClean="0">
                <a:solidFill>
                  <a:srgbClr val="999999">
                    <a:tint val="75000"/>
                  </a:srgbClr>
                </a:solidFill>
              </a:rPr>
              <a:pPr defTabSz="457200"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>
              <a:defRPr/>
            </a:pPr>
            <a:endParaRPr lang="sl-SI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03689FA-C74F-4ABD-906B-707DF724A632}" type="slidenum">
              <a:rPr lang="sl-SI" altLang="sl-SI" smtClean="0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895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7E38E-5145-423B-9928-7AD3A30B0B3B}" type="datetimeFigureOut">
              <a:rPr lang="en-US">
                <a:solidFill>
                  <a:srgbClr val="999999">
                    <a:tint val="75000"/>
                  </a:srgbClr>
                </a:solidFill>
              </a:rPr>
              <a:pPr>
                <a:defRPr/>
              </a:pPr>
              <a:t>10/4/2016</a:t>
            </a:fld>
            <a:endParaRPr lang="en-US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999999">
                  <a:tint val="75000"/>
                </a:srgbClr>
              </a:solidFill>
            </a:endParaRP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9F7C-8A98-4515-A006-1162C51B1B7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888711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C353DCFE-4C1B-4E0B-8F14-C49918495639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E74F0E93-F21B-49A0-8FD8-0B533B2844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901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A6626-6A4F-4FDE-AD84-DEEAA5C64975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3376-6731-45DE-BE44-8026136ADD4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021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10" descr="2013logo_Slovenian_O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19100"/>
            <a:ext cx="1087437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66FE398B-E847-4EDB-98D6-9776000C90B9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6DEAC1D4-1085-4507-B57E-BEB79462FBA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4959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48DDB375-7F87-4FCE-99CD-4FF6F9A31824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CF193C13-044C-4464-B2C3-1996D66E70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156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FC9B3F3F-D9C3-4580-A9A4-ED1E3410FA22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8B82D6CA-961E-4151-881B-8FABF729F3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3250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1B98DC9A-63C7-4E55-B35E-6365D1543418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22560C78-8900-42CC-806E-CD607E76E7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869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01374EC9-061E-48FC-A686-C912F0C5FAB5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AC2A0FCB-44B7-4707-90E4-173CA24E33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9607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962025" y="708025"/>
            <a:ext cx="12049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eaLnBrk="1" hangingPunct="1">
              <a:lnSpc>
                <a:spcPts val="838"/>
              </a:lnSpc>
              <a:defRPr/>
            </a:pPr>
            <a:r>
              <a:rPr lang="en-US" sz="700" smtClean="0">
                <a:solidFill>
                  <a:srgbClr val="000000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REPUBLIKA SLOVENIJA</a:t>
            </a:r>
          </a:p>
          <a:p>
            <a:pPr defTabSz="457200" eaLnBrk="1" hangingPunct="1">
              <a:lnSpc>
                <a:spcPts val="838"/>
              </a:lnSpc>
              <a:defRPr/>
            </a:pPr>
            <a:r>
              <a:rPr lang="en-US" sz="700" b="1" smtClean="0">
                <a:solidFill>
                  <a:srgbClr val="000000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MINISTRSTVO ZA PRIMER</a:t>
            </a:r>
          </a:p>
        </p:txBody>
      </p:sp>
      <p:pic>
        <p:nvPicPr>
          <p:cNvPr id="6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E1C8380E-9D83-41D1-BA02-71894271BE44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525B7F2A-38DA-4CF2-B778-DBAE3754E9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130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962025" y="708025"/>
            <a:ext cx="1204913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eaLnBrk="1" hangingPunct="1">
              <a:lnSpc>
                <a:spcPts val="838"/>
              </a:lnSpc>
              <a:defRPr/>
            </a:pPr>
            <a:r>
              <a:rPr lang="en-US" sz="700" smtClean="0">
                <a:solidFill>
                  <a:srgbClr val="000000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REPUBLIKA SLOVENIJA</a:t>
            </a:r>
          </a:p>
          <a:p>
            <a:pPr defTabSz="457200" eaLnBrk="1" hangingPunct="1">
              <a:lnSpc>
                <a:spcPts val="838"/>
              </a:lnSpc>
              <a:defRPr/>
            </a:pPr>
            <a:r>
              <a:rPr lang="en-US" sz="700" b="1" smtClean="0">
                <a:solidFill>
                  <a:srgbClr val="000000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MINISTRSTVO ZA PRIMER</a:t>
            </a:r>
          </a:p>
        </p:txBody>
      </p:sp>
      <p:pic>
        <p:nvPicPr>
          <p:cNvPr id="6" name="Picture 9" descr="grb moder za 10 pt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9F08835B-E5ED-4D49-9AB6-FD57B43E20F9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4A06719D-DA93-4605-A710-D890E0139DB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82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009A4679-279E-4460-A453-BA54F32CB3DA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cs typeface="Arial" charset="0"/>
              </a:defRPr>
            </a:lvl1pPr>
          </a:lstStyle>
          <a:p>
            <a:pPr>
              <a:defRPr/>
            </a:pPr>
            <a:fld id="{019B6776-D77B-4481-B99E-2A80300BB38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18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DB5A-98C5-4A2D-A1E7-0B3AAE1AABA4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27CA-5542-4600-B8F5-A0151BC7ED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802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F1C6-E484-42F1-9B58-B62C7631DE4E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B136-8722-4AB5-9B50-C9B2D0BEAF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9993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A37E0-A87B-442C-BF7B-3437CBC72B39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C15FD-5E23-4472-AD16-084494AAC8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482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05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7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6C9F7C-BF44-4DCE-91E4-28B01C555008}" type="datetimeFigureOut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4.10.2016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C8DE22-CCD9-434C-A613-15029DE1EA58}" type="slidenum">
              <a:rPr lang="sl-S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2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  <p:sldLayoutId id="2147484226" r:id="rId12"/>
    <p:sldLayoutId id="214748422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8B78E506-E132-4EFA-87C9-56771B977C84}" type="datetimeFigureOut">
              <a:rPr lang="sl-SI">
                <a:solidFill>
                  <a:srgbClr val="999999">
                    <a:tint val="75000"/>
                  </a:srgbClr>
                </a:solidFill>
                <a:cs typeface="+mn-cs"/>
              </a:rPr>
              <a:pPr defTabSz="457200">
                <a:defRPr/>
              </a:pPr>
              <a:t>4.10.2016</a:t>
            </a:fld>
            <a:endParaRPr lang="sl-SI">
              <a:solidFill>
                <a:srgbClr val="999999">
                  <a:tint val="75000"/>
                </a:srgb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sl-SI">
              <a:solidFill>
                <a:srgbClr val="999999">
                  <a:tint val="75000"/>
                </a:srgb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ABABA"/>
                </a:solidFill>
              </a:defRPr>
            </a:lvl1pPr>
          </a:lstStyle>
          <a:p>
            <a:pPr defTabSz="457200">
              <a:defRPr/>
            </a:pPr>
            <a:fld id="{E03689FA-C74F-4ABD-906B-707DF724A632}" type="slidenum">
              <a:rPr lang="sl-SI" altLang="sl-SI">
                <a:latin typeface="Arial"/>
                <a:cs typeface="+mn-cs"/>
              </a:rPr>
              <a:pPr defTabSz="457200">
                <a:defRPr/>
              </a:pPr>
              <a:t>‹#›</a:t>
            </a:fld>
            <a:endParaRPr lang="sl-SI" altLang="sl-SI">
              <a:latin typeface="Arial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2025" y="708025"/>
            <a:ext cx="1492250" cy="2047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>
              <a:lnSpc>
                <a:spcPts val="838"/>
              </a:lnSpc>
              <a:defRPr/>
            </a:pPr>
            <a:r>
              <a:rPr lang="en-US" altLang="sl-SI" sz="700" smtClean="0">
                <a:solidFill>
                  <a:srgbClr val="000000"/>
                </a:solidFill>
                <a:latin typeface="Republika" charset="-18"/>
                <a:cs typeface="+mn-cs"/>
              </a:rPr>
              <a:t>REPUBLIKA SLOVENIJA</a:t>
            </a:r>
          </a:p>
          <a:p>
            <a:pPr defTabSz="457200">
              <a:lnSpc>
                <a:spcPts val="838"/>
              </a:lnSpc>
              <a:defRPr/>
            </a:pPr>
            <a:r>
              <a:rPr lang="en-US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MINISTRSTVO ZA </a:t>
            </a:r>
            <a:r>
              <a:rPr lang="sl-SI" altLang="sl-SI" sz="700" b="1" smtClean="0">
                <a:solidFill>
                  <a:srgbClr val="000000"/>
                </a:solidFill>
                <a:latin typeface="Republika" charset="-18"/>
                <a:cs typeface="+mn-cs"/>
              </a:rPr>
              <a:t>INFRASTRUKTURO</a:t>
            </a:r>
            <a:endParaRPr lang="en-US" altLang="sl-SI" sz="700" b="1" smtClean="0">
              <a:solidFill>
                <a:srgbClr val="000000"/>
              </a:solidFill>
              <a:latin typeface="Republika" charset="-18"/>
              <a:cs typeface="+mn-cs"/>
            </a:endParaRPr>
          </a:p>
        </p:txBody>
      </p:sp>
      <p:pic>
        <p:nvPicPr>
          <p:cNvPr id="1032" name="Picture 9" descr="grb moder za 10 pt.wm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84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sl-SI" altLang="en-US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sl-SI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999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002A7-15D8-449D-8392-927BC4859B59}" type="datetimeFigureOut">
              <a:rPr lang="sl-SI"/>
              <a:pPr>
                <a:defRPr/>
              </a:pPr>
              <a:t>4.10.2016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999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99999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194056-8246-4B0D-8826-C28A6EEB964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4343" name="Picture 9" descr="grb moder za 10 pt.wmf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0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66738"/>
            <a:ext cx="3746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41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  <p:sldLayoutId id="2147484252" r:id="rId12"/>
    <p:sldLayoutId id="2147484253" r:id="rId13"/>
    <p:sldLayoutId id="214748425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ojca.vendramin@gov.s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nergetika-portal.s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808"/>
            <a:ext cx="7484799" cy="2088232"/>
          </a:xfrm>
        </p:spPr>
        <p:txBody>
          <a:bodyPr/>
          <a:lstStyle/>
          <a:p>
            <a:pPr algn="ctr"/>
            <a:r>
              <a:rPr lang="en-US" sz="2400" dirty="0"/>
              <a:t>South East Europe Regional Consultation Meeting</a:t>
            </a:r>
            <a:br>
              <a:rPr lang="en-US" sz="2400" dirty="0"/>
            </a:br>
            <a:r>
              <a:rPr lang="en-US" sz="2400" dirty="0"/>
              <a:t>Bucharest, Romania</a:t>
            </a:r>
            <a:br>
              <a:rPr lang="en-US" sz="2400" dirty="0"/>
            </a:br>
            <a:r>
              <a:rPr lang="en-US" sz="2400" dirty="0"/>
              <a:t>6 – 7 October 2016</a:t>
            </a:r>
            <a:endParaRPr lang="en-US" sz="2400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293096"/>
            <a:ext cx="7776864" cy="165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Session II: Opportunities and Challenges in RE Deployment in the Region</a:t>
            </a:r>
          </a:p>
          <a:p>
            <a:pPr algn="ctr" eaLnBrk="0" hangingPunct="0">
              <a:lnSpc>
                <a:spcPct val="110000"/>
              </a:lnSpc>
            </a:pP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sl-SI" sz="2000" b="1" smtClean="0">
                <a:latin typeface="ITC Avant Garde Gothic" pitchFamily="34" charset="0"/>
                <a:ea typeface="+mj-ea"/>
                <a:cs typeface="+mj-cs"/>
              </a:rPr>
              <a:t>Slovenia</a:t>
            </a:r>
            <a:endParaRPr lang="en-US" sz="2000" b="1" dirty="0">
              <a:latin typeface="ITC Avant Garde Gothic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oljeZBesedilom 1"/>
          <p:cNvSpPr txBox="1">
            <a:spLocks noChangeArrowheads="1"/>
          </p:cNvSpPr>
          <p:nvPr/>
        </p:nvSpPr>
        <p:spPr bwMode="auto">
          <a:xfrm>
            <a:off x="2411760" y="944926"/>
            <a:ext cx="453620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l-SI" altLang="en-US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  <a:ea typeface="+mj-ea"/>
                <a:cs typeface="+mj-cs"/>
              </a:rPr>
              <a:t>Natura 2000</a:t>
            </a:r>
            <a:endParaRPr lang="en-US" altLang="en-US" sz="2800" b="1">
              <a:solidFill>
                <a:srgbClr val="0872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itchFamily="34" charset="0"/>
              <a:ea typeface="+mj-ea"/>
              <a:cs typeface="+mj-cs"/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4039340" y="3873822"/>
            <a:ext cx="49971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800" b="1" smtClean="0">
                <a:solidFill>
                  <a:srgbClr val="9BBB59">
                    <a:lumMod val="75000"/>
                  </a:srgbClr>
                </a:solidFill>
                <a:cs typeface="+mn-cs"/>
              </a:rPr>
              <a:t>Reference scenario: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800" b="1" smtClean="0">
              <a:solidFill>
                <a:srgbClr val="9BBB59">
                  <a:lumMod val="75000"/>
                </a:srgbClr>
              </a:solidFill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800" b="1" smtClean="0">
                <a:solidFill>
                  <a:srgbClr val="9BBB59">
                    <a:lumMod val="75000"/>
                  </a:srgbClr>
                </a:solidFill>
                <a:cs typeface="+mn-cs"/>
              </a:rPr>
              <a:t>25,8% RES without HE in Natura 2000 </a:t>
            </a: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48629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PoljeZBesedilom 5"/>
          <p:cNvSpPr txBox="1">
            <a:spLocks noChangeArrowheads="1"/>
          </p:cNvSpPr>
          <p:nvPr/>
        </p:nvSpPr>
        <p:spPr bwMode="auto">
          <a:xfrm>
            <a:off x="4319675" y="2276872"/>
            <a:ext cx="39604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sl-SI" altLang="en-US" sz="2000" smtClean="0">
                <a:solidFill>
                  <a:srgbClr val="0070C0"/>
                </a:solidFill>
              </a:rPr>
              <a:t>Slovenia with the highest share of area under Natura </a:t>
            </a:r>
            <a:r>
              <a:rPr lang="sl-SI" altLang="en-US" sz="2000">
                <a:solidFill>
                  <a:srgbClr val="0070C0"/>
                </a:solidFill>
              </a:rPr>
              <a:t>2000</a:t>
            </a:r>
            <a:endParaRPr lang="en-US" altLang="en-US" sz="2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CHALLENGES </a:t>
            </a:r>
            <a:endParaRPr lang="en-US" sz="2800" b="1">
              <a:solidFill>
                <a:srgbClr val="0872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886003"/>
          </a:xfrm>
        </p:spPr>
        <p:txBody>
          <a:bodyPr>
            <a:normAutofit fontScale="92500"/>
          </a:bodyPr>
          <a:lstStyle/>
          <a:p>
            <a:pPr lvl="1"/>
            <a:r>
              <a:rPr lang="en-US" smtClean="0"/>
              <a:t>Natura </a:t>
            </a:r>
            <a:r>
              <a:rPr lang="en-US"/>
              <a:t>2000 covers 38% of </a:t>
            </a:r>
            <a:r>
              <a:rPr lang="sl-SI" smtClean="0"/>
              <a:t>our </a:t>
            </a:r>
            <a:r>
              <a:rPr lang="en-US" smtClean="0"/>
              <a:t>territory</a:t>
            </a:r>
            <a:r>
              <a:rPr lang="en-US"/>
              <a:t>: </a:t>
            </a:r>
            <a:r>
              <a:rPr lang="en-US" smtClean="0"/>
              <a:t>bar</a:t>
            </a:r>
            <a:r>
              <a:rPr lang="sl-SI" smtClean="0"/>
              <a:t>r</a:t>
            </a:r>
            <a:r>
              <a:rPr lang="en-US" smtClean="0"/>
              <a:t>iers</a:t>
            </a:r>
            <a:r>
              <a:rPr lang="en-US"/>
              <a:t> </a:t>
            </a:r>
            <a:r>
              <a:rPr lang="en-US" smtClean="0"/>
              <a:t>for explo</a:t>
            </a:r>
            <a:r>
              <a:rPr lang="sl-SI" smtClean="0"/>
              <a:t>i</a:t>
            </a:r>
            <a:r>
              <a:rPr lang="en-US" smtClean="0"/>
              <a:t>tation </a:t>
            </a:r>
            <a:r>
              <a:rPr lang="en-US"/>
              <a:t>of hydro potential</a:t>
            </a:r>
            <a:r>
              <a:rPr lang="en-US" smtClean="0"/>
              <a:t>!</a:t>
            </a:r>
            <a:endParaRPr lang="sl-SI" smtClean="0"/>
          </a:p>
          <a:p>
            <a:pPr lvl="1"/>
            <a:r>
              <a:rPr lang="en-US" smtClean="0"/>
              <a:t>Conflict </a:t>
            </a:r>
            <a:r>
              <a:rPr lang="en-US"/>
              <a:t>between protection of </a:t>
            </a:r>
            <a:r>
              <a:rPr lang="sl-SI"/>
              <a:t>N</a:t>
            </a:r>
            <a:r>
              <a:rPr lang="en-US" smtClean="0"/>
              <a:t>atura </a:t>
            </a:r>
            <a:r>
              <a:rPr lang="en-US"/>
              <a:t>and RES goals </a:t>
            </a:r>
            <a:r>
              <a:rPr lang="sl-SI" smtClean="0"/>
              <a:t>at</a:t>
            </a:r>
            <a:r>
              <a:rPr lang="en-US" smtClean="0"/>
              <a:t> </a:t>
            </a:r>
            <a:r>
              <a:rPr lang="en-US"/>
              <a:t>EU level; </a:t>
            </a:r>
            <a:endParaRPr lang="sl-SI" smtClean="0"/>
          </a:p>
          <a:p>
            <a:pPr lvl="1"/>
            <a:r>
              <a:rPr lang="sl-SI" smtClean="0"/>
              <a:t>Long procedure to demonstrate overriding </a:t>
            </a:r>
            <a:r>
              <a:rPr lang="en-US" smtClean="0"/>
              <a:t>public</a:t>
            </a:r>
            <a:r>
              <a:rPr lang="sl-SI" smtClean="0"/>
              <a:t> interes; in </a:t>
            </a:r>
            <a:r>
              <a:rPr lang="sl-SI" err="1" smtClean="0"/>
              <a:t>energy</a:t>
            </a:r>
            <a:r>
              <a:rPr lang="sl-SI" smtClean="0"/>
              <a:t> </a:t>
            </a:r>
            <a:r>
              <a:rPr lang="sl-SI" err="1" smtClean="0"/>
              <a:t>sector</a:t>
            </a:r>
            <a:r>
              <a:rPr lang="sl-SI" smtClean="0"/>
              <a:t> on EU </a:t>
            </a:r>
            <a:r>
              <a:rPr lang="sl-SI" err="1" smtClean="0"/>
              <a:t>level</a:t>
            </a:r>
            <a:r>
              <a:rPr lang="sl-SI" smtClean="0"/>
              <a:t> </a:t>
            </a:r>
            <a:r>
              <a:rPr lang="sl-SI" err="1" smtClean="0"/>
              <a:t>has</a:t>
            </a:r>
            <a:r>
              <a:rPr lang="sl-SI" smtClean="0"/>
              <a:t> not </a:t>
            </a:r>
            <a:r>
              <a:rPr lang="sl-SI" err="1" smtClean="0"/>
              <a:t>been</a:t>
            </a:r>
            <a:r>
              <a:rPr lang="sl-SI" smtClean="0"/>
              <a:t> </a:t>
            </a:r>
            <a:r>
              <a:rPr lang="sl-SI" err="1" smtClean="0"/>
              <a:t>performed</a:t>
            </a:r>
            <a:r>
              <a:rPr lang="sl-SI" smtClean="0"/>
              <a:t> </a:t>
            </a:r>
            <a:r>
              <a:rPr lang="sl-SI" err="1" smtClean="0"/>
              <a:t>yet</a:t>
            </a:r>
            <a:endParaRPr lang="sl-SI" smtClean="0"/>
          </a:p>
          <a:p>
            <a:pPr lvl="1"/>
            <a:r>
              <a:rPr lang="sl-SI" smtClean="0"/>
              <a:t>RES investmets </a:t>
            </a:r>
            <a:r>
              <a:rPr lang="sl-SI" err="1" smtClean="0"/>
              <a:t>therefore</a:t>
            </a:r>
            <a:r>
              <a:rPr lang="sl-SI" smtClean="0"/>
              <a:t> not </a:t>
            </a:r>
            <a:r>
              <a:rPr lang="en-US" smtClean="0"/>
              <a:t>clear </a:t>
            </a:r>
            <a:r>
              <a:rPr lang="en-US"/>
              <a:t>and </a:t>
            </a:r>
            <a:r>
              <a:rPr lang="sl-SI" smtClean="0"/>
              <a:t>more expensive</a:t>
            </a:r>
            <a:r>
              <a:rPr lang="en-US" smtClean="0"/>
              <a:t> (conservation and compensatory measures)</a:t>
            </a:r>
            <a:endParaRPr lang="sl-SI" smtClean="0"/>
          </a:p>
          <a:p>
            <a:pPr lvl="1"/>
            <a:r>
              <a:rPr lang="sl-SI"/>
              <a:t>c</a:t>
            </a:r>
            <a:r>
              <a:rPr lang="en-US" err="1" smtClean="0"/>
              <a:t>osts</a:t>
            </a:r>
            <a:r>
              <a:rPr lang="en-US" smtClean="0"/>
              <a:t> </a:t>
            </a:r>
            <a:r>
              <a:rPr lang="en-US"/>
              <a:t>of </a:t>
            </a:r>
            <a:r>
              <a:rPr lang="sl-SI" smtClean="0"/>
              <a:t>h</a:t>
            </a:r>
            <a:r>
              <a:rPr lang="en-US" err="1" smtClean="0"/>
              <a:t>abitat</a:t>
            </a:r>
            <a:r>
              <a:rPr lang="sl-SI" smtClean="0"/>
              <a:t>s</a:t>
            </a:r>
            <a:r>
              <a:rPr lang="en-US" smtClean="0"/>
              <a:t> </a:t>
            </a:r>
            <a:r>
              <a:rPr lang="en-US"/>
              <a:t>protection should not be turned over to </a:t>
            </a:r>
            <a:r>
              <a:rPr lang="en-US" smtClean="0"/>
              <a:t>investors</a:t>
            </a:r>
            <a:r>
              <a:rPr lang="sl-SI" smtClean="0"/>
              <a:t> (long-term monitoring, </a:t>
            </a:r>
            <a:r>
              <a:rPr lang="en-US" smtClean="0"/>
              <a:t>various</a:t>
            </a:r>
            <a:r>
              <a:rPr lang="sl-SI" smtClean="0"/>
              <a:t> </a:t>
            </a:r>
            <a:r>
              <a:rPr lang="sl-SI" err="1" smtClean="0"/>
              <a:t>detailed</a:t>
            </a:r>
            <a:r>
              <a:rPr lang="sl-SI" smtClean="0"/>
              <a:t> </a:t>
            </a:r>
            <a:r>
              <a:rPr lang="sl-SI" err="1" smtClean="0"/>
              <a:t>studies</a:t>
            </a:r>
            <a:r>
              <a:rPr lang="sl-SI" smtClean="0"/>
              <a:t>…)!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l-SI" sz="3600" smtClean="0"/>
              <a:t>Energy refurbishment of Buildings</a:t>
            </a:r>
            <a:endParaRPr lang="sl-SI" sz="36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61287750"/>
              </p:ext>
            </p:extLst>
          </p:nvPr>
        </p:nvGraphicFramePr>
        <p:xfrm>
          <a:off x="251520" y="1052736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5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C8DB70-21E1-4490-BCA0-BC8B178E7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CFC8DB70-21E1-4490-BCA0-BC8B178E74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CFC8DB70-21E1-4490-BCA0-BC8B178E7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CFC8DB70-21E1-4490-BCA0-BC8B178E74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C32226-F897-4B55-8A49-9A6622D64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0C32226-F897-4B55-8A49-9A6622D64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60C32226-F897-4B55-8A49-9A6622D64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60C32226-F897-4B55-8A49-9A6622D64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72DFEF-EFBD-4E4F-9981-557A175F9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0D72DFEF-EFBD-4E4F-9981-557A175F9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0D72DFEF-EFBD-4E4F-9981-557A175F9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0D72DFEF-EFBD-4E4F-9981-557A175F9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90DF60-B13C-43F7-ADCF-377289FC9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2F90DF60-B13C-43F7-ADCF-377289FC9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2F90DF60-B13C-43F7-ADCF-377289FC9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2F90DF60-B13C-43F7-ADCF-377289FC9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F6EC19-1F2D-4D25-8066-60F36F8D7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F8F6EC19-1F2D-4D25-8066-60F36F8D71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F8F6EC19-1F2D-4D25-8066-60F36F8D7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F8F6EC19-1F2D-4D25-8066-60F36F8D7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D3E1EB-5756-4BEE-A7B9-152393EA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73D3E1EB-5756-4BEE-A7B9-152393EA7E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73D3E1EB-5756-4BEE-A7B9-152393EA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73D3E1EB-5756-4BEE-A7B9-152393EA7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5D475B-2F44-465D-A2FC-F097B234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115D475B-2F44-465D-A2FC-F097B234B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115D475B-2F44-465D-A2FC-F097B234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115D475B-2F44-465D-A2FC-F097B234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ABFAED-27EE-407C-8470-AB48BA3F9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7BABFAED-27EE-407C-8470-AB48BA3F9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7BABFAED-27EE-407C-8470-AB48BA3F9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7BABFAED-27EE-407C-8470-AB48BA3F9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8D71D1-9C0B-449F-BA96-666AA04E0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graphicEl>
                                              <a:dgm id="{5F8D71D1-9C0B-449F-BA96-666AA04E02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5F8D71D1-9C0B-449F-BA96-666AA04E0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5F8D71D1-9C0B-449F-BA96-666AA04E0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C13943-21E4-4206-863F-B00EF916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BDC13943-21E4-4206-863F-B00EF916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BDC13943-21E4-4206-863F-B00EF916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graphicEl>
                                              <a:dgm id="{BDC13943-21E4-4206-863F-B00EF916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310C0E-E25F-4F8D-9933-3A0700414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graphicEl>
                                              <a:dgm id="{0A310C0E-E25F-4F8D-9933-3A0700414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0A310C0E-E25F-4F8D-9933-3A0700414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0A310C0E-E25F-4F8D-9933-3A0700414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E30A00-DEA4-4E13-812A-1ED6DDB64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graphicEl>
                                              <a:dgm id="{74E30A00-DEA4-4E13-812A-1ED6DDB643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74E30A00-DEA4-4E13-812A-1ED6DDB64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74E30A00-DEA4-4E13-812A-1ED6DDB64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28799B-63D4-4C59-94A7-46A22F3AC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graphicEl>
                                              <a:dgm id="{E128799B-63D4-4C59-94A7-46A22F3AC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graphicEl>
                                              <a:dgm id="{E128799B-63D4-4C59-94A7-46A22F3AC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graphicEl>
                                              <a:dgm id="{E128799B-63D4-4C59-94A7-46A22F3AC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8EF725-B749-47A3-B511-9E5177BE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graphicEl>
                                              <a:dgm id="{D88EF725-B749-47A3-B511-9E5177BE0F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D88EF725-B749-47A3-B511-9E5177BE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graphicEl>
                                              <a:dgm id="{D88EF725-B749-47A3-B511-9E5177BE0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6BB90B-CF02-46FB-9AA2-42810EDFF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graphicEl>
                                              <a:dgm id="{E96BB90B-CF02-46FB-9AA2-42810EDFF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graphicEl>
                                              <a:dgm id="{E96BB90B-CF02-46FB-9AA2-42810EDFF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graphicEl>
                                              <a:dgm id="{E96BB90B-CF02-46FB-9AA2-42810EDFF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8E8FD4-6889-4DF3-AB5C-B488F3C5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graphicEl>
                                              <a:dgm id="{898E8FD4-6889-4DF3-AB5C-B488F3C5CF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graphicEl>
                                              <a:dgm id="{898E8FD4-6889-4DF3-AB5C-B488F3C5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graphicEl>
                                              <a:dgm id="{898E8FD4-6889-4DF3-AB5C-B488F3C5CF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sl-SI" smtClean="0"/>
              <a:t>RES potential in Heating</a:t>
            </a:r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6435070"/>
              </p:ext>
            </p:extLst>
          </p:nvPr>
        </p:nvGraphicFramePr>
        <p:xfrm>
          <a:off x="1331640" y="3212976"/>
          <a:ext cx="6096000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5506222"/>
              </p:ext>
            </p:extLst>
          </p:nvPr>
        </p:nvGraphicFramePr>
        <p:xfrm>
          <a:off x="1331640" y="1340768"/>
          <a:ext cx="609600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8141178"/>
              </p:ext>
            </p:extLst>
          </p:nvPr>
        </p:nvGraphicFramePr>
        <p:xfrm>
          <a:off x="1403648" y="4941168"/>
          <a:ext cx="6096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136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sl-SI" sz="4000" smtClean="0"/>
              <a:t>Energy consumption by sectors</a:t>
            </a:r>
            <a:endParaRPr lang="sl-SI" sz="4000"/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298476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6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</a:t>
            </a:r>
            <a:r>
              <a:rPr lang="sl-SI" dirty="0" smtClean="0"/>
              <a:t>s</a:t>
            </a:r>
            <a:r>
              <a:rPr lang="en-US" dirty="0" err="1" smtClean="0"/>
              <a:t>cussion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err="1" smtClean="0"/>
              <a:t>Benchmarks</a:t>
            </a:r>
            <a:r>
              <a:rPr lang="sl-SI" smtClean="0"/>
              <a:t> </a:t>
            </a:r>
            <a:r>
              <a:rPr lang="sl-SI"/>
              <a:t>by sectors  (E, H&amp;C, T</a:t>
            </a:r>
            <a:r>
              <a:rPr lang="sl-SI" smtClean="0"/>
              <a:t>)</a:t>
            </a:r>
          </a:p>
          <a:p>
            <a:pPr lvl="0"/>
            <a:r>
              <a:rPr lang="sl-SI" smtClean="0"/>
              <a:t>RES </a:t>
            </a:r>
            <a:r>
              <a:rPr lang="en-US" smtClean="0"/>
              <a:t>target</a:t>
            </a:r>
            <a:r>
              <a:rPr lang="sl-SI" smtClean="0"/>
              <a:t> </a:t>
            </a:r>
            <a:r>
              <a:rPr lang="sl-SI" err="1" smtClean="0"/>
              <a:t>must</a:t>
            </a:r>
            <a:r>
              <a:rPr lang="sl-SI" smtClean="0"/>
              <a:t> support </a:t>
            </a:r>
            <a:r>
              <a:rPr lang="sl-SI" err="1" smtClean="0"/>
              <a:t>other</a:t>
            </a:r>
            <a:r>
              <a:rPr lang="sl-SI" smtClean="0"/>
              <a:t> </a:t>
            </a:r>
            <a:r>
              <a:rPr lang="sl-SI" err="1" smtClean="0"/>
              <a:t>goals</a:t>
            </a:r>
            <a:r>
              <a:rPr lang="sl-SI" smtClean="0"/>
              <a:t>; like </a:t>
            </a:r>
            <a:r>
              <a:rPr lang="sl-SI" err="1" smtClean="0"/>
              <a:t>air</a:t>
            </a:r>
            <a:r>
              <a:rPr lang="sl-SI" smtClean="0"/>
              <a:t> </a:t>
            </a:r>
            <a:r>
              <a:rPr lang="sl-SI" err="1" smtClean="0"/>
              <a:t>pollution</a:t>
            </a:r>
            <a:r>
              <a:rPr lang="sl-SI" smtClean="0"/>
              <a:t>, biodiversity, </a:t>
            </a:r>
            <a:r>
              <a:rPr lang="en-US" smtClean="0"/>
              <a:t>competitiveness</a:t>
            </a:r>
            <a:r>
              <a:rPr lang="sl-SI" smtClean="0"/>
              <a:t>, EE, </a:t>
            </a:r>
            <a:r>
              <a:rPr lang="en-US" smtClean="0"/>
              <a:t>security</a:t>
            </a:r>
            <a:r>
              <a:rPr lang="sl-SI" smtClean="0"/>
              <a:t> </a:t>
            </a:r>
            <a:r>
              <a:rPr lang="sl-SI" err="1" smtClean="0"/>
              <a:t>of</a:t>
            </a:r>
            <a:r>
              <a:rPr lang="sl-SI" smtClean="0"/>
              <a:t> </a:t>
            </a:r>
            <a:r>
              <a:rPr lang="sl-SI" err="1" smtClean="0"/>
              <a:t>supply</a:t>
            </a:r>
            <a:endParaRPr lang="sl-SI"/>
          </a:p>
          <a:p>
            <a:r>
              <a:rPr lang="sl-SI" err="1" smtClean="0"/>
              <a:t>National</a:t>
            </a:r>
            <a:r>
              <a:rPr lang="sl-SI" smtClean="0"/>
              <a:t> </a:t>
            </a:r>
            <a:r>
              <a:rPr lang="sl-SI" err="1" smtClean="0"/>
              <a:t>targets</a:t>
            </a:r>
            <a:r>
              <a:rPr lang="sl-SI" smtClean="0"/>
              <a:t> or </a:t>
            </a:r>
            <a:r>
              <a:rPr lang="sl-SI" err="1" smtClean="0"/>
              <a:t>measures</a:t>
            </a:r>
            <a:r>
              <a:rPr lang="sl-SI" smtClean="0"/>
              <a:t> on EU </a:t>
            </a:r>
            <a:r>
              <a:rPr lang="sl-SI" err="1" smtClean="0"/>
              <a:t>level</a:t>
            </a:r>
            <a:r>
              <a:rPr lang="sl-SI" smtClean="0"/>
              <a:t> (RES market?)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89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268760"/>
            <a:ext cx="5976664" cy="484269"/>
          </a:xfrm>
        </p:spPr>
        <p:txBody>
          <a:bodyPr/>
          <a:lstStyle/>
          <a:p>
            <a:r>
              <a:rPr lang="pl-PL" sz="2000" smtClean="0"/>
              <a:t/>
            </a:r>
            <a:br>
              <a:rPr lang="pl-PL" sz="2000" smtClean="0"/>
            </a:br>
            <a:r>
              <a:rPr lang="sl-SI" sz="2000"/>
              <a:t>O</a:t>
            </a:r>
            <a:r>
              <a:rPr lang="en-US" sz="2000" smtClean="0"/>
              <a:t>pportunities </a:t>
            </a:r>
            <a:r>
              <a:rPr lang="en-US" sz="2000" dirty="0" smtClean="0"/>
              <a:t>from the uptake </a:t>
            </a:r>
            <a:r>
              <a:rPr lang="en-US" sz="2000"/>
              <a:t>of </a:t>
            </a:r>
            <a:r>
              <a:rPr lang="en-US" sz="2000" smtClean="0"/>
              <a:t>renewables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344045"/>
              </p:ext>
            </p:extLst>
          </p:nvPr>
        </p:nvGraphicFramePr>
        <p:xfrm>
          <a:off x="12328" y="1772816"/>
          <a:ext cx="9131671" cy="432047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38394"/>
                <a:gridCol w="1168039"/>
                <a:gridCol w="1168039"/>
                <a:gridCol w="1307384"/>
                <a:gridCol w="1168039"/>
                <a:gridCol w="1307384"/>
                <a:gridCol w="1474392"/>
              </a:tblGrid>
              <a:tr h="90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1200">
                          <a:effectLst/>
                        </a:rPr>
                        <a:t>Renewable Energy Sources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RES production</a:t>
                      </a:r>
                      <a:endParaRPr lang="sl-SI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[ktoe/year]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Support in  2015−2020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 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[mio EUR] 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Investments 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2015−2020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 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[mio EUR]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CO</a:t>
                      </a:r>
                      <a:r>
                        <a:rPr lang="sl-SI" sz="800" baseline="-25000">
                          <a:effectLst/>
                        </a:rPr>
                        <a:t>2</a:t>
                      </a:r>
                      <a:r>
                        <a:rPr lang="sl-SI" sz="800">
                          <a:effectLst/>
                        </a:rPr>
                        <a:t> </a:t>
                      </a:r>
                      <a:r>
                        <a:rPr lang="sl-SI" sz="800" smtClean="0">
                          <a:effectLst/>
                        </a:rPr>
                        <a:t>reduction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 smtClean="0">
                          <a:effectLst/>
                        </a:rPr>
                        <a:t> </a:t>
                      </a:r>
                      <a:r>
                        <a:rPr lang="sl-SI" sz="800">
                          <a:effectLst/>
                        </a:rPr>
                        <a:t>(2020)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 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[</a:t>
                      </a:r>
                      <a:r>
                        <a:rPr lang="sl-SI" sz="800" smtClean="0">
                          <a:effectLst/>
                        </a:rPr>
                        <a:t>ktCO</a:t>
                      </a:r>
                      <a:r>
                        <a:rPr lang="sl-SI" sz="800" baseline="-25000" smtClean="0">
                          <a:effectLst/>
                        </a:rPr>
                        <a:t>2</a:t>
                      </a:r>
                      <a:r>
                        <a:rPr lang="sl-SI" sz="800" smtClean="0">
                          <a:effectLst/>
                        </a:rPr>
                        <a:t>/year</a:t>
                      </a:r>
                      <a:r>
                        <a:rPr lang="sl-SI" sz="800">
                          <a:effectLst/>
                        </a:rPr>
                        <a:t>]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Employment for operating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>(2020)</a:t>
                      </a:r>
                      <a:endParaRPr lang="sl-SI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</a:rPr>
                        <a:t/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[No. of Employees]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Employment for production, </a:t>
                      </a:r>
                      <a:r>
                        <a:rPr lang="sl-SI" sz="800" smtClean="0">
                          <a:effectLst/>
                        </a:rPr>
                        <a:t>construction, insatalation </a:t>
                      </a:r>
                      <a:r>
                        <a:rPr lang="sl-SI" sz="800">
                          <a:effectLst/>
                        </a:rPr>
                        <a:t>(2015−2020)</a:t>
                      </a:r>
                      <a:br>
                        <a:rPr lang="sl-SI" sz="800">
                          <a:effectLst/>
                        </a:rPr>
                      </a:br>
                      <a:r>
                        <a:rPr lang="sl-SI" sz="800">
                          <a:effectLst/>
                        </a:rPr>
                        <a:t>[years of employment]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Electricity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59,09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79,58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520,50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377,95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134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3.432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Hydro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33,74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11,69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262,38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215,80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50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808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Solar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13,18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26,40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141,24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84,33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46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2.405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Wind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7,82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13,73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69,57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50,05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117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Biomass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4,34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27,76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47,31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27,76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104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Heating/cooling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165,62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156,30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670,98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359,49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460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1.725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 smtClean="0">
                          <a:effectLst/>
                        </a:rPr>
                        <a:t>Geothermal 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2,77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5,87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12,13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6,38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Solar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3,83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10,01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75,27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8,82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275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Biomass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132,78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110,49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383,14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283,85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314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1.043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Heating Pumps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26,25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29,93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200,44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60,44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99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372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Transport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128,47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0,00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0,00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395,80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/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/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Bioetanol/bio-ETBE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12,85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0,00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0,00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39,27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 indent="3111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700">
                          <a:effectLst/>
                        </a:rPr>
                        <a:t>Biodizel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115,62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0,00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0,00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356,53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>
                          <a:effectLst/>
                        </a:rPr>
                        <a:t>/</a:t>
                      </a:r>
                      <a:endParaRPr lang="sl-SI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  <a:tr h="244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Total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353,18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238,13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1.191,47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1.133,23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594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l-SI" sz="800" b="1">
                          <a:effectLst/>
                        </a:rPr>
                        <a:t>5.157</a:t>
                      </a:r>
                      <a:endParaRPr lang="sl-SI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848" marR="29848" marT="0" marB="0" anchor="ctr"/>
                </a:tc>
              </a:tr>
            </a:tbl>
          </a:graphicData>
        </a:graphic>
      </p:graphicFrame>
      <p:sp>
        <p:nvSpPr>
          <p:cNvPr id="8" name="Ograda vsebine 7"/>
          <p:cNvSpPr>
            <a:spLocks noGrp="1"/>
          </p:cNvSpPr>
          <p:nvPr>
            <p:ph idx="1"/>
          </p:nvPr>
        </p:nvSpPr>
        <p:spPr>
          <a:xfrm>
            <a:off x="251520" y="6237312"/>
            <a:ext cx="8421688" cy="432047"/>
          </a:xfrm>
        </p:spPr>
        <p:txBody>
          <a:bodyPr/>
          <a:lstStyle/>
          <a:p>
            <a:r>
              <a:rPr lang="sl-SI" smtClean="0"/>
              <a:t>1500 jobs, 1 mrd investments</a:t>
            </a:r>
          </a:p>
        </p:txBody>
      </p:sp>
    </p:spTree>
    <p:extLst>
      <p:ext uri="{BB962C8B-B14F-4D97-AF65-F5344CB8AC3E}">
        <p14:creationId xmlns:p14="http://schemas.microsoft.com/office/powerpoint/2010/main" val="15537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655871"/>
            <a:ext cx="8421688" cy="484269"/>
          </a:xfrm>
        </p:spPr>
        <p:txBody>
          <a:bodyPr/>
          <a:lstStyle/>
          <a:p>
            <a:r>
              <a:rPr lang="pl-PL" sz="2000" smtClean="0"/>
              <a:t/>
            </a:r>
            <a:br>
              <a:rPr lang="pl-PL" sz="2000" smtClean="0"/>
            </a:br>
            <a:r>
              <a:rPr lang="en-US" sz="2000" smtClean="0"/>
              <a:t>Expected </a:t>
            </a:r>
            <a:r>
              <a:rPr lang="en-US" sz="2000" dirty="0"/>
              <a:t>future developments in the frameworks for renewables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Revised </a:t>
            </a:r>
            <a:r>
              <a:rPr lang="pl-PL" dirty="0">
                <a:latin typeface="ITC Avant Garde Gothic" pitchFamily="34" charset="0"/>
                <a:ea typeface="+mj-ea"/>
                <a:cs typeface="+mj-cs"/>
              </a:rPr>
              <a:t>National Renewable Energy Action </a:t>
            </a:r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Plan with focus on 2030</a:t>
            </a:r>
            <a:endParaRPr lang="pl-PL" dirty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New feed-in support scheme according to new Energy Act (2014)</a:t>
            </a:r>
          </a:p>
          <a:p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Energy Concept - long-term </a:t>
            </a:r>
            <a:r>
              <a:rPr lang="pl-PL" dirty="0">
                <a:latin typeface="ITC Avant Garde Gothic" pitchFamily="34" charset="0"/>
                <a:ea typeface="+mj-ea"/>
                <a:cs typeface="+mj-cs"/>
              </a:rPr>
              <a:t>energy </a:t>
            </a:r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strategy</a:t>
            </a:r>
            <a:r>
              <a:rPr lang="pl-PL" dirty="0"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pl-PL" dirty="0" smtClean="0">
                <a:latin typeface="ITC Avant Garde Gothic" pitchFamily="34" charset="0"/>
                <a:ea typeface="+mj-ea"/>
                <a:cs typeface="+mj-cs"/>
              </a:rPr>
              <a:t>to 2050 in preparation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3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1556792"/>
            <a:ext cx="8096894" cy="484269"/>
          </a:xfrm>
        </p:spPr>
        <p:txBody>
          <a:bodyPr/>
          <a:lstStyle/>
          <a:p>
            <a:r>
              <a:rPr lang="pl-PL" sz="2000" smtClean="0"/>
              <a:t/>
            </a:r>
            <a:br>
              <a:rPr lang="pl-PL" sz="2000" smtClean="0"/>
            </a:br>
            <a:r>
              <a:rPr lang="en-US" sz="2000" smtClean="0"/>
              <a:t>Potential </a:t>
            </a:r>
            <a:r>
              <a:rPr lang="en-US" sz="2000"/>
              <a:t>areas </a:t>
            </a:r>
            <a:r>
              <a:rPr lang="en-US" sz="2000" smtClean="0"/>
              <a:t>for required </a:t>
            </a:r>
            <a:r>
              <a:rPr lang="en-US" sz="2000" dirty="0" smtClean="0"/>
              <a:t>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Procedure </a:t>
            </a:r>
            <a:r>
              <a:rPr lang="sl-SI" err="1" smtClean="0"/>
              <a:t>for</a:t>
            </a:r>
            <a:r>
              <a:rPr lang="sl-SI" smtClean="0"/>
              <a:t> determing </a:t>
            </a:r>
            <a:r>
              <a:rPr lang="sl-SI" dirty="0" err="1" smtClean="0"/>
              <a:t>overriding</a:t>
            </a:r>
            <a:r>
              <a:rPr lang="sl-SI" dirty="0" smtClean="0"/>
              <a:t> </a:t>
            </a:r>
            <a:r>
              <a:rPr lang="en-US"/>
              <a:t>public</a:t>
            </a:r>
            <a:r>
              <a:rPr lang="sl-SI"/>
              <a:t> </a:t>
            </a:r>
            <a:r>
              <a:rPr lang="sl-SI" smtClean="0"/>
              <a:t>interest;</a:t>
            </a:r>
          </a:p>
          <a:p>
            <a:pPr marL="0" indent="0">
              <a:buNone/>
            </a:pPr>
            <a:r>
              <a:rPr lang="sl-SI"/>
              <a:t>	</a:t>
            </a:r>
            <a:r>
              <a:rPr lang="sl-SI" smtClean="0"/>
              <a:t> RES, climate change mitigation : biodiversity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0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l-SI" sz="3600" b="1" smtClean="0"/>
              <a:t>Thank</a:t>
            </a:r>
            <a:r>
              <a:rPr lang="sl-SI" altLang="sl-SI" sz="3600" b="1" smtClean="0"/>
              <a:t> </a:t>
            </a:r>
            <a:r>
              <a:rPr lang="sl-SI" altLang="sl-SI" sz="3600" b="1" err="1" smtClean="0"/>
              <a:t>you</a:t>
            </a:r>
            <a:r>
              <a:rPr lang="sl-SI" altLang="sl-SI" sz="3600" b="1" smtClean="0"/>
              <a:t> </a:t>
            </a:r>
            <a:r>
              <a:rPr lang="sl-SI" altLang="sl-SI" sz="3600" b="1" err="1" smtClean="0"/>
              <a:t>for</a:t>
            </a:r>
            <a:r>
              <a:rPr lang="sl-SI" altLang="sl-SI" sz="3600" b="1" smtClean="0"/>
              <a:t> </a:t>
            </a:r>
            <a:r>
              <a:rPr lang="sl-SI" altLang="sl-SI" sz="3600" b="1" err="1" smtClean="0"/>
              <a:t>your</a:t>
            </a:r>
            <a:r>
              <a:rPr lang="sl-SI" altLang="sl-SI" sz="3600" b="1" smtClean="0"/>
              <a:t> </a:t>
            </a:r>
            <a:r>
              <a:rPr lang="sl-SI" altLang="sl-SI" sz="3600" b="1" err="1" smtClean="0"/>
              <a:t>attention</a:t>
            </a:r>
            <a:r>
              <a:rPr lang="sl-SI" altLang="sl-SI" sz="3600" b="1" smtClean="0"/>
              <a:t> !</a:t>
            </a:r>
          </a:p>
        </p:txBody>
      </p:sp>
      <p:sp>
        <p:nvSpPr>
          <p:cNvPr id="86019" name="PoljeZBesedilom 1"/>
          <p:cNvSpPr txBox="1">
            <a:spLocks noChangeArrowheads="1"/>
          </p:cNvSpPr>
          <p:nvPr/>
        </p:nvSpPr>
        <p:spPr bwMode="auto">
          <a:xfrm>
            <a:off x="2220665" y="3717032"/>
            <a:ext cx="43926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altLang="sl-SI" sz="1800">
                <a:solidFill>
                  <a:prstClr val="black"/>
                </a:solidFill>
                <a:latin typeface="Calibri"/>
                <a:hlinkClick r:id="rId3"/>
              </a:rPr>
              <a:t>m</a:t>
            </a:r>
            <a:r>
              <a:rPr lang="sl-SI" altLang="sl-SI" sz="1800" smtClean="0">
                <a:solidFill>
                  <a:prstClr val="black"/>
                </a:solidFill>
                <a:latin typeface="Calibri"/>
                <a:hlinkClick r:id="rId3"/>
              </a:rPr>
              <a:t>ojca.vendramin@gov.si</a:t>
            </a:r>
            <a:endParaRPr lang="sl-SI" altLang="sl-SI" sz="180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sl-SI" altLang="en-US" sz="1800">
                <a:solidFill>
                  <a:prstClr val="black"/>
                </a:solidFill>
                <a:latin typeface="Calibri"/>
                <a:cs typeface="+mn-cs"/>
              </a:rPr>
              <a:t>gp.mzi@gov.si</a:t>
            </a:r>
          </a:p>
          <a:p>
            <a:pPr algn="ctr"/>
            <a:endParaRPr lang="sl-SI" altLang="sl-SI" sz="180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sl-SI" altLang="sl-SI" sz="1800" smtClean="0">
                <a:solidFill>
                  <a:prstClr val="black"/>
                </a:solidFill>
                <a:latin typeface="Calibri"/>
              </a:rPr>
              <a:t>Web site MZIP-DE: Informacijski portal energetika</a:t>
            </a:r>
          </a:p>
          <a:p>
            <a:pPr algn="ctr"/>
            <a:r>
              <a:rPr lang="sl-SI" altLang="sl-SI" sz="1800">
                <a:solidFill>
                  <a:prstClr val="black"/>
                </a:solidFill>
                <a:latin typeface="Calibri"/>
                <a:hlinkClick r:id="rId4"/>
              </a:rPr>
              <a:t>http://www.energetika-portal.si</a:t>
            </a:r>
            <a:r>
              <a:rPr lang="sl-SI" altLang="sl-SI" sz="1800" smtClean="0">
                <a:solidFill>
                  <a:prstClr val="black"/>
                </a:solidFill>
                <a:latin typeface="Calibri"/>
                <a:hlinkClick r:id="rId4"/>
              </a:rPr>
              <a:t>/</a:t>
            </a:r>
            <a:endParaRPr lang="sl-SI" altLang="sl-SI" sz="180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75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318701" y="836712"/>
            <a:ext cx="8229600" cy="648072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Renewable energy</a:t>
            </a:r>
            <a:r>
              <a:rPr lang="sl-SI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</a:t>
            </a:r>
            <a:r>
              <a:rPr lang="en-GB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target</a:t>
            </a:r>
            <a:r>
              <a:rPr lang="sl-SI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for 2020 </a:t>
            </a:r>
            <a:endParaRPr lang="en-GB" altLang="en-US" sz="2800" b="1" dirty="0">
              <a:solidFill>
                <a:srgbClr val="0872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itchFamily="34" charset="0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252520" cy="5373216"/>
          </a:xfrm>
        </p:spPr>
        <p:txBody>
          <a:bodyPr/>
          <a:lstStyle/>
          <a:p>
            <a:pPr>
              <a:buNone/>
            </a:pPr>
            <a:r>
              <a:rPr lang="en-GB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Directive 2009/2</a:t>
            </a:r>
            <a:r>
              <a:rPr lang="sl-SI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8</a:t>
            </a:r>
            <a:r>
              <a:rPr lang="en-GB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/ES</a:t>
            </a:r>
            <a:r>
              <a:rPr lang="sl-SI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– 25 % RES </a:t>
            </a:r>
            <a:r>
              <a:rPr lang="sl-SI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in final energy </a:t>
            </a:r>
            <a:r>
              <a:rPr lang="sl-SI" alt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use</a:t>
            </a:r>
            <a:endParaRPr lang="sl-SI" altLang="en-US" sz="2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l-SI" alt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	</a:t>
            </a:r>
            <a:r>
              <a:rPr lang="sl-SI" altLang="en-US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Sectoral</a:t>
            </a:r>
            <a:r>
              <a:rPr lang="sl-SI" alt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</a:t>
            </a:r>
            <a:r>
              <a:rPr lang="sl-SI" altLang="en-US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goals</a:t>
            </a:r>
            <a:r>
              <a:rPr lang="sl-SI" alt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</a:t>
            </a:r>
            <a:r>
              <a:rPr lang="sl-SI" altLang="en-US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by</a:t>
            </a:r>
            <a:r>
              <a:rPr lang="sl-SI" alt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NREAP 2020:</a:t>
            </a:r>
          </a:p>
          <a:p>
            <a:pPr lvl="1">
              <a:buFont typeface="Wingdings" pitchFamily="2" charset="2"/>
              <a:buChar char="Ø"/>
            </a:pPr>
            <a:r>
              <a:rPr lang="sl-SI" altLang="en-US" sz="20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Electricity</a:t>
            </a:r>
            <a:r>
              <a:rPr lang="sl-SI" alt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– 39 %</a:t>
            </a:r>
          </a:p>
          <a:p>
            <a:pPr lvl="1">
              <a:buFont typeface="Wingdings" pitchFamily="2" charset="2"/>
              <a:buChar char="Ø"/>
            </a:pPr>
            <a:r>
              <a:rPr lang="sl-SI" altLang="en-US" sz="20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Heating</a:t>
            </a:r>
            <a:r>
              <a:rPr lang="sl-SI" alt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&amp; </a:t>
            </a:r>
            <a:r>
              <a:rPr lang="sl-SI" altLang="en-US" sz="20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cooling</a:t>
            </a:r>
            <a:r>
              <a:rPr lang="sl-SI" alt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– 34 %</a:t>
            </a:r>
          </a:p>
          <a:p>
            <a:pPr lvl="1">
              <a:buFont typeface="Wingdings" pitchFamily="2" charset="2"/>
              <a:buChar char="Ø"/>
            </a:pPr>
            <a:r>
              <a:rPr lang="sl-SI" alt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Transport – 10 %</a:t>
            </a:r>
          </a:p>
          <a:p>
            <a:pPr>
              <a:buNone/>
            </a:pPr>
            <a:endParaRPr lang="sl-SI" altLang="en-US" sz="2800" smtClean="0">
              <a:ea typeface="Calibri" pitchFamily="34" charset="0"/>
              <a:cs typeface="Calibri" pitchFamily="34" charset="0"/>
            </a:endParaRPr>
          </a:p>
          <a:p>
            <a:endParaRPr lang="en-GB" altLang="en-US" sz="2800" smtClean="0"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59396" name="Group 4"/>
          <p:cNvGrpSpPr>
            <a:grpSpLocks noChangeAspect="1"/>
          </p:cNvGrpSpPr>
          <p:nvPr/>
        </p:nvGrpSpPr>
        <p:grpSpPr bwMode="auto">
          <a:xfrm>
            <a:off x="278684" y="3555127"/>
            <a:ext cx="8389449" cy="3015035"/>
            <a:chOff x="1020" y="1340"/>
            <a:chExt cx="3833" cy="2362"/>
          </a:xfrm>
        </p:grpSpPr>
        <p:sp>
          <p:nvSpPr>
            <p:cNvPr id="5939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20" y="1525"/>
              <a:ext cx="3628" cy="2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398" name="Rectangle 5"/>
            <p:cNvSpPr>
              <a:spLocks noChangeArrowheads="1"/>
            </p:cNvSpPr>
            <p:nvPr/>
          </p:nvSpPr>
          <p:spPr bwMode="auto">
            <a:xfrm>
              <a:off x="1350" y="1340"/>
              <a:ext cx="3487" cy="2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399" name="Rectangle 6"/>
            <p:cNvSpPr>
              <a:spLocks noChangeArrowheads="1"/>
            </p:cNvSpPr>
            <p:nvPr/>
          </p:nvSpPr>
          <p:spPr bwMode="auto">
            <a:xfrm>
              <a:off x="1495" y="1340"/>
              <a:ext cx="1958" cy="21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00" name="Freeform 7"/>
            <p:cNvSpPr>
              <a:spLocks noEditPoints="1"/>
            </p:cNvSpPr>
            <p:nvPr/>
          </p:nvSpPr>
          <p:spPr bwMode="auto">
            <a:xfrm>
              <a:off x="1495" y="1340"/>
              <a:ext cx="1792" cy="1887"/>
            </a:xfrm>
            <a:custGeom>
              <a:avLst/>
              <a:gdLst>
                <a:gd name="T0" fmla="*/ 0 w 1792"/>
                <a:gd name="T1" fmla="*/ 1587 h 1594"/>
                <a:gd name="T2" fmla="*/ 1792 w 1792"/>
                <a:gd name="T3" fmla="*/ 1587 h 1594"/>
                <a:gd name="T4" fmla="*/ 1792 w 1792"/>
                <a:gd name="T5" fmla="*/ 1594 h 1594"/>
                <a:gd name="T6" fmla="*/ 0 w 1792"/>
                <a:gd name="T7" fmla="*/ 1594 h 1594"/>
                <a:gd name="T8" fmla="*/ 0 w 1792"/>
                <a:gd name="T9" fmla="*/ 1587 h 1594"/>
                <a:gd name="T10" fmla="*/ 0 w 1792"/>
                <a:gd name="T11" fmla="*/ 1360 h 1594"/>
                <a:gd name="T12" fmla="*/ 1792 w 1792"/>
                <a:gd name="T13" fmla="*/ 1360 h 1594"/>
                <a:gd name="T14" fmla="*/ 1792 w 1792"/>
                <a:gd name="T15" fmla="*/ 1368 h 1594"/>
                <a:gd name="T16" fmla="*/ 0 w 1792"/>
                <a:gd name="T17" fmla="*/ 1368 h 1594"/>
                <a:gd name="T18" fmla="*/ 0 w 1792"/>
                <a:gd name="T19" fmla="*/ 1360 h 1594"/>
                <a:gd name="T20" fmla="*/ 0 w 1792"/>
                <a:gd name="T21" fmla="*/ 1133 h 1594"/>
                <a:gd name="T22" fmla="*/ 1792 w 1792"/>
                <a:gd name="T23" fmla="*/ 1133 h 1594"/>
                <a:gd name="T24" fmla="*/ 1792 w 1792"/>
                <a:gd name="T25" fmla="*/ 1140 h 1594"/>
                <a:gd name="T26" fmla="*/ 0 w 1792"/>
                <a:gd name="T27" fmla="*/ 1140 h 1594"/>
                <a:gd name="T28" fmla="*/ 0 w 1792"/>
                <a:gd name="T29" fmla="*/ 1133 h 1594"/>
                <a:gd name="T30" fmla="*/ 0 w 1792"/>
                <a:gd name="T31" fmla="*/ 907 h 1594"/>
                <a:gd name="T32" fmla="*/ 1792 w 1792"/>
                <a:gd name="T33" fmla="*/ 907 h 1594"/>
                <a:gd name="T34" fmla="*/ 1792 w 1792"/>
                <a:gd name="T35" fmla="*/ 914 h 1594"/>
                <a:gd name="T36" fmla="*/ 0 w 1792"/>
                <a:gd name="T37" fmla="*/ 914 h 1594"/>
                <a:gd name="T38" fmla="*/ 0 w 1792"/>
                <a:gd name="T39" fmla="*/ 907 h 1594"/>
                <a:gd name="T40" fmla="*/ 0 w 1792"/>
                <a:gd name="T41" fmla="*/ 680 h 1594"/>
                <a:gd name="T42" fmla="*/ 1792 w 1792"/>
                <a:gd name="T43" fmla="*/ 680 h 1594"/>
                <a:gd name="T44" fmla="*/ 1792 w 1792"/>
                <a:gd name="T45" fmla="*/ 688 h 1594"/>
                <a:gd name="T46" fmla="*/ 0 w 1792"/>
                <a:gd name="T47" fmla="*/ 688 h 1594"/>
                <a:gd name="T48" fmla="*/ 0 w 1792"/>
                <a:gd name="T49" fmla="*/ 680 h 1594"/>
                <a:gd name="T50" fmla="*/ 0 w 1792"/>
                <a:gd name="T51" fmla="*/ 453 h 1594"/>
                <a:gd name="T52" fmla="*/ 1792 w 1792"/>
                <a:gd name="T53" fmla="*/ 453 h 1594"/>
                <a:gd name="T54" fmla="*/ 1792 w 1792"/>
                <a:gd name="T55" fmla="*/ 460 h 1594"/>
                <a:gd name="T56" fmla="*/ 0 w 1792"/>
                <a:gd name="T57" fmla="*/ 460 h 1594"/>
                <a:gd name="T58" fmla="*/ 0 w 1792"/>
                <a:gd name="T59" fmla="*/ 453 h 1594"/>
                <a:gd name="T60" fmla="*/ 0 w 1792"/>
                <a:gd name="T61" fmla="*/ 227 h 1594"/>
                <a:gd name="T62" fmla="*/ 1792 w 1792"/>
                <a:gd name="T63" fmla="*/ 227 h 1594"/>
                <a:gd name="T64" fmla="*/ 1792 w 1792"/>
                <a:gd name="T65" fmla="*/ 234 h 1594"/>
                <a:gd name="T66" fmla="*/ 0 w 1792"/>
                <a:gd name="T67" fmla="*/ 234 h 1594"/>
                <a:gd name="T68" fmla="*/ 0 w 1792"/>
                <a:gd name="T69" fmla="*/ 227 h 1594"/>
                <a:gd name="T70" fmla="*/ 0 w 1792"/>
                <a:gd name="T71" fmla="*/ 0 h 1594"/>
                <a:gd name="T72" fmla="*/ 1792 w 1792"/>
                <a:gd name="T73" fmla="*/ 0 h 1594"/>
                <a:gd name="T74" fmla="*/ 1792 w 1792"/>
                <a:gd name="T75" fmla="*/ 8 h 1594"/>
                <a:gd name="T76" fmla="*/ 0 w 1792"/>
                <a:gd name="T77" fmla="*/ 8 h 1594"/>
                <a:gd name="T78" fmla="*/ 0 w 1792"/>
                <a:gd name="T79" fmla="*/ 0 h 15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92"/>
                <a:gd name="T121" fmla="*/ 0 h 1594"/>
                <a:gd name="T122" fmla="*/ 1792 w 1792"/>
                <a:gd name="T123" fmla="*/ 1594 h 15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92" h="1594">
                  <a:moveTo>
                    <a:pt x="0" y="1587"/>
                  </a:moveTo>
                  <a:lnTo>
                    <a:pt x="1792" y="1587"/>
                  </a:lnTo>
                  <a:lnTo>
                    <a:pt x="1792" y="1594"/>
                  </a:lnTo>
                  <a:lnTo>
                    <a:pt x="0" y="1594"/>
                  </a:lnTo>
                  <a:lnTo>
                    <a:pt x="0" y="1587"/>
                  </a:lnTo>
                  <a:close/>
                  <a:moveTo>
                    <a:pt x="0" y="1360"/>
                  </a:moveTo>
                  <a:lnTo>
                    <a:pt x="1792" y="1360"/>
                  </a:lnTo>
                  <a:lnTo>
                    <a:pt x="1792" y="1368"/>
                  </a:lnTo>
                  <a:lnTo>
                    <a:pt x="0" y="1368"/>
                  </a:lnTo>
                  <a:lnTo>
                    <a:pt x="0" y="1360"/>
                  </a:lnTo>
                  <a:close/>
                  <a:moveTo>
                    <a:pt x="0" y="1133"/>
                  </a:moveTo>
                  <a:lnTo>
                    <a:pt x="1792" y="1133"/>
                  </a:lnTo>
                  <a:lnTo>
                    <a:pt x="1792" y="1140"/>
                  </a:lnTo>
                  <a:lnTo>
                    <a:pt x="0" y="1140"/>
                  </a:lnTo>
                  <a:lnTo>
                    <a:pt x="0" y="1133"/>
                  </a:lnTo>
                  <a:close/>
                  <a:moveTo>
                    <a:pt x="0" y="907"/>
                  </a:moveTo>
                  <a:lnTo>
                    <a:pt x="1792" y="907"/>
                  </a:lnTo>
                  <a:lnTo>
                    <a:pt x="1792" y="914"/>
                  </a:lnTo>
                  <a:lnTo>
                    <a:pt x="0" y="914"/>
                  </a:lnTo>
                  <a:lnTo>
                    <a:pt x="0" y="907"/>
                  </a:lnTo>
                  <a:close/>
                  <a:moveTo>
                    <a:pt x="0" y="680"/>
                  </a:moveTo>
                  <a:lnTo>
                    <a:pt x="1792" y="680"/>
                  </a:lnTo>
                  <a:lnTo>
                    <a:pt x="1792" y="688"/>
                  </a:lnTo>
                  <a:lnTo>
                    <a:pt x="0" y="688"/>
                  </a:lnTo>
                  <a:lnTo>
                    <a:pt x="0" y="680"/>
                  </a:lnTo>
                  <a:close/>
                  <a:moveTo>
                    <a:pt x="0" y="453"/>
                  </a:moveTo>
                  <a:lnTo>
                    <a:pt x="1792" y="453"/>
                  </a:lnTo>
                  <a:lnTo>
                    <a:pt x="1792" y="460"/>
                  </a:lnTo>
                  <a:lnTo>
                    <a:pt x="0" y="460"/>
                  </a:lnTo>
                  <a:lnTo>
                    <a:pt x="0" y="453"/>
                  </a:lnTo>
                  <a:close/>
                  <a:moveTo>
                    <a:pt x="0" y="227"/>
                  </a:moveTo>
                  <a:lnTo>
                    <a:pt x="1792" y="227"/>
                  </a:lnTo>
                  <a:lnTo>
                    <a:pt x="1792" y="234"/>
                  </a:lnTo>
                  <a:lnTo>
                    <a:pt x="0" y="234"/>
                  </a:lnTo>
                  <a:lnTo>
                    <a:pt x="0" y="227"/>
                  </a:lnTo>
                  <a:close/>
                  <a:moveTo>
                    <a:pt x="0" y="0"/>
                  </a:moveTo>
                  <a:lnTo>
                    <a:pt x="1792" y="0"/>
                  </a:lnTo>
                  <a:lnTo>
                    <a:pt x="1792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644" y="3386"/>
              <a:ext cx="1494" cy="64"/>
            </a:xfrm>
            <a:custGeom>
              <a:avLst/>
              <a:gdLst>
                <a:gd name="T0" fmla="*/ 0 w 1494"/>
                <a:gd name="T1" fmla="*/ 64 h 64"/>
                <a:gd name="T2" fmla="*/ 299 w 1494"/>
                <a:gd name="T3" fmla="*/ 64 h 64"/>
                <a:gd name="T4" fmla="*/ 598 w 1494"/>
                <a:gd name="T5" fmla="*/ 64 h 64"/>
                <a:gd name="T6" fmla="*/ 897 w 1494"/>
                <a:gd name="T7" fmla="*/ 42 h 64"/>
                <a:gd name="T8" fmla="*/ 1196 w 1494"/>
                <a:gd name="T9" fmla="*/ 15 h 64"/>
                <a:gd name="T10" fmla="*/ 1494 w 1494"/>
                <a:gd name="T11" fmla="*/ 0 h 64"/>
                <a:gd name="T12" fmla="*/ 1494 w 1494"/>
                <a:gd name="T13" fmla="*/ 64 h 64"/>
                <a:gd name="T14" fmla="*/ 1196 w 1494"/>
                <a:gd name="T15" fmla="*/ 64 h 64"/>
                <a:gd name="T16" fmla="*/ 897 w 1494"/>
                <a:gd name="T17" fmla="*/ 64 h 64"/>
                <a:gd name="T18" fmla="*/ 598 w 1494"/>
                <a:gd name="T19" fmla="*/ 64 h 64"/>
                <a:gd name="T20" fmla="*/ 299 w 1494"/>
                <a:gd name="T21" fmla="*/ 64 h 64"/>
                <a:gd name="T22" fmla="*/ 0 w 1494"/>
                <a:gd name="T2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4" h="64">
                  <a:moveTo>
                    <a:pt x="0" y="64"/>
                  </a:moveTo>
                  <a:lnTo>
                    <a:pt x="299" y="64"/>
                  </a:lnTo>
                  <a:lnTo>
                    <a:pt x="598" y="64"/>
                  </a:lnTo>
                  <a:lnTo>
                    <a:pt x="897" y="42"/>
                  </a:lnTo>
                  <a:lnTo>
                    <a:pt x="1196" y="15"/>
                  </a:lnTo>
                  <a:lnTo>
                    <a:pt x="1494" y="0"/>
                  </a:lnTo>
                  <a:lnTo>
                    <a:pt x="1494" y="64"/>
                  </a:lnTo>
                  <a:lnTo>
                    <a:pt x="1196" y="64"/>
                  </a:lnTo>
                  <a:lnTo>
                    <a:pt x="897" y="64"/>
                  </a:lnTo>
                  <a:lnTo>
                    <a:pt x="598" y="64"/>
                  </a:lnTo>
                  <a:lnTo>
                    <a:pt x="299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2" name="Freeform 9"/>
            <p:cNvSpPr>
              <a:spLocks/>
            </p:cNvSpPr>
            <p:nvPr/>
          </p:nvSpPr>
          <p:spPr bwMode="auto">
            <a:xfrm>
              <a:off x="1644" y="2935"/>
              <a:ext cx="1494" cy="515"/>
            </a:xfrm>
            <a:custGeom>
              <a:avLst/>
              <a:gdLst>
                <a:gd name="T0" fmla="*/ 0 w 1494"/>
                <a:gd name="T1" fmla="*/ 187 h 515"/>
                <a:gd name="T2" fmla="*/ 299 w 1494"/>
                <a:gd name="T3" fmla="*/ 167 h 515"/>
                <a:gd name="T4" fmla="*/ 598 w 1494"/>
                <a:gd name="T5" fmla="*/ 137 h 515"/>
                <a:gd name="T6" fmla="*/ 897 w 1494"/>
                <a:gd name="T7" fmla="*/ 90 h 515"/>
                <a:gd name="T8" fmla="*/ 1196 w 1494"/>
                <a:gd name="T9" fmla="*/ 46 h 515"/>
                <a:gd name="T10" fmla="*/ 1494 w 1494"/>
                <a:gd name="T11" fmla="*/ 0 h 515"/>
                <a:gd name="T12" fmla="*/ 1494 w 1494"/>
                <a:gd name="T13" fmla="*/ 451 h 515"/>
                <a:gd name="T14" fmla="*/ 1196 w 1494"/>
                <a:gd name="T15" fmla="*/ 466 h 515"/>
                <a:gd name="T16" fmla="*/ 897 w 1494"/>
                <a:gd name="T17" fmla="*/ 493 h 515"/>
                <a:gd name="T18" fmla="*/ 598 w 1494"/>
                <a:gd name="T19" fmla="*/ 515 h 515"/>
                <a:gd name="T20" fmla="*/ 299 w 1494"/>
                <a:gd name="T21" fmla="*/ 515 h 515"/>
                <a:gd name="T22" fmla="*/ 0 w 1494"/>
                <a:gd name="T23" fmla="*/ 515 h 515"/>
                <a:gd name="T24" fmla="*/ 0 w 1494"/>
                <a:gd name="T25" fmla="*/ 187 h 5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94"/>
                <a:gd name="T40" fmla="*/ 0 h 515"/>
                <a:gd name="T41" fmla="*/ 1494 w 1494"/>
                <a:gd name="T42" fmla="*/ 515 h 5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94" h="515">
                  <a:moveTo>
                    <a:pt x="0" y="187"/>
                  </a:moveTo>
                  <a:lnTo>
                    <a:pt x="299" y="167"/>
                  </a:lnTo>
                  <a:lnTo>
                    <a:pt x="598" y="137"/>
                  </a:lnTo>
                  <a:lnTo>
                    <a:pt x="897" y="90"/>
                  </a:lnTo>
                  <a:lnTo>
                    <a:pt x="1196" y="46"/>
                  </a:lnTo>
                  <a:lnTo>
                    <a:pt x="1494" y="0"/>
                  </a:lnTo>
                  <a:lnTo>
                    <a:pt x="1494" y="451"/>
                  </a:lnTo>
                  <a:lnTo>
                    <a:pt x="1196" y="466"/>
                  </a:lnTo>
                  <a:lnTo>
                    <a:pt x="897" y="493"/>
                  </a:lnTo>
                  <a:lnTo>
                    <a:pt x="598" y="515"/>
                  </a:lnTo>
                  <a:lnTo>
                    <a:pt x="299" y="515"/>
                  </a:lnTo>
                  <a:lnTo>
                    <a:pt x="0" y="515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4198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3" name="Freeform 10"/>
            <p:cNvSpPr>
              <a:spLocks/>
            </p:cNvSpPr>
            <p:nvPr/>
          </p:nvSpPr>
          <p:spPr bwMode="auto">
            <a:xfrm>
              <a:off x="1644" y="2738"/>
              <a:ext cx="1494" cy="384"/>
            </a:xfrm>
            <a:custGeom>
              <a:avLst/>
              <a:gdLst>
                <a:gd name="T0" fmla="*/ 0 w 1494"/>
                <a:gd name="T1" fmla="*/ 357 h 384"/>
                <a:gd name="T2" fmla="*/ 299 w 1494"/>
                <a:gd name="T3" fmla="*/ 335 h 384"/>
                <a:gd name="T4" fmla="*/ 598 w 1494"/>
                <a:gd name="T5" fmla="*/ 264 h 384"/>
                <a:gd name="T6" fmla="*/ 897 w 1494"/>
                <a:gd name="T7" fmla="*/ 191 h 384"/>
                <a:gd name="T8" fmla="*/ 1196 w 1494"/>
                <a:gd name="T9" fmla="*/ 90 h 384"/>
                <a:gd name="T10" fmla="*/ 1494 w 1494"/>
                <a:gd name="T11" fmla="*/ 0 h 384"/>
                <a:gd name="T12" fmla="*/ 1494 w 1494"/>
                <a:gd name="T13" fmla="*/ 197 h 384"/>
                <a:gd name="T14" fmla="*/ 1196 w 1494"/>
                <a:gd name="T15" fmla="*/ 243 h 384"/>
                <a:gd name="T16" fmla="*/ 897 w 1494"/>
                <a:gd name="T17" fmla="*/ 287 h 384"/>
                <a:gd name="T18" fmla="*/ 598 w 1494"/>
                <a:gd name="T19" fmla="*/ 334 h 384"/>
                <a:gd name="T20" fmla="*/ 299 w 1494"/>
                <a:gd name="T21" fmla="*/ 364 h 384"/>
                <a:gd name="T22" fmla="*/ 0 w 1494"/>
                <a:gd name="T23" fmla="*/ 384 h 384"/>
                <a:gd name="T24" fmla="*/ 0 w 1494"/>
                <a:gd name="T25" fmla="*/ 357 h 3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94"/>
                <a:gd name="T40" fmla="*/ 0 h 384"/>
                <a:gd name="T41" fmla="*/ 1494 w 1494"/>
                <a:gd name="T42" fmla="*/ 384 h 3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94" h="384">
                  <a:moveTo>
                    <a:pt x="0" y="357"/>
                  </a:moveTo>
                  <a:lnTo>
                    <a:pt x="299" y="335"/>
                  </a:lnTo>
                  <a:lnTo>
                    <a:pt x="598" y="264"/>
                  </a:lnTo>
                  <a:lnTo>
                    <a:pt x="897" y="191"/>
                  </a:lnTo>
                  <a:lnTo>
                    <a:pt x="1196" y="90"/>
                  </a:lnTo>
                  <a:lnTo>
                    <a:pt x="1494" y="0"/>
                  </a:lnTo>
                  <a:lnTo>
                    <a:pt x="1494" y="197"/>
                  </a:lnTo>
                  <a:lnTo>
                    <a:pt x="1196" y="243"/>
                  </a:lnTo>
                  <a:lnTo>
                    <a:pt x="897" y="287"/>
                  </a:lnTo>
                  <a:lnTo>
                    <a:pt x="598" y="334"/>
                  </a:lnTo>
                  <a:lnTo>
                    <a:pt x="299" y="364"/>
                  </a:lnTo>
                  <a:lnTo>
                    <a:pt x="0" y="384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93C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4" name="Freeform 11"/>
            <p:cNvSpPr>
              <a:spLocks/>
            </p:cNvSpPr>
            <p:nvPr/>
          </p:nvSpPr>
          <p:spPr bwMode="auto">
            <a:xfrm>
              <a:off x="1644" y="2092"/>
              <a:ext cx="1494" cy="1003"/>
            </a:xfrm>
            <a:custGeom>
              <a:avLst/>
              <a:gdLst>
                <a:gd name="T0" fmla="*/ 0 w 1494"/>
                <a:gd name="T1" fmla="*/ 589 h 1003"/>
                <a:gd name="T2" fmla="*/ 299 w 1494"/>
                <a:gd name="T3" fmla="*/ 559 h 1003"/>
                <a:gd name="T4" fmla="*/ 598 w 1494"/>
                <a:gd name="T5" fmla="*/ 371 h 1003"/>
                <a:gd name="T6" fmla="*/ 897 w 1494"/>
                <a:gd name="T7" fmla="*/ 234 h 1003"/>
                <a:gd name="T8" fmla="*/ 1196 w 1494"/>
                <a:gd name="T9" fmla="*/ 105 h 1003"/>
                <a:gd name="T10" fmla="*/ 1494 w 1494"/>
                <a:gd name="T11" fmla="*/ 0 h 1003"/>
                <a:gd name="T12" fmla="*/ 1494 w 1494"/>
                <a:gd name="T13" fmla="*/ 646 h 1003"/>
                <a:gd name="T14" fmla="*/ 1196 w 1494"/>
                <a:gd name="T15" fmla="*/ 736 h 1003"/>
                <a:gd name="T16" fmla="*/ 897 w 1494"/>
                <a:gd name="T17" fmla="*/ 837 h 1003"/>
                <a:gd name="T18" fmla="*/ 598 w 1494"/>
                <a:gd name="T19" fmla="*/ 910 h 1003"/>
                <a:gd name="T20" fmla="*/ 299 w 1494"/>
                <a:gd name="T21" fmla="*/ 981 h 1003"/>
                <a:gd name="T22" fmla="*/ 0 w 1494"/>
                <a:gd name="T23" fmla="*/ 1003 h 1003"/>
                <a:gd name="T24" fmla="*/ 0 w 1494"/>
                <a:gd name="T25" fmla="*/ 589 h 10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94"/>
                <a:gd name="T40" fmla="*/ 0 h 1003"/>
                <a:gd name="T41" fmla="*/ 1494 w 1494"/>
                <a:gd name="T42" fmla="*/ 1003 h 10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94" h="1003">
                  <a:moveTo>
                    <a:pt x="0" y="589"/>
                  </a:moveTo>
                  <a:lnTo>
                    <a:pt x="299" y="559"/>
                  </a:lnTo>
                  <a:lnTo>
                    <a:pt x="598" y="371"/>
                  </a:lnTo>
                  <a:lnTo>
                    <a:pt x="897" y="234"/>
                  </a:lnTo>
                  <a:lnTo>
                    <a:pt x="1196" y="105"/>
                  </a:lnTo>
                  <a:lnTo>
                    <a:pt x="1494" y="0"/>
                  </a:lnTo>
                  <a:lnTo>
                    <a:pt x="1494" y="646"/>
                  </a:lnTo>
                  <a:lnTo>
                    <a:pt x="1196" y="736"/>
                  </a:lnTo>
                  <a:lnTo>
                    <a:pt x="897" y="837"/>
                  </a:lnTo>
                  <a:lnTo>
                    <a:pt x="598" y="910"/>
                  </a:lnTo>
                  <a:lnTo>
                    <a:pt x="299" y="981"/>
                  </a:lnTo>
                  <a:lnTo>
                    <a:pt x="0" y="1003"/>
                  </a:lnTo>
                  <a:lnTo>
                    <a:pt x="0" y="589"/>
                  </a:lnTo>
                  <a:close/>
                </a:path>
              </a:pathLst>
            </a:custGeom>
            <a:solidFill>
              <a:srgbClr val="89A5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5" name="Freeform 12"/>
            <p:cNvSpPr>
              <a:spLocks/>
            </p:cNvSpPr>
            <p:nvPr/>
          </p:nvSpPr>
          <p:spPr bwMode="auto">
            <a:xfrm>
              <a:off x="1644" y="1913"/>
              <a:ext cx="1494" cy="768"/>
            </a:xfrm>
            <a:custGeom>
              <a:avLst/>
              <a:gdLst>
                <a:gd name="T0" fmla="*/ 0 w 1494"/>
                <a:gd name="T1" fmla="*/ 745 h 768"/>
                <a:gd name="T2" fmla="*/ 299 w 1494"/>
                <a:gd name="T3" fmla="*/ 700 h 768"/>
                <a:gd name="T4" fmla="*/ 598 w 1494"/>
                <a:gd name="T5" fmla="*/ 476 h 768"/>
                <a:gd name="T6" fmla="*/ 897 w 1494"/>
                <a:gd name="T7" fmla="*/ 235 h 768"/>
                <a:gd name="T8" fmla="*/ 1196 w 1494"/>
                <a:gd name="T9" fmla="*/ 107 h 768"/>
                <a:gd name="T10" fmla="*/ 1494 w 1494"/>
                <a:gd name="T11" fmla="*/ 0 h 768"/>
                <a:gd name="T12" fmla="*/ 1494 w 1494"/>
                <a:gd name="T13" fmla="*/ 179 h 768"/>
                <a:gd name="T14" fmla="*/ 1196 w 1494"/>
                <a:gd name="T15" fmla="*/ 284 h 768"/>
                <a:gd name="T16" fmla="*/ 897 w 1494"/>
                <a:gd name="T17" fmla="*/ 413 h 768"/>
                <a:gd name="T18" fmla="*/ 598 w 1494"/>
                <a:gd name="T19" fmla="*/ 550 h 768"/>
                <a:gd name="T20" fmla="*/ 299 w 1494"/>
                <a:gd name="T21" fmla="*/ 738 h 768"/>
                <a:gd name="T22" fmla="*/ 0 w 1494"/>
                <a:gd name="T23" fmla="*/ 768 h 768"/>
                <a:gd name="T24" fmla="*/ 0 w 1494"/>
                <a:gd name="T25" fmla="*/ 745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94"/>
                <a:gd name="T40" fmla="*/ 0 h 768"/>
                <a:gd name="T41" fmla="*/ 1494 w 1494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94" h="768">
                  <a:moveTo>
                    <a:pt x="0" y="745"/>
                  </a:moveTo>
                  <a:lnTo>
                    <a:pt x="299" y="700"/>
                  </a:lnTo>
                  <a:lnTo>
                    <a:pt x="598" y="476"/>
                  </a:lnTo>
                  <a:lnTo>
                    <a:pt x="897" y="235"/>
                  </a:lnTo>
                  <a:lnTo>
                    <a:pt x="1196" y="107"/>
                  </a:lnTo>
                  <a:lnTo>
                    <a:pt x="1494" y="0"/>
                  </a:lnTo>
                  <a:lnTo>
                    <a:pt x="1494" y="179"/>
                  </a:lnTo>
                  <a:lnTo>
                    <a:pt x="1196" y="284"/>
                  </a:lnTo>
                  <a:lnTo>
                    <a:pt x="897" y="413"/>
                  </a:lnTo>
                  <a:lnTo>
                    <a:pt x="598" y="550"/>
                  </a:lnTo>
                  <a:lnTo>
                    <a:pt x="299" y="738"/>
                  </a:lnTo>
                  <a:lnTo>
                    <a:pt x="0" y="768"/>
                  </a:lnTo>
                  <a:lnTo>
                    <a:pt x="0" y="745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6" name="Rectangle 13"/>
            <p:cNvSpPr>
              <a:spLocks noChangeArrowheads="1"/>
            </p:cNvSpPr>
            <p:nvPr/>
          </p:nvSpPr>
          <p:spPr bwMode="auto">
            <a:xfrm>
              <a:off x="1491" y="1637"/>
              <a:ext cx="8" cy="1813"/>
            </a:xfrm>
            <a:prstGeom prst="rect">
              <a:avLst/>
            </a:prstGeom>
            <a:solidFill>
              <a:srgbClr val="868686"/>
            </a:solidFill>
            <a:ln w="1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07" name="Freeform 14"/>
            <p:cNvSpPr>
              <a:spLocks noEditPoints="1"/>
            </p:cNvSpPr>
            <p:nvPr/>
          </p:nvSpPr>
          <p:spPr bwMode="auto">
            <a:xfrm>
              <a:off x="1462" y="1633"/>
              <a:ext cx="33" cy="1820"/>
            </a:xfrm>
            <a:custGeom>
              <a:avLst/>
              <a:gdLst>
                <a:gd name="T0" fmla="*/ 0 w 33"/>
                <a:gd name="T1" fmla="*/ 1813 h 1820"/>
                <a:gd name="T2" fmla="*/ 33 w 33"/>
                <a:gd name="T3" fmla="*/ 1813 h 1820"/>
                <a:gd name="T4" fmla="*/ 33 w 33"/>
                <a:gd name="T5" fmla="*/ 1820 h 1820"/>
                <a:gd name="T6" fmla="*/ 0 w 33"/>
                <a:gd name="T7" fmla="*/ 1820 h 1820"/>
                <a:gd name="T8" fmla="*/ 0 w 33"/>
                <a:gd name="T9" fmla="*/ 1813 h 1820"/>
                <a:gd name="T10" fmla="*/ 0 w 33"/>
                <a:gd name="T11" fmla="*/ 1587 h 1820"/>
                <a:gd name="T12" fmla="*/ 33 w 33"/>
                <a:gd name="T13" fmla="*/ 1587 h 1820"/>
                <a:gd name="T14" fmla="*/ 33 w 33"/>
                <a:gd name="T15" fmla="*/ 1594 h 1820"/>
                <a:gd name="T16" fmla="*/ 0 w 33"/>
                <a:gd name="T17" fmla="*/ 1594 h 1820"/>
                <a:gd name="T18" fmla="*/ 0 w 33"/>
                <a:gd name="T19" fmla="*/ 1587 h 1820"/>
                <a:gd name="T20" fmla="*/ 0 w 33"/>
                <a:gd name="T21" fmla="*/ 1360 h 1820"/>
                <a:gd name="T22" fmla="*/ 33 w 33"/>
                <a:gd name="T23" fmla="*/ 1360 h 1820"/>
                <a:gd name="T24" fmla="*/ 33 w 33"/>
                <a:gd name="T25" fmla="*/ 1368 h 1820"/>
                <a:gd name="T26" fmla="*/ 0 w 33"/>
                <a:gd name="T27" fmla="*/ 1368 h 1820"/>
                <a:gd name="T28" fmla="*/ 0 w 33"/>
                <a:gd name="T29" fmla="*/ 1360 h 1820"/>
                <a:gd name="T30" fmla="*/ 0 w 33"/>
                <a:gd name="T31" fmla="*/ 1133 h 1820"/>
                <a:gd name="T32" fmla="*/ 33 w 33"/>
                <a:gd name="T33" fmla="*/ 1133 h 1820"/>
                <a:gd name="T34" fmla="*/ 33 w 33"/>
                <a:gd name="T35" fmla="*/ 1140 h 1820"/>
                <a:gd name="T36" fmla="*/ 0 w 33"/>
                <a:gd name="T37" fmla="*/ 1140 h 1820"/>
                <a:gd name="T38" fmla="*/ 0 w 33"/>
                <a:gd name="T39" fmla="*/ 1133 h 1820"/>
                <a:gd name="T40" fmla="*/ 0 w 33"/>
                <a:gd name="T41" fmla="*/ 907 h 1820"/>
                <a:gd name="T42" fmla="*/ 33 w 33"/>
                <a:gd name="T43" fmla="*/ 907 h 1820"/>
                <a:gd name="T44" fmla="*/ 33 w 33"/>
                <a:gd name="T45" fmla="*/ 914 h 1820"/>
                <a:gd name="T46" fmla="*/ 0 w 33"/>
                <a:gd name="T47" fmla="*/ 914 h 1820"/>
                <a:gd name="T48" fmla="*/ 0 w 33"/>
                <a:gd name="T49" fmla="*/ 907 h 1820"/>
                <a:gd name="T50" fmla="*/ 0 w 33"/>
                <a:gd name="T51" fmla="*/ 680 h 1820"/>
                <a:gd name="T52" fmla="*/ 33 w 33"/>
                <a:gd name="T53" fmla="*/ 680 h 1820"/>
                <a:gd name="T54" fmla="*/ 33 w 33"/>
                <a:gd name="T55" fmla="*/ 688 h 1820"/>
                <a:gd name="T56" fmla="*/ 0 w 33"/>
                <a:gd name="T57" fmla="*/ 688 h 1820"/>
                <a:gd name="T58" fmla="*/ 0 w 33"/>
                <a:gd name="T59" fmla="*/ 680 h 1820"/>
                <a:gd name="T60" fmla="*/ 0 w 33"/>
                <a:gd name="T61" fmla="*/ 453 h 1820"/>
                <a:gd name="T62" fmla="*/ 33 w 33"/>
                <a:gd name="T63" fmla="*/ 453 h 1820"/>
                <a:gd name="T64" fmla="*/ 33 w 33"/>
                <a:gd name="T65" fmla="*/ 460 h 1820"/>
                <a:gd name="T66" fmla="*/ 0 w 33"/>
                <a:gd name="T67" fmla="*/ 460 h 1820"/>
                <a:gd name="T68" fmla="*/ 0 w 33"/>
                <a:gd name="T69" fmla="*/ 453 h 1820"/>
                <a:gd name="T70" fmla="*/ 0 w 33"/>
                <a:gd name="T71" fmla="*/ 227 h 1820"/>
                <a:gd name="T72" fmla="*/ 33 w 33"/>
                <a:gd name="T73" fmla="*/ 227 h 1820"/>
                <a:gd name="T74" fmla="*/ 33 w 33"/>
                <a:gd name="T75" fmla="*/ 234 h 1820"/>
                <a:gd name="T76" fmla="*/ 0 w 33"/>
                <a:gd name="T77" fmla="*/ 234 h 1820"/>
                <a:gd name="T78" fmla="*/ 0 w 33"/>
                <a:gd name="T79" fmla="*/ 227 h 1820"/>
                <a:gd name="T80" fmla="*/ 0 w 33"/>
                <a:gd name="T81" fmla="*/ 0 h 1820"/>
                <a:gd name="T82" fmla="*/ 33 w 33"/>
                <a:gd name="T83" fmla="*/ 0 h 1820"/>
                <a:gd name="T84" fmla="*/ 33 w 33"/>
                <a:gd name="T85" fmla="*/ 8 h 1820"/>
                <a:gd name="T86" fmla="*/ 0 w 33"/>
                <a:gd name="T87" fmla="*/ 8 h 1820"/>
                <a:gd name="T88" fmla="*/ 0 w 33"/>
                <a:gd name="T89" fmla="*/ 0 h 18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3"/>
                <a:gd name="T136" fmla="*/ 0 h 1820"/>
                <a:gd name="T137" fmla="*/ 33 w 33"/>
                <a:gd name="T138" fmla="*/ 1820 h 18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3" h="1820">
                  <a:moveTo>
                    <a:pt x="0" y="1813"/>
                  </a:moveTo>
                  <a:lnTo>
                    <a:pt x="33" y="1813"/>
                  </a:lnTo>
                  <a:lnTo>
                    <a:pt x="33" y="1820"/>
                  </a:lnTo>
                  <a:lnTo>
                    <a:pt x="0" y="1820"/>
                  </a:lnTo>
                  <a:lnTo>
                    <a:pt x="0" y="1813"/>
                  </a:lnTo>
                  <a:close/>
                  <a:moveTo>
                    <a:pt x="0" y="1587"/>
                  </a:moveTo>
                  <a:lnTo>
                    <a:pt x="33" y="1587"/>
                  </a:lnTo>
                  <a:lnTo>
                    <a:pt x="33" y="1594"/>
                  </a:lnTo>
                  <a:lnTo>
                    <a:pt x="0" y="1594"/>
                  </a:lnTo>
                  <a:lnTo>
                    <a:pt x="0" y="1587"/>
                  </a:lnTo>
                  <a:close/>
                  <a:moveTo>
                    <a:pt x="0" y="1360"/>
                  </a:moveTo>
                  <a:lnTo>
                    <a:pt x="33" y="1360"/>
                  </a:lnTo>
                  <a:lnTo>
                    <a:pt x="33" y="1368"/>
                  </a:lnTo>
                  <a:lnTo>
                    <a:pt x="0" y="1368"/>
                  </a:lnTo>
                  <a:lnTo>
                    <a:pt x="0" y="1360"/>
                  </a:lnTo>
                  <a:close/>
                  <a:moveTo>
                    <a:pt x="0" y="1133"/>
                  </a:moveTo>
                  <a:lnTo>
                    <a:pt x="33" y="1133"/>
                  </a:lnTo>
                  <a:lnTo>
                    <a:pt x="33" y="1140"/>
                  </a:lnTo>
                  <a:lnTo>
                    <a:pt x="0" y="1140"/>
                  </a:lnTo>
                  <a:lnTo>
                    <a:pt x="0" y="1133"/>
                  </a:lnTo>
                  <a:close/>
                  <a:moveTo>
                    <a:pt x="0" y="907"/>
                  </a:moveTo>
                  <a:lnTo>
                    <a:pt x="33" y="907"/>
                  </a:lnTo>
                  <a:lnTo>
                    <a:pt x="33" y="914"/>
                  </a:lnTo>
                  <a:lnTo>
                    <a:pt x="0" y="914"/>
                  </a:lnTo>
                  <a:lnTo>
                    <a:pt x="0" y="907"/>
                  </a:lnTo>
                  <a:close/>
                  <a:moveTo>
                    <a:pt x="0" y="680"/>
                  </a:moveTo>
                  <a:lnTo>
                    <a:pt x="33" y="680"/>
                  </a:lnTo>
                  <a:lnTo>
                    <a:pt x="33" y="688"/>
                  </a:lnTo>
                  <a:lnTo>
                    <a:pt x="0" y="688"/>
                  </a:lnTo>
                  <a:lnTo>
                    <a:pt x="0" y="680"/>
                  </a:lnTo>
                  <a:close/>
                  <a:moveTo>
                    <a:pt x="0" y="453"/>
                  </a:moveTo>
                  <a:lnTo>
                    <a:pt x="33" y="453"/>
                  </a:lnTo>
                  <a:lnTo>
                    <a:pt x="33" y="460"/>
                  </a:lnTo>
                  <a:lnTo>
                    <a:pt x="0" y="460"/>
                  </a:lnTo>
                  <a:lnTo>
                    <a:pt x="0" y="453"/>
                  </a:lnTo>
                  <a:close/>
                  <a:moveTo>
                    <a:pt x="0" y="227"/>
                  </a:moveTo>
                  <a:lnTo>
                    <a:pt x="33" y="227"/>
                  </a:lnTo>
                  <a:lnTo>
                    <a:pt x="33" y="234"/>
                  </a:lnTo>
                  <a:lnTo>
                    <a:pt x="0" y="234"/>
                  </a:lnTo>
                  <a:lnTo>
                    <a:pt x="0" y="227"/>
                  </a:lnTo>
                  <a:close/>
                  <a:moveTo>
                    <a:pt x="0" y="0"/>
                  </a:moveTo>
                  <a:lnTo>
                    <a:pt x="33" y="0"/>
                  </a:lnTo>
                  <a:lnTo>
                    <a:pt x="33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08" name="Rectangle 15"/>
            <p:cNvSpPr>
              <a:spLocks noChangeArrowheads="1"/>
            </p:cNvSpPr>
            <p:nvPr/>
          </p:nvSpPr>
          <p:spPr bwMode="auto">
            <a:xfrm>
              <a:off x="1495" y="3446"/>
              <a:ext cx="1792" cy="7"/>
            </a:xfrm>
            <a:prstGeom prst="rect">
              <a:avLst/>
            </a:prstGeom>
            <a:solidFill>
              <a:srgbClr val="868686"/>
            </a:solidFill>
            <a:ln w="1">
              <a:solidFill>
                <a:srgbClr val="868686"/>
              </a:solidFill>
              <a:bevel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09" name="Freeform 16"/>
            <p:cNvSpPr>
              <a:spLocks noEditPoints="1"/>
            </p:cNvSpPr>
            <p:nvPr/>
          </p:nvSpPr>
          <p:spPr bwMode="auto">
            <a:xfrm>
              <a:off x="1491" y="3450"/>
              <a:ext cx="1800" cy="32"/>
            </a:xfrm>
            <a:custGeom>
              <a:avLst/>
              <a:gdLst>
                <a:gd name="T0" fmla="*/ 8 w 1800"/>
                <a:gd name="T1" fmla="*/ 0 h 32"/>
                <a:gd name="T2" fmla="*/ 8 w 1800"/>
                <a:gd name="T3" fmla="*/ 32 h 32"/>
                <a:gd name="T4" fmla="*/ 0 w 1800"/>
                <a:gd name="T5" fmla="*/ 32 h 32"/>
                <a:gd name="T6" fmla="*/ 0 w 1800"/>
                <a:gd name="T7" fmla="*/ 0 h 32"/>
                <a:gd name="T8" fmla="*/ 8 w 1800"/>
                <a:gd name="T9" fmla="*/ 0 h 32"/>
                <a:gd name="T10" fmla="*/ 307 w 1800"/>
                <a:gd name="T11" fmla="*/ 0 h 32"/>
                <a:gd name="T12" fmla="*/ 307 w 1800"/>
                <a:gd name="T13" fmla="*/ 32 h 32"/>
                <a:gd name="T14" fmla="*/ 299 w 1800"/>
                <a:gd name="T15" fmla="*/ 32 h 32"/>
                <a:gd name="T16" fmla="*/ 299 w 1800"/>
                <a:gd name="T17" fmla="*/ 0 h 32"/>
                <a:gd name="T18" fmla="*/ 307 w 1800"/>
                <a:gd name="T19" fmla="*/ 0 h 32"/>
                <a:gd name="T20" fmla="*/ 605 w 1800"/>
                <a:gd name="T21" fmla="*/ 0 h 32"/>
                <a:gd name="T22" fmla="*/ 605 w 1800"/>
                <a:gd name="T23" fmla="*/ 32 h 32"/>
                <a:gd name="T24" fmla="*/ 598 w 1800"/>
                <a:gd name="T25" fmla="*/ 32 h 32"/>
                <a:gd name="T26" fmla="*/ 598 w 1800"/>
                <a:gd name="T27" fmla="*/ 0 h 32"/>
                <a:gd name="T28" fmla="*/ 605 w 1800"/>
                <a:gd name="T29" fmla="*/ 0 h 32"/>
                <a:gd name="T30" fmla="*/ 904 w 1800"/>
                <a:gd name="T31" fmla="*/ 0 h 32"/>
                <a:gd name="T32" fmla="*/ 904 w 1800"/>
                <a:gd name="T33" fmla="*/ 32 h 32"/>
                <a:gd name="T34" fmla="*/ 897 w 1800"/>
                <a:gd name="T35" fmla="*/ 32 h 32"/>
                <a:gd name="T36" fmla="*/ 897 w 1800"/>
                <a:gd name="T37" fmla="*/ 0 h 32"/>
                <a:gd name="T38" fmla="*/ 904 w 1800"/>
                <a:gd name="T39" fmla="*/ 0 h 32"/>
                <a:gd name="T40" fmla="*/ 1203 w 1800"/>
                <a:gd name="T41" fmla="*/ 0 h 32"/>
                <a:gd name="T42" fmla="*/ 1203 w 1800"/>
                <a:gd name="T43" fmla="*/ 32 h 32"/>
                <a:gd name="T44" fmla="*/ 1196 w 1800"/>
                <a:gd name="T45" fmla="*/ 32 h 32"/>
                <a:gd name="T46" fmla="*/ 1196 w 1800"/>
                <a:gd name="T47" fmla="*/ 0 h 32"/>
                <a:gd name="T48" fmla="*/ 1203 w 1800"/>
                <a:gd name="T49" fmla="*/ 0 h 32"/>
                <a:gd name="T50" fmla="*/ 1502 w 1800"/>
                <a:gd name="T51" fmla="*/ 0 h 32"/>
                <a:gd name="T52" fmla="*/ 1502 w 1800"/>
                <a:gd name="T53" fmla="*/ 32 h 32"/>
                <a:gd name="T54" fmla="*/ 1495 w 1800"/>
                <a:gd name="T55" fmla="*/ 32 h 32"/>
                <a:gd name="T56" fmla="*/ 1495 w 1800"/>
                <a:gd name="T57" fmla="*/ 0 h 32"/>
                <a:gd name="T58" fmla="*/ 1502 w 1800"/>
                <a:gd name="T59" fmla="*/ 0 h 32"/>
                <a:gd name="T60" fmla="*/ 1800 w 1800"/>
                <a:gd name="T61" fmla="*/ 0 h 32"/>
                <a:gd name="T62" fmla="*/ 1800 w 1800"/>
                <a:gd name="T63" fmla="*/ 32 h 32"/>
                <a:gd name="T64" fmla="*/ 1793 w 1800"/>
                <a:gd name="T65" fmla="*/ 32 h 32"/>
                <a:gd name="T66" fmla="*/ 1793 w 1800"/>
                <a:gd name="T67" fmla="*/ 0 h 32"/>
                <a:gd name="T68" fmla="*/ 1800 w 1800"/>
                <a:gd name="T69" fmla="*/ 0 h 3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00"/>
                <a:gd name="T106" fmla="*/ 0 h 32"/>
                <a:gd name="T107" fmla="*/ 1800 w 1800"/>
                <a:gd name="T108" fmla="*/ 32 h 3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00" h="32">
                  <a:moveTo>
                    <a:pt x="8" y="0"/>
                  </a:moveTo>
                  <a:lnTo>
                    <a:pt x="8" y="32"/>
                  </a:lnTo>
                  <a:lnTo>
                    <a:pt x="0" y="32"/>
                  </a:lnTo>
                  <a:lnTo>
                    <a:pt x="0" y="0"/>
                  </a:lnTo>
                  <a:lnTo>
                    <a:pt x="8" y="0"/>
                  </a:lnTo>
                  <a:close/>
                  <a:moveTo>
                    <a:pt x="307" y="0"/>
                  </a:moveTo>
                  <a:lnTo>
                    <a:pt x="307" y="32"/>
                  </a:lnTo>
                  <a:lnTo>
                    <a:pt x="299" y="32"/>
                  </a:lnTo>
                  <a:lnTo>
                    <a:pt x="299" y="0"/>
                  </a:lnTo>
                  <a:lnTo>
                    <a:pt x="307" y="0"/>
                  </a:lnTo>
                  <a:close/>
                  <a:moveTo>
                    <a:pt x="605" y="0"/>
                  </a:moveTo>
                  <a:lnTo>
                    <a:pt x="605" y="32"/>
                  </a:lnTo>
                  <a:lnTo>
                    <a:pt x="598" y="32"/>
                  </a:lnTo>
                  <a:lnTo>
                    <a:pt x="598" y="0"/>
                  </a:lnTo>
                  <a:lnTo>
                    <a:pt x="605" y="0"/>
                  </a:lnTo>
                  <a:close/>
                  <a:moveTo>
                    <a:pt x="904" y="0"/>
                  </a:moveTo>
                  <a:lnTo>
                    <a:pt x="904" y="32"/>
                  </a:lnTo>
                  <a:lnTo>
                    <a:pt x="897" y="32"/>
                  </a:lnTo>
                  <a:lnTo>
                    <a:pt x="897" y="0"/>
                  </a:lnTo>
                  <a:lnTo>
                    <a:pt x="904" y="0"/>
                  </a:lnTo>
                  <a:close/>
                  <a:moveTo>
                    <a:pt x="1203" y="0"/>
                  </a:moveTo>
                  <a:lnTo>
                    <a:pt x="1203" y="32"/>
                  </a:lnTo>
                  <a:lnTo>
                    <a:pt x="1196" y="32"/>
                  </a:lnTo>
                  <a:lnTo>
                    <a:pt x="1196" y="0"/>
                  </a:lnTo>
                  <a:lnTo>
                    <a:pt x="1203" y="0"/>
                  </a:lnTo>
                  <a:close/>
                  <a:moveTo>
                    <a:pt x="1502" y="0"/>
                  </a:moveTo>
                  <a:lnTo>
                    <a:pt x="1502" y="32"/>
                  </a:lnTo>
                  <a:lnTo>
                    <a:pt x="1495" y="32"/>
                  </a:lnTo>
                  <a:lnTo>
                    <a:pt x="1495" y="0"/>
                  </a:lnTo>
                  <a:lnTo>
                    <a:pt x="1502" y="0"/>
                  </a:lnTo>
                  <a:close/>
                  <a:moveTo>
                    <a:pt x="1800" y="0"/>
                  </a:moveTo>
                  <a:lnTo>
                    <a:pt x="1800" y="32"/>
                  </a:lnTo>
                  <a:lnTo>
                    <a:pt x="1793" y="32"/>
                  </a:lnTo>
                  <a:lnTo>
                    <a:pt x="1793" y="0"/>
                  </a:lnTo>
                  <a:lnTo>
                    <a:pt x="1800" y="0"/>
                  </a:lnTo>
                  <a:close/>
                </a:path>
              </a:pathLst>
            </a:custGeom>
            <a:solidFill>
              <a:srgbClr val="868686"/>
            </a:solidFill>
            <a:ln w="1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10" name="Rectangle 18"/>
            <p:cNvSpPr>
              <a:spLocks noChangeArrowheads="1"/>
            </p:cNvSpPr>
            <p:nvPr/>
          </p:nvSpPr>
          <p:spPr bwMode="auto">
            <a:xfrm>
              <a:off x="1350" y="3383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1" name="Rectangle 19"/>
            <p:cNvSpPr>
              <a:spLocks noChangeArrowheads="1"/>
            </p:cNvSpPr>
            <p:nvPr/>
          </p:nvSpPr>
          <p:spPr bwMode="auto">
            <a:xfrm>
              <a:off x="1299" y="3157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10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2" name="Rectangle 20"/>
            <p:cNvSpPr>
              <a:spLocks noChangeArrowheads="1"/>
            </p:cNvSpPr>
            <p:nvPr/>
          </p:nvSpPr>
          <p:spPr bwMode="auto">
            <a:xfrm>
              <a:off x="1299" y="293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20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3" name="Rectangle 21"/>
            <p:cNvSpPr>
              <a:spLocks noChangeArrowheads="1"/>
            </p:cNvSpPr>
            <p:nvPr/>
          </p:nvSpPr>
          <p:spPr bwMode="auto">
            <a:xfrm>
              <a:off x="1299" y="2703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30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4" name="Rectangle 22"/>
            <p:cNvSpPr>
              <a:spLocks noChangeArrowheads="1"/>
            </p:cNvSpPr>
            <p:nvPr/>
          </p:nvSpPr>
          <p:spPr bwMode="auto">
            <a:xfrm>
              <a:off x="1299" y="2477"/>
              <a:ext cx="16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40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5" name="Rectangle 23"/>
            <p:cNvSpPr>
              <a:spLocks noChangeArrowheads="1"/>
            </p:cNvSpPr>
            <p:nvPr/>
          </p:nvSpPr>
          <p:spPr bwMode="auto">
            <a:xfrm>
              <a:off x="1299" y="225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50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6" name="Rectangle 24"/>
            <p:cNvSpPr>
              <a:spLocks noChangeArrowheads="1"/>
            </p:cNvSpPr>
            <p:nvPr/>
          </p:nvSpPr>
          <p:spPr bwMode="auto">
            <a:xfrm>
              <a:off x="1299" y="2023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60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7" name="Rectangle 25"/>
            <p:cNvSpPr>
              <a:spLocks noChangeArrowheads="1"/>
            </p:cNvSpPr>
            <p:nvPr/>
          </p:nvSpPr>
          <p:spPr bwMode="auto">
            <a:xfrm>
              <a:off x="1299" y="1796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70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8" name="Rectangle 26"/>
            <p:cNvSpPr>
              <a:spLocks noChangeArrowheads="1"/>
            </p:cNvSpPr>
            <p:nvPr/>
          </p:nvSpPr>
          <p:spPr bwMode="auto">
            <a:xfrm>
              <a:off x="1299" y="1570"/>
              <a:ext cx="1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>
                  <a:solidFill>
                    <a:srgbClr val="000000"/>
                  </a:solidFill>
                  <a:latin typeface="Calibri"/>
                </a:rPr>
                <a:t>80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auto">
            <a:xfrm>
              <a:off x="1530" y="3514"/>
              <a:ext cx="2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2008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1829" y="3514"/>
              <a:ext cx="2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2010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2128" y="3514"/>
              <a:ext cx="26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2015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2" name="Rectangle 30"/>
            <p:cNvSpPr>
              <a:spLocks noChangeArrowheads="1"/>
            </p:cNvSpPr>
            <p:nvPr/>
          </p:nvSpPr>
          <p:spPr bwMode="auto">
            <a:xfrm>
              <a:off x="2427" y="3514"/>
              <a:ext cx="2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2020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3" name="Rectangle 31"/>
            <p:cNvSpPr>
              <a:spLocks noChangeArrowheads="1"/>
            </p:cNvSpPr>
            <p:nvPr/>
          </p:nvSpPr>
          <p:spPr bwMode="auto">
            <a:xfrm>
              <a:off x="2726" y="3514"/>
              <a:ext cx="2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2025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4" name="Rectangle 32"/>
            <p:cNvSpPr>
              <a:spLocks noChangeArrowheads="1"/>
            </p:cNvSpPr>
            <p:nvPr/>
          </p:nvSpPr>
          <p:spPr bwMode="auto">
            <a:xfrm>
              <a:off x="3025" y="3514"/>
              <a:ext cx="2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300" b="1">
                  <a:solidFill>
                    <a:srgbClr val="000000"/>
                  </a:solidFill>
                  <a:latin typeface="Calibri"/>
                </a:rPr>
                <a:t>2030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59425" name="Rectangle 33"/>
            <p:cNvSpPr>
              <a:spLocks noChangeArrowheads="1"/>
            </p:cNvSpPr>
            <p:nvPr/>
          </p:nvSpPr>
          <p:spPr bwMode="auto">
            <a:xfrm rot="16200000">
              <a:off x="157" y="2459"/>
              <a:ext cx="195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altLang="en-US" sz="2000" b="1">
                  <a:solidFill>
                    <a:srgbClr val="000000"/>
                  </a:solidFill>
                  <a:latin typeface="Calibri"/>
                </a:rPr>
                <a:t>Renewable energy </a:t>
              </a:r>
              <a:r>
                <a:rPr lang="sl-SI" altLang="en-US" sz="2000" b="1">
                  <a:solidFill>
                    <a:srgbClr val="000000"/>
                  </a:solidFill>
                  <a:latin typeface="Calibri"/>
                </a:rPr>
                <a:t>[PJ]</a:t>
              </a:r>
              <a:endParaRPr lang="sl-SI" altLang="en-US" sz="2000" b="1">
                <a:solidFill>
                  <a:prstClr val="black"/>
                </a:solidFill>
              </a:endParaRPr>
            </a:p>
          </p:txBody>
        </p:sp>
        <p:sp>
          <p:nvSpPr>
            <p:cNvPr id="59426" name="Rectangle 34"/>
            <p:cNvSpPr>
              <a:spLocks noChangeArrowheads="1"/>
            </p:cNvSpPr>
            <p:nvPr/>
          </p:nvSpPr>
          <p:spPr bwMode="auto">
            <a:xfrm>
              <a:off x="3453" y="1764"/>
              <a:ext cx="254" cy="56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27" name="Rectangle 35"/>
            <p:cNvSpPr>
              <a:spLocks noChangeArrowheads="1"/>
            </p:cNvSpPr>
            <p:nvPr/>
          </p:nvSpPr>
          <p:spPr bwMode="auto">
            <a:xfrm>
              <a:off x="3735" y="1725"/>
              <a:ext cx="4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2000">
                  <a:solidFill>
                    <a:srgbClr val="000000"/>
                  </a:solidFill>
                  <a:latin typeface="Calibri"/>
                </a:rPr>
                <a:t>Transport</a:t>
              </a:r>
              <a:endParaRPr lang="sl-SI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9428" name="Rectangle 36"/>
            <p:cNvSpPr>
              <a:spLocks noChangeArrowheads="1"/>
            </p:cNvSpPr>
            <p:nvPr/>
          </p:nvSpPr>
          <p:spPr bwMode="auto">
            <a:xfrm>
              <a:off x="3453" y="2069"/>
              <a:ext cx="254" cy="54"/>
            </a:xfrm>
            <a:prstGeom prst="rect">
              <a:avLst/>
            </a:prstGeom>
            <a:solidFill>
              <a:srgbClr val="89A5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29" name="Rectangle 37"/>
            <p:cNvSpPr>
              <a:spLocks noChangeArrowheads="1"/>
            </p:cNvSpPr>
            <p:nvPr/>
          </p:nvSpPr>
          <p:spPr bwMode="auto">
            <a:xfrm>
              <a:off x="3735" y="2030"/>
              <a:ext cx="20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sz="2000">
                  <a:solidFill>
                    <a:srgbClr val="000000"/>
                  </a:solidFill>
                  <a:latin typeface="Calibri"/>
                </a:rPr>
                <a:t>Heat</a:t>
              </a:r>
              <a:endParaRPr lang="en-GB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9430" name="Rectangle 38"/>
            <p:cNvSpPr>
              <a:spLocks noChangeArrowheads="1"/>
            </p:cNvSpPr>
            <p:nvPr/>
          </p:nvSpPr>
          <p:spPr bwMode="auto">
            <a:xfrm>
              <a:off x="3453" y="2373"/>
              <a:ext cx="254" cy="55"/>
            </a:xfrm>
            <a:prstGeom prst="rect">
              <a:avLst/>
            </a:prstGeom>
            <a:solidFill>
              <a:srgbClr val="93C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31" name="Rectangle 39"/>
            <p:cNvSpPr>
              <a:spLocks noChangeArrowheads="1"/>
            </p:cNvSpPr>
            <p:nvPr/>
          </p:nvSpPr>
          <p:spPr bwMode="auto">
            <a:xfrm>
              <a:off x="3735" y="2284"/>
              <a:ext cx="46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sz="2000">
                  <a:solidFill>
                    <a:srgbClr val="000000"/>
                  </a:solidFill>
                  <a:latin typeface="Calibri"/>
                </a:rPr>
                <a:t>Electricity-</a:t>
              </a:r>
              <a:endParaRPr lang="en-GB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9432" name="Rectangle 40"/>
            <p:cNvSpPr>
              <a:spLocks noChangeArrowheads="1"/>
            </p:cNvSpPr>
            <p:nvPr/>
          </p:nvSpPr>
          <p:spPr bwMode="auto">
            <a:xfrm>
              <a:off x="4253" y="2284"/>
              <a:ext cx="6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altLang="en-US" sz="2000">
                  <a:solidFill>
                    <a:srgbClr val="000000"/>
                  </a:solidFill>
                  <a:latin typeface="Calibri"/>
                </a:rPr>
                <a:t>other RES</a:t>
              </a:r>
              <a:endParaRPr lang="en-GB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9433" name="Rectangle 41"/>
            <p:cNvSpPr>
              <a:spLocks noChangeArrowheads="1"/>
            </p:cNvSpPr>
            <p:nvPr/>
          </p:nvSpPr>
          <p:spPr bwMode="auto">
            <a:xfrm>
              <a:off x="3453" y="2676"/>
              <a:ext cx="254" cy="56"/>
            </a:xfrm>
            <a:prstGeom prst="rect">
              <a:avLst/>
            </a:prstGeom>
            <a:solidFill>
              <a:srgbClr val="4198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sl-SI" altLang="en-US" sz="24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9434" name="Rectangle 42"/>
            <p:cNvSpPr>
              <a:spLocks noChangeArrowheads="1"/>
            </p:cNvSpPr>
            <p:nvPr/>
          </p:nvSpPr>
          <p:spPr bwMode="auto">
            <a:xfrm>
              <a:off x="3735" y="2638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altLang="en-US" sz="2000">
                  <a:solidFill>
                    <a:srgbClr val="000000"/>
                  </a:solidFill>
                  <a:latin typeface="Calibri"/>
                </a:rPr>
                <a:t>Hydro PP</a:t>
              </a:r>
              <a:endParaRPr lang="en-GB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59435" name="Freeform 49"/>
            <p:cNvSpPr>
              <a:spLocks noEditPoints="1"/>
            </p:cNvSpPr>
            <p:nvPr/>
          </p:nvSpPr>
          <p:spPr bwMode="auto">
            <a:xfrm>
              <a:off x="1556" y="2097"/>
              <a:ext cx="968" cy="106"/>
            </a:xfrm>
            <a:custGeom>
              <a:avLst/>
              <a:gdLst>
                <a:gd name="T0" fmla="*/ 0 w 12802"/>
                <a:gd name="T1" fmla="*/ 0 h 1411"/>
                <a:gd name="T2" fmla="*/ 0 w 12802"/>
                <a:gd name="T3" fmla="*/ 0 h 1411"/>
                <a:gd name="T4" fmla="*/ 0 w 12802"/>
                <a:gd name="T5" fmla="*/ 0 h 1411"/>
                <a:gd name="T6" fmla="*/ 0 w 12802"/>
                <a:gd name="T7" fmla="*/ 0 h 1411"/>
                <a:gd name="T8" fmla="*/ 0 w 12802"/>
                <a:gd name="T9" fmla="*/ 0 h 1411"/>
                <a:gd name="T10" fmla="*/ 0 w 12802"/>
                <a:gd name="T11" fmla="*/ 0 h 1411"/>
                <a:gd name="T12" fmla="*/ 0 w 12802"/>
                <a:gd name="T13" fmla="*/ 0 h 1411"/>
                <a:gd name="T14" fmla="*/ 0 w 12802"/>
                <a:gd name="T15" fmla="*/ 0 h 1411"/>
                <a:gd name="T16" fmla="*/ 0 w 12802"/>
                <a:gd name="T17" fmla="*/ 0 h 1411"/>
                <a:gd name="T18" fmla="*/ 0 w 12802"/>
                <a:gd name="T19" fmla="*/ 0 h 1411"/>
                <a:gd name="T20" fmla="*/ 0 w 12802"/>
                <a:gd name="T21" fmla="*/ 0 h 1411"/>
                <a:gd name="T22" fmla="*/ 0 w 12802"/>
                <a:gd name="T23" fmla="*/ 0 h 1411"/>
                <a:gd name="T24" fmla="*/ 0 w 12802"/>
                <a:gd name="T25" fmla="*/ 0 h 1411"/>
                <a:gd name="T26" fmla="*/ 0 w 12802"/>
                <a:gd name="T27" fmla="*/ 0 h 1411"/>
                <a:gd name="T28" fmla="*/ 0 w 12802"/>
                <a:gd name="T29" fmla="*/ 0 h 1411"/>
                <a:gd name="T30" fmla="*/ 0 w 12802"/>
                <a:gd name="T31" fmla="*/ 0 h 14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802"/>
                <a:gd name="T49" fmla="*/ 0 h 1411"/>
                <a:gd name="T50" fmla="*/ 12802 w 12802"/>
                <a:gd name="T51" fmla="*/ 1411 h 14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802" h="1411">
                  <a:moveTo>
                    <a:pt x="3" y="948"/>
                  </a:moveTo>
                  <a:lnTo>
                    <a:pt x="12502" y="851"/>
                  </a:lnTo>
                  <a:lnTo>
                    <a:pt x="12499" y="547"/>
                  </a:lnTo>
                  <a:lnTo>
                    <a:pt x="0" y="644"/>
                  </a:lnTo>
                  <a:lnTo>
                    <a:pt x="3" y="948"/>
                  </a:lnTo>
                  <a:close/>
                  <a:moveTo>
                    <a:pt x="11670" y="1369"/>
                  </a:moveTo>
                  <a:lnTo>
                    <a:pt x="12802" y="696"/>
                  </a:lnTo>
                  <a:lnTo>
                    <a:pt x="11660" y="42"/>
                  </a:lnTo>
                  <a:cubicBezTo>
                    <a:pt x="11587" y="0"/>
                    <a:pt x="11494" y="26"/>
                    <a:pt x="11452" y="98"/>
                  </a:cubicBezTo>
                  <a:cubicBezTo>
                    <a:pt x="11411" y="171"/>
                    <a:pt x="11436" y="264"/>
                    <a:pt x="11509" y="306"/>
                  </a:cubicBezTo>
                  <a:lnTo>
                    <a:pt x="12425" y="831"/>
                  </a:lnTo>
                  <a:lnTo>
                    <a:pt x="12423" y="568"/>
                  </a:lnTo>
                  <a:lnTo>
                    <a:pt x="11515" y="1107"/>
                  </a:lnTo>
                  <a:cubicBezTo>
                    <a:pt x="11443" y="1150"/>
                    <a:pt x="11419" y="1243"/>
                    <a:pt x="11462" y="1316"/>
                  </a:cubicBezTo>
                  <a:cubicBezTo>
                    <a:pt x="11505" y="1388"/>
                    <a:pt x="11598" y="1411"/>
                    <a:pt x="11670" y="1369"/>
                  </a:cubicBezTo>
                  <a:close/>
                </a:path>
              </a:pathLst>
            </a:custGeom>
            <a:solidFill>
              <a:srgbClr val="E46C0A"/>
            </a:solidFill>
            <a:ln w="0" cap="flat">
              <a:solidFill>
                <a:srgbClr val="E46C0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l-SI" sz="18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436" name="Rectangle 50"/>
            <p:cNvSpPr>
              <a:spLocks noChangeArrowheads="1"/>
            </p:cNvSpPr>
            <p:nvPr/>
          </p:nvSpPr>
          <p:spPr bwMode="auto">
            <a:xfrm>
              <a:off x="1705" y="1912"/>
              <a:ext cx="75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sl-SI" altLang="en-US" sz="1800" b="1">
                  <a:solidFill>
                    <a:srgbClr val="E46C0A"/>
                  </a:solidFill>
                  <a:latin typeface="Calibri"/>
                </a:rPr>
                <a:t>TARGET 25%</a:t>
              </a:r>
              <a:endParaRPr lang="sl-SI" altLang="en-US" sz="1800">
                <a:solidFill>
                  <a:prstClr val="black"/>
                </a:solidFill>
              </a:endParaRPr>
            </a:p>
          </p:txBody>
        </p:sp>
      </p:grpSp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4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6300192" cy="432048"/>
          </a:xfrm>
        </p:spPr>
        <p:txBody>
          <a:bodyPr/>
          <a:lstStyle/>
          <a:p>
            <a:r>
              <a:rPr lang="en-US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Achieving</a:t>
            </a: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</a:t>
            </a:r>
            <a:r>
              <a:rPr lang="sl-SI" sz="2800" b="1" err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Intermediate</a:t>
            </a: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</a:t>
            </a:r>
            <a:r>
              <a:rPr lang="sl-SI" sz="2800" b="1" smtClean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goals </a:t>
            </a:r>
            <a:r>
              <a:rPr lang="sl-SI" sz="2800" b="1" err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of</a:t>
            </a: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RES in 2014 </a:t>
            </a:r>
            <a:r>
              <a:rPr lang="sl-SI" sz="2400">
                <a:solidFill>
                  <a:schemeClr val="tx2"/>
                </a:solidFill>
              </a:rPr>
              <a:t/>
            </a:r>
            <a:br>
              <a:rPr lang="sl-SI" sz="2400">
                <a:solidFill>
                  <a:schemeClr val="tx2"/>
                </a:solidFill>
              </a:rPr>
            </a:br>
            <a:endParaRPr lang="sl-SI" sz="2400">
              <a:solidFill>
                <a:schemeClr val="tx2"/>
              </a:solidFill>
            </a:endParaRPr>
          </a:p>
        </p:txBody>
      </p:sp>
      <p:graphicFrame>
        <p:nvGraphicFramePr>
          <p:cNvPr id="5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031703"/>
              </p:ext>
            </p:extLst>
          </p:nvPr>
        </p:nvGraphicFramePr>
        <p:xfrm>
          <a:off x="107794" y="1700808"/>
          <a:ext cx="9004299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8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75520" y="1196752"/>
            <a:ext cx="8229600" cy="432048"/>
          </a:xfrm>
        </p:spPr>
        <p:txBody>
          <a:bodyPr/>
          <a:lstStyle/>
          <a:p>
            <a:pPr eaLnBrk="1" hangingPunct="1"/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</a:t>
            </a:r>
            <a:r>
              <a:rPr lang="en-US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 in </a:t>
            </a:r>
            <a:r>
              <a:rPr lang="en-US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800" b="1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800" b="1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</a:t>
            </a:r>
            <a: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l-SI" altLang="sl-SI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altLang="sl-SI" sz="2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1" name="TextBox 4"/>
          <p:cNvSpPr txBox="1">
            <a:spLocks noChangeArrowheads="1"/>
          </p:cNvSpPr>
          <p:nvPr/>
        </p:nvSpPr>
        <p:spPr bwMode="auto">
          <a:xfrm>
            <a:off x="261938" y="6319838"/>
            <a:ext cx="103028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700">
                <a:solidFill>
                  <a:prstClr val="black"/>
                </a:solidFill>
                <a:latin typeface="Arial" charset="0"/>
                <a:cs typeface="Arial" charset="0"/>
              </a:rPr>
              <a:t>Vir: IJS CEU, 2011</a:t>
            </a:r>
          </a:p>
        </p:txBody>
      </p:sp>
      <p:grpSp>
        <p:nvGrpSpPr>
          <p:cNvPr id="60424" name="Group 8"/>
          <p:cNvGrpSpPr>
            <a:grpSpLocks noChangeAspect="1"/>
          </p:cNvGrpSpPr>
          <p:nvPr/>
        </p:nvGrpSpPr>
        <p:grpSpPr bwMode="auto">
          <a:xfrm>
            <a:off x="-174260" y="1773265"/>
            <a:ext cx="9282764" cy="5102770"/>
            <a:chOff x="113" y="572"/>
            <a:chExt cx="5534" cy="3748"/>
          </a:xfrm>
        </p:grpSpPr>
        <p:sp>
          <p:nvSpPr>
            <p:cNvPr id="60423" name="AutoShape 7"/>
            <p:cNvSpPr>
              <a:spLocks noChangeAspect="1" noChangeArrowheads="1" noTextEdit="1"/>
            </p:cNvSpPr>
            <p:nvPr/>
          </p:nvSpPr>
          <p:spPr bwMode="auto">
            <a:xfrm>
              <a:off x="113" y="731"/>
              <a:ext cx="5534" cy="3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757" y="825"/>
              <a:ext cx="4865" cy="27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26" name="Freeform 10"/>
            <p:cNvSpPr>
              <a:spLocks noEditPoints="1"/>
            </p:cNvSpPr>
            <p:nvPr/>
          </p:nvSpPr>
          <p:spPr bwMode="auto">
            <a:xfrm>
              <a:off x="744" y="826"/>
              <a:ext cx="4865" cy="2489"/>
            </a:xfrm>
            <a:custGeom>
              <a:avLst/>
              <a:gdLst/>
              <a:ahLst/>
              <a:cxnLst>
                <a:cxn ang="0">
                  <a:pos x="0" y="2477"/>
                </a:cxn>
                <a:cxn ang="0">
                  <a:pos x="4865" y="2477"/>
                </a:cxn>
                <a:cxn ang="0">
                  <a:pos x="4865" y="2489"/>
                </a:cxn>
                <a:cxn ang="0">
                  <a:pos x="0" y="2489"/>
                </a:cxn>
                <a:cxn ang="0">
                  <a:pos x="0" y="2477"/>
                </a:cxn>
                <a:cxn ang="0">
                  <a:pos x="0" y="2201"/>
                </a:cxn>
                <a:cxn ang="0">
                  <a:pos x="4865" y="2201"/>
                </a:cxn>
                <a:cxn ang="0">
                  <a:pos x="4865" y="2214"/>
                </a:cxn>
                <a:cxn ang="0">
                  <a:pos x="0" y="2214"/>
                </a:cxn>
                <a:cxn ang="0">
                  <a:pos x="0" y="2201"/>
                </a:cxn>
                <a:cxn ang="0">
                  <a:pos x="0" y="1925"/>
                </a:cxn>
                <a:cxn ang="0">
                  <a:pos x="4865" y="1925"/>
                </a:cxn>
                <a:cxn ang="0">
                  <a:pos x="4865" y="1938"/>
                </a:cxn>
                <a:cxn ang="0">
                  <a:pos x="0" y="1938"/>
                </a:cxn>
                <a:cxn ang="0">
                  <a:pos x="0" y="1925"/>
                </a:cxn>
                <a:cxn ang="0">
                  <a:pos x="0" y="1650"/>
                </a:cxn>
                <a:cxn ang="0">
                  <a:pos x="4865" y="1650"/>
                </a:cxn>
                <a:cxn ang="0">
                  <a:pos x="4865" y="1662"/>
                </a:cxn>
                <a:cxn ang="0">
                  <a:pos x="0" y="1662"/>
                </a:cxn>
                <a:cxn ang="0">
                  <a:pos x="0" y="1650"/>
                </a:cxn>
                <a:cxn ang="0">
                  <a:pos x="0" y="1376"/>
                </a:cxn>
                <a:cxn ang="0">
                  <a:pos x="4865" y="1376"/>
                </a:cxn>
                <a:cxn ang="0">
                  <a:pos x="4865" y="1389"/>
                </a:cxn>
                <a:cxn ang="0">
                  <a:pos x="0" y="1389"/>
                </a:cxn>
                <a:cxn ang="0">
                  <a:pos x="0" y="1376"/>
                </a:cxn>
                <a:cxn ang="0">
                  <a:pos x="0" y="1100"/>
                </a:cxn>
                <a:cxn ang="0">
                  <a:pos x="4865" y="1100"/>
                </a:cxn>
                <a:cxn ang="0">
                  <a:pos x="4865" y="1113"/>
                </a:cxn>
                <a:cxn ang="0">
                  <a:pos x="0" y="1113"/>
                </a:cxn>
                <a:cxn ang="0">
                  <a:pos x="0" y="1100"/>
                </a:cxn>
                <a:cxn ang="0">
                  <a:pos x="0" y="825"/>
                </a:cxn>
                <a:cxn ang="0">
                  <a:pos x="4865" y="825"/>
                </a:cxn>
                <a:cxn ang="0">
                  <a:pos x="4865" y="837"/>
                </a:cxn>
                <a:cxn ang="0">
                  <a:pos x="0" y="837"/>
                </a:cxn>
                <a:cxn ang="0">
                  <a:pos x="0" y="825"/>
                </a:cxn>
                <a:cxn ang="0">
                  <a:pos x="0" y="549"/>
                </a:cxn>
                <a:cxn ang="0">
                  <a:pos x="4865" y="549"/>
                </a:cxn>
                <a:cxn ang="0">
                  <a:pos x="4865" y="562"/>
                </a:cxn>
                <a:cxn ang="0">
                  <a:pos x="0" y="562"/>
                </a:cxn>
                <a:cxn ang="0">
                  <a:pos x="0" y="549"/>
                </a:cxn>
                <a:cxn ang="0">
                  <a:pos x="0" y="273"/>
                </a:cxn>
                <a:cxn ang="0">
                  <a:pos x="4865" y="273"/>
                </a:cxn>
                <a:cxn ang="0">
                  <a:pos x="4865" y="286"/>
                </a:cxn>
                <a:cxn ang="0">
                  <a:pos x="0" y="286"/>
                </a:cxn>
                <a:cxn ang="0">
                  <a:pos x="0" y="273"/>
                </a:cxn>
                <a:cxn ang="0">
                  <a:pos x="0" y="0"/>
                </a:cxn>
                <a:cxn ang="0">
                  <a:pos x="4865" y="0"/>
                </a:cxn>
                <a:cxn ang="0">
                  <a:pos x="4865" y="13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4865" h="2489">
                  <a:moveTo>
                    <a:pt x="0" y="2477"/>
                  </a:moveTo>
                  <a:lnTo>
                    <a:pt x="4865" y="2477"/>
                  </a:lnTo>
                  <a:lnTo>
                    <a:pt x="4865" y="2489"/>
                  </a:lnTo>
                  <a:lnTo>
                    <a:pt x="0" y="2489"/>
                  </a:lnTo>
                  <a:lnTo>
                    <a:pt x="0" y="2477"/>
                  </a:lnTo>
                  <a:close/>
                  <a:moveTo>
                    <a:pt x="0" y="2201"/>
                  </a:moveTo>
                  <a:lnTo>
                    <a:pt x="4865" y="2201"/>
                  </a:lnTo>
                  <a:lnTo>
                    <a:pt x="4865" y="2214"/>
                  </a:lnTo>
                  <a:lnTo>
                    <a:pt x="0" y="2214"/>
                  </a:lnTo>
                  <a:lnTo>
                    <a:pt x="0" y="2201"/>
                  </a:lnTo>
                  <a:close/>
                  <a:moveTo>
                    <a:pt x="0" y="1925"/>
                  </a:moveTo>
                  <a:lnTo>
                    <a:pt x="4865" y="1925"/>
                  </a:lnTo>
                  <a:lnTo>
                    <a:pt x="4865" y="1938"/>
                  </a:lnTo>
                  <a:lnTo>
                    <a:pt x="0" y="1938"/>
                  </a:lnTo>
                  <a:lnTo>
                    <a:pt x="0" y="1925"/>
                  </a:lnTo>
                  <a:close/>
                  <a:moveTo>
                    <a:pt x="0" y="1650"/>
                  </a:moveTo>
                  <a:lnTo>
                    <a:pt x="4865" y="1650"/>
                  </a:lnTo>
                  <a:lnTo>
                    <a:pt x="4865" y="1662"/>
                  </a:lnTo>
                  <a:lnTo>
                    <a:pt x="0" y="1662"/>
                  </a:lnTo>
                  <a:lnTo>
                    <a:pt x="0" y="1650"/>
                  </a:lnTo>
                  <a:close/>
                  <a:moveTo>
                    <a:pt x="0" y="1376"/>
                  </a:moveTo>
                  <a:lnTo>
                    <a:pt x="4865" y="1376"/>
                  </a:lnTo>
                  <a:lnTo>
                    <a:pt x="4865" y="1389"/>
                  </a:lnTo>
                  <a:lnTo>
                    <a:pt x="0" y="1389"/>
                  </a:lnTo>
                  <a:lnTo>
                    <a:pt x="0" y="1376"/>
                  </a:lnTo>
                  <a:close/>
                  <a:moveTo>
                    <a:pt x="0" y="1100"/>
                  </a:moveTo>
                  <a:lnTo>
                    <a:pt x="4865" y="1100"/>
                  </a:lnTo>
                  <a:lnTo>
                    <a:pt x="4865" y="1113"/>
                  </a:lnTo>
                  <a:lnTo>
                    <a:pt x="0" y="1113"/>
                  </a:lnTo>
                  <a:lnTo>
                    <a:pt x="0" y="1100"/>
                  </a:lnTo>
                  <a:close/>
                  <a:moveTo>
                    <a:pt x="0" y="825"/>
                  </a:moveTo>
                  <a:lnTo>
                    <a:pt x="4865" y="825"/>
                  </a:lnTo>
                  <a:lnTo>
                    <a:pt x="4865" y="837"/>
                  </a:lnTo>
                  <a:lnTo>
                    <a:pt x="0" y="837"/>
                  </a:lnTo>
                  <a:lnTo>
                    <a:pt x="0" y="825"/>
                  </a:lnTo>
                  <a:close/>
                  <a:moveTo>
                    <a:pt x="0" y="549"/>
                  </a:moveTo>
                  <a:lnTo>
                    <a:pt x="4865" y="549"/>
                  </a:lnTo>
                  <a:lnTo>
                    <a:pt x="4865" y="562"/>
                  </a:lnTo>
                  <a:lnTo>
                    <a:pt x="0" y="562"/>
                  </a:lnTo>
                  <a:lnTo>
                    <a:pt x="0" y="549"/>
                  </a:lnTo>
                  <a:close/>
                  <a:moveTo>
                    <a:pt x="0" y="273"/>
                  </a:moveTo>
                  <a:lnTo>
                    <a:pt x="4865" y="273"/>
                  </a:lnTo>
                  <a:lnTo>
                    <a:pt x="4865" y="286"/>
                  </a:lnTo>
                  <a:lnTo>
                    <a:pt x="0" y="286"/>
                  </a:lnTo>
                  <a:lnTo>
                    <a:pt x="0" y="273"/>
                  </a:lnTo>
                  <a:close/>
                  <a:moveTo>
                    <a:pt x="0" y="0"/>
                  </a:moveTo>
                  <a:lnTo>
                    <a:pt x="4865" y="0"/>
                  </a:lnTo>
                  <a:lnTo>
                    <a:pt x="4865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317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27" name="Freeform 11"/>
            <p:cNvSpPr>
              <a:spLocks noEditPoints="1"/>
            </p:cNvSpPr>
            <p:nvPr/>
          </p:nvSpPr>
          <p:spPr bwMode="auto">
            <a:xfrm>
              <a:off x="894" y="2798"/>
              <a:ext cx="4567" cy="787"/>
            </a:xfrm>
            <a:custGeom>
              <a:avLst/>
              <a:gdLst/>
              <a:ahLst/>
              <a:cxnLst>
                <a:cxn ang="0">
                  <a:pos x="0" y="195"/>
                </a:cxn>
                <a:cxn ang="0">
                  <a:pos x="398" y="195"/>
                </a:cxn>
                <a:cxn ang="0">
                  <a:pos x="398" y="787"/>
                </a:cxn>
                <a:cxn ang="0">
                  <a:pos x="0" y="787"/>
                </a:cxn>
                <a:cxn ang="0">
                  <a:pos x="0" y="195"/>
                </a:cxn>
                <a:cxn ang="0">
                  <a:pos x="695" y="142"/>
                </a:cxn>
                <a:cxn ang="0">
                  <a:pos x="1092" y="142"/>
                </a:cxn>
                <a:cxn ang="0">
                  <a:pos x="1092" y="787"/>
                </a:cxn>
                <a:cxn ang="0">
                  <a:pos x="695" y="787"/>
                </a:cxn>
                <a:cxn ang="0">
                  <a:pos x="695" y="142"/>
                </a:cxn>
                <a:cxn ang="0">
                  <a:pos x="1391" y="140"/>
                </a:cxn>
                <a:cxn ang="0">
                  <a:pos x="1787" y="140"/>
                </a:cxn>
                <a:cxn ang="0">
                  <a:pos x="1787" y="787"/>
                </a:cxn>
                <a:cxn ang="0">
                  <a:pos x="1391" y="787"/>
                </a:cxn>
                <a:cxn ang="0">
                  <a:pos x="1391" y="140"/>
                </a:cxn>
                <a:cxn ang="0">
                  <a:pos x="2085" y="155"/>
                </a:cxn>
                <a:cxn ang="0">
                  <a:pos x="2483" y="155"/>
                </a:cxn>
                <a:cxn ang="0">
                  <a:pos x="2483" y="787"/>
                </a:cxn>
                <a:cxn ang="0">
                  <a:pos x="2085" y="787"/>
                </a:cxn>
                <a:cxn ang="0">
                  <a:pos x="2085" y="155"/>
                </a:cxn>
                <a:cxn ang="0">
                  <a:pos x="2779" y="30"/>
                </a:cxn>
                <a:cxn ang="0">
                  <a:pos x="3177" y="30"/>
                </a:cxn>
                <a:cxn ang="0">
                  <a:pos x="3177" y="787"/>
                </a:cxn>
                <a:cxn ang="0">
                  <a:pos x="2779" y="787"/>
                </a:cxn>
                <a:cxn ang="0">
                  <a:pos x="2779" y="30"/>
                </a:cxn>
                <a:cxn ang="0">
                  <a:pos x="3475" y="0"/>
                </a:cxn>
                <a:cxn ang="0">
                  <a:pos x="3873" y="0"/>
                </a:cxn>
                <a:cxn ang="0">
                  <a:pos x="3873" y="787"/>
                </a:cxn>
                <a:cxn ang="0">
                  <a:pos x="3475" y="787"/>
                </a:cxn>
                <a:cxn ang="0">
                  <a:pos x="3475" y="0"/>
                </a:cxn>
                <a:cxn ang="0">
                  <a:pos x="4169" y="30"/>
                </a:cxn>
                <a:cxn ang="0">
                  <a:pos x="4567" y="30"/>
                </a:cxn>
                <a:cxn ang="0">
                  <a:pos x="4567" y="787"/>
                </a:cxn>
                <a:cxn ang="0">
                  <a:pos x="4169" y="787"/>
                </a:cxn>
                <a:cxn ang="0">
                  <a:pos x="4169" y="30"/>
                </a:cxn>
              </a:cxnLst>
              <a:rect l="0" t="0" r="r" b="b"/>
              <a:pathLst>
                <a:path w="4567" h="787">
                  <a:moveTo>
                    <a:pt x="0" y="195"/>
                  </a:moveTo>
                  <a:lnTo>
                    <a:pt x="398" y="195"/>
                  </a:lnTo>
                  <a:lnTo>
                    <a:pt x="398" y="787"/>
                  </a:lnTo>
                  <a:lnTo>
                    <a:pt x="0" y="787"/>
                  </a:lnTo>
                  <a:lnTo>
                    <a:pt x="0" y="195"/>
                  </a:lnTo>
                  <a:close/>
                  <a:moveTo>
                    <a:pt x="695" y="142"/>
                  </a:moveTo>
                  <a:lnTo>
                    <a:pt x="1092" y="142"/>
                  </a:lnTo>
                  <a:lnTo>
                    <a:pt x="1092" y="787"/>
                  </a:lnTo>
                  <a:lnTo>
                    <a:pt x="695" y="787"/>
                  </a:lnTo>
                  <a:lnTo>
                    <a:pt x="695" y="142"/>
                  </a:lnTo>
                  <a:close/>
                  <a:moveTo>
                    <a:pt x="1391" y="140"/>
                  </a:moveTo>
                  <a:lnTo>
                    <a:pt x="1787" y="140"/>
                  </a:lnTo>
                  <a:lnTo>
                    <a:pt x="1787" y="787"/>
                  </a:lnTo>
                  <a:lnTo>
                    <a:pt x="1391" y="787"/>
                  </a:lnTo>
                  <a:lnTo>
                    <a:pt x="1391" y="140"/>
                  </a:lnTo>
                  <a:close/>
                  <a:moveTo>
                    <a:pt x="2085" y="155"/>
                  </a:moveTo>
                  <a:lnTo>
                    <a:pt x="2483" y="155"/>
                  </a:lnTo>
                  <a:lnTo>
                    <a:pt x="2483" y="787"/>
                  </a:lnTo>
                  <a:lnTo>
                    <a:pt x="2085" y="787"/>
                  </a:lnTo>
                  <a:lnTo>
                    <a:pt x="2085" y="155"/>
                  </a:lnTo>
                  <a:close/>
                  <a:moveTo>
                    <a:pt x="2779" y="30"/>
                  </a:moveTo>
                  <a:lnTo>
                    <a:pt x="3177" y="30"/>
                  </a:lnTo>
                  <a:lnTo>
                    <a:pt x="3177" y="787"/>
                  </a:lnTo>
                  <a:lnTo>
                    <a:pt x="2779" y="787"/>
                  </a:lnTo>
                  <a:lnTo>
                    <a:pt x="2779" y="30"/>
                  </a:lnTo>
                  <a:close/>
                  <a:moveTo>
                    <a:pt x="3475" y="0"/>
                  </a:moveTo>
                  <a:lnTo>
                    <a:pt x="3873" y="0"/>
                  </a:lnTo>
                  <a:lnTo>
                    <a:pt x="3873" y="787"/>
                  </a:lnTo>
                  <a:lnTo>
                    <a:pt x="3475" y="787"/>
                  </a:lnTo>
                  <a:lnTo>
                    <a:pt x="3475" y="0"/>
                  </a:lnTo>
                  <a:close/>
                  <a:moveTo>
                    <a:pt x="4169" y="30"/>
                  </a:moveTo>
                  <a:lnTo>
                    <a:pt x="4567" y="30"/>
                  </a:lnTo>
                  <a:lnTo>
                    <a:pt x="4567" y="787"/>
                  </a:lnTo>
                  <a:lnTo>
                    <a:pt x="4169" y="787"/>
                  </a:lnTo>
                  <a:lnTo>
                    <a:pt x="4169" y="30"/>
                  </a:lnTo>
                  <a:close/>
                </a:path>
              </a:pathLst>
            </a:custGeom>
            <a:solidFill>
              <a:srgbClr val="77933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28" name="Freeform 12"/>
            <p:cNvSpPr>
              <a:spLocks noEditPoints="1"/>
            </p:cNvSpPr>
            <p:nvPr/>
          </p:nvSpPr>
          <p:spPr bwMode="auto">
            <a:xfrm>
              <a:off x="894" y="1992"/>
              <a:ext cx="4567" cy="1001"/>
            </a:xfrm>
            <a:custGeom>
              <a:avLst/>
              <a:gdLst/>
              <a:ahLst/>
              <a:cxnLst>
                <a:cxn ang="0">
                  <a:pos x="0" y="547"/>
                </a:cxn>
                <a:cxn ang="0">
                  <a:pos x="398" y="547"/>
                </a:cxn>
                <a:cxn ang="0">
                  <a:pos x="398" y="1001"/>
                </a:cxn>
                <a:cxn ang="0">
                  <a:pos x="0" y="1001"/>
                </a:cxn>
                <a:cxn ang="0">
                  <a:pos x="0" y="547"/>
                </a:cxn>
                <a:cxn ang="0">
                  <a:pos x="695" y="539"/>
                </a:cxn>
                <a:cxn ang="0">
                  <a:pos x="1092" y="539"/>
                </a:cxn>
                <a:cxn ang="0">
                  <a:pos x="1092" y="948"/>
                </a:cxn>
                <a:cxn ang="0">
                  <a:pos x="695" y="948"/>
                </a:cxn>
                <a:cxn ang="0">
                  <a:pos x="695" y="539"/>
                </a:cxn>
                <a:cxn ang="0">
                  <a:pos x="1391" y="471"/>
                </a:cxn>
                <a:cxn ang="0">
                  <a:pos x="1787" y="471"/>
                </a:cxn>
                <a:cxn ang="0">
                  <a:pos x="1787" y="946"/>
                </a:cxn>
                <a:cxn ang="0">
                  <a:pos x="1391" y="946"/>
                </a:cxn>
                <a:cxn ang="0">
                  <a:pos x="1391" y="471"/>
                </a:cxn>
                <a:cxn ang="0">
                  <a:pos x="2085" y="456"/>
                </a:cxn>
                <a:cxn ang="0">
                  <a:pos x="2483" y="456"/>
                </a:cxn>
                <a:cxn ang="0">
                  <a:pos x="2483" y="961"/>
                </a:cxn>
                <a:cxn ang="0">
                  <a:pos x="2085" y="961"/>
                </a:cxn>
                <a:cxn ang="0">
                  <a:pos x="2085" y="456"/>
                </a:cxn>
                <a:cxn ang="0">
                  <a:pos x="2779" y="269"/>
                </a:cxn>
                <a:cxn ang="0">
                  <a:pos x="3177" y="269"/>
                </a:cxn>
                <a:cxn ang="0">
                  <a:pos x="3177" y="836"/>
                </a:cxn>
                <a:cxn ang="0">
                  <a:pos x="2779" y="836"/>
                </a:cxn>
                <a:cxn ang="0">
                  <a:pos x="2779" y="269"/>
                </a:cxn>
                <a:cxn ang="0">
                  <a:pos x="3475" y="163"/>
                </a:cxn>
                <a:cxn ang="0">
                  <a:pos x="3873" y="163"/>
                </a:cxn>
                <a:cxn ang="0">
                  <a:pos x="3873" y="806"/>
                </a:cxn>
                <a:cxn ang="0">
                  <a:pos x="3475" y="806"/>
                </a:cxn>
                <a:cxn ang="0">
                  <a:pos x="3475" y="163"/>
                </a:cxn>
                <a:cxn ang="0">
                  <a:pos x="4169" y="0"/>
                </a:cxn>
                <a:cxn ang="0">
                  <a:pos x="4567" y="0"/>
                </a:cxn>
                <a:cxn ang="0">
                  <a:pos x="4567" y="836"/>
                </a:cxn>
                <a:cxn ang="0">
                  <a:pos x="4169" y="836"/>
                </a:cxn>
                <a:cxn ang="0">
                  <a:pos x="4169" y="0"/>
                </a:cxn>
              </a:cxnLst>
              <a:rect l="0" t="0" r="r" b="b"/>
              <a:pathLst>
                <a:path w="4567" h="1001">
                  <a:moveTo>
                    <a:pt x="0" y="547"/>
                  </a:moveTo>
                  <a:lnTo>
                    <a:pt x="398" y="547"/>
                  </a:lnTo>
                  <a:lnTo>
                    <a:pt x="398" y="1001"/>
                  </a:lnTo>
                  <a:lnTo>
                    <a:pt x="0" y="1001"/>
                  </a:lnTo>
                  <a:lnTo>
                    <a:pt x="0" y="547"/>
                  </a:lnTo>
                  <a:close/>
                  <a:moveTo>
                    <a:pt x="695" y="539"/>
                  </a:moveTo>
                  <a:lnTo>
                    <a:pt x="1092" y="539"/>
                  </a:lnTo>
                  <a:lnTo>
                    <a:pt x="1092" y="948"/>
                  </a:lnTo>
                  <a:lnTo>
                    <a:pt x="695" y="948"/>
                  </a:lnTo>
                  <a:lnTo>
                    <a:pt x="695" y="539"/>
                  </a:lnTo>
                  <a:close/>
                  <a:moveTo>
                    <a:pt x="1391" y="471"/>
                  </a:moveTo>
                  <a:lnTo>
                    <a:pt x="1787" y="471"/>
                  </a:lnTo>
                  <a:lnTo>
                    <a:pt x="1787" y="946"/>
                  </a:lnTo>
                  <a:lnTo>
                    <a:pt x="1391" y="946"/>
                  </a:lnTo>
                  <a:lnTo>
                    <a:pt x="1391" y="471"/>
                  </a:lnTo>
                  <a:close/>
                  <a:moveTo>
                    <a:pt x="2085" y="456"/>
                  </a:moveTo>
                  <a:lnTo>
                    <a:pt x="2483" y="456"/>
                  </a:lnTo>
                  <a:lnTo>
                    <a:pt x="2483" y="961"/>
                  </a:lnTo>
                  <a:lnTo>
                    <a:pt x="2085" y="961"/>
                  </a:lnTo>
                  <a:lnTo>
                    <a:pt x="2085" y="456"/>
                  </a:lnTo>
                  <a:close/>
                  <a:moveTo>
                    <a:pt x="2779" y="269"/>
                  </a:moveTo>
                  <a:lnTo>
                    <a:pt x="3177" y="269"/>
                  </a:lnTo>
                  <a:lnTo>
                    <a:pt x="3177" y="836"/>
                  </a:lnTo>
                  <a:lnTo>
                    <a:pt x="2779" y="836"/>
                  </a:lnTo>
                  <a:lnTo>
                    <a:pt x="2779" y="269"/>
                  </a:lnTo>
                  <a:close/>
                  <a:moveTo>
                    <a:pt x="3475" y="163"/>
                  </a:moveTo>
                  <a:lnTo>
                    <a:pt x="3873" y="163"/>
                  </a:lnTo>
                  <a:lnTo>
                    <a:pt x="3873" y="806"/>
                  </a:lnTo>
                  <a:lnTo>
                    <a:pt x="3475" y="806"/>
                  </a:lnTo>
                  <a:lnTo>
                    <a:pt x="3475" y="163"/>
                  </a:lnTo>
                  <a:close/>
                  <a:moveTo>
                    <a:pt x="4169" y="0"/>
                  </a:moveTo>
                  <a:lnTo>
                    <a:pt x="4567" y="0"/>
                  </a:lnTo>
                  <a:lnTo>
                    <a:pt x="4567" y="836"/>
                  </a:lnTo>
                  <a:lnTo>
                    <a:pt x="4169" y="836"/>
                  </a:lnTo>
                  <a:lnTo>
                    <a:pt x="4169" y="0"/>
                  </a:lnTo>
                  <a:close/>
                </a:path>
              </a:pathLst>
            </a:custGeom>
            <a:solidFill>
              <a:srgbClr val="3185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29" name="Freeform 13"/>
            <p:cNvSpPr>
              <a:spLocks noEditPoints="1"/>
            </p:cNvSpPr>
            <p:nvPr/>
          </p:nvSpPr>
          <p:spPr bwMode="auto">
            <a:xfrm>
              <a:off x="894" y="1063"/>
              <a:ext cx="4567" cy="1476"/>
            </a:xfrm>
            <a:custGeom>
              <a:avLst/>
              <a:gdLst/>
              <a:ahLst/>
              <a:cxnLst>
                <a:cxn ang="0">
                  <a:pos x="0" y="1474"/>
                </a:cxn>
                <a:cxn ang="0">
                  <a:pos x="398" y="1474"/>
                </a:cxn>
                <a:cxn ang="0">
                  <a:pos x="398" y="1476"/>
                </a:cxn>
                <a:cxn ang="0">
                  <a:pos x="0" y="1476"/>
                </a:cxn>
                <a:cxn ang="0">
                  <a:pos x="0" y="1474"/>
                </a:cxn>
                <a:cxn ang="0">
                  <a:pos x="695" y="1459"/>
                </a:cxn>
                <a:cxn ang="0">
                  <a:pos x="1092" y="1459"/>
                </a:cxn>
                <a:cxn ang="0">
                  <a:pos x="1092" y="1468"/>
                </a:cxn>
                <a:cxn ang="0">
                  <a:pos x="695" y="1468"/>
                </a:cxn>
                <a:cxn ang="0">
                  <a:pos x="695" y="1459"/>
                </a:cxn>
                <a:cxn ang="0">
                  <a:pos x="1391" y="1360"/>
                </a:cxn>
                <a:cxn ang="0">
                  <a:pos x="1787" y="1360"/>
                </a:cxn>
                <a:cxn ang="0">
                  <a:pos x="1787" y="1400"/>
                </a:cxn>
                <a:cxn ang="0">
                  <a:pos x="1391" y="1400"/>
                </a:cxn>
                <a:cxn ang="0">
                  <a:pos x="1391" y="1360"/>
                </a:cxn>
                <a:cxn ang="0">
                  <a:pos x="2085" y="1234"/>
                </a:cxn>
                <a:cxn ang="0">
                  <a:pos x="2483" y="1234"/>
                </a:cxn>
                <a:cxn ang="0">
                  <a:pos x="2483" y="1385"/>
                </a:cxn>
                <a:cxn ang="0">
                  <a:pos x="2085" y="1385"/>
                </a:cxn>
                <a:cxn ang="0">
                  <a:pos x="2085" y="1234"/>
                </a:cxn>
                <a:cxn ang="0">
                  <a:pos x="2779" y="842"/>
                </a:cxn>
                <a:cxn ang="0">
                  <a:pos x="3177" y="842"/>
                </a:cxn>
                <a:cxn ang="0">
                  <a:pos x="3177" y="1198"/>
                </a:cxn>
                <a:cxn ang="0">
                  <a:pos x="2779" y="1198"/>
                </a:cxn>
                <a:cxn ang="0">
                  <a:pos x="2779" y="842"/>
                </a:cxn>
                <a:cxn ang="0">
                  <a:pos x="3475" y="475"/>
                </a:cxn>
                <a:cxn ang="0">
                  <a:pos x="3873" y="475"/>
                </a:cxn>
                <a:cxn ang="0">
                  <a:pos x="3873" y="1092"/>
                </a:cxn>
                <a:cxn ang="0">
                  <a:pos x="3475" y="1092"/>
                </a:cxn>
                <a:cxn ang="0">
                  <a:pos x="3475" y="475"/>
                </a:cxn>
                <a:cxn ang="0">
                  <a:pos x="4169" y="0"/>
                </a:cxn>
                <a:cxn ang="0">
                  <a:pos x="4567" y="0"/>
                </a:cxn>
                <a:cxn ang="0">
                  <a:pos x="4567" y="929"/>
                </a:cxn>
                <a:cxn ang="0">
                  <a:pos x="4169" y="929"/>
                </a:cxn>
                <a:cxn ang="0">
                  <a:pos x="4169" y="0"/>
                </a:cxn>
              </a:cxnLst>
              <a:rect l="0" t="0" r="r" b="b"/>
              <a:pathLst>
                <a:path w="4567" h="1476">
                  <a:moveTo>
                    <a:pt x="0" y="1474"/>
                  </a:moveTo>
                  <a:lnTo>
                    <a:pt x="398" y="1474"/>
                  </a:lnTo>
                  <a:lnTo>
                    <a:pt x="398" y="1476"/>
                  </a:lnTo>
                  <a:lnTo>
                    <a:pt x="0" y="1476"/>
                  </a:lnTo>
                  <a:lnTo>
                    <a:pt x="0" y="1474"/>
                  </a:lnTo>
                  <a:close/>
                  <a:moveTo>
                    <a:pt x="695" y="1459"/>
                  </a:moveTo>
                  <a:lnTo>
                    <a:pt x="1092" y="1459"/>
                  </a:lnTo>
                  <a:lnTo>
                    <a:pt x="1092" y="1468"/>
                  </a:lnTo>
                  <a:lnTo>
                    <a:pt x="695" y="1468"/>
                  </a:lnTo>
                  <a:lnTo>
                    <a:pt x="695" y="1459"/>
                  </a:lnTo>
                  <a:close/>
                  <a:moveTo>
                    <a:pt x="1391" y="1360"/>
                  </a:moveTo>
                  <a:lnTo>
                    <a:pt x="1787" y="1360"/>
                  </a:lnTo>
                  <a:lnTo>
                    <a:pt x="1787" y="1400"/>
                  </a:lnTo>
                  <a:lnTo>
                    <a:pt x="1391" y="1400"/>
                  </a:lnTo>
                  <a:lnTo>
                    <a:pt x="1391" y="1360"/>
                  </a:lnTo>
                  <a:close/>
                  <a:moveTo>
                    <a:pt x="2085" y="1234"/>
                  </a:moveTo>
                  <a:lnTo>
                    <a:pt x="2483" y="1234"/>
                  </a:lnTo>
                  <a:lnTo>
                    <a:pt x="2483" y="1385"/>
                  </a:lnTo>
                  <a:lnTo>
                    <a:pt x="2085" y="1385"/>
                  </a:lnTo>
                  <a:lnTo>
                    <a:pt x="2085" y="1234"/>
                  </a:lnTo>
                  <a:close/>
                  <a:moveTo>
                    <a:pt x="2779" y="842"/>
                  </a:moveTo>
                  <a:lnTo>
                    <a:pt x="3177" y="842"/>
                  </a:lnTo>
                  <a:lnTo>
                    <a:pt x="3177" y="1198"/>
                  </a:lnTo>
                  <a:lnTo>
                    <a:pt x="2779" y="1198"/>
                  </a:lnTo>
                  <a:lnTo>
                    <a:pt x="2779" y="842"/>
                  </a:lnTo>
                  <a:close/>
                  <a:moveTo>
                    <a:pt x="3475" y="475"/>
                  </a:moveTo>
                  <a:lnTo>
                    <a:pt x="3873" y="475"/>
                  </a:lnTo>
                  <a:lnTo>
                    <a:pt x="3873" y="1092"/>
                  </a:lnTo>
                  <a:lnTo>
                    <a:pt x="3475" y="1092"/>
                  </a:lnTo>
                  <a:lnTo>
                    <a:pt x="3475" y="475"/>
                  </a:lnTo>
                  <a:close/>
                  <a:moveTo>
                    <a:pt x="4169" y="0"/>
                  </a:moveTo>
                  <a:lnTo>
                    <a:pt x="4567" y="0"/>
                  </a:lnTo>
                  <a:lnTo>
                    <a:pt x="4567" y="929"/>
                  </a:lnTo>
                  <a:lnTo>
                    <a:pt x="4169" y="929"/>
                  </a:lnTo>
                  <a:lnTo>
                    <a:pt x="4169" y="0"/>
                  </a:lnTo>
                  <a:close/>
                </a:path>
              </a:pathLst>
            </a:custGeom>
            <a:solidFill>
              <a:srgbClr val="E46C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738" y="832"/>
              <a:ext cx="12" cy="2753"/>
            </a:xfrm>
            <a:prstGeom prst="rect">
              <a:avLst/>
            </a:prstGeom>
            <a:solidFill>
              <a:srgbClr val="868686"/>
            </a:solidFill>
            <a:ln w="317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31" name="Freeform 15"/>
            <p:cNvSpPr>
              <a:spLocks noEditPoints="1"/>
            </p:cNvSpPr>
            <p:nvPr/>
          </p:nvSpPr>
          <p:spPr bwMode="auto">
            <a:xfrm>
              <a:off x="694" y="826"/>
              <a:ext cx="50" cy="2765"/>
            </a:xfrm>
            <a:custGeom>
              <a:avLst/>
              <a:gdLst/>
              <a:ahLst/>
              <a:cxnLst>
                <a:cxn ang="0">
                  <a:pos x="0" y="2752"/>
                </a:cxn>
                <a:cxn ang="0">
                  <a:pos x="50" y="2752"/>
                </a:cxn>
                <a:cxn ang="0">
                  <a:pos x="50" y="2765"/>
                </a:cxn>
                <a:cxn ang="0">
                  <a:pos x="0" y="2765"/>
                </a:cxn>
                <a:cxn ang="0">
                  <a:pos x="0" y="2752"/>
                </a:cxn>
                <a:cxn ang="0">
                  <a:pos x="0" y="2477"/>
                </a:cxn>
                <a:cxn ang="0">
                  <a:pos x="50" y="2477"/>
                </a:cxn>
                <a:cxn ang="0">
                  <a:pos x="50" y="2489"/>
                </a:cxn>
                <a:cxn ang="0">
                  <a:pos x="0" y="2489"/>
                </a:cxn>
                <a:cxn ang="0">
                  <a:pos x="0" y="2477"/>
                </a:cxn>
                <a:cxn ang="0">
                  <a:pos x="0" y="2201"/>
                </a:cxn>
                <a:cxn ang="0">
                  <a:pos x="50" y="2201"/>
                </a:cxn>
                <a:cxn ang="0">
                  <a:pos x="50" y="2214"/>
                </a:cxn>
                <a:cxn ang="0">
                  <a:pos x="0" y="2214"/>
                </a:cxn>
                <a:cxn ang="0">
                  <a:pos x="0" y="2201"/>
                </a:cxn>
                <a:cxn ang="0">
                  <a:pos x="0" y="1925"/>
                </a:cxn>
                <a:cxn ang="0">
                  <a:pos x="50" y="1925"/>
                </a:cxn>
                <a:cxn ang="0">
                  <a:pos x="50" y="1938"/>
                </a:cxn>
                <a:cxn ang="0">
                  <a:pos x="0" y="1938"/>
                </a:cxn>
                <a:cxn ang="0">
                  <a:pos x="0" y="1925"/>
                </a:cxn>
                <a:cxn ang="0">
                  <a:pos x="0" y="1650"/>
                </a:cxn>
                <a:cxn ang="0">
                  <a:pos x="50" y="1650"/>
                </a:cxn>
                <a:cxn ang="0">
                  <a:pos x="50" y="1662"/>
                </a:cxn>
                <a:cxn ang="0">
                  <a:pos x="0" y="1662"/>
                </a:cxn>
                <a:cxn ang="0">
                  <a:pos x="0" y="1650"/>
                </a:cxn>
                <a:cxn ang="0">
                  <a:pos x="0" y="1376"/>
                </a:cxn>
                <a:cxn ang="0">
                  <a:pos x="50" y="1376"/>
                </a:cxn>
                <a:cxn ang="0">
                  <a:pos x="50" y="1389"/>
                </a:cxn>
                <a:cxn ang="0">
                  <a:pos x="0" y="1389"/>
                </a:cxn>
                <a:cxn ang="0">
                  <a:pos x="0" y="1376"/>
                </a:cxn>
                <a:cxn ang="0">
                  <a:pos x="0" y="1100"/>
                </a:cxn>
                <a:cxn ang="0">
                  <a:pos x="50" y="1100"/>
                </a:cxn>
                <a:cxn ang="0">
                  <a:pos x="50" y="1113"/>
                </a:cxn>
                <a:cxn ang="0">
                  <a:pos x="0" y="1113"/>
                </a:cxn>
                <a:cxn ang="0">
                  <a:pos x="0" y="1100"/>
                </a:cxn>
                <a:cxn ang="0">
                  <a:pos x="0" y="825"/>
                </a:cxn>
                <a:cxn ang="0">
                  <a:pos x="50" y="825"/>
                </a:cxn>
                <a:cxn ang="0">
                  <a:pos x="50" y="837"/>
                </a:cxn>
                <a:cxn ang="0">
                  <a:pos x="0" y="837"/>
                </a:cxn>
                <a:cxn ang="0">
                  <a:pos x="0" y="825"/>
                </a:cxn>
                <a:cxn ang="0">
                  <a:pos x="0" y="549"/>
                </a:cxn>
                <a:cxn ang="0">
                  <a:pos x="50" y="549"/>
                </a:cxn>
                <a:cxn ang="0">
                  <a:pos x="50" y="562"/>
                </a:cxn>
                <a:cxn ang="0">
                  <a:pos x="0" y="562"/>
                </a:cxn>
                <a:cxn ang="0">
                  <a:pos x="0" y="549"/>
                </a:cxn>
                <a:cxn ang="0">
                  <a:pos x="0" y="273"/>
                </a:cxn>
                <a:cxn ang="0">
                  <a:pos x="50" y="273"/>
                </a:cxn>
                <a:cxn ang="0">
                  <a:pos x="50" y="286"/>
                </a:cxn>
                <a:cxn ang="0">
                  <a:pos x="0" y="286"/>
                </a:cxn>
                <a:cxn ang="0">
                  <a:pos x="0" y="273"/>
                </a:cxn>
                <a:cxn ang="0">
                  <a:pos x="0" y="0"/>
                </a:cxn>
                <a:cxn ang="0">
                  <a:pos x="50" y="0"/>
                </a:cxn>
                <a:cxn ang="0">
                  <a:pos x="50" y="13"/>
                </a:cxn>
                <a:cxn ang="0">
                  <a:pos x="0" y="13"/>
                </a:cxn>
                <a:cxn ang="0">
                  <a:pos x="0" y="0"/>
                </a:cxn>
              </a:cxnLst>
              <a:rect l="0" t="0" r="r" b="b"/>
              <a:pathLst>
                <a:path w="50" h="2765">
                  <a:moveTo>
                    <a:pt x="0" y="2752"/>
                  </a:moveTo>
                  <a:lnTo>
                    <a:pt x="50" y="2752"/>
                  </a:lnTo>
                  <a:lnTo>
                    <a:pt x="50" y="2765"/>
                  </a:lnTo>
                  <a:lnTo>
                    <a:pt x="0" y="2765"/>
                  </a:lnTo>
                  <a:lnTo>
                    <a:pt x="0" y="2752"/>
                  </a:lnTo>
                  <a:close/>
                  <a:moveTo>
                    <a:pt x="0" y="2477"/>
                  </a:moveTo>
                  <a:lnTo>
                    <a:pt x="50" y="2477"/>
                  </a:lnTo>
                  <a:lnTo>
                    <a:pt x="50" y="2489"/>
                  </a:lnTo>
                  <a:lnTo>
                    <a:pt x="0" y="2489"/>
                  </a:lnTo>
                  <a:lnTo>
                    <a:pt x="0" y="2477"/>
                  </a:lnTo>
                  <a:close/>
                  <a:moveTo>
                    <a:pt x="0" y="2201"/>
                  </a:moveTo>
                  <a:lnTo>
                    <a:pt x="50" y="2201"/>
                  </a:lnTo>
                  <a:lnTo>
                    <a:pt x="50" y="2214"/>
                  </a:lnTo>
                  <a:lnTo>
                    <a:pt x="0" y="2214"/>
                  </a:lnTo>
                  <a:lnTo>
                    <a:pt x="0" y="2201"/>
                  </a:lnTo>
                  <a:close/>
                  <a:moveTo>
                    <a:pt x="0" y="1925"/>
                  </a:moveTo>
                  <a:lnTo>
                    <a:pt x="50" y="1925"/>
                  </a:lnTo>
                  <a:lnTo>
                    <a:pt x="50" y="1938"/>
                  </a:lnTo>
                  <a:lnTo>
                    <a:pt x="0" y="1938"/>
                  </a:lnTo>
                  <a:lnTo>
                    <a:pt x="0" y="1925"/>
                  </a:lnTo>
                  <a:close/>
                  <a:moveTo>
                    <a:pt x="0" y="1650"/>
                  </a:moveTo>
                  <a:lnTo>
                    <a:pt x="50" y="1650"/>
                  </a:lnTo>
                  <a:lnTo>
                    <a:pt x="50" y="1662"/>
                  </a:lnTo>
                  <a:lnTo>
                    <a:pt x="0" y="1662"/>
                  </a:lnTo>
                  <a:lnTo>
                    <a:pt x="0" y="1650"/>
                  </a:lnTo>
                  <a:close/>
                  <a:moveTo>
                    <a:pt x="0" y="1376"/>
                  </a:moveTo>
                  <a:lnTo>
                    <a:pt x="50" y="1376"/>
                  </a:lnTo>
                  <a:lnTo>
                    <a:pt x="50" y="1389"/>
                  </a:lnTo>
                  <a:lnTo>
                    <a:pt x="0" y="1389"/>
                  </a:lnTo>
                  <a:lnTo>
                    <a:pt x="0" y="1376"/>
                  </a:lnTo>
                  <a:close/>
                  <a:moveTo>
                    <a:pt x="0" y="1100"/>
                  </a:moveTo>
                  <a:lnTo>
                    <a:pt x="50" y="1100"/>
                  </a:lnTo>
                  <a:lnTo>
                    <a:pt x="50" y="1113"/>
                  </a:lnTo>
                  <a:lnTo>
                    <a:pt x="0" y="1113"/>
                  </a:lnTo>
                  <a:lnTo>
                    <a:pt x="0" y="1100"/>
                  </a:lnTo>
                  <a:close/>
                  <a:moveTo>
                    <a:pt x="0" y="825"/>
                  </a:moveTo>
                  <a:lnTo>
                    <a:pt x="50" y="825"/>
                  </a:lnTo>
                  <a:lnTo>
                    <a:pt x="50" y="837"/>
                  </a:lnTo>
                  <a:lnTo>
                    <a:pt x="0" y="837"/>
                  </a:lnTo>
                  <a:lnTo>
                    <a:pt x="0" y="825"/>
                  </a:lnTo>
                  <a:close/>
                  <a:moveTo>
                    <a:pt x="0" y="549"/>
                  </a:moveTo>
                  <a:lnTo>
                    <a:pt x="50" y="549"/>
                  </a:lnTo>
                  <a:lnTo>
                    <a:pt x="50" y="562"/>
                  </a:lnTo>
                  <a:lnTo>
                    <a:pt x="0" y="562"/>
                  </a:lnTo>
                  <a:lnTo>
                    <a:pt x="0" y="549"/>
                  </a:lnTo>
                  <a:close/>
                  <a:moveTo>
                    <a:pt x="0" y="273"/>
                  </a:moveTo>
                  <a:lnTo>
                    <a:pt x="50" y="273"/>
                  </a:lnTo>
                  <a:lnTo>
                    <a:pt x="50" y="286"/>
                  </a:lnTo>
                  <a:lnTo>
                    <a:pt x="0" y="286"/>
                  </a:lnTo>
                  <a:lnTo>
                    <a:pt x="0" y="273"/>
                  </a:lnTo>
                  <a:close/>
                  <a:moveTo>
                    <a:pt x="0" y="0"/>
                  </a:moveTo>
                  <a:lnTo>
                    <a:pt x="50" y="0"/>
                  </a:lnTo>
                  <a:lnTo>
                    <a:pt x="50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317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32" name="Rectangle 16"/>
            <p:cNvSpPr>
              <a:spLocks noChangeArrowheads="1"/>
            </p:cNvSpPr>
            <p:nvPr/>
          </p:nvSpPr>
          <p:spPr bwMode="auto">
            <a:xfrm>
              <a:off x="744" y="3578"/>
              <a:ext cx="4865" cy="13"/>
            </a:xfrm>
            <a:prstGeom prst="rect">
              <a:avLst/>
            </a:prstGeom>
            <a:solidFill>
              <a:srgbClr val="868686"/>
            </a:solidFill>
            <a:ln w="3175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389" y="3467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0,0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389" y="3192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0,2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389" y="2917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0,4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389" y="2642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0,6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389" y="2366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0,8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389" y="2091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1,0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389" y="1816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1,2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389" y="1541"/>
              <a:ext cx="289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1,4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1" name="Rectangle 25"/>
            <p:cNvSpPr>
              <a:spLocks noChangeArrowheads="1"/>
            </p:cNvSpPr>
            <p:nvPr/>
          </p:nvSpPr>
          <p:spPr bwMode="auto">
            <a:xfrm>
              <a:off x="389" y="1265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1,6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2" name="Rectangle 26"/>
            <p:cNvSpPr>
              <a:spLocks noChangeArrowheads="1"/>
            </p:cNvSpPr>
            <p:nvPr/>
          </p:nvSpPr>
          <p:spPr bwMode="auto">
            <a:xfrm>
              <a:off x="389" y="990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1,8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389" y="715"/>
              <a:ext cx="289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2,0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4" name="Rectangle 28"/>
            <p:cNvSpPr>
              <a:spLocks noChangeArrowheads="1"/>
            </p:cNvSpPr>
            <p:nvPr/>
          </p:nvSpPr>
          <p:spPr bwMode="auto">
            <a:xfrm>
              <a:off x="910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2000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5" name="Rectangle 29"/>
            <p:cNvSpPr>
              <a:spLocks noChangeArrowheads="1"/>
            </p:cNvSpPr>
            <p:nvPr/>
          </p:nvSpPr>
          <p:spPr bwMode="auto">
            <a:xfrm>
              <a:off x="1605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2005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6" name="Rectangle 30"/>
            <p:cNvSpPr>
              <a:spLocks noChangeArrowheads="1"/>
            </p:cNvSpPr>
            <p:nvPr/>
          </p:nvSpPr>
          <p:spPr bwMode="auto">
            <a:xfrm>
              <a:off x="2300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2008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7" name="Rectangle 31"/>
            <p:cNvSpPr>
              <a:spLocks noChangeArrowheads="1"/>
            </p:cNvSpPr>
            <p:nvPr/>
          </p:nvSpPr>
          <p:spPr bwMode="auto">
            <a:xfrm>
              <a:off x="2995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2010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8" name="Rectangle 32"/>
            <p:cNvSpPr>
              <a:spLocks noChangeArrowheads="1"/>
            </p:cNvSpPr>
            <p:nvPr/>
          </p:nvSpPr>
          <p:spPr bwMode="auto">
            <a:xfrm>
              <a:off x="3690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2015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4385" y="3697"/>
              <a:ext cx="411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2020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50" name="Rectangle 34"/>
            <p:cNvSpPr>
              <a:spLocks noChangeArrowheads="1"/>
            </p:cNvSpPr>
            <p:nvPr/>
          </p:nvSpPr>
          <p:spPr bwMode="auto">
            <a:xfrm>
              <a:off x="5079" y="3697"/>
              <a:ext cx="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smtClean="0">
                  <a:solidFill>
                    <a:srgbClr val="000000"/>
                  </a:solidFill>
                  <a:cs typeface="Arial" pitchFamily="34" charset="0"/>
                </a:rPr>
                <a:t>2030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226" y="572"/>
              <a:ext cx="11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b="1" smtClean="0">
                  <a:solidFill>
                    <a:srgbClr val="000000"/>
                  </a:solidFill>
                  <a:cs typeface="Arial" pitchFamily="34" charset="0"/>
                </a:rPr>
                <a:t>RES  Use [mio </a:t>
              </a:r>
              <a:r>
                <a:rPr lang="sl-SI" b="1" err="1" smtClean="0">
                  <a:solidFill>
                    <a:srgbClr val="000000"/>
                  </a:solidFill>
                  <a:cs typeface="Arial" pitchFamily="34" charset="0"/>
                </a:rPr>
                <a:t>toe</a:t>
              </a:r>
              <a:r>
                <a:rPr lang="sl-SI" b="1" smtClean="0">
                  <a:solidFill>
                    <a:srgbClr val="000000"/>
                  </a:solidFill>
                  <a:cs typeface="Arial" pitchFamily="34" charset="0"/>
                </a:rPr>
                <a:t>]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1043" y="4020"/>
              <a:ext cx="88" cy="98"/>
            </a:xfrm>
            <a:prstGeom prst="rect">
              <a:avLst/>
            </a:prstGeom>
            <a:solidFill>
              <a:srgbClr val="77933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53" name="Rectangle 37"/>
            <p:cNvSpPr>
              <a:spLocks noChangeArrowheads="1"/>
            </p:cNvSpPr>
            <p:nvPr/>
          </p:nvSpPr>
          <p:spPr bwMode="auto">
            <a:xfrm>
              <a:off x="1179" y="3974"/>
              <a:ext cx="67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000" err="1" smtClean="0">
                  <a:solidFill>
                    <a:srgbClr val="000000"/>
                  </a:solidFill>
                  <a:cs typeface="Arial" pitchFamily="34" charset="0"/>
                </a:rPr>
                <a:t>Biomass</a:t>
              </a:r>
              <a:endParaRPr lang="sl-SI" sz="2000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1904" y="4065"/>
              <a:ext cx="89" cy="98"/>
            </a:xfrm>
            <a:prstGeom prst="rect">
              <a:avLst/>
            </a:prstGeom>
            <a:solidFill>
              <a:srgbClr val="31859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55" name="Rectangle 39"/>
            <p:cNvSpPr>
              <a:spLocks noChangeArrowheads="1"/>
            </p:cNvSpPr>
            <p:nvPr/>
          </p:nvSpPr>
          <p:spPr bwMode="auto">
            <a:xfrm>
              <a:off x="2040" y="3974"/>
              <a:ext cx="43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200" err="1" smtClean="0">
                  <a:solidFill>
                    <a:srgbClr val="000000"/>
                  </a:solidFill>
                  <a:cs typeface="Arial" pitchFamily="34" charset="0"/>
                </a:rPr>
                <a:t>Hydro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456" name="Rectangle 40"/>
            <p:cNvSpPr>
              <a:spLocks noChangeArrowheads="1"/>
            </p:cNvSpPr>
            <p:nvPr/>
          </p:nvSpPr>
          <p:spPr bwMode="auto">
            <a:xfrm>
              <a:off x="2630" y="4065"/>
              <a:ext cx="88" cy="98"/>
            </a:xfrm>
            <a:prstGeom prst="rect">
              <a:avLst/>
            </a:prstGeom>
            <a:solidFill>
              <a:srgbClr val="E46C0A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sl-SI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60457" name="Rectangle 41"/>
            <p:cNvSpPr>
              <a:spLocks noChangeArrowheads="1"/>
            </p:cNvSpPr>
            <p:nvPr/>
          </p:nvSpPr>
          <p:spPr bwMode="auto">
            <a:xfrm>
              <a:off x="2766" y="3974"/>
              <a:ext cx="2815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l-SI" sz="2400" err="1" smtClean="0">
                  <a:solidFill>
                    <a:srgbClr val="000000"/>
                  </a:solidFill>
                  <a:cs typeface="Arial" pitchFamily="34" charset="0"/>
                </a:rPr>
                <a:t>Other</a:t>
              </a:r>
              <a:r>
                <a:rPr lang="sl-SI" sz="2400" smtClean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r>
                <a:rPr lang="sl-SI" sz="2000" smtClean="0">
                  <a:solidFill>
                    <a:srgbClr val="000000"/>
                  </a:solidFill>
                  <a:cs typeface="Arial" pitchFamily="34" charset="0"/>
                </a:rPr>
                <a:t>RES</a:t>
              </a:r>
              <a:r>
                <a:rPr lang="sl-SI" sz="2400" smtClean="0">
                  <a:solidFill>
                    <a:srgbClr val="000000"/>
                  </a:solidFill>
                  <a:cs typeface="Arial" pitchFamily="34" charset="0"/>
                </a:rPr>
                <a:t> (</a:t>
              </a:r>
              <a:r>
                <a:rPr lang="sl-SI" sz="2400" err="1" smtClean="0">
                  <a:solidFill>
                    <a:srgbClr val="000000"/>
                  </a:solidFill>
                  <a:cs typeface="Arial" pitchFamily="34" charset="0"/>
                </a:rPr>
                <a:t>solar</a:t>
              </a:r>
              <a:r>
                <a:rPr lang="sl-SI" sz="2400" smtClean="0">
                  <a:solidFill>
                    <a:srgbClr val="000000"/>
                  </a:solidFill>
                  <a:cs typeface="Arial" pitchFamily="34" charset="0"/>
                </a:rPr>
                <a:t>, </a:t>
              </a:r>
              <a:r>
                <a:rPr lang="sl-SI" sz="2400" err="1" smtClean="0">
                  <a:solidFill>
                    <a:srgbClr val="000000"/>
                  </a:solidFill>
                  <a:cs typeface="Arial" pitchFamily="34" charset="0"/>
                </a:rPr>
                <a:t>wind</a:t>
              </a:r>
              <a:r>
                <a:rPr lang="sl-SI" sz="2400" smtClean="0">
                  <a:solidFill>
                    <a:srgbClr val="000000"/>
                  </a:solidFill>
                  <a:cs typeface="Arial" pitchFamily="34" charset="0"/>
                </a:rPr>
                <a:t>, </a:t>
              </a:r>
              <a:r>
                <a:rPr lang="sl-SI" sz="2400" err="1" smtClean="0">
                  <a:solidFill>
                    <a:srgbClr val="000000"/>
                  </a:solidFill>
                  <a:cs typeface="Arial" pitchFamily="34" charset="0"/>
                </a:rPr>
                <a:t>geotermal</a:t>
              </a:r>
              <a:r>
                <a:rPr lang="sl-SI" sz="2400" smtClean="0">
                  <a:solidFill>
                    <a:srgbClr val="000000"/>
                  </a:solidFill>
                  <a:cs typeface="Arial" pitchFamily="34" charset="0"/>
                </a:rPr>
                <a:t>)</a:t>
              </a:r>
              <a:endParaRPr lang="sl-SI" smtClean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12351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5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272808" cy="5760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2800" b="1" dirty="0" err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Sectoral</a:t>
            </a: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 Goals for achieving RES target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131C219-6727-4624-9FB6-9D9F43CC8969}" type="slidenum">
              <a:rPr lang="en-US" altLang="en-US" sz="10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000" smtClean="0">
              <a:solidFill>
                <a:prstClr val="black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194995"/>
              </p:ext>
            </p:extLst>
          </p:nvPr>
        </p:nvGraphicFramePr>
        <p:xfrm>
          <a:off x="107504" y="1484784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59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74599" y="1196752"/>
            <a:ext cx="4034759" cy="430887"/>
          </a:xfrm>
        </p:spPr>
        <p:txBody>
          <a:bodyPr/>
          <a:lstStyle/>
          <a:p>
            <a:pPr algn="ctr"/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RES </a:t>
            </a:r>
            <a:r>
              <a:rPr lang="sl-SI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for heating to 2030</a:t>
            </a:r>
          </a:p>
        </p:txBody>
      </p:sp>
      <p:pic>
        <p:nvPicPr>
          <p:cNvPr id="4" name="Picture 16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13690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03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648072"/>
          </a:xfrm>
        </p:spPr>
        <p:txBody>
          <a:bodyPr/>
          <a:lstStyle/>
          <a:p>
            <a:pPr defTabSz="457200"/>
            <a:r>
              <a:rPr lang="en-US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Electricity generation from RES in 201</a:t>
            </a:r>
            <a:r>
              <a:rPr lang="sl-SI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4 </a:t>
            </a:r>
            <a:r>
              <a:rPr lang="en-US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(</a:t>
            </a:r>
            <a:r>
              <a:rPr lang="sl-SI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%</a:t>
            </a:r>
            <a:r>
              <a:rPr lang="en-US" altLang="en-US" sz="2800" b="1" dirty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)</a:t>
            </a:r>
            <a:endParaRPr lang="sl-SI" altLang="en-US" sz="2800" b="1" dirty="0">
              <a:solidFill>
                <a:srgbClr val="0872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TC Avant Garde Gothic" pitchFamily="34" charset="0"/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273900"/>
              </p:ext>
            </p:extLst>
          </p:nvPr>
        </p:nvGraphicFramePr>
        <p:xfrm>
          <a:off x="1403648" y="1988840"/>
          <a:ext cx="6696744" cy="4709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26685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2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2339752" y="404664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  <a:ea typeface="+mj-ea"/>
                <a:cs typeface="+mj-cs"/>
              </a:rPr>
              <a:t>Scenario for Electricy Production from RES to 2030</a:t>
            </a:r>
          </a:p>
        </p:txBody>
      </p:sp>
      <p:pic>
        <p:nvPicPr>
          <p:cNvPr id="4" name="Picture 166"/>
          <p:cNvPicPr/>
          <p:nvPr/>
        </p:nvPicPr>
        <p:blipFill>
          <a:blip r:embed="rId2" cstate="print"/>
          <a:srcRect r="11777"/>
          <a:stretch>
            <a:fillRect/>
          </a:stretch>
        </p:blipFill>
        <p:spPr bwMode="auto">
          <a:xfrm>
            <a:off x="251520" y="1556791"/>
            <a:ext cx="8568952" cy="518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11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1047988" y="1124744"/>
            <a:ext cx="6831999" cy="430887"/>
          </a:xfrm>
        </p:spPr>
        <p:txBody>
          <a:bodyPr/>
          <a:lstStyle/>
          <a:p>
            <a:pPr algn="ctr"/>
            <a:r>
              <a:rPr lang="sl-SI" sz="2800" b="1" smtClean="0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Exploatation </a:t>
            </a:r>
            <a:r>
              <a:rPr lang="sl-SI" sz="2800" b="1">
                <a:solidFill>
                  <a:srgbClr val="0872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TC Avant Garde Gothic" pitchFamily="34" charset="0"/>
              </a:rPr>
              <a:t>of river potential until 2030</a:t>
            </a:r>
          </a:p>
        </p:txBody>
      </p:sp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82" y="3140968"/>
            <a:ext cx="5807334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jeZBesedilom 4"/>
          <p:cNvSpPr txBox="1"/>
          <p:nvPr/>
        </p:nvSpPr>
        <p:spPr>
          <a:xfrm>
            <a:off x="683565" y="1772816"/>
            <a:ext cx="79208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sl-SI" sz="1800" smtClean="0">
                <a:solidFill>
                  <a:srgbClr val="999999"/>
                </a:solidFill>
                <a:latin typeface="Arial"/>
                <a:cs typeface="+mn-cs"/>
              </a:rPr>
              <a:t>Until 2030 further 13,6 p.p. exploited;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sl-SI" sz="1800" smtClean="0">
              <a:solidFill>
                <a:srgbClr val="999999"/>
              </a:solidFill>
              <a:latin typeface="Arial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sl-SI" sz="1800">
                <a:solidFill>
                  <a:srgbClr val="999999"/>
                </a:solidFill>
                <a:latin typeface="Arial"/>
                <a:cs typeface="+mn-cs"/>
              </a:rPr>
              <a:t>s</a:t>
            </a:r>
            <a:r>
              <a:rPr lang="sl-SI" sz="1800" smtClean="0">
                <a:solidFill>
                  <a:srgbClr val="999999"/>
                </a:solidFill>
                <a:latin typeface="Arial"/>
                <a:cs typeface="+mn-cs"/>
              </a:rPr>
              <a:t>hare of exploatation of river increased to 62%,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sl-SI" sz="1800" smtClean="0">
                <a:solidFill>
                  <a:srgbClr val="999999"/>
                </a:solidFill>
                <a:latin typeface="Arial"/>
                <a:cs typeface="+mn-cs"/>
              </a:rPr>
              <a:t>included two location in Natura 2000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endParaRPr lang="sl-SI" sz="1800">
              <a:solidFill>
                <a:srgbClr val="999999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4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FEE1A1A4C134C9B9471C6485ECC38" ma:contentTypeVersion="0" ma:contentTypeDescription="Create a new document." ma:contentTypeScope="" ma:versionID="a975fb6683187c0d7262e6acaf3503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B9A4C954-EABD-49A4-8D57-29F276C1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345E26-BAC9-47CC-AC35-2632352A3B5B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9916</TotalTime>
  <Words>665</Words>
  <Application>Microsoft Office PowerPoint</Application>
  <PresentationFormat>On-screen Show (4:3)</PresentationFormat>
  <Paragraphs>248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Calibri</vt:lpstr>
      <vt:lpstr>Calibri Light</vt:lpstr>
      <vt:lpstr>ITC Avant Garde Gothic</vt:lpstr>
      <vt:lpstr>Republika</vt:lpstr>
      <vt:lpstr>Tahoma</vt:lpstr>
      <vt:lpstr>Times New Roman</vt:lpstr>
      <vt:lpstr>Verdana</vt:lpstr>
      <vt:lpstr>Wingdings</vt:lpstr>
      <vt:lpstr>Standarddesign</vt:lpstr>
      <vt:lpstr>Officeova tema</vt:lpstr>
      <vt:lpstr>Custom Design</vt:lpstr>
      <vt:lpstr>4_Custom Design</vt:lpstr>
      <vt:lpstr>South East Europe Regional Consultation Meeting Bucharest, Romania 6 – 7 October 2016</vt:lpstr>
      <vt:lpstr>Renewable energy target for 2020 </vt:lpstr>
      <vt:lpstr>Achieving Intermediate goals of RES in 2014  </vt:lpstr>
      <vt:lpstr> Role of RES in primary energy supply </vt:lpstr>
      <vt:lpstr>Sectoral Goals for achieving RES target</vt:lpstr>
      <vt:lpstr>RES for heating to 2030</vt:lpstr>
      <vt:lpstr>Electricity generation from RES in 2014 (%)</vt:lpstr>
      <vt:lpstr>PowerPoint Presentation</vt:lpstr>
      <vt:lpstr>Exploatation of river potential until 2030</vt:lpstr>
      <vt:lpstr>PowerPoint Presentation</vt:lpstr>
      <vt:lpstr>CHALLENGES </vt:lpstr>
      <vt:lpstr>Energy refurbishment of Buildings</vt:lpstr>
      <vt:lpstr>RES potential in Heating</vt:lpstr>
      <vt:lpstr>Energy consumption by sectors</vt:lpstr>
      <vt:lpstr>Discussion</vt:lpstr>
      <vt:lpstr> Opportunities from the uptake of renewables </vt:lpstr>
      <vt:lpstr> Expected future developments in the frameworks for renewables </vt:lpstr>
      <vt:lpstr> Potential areas for required support </vt:lpstr>
      <vt:lpstr>Thank you for your attention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Marcin Scigan</cp:lastModifiedBy>
  <cp:revision>1626</cp:revision>
  <cp:lastPrinted>2016-09-07T06:15:11Z</cp:lastPrinted>
  <dcterms:created xsi:type="dcterms:W3CDTF">2010-01-06T11:15:24Z</dcterms:created>
  <dcterms:modified xsi:type="dcterms:W3CDTF">2016-10-04T12:35:21Z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0x01010088DFEE1A1A4C134C9B9471C6485ECC38</vt:lpwstr>
  </property>
</Properties>
</file>