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Scigan" initials="M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2A6"/>
    <a:srgbClr val="FF2929"/>
    <a:srgbClr val="F46C6C"/>
    <a:srgbClr val="262626"/>
    <a:srgbClr val="646464"/>
    <a:srgbClr val="E1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77" autoAdjust="0"/>
    <p:restoredTop sz="96866" autoAdjust="0"/>
  </p:normalViewPr>
  <p:slideViewPr>
    <p:cSldViewPr>
      <p:cViewPr varScale="1">
        <p:scale>
          <a:sx n="132" d="100"/>
          <a:sy n="132" d="100"/>
        </p:scale>
        <p:origin x="1086" y="108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28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3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9684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2799"/>
            <a:ext cx="3008313" cy="116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799"/>
            <a:ext cx="5111750" cy="58535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888"/>
            <a:ext cx="3008313" cy="4690424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88"/>
            <a:ext cx="5486400" cy="56674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2" descr="C:\Users\ahussain\Desktop\IRENA-logo-PMS307\IRENA-logo-PMS307\IRENA_PMS307-CMYK00080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88640"/>
            <a:ext cx="3024337" cy="8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808"/>
            <a:ext cx="7484799" cy="2088232"/>
          </a:xfrm>
        </p:spPr>
        <p:txBody>
          <a:bodyPr/>
          <a:lstStyle/>
          <a:p>
            <a:pPr algn="ctr"/>
            <a:r>
              <a:rPr lang="en-US" sz="2400" dirty="0"/>
              <a:t>South East Europe Regional Consultation Meeting</a:t>
            </a:r>
            <a:br>
              <a:rPr lang="en-US" sz="2400" dirty="0"/>
            </a:br>
            <a:r>
              <a:rPr lang="en-US" sz="2400" dirty="0"/>
              <a:t>Bucharest, Romania</a:t>
            </a:r>
            <a:br>
              <a:rPr lang="en-US" sz="2400" dirty="0"/>
            </a:br>
            <a:r>
              <a:rPr lang="en-US" sz="2400" dirty="0" smtClean="0"/>
              <a:t>6–7 October, </a:t>
            </a:r>
            <a:r>
              <a:rPr lang="en-US" sz="2400" dirty="0"/>
              <a:t>2016</a:t>
            </a:r>
            <a:endParaRPr lang="en-US" sz="2400" dirty="0" smtClean="0"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4293096"/>
            <a:ext cx="7776864" cy="1658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Session II: Opportunities and Challenges in </a:t>
            </a: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Renewable</a:t>
            </a:r>
            <a:r>
              <a:rPr lang="bs-Latn-BA" b="1" dirty="0" smtClean="0">
                <a:latin typeface="ITC Avant Garde Gothic" pitchFamily="34" charset="0"/>
                <a:ea typeface="+mj-ea"/>
                <a:cs typeface="+mj-cs"/>
              </a:rPr>
              <a:t>s</a:t>
            </a: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 </a:t>
            </a:r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Deployment in the Region</a:t>
            </a:r>
          </a:p>
          <a:p>
            <a:pPr algn="ctr" eaLnBrk="0" hangingPunct="0">
              <a:lnSpc>
                <a:spcPct val="110000"/>
              </a:lnSpc>
            </a:pPr>
            <a:endParaRPr lang="en-US" b="1" dirty="0" smtClean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sz="1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Mujčinagić</a:t>
            </a:r>
            <a:r>
              <a:rPr lang="en-US" sz="1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Alija</a:t>
            </a:r>
            <a:endParaRPr lang="en-US" sz="12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sz="1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State Electricity Regulatory Commission </a:t>
            </a:r>
            <a:endParaRPr lang="en-US" sz="12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sz="1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BOSNIA AND HERZEGOVINA</a:t>
            </a:r>
            <a:endParaRPr lang="en-US" sz="12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1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SLIDE 1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: Status of 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renewables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 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development in 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Bosnia and Herzegovina</a:t>
            </a:r>
            <a:endParaRPr lang="en-US" dirty="0">
              <a:latin typeface="ITC Avant Garde Gothic" pitchFamily="34" charset="0"/>
              <a:ea typeface="+mj-ea"/>
              <a:cs typeface="+mj-cs"/>
            </a:endParaRPr>
          </a:p>
          <a:p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SLIDE 2: 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Encountered challenges in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deployment of 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renewables</a:t>
            </a:r>
          </a:p>
          <a:p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SLIDE 3: 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Identified opportunities from the uptake of renewables</a:t>
            </a:r>
          </a:p>
          <a:p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SLIDE 4: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 Expected future developments in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the frameworks </a:t>
            </a:r>
            <a:r>
              <a:rPr lang="en-US" dirty="0">
                <a:latin typeface="ITC Avant Garde Gothic" pitchFamily="34" charset="0"/>
                <a:ea typeface="+mj-ea"/>
                <a:cs typeface="+mj-cs"/>
              </a:rPr>
              <a:t>for renewables</a:t>
            </a:r>
          </a:p>
          <a:p>
            <a:r>
              <a:rPr lang="en-US" b="1" dirty="0">
                <a:latin typeface="ITC Avant Garde Gothic" pitchFamily="34" charset="0"/>
                <a:ea typeface="+mj-ea"/>
                <a:cs typeface="+mj-cs"/>
              </a:rPr>
              <a:t>SLIDE 5: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Potential areas of required support</a:t>
            </a:r>
            <a:endParaRPr lang="en-US" dirty="0">
              <a:latin typeface="ITC Avant Garde Gothic" pitchFamily="34" charset="0"/>
              <a:ea typeface="+mj-ea"/>
              <a:cs typeface="+mj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0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421688" cy="484269"/>
          </a:xfrm>
        </p:spPr>
        <p:txBody>
          <a:bodyPr/>
          <a:lstStyle/>
          <a:p>
            <a:r>
              <a:rPr lang="pl-PL" sz="2000" dirty="0" smtClean="0"/>
              <a:t>Status of RE </a:t>
            </a:r>
            <a:r>
              <a:rPr lang="en-US" sz="2000" dirty="0" smtClean="0"/>
              <a:t>D</a:t>
            </a:r>
            <a:r>
              <a:rPr lang="pl-PL" sz="2000" dirty="0" smtClean="0"/>
              <a:t>evelopment in Bosnia and Herzegovina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824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s-Latn-BA" b="1" dirty="0" smtClean="0">
                <a:latin typeface="ITC Avant Garde Gothic" pitchFamily="34" charset="0"/>
              </a:rPr>
              <a:t>Key findings: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Adoption of NREAP is a key achievement in the RES development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 in Bosnia and Herzegovina in 2016</a:t>
            </a:r>
          </a:p>
          <a:p>
            <a:pPr lvl="1">
              <a:lnSpc>
                <a:spcPct val="100000"/>
              </a:lnSpc>
            </a:pP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According to NREAP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,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 t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he overall goal includes the 40.0 % target share of RES in the gross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final energy consumption by 2020 </a:t>
            </a:r>
          </a:p>
          <a:p>
            <a:pPr>
              <a:lnSpc>
                <a:spcPct val="100000"/>
              </a:lnSpc>
              <a:buNone/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	</a:t>
            </a:r>
            <a:endParaRPr lang="bs-Latn-BA" b="1" dirty="0" smtClean="0">
              <a:latin typeface="ITC Avant Garde Gothic" pitchFamily="34" charset="0"/>
              <a:ea typeface="+mj-ea"/>
              <a:cs typeface="+mj-cs"/>
            </a:endParaRPr>
          </a:p>
          <a:p>
            <a:pPr>
              <a:lnSpc>
                <a:spcPct val="100000"/>
              </a:lnSpc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Structure of RES production in 2020: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		- wind 9 %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		- solar 0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.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27 %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		- biomass 1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.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36 %</a:t>
            </a:r>
          </a:p>
          <a:p>
            <a:pPr>
              <a:lnSpc>
                <a:spcPct val="100000"/>
              </a:lnSpc>
              <a:buNone/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		- hydro   89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.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37%	</a:t>
            </a:r>
            <a:br>
              <a:rPr lang="en-US" dirty="0" smtClean="0">
                <a:latin typeface="ITC Avant Garde Gothic" pitchFamily="34" charset="0"/>
                <a:ea typeface="+mj-ea"/>
                <a:cs typeface="+mj-cs"/>
              </a:rPr>
            </a:b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Share of energy from renewable sources in gross final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energy consumption in 2009 was 34.0 % </a:t>
            </a: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Current RE installed capacity: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Solar  11.7 MW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Small hydro 91 MW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Wind 0.3 MW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Biogas 0.4 MW</a:t>
            </a: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Support scheme for renewable</a:t>
            </a:r>
            <a:r>
              <a:rPr lang="bs-Latn-BA" b="1" dirty="0" smtClean="0">
                <a:latin typeface="ITC Avant Garde Gothic" pitchFamily="34" charset="0"/>
                <a:ea typeface="+mj-ea"/>
                <a:cs typeface="+mj-cs"/>
              </a:rPr>
              <a:t>s</a:t>
            </a:r>
            <a:endParaRPr lang="en-US" b="1" dirty="0" smtClean="0">
              <a:latin typeface="ITC Avant Garde Gothic" pitchFamily="34" charset="0"/>
              <a:ea typeface="+mj-ea"/>
              <a:cs typeface="+mj-cs"/>
            </a:endParaRP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Feed-in tariff or guaranteed purchase price 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Feed-in premium, in case of production for personal use or free market trade</a:t>
            </a:r>
          </a:p>
          <a:p>
            <a:pPr lvl="1"/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pPr lvl="1"/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pPr lvl="1"/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pPr lvl="1"/>
            <a:endParaRPr lang="en-US" dirty="0">
              <a:latin typeface="ITC Avant Garde Gothic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03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19138"/>
            <a:ext cx="8421688" cy="484269"/>
          </a:xfrm>
        </p:spPr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US" sz="2000" dirty="0" smtClean="0"/>
              <a:t>Encountered Challenges </a:t>
            </a:r>
            <a:r>
              <a:rPr lang="en-US" sz="2000" dirty="0"/>
              <a:t>in </a:t>
            </a:r>
            <a:r>
              <a:rPr lang="en-US" sz="2000" dirty="0" smtClean="0"/>
              <a:t>Deployment of Renewables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76872"/>
            <a:ext cx="8421688" cy="3744416"/>
          </a:xfrm>
        </p:spPr>
        <p:txBody>
          <a:bodyPr/>
          <a:lstStyle/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Legal challenges</a:t>
            </a:r>
          </a:p>
          <a:p>
            <a:pPr lvl="1"/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Legal  (legislation and regulations) security is recognized  as the most  important  challenge. Full compliance with EU directive 2009/28/EC is crucial for  the improvement</a:t>
            </a: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Technical challenges</a:t>
            </a:r>
          </a:p>
          <a:p>
            <a:pPr lvl="1"/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Grid access and operation </a:t>
            </a:r>
          </a:p>
          <a:p>
            <a:pPr lvl="1"/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Balancing mechanism</a:t>
            </a: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Economic challenges</a:t>
            </a:r>
          </a:p>
          <a:p>
            <a:pPr lvl="1"/>
            <a:r>
              <a:rPr lang="en-US" dirty="0" smtClean="0">
                <a:latin typeface="ITC Avant Garde Gothic" pitchFamily="34" charset="0"/>
              </a:rPr>
              <a:t>Market development  issues </a:t>
            </a:r>
          </a:p>
          <a:p>
            <a:pPr lvl="1"/>
            <a:r>
              <a:rPr lang="en-US" dirty="0" smtClean="0">
                <a:latin typeface="ITC Avant Garde Gothic" pitchFamily="34" charset="0"/>
              </a:rPr>
              <a:t>Cost </a:t>
            </a:r>
            <a:r>
              <a:rPr lang="en-US" b="1" dirty="0" smtClean="0">
                <a:latin typeface="ITC Avant Garde Gothic" pitchFamily="34" charset="0"/>
              </a:rPr>
              <a:t> </a:t>
            </a:r>
            <a:r>
              <a:rPr lang="en-US" dirty="0" smtClean="0">
                <a:latin typeface="ITC Avant Garde Gothic" pitchFamily="34" charset="0"/>
              </a:rPr>
              <a:t>challenges</a:t>
            </a: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Political challenges</a:t>
            </a:r>
          </a:p>
          <a:p>
            <a:pPr lvl="1"/>
            <a:r>
              <a:rPr lang="en-US" dirty="0" smtClean="0">
                <a:latin typeface="ITC Avant Garde Gothic" pitchFamily="34" charset="0"/>
              </a:rPr>
              <a:t>Significant influence o</a:t>
            </a:r>
            <a:r>
              <a:rPr lang="bs-Latn-BA" dirty="0" smtClean="0">
                <a:latin typeface="ITC Avant Garde Gothic" pitchFamily="34" charset="0"/>
              </a:rPr>
              <a:t>n further development</a:t>
            </a:r>
            <a:endParaRPr lang="en-US" dirty="0">
              <a:latin typeface="ITC Avant Garde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95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US" sz="2000" dirty="0" smtClean="0"/>
              <a:t>Identified Opportunities from the Uptake </a:t>
            </a:r>
            <a:r>
              <a:rPr lang="en-US" sz="2000" dirty="0"/>
              <a:t>of </a:t>
            </a:r>
            <a:r>
              <a:rPr lang="en-US" sz="2000" dirty="0" smtClean="0"/>
              <a:t>Renewables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76873"/>
            <a:ext cx="8421688" cy="2304256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Increasing security of supply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Decentralized production (distributed generation)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Environmental impacts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 (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cut in greenhouse gas emissions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)</a:t>
            </a:r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pPr>
              <a:spcAft>
                <a:spcPts val="1800"/>
              </a:spcAft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Economical impacts (new green energy jobs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,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new technologies’ development, 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etc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.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)</a:t>
            </a:r>
            <a:endParaRPr lang="en-US" dirty="0">
              <a:latin typeface="ITC Avant Garde Gothic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37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655871"/>
            <a:ext cx="8421688" cy="484269"/>
          </a:xfrm>
        </p:spPr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US" sz="2000" dirty="0" smtClean="0"/>
              <a:t>Expected Future Developments </a:t>
            </a:r>
            <a:r>
              <a:rPr lang="en-US" sz="2000" dirty="0"/>
              <a:t>in the </a:t>
            </a:r>
            <a:r>
              <a:rPr lang="en-US" sz="2000" dirty="0" smtClean="0"/>
              <a:t>Frameworks </a:t>
            </a:r>
            <a:r>
              <a:rPr lang="en-US" sz="2000" dirty="0"/>
              <a:t>for </a:t>
            </a:r>
            <a:r>
              <a:rPr lang="en-US" sz="2000" dirty="0" smtClean="0"/>
              <a:t>Renewables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NREAP  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to </a:t>
            </a: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be regularly updated and harmonized with the latest indicators as well as with actual economic and social possibilities</a:t>
            </a:r>
          </a:p>
          <a:p>
            <a:pPr marL="0" indent="0">
              <a:buNone/>
            </a:pPr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Energy statistic development  (lack of actual statistical indicators of the overall final energy consumption, especially concerning biomass, makes it difficult to make a realistic forecast of the final consumption by 2020</a:t>
            </a:r>
            <a:r>
              <a:rPr lang="bs-Latn-BA" dirty="0" smtClean="0">
                <a:latin typeface="ITC Avant Garde Gothic" pitchFamily="34" charset="0"/>
                <a:ea typeface="+mj-ea"/>
                <a:cs typeface="+mj-cs"/>
              </a:rPr>
              <a:t>)</a:t>
            </a:r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pPr>
              <a:buNone/>
            </a:pPr>
            <a:endParaRPr lang="en-US" dirty="0" smtClean="0">
              <a:latin typeface="ITC Avant Garde Gothic" pitchFamily="34" charset="0"/>
              <a:ea typeface="+mj-ea"/>
              <a:cs typeface="+mj-cs"/>
            </a:endParaRPr>
          </a:p>
          <a:p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It is foreseen that the binding renewable energy target will be exceeded, reaching 43% in 2020</a:t>
            </a:r>
          </a:p>
          <a:p>
            <a:pPr>
              <a:buNone/>
            </a:pPr>
            <a:r>
              <a:rPr lang="en-US" dirty="0" smtClean="0">
                <a:latin typeface="ITC Avant Garde Gothic" pitchFamily="34" charset="0"/>
                <a:ea typeface="+mj-ea"/>
                <a:cs typeface="+mj-cs"/>
              </a:rPr>
              <a:t> </a:t>
            </a:r>
          </a:p>
          <a:p>
            <a:r>
              <a:rPr lang="bs-Latn-BA" dirty="0" smtClean="0">
                <a:latin typeface="ITC Avant Garde Gothic" pitchFamily="34" charset="0"/>
              </a:rPr>
              <a:t>Support schemes development (market based approach - </a:t>
            </a:r>
            <a:r>
              <a:rPr lang="en-US" dirty="0" smtClean="0">
                <a:latin typeface="ITC Avant Garde Gothic" pitchFamily="34" charset="0"/>
              </a:rPr>
              <a:t>introducing feed-in </a:t>
            </a:r>
            <a:r>
              <a:rPr lang="en-US" dirty="0" err="1" smtClean="0">
                <a:latin typeface="ITC Avant Garde Gothic" pitchFamily="34" charset="0"/>
              </a:rPr>
              <a:t>premi</a:t>
            </a:r>
            <a:r>
              <a:rPr lang="bs-Latn-BA" dirty="0" smtClean="0">
                <a:latin typeface="ITC Avant Garde Gothic" pitchFamily="34" charset="0"/>
              </a:rPr>
              <a:t>u</a:t>
            </a:r>
            <a:r>
              <a:rPr lang="en-US" dirty="0" smtClean="0">
                <a:latin typeface="ITC Avant Garde Gothic" pitchFamily="34" charset="0"/>
              </a:rPr>
              <a:t>m</a:t>
            </a:r>
            <a:r>
              <a:rPr lang="bs-Latn-BA" dirty="0" smtClean="0">
                <a:latin typeface="ITC Avant Garde Gothic" pitchFamily="34" charset="0"/>
              </a:rPr>
              <a:t>)</a:t>
            </a:r>
            <a:endParaRPr lang="en-US" dirty="0" smtClean="0">
              <a:latin typeface="ITC Avant Garde Gothic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6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US" sz="2000" dirty="0" smtClean="0"/>
              <a:t>Potential </a:t>
            </a:r>
            <a:r>
              <a:rPr lang="en-US" sz="2000" dirty="0"/>
              <a:t>areas </a:t>
            </a:r>
            <a:r>
              <a:rPr lang="en-US" sz="2000" dirty="0" smtClean="0"/>
              <a:t>for Required </a:t>
            </a:r>
            <a:r>
              <a:rPr lang="en-US" sz="2000" dirty="0"/>
              <a:t>S</a:t>
            </a:r>
            <a:r>
              <a:rPr lang="en-US" sz="2000" dirty="0" smtClean="0"/>
              <a:t>upport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75" y="2276872"/>
            <a:ext cx="8421688" cy="2808312"/>
          </a:xfrm>
        </p:spPr>
        <p:txBody>
          <a:bodyPr/>
          <a:lstStyle/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The existing framework for the promotion of energy from renewable sources is not fully compliant with EU directive 2009/28/EC </a:t>
            </a:r>
            <a:endParaRPr lang="bs-Latn-BA" b="1" dirty="0" smtClean="0">
              <a:latin typeface="ITC Avant Garde Gothic" pitchFamily="34" charset="0"/>
              <a:ea typeface="+mj-ea"/>
              <a:cs typeface="+mj-cs"/>
            </a:endParaRPr>
          </a:p>
          <a:p>
            <a:endParaRPr lang="en-US" b="1" dirty="0" smtClean="0">
              <a:latin typeface="ITC Avant Garde Gothic" pitchFamily="34" charset="0"/>
              <a:ea typeface="+mj-ea"/>
              <a:cs typeface="+mj-cs"/>
            </a:endParaRP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Energy statistics is under development and cannot be used to produce sufficient data for monitoring and updating of the RES sector overview</a:t>
            </a:r>
          </a:p>
          <a:p>
            <a:endParaRPr lang="en-US" b="1" dirty="0" smtClean="0">
              <a:latin typeface="ITC Avant Garde Gothic" pitchFamily="34" charset="0"/>
              <a:ea typeface="+mj-ea"/>
              <a:cs typeface="+mj-cs"/>
            </a:endParaRPr>
          </a:p>
          <a:p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Support scheme improvement</a:t>
            </a:r>
            <a:endParaRPr lang="en-US" b="1" dirty="0">
              <a:latin typeface="ITC Avant Garde Gothic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2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DFEE1A1A4C134C9B9471C6485ECC38" ma:contentTypeVersion="0" ma:contentTypeDescription="Create a new document." ma:contentTypeScope="" ma:versionID="a975fb6683187c0d7262e6acaf3503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345E26-BAC9-47CC-AC35-2632352A3B5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9A4C954-EABD-49A4-8D57-29F276C14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10795</TotalTime>
  <Words>357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 Light</vt:lpstr>
      <vt:lpstr>ITC Avant Garde Gothic</vt:lpstr>
      <vt:lpstr>Times New Roman</vt:lpstr>
      <vt:lpstr>Wingdings</vt:lpstr>
      <vt:lpstr>Standarddesign</vt:lpstr>
      <vt:lpstr>South East Europe Regional Consultation Meeting Bucharest, Romania 6–7 October, 2016</vt:lpstr>
      <vt:lpstr>Structure:</vt:lpstr>
      <vt:lpstr>Status of RE Development in Bosnia and Herzegovina</vt:lpstr>
      <vt:lpstr> Encountered Challenges in Deployment of Renewables </vt:lpstr>
      <vt:lpstr> Identified Opportunities from the Uptake of Renewables </vt:lpstr>
      <vt:lpstr> Expected Future Developments in the Frameworks for Renewables </vt:lpstr>
      <vt:lpstr> Potential areas for Required Support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Marcin Scigan</cp:lastModifiedBy>
  <cp:revision>1651</cp:revision>
  <cp:lastPrinted>2016-09-07T06:15:11Z</cp:lastPrinted>
  <dcterms:created xsi:type="dcterms:W3CDTF">2010-01-06T11:15:24Z</dcterms:created>
  <dcterms:modified xsi:type="dcterms:W3CDTF">2016-10-03T10:34:10Z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0x01010088DFEE1A1A4C134C9B9471C6485ECC38</vt:lpwstr>
  </property>
</Properties>
</file>