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9"/>
  </p:notesMasterIdLst>
  <p:handoutMasterIdLst>
    <p:handoutMasterId r:id="rId20"/>
  </p:handoutMasterIdLst>
  <p:sldIdLst>
    <p:sldId id="256" r:id="rId6"/>
    <p:sldId id="526" r:id="rId7"/>
    <p:sldId id="527" r:id="rId8"/>
    <p:sldId id="528" r:id="rId9"/>
    <p:sldId id="537" r:id="rId10"/>
    <p:sldId id="530" r:id="rId11"/>
    <p:sldId id="529" r:id="rId12"/>
    <p:sldId id="531" r:id="rId13"/>
    <p:sldId id="532" r:id="rId14"/>
    <p:sldId id="533" r:id="rId15"/>
    <p:sldId id="534" r:id="rId16"/>
    <p:sldId id="535" r:id="rId17"/>
    <p:sldId id="536" r:id="rId18"/>
  </p:sldIdLst>
  <p:sldSz cx="9144000" cy="6858000" type="screen4x3"/>
  <p:notesSz cx="9296400" cy="7010400"/>
  <p:defaultTextStyle>
    <a:defPPr>
      <a:defRPr lang="de-DE"/>
    </a:defPPr>
    <a:lvl1pPr algn="l" rtl="0" fontAlgn="base">
      <a:spcBef>
        <a:spcPct val="0"/>
      </a:spcBef>
      <a:spcAft>
        <a:spcPct val="0"/>
      </a:spcAft>
      <a:defRPr sz="1600" kern="1200">
        <a:solidFill>
          <a:schemeClr val="tx1"/>
        </a:solidFill>
        <a:latin typeface="Arial" charset="0"/>
        <a:ea typeface="+mn-ea"/>
        <a:cs typeface="Arial" charset="0"/>
      </a:defRPr>
    </a:lvl1pPr>
    <a:lvl2pPr marL="511761" algn="l" rtl="0" fontAlgn="base">
      <a:spcBef>
        <a:spcPct val="0"/>
      </a:spcBef>
      <a:spcAft>
        <a:spcPct val="0"/>
      </a:spcAft>
      <a:defRPr sz="1600" kern="1200">
        <a:solidFill>
          <a:schemeClr val="tx1"/>
        </a:solidFill>
        <a:latin typeface="Arial" charset="0"/>
        <a:ea typeface="+mn-ea"/>
        <a:cs typeface="Arial" charset="0"/>
      </a:defRPr>
    </a:lvl2pPr>
    <a:lvl3pPr marL="1023523" algn="l" rtl="0" fontAlgn="base">
      <a:spcBef>
        <a:spcPct val="0"/>
      </a:spcBef>
      <a:spcAft>
        <a:spcPct val="0"/>
      </a:spcAft>
      <a:defRPr sz="1600" kern="1200">
        <a:solidFill>
          <a:schemeClr val="tx1"/>
        </a:solidFill>
        <a:latin typeface="Arial" charset="0"/>
        <a:ea typeface="+mn-ea"/>
        <a:cs typeface="Arial" charset="0"/>
      </a:defRPr>
    </a:lvl3pPr>
    <a:lvl4pPr marL="1535285" algn="l" rtl="0" fontAlgn="base">
      <a:spcBef>
        <a:spcPct val="0"/>
      </a:spcBef>
      <a:spcAft>
        <a:spcPct val="0"/>
      </a:spcAft>
      <a:defRPr sz="1600" kern="1200">
        <a:solidFill>
          <a:schemeClr val="tx1"/>
        </a:solidFill>
        <a:latin typeface="Arial" charset="0"/>
        <a:ea typeface="+mn-ea"/>
        <a:cs typeface="Arial" charset="0"/>
      </a:defRPr>
    </a:lvl4pPr>
    <a:lvl5pPr marL="2047046" algn="l" rtl="0" fontAlgn="base">
      <a:spcBef>
        <a:spcPct val="0"/>
      </a:spcBef>
      <a:spcAft>
        <a:spcPct val="0"/>
      </a:spcAft>
      <a:defRPr sz="1600" kern="1200">
        <a:solidFill>
          <a:schemeClr val="tx1"/>
        </a:solidFill>
        <a:latin typeface="Arial" charset="0"/>
        <a:ea typeface="+mn-ea"/>
        <a:cs typeface="Arial" charset="0"/>
      </a:defRPr>
    </a:lvl5pPr>
    <a:lvl6pPr marL="2558807" algn="l" defTabSz="1023523" rtl="0" eaLnBrk="1" latinLnBrk="0" hangingPunct="1">
      <a:defRPr sz="1600" kern="1200">
        <a:solidFill>
          <a:schemeClr val="tx1"/>
        </a:solidFill>
        <a:latin typeface="Arial" charset="0"/>
        <a:ea typeface="+mn-ea"/>
        <a:cs typeface="Arial" charset="0"/>
      </a:defRPr>
    </a:lvl6pPr>
    <a:lvl7pPr marL="3070568" algn="l" defTabSz="1023523" rtl="0" eaLnBrk="1" latinLnBrk="0" hangingPunct="1">
      <a:defRPr sz="1600" kern="1200">
        <a:solidFill>
          <a:schemeClr val="tx1"/>
        </a:solidFill>
        <a:latin typeface="Arial" charset="0"/>
        <a:ea typeface="+mn-ea"/>
        <a:cs typeface="Arial" charset="0"/>
      </a:defRPr>
    </a:lvl7pPr>
    <a:lvl8pPr marL="3582330" algn="l" defTabSz="1023523" rtl="0" eaLnBrk="1" latinLnBrk="0" hangingPunct="1">
      <a:defRPr sz="1600" kern="1200">
        <a:solidFill>
          <a:schemeClr val="tx1"/>
        </a:solidFill>
        <a:latin typeface="Arial" charset="0"/>
        <a:ea typeface="+mn-ea"/>
        <a:cs typeface="Arial" charset="0"/>
      </a:defRPr>
    </a:lvl8pPr>
    <a:lvl9pPr marL="4094092" algn="l" defTabSz="1023523"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019"/>
    <a:srgbClr val="0872A6"/>
    <a:srgbClr val="F46C6C"/>
    <a:srgbClr val="262626"/>
    <a:srgbClr val="FF2929"/>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1" autoAdjust="0"/>
    <p:restoredTop sz="71684" autoAdjust="0"/>
  </p:normalViewPr>
  <p:slideViewPr>
    <p:cSldViewPr>
      <p:cViewPr>
        <p:scale>
          <a:sx n="172" d="100"/>
          <a:sy n="172" d="100"/>
        </p:scale>
        <p:origin x="1602" y="-1758"/>
      </p:cViewPr>
      <p:guideLst>
        <p:guide orient="horz" pos="2161"/>
        <p:guide pos="2880"/>
      </p:guideLst>
    </p:cSldViewPr>
  </p:slideViewPr>
  <p:outlineViewPr>
    <p:cViewPr>
      <p:scale>
        <a:sx n="33" d="100"/>
        <a:sy n="33" d="100"/>
      </p:scale>
      <p:origin x="0" y="-36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797" y="34"/>
      </p:cViewPr>
      <p:guideLst>
        <p:guide orient="horz" pos="2208"/>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Total Primary Energy Supply</a:t>
            </a:r>
          </a:p>
        </c:rich>
      </c:tx>
      <c:layout>
        <c:manualLayout>
          <c:xMode val="edge"/>
          <c:yMode val="edge"/>
          <c:x val="0.20408351566724889"/>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noFill/>
            </a:ln>
          </c:spPr>
          <c:dPt>
            <c:idx val="0"/>
            <c:bubble3D val="0"/>
            <c:spPr>
              <a:solidFill>
                <a:schemeClr val="tx1">
                  <a:lumMod val="95000"/>
                  <a:lumOff val="5000"/>
                </a:schemeClr>
              </a:solidFill>
              <a:ln w="19050">
                <a:no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rgbClr val="0070C0"/>
              </a:solidFill>
              <a:ln w="19050">
                <a:noFill/>
              </a:ln>
              <a:effectLst/>
            </c:spPr>
          </c:dPt>
          <c:dPt>
            <c:idx val="4"/>
            <c:bubble3D val="0"/>
            <c:spPr>
              <a:solidFill>
                <a:srgbClr val="00B050"/>
              </a:solidFill>
              <a:ln w="19050">
                <a:noFill/>
              </a:ln>
              <a:effectLst/>
            </c:spPr>
          </c:dPt>
          <c:dPt>
            <c:idx val="5"/>
            <c:bubble3D val="0"/>
            <c:spPr>
              <a:solidFill>
                <a:schemeClr val="accent6"/>
              </a:solidFill>
              <a:ln w="19050">
                <a:noFill/>
              </a:ln>
              <a:effectLst/>
            </c:spPr>
          </c:dPt>
          <c:dLbls>
            <c:dLbl>
              <c:idx val="0"/>
              <c:delete val="1"/>
              <c:extLst>
                <c:ext xmlns:c15="http://schemas.microsoft.com/office/drawing/2012/chart" uri="{CE6537A1-D6FC-4f65-9D91-7224C49458BB}"/>
              </c:extLst>
            </c:dLbl>
            <c:dLbl>
              <c:idx val="1"/>
              <c:layout>
                <c:manualLayout>
                  <c:x val="-2.9093931837073983E-2"/>
                  <c:y val="-3.1386312476065184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7145064003861153E-2"/>
                  <c:y val="-2.8967346579359655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253025603411303"/>
                      <c:h val="0.15115304799228091"/>
                    </c:manualLayout>
                  </c15:layout>
                </c:ext>
              </c:extLst>
            </c:dLbl>
            <c:dLbl>
              <c:idx val="3"/>
              <c:layout>
                <c:manualLayout>
                  <c:x val="6.4422277639235248E-2"/>
                  <c:y val="2.3540613214308628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4076390388857254"/>
                      <c:h val="0.10550983386963633"/>
                    </c:manualLayout>
                  </c15:layout>
                </c:ext>
              </c:extLst>
            </c:dLbl>
            <c:dLbl>
              <c:idx val="4"/>
              <c:layout>
                <c:manualLayout>
                  <c:x val="-1.8448486860000807E-2"/>
                  <c:y val="-3.1387890032122051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39078457455073"/>
                      <c:h val="0.1550799359201542"/>
                    </c:manualLayout>
                  </c15:layout>
                </c:ext>
              </c:extLst>
            </c:dLbl>
            <c:dLbl>
              <c:idx val="5"/>
              <c:delete val="1"/>
              <c:extLst>
                <c:ext xmlns:c15="http://schemas.microsoft.com/office/drawing/2012/chart" uri="{CE6537A1-D6FC-4f65-9D91-7224C49458BB}"/>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Sheet1!$A$4:$A$9</c:f>
              <c:strCache>
                <c:ptCount val="6"/>
                <c:pt idx="0">
                  <c:v>Coal and coal products</c:v>
                </c:pt>
                <c:pt idx="1">
                  <c:v>Oil products</c:v>
                </c:pt>
                <c:pt idx="2">
                  <c:v>Natural gas</c:v>
                </c:pt>
                <c:pt idx="3">
                  <c:v>Hydro</c:v>
                </c:pt>
                <c:pt idx="4">
                  <c:v>Primary solid biofuels</c:v>
                </c:pt>
                <c:pt idx="5">
                  <c:v>Solar photovoltaics</c:v>
                </c:pt>
              </c:strCache>
            </c:strRef>
          </c:cat>
          <c:val>
            <c:numRef>
              <c:f>Sheet1!$O$4:$O$9</c:f>
              <c:numCache>
                <c:formatCode>#,##0</c:formatCode>
                <c:ptCount val="6"/>
                <c:pt idx="0">
                  <c:v>0.21963739353567704</c:v>
                </c:pt>
                <c:pt idx="1">
                  <c:v>9.9923159243576567</c:v>
                </c:pt>
                <c:pt idx="2">
                  <c:v>3.6651855332457508</c:v>
                </c:pt>
                <c:pt idx="3">
                  <c:v>0.64296206566920966</c:v>
                </c:pt>
                <c:pt idx="4">
                  <c:v>85.451124213675499</c:v>
                </c:pt>
                <c:pt idx="5">
                  <c:v>5.0652392032270958E-3</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prstDash val="soli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Final Energy</a:t>
            </a:r>
            <a:r>
              <a:rPr lang="en-US" sz="2000" b="1" baseline="0"/>
              <a:t> Consumption by sector</a:t>
            </a:r>
            <a:endParaRPr lang="en-US" sz="2000" b="1"/>
          </a:p>
        </c:rich>
      </c:tx>
      <c:layout>
        <c:manualLayout>
          <c:xMode val="edge"/>
          <c:yMode val="edge"/>
          <c:x val="0.22809155870325251"/>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ln>
              <a:noFill/>
            </a:ln>
          </c:spPr>
          <c:dPt>
            <c:idx val="0"/>
            <c:bubble3D val="0"/>
            <c:spPr>
              <a:solidFill>
                <a:srgbClr val="7030A0"/>
              </a:solidFill>
              <a:ln w="19050">
                <a:noFill/>
              </a:ln>
              <a:effectLst/>
            </c:spPr>
          </c:dPt>
          <c:dPt>
            <c:idx val="1"/>
            <c:bubble3D val="0"/>
            <c:spPr>
              <a:solidFill>
                <a:srgbClr val="00B050"/>
              </a:solidFill>
              <a:ln w="19050">
                <a:noFill/>
              </a:ln>
              <a:effectLst/>
            </c:spPr>
          </c:dPt>
          <c:dPt>
            <c:idx val="2"/>
            <c:bubble3D val="0"/>
            <c:spPr>
              <a:solidFill>
                <a:schemeClr val="accent3"/>
              </a:solidFill>
              <a:ln w="19050">
                <a:noFill/>
              </a:ln>
              <a:effectLst/>
            </c:spPr>
          </c:dPt>
          <c:dPt>
            <c:idx val="3"/>
            <c:bubble3D val="0"/>
            <c:spPr>
              <a:solidFill>
                <a:schemeClr val="accent4"/>
              </a:solidFill>
              <a:ln w="19050">
                <a:noFill/>
              </a:ln>
              <a:effectLst/>
            </c:spPr>
          </c:dPt>
          <c:dPt>
            <c:idx val="4"/>
            <c:bubble3D val="0"/>
            <c:spPr>
              <a:solidFill>
                <a:schemeClr val="accent5"/>
              </a:solidFill>
              <a:ln w="19050">
                <a:noFill/>
              </a:ln>
              <a:effectLst/>
            </c:spPr>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Sheet2!$A$2:$A$6</c:f>
              <c:strCache>
                <c:ptCount val="5"/>
                <c:pt idx="0">
                  <c:v>Industry</c:v>
                </c:pt>
                <c:pt idx="1">
                  <c:v>Agriculture</c:v>
                </c:pt>
                <c:pt idx="2">
                  <c:v>Transport</c:v>
                </c:pt>
                <c:pt idx="3">
                  <c:v>Residential </c:v>
                </c:pt>
                <c:pt idx="4">
                  <c:v>Other</c:v>
                </c:pt>
              </c:strCache>
            </c:strRef>
          </c:cat>
          <c:val>
            <c:numRef>
              <c:f>Sheet2!$B$2:$B$6</c:f>
              <c:numCache>
                <c:formatCode>General</c:formatCode>
                <c:ptCount val="5"/>
                <c:pt idx="0">
                  <c:v>14</c:v>
                </c:pt>
                <c:pt idx="1">
                  <c:v>4</c:v>
                </c:pt>
                <c:pt idx="2">
                  <c:v>8</c:v>
                </c:pt>
                <c:pt idx="3">
                  <c:v>70</c:v>
                </c:pt>
                <c:pt idx="4">
                  <c:v>4</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Electricty output in 2012 (GWh)</a:t>
            </a:r>
          </a:p>
        </c:rich>
      </c:tx>
      <c:layout>
        <c:manualLayout>
          <c:xMode val="edge"/>
          <c:yMode val="edge"/>
          <c:x val="0.31194103954047991"/>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081036402613813E-2"/>
          <c:y val="6.1075284564341338E-2"/>
          <c:w val="0.95452083507229446"/>
          <c:h val="0.84924701193172769"/>
        </c:manualLayout>
      </c:layout>
      <c:barChart>
        <c:barDir val="col"/>
        <c:grouping val="clustered"/>
        <c:varyColors val="0"/>
        <c:ser>
          <c:idx val="0"/>
          <c:order val="0"/>
          <c:spPr>
            <a:solidFill>
              <a:schemeClr val="accent1"/>
            </a:solidFill>
            <a:ln w="19050">
              <a:noFill/>
            </a:ln>
            <a:effectLst/>
          </c:spPr>
          <c:invertIfNegative val="0"/>
          <c:dPt>
            <c:idx val="0"/>
            <c:invertIfNegative val="0"/>
            <c:bubble3D val="0"/>
            <c:spPr>
              <a:solidFill>
                <a:srgbClr val="FF0000"/>
              </a:solidFill>
              <a:ln w="19050">
                <a:noFill/>
              </a:ln>
              <a:effectLst/>
            </c:spPr>
          </c:dPt>
          <c:dPt>
            <c:idx val="1"/>
            <c:invertIfNegative val="0"/>
            <c:bubble3D val="0"/>
            <c:spPr>
              <a:solidFill>
                <a:schemeClr val="bg1">
                  <a:lumMod val="50000"/>
                </a:schemeClr>
              </a:solidFill>
              <a:ln w="19050">
                <a:noFill/>
              </a:ln>
              <a:effectLst/>
            </c:spPr>
          </c:dPt>
          <c:dPt>
            <c:idx val="3"/>
            <c:invertIfNegative val="0"/>
            <c:bubble3D val="0"/>
            <c:spPr>
              <a:solidFill>
                <a:srgbClr val="00B050"/>
              </a:solidFill>
              <a:ln w="19050">
                <a:noFill/>
              </a:ln>
              <a:effectLst/>
            </c:spPr>
          </c:dPt>
          <c:dPt>
            <c:idx val="4"/>
            <c:invertIfNegative val="0"/>
            <c:bubble3D val="0"/>
            <c:spPr>
              <a:solidFill>
                <a:srgbClr val="FFC000"/>
              </a:solidFill>
              <a:ln w="19050">
                <a:noFill/>
              </a:ln>
              <a:effectLst/>
            </c:spPr>
          </c:dPt>
          <c:dLbls>
            <c:dLbl>
              <c:idx val="0"/>
              <c:layout>
                <c:manualLayout>
                  <c:x val="-2.9446407538280509E-3"/>
                  <c:y val="-2.6092628832354858E-2"/>
                </c:manualLayout>
              </c:layout>
              <c:dLblPos val="outEnd"/>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9.8154691794267762E-4"/>
                  <c:y val="-2.9354207436399216E-2"/>
                </c:manualLayout>
              </c:layout>
              <c:dLblPos val="outEnd"/>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1.1778563015312203E-2"/>
                  <c:y val="-3.4246575342465814E-2"/>
                </c:manualLayout>
              </c:layout>
              <c:dLblPos val="outEnd"/>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0"/>
                  <c:y val="-2.6092628832354858E-2"/>
                </c:manualLayout>
              </c:layout>
              <c:dLblPos val="outEnd"/>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9.8154691794267762E-4"/>
                  <c:y val="-3.2615786040443691E-2"/>
                </c:manualLayout>
              </c:layout>
              <c:dLblPos val="outEnd"/>
              <c:showLegendKey val="0"/>
              <c:showVal val="1"/>
              <c:showCatName val="1"/>
              <c:showSerName val="0"/>
              <c:showPercent val="0"/>
              <c:showBubbleSize val="0"/>
              <c:extLst>
                <c:ext xmlns:c15="http://schemas.microsoft.com/office/drawing/2012/chart" uri="{CE6537A1-D6FC-4f65-9D91-7224C49458BB}">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Sheet2!$A$24:$A$28</c:f>
              <c:strCache>
                <c:ptCount val="5"/>
                <c:pt idx="0">
                  <c:v>Oil products</c:v>
                </c:pt>
                <c:pt idx="1">
                  <c:v>Natural gas</c:v>
                </c:pt>
                <c:pt idx="2">
                  <c:v>Hydro</c:v>
                </c:pt>
                <c:pt idx="3">
                  <c:v>Primary solid biofuels</c:v>
                </c:pt>
                <c:pt idx="4">
                  <c:v>Solar PV</c:v>
                </c:pt>
              </c:strCache>
            </c:strRef>
          </c:cat>
          <c:val>
            <c:numRef>
              <c:f>Sheet2!$B$24:$B$28</c:f>
              <c:numCache>
                <c:formatCode>#,##0</c:formatCode>
                <c:ptCount val="5"/>
                <c:pt idx="0">
                  <c:v>1166</c:v>
                </c:pt>
                <c:pt idx="1">
                  <c:v>2940</c:v>
                </c:pt>
                <c:pt idx="2">
                  <c:v>1657</c:v>
                </c:pt>
                <c:pt idx="3">
                  <c:v>19</c:v>
                </c:pt>
                <c:pt idx="4">
                  <c:v>13</c:v>
                </c:pt>
              </c:numCache>
            </c:numRef>
          </c:val>
        </c:ser>
        <c:dLbls>
          <c:showLegendKey val="0"/>
          <c:showVal val="0"/>
          <c:showCatName val="0"/>
          <c:showSerName val="0"/>
          <c:showPercent val="0"/>
          <c:showBubbleSize val="0"/>
        </c:dLbls>
        <c:gapWidth val="150"/>
        <c:axId val="-950568864"/>
        <c:axId val="-950563968"/>
      </c:barChart>
      <c:catAx>
        <c:axId val="-9505688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50563968"/>
        <c:crosses val="autoZero"/>
        <c:auto val="1"/>
        <c:lblAlgn val="ctr"/>
        <c:lblOffset val="100"/>
        <c:noMultiLvlLbl val="0"/>
      </c:catAx>
      <c:valAx>
        <c:axId val="-950563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50568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solidFill>
                <a:srgbClr val="C00000"/>
              </a:solidFill>
              <a:ln w="19050">
                <a:noFill/>
              </a:ln>
              <a:effectLst/>
            </c:spPr>
          </c:dPt>
          <c:dPt>
            <c:idx val="1"/>
            <c:bubble3D val="0"/>
            <c:spPr>
              <a:solidFill>
                <a:srgbClr val="FFC000"/>
              </a:solidFill>
              <a:ln w="19050">
                <a:noFill/>
              </a:ln>
              <a:effectLst/>
            </c:spPr>
          </c:dPt>
          <c:dPt>
            <c:idx val="2"/>
            <c:bubble3D val="0"/>
            <c:spPr>
              <a:solidFill>
                <a:srgbClr val="00B050"/>
              </a:solidFill>
              <a:ln w="19050">
                <a:noFill/>
              </a:ln>
              <a:effectLst/>
            </c:spPr>
          </c:dPt>
          <c:dPt>
            <c:idx val="3"/>
            <c:bubble3D val="0"/>
            <c:spPr>
              <a:solidFill>
                <a:srgbClr val="7030A0"/>
              </a:solidFill>
              <a:ln w="19050">
                <a:noFill/>
              </a:ln>
              <a:effectLst/>
            </c:spPr>
          </c:dPt>
          <c:dPt>
            <c:idx val="4"/>
            <c:bubble3D val="0"/>
            <c:spPr>
              <a:solidFill>
                <a:schemeClr val="accent1">
                  <a:lumMod val="75000"/>
                </a:schemeClr>
              </a:solidFill>
              <a:ln w="19050">
                <a:noFill/>
              </a:ln>
              <a:effectLst/>
            </c:spPr>
          </c:dPt>
          <c:dLbls>
            <c:dLbl>
              <c:idx val="0"/>
              <c:layout>
                <c:manualLayout>
                  <c:x val="-2.0858062554453015E-2"/>
                  <c:y val="5.2417786912565241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1117612638970158"/>
                  <c:y val="-4.753914988814318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4.0748944561715364E-2"/>
                  <c:y val="0.14138151316520386"/>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925687536571096E-2"/>
                  <c:y val="-5.1267118421557017E-1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5.7863104904847397E-2"/>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Sheet3!$A$1:$A$5</c:f>
              <c:strCache>
                <c:ptCount val="5"/>
                <c:pt idx="0">
                  <c:v>Commercial and public service</c:v>
                </c:pt>
                <c:pt idx="1">
                  <c:v>Residential</c:v>
                </c:pt>
                <c:pt idx="2">
                  <c:v>Agriculture</c:v>
                </c:pt>
                <c:pt idx="3">
                  <c:v>Industry</c:v>
                </c:pt>
                <c:pt idx="4">
                  <c:v>Other</c:v>
                </c:pt>
              </c:strCache>
            </c:strRef>
          </c:cat>
          <c:val>
            <c:numRef>
              <c:f>Sheet3!$B$1:$B$5</c:f>
              <c:numCache>
                <c:formatCode>General</c:formatCode>
                <c:ptCount val="5"/>
                <c:pt idx="0">
                  <c:v>23</c:v>
                </c:pt>
                <c:pt idx="1">
                  <c:v>44</c:v>
                </c:pt>
                <c:pt idx="2">
                  <c:v>4</c:v>
                </c:pt>
                <c:pt idx="3">
                  <c:v>25</c:v>
                </c:pt>
                <c:pt idx="4">
                  <c:v>4</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pPr>
              <a:defRPr/>
            </a:pPr>
            <a:fld id="{245241A0-8D54-49E2-960A-8064867E6FBE}" type="datetimeFigureOut">
              <a:rPr lang="en-US"/>
              <a:pPr>
                <a:defRPr/>
              </a:pPr>
              <a:t>3/10/2016</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pPr>
              <a:defRPr/>
            </a:pPr>
            <a:fld id="{EAD141E7-8887-432E-BDD1-9BF128B28DAF}" type="slidenum">
              <a:rPr lang="en-US"/>
              <a:pPr>
                <a:defRPr/>
              </a:pPr>
              <a:t>‹#›</a:t>
            </a:fld>
            <a:endParaRPr lang="en-US" dirty="0"/>
          </a:p>
        </p:txBody>
      </p:sp>
    </p:spTree>
    <p:extLst>
      <p:ext uri="{BB962C8B-B14F-4D97-AF65-F5344CB8AC3E}">
        <p14:creationId xmlns:p14="http://schemas.microsoft.com/office/powerpoint/2010/main" val="1037189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defRPr sz="1200"/>
            </a:lvl1pPr>
          </a:lstStyle>
          <a:p>
            <a:pPr>
              <a:defRPr/>
            </a:pPr>
            <a:endParaRPr lang="de-DE"/>
          </a:p>
        </p:txBody>
      </p:sp>
      <p:sp>
        <p:nvSpPr>
          <p:cNvPr id="6147" name="Rectangle 3"/>
          <p:cNvSpPr>
            <a:spLocks noGrp="1" noChangeArrowheads="1"/>
          </p:cNvSpPr>
          <p:nvPr>
            <p:ph type="dt" idx="1"/>
          </p:nvPr>
        </p:nvSpPr>
        <p:spPr bwMode="auto">
          <a:xfrm>
            <a:off x="5265014" y="0"/>
            <a:ext cx="4029282" cy="350760"/>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defRPr sz="1200"/>
            </a:lvl1pPr>
          </a:lstStyle>
          <a:p>
            <a:pPr>
              <a:defRPr/>
            </a:pPr>
            <a:endParaRPr lang="de-DE"/>
          </a:p>
        </p:txBody>
      </p:sp>
      <p:sp>
        <p:nvSpPr>
          <p:cNvPr id="4608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0482" y="3330419"/>
            <a:ext cx="7435436" cy="3154441"/>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50" name="Rectangle 6"/>
          <p:cNvSpPr>
            <a:spLocks noGrp="1" noChangeArrowheads="1"/>
          </p:cNvSpPr>
          <p:nvPr>
            <p:ph type="ftr" sz="quarter" idx="4"/>
          </p:nvPr>
        </p:nvSpPr>
        <p:spPr bwMode="auto">
          <a:xfrm>
            <a:off x="1" y="6658443"/>
            <a:ext cx="4029282" cy="35076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defRPr sz="1200"/>
            </a:lvl1pPr>
          </a:lstStyle>
          <a:p>
            <a:pPr>
              <a:defRPr/>
            </a:pPr>
            <a:endParaRPr lang="de-DE"/>
          </a:p>
        </p:txBody>
      </p:sp>
      <p:sp>
        <p:nvSpPr>
          <p:cNvPr id="6151" name="Rectangle 7"/>
          <p:cNvSpPr>
            <a:spLocks noGrp="1" noChangeArrowheads="1"/>
          </p:cNvSpPr>
          <p:nvPr>
            <p:ph type="sldNum" sz="quarter" idx="5"/>
          </p:nvPr>
        </p:nvSpPr>
        <p:spPr bwMode="auto">
          <a:xfrm>
            <a:off x="5265014" y="6658443"/>
            <a:ext cx="4029282" cy="350760"/>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defRPr sz="1200"/>
            </a:lvl1pPr>
          </a:lstStyle>
          <a:p>
            <a:pPr>
              <a:defRPr/>
            </a:pPr>
            <a:fld id="{BAF60FA8-7B3F-4A7C-8F0E-23C53659501D}" type="slidenum">
              <a:rPr lang="de-DE"/>
              <a:pPr>
                <a:defRPr/>
              </a:pPr>
              <a:t>‹#›</a:t>
            </a:fld>
            <a:endParaRPr lang="de-DE"/>
          </a:p>
        </p:txBody>
      </p:sp>
    </p:spTree>
    <p:extLst>
      <p:ext uri="{BB962C8B-B14F-4D97-AF65-F5344CB8AC3E}">
        <p14:creationId xmlns:p14="http://schemas.microsoft.com/office/powerpoint/2010/main" val="9830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Arial" charset="0"/>
      </a:defRPr>
    </a:lvl1pPr>
    <a:lvl2pPr marL="511761" algn="l" rtl="0" eaLnBrk="0" fontAlgn="base" hangingPunct="0">
      <a:spcBef>
        <a:spcPct val="30000"/>
      </a:spcBef>
      <a:spcAft>
        <a:spcPct val="0"/>
      </a:spcAft>
      <a:defRPr sz="1300" kern="1200">
        <a:solidFill>
          <a:schemeClr val="tx1"/>
        </a:solidFill>
        <a:latin typeface="Arial" charset="0"/>
        <a:ea typeface="+mn-ea"/>
        <a:cs typeface="Arial" charset="0"/>
      </a:defRPr>
    </a:lvl2pPr>
    <a:lvl3pPr marL="1023523" algn="l" rtl="0" eaLnBrk="0" fontAlgn="base" hangingPunct="0">
      <a:spcBef>
        <a:spcPct val="30000"/>
      </a:spcBef>
      <a:spcAft>
        <a:spcPct val="0"/>
      </a:spcAft>
      <a:defRPr sz="1300" kern="1200">
        <a:solidFill>
          <a:schemeClr val="tx1"/>
        </a:solidFill>
        <a:latin typeface="Arial" charset="0"/>
        <a:ea typeface="+mn-ea"/>
        <a:cs typeface="Arial" charset="0"/>
      </a:defRPr>
    </a:lvl3pPr>
    <a:lvl4pPr marL="1535285" algn="l" rtl="0" eaLnBrk="0" fontAlgn="base" hangingPunct="0">
      <a:spcBef>
        <a:spcPct val="30000"/>
      </a:spcBef>
      <a:spcAft>
        <a:spcPct val="0"/>
      </a:spcAft>
      <a:defRPr sz="1300" kern="1200">
        <a:solidFill>
          <a:schemeClr val="tx1"/>
        </a:solidFill>
        <a:latin typeface="Arial" charset="0"/>
        <a:ea typeface="+mn-ea"/>
        <a:cs typeface="Arial" charset="0"/>
      </a:defRPr>
    </a:lvl4pPr>
    <a:lvl5pPr marL="2047046" algn="l" rtl="0" eaLnBrk="0" fontAlgn="base" hangingPunct="0">
      <a:spcBef>
        <a:spcPct val="30000"/>
      </a:spcBef>
      <a:spcAft>
        <a:spcPct val="0"/>
      </a:spcAft>
      <a:defRPr sz="1300" kern="1200">
        <a:solidFill>
          <a:schemeClr val="tx1"/>
        </a:solidFill>
        <a:latin typeface="Arial" charset="0"/>
        <a:ea typeface="+mn-ea"/>
        <a:cs typeface="Arial" charset="0"/>
      </a:defRPr>
    </a:lvl5pPr>
    <a:lvl6pPr marL="2558807" algn="l" defTabSz="1023523" rtl="0" eaLnBrk="1" latinLnBrk="0" hangingPunct="1">
      <a:defRPr sz="1300" kern="1200">
        <a:solidFill>
          <a:schemeClr val="tx1"/>
        </a:solidFill>
        <a:latin typeface="+mn-lt"/>
        <a:ea typeface="+mn-ea"/>
        <a:cs typeface="+mn-cs"/>
      </a:defRPr>
    </a:lvl6pPr>
    <a:lvl7pPr marL="3070568" algn="l" defTabSz="1023523" rtl="0" eaLnBrk="1" latinLnBrk="0" hangingPunct="1">
      <a:defRPr sz="1300" kern="1200">
        <a:solidFill>
          <a:schemeClr val="tx1"/>
        </a:solidFill>
        <a:latin typeface="+mn-lt"/>
        <a:ea typeface="+mn-ea"/>
        <a:cs typeface="+mn-cs"/>
      </a:defRPr>
    </a:lvl7pPr>
    <a:lvl8pPr marL="3582330" algn="l" defTabSz="1023523" rtl="0" eaLnBrk="1" latinLnBrk="0" hangingPunct="1">
      <a:defRPr sz="1300" kern="1200">
        <a:solidFill>
          <a:schemeClr val="tx1"/>
        </a:solidFill>
        <a:latin typeface="+mn-lt"/>
        <a:ea typeface="+mn-ea"/>
        <a:cs typeface="+mn-cs"/>
      </a:defRPr>
    </a:lvl8pPr>
    <a:lvl9pPr marL="4094092" algn="l" defTabSz="102352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895600" y="525463"/>
            <a:ext cx="3505200" cy="2628900"/>
          </a:xfrm>
          <a:ln/>
        </p:spPr>
      </p:sp>
      <p:sp>
        <p:nvSpPr>
          <p:cNvPr id="47107" name="Notes Placeholder 2"/>
          <p:cNvSpPr>
            <a:spLocks noGrp="1"/>
          </p:cNvSpPr>
          <p:nvPr>
            <p:ph type="body" idx="1"/>
          </p:nvPr>
        </p:nvSpPr>
        <p:spPr>
          <a:noFill/>
          <a:ln/>
        </p:spPr>
        <p:txBody>
          <a:bodyPr/>
          <a:lstStyle/>
          <a:p>
            <a:endParaRPr lang="fr-FR" dirty="0" smtClean="0"/>
          </a:p>
        </p:txBody>
      </p:sp>
      <p:sp>
        <p:nvSpPr>
          <p:cNvPr id="47108" name="Slide Number Placeholder 3"/>
          <p:cNvSpPr>
            <a:spLocks noGrp="1"/>
          </p:cNvSpPr>
          <p:nvPr>
            <p:ph type="sldNum" sz="quarter" idx="5"/>
          </p:nvPr>
        </p:nvSpPr>
        <p:spPr>
          <a:noFill/>
        </p:spPr>
        <p:txBody>
          <a:bodyPr/>
          <a:lstStyle/>
          <a:p>
            <a:fld id="{1B6339BF-1857-454F-929A-AD4F39B67476}" type="slidenum">
              <a:rPr lang="de-DE" smtClean="0"/>
              <a:pPr/>
              <a:t>1</a:t>
            </a:fld>
            <a:endParaRPr lang="de-DE" smtClean="0"/>
          </a:p>
        </p:txBody>
      </p:sp>
    </p:spTree>
    <p:extLst>
      <p:ext uri="{BB962C8B-B14F-4D97-AF65-F5344CB8AC3E}">
        <p14:creationId xmlns:p14="http://schemas.microsoft.com/office/powerpoint/2010/main" val="2866776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10</a:t>
            </a:fld>
            <a:endParaRPr lang="de-DE"/>
          </a:p>
        </p:txBody>
      </p:sp>
    </p:spTree>
    <p:extLst>
      <p:ext uri="{BB962C8B-B14F-4D97-AF65-F5344CB8AC3E}">
        <p14:creationId xmlns:p14="http://schemas.microsoft.com/office/powerpoint/2010/main" val="2587840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E10019"/>
              </a:solidFill>
            </a:endParaRPr>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11</a:t>
            </a:fld>
            <a:endParaRPr lang="de-DE"/>
          </a:p>
        </p:txBody>
      </p:sp>
    </p:spTree>
    <p:extLst>
      <p:ext uri="{BB962C8B-B14F-4D97-AF65-F5344CB8AC3E}">
        <p14:creationId xmlns:p14="http://schemas.microsoft.com/office/powerpoint/2010/main" val="4053705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12</a:t>
            </a:fld>
            <a:endParaRPr lang="de-DE"/>
          </a:p>
        </p:txBody>
      </p:sp>
    </p:spTree>
    <p:extLst>
      <p:ext uri="{BB962C8B-B14F-4D97-AF65-F5344CB8AC3E}">
        <p14:creationId xmlns:p14="http://schemas.microsoft.com/office/powerpoint/2010/main" val="1975247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13</a:t>
            </a:fld>
            <a:endParaRPr lang="de-DE"/>
          </a:p>
        </p:txBody>
      </p:sp>
    </p:spTree>
    <p:extLst>
      <p:ext uri="{BB962C8B-B14F-4D97-AF65-F5344CB8AC3E}">
        <p14:creationId xmlns:p14="http://schemas.microsoft.com/office/powerpoint/2010/main" val="205533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2</a:t>
            </a:fld>
            <a:endParaRPr lang="de-DE"/>
          </a:p>
        </p:txBody>
      </p:sp>
    </p:spTree>
    <p:extLst>
      <p:ext uri="{BB962C8B-B14F-4D97-AF65-F5344CB8AC3E}">
        <p14:creationId xmlns:p14="http://schemas.microsoft.com/office/powerpoint/2010/main" val="62845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3</a:t>
            </a:fld>
            <a:endParaRPr lang="de-DE"/>
          </a:p>
        </p:txBody>
      </p:sp>
    </p:spTree>
    <p:extLst>
      <p:ext uri="{BB962C8B-B14F-4D97-AF65-F5344CB8AC3E}">
        <p14:creationId xmlns:p14="http://schemas.microsoft.com/office/powerpoint/2010/main" val="2485200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4</a:t>
            </a:fld>
            <a:endParaRPr lang="de-DE"/>
          </a:p>
        </p:txBody>
      </p:sp>
    </p:spTree>
    <p:extLst>
      <p:ext uri="{BB962C8B-B14F-4D97-AF65-F5344CB8AC3E}">
        <p14:creationId xmlns:p14="http://schemas.microsoft.com/office/powerpoint/2010/main" val="281637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5</a:t>
            </a:fld>
            <a:endParaRPr lang="de-DE"/>
          </a:p>
        </p:txBody>
      </p:sp>
    </p:spTree>
    <p:extLst>
      <p:ext uri="{BB962C8B-B14F-4D97-AF65-F5344CB8AC3E}">
        <p14:creationId xmlns:p14="http://schemas.microsoft.com/office/powerpoint/2010/main" val="2481135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400" b="0" dirty="0" smtClean="0">
              <a:latin typeface="Calibri Light" panose="020F0302020204030204" pitchFamily="34" charset="0"/>
            </a:endParaRPr>
          </a:p>
          <a:p>
            <a:endParaRPr lang="en-US" b="0"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6</a:t>
            </a:fld>
            <a:endParaRPr lang="de-DE"/>
          </a:p>
        </p:txBody>
      </p:sp>
    </p:spTree>
    <p:extLst>
      <p:ext uri="{BB962C8B-B14F-4D97-AF65-F5344CB8AC3E}">
        <p14:creationId xmlns:p14="http://schemas.microsoft.com/office/powerpoint/2010/main" val="1918283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7</a:t>
            </a:fld>
            <a:endParaRPr lang="de-DE"/>
          </a:p>
        </p:txBody>
      </p:sp>
    </p:spTree>
    <p:extLst>
      <p:ext uri="{BB962C8B-B14F-4D97-AF65-F5344CB8AC3E}">
        <p14:creationId xmlns:p14="http://schemas.microsoft.com/office/powerpoint/2010/main" val="915902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8</a:t>
            </a:fld>
            <a:endParaRPr lang="de-DE"/>
          </a:p>
        </p:txBody>
      </p:sp>
    </p:spTree>
    <p:extLst>
      <p:ext uri="{BB962C8B-B14F-4D97-AF65-F5344CB8AC3E}">
        <p14:creationId xmlns:p14="http://schemas.microsoft.com/office/powerpoint/2010/main" val="452082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F60FA8-7B3F-4A7C-8F0E-23C53659501D}" type="slidenum">
              <a:rPr lang="de-DE" smtClean="0"/>
              <a:pPr>
                <a:defRPr/>
              </a:pPr>
              <a:t>9</a:t>
            </a:fld>
            <a:endParaRPr lang="de-DE"/>
          </a:p>
        </p:txBody>
      </p:sp>
    </p:spTree>
    <p:extLst>
      <p:ext uri="{BB962C8B-B14F-4D97-AF65-F5344CB8AC3E}">
        <p14:creationId xmlns:p14="http://schemas.microsoft.com/office/powerpoint/2010/main" val="350650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76004"/>
            <a:ext cx="6478588" cy="2876003"/>
          </a:xfrm>
          <a:solidFill>
            <a:srgbClr val="0872A6"/>
          </a:solidFill>
        </p:spPr>
        <p:txBody>
          <a:bodyPr lIns="402962" tIns="201480" rIns="402962" bIns="402962"/>
          <a:lstStyle>
            <a:lvl1pPr>
              <a:lnSpc>
                <a:spcPct val="110000"/>
              </a:lnSpc>
              <a:defRPr sz="3500">
                <a:solidFill>
                  <a:schemeClr val="bg1"/>
                </a:solidFill>
              </a:defRPr>
            </a:lvl1pPr>
          </a:lstStyle>
          <a:p>
            <a:r>
              <a:rPr lang="de-DE" dirty="0"/>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548E9B5-4524-4854-B31C-19DC72F8AF96}"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88C20E53-3621-42ED-A9C5-9CBA2B2CF1F0}" type="slidenum">
              <a:rPr lang="de-DE" smtClean="0"/>
              <a:pPr>
                <a:defRPr/>
              </a:pPr>
              <a:t>‹#›</a:t>
            </a:fld>
            <a:endParaRPr lang="de-DE"/>
          </a:p>
        </p:txBody>
      </p:sp>
    </p:spTree>
    <p:extLst>
      <p:ext uri="{BB962C8B-B14F-4D97-AF65-F5344CB8AC3E}">
        <p14:creationId xmlns:p14="http://schemas.microsoft.com/office/powerpoint/2010/main" val="203008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872A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65FDF4-D2FE-483D-8AFC-13EC22B32FDB}"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54"/>
            <a:ext cx="7772400" cy="1361872"/>
          </a:xfrm>
        </p:spPr>
        <p:txBody>
          <a:bodyPr anchor="t"/>
          <a:lstStyle>
            <a:lvl1pPr algn="l">
              <a:defRPr sz="4500" b="1" cap="all">
                <a:solidFill>
                  <a:srgbClr val="0872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7726"/>
            <a:ext cx="7772400" cy="1499327"/>
          </a:xfrm>
        </p:spPr>
        <p:txBody>
          <a:bodyPr anchor="b"/>
          <a:lstStyle>
            <a:lvl1pPr marL="0" indent="0">
              <a:buNone/>
              <a:defRPr sz="2200"/>
            </a:lvl1pPr>
            <a:lvl2pPr marL="511761" indent="0">
              <a:buNone/>
              <a:defRPr sz="2000"/>
            </a:lvl2pPr>
            <a:lvl3pPr marL="1023523" indent="0">
              <a:buNone/>
              <a:defRPr sz="1800"/>
            </a:lvl3pPr>
            <a:lvl4pPr marL="1535285" indent="0">
              <a:buNone/>
              <a:defRPr sz="1600"/>
            </a:lvl4pPr>
            <a:lvl5pPr marL="2047046" indent="0">
              <a:buNone/>
              <a:defRPr sz="1600"/>
            </a:lvl5pPr>
            <a:lvl6pPr marL="2558807" indent="0">
              <a:buNone/>
              <a:defRPr sz="1600"/>
            </a:lvl6pPr>
            <a:lvl7pPr marL="3070568" indent="0">
              <a:buNone/>
              <a:defRPr sz="1600"/>
            </a:lvl7pPr>
            <a:lvl8pPr marL="3582330" indent="0">
              <a:buNone/>
              <a:defRPr sz="1600"/>
            </a:lvl8pPr>
            <a:lvl9pPr marL="4094092" indent="0">
              <a:buNone/>
              <a:defRPr sz="16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5D858B-B45B-4EC9-B158-BD1953AAA5B3}"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872A6"/>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58776" y="2457291"/>
            <a:ext cx="4133850" cy="3368731"/>
          </a:xfrm>
        </p:spPr>
        <p:txBody>
          <a:bodyPr/>
          <a:lstStyle>
            <a:lvl1pPr>
              <a:defRPr sz="32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2457291"/>
            <a:ext cx="4135438" cy="3368731"/>
          </a:xfrm>
        </p:spPr>
        <p:txBody>
          <a:bodyPr/>
          <a:lstStyle>
            <a:lvl1pPr>
              <a:defRPr sz="32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F0E8351-6A66-4547-B069-85DE88F209DB}"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13"/>
            <a:ext cx="8229600" cy="1141943"/>
          </a:xfrm>
        </p:spPr>
        <p:txBody>
          <a:bodyPr/>
          <a:lstStyle>
            <a:lvl1pPr>
              <a:defRPr>
                <a:solidFill>
                  <a:srgbClr val="0872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279"/>
            <a:ext cx="4040188" cy="638642"/>
          </a:xfrm>
        </p:spPr>
        <p:txBody>
          <a:bodyPr anchor="b"/>
          <a:lstStyle>
            <a:lvl1pPr marL="0" indent="0">
              <a:buNone/>
              <a:defRPr sz="2700" b="1"/>
            </a:lvl1pPr>
            <a:lvl2pPr marL="511761" indent="0">
              <a:buNone/>
              <a:defRPr sz="2200" b="1"/>
            </a:lvl2pPr>
            <a:lvl3pPr marL="1023523" indent="0">
              <a:buNone/>
              <a:defRPr sz="2000" b="1"/>
            </a:lvl3pPr>
            <a:lvl4pPr marL="1535285" indent="0">
              <a:buNone/>
              <a:defRPr sz="1800" b="1"/>
            </a:lvl4pPr>
            <a:lvl5pPr marL="2047046" indent="0">
              <a:buNone/>
              <a:defRPr sz="1800" b="1"/>
            </a:lvl5pPr>
            <a:lvl6pPr marL="2558807" indent="0">
              <a:buNone/>
              <a:defRPr sz="1800" b="1"/>
            </a:lvl6pPr>
            <a:lvl7pPr marL="3070568" indent="0">
              <a:buNone/>
              <a:defRPr sz="1800" b="1"/>
            </a:lvl7pPr>
            <a:lvl8pPr marL="3582330" indent="0">
              <a:buNone/>
              <a:defRPr sz="1800" b="1"/>
            </a:lvl8pPr>
            <a:lvl9pPr marL="409409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3921"/>
            <a:ext cx="4040188" cy="395239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279"/>
            <a:ext cx="4041775" cy="638642"/>
          </a:xfrm>
        </p:spPr>
        <p:txBody>
          <a:bodyPr anchor="b"/>
          <a:lstStyle>
            <a:lvl1pPr marL="0" indent="0">
              <a:buNone/>
              <a:defRPr sz="2700" b="1"/>
            </a:lvl1pPr>
            <a:lvl2pPr marL="511761" indent="0">
              <a:buNone/>
              <a:defRPr sz="2200" b="1"/>
            </a:lvl2pPr>
            <a:lvl3pPr marL="1023523" indent="0">
              <a:buNone/>
              <a:defRPr sz="2000" b="1"/>
            </a:lvl3pPr>
            <a:lvl4pPr marL="1535285" indent="0">
              <a:buNone/>
              <a:defRPr sz="1800" b="1"/>
            </a:lvl4pPr>
            <a:lvl5pPr marL="2047046" indent="0">
              <a:buNone/>
              <a:defRPr sz="1800" b="1"/>
            </a:lvl5pPr>
            <a:lvl6pPr marL="2558807" indent="0">
              <a:buNone/>
              <a:defRPr sz="1800" b="1"/>
            </a:lvl6pPr>
            <a:lvl7pPr marL="3070568" indent="0">
              <a:buNone/>
              <a:defRPr sz="1800" b="1"/>
            </a:lvl7pPr>
            <a:lvl8pPr marL="3582330" indent="0">
              <a:buNone/>
              <a:defRPr sz="1800" b="1"/>
            </a:lvl8pPr>
            <a:lvl9pPr marL="409409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5027" y="2173921"/>
            <a:ext cx="4041775" cy="395239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A9B9B8-B7AA-41FD-9158-67A13BF8F632}"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6AD26DD-1E7A-4C5A-8CB3-F70951A474C2}"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8596AF0-B8A5-4318-89A2-293B505212AA}"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2799"/>
            <a:ext cx="3008313" cy="11630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051" y="272799"/>
            <a:ext cx="5111750" cy="5853513"/>
          </a:xfrm>
        </p:spPr>
        <p:txBody>
          <a:bodyPr/>
          <a:lstStyle>
            <a:lvl1pPr>
              <a:defRPr sz="3500"/>
            </a:lvl1pPr>
            <a:lvl2pPr>
              <a:defRPr sz="32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888"/>
            <a:ext cx="3008313" cy="4690424"/>
          </a:xfrm>
        </p:spPr>
        <p:txBody>
          <a:bodyPr/>
          <a:lstStyle>
            <a:lvl1pPr marL="0" indent="0">
              <a:buNone/>
              <a:defRPr sz="1600"/>
            </a:lvl1pPr>
            <a:lvl2pPr marL="511761" indent="0">
              <a:buNone/>
              <a:defRPr sz="1300"/>
            </a:lvl2pPr>
            <a:lvl3pPr marL="1023523" indent="0">
              <a:buNone/>
              <a:defRPr sz="1100"/>
            </a:lvl3pPr>
            <a:lvl4pPr marL="1535285" indent="0">
              <a:buNone/>
              <a:defRPr sz="1000"/>
            </a:lvl4pPr>
            <a:lvl5pPr marL="2047046" indent="0">
              <a:buNone/>
              <a:defRPr sz="1000"/>
            </a:lvl5pPr>
            <a:lvl6pPr marL="2558807" indent="0">
              <a:buNone/>
              <a:defRPr sz="1000"/>
            </a:lvl6pPr>
            <a:lvl7pPr marL="3070568" indent="0">
              <a:buNone/>
              <a:defRPr sz="1000"/>
            </a:lvl7pPr>
            <a:lvl8pPr marL="3582330" indent="0">
              <a:buNone/>
              <a:defRPr sz="1000"/>
            </a:lvl8pPr>
            <a:lvl9pPr marL="409409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83C5377-ADEA-4F0C-ABF6-5E023DB3FF4A}"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388"/>
            <a:ext cx="5486400" cy="566742"/>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3267"/>
            <a:ext cx="5486400" cy="4115222"/>
          </a:xfrm>
        </p:spPr>
        <p:txBody>
          <a:bodyPr/>
          <a:lstStyle>
            <a:lvl1pPr marL="0" indent="0">
              <a:buNone/>
              <a:defRPr sz="3500"/>
            </a:lvl1pPr>
            <a:lvl2pPr marL="511761" indent="0">
              <a:buNone/>
              <a:defRPr sz="3200"/>
            </a:lvl2pPr>
            <a:lvl3pPr marL="1023523" indent="0">
              <a:buNone/>
              <a:defRPr sz="2700"/>
            </a:lvl3pPr>
            <a:lvl4pPr marL="1535285" indent="0">
              <a:buNone/>
              <a:defRPr sz="2200"/>
            </a:lvl4pPr>
            <a:lvl5pPr marL="2047046" indent="0">
              <a:buNone/>
              <a:defRPr sz="2200"/>
            </a:lvl5pPr>
            <a:lvl6pPr marL="2558807" indent="0">
              <a:buNone/>
              <a:defRPr sz="2200"/>
            </a:lvl6pPr>
            <a:lvl7pPr marL="3070568" indent="0">
              <a:buNone/>
              <a:defRPr sz="2200"/>
            </a:lvl7pPr>
            <a:lvl8pPr marL="3582330" indent="0">
              <a:buNone/>
              <a:defRPr sz="2200"/>
            </a:lvl8pPr>
            <a:lvl9pPr marL="4094092" indent="0">
              <a:buNone/>
              <a:defRPr sz="2200"/>
            </a:lvl9pPr>
          </a:lstStyle>
          <a:p>
            <a:pPr lvl="0"/>
            <a:endParaRPr lang="en-US" noProof="0" dirty="0" smtClean="0"/>
          </a:p>
        </p:txBody>
      </p:sp>
      <p:sp>
        <p:nvSpPr>
          <p:cNvPr id="4" name="Text Placeholder 3"/>
          <p:cNvSpPr>
            <a:spLocks noGrp="1"/>
          </p:cNvSpPr>
          <p:nvPr>
            <p:ph type="body" sz="half" idx="2"/>
          </p:nvPr>
        </p:nvSpPr>
        <p:spPr>
          <a:xfrm>
            <a:off x="1792288" y="5367130"/>
            <a:ext cx="5486400" cy="805705"/>
          </a:xfrm>
        </p:spPr>
        <p:txBody>
          <a:bodyPr/>
          <a:lstStyle>
            <a:lvl1pPr marL="0" indent="0">
              <a:buNone/>
              <a:defRPr sz="1600"/>
            </a:lvl1pPr>
            <a:lvl2pPr marL="511761" indent="0">
              <a:buNone/>
              <a:defRPr sz="1300"/>
            </a:lvl2pPr>
            <a:lvl3pPr marL="1023523" indent="0">
              <a:buNone/>
              <a:defRPr sz="1100"/>
            </a:lvl3pPr>
            <a:lvl4pPr marL="1535285" indent="0">
              <a:buNone/>
              <a:defRPr sz="1000"/>
            </a:lvl4pPr>
            <a:lvl5pPr marL="2047046" indent="0">
              <a:buNone/>
              <a:defRPr sz="1000"/>
            </a:lvl5pPr>
            <a:lvl6pPr marL="2558807" indent="0">
              <a:buNone/>
              <a:defRPr sz="1000"/>
            </a:lvl6pPr>
            <a:lvl7pPr marL="3070568" indent="0">
              <a:buNone/>
              <a:defRPr sz="1000"/>
            </a:lvl7pPr>
            <a:lvl8pPr marL="3582330" indent="0">
              <a:buNone/>
              <a:defRPr sz="1000"/>
            </a:lvl8pPr>
            <a:lvl9pPr marL="409409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C90EF78-A679-48F2-B605-0A897EADCABE}"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1556792"/>
            <a:ext cx="8421688" cy="48426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dirty="0" smtClean="0"/>
              <a:t>Titelmasterformat durch Klicken bearbeiten</a:t>
            </a:r>
          </a:p>
        </p:txBody>
      </p:sp>
      <p:sp>
        <p:nvSpPr>
          <p:cNvPr id="1027" name="Rectangle 3"/>
          <p:cNvSpPr>
            <a:spLocks noGrp="1" noChangeArrowheads="1"/>
          </p:cNvSpPr>
          <p:nvPr>
            <p:ph type="body" idx="1"/>
          </p:nvPr>
        </p:nvSpPr>
        <p:spPr bwMode="auto">
          <a:xfrm>
            <a:off x="358775" y="2276872"/>
            <a:ext cx="8421688" cy="33687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p:txBody>
      </p:sp>
      <p:sp>
        <p:nvSpPr>
          <p:cNvPr id="1030" name="Rectangle 6"/>
          <p:cNvSpPr>
            <a:spLocks noGrp="1" noChangeArrowheads="1"/>
          </p:cNvSpPr>
          <p:nvPr>
            <p:ph type="sldNum" sz="quarter" idx="4"/>
          </p:nvPr>
        </p:nvSpPr>
        <p:spPr bwMode="auto">
          <a:xfrm>
            <a:off x="8061325" y="6403337"/>
            <a:ext cx="719139" cy="30663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100">
                <a:solidFill>
                  <a:srgbClr val="646464"/>
                </a:solidFill>
              </a:defRPr>
            </a:lvl1pPr>
          </a:lstStyle>
          <a:p>
            <a:pPr>
              <a:defRPr/>
            </a:pPr>
            <a:fld id="{88C20E53-3621-42ED-A9C5-9CBA2B2CF1F0}" type="slidenum">
              <a:rPr lang="de-DE"/>
              <a:pPr>
                <a:defRPr/>
              </a:pPr>
              <a:t>‹#›</a:t>
            </a:fld>
            <a:endParaRPr lang="de-DE"/>
          </a:p>
        </p:txBody>
      </p:sp>
      <p:sp>
        <p:nvSpPr>
          <p:cNvPr id="1033" name="Line 9"/>
          <p:cNvSpPr>
            <a:spLocks noChangeShapeType="1"/>
          </p:cNvSpPr>
          <p:nvPr userDrawn="1"/>
        </p:nvSpPr>
        <p:spPr bwMode="auto">
          <a:xfrm>
            <a:off x="358775" y="1196752"/>
            <a:ext cx="8421688" cy="0"/>
          </a:xfrm>
          <a:prstGeom prst="line">
            <a:avLst/>
          </a:prstGeom>
          <a:ln>
            <a:headEnd/>
            <a:tailEnd/>
          </a:ln>
        </p:spPr>
        <p:style>
          <a:lnRef idx="1">
            <a:schemeClr val="dk1"/>
          </a:lnRef>
          <a:fillRef idx="0">
            <a:schemeClr val="dk1"/>
          </a:fillRef>
          <a:effectRef idx="0">
            <a:schemeClr val="dk1"/>
          </a:effectRef>
          <a:fontRef idx="minor">
            <a:schemeClr val="tx1"/>
          </a:fontRef>
        </p:style>
        <p:txBody>
          <a:bodyPr lIns="102352" tIns="51176" rIns="102352" bIns="51176"/>
          <a:lstStyle/>
          <a:p>
            <a:pPr>
              <a:defRPr/>
            </a:pPr>
            <a:endParaRPr lang="en-US" dirty="0"/>
          </a:p>
        </p:txBody>
      </p:sp>
      <p:pic>
        <p:nvPicPr>
          <p:cNvPr id="4" name="Picture 2" descr="C:\Users\ahussain\Desktop\IRENA-logo-PMS307\IRENA-logo-PMS307\IRENA_PMS307-CMYK00080.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08103" y="188640"/>
            <a:ext cx="3024337" cy="88273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209"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10" r:id="rId11"/>
  </p:sldLayoutIdLst>
  <p:timing>
    <p:tnLst>
      <p:par>
        <p:cTn id="1" dur="indefinite" restart="never" nodeType="tmRoot"/>
      </p:par>
    </p:tnLst>
  </p:timing>
  <p:hf hdr="0" ftr="0"/>
  <p:txStyles>
    <p:titleStyle>
      <a:lvl1pPr algn="l" rtl="0" eaLnBrk="0" fontAlgn="base" hangingPunct="0">
        <a:spcBef>
          <a:spcPct val="0"/>
        </a:spcBef>
        <a:spcAft>
          <a:spcPct val="0"/>
        </a:spcAft>
        <a:defRPr sz="2700" b="1">
          <a:solidFill>
            <a:srgbClr val="0872A6"/>
          </a:solidFill>
          <a:latin typeface="ITC Avant Garde Gothic" pitchFamily="34" charset="0"/>
          <a:ea typeface="+mj-ea"/>
          <a:cs typeface="+mj-cs"/>
        </a:defRPr>
      </a:lvl1pPr>
      <a:lvl2pPr algn="l" rtl="0" eaLnBrk="0" fontAlgn="base" hangingPunct="0">
        <a:spcBef>
          <a:spcPct val="0"/>
        </a:spcBef>
        <a:spcAft>
          <a:spcPct val="0"/>
        </a:spcAft>
        <a:defRPr sz="2700" b="1">
          <a:solidFill>
            <a:srgbClr val="E10019"/>
          </a:solidFill>
          <a:latin typeface="Arial" charset="0"/>
          <a:cs typeface="Arial" charset="0"/>
        </a:defRPr>
      </a:lvl2pPr>
      <a:lvl3pPr algn="l" rtl="0" eaLnBrk="0" fontAlgn="base" hangingPunct="0">
        <a:spcBef>
          <a:spcPct val="0"/>
        </a:spcBef>
        <a:spcAft>
          <a:spcPct val="0"/>
        </a:spcAft>
        <a:defRPr sz="2700" b="1">
          <a:solidFill>
            <a:srgbClr val="E10019"/>
          </a:solidFill>
          <a:latin typeface="Arial" charset="0"/>
          <a:cs typeface="Arial" charset="0"/>
        </a:defRPr>
      </a:lvl3pPr>
      <a:lvl4pPr algn="l" rtl="0" eaLnBrk="0" fontAlgn="base" hangingPunct="0">
        <a:spcBef>
          <a:spcPct val="0"/>
        </a:spcBef>
        <a:spcAft>
          <a:spcPct val="0"/>
        </a:spcAft>
        <a:defRPr sz="2700" b="1">
          <a:solidFill>
            <a:srgbClr val="E10019"/>
          </a:solidFill>
          <a:latin typeface="Arial" charset="0"/>
          <a:cs typeface="Arial" charset="0"/>
        </a:defRPr>
      </a:lvl4pPr>
      <a:lvl5pPr algn="l" rtl="0" eaLnBrk="0" fontAlgn="base" hangingPunct="0">
        <a:spcBef>
          <a:spcPct val="0"/>
        </a:spcBef>
        <a:spcAft>
          <a:spcPct val="0"/>
        </a:spcAft>
        <a:defRPr sz="2700" b="1">
          <a:solidFill>
            <a:srgbClr val="E10019"/>
          </a:solidFill>
          <a:latin typeface="Arial" charset="0"/>
          <a:cs typeface="Arial" charset="0"/>
        </a:defRPr>
      </a:lvl5pPr>
      <a:lvl6pPr marL="511761" algn="l" rtl="0" fontAlgn="base">
        <a:spcBef>
          <a:spcPct val="0"/>
        </a:spcBef>
        <a:spcAft>
          <a:spcPct val="0"/>
        </a:spcAft>
        <a:defRPr sz="2700" b="1">
          <a:solidFill>
            <a:srgbClr val="E10019"/>
          </a:solidFill>
          <a:latin typeface="Arial" charset="0"/>
          <a:cs typeface="Arial" charset="0"/>
        </a:defRPr>
      </a:lvl6pPr>
      <a:lvl7pPr marL="1023523" algn="l" rtl="0" fontAlgn="base">
        <a:spcBef>
          <a:spcPct val="0"/>
        </a:spcBef>
        <a:spcAft>
          <a:spcPct val="0"/>
        </a:spcAft>
        <a:defRPr sz="2700" b="1">
          <a:solidFill>
            <a:srgbClr val="E10019"/>
          </a:solidFill>
          <a:latin typeface="Arial" charset="0"/>
          <a:cs typeface="Arial" charset="0"/>
        </a:defRPr>
      </a:lvl7pPr>
      <a:lvl8pPr marL="1535285" algn="l" rtl="0" fontAlgn="base">
        <a:spcBef>
          <a:spcPct val="0"/>
        </a:spcBef>
        <a:spcAft>
          <a:spcPct val="0"/>
        </a:spcAft>
        <a:defRPr sz="2700" b="1">
          <a:solidFill>
            <a:srgbClr val="E10019"/>
          </a:solidFill>
          <a:latin typeface="Arial" charset="0"/>
          <a:cs typeface="Arial" charset="0"/>
        </a:defRPr>
      </a:lvl8pPr>
      <a:lvl9pPr marL="2047046" algn="l" rtl="0" fontAlgn="base">
        <a:spcBef>
          <a:spcPct val="0"/>
        </a:spcBef>
        <a:spcAft>
          <a:spcPct val="0"/>
        </a:spcAft>
        <a:defRPr sz="2700" b="1">
          <a:solidFill>
            <a:srgbClr val="E10019"/>
          </a:solidFill>
          <a:latin typeface="Arial" charset="0"/>
          <a:cs typeface="Arial" charset="0"/>
        </a:defRPr>
      </a:lvl9pPr>
    </p:titleStyle>
    <p:bodyStyle>
      <a:lvl1pPr marL="383821" indent="-383821" algn="l" rtl="0" eaLnBrk="0" fontAlgn="base" hangingPunct="0">
        <a:lnSpc>
          <a:spcPct val="130000"/>
        </a:lnSpc>
        <a:spcBef>
          <a:spcPct val="0"/>
        </a:spcBef>
        <a:spcAft>
          <a:spcPct val="0"/>
        </a:spcAft>
        <a:buChar char="•"/>
        <a:defRPr sz="1600">
          <a:solidFill>
            <a:schemeClr val="tx1"/>
          </a:solidFill>
          <a:latin typeface="+mn-lt"/>
          <a:ea typeface="+mn-ea"/>
          <a:cs typeface="+mn-cs"/>
        </a:defRPr>
      </a:lvl1pPr>
      <a:lvl2pPr marL="831612" indent="-319851" algn="l" rtl="0" eaLnBrk="0" fontAlgn="base" hangingPunct="0">
        <a:lnSpc>
          <a:spcPct val="130000"/>
        </a:lnSpc>
        <a:spcBef>
          <a:spcPct val="0"/>
        </a:spcBef>
        <a:spcAft>
          <a:spcPct val="0"/>
        </a:spcAft>
        <a:buFont typeface="Wingdings" pitchFamily="2" charset="2"/>
        <a:buChar char="§"/>
        <a:defRPr sz="1600">
          <a:solidFill>
            <a:schemeClr val="tx1"/>
          </a:solidFill>
          <a:latin typeface="+mn-lt"/>
          <a:cs typeface="+mn-cs"/>
        </a:defRPr>
      </a:lvl2pPr>
      <a:lvl3pPr marL="1279403" indent="-255881" algn="l" rtl="0" eaLnBrk="0" fontAlgn="base" hangingPunct="0">
        <a:lnSpc>
          <a:spcPct val="150000"/>
        </a:lnSpc>
        <a:spcBef>
          <a:spcPct val="0"/>
        </a:spcBef>
        <a:spcAft>
          <a:spcPct val="0"/>
        </a:spcAft>
        <a:buChar char="•"/>
        <a:defRPr sz="2700">
          <a:solidFill>
            <a:schemeClr val="tx1"/>
          </a:solidFill>
          <a:latin typeface="+mn-lt"/>
          <a:cs typeface="+mn-cs"/>
        </a:defRPr>
      </a:lvl3pPr>
      <a:lvl4pPr marL="1791165" indent="-255881" algn="l" rtl="0" eaLnBrk="0" fontAlgn="base" hangingPunct="0">
        <a:lnSpc>
          <a:spcPct val="150000"/>
        </a:lnSpc>
        <a:spcBef>
          <a:spcPct val="0"/>
        </a:spcBef>
        <a:spcAft>
          <a:spcPct val="0"/>
        </a:spcAft>
        <a:buChar char="–"/>
        <a:defRPr sz="2200">
          <a:solidFill>
            <a:schemeClr val="tx1"/>
          </a:solidFill>
          <a:latin typeface="+mn-lt"/>
          <a:cs typeface="+mn-cs"/>
        </a:defRPr>
      </a:lvl4pPr>
      <a:lvl5pPr marL="2302926" indent="-255881" algn="l" rtl="0" eaLnBrk="0" fontAlgn="base" hangingPunct="0">
        <a:lnSpc>
          <a:spcPct val="150000"/>
        </a:lnSpc>
        <a:spcBef>
          <a:spcPct val="0"/>
        </a:spcBef>
        <a:spcAft>
          <a:spcPct val="0"/>
        </a:spcAft>
        <a:buChar char="»"/>
        <a:defRPr sz="2200">
          <a:solidFill>
            <a:schemeClr val="tx1"/>
          </a:solidFill>
          <a:latin typeface="+mn-lt"/>
          <a:cs typeface="+mn-cs"/>
        </a:defRPr>
      </a:lvl5pPr>
      <a:lvl6pPr marL="2814688" indent="-255881" algn="l" rtl="0" fontAlgn="base">
        <a:lnSpc>
          <a:spcPct val="150000"/>
        </a:lnSpc>
        <a:spcBef>
          <a:spcPct val="0"/>
        </a:spcBef>
        <a:spcAft>
          <a:spcPct val="0"/>
        </a:spcAft>
        <a:buChar char="»"/>
        <a:defRPr>
          <a:solidFill>
            <a:schemeClr val="tx1"/>
          </a:solidFill>
          <a:latin typeface="+mn-lt"/>
          <a:cs typeface="+mn-cs"/>
        </a:defRPr>
      </a:lvl6pPr>
      <a:lvl7pPr marL="3326450" indent="-255881" algn="l" rtl="0" fontAlgn="base">
        <a:lnSpc>
          <a:spcPct val="150000"/>
        </a:lnSpc>
        <a:spcBef>
          <a:spcPct val="0"/>
        </a:spcBef>
        <a:spcAft>
          <a:spcPct val="0"/>
        </a:spcAft>
        <a:buChar char="»"/>
        <a:defRPr>
          <a:solidFill>
            <a:schemeClr val="tx1"/>
          </a:solidFill>
          <a:latin typeface="+mn-lt"/>
          <a:cs typeface="+mn-cs"/>
        </a:defRPr>
      </a:lvl7pPr>
      <a:lvl8pPr marL="3838210" indent="-255881" algn="l" rtl="0" fontAlgn="base">
        <a:lnSpc>
          <a:spcPct val="150000"/>
        </a:lnSpc>
        <a:spcBef>
          <a:spcPct val="0"/>
        </a:spcBef>
        <a:spcAft>
          <a:spcPct val="0"/>
        </a:spcAft>
        <a:buChar char="»"/>
        <a:defRPr>
          <a:solidFill>
            <a:schemeClr val="tx1"/>
          </a:solidFill>
          <a:latin typeface="+mn-lt"/>
          <a:cs typeface="+mn-cs"/>
        </a:defRPr>
      </a:lvl8pPr>
      <a:lvl9pPr marL="4349972" indent="-255881" algn="l" rtl="0" fontAlgn="base">
        <a:lnSpc>
          <a:spcPct val="150000"/>
        </a:lnSpc>
        <a:spcBef>
          <a:spcPct val="0"/>
        </a:spcBef>
        <a:spcAft>
          <a:spcPct val="0"/>
        </a:spcAft>
        <a:buChar char="»"/>
        <a:defRPr>
          <a:solidFill>
            <a:schemeClr val="tx1"/>
          </a:solidFill>
          <a:latin typeface="+mn-lt"/>
          <a:cs typeface="+mn-cs"/>
        </a:defRPr>
      </a:lvl9pPr>
    </p:bodyStyle>
    <p:otherStyle>
      <a:defPPr>
        <a:defRPr lang="en-US"/>
      </a:defPPr>
      <a:lvl1pPr marL="0" algn="l" defTabSz="1023523" rtl="0" eaLnBrk="1" latinLnBrk="0" hangingPunct="1">
        <a:defRPr sz="2000" kern="1200">
          <a:solidFill>
            <a:schemeClr val="tx1"/>
          </a:solidFill>
          <a:latin typeface="+mn-lt"/>
          <a:ea typeface="+mn-ea"/>
          <a:cs typeface="+mn-cs"/>
        </a:defRPr>
      </a:lvl1pPr>
      <a:lvl2pPr marL="511761" algn="l" defTabSz="1023523" rtl="0" eaLnBrk="1" latinLnBrk="0" hangingPunct="1">
        <a:defRPr sz="2000" kern="1200">
          <a:solidFill>
            <a:schemeClr val="tx1"/>
          </a:solidFill>
          <a:latin typeface="+mn-lt"/>
          <a:ea typeface="+mn-ea"/>
          <a:cs typeface="+mn-cs"/>
        </a:defRPr>
      </a:lvl2pPr>
      <a:lvl3pPr marL="1023523" algn="l" defTabSz="1023523" rtl="0" eaLnBrk="1" latinLnBrk="0" hangingPunct="1">
        <a:defRPr sz="2000" kern="1200">
          <a:solidFill>
            <a:schemeClr val="tx1"/>
          </a:solidFill>
          <a:latin typeface="+mn-lt"/>
          <a:ea typeface="+mn-ea"/>
          <a:cs typeface="+mn-cs"/>
        </a:defRPr>
      </a:lvl3pPr>
      <a:lvl4pPr marL="1535285" algn="l" defTabSz="1023523" rtl="0" eaLnBrk="1" latinLnBrk="0" hangingPunct="1">
        <a:defRPr sz="2000" kern="1200">
          <a:solidFill>
            <a:schemeClr val="tx1"/>
          </a:solidFill>
          <a:latin typeface="+mn-lt"/>
          <a:ea typeface="+mn-ea"/>
          <a:cs typeface="+mn-cs"/>
        </a:defRPr>
      </a:lvl4pPr>
      <a:lvl5pPr marL="2047046" algn="l" defTabSz="1023523" rtl="0" eaLnBrk="1" latinLnBrk="0" hangingPunct="1">
        <a:defRPr sz="2000" kern="1200">
          <a:solidFill>
            <a:schemeClr val="tx1"/>
          </a:solidFill>
          <a:latin typeface="+mn-lt"/>
          <a:ea typeface="+mn-ea"/>
          <a:cs typeface="+mn-cs"/>
        </a:defRPr>
      </a:lvl5pPr>
      <a:lvl6pPr marL="2558807" algn="l" defTabSz="1023523" rtl="0" eaLnBrk="1" latinLnBrk="0" hangingPunct="1">
        <a:defRPr sz="2000" kern="1200">
          <a:solidFill>
            <a:schemeClr val="tx1"/>
          </a:solidFill>
          <a:latin typeface="+mn-lt"/>
          <a:ea typeface="+mn-ea"/>
          <a:cs typeface="+mn-cs"/>
        </a:defRPr>
      </a:lvl6pPr>
      <a:lvl7pPr marL="3070568" algn="l" defTabSz="1023523" rtl="0" eaLnBrk="1" latinLnBrk="0" hangingPunct="1">
        <a:defRPr sz="2000" kern="1200">
          <a:solidFill>
            <a:schemeClr val="tx1"/>
          </a:solidFill>
          <a:latin typeface="+mn-lt"/>
          <a:ea typeface="+mn-ea"/>
          <a:cs typeface="+mn-cs"/>
        </a:defRPr>
      </a:lvl7pPr>
      <a:lvl8pPr marL="3582330" algn="l" defTabSz="1023523" rtl="0" eaLnBrk="1" latinLnBrk="0" hangingPunct="1">
        <a:defRPr sz="2000" kern="1200">
          <a:solidFill>
            <a:schemeClr val="tx1"/>
          </a:solidFill>
          <a:latin typeface="+mn-lt"/>
          <a:ea typeface="+mn-ea"/>
          <a:cs typeface="+mn-cs"/>
        </a:defRPr>
      </a:lvl8pPr>
      <a:lvl9pPr marL="4094092" algn="l" defTabSz="102352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4" name="Title 1"/>
          <p:cNvSpPr txBox="1">
            <a:spLocks/>
          </p:cNvSpPr>
          <p:nvPr/>
        </p:nvSpPr>
        <p:spPr bwMode="auto">
          <a:xfrm>
            <a:off x="0" y="2708920"/>
            <a:ext cx="7524328" cy="3187103"/>
          </a:xfrm>
          <a:prstGeom prst="rect">
            <a:avLst/>
          </a:prstGeom>
          <a:solidFill>
            <a:srgbClr val="0872A6"/>
          </a:solidFill>
          <a:ln w="9525">
            <a:noFill/>
            <a:miter lim="800000"/>
            <a:headEnd/>
            <a:tailEnd/>
          </a:ln>
        </p:spPr>
        <p:txBody>
          <a:bodyPr vert="horz" wrap="square" lIns="402962" tIns="201480" rIns="402962" bIns="402962" numCol="1" anchor="ctr" anchorCtr="0" compatLnSpc="1">
            <a:prstTxWarp prst="textNoShape">
              <a:avLst/>
            </a:prstTxWarp>
          </a:bodyPr>
          <a:lstStyle>
            <a:lvl1pPr algn="l" rtl="0" eaLnBrk="0" fontAlgn="base" hangingPunct="0">
              <a:lnSpc>
                <a:spcPct val="110000"/>
              </a:lnSpc>
              <a:spcBef>
                <a:spcPct val="0"/>
              </a:spcBef>
              <a:spcAft>
                <a:spcPct val="0"/>
              </a:spcAft>
              <a:defRPr sz="3500" b="1">
                <a:solidFill>
                  <a:schemeClr val="bg1"/>
                </a:solidFill>
                <a:latin typeface="ITC Avant Garde Gothic" pitchFamily="34" charset="0"/>
                <a:ea typeface="+mj-ea"/>
                <a:cs typeface="+mj-cs"/>
              </a:defRPr>
            </a:lvl1pPr>
            <a:lvl2pPr algn="l" rtl="0" eaLnBrk="0" fontAlgn="base" hangingPunct="0">
              <a:spcBef>
                <a:spcPct val="0"/>
              </a:spcBef>
              <a:spcAft>
                <a:spcPct val="0"/>
              </a:spcAft>
              <a:defRPr sz="2700" b="1">
                <a:solidFill>
                  <a:srgbClr val="E10019"/>
                </a:solidFill>
                <a:latin typeface="Arial" charset="0"/>
                <a:cs typeface="Arial" charset="0"/>
              </a:defRPr>
            </a:lvl2pPr>
            <a:lvl3pPr algn="l" rtl="0" eaLnBrk="0" fontAlgn="base" hangingPunct="0">
              <a:spcBef>
                <a:spcPct val="0"/>
              </a:spcBef>
              <a:spcAft>
                <a:spcPct val="0"/>
              </a:spcAft>
              <a:defRPr sz="2700" b="1">
                <a:solidFill>
                  <a:srgbClr val="E10019"/>
                </a:solidFill>
                <a:latin typeface="Arial" charset="0"/>
                <a:cs typeface="Arial" charset="0"/>
              </a:defRPr>
            </a:lvl3pPr>
            <a:lvl4pPr algn="l" rtl="0" eaLnBrk="0" fontAlgn="base" hangingPunct="0">
              <a:spcBef>
                <a:spcPct val="0"/>
              </a:spcBef>
              <a:spcAft>
                <a:spcPct val="0"/>
              </a:spcAft>
              <a:defRPr sz="2700" b="1">
                <a:solidFill>
                  <a:srgbClr val="E10019"/>
                </a:solidFill>
                <a:latin typeface="Arial" charset="0"/>
                <a:cs typeface="Arial" charset="0"/>
              </a:defRPr>
            </a:lvl4pPr>
            <a:lvl5pPr algn="l" rtl="0" eaLnBrk="0" fontAlgn="base" hangingPunct="0">
              <a:spcBef>
                <a:spcPct val="0"/>
              </a:spcBef>
              <a:spcAft>
                <a:spcPct val="0"/>
              </a:spcAft>
              <a:defRPr sz="2700" b="1">
                <a:solidFill>
                  <a:srgbClr val="E10019"/>
                </a:solidFill>
                <a:latin typeface="Arial" charset="0"/>
                <a:cs typeface="Arial" charset="0"/>
              </a:defRPr>
            </a:lvl5pPr>
            <a:lvl6pPr marL="511761" algn="l" rtl="0" fontAlgn="base">
              <a:spcBef>
                <a:spcPct val="0"/>
              </a:spcBef>
              <a:spcAft>
                <a:spcPct val="0"/>
              </a:spcAft>
              <a:defRPr sz="2700" b="1">
                <a:solidFill>
                  <a:srgbClr val="E10019"/>
                </a:solidFill>
                <a:latin typeface="Arial" charset="0"/>
                <a:cs typeface="Arial" charset="0"/>
              </a:defRPr>
            </a:lvl6pPr>
            <a:lvl7pPr marL="1023523" algn="l" rtl="0" fontAlgn="base">
              <a:spcBef>
                <a:spcPct val="0"/>
              </a:spcBef>
              <a:spcAft>
                <a:spcPct val="0"/>
              </a:spcAft>
              <a:defRPr sz="2700" b="1">
                <a:solidFill>
                  <a:srgbClr val="E10019"/>
                </a:solidFill>
                <a:latin typeface="Arial" charset="0"/>
                <a:cs typeface="Arial" charset="0"/>
              </a:defRPr>
            </a:lvl7pPr>
            <a:lvl8pPr marL="1535285" algn="l" rtl="0" fontAlgn="base">
              <a:spcBef>
                <a:spcPct val="0"/>
              </a:spcBef>
              <a:spcAft>
                <a:spcPct val="0"/>
              </a:spcAft>
              <a:defRPr sz="2700" b="1">
                <a:solidFill>
                  <a:srgbClr val="E10019"/>
                </a:solidFill>
                <a:latin typeface="Arial" charset="0"/>
                <a:cs typeface="Arial" charset="0"/>
              </a:defRPr>
            </a:lvl8pPr>
            <a:lvl9pPr marL="2047046" algn="l" rtl="0" fontAlgn="base">
              <a:spcBef>
                <a:spcPct val="0"/>
              </a:spcBef>
              <a:spcAft>
                <a:spcPct val="0"/>
              </a:spcAft>
              <a:defRPr sz="2700" b="1">
                <a:solidFill>
                  <a:srgbClr val="E10019"/>
                </a:solidFill>
                <a:latin typeface="Arial" charset="0"/>
                <a:cs typeface="Arial" charset="0"/>
              </a:defRPr>
            </a:lvl9pPr>
          </a:lstStyle>
          <a:p>
            <a:r>
              <a:rPr lang="en-US" sz="3600" kern="0" dirty="0" smtClean="0">
                <a:latin typeface="Calibri Light" panose="020F0302020204030204" pitchFamily="34" charset="0"/>
                <a:ea typeface="Adobe Fan Heiti Std B" panose="020B0700000000000000" pitchFamily="34" charset="-128"/>
              </a:rPr>
              <a:t>Renewables Readiness Assessment</a:t>
            </a:r>
          </a:p>
          <a:p>
            <a:r>
              <a:rPr lang="en-US" sz="3600" kern="0" dirty="0" smtClean="0">
                <a:latin typeface="Calibri Light" panose="020F0302020204030204" pitchFamily="34" charset="0"/>
                <a:ea typeface="Adobe Fan Heiti Std B" panose="020B0700000000000000" pitchFamily="34" charset="-128"/>
              </a:rPr>
              <a:t>-Background</a:t>
            </a:r>
            <a:br>
              <a:rPr lang="en-US" sz="3600" kern="0" dirty="0" smtClean="0">
                <a:latin typeface="Calibri Light" panose="020F0302020204030204" pitchFamily="34" charset="0"/>
                <a:ea typeface="Adobe Fan Heiti Std B" panose="020B0700000000000000" pitchFamily="34" charset="-128"/>
              </a:rPr>
            </a:br>
            <a:r>
              <a:rPr lang="en-US" sz="1200" kern="0" dirty="0" smtClean="0">
                <a:latin typeface="Calibri Light" panose="020F0302020204030204" pitchFamily="34" charset="0"/>
                <a:ea typeface="Adobe Fan Heiti Std B" panose="020B0700000000000000" pitchFamily="34" charset="-128"/>
              </a:rPr>
              <a:t> </a:t>
            </a:r>
            <a:r>
              <a:rPr lang="en-US" sz="3600" kern="0" dirty="0" smtClean="0">
                <a:latin typeface="Calibri Light" panose="020F0302020204030204" pitchFamily="34" charset="0"/>
                <a:ea typeface="Adobe Fan Heiti Std B" panose="020B0700000000000000" pitchFamily="34" charset="-128"/>
              </a:rPr>
              <a:t/>
            </a:r>
            <a:br>
              <a:rPr lang="en-US" sz="3600" kern="0" dirty="0" smtClean="0">
                <a:latin typeface="Calibri Light" panose="020F0302020204030204" pitchFamily="34" charset="0"/>
                <a:ea typeface="Adobe Fan Heiti Std B" panose="020B0700000000000000" pitchFamily="34" charset="-128"/>
              </a:rPr>
            </a:br>
            <a:r>
              <a:rPr lang="en-US" sz="2000" kern="0" dirty="0" smtClean="0">
                <a:latin typeface="Calibri Light" panose="020F0302020204030204" pitchFamily="34" charset="0"/>
                <a:ea typeface="Adobe Fan Heiti Std B" panose="020B0700000000000000" pitchFamily="34" charset="-128"/>
              </a:rPr>
              <a:t>Jensen </a:t>
            </a:r>
            <a:r>
              <a:rPr lang="en-US" sz="2000" kern="0" dirty="0" err="1" smtClean="0">
                <a:latin typeface="Calibri Light" panose="020F0302020204030204" pitchFamily="34" charset="0"/>
                <a:ea typeface="Adobe Fan Heiti Std B" panose="020B0700000000000000" pitchFamily="34" charset="-128"/>
              </a:rPr>
              <a:t>Shuma</a:t>
            </a:r>
            <a:endParaRPr lang="en-US" sz="2000" kern="0" dirty="0" smtClean="0">
              <a:latin typeface="Calibri Light" panose="020F0302020204030204" pitchFamily="34" charset="0"/>
              <a:ea typeface="Adobe Fan Heiti Std B" panose="020B0700000000000000" pitchFamily="34" charset="-128"/>
            </a:endParaRPr>
          </a:p>
          <a:p>
            <a:r>
              <a:rPr lang="en-US" sz="2000" kern="0" smtClean="0">
                <a:latin typeface="Calibri Light" panose="020F0302020204030204" pitchFamily="34" charset="0"/>
                <a:ea typeface="Adobe Fan Heiti Std B" panose="020B0700000000000000" pitchFamily="34" charset="-128"/>
              </a:rPr>
              <a:t>IRENA - local consultant</a:t>
            </a:r>
            <a:r>
              <a:rPr lang="en-US" sz="2000" kern="0" dirty="0" smtClean="0">
                <a:latin typeface="Calibri Light" panose="020F0302020204030204" pitchFamily="34" charset="0"/>
                <a:ea typeface="Adobe Fan Heiti Std B" panose="020B0700000000000000" pitchFamily="34" charset="-128"/>
              </a:rPr>
              <a:t/>
            </a:r>
            <a:br>
              <a:rPr lang="en-US" sz="2000" kern="0" dirty="0" smtClean="0">
                <a:latin typeface="Calibri Light" panose="020F0302020204030204" pitchFamily="34" charset="0"/>
                <a:ea typeface="Adobe Fan Heiti Std B" panose="020B0700000000000000" pitchFamily="34" charset="-128"/>
              </a:rPr>
            </a:br>
            <a:r>
              <a:rPr lang="en-US" sz="2000" kern="0" dirty="0" smtClean="0">
                <a:latin typeface="Calibri Light" panose="020F0302020204030204" pitchFamily="34" charset="0"/>
                <a:ea typeface="Adobe Fan Heiti Std B" panose="020B0700000000000000" pitchFamily="34" charset="-128"/>
              </a:rPr>
              <a:t>Dar </a:t>
            </a:r>
            <a:r>
              <a:rPr lang="en-US" sz="2000" kern="0" dirty="0" err="1" smtClean="0">
                <a:latin typeface="Calibri Light" panose="020F0302020204030204" pitchFamily="34" charset="0"/>
                <a:ea typeface="Adobe Fan Heiti Std B" panose="020B0700000000000000" pitchFamily="34" charset="-128"/>
              </a:rPr>
              <a:t>es</a:t>
            </a:r>
            <a:r>
              <a:rPr lang="en-US" sz="2000" kern="0" dirty="0" smtClean="0">
                <a:latin typeface="Calibri Light" panose="020F0302020204030204" pitchFamily="34" charset="0"/>
                <a:ea typeface="Adobe Fan Heiti Std B" panose="020B0700000000000000" pitchFamily="34" charset="-128"/>
              </a:rPr>
              <a:t> Salaam, 9 March 2016</a:t>
            </a:r>
            <a:endParaRPr lang="en-US" sz="20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04664"/>
            <a:ext cx="8421688" cy="484269"/>
          </a:xfrm>
        </p:spPr>
        <p:txBody>
          <a:bodyPr/>
          <a:lstStyle/>
          <a:p>
            <a:r>
              <a:rPr lang="en-US" dirty="0"/>
              <a:t>Energy Policies and </a:t>
            </a:r>
            <a:r>
              <a:rPr lang="en-US" dirty="0" smtClean="0"/>
              <a:t/>
            </a:r>
            <a:br>
              <a:rPr lang="en-US" dirty="0" smtClean="0"/>
            </a:br>
            <a:r>
              <a:rPr lang="en-US" dirty="0" smtClean="0"/>
              <a:t>Regulatory </a:t>
            </a:r>
            <a:r>
              <a:rPr lang="en-US" dirty="0"/>
              <a:t>Framework</a:t>
            </a:r>
          </a:p>
        </p:txBody>
      </p:sp>
      <p:sp>
        <p:nvSpPr>
          <p:cNvPr id="3" name="Content Placeholder 2"/>
          <p:cNvSpPr>
            <a:spLocks noGrp="1"/>
          </p:cNvSpPr>
          <p:nvPr>
            <p:ph idx="1"/>
          </p:nvPr>
        </p:nvSpPr>
        <p:spPr>
          <a:xfrm>
            <a:off x="358775" y="1772816"/>
            <a:ext cx="8421688" cy="3368731"/>
          </a:xfrm>
        </p:spPr>
        <p:txBody>
          <a:bodyPr/>
          <a:lstStyle/>
          <a:p>
            <a:pPr>
              <a:spcAft>
                <a:spcPts val="1200"/>
              </a:spcAft>
            </a:pPr>
            <a:r>
              <a:rPr lang="en-US" dirty="0"/>
              <a:t>Some of the achievements registered during implementation of this policy include: the enactment of the Electricity Act (2008), the Petroleum Act (2008), the Rural Energy Act, 2005; the establishment of </a:t>
            </a:r>
            <a:r>
              <a:rPr lang="en-US" dirty="0" err="1"/>
              <a:t>Standardised</a:t>
            </a:r>
            <a:r>
              <a:rPr lang="en-US" dirty="0"/>
              <a:t> Power Purchase Agreement and Tariffs (2008); establishment of the Rural Energy Agency and Rural Energy Fund (2007); the establishment of Energy and Water Utilities Regulatory Authority - EWURA (2006</a:t>
            </a:r>
            <a:r>
              <a:rPr lang="en-US" dirty="0" smtClean="0"/>
              <a:t>).</a:t>
            </a:r>
          </a:p>
          <a:p>
            <a:pPr>
              <a:spcAft>
                <a:spcPts val="1200"/>
              </a:spcAft>
            </a:pPr>
            <a:r>
              <a:rPr lang="en-US" dirty="0"/>
              <a:t>The latest </a:t>
            </a:r>
            <a:r>
              <a:rPr lang="en-US" dirty="0" smtClean="0"/>
              <a:t>NEP 2015, includes </a:t>
            </a:r>
            <a:r>
              <a:rPr lang="en-US" dirty="0"/>
              <a:t>more aggressive approaches for easier entry for private sector participation and alternative energy </a:t>
            </a:r>
            <a:r>
              <a:rPr lang="en-US" dirty="0" smtClean="0"/>
              <a:t>technologies</a:t>
            </a:r>
          </a:p>
          <a:p>
            <a:r>
              <a:rPr lang="en-US" dirty="0"/>
              <a:t>The Renewable Energy sector Tanzania is guided by a number of polices and legislations </a:t>
            </a:r>
            <a:r>
              <a:rPr lang="en-US" dirty="0" smtClean="0"/>
              <a:t>including amongst others: </a:t>
            </a:r>
            <a:r>
              <a:rPr lang="en-US" dirty="0"/>
              <a:t>Electricity supply industry reform strategy and </a:t>
            </a:r>
            <a:r>
              <a:rPr lang="en-US" dirty="0" smtClean="0"/>
              <a:t>roadmap (2014</a:t>
            </a:r>
            <a:r>
              <a:rPr lang="en-US" dirty="0"/>
              <a:t>), Climate Change Adaption </a:t>
            </a:r>
            <a:r>
              <a:rPr lang="en-US" dirty="0" smtClean="0"/>
              <a:t>Plan and strategy (2016</a:t>
            </a:r>
            <a:r>
              <a:rPr lang="en-US" dirty="0"/>
              <a:t>), Feed-in Tariff Policy, Rural Energy </a:t>
            </a:r>
            <a:r>
              <a:rPr lang="en-US" dirty="0" smtClean="0"/>
              <a:t>Strategy and </a:t>
            </a:r>
            <a:r>
              <a:rPr lang="en-US" dirty="0"/>
              <a:t>M</a:t>
            </a:r>
            <a:r>
              <a:rPr lang="en-US" dirty="0" smtClean="0"/>
              <a:t>aster Plan</a:t>
            </a:r>
            <a:r>
              <a:rPr lang="en-US" dirty="0"/>
              <a:t>, Electricity supply industry reform strategy and </a:t>
            </a:r>
            <a:r>
              <a:rPr lang="en-US" dirty="0" smtClean="0"/>
              <a:t>roadmap</a:t>
            </a:r>
            <a:r>
              <a:rPr lang="en-US" dirty="0"/>
              <a:t>.</a:t>
            </a: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10</a:t>
            </a:fld>
            <a:endParaRPr lang="de-DE"/>
          </a:p>
        </p:txBody>
      </p:sp>
    </p:spTree>
    <p:extLst>
      <p:ext uri="{BB962C8B-B14F-4D97-AF65-F5344CB8AC3E}">
        <p14:creationId xmlns:p14="http://schemas.microsoft.com/office/powerpoint/2010/main" val="199806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48680"/>
            <a:ext cx="8421688" cy="484269"/>
          </a:xfrm>
        </p:spPr>
        <p:txBody>
          <a:bodyPr/>
          <a:lstStyle/>
          <a:p>
            <a:r>
              <a:rPr lang="en-US" dirty="0"/>
              <a:t>Financing and Investment</a:t>
            </a:r>
          </a:p>
        </p:txBody>
      </p:sp>
      <p:sp>
        <p:nvSpPr>
          <p:cNvPr id="3" name="Content Placeholder 2"/>
          <p:cNvSpPr>
            <a:spLocks noGrp="1"/>
          </p:cNvSpPr>
          <p:nvPr>
            <p:ph idx="1"/>
          </p:nvPr>
        </p:nvSpPr>
        <p:spPr>
          <a:xfrm>
            <a:off x="358774" y="1412776"/>
            <a:ext cx="8533705" cy="3368731"/>
          </a:xfrm>
        </p:spPr>
        <p:txBody>
          <a:bodyPr/>
          <a:lstStyle/>
          <a:p>
            <a:r>
              <a:rPr lang="en-US" dirty="0"/>
              <a:t>Tanzania recorded the highest total Foreign Direct Investments (FDI) in 2013 </a:t>
            </a:r>
            <a:r>
              <a:rPr lang="en-US" dirty="0" smtClean="0"/>
              <a:t>(USD </a:t>
            </a:r>
            <a:r>
              <a:rPr lang="en-US" dirty="0"/>
              <a:t>1.872 </a:t>
            </a:r>
            <a:r>
              <a:rPr lang="en-US" dirty="0" smtClean="0"/>
              <a:t>billion) out of USD 6.2 billion invested within </a:t>
            </a:r>
            <a:r>
              <a:rPr lang="en-US" dirty="0"/>
              <a:t>the East African </a:t>
            </a:r>
            <a:r>
              <a:rPr lang="en-US" dirty="0" smtClean="0"/>
              <a:t>Community. </a:t>
            </a:r>
          </a:p>
          <a:p>
            <a:r>
              <a:rPr lang="en-US" dirty="0" smtClean="0"/>
              <a:t>From 1997 </a:t>
            </a:r>
            <a:r>
              <a:rPr lang="en-US" dirty="0"/>
              <a:t>and 2014, Tanzania hosted 12 FDI projects in the energy </a:t>
            </a:r>
            <a:r>
              <a:rPr lang="en-US" dirty="0" smtClean="0"/>
              <a:t>sector (11 for power and 1 for gas) for </a:t>
            </a:r>
            <a:r>
              <a:rPr lang="en-US" dirty="0"/>
              <a:t>a total of USD 960 million (of which USD 644 million were for </a:t>
            </a:r>
            <a:r>
              <a:rPr lang="en-US" dirty="0" smtClean="0"/>
              <a:t>electricity)</a:t>
            </a:r>
          </a:p>
          <a:p>
            <a:r>
              <a:rPr lang="en-US" dirty="0" smtClean="0"/>
              <a:t>The </a:t>
            </a:r>
            <a:r>
              <a:rPr lang="en-US" dirty="0"/>
              <a:t>foreign investments have interested exclusively independent producers and EPPs in thermal generation activities (mainly through natural gas). </a:t>
            </a:r>
            <a:endParaRPr lang="en-US" dirty="0" smtClean="0"/>
          </a:p>
          <a:p>
            <a:r>
              <a:rPr lang="en-US" dirty="0" smtClean="0"/>
              <a:t>New </a:t>
            </a:r>
            <a:r>
              <a:rPr lang="en-US" dirty="0"/>
              <a:t>FDI in the RE sector is foreseen in the SREP and the PSMP, which could be of interest to the wind, biomass, solar and geothermal sub-sectors. </a:t>
            </a:r>
            <a:endParaRPr lang="en-US" dirty="0" smtClean="0"/>
          </a:p>
          <a:p>
            <a:r>
              <a:rPr lang="en-US" dirty="0" smtClean="0"/>
              <a:t>On-going donor and government supported Projects for developing transmission and distribution grids as well as the increase of access to electricity (both grid connected and decentralized) </a:t>
            </a:r>
          </a:p>
          <a:p>
            <a:r>
              <a:rPr lang="en-US" dirty="0" smtClean="0"/>
              <a:t>Investment code provides incentives to projects developers</a:t>
            </a:r>
          </a:p>
          <a:p>
            <a:r>
              <a:rPr lang="en-US" dirty="0" smtClean="0">
                <a:solidFill>
                  <a:srgbClr val="FF0000"/>
                </a:solidFill>
              </a:rPr>
              <a:t>Low involvement of local private operators in the energy sector mainly in the power development</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11</a:t>
            </a:fld>
            <a:endParaRPr lang="de-DE" dirty="0"/>
          </a:p>
        </p:txBody>
      </p:sp>
    </p:spTree>
    <p:extLst>
      <p:ext uri="{BB962C8B-B14F-4D97-AF65-F5344CB8AC3E}">
        <p14:creationId xmlns:p14="http://schemas.microsoft.com/office/powerpoint/2010/main" val="125022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48680"/>
            <a:ext cx="8421688" cy="484269"/>
          </a:xfrm>
        </p:spPr>
        <p:txBody>
          <a:bodyPr/>
          <a:lstStyle/>
          <a:p>
            <a:r>
              <a:rPr lang="en-US" dirty="0" smtClean="0"/>
              <a:t>Human Capacities</a:t>
            </a:r>
            <a:endParaRPr lang="en-US" dirty="0"/>
          </a:p>
        </p:txBody>
      </p:sp>
      <p:sp>
        <p:nvSpPr>
          <p:cNvPr id="3" name="Content Placeholder 2"/>
          <p:cNvSpPr>
            <a:spLocks noGrp="1"/>
          </p:cNvSpPr>
          <p:nvPr>
            <p:ph idx="1"/>
          </p:nvPr>
        </p:nvSpPr>
        <p:spPr>
          <a:xfrm>
            <a:off x="358775" y="1772816"/>
            <a:ext cx="8421688" cy="3368731"/>
          </a:xfrm>
        </p:spPr>
        <p:txBody>
          <a:bodyPr/>
          <a:lstStyle/>
          <a:p>
            <a:pPr marL="342900" marR="0" lvl="0" indent="-342900" algn="just">
              <a:lnSpc>
                <a:spcPct val="115000"/>
              </a:lnSpc>
              <a:spcAft>
                <a:spcPts val="1200"/>
              </a:spcAft>
              <a:buFont typeface="Symbol" panose="05050102010706020507" pitchFamily="18" charset="2"/>
              <a:buChar char=""/>
            </a:pPr>
            <a:r>
              <a:rPr lang="en-GB" sz="2000" dirty="0" smtClean="0">
                <a:latin typeface="Calibri" panose="020F0502020204030204" pitchFamily="34" charset="0"/>
                <a:ea typeface="Times New Roman" panose="02020603050405020304" pitchFamily="18" charset="0"/>
                <a:cs typeface="Times New Roman" panose="02020603050405020304" pitchFamily="18" charset="0"/>
              </a:rPr>
              <a:t>Various universities </a:t>
            </a:r>
            <a:r>
              <a:rPr lang="en-GB" sz="2000" dirty="0">
                <a:latin typeface="Calibri" panose="020F0502020204030204" pitchFamily="34" charset="0"/>
                <a:ea typeface="Times New Roman" panose="02020603050405020304" pitchFamily="18" charset="0"/>
                <a:cs typeface="Times New Roman" panose="02020603050405020304" pitchFamily="18" charset="0"/>
              </a:rPr>
              <a:t>and research and training institutions focus on building human capacity for the energy sector. These include the University of Dar </a:t>
            </a:r>
            <a:r>
              <a:rPr lang="en-GB" sz="2000" dirty="0" err="1">
                <a:latin typeface="Calibri" panose="020F0502020204030204" pitchFamily="34" charset="0"/>
                <a:ea typeface="Times New Roman" panose="02020603050405020304" pitchFamily="18" charset="0"/>
                <a:cs typeface="Times New Roman" panose="02020603050405020304" pitchFamily="18" charset="0"/>
              </a:rPr>
              <a:t>es</a:t>
            </a:r>
            <a:r>
              <a:rPr lang="en-GB" sz="2000" dirty="0">
                <a:latin typeface="Calibri" panose="020F0502020204030204" pitchFamily="34" charset="0"/>
                <a:ea typeface="Times New Roman" panose="02020603050405020304" pitchFamily="18" charset="0"/>
                <a:cs typeface="Times New Roman" panose="02020603050405020304" pitchFamily="18" charset="0"/>
              </a:rPr>
              <a:t> Salaam, Dar </a:t>
            </a:r>
            <a:r>
              <a:rPr lang="en-GB" sz="2000" dirty="0" err="1">
                <a:latin typeface="Calibri" panose="020F0502020204030204" pitchFamily="34" charset="0"/>
                <a:ea typeface="Times New Roman" panose="02020603050405020304" pitchFamily="18" charset="0"/>
                <a:cs typeface="Times New Roman" panose="02020603050405020304" pitchFamily="18" charset="0"/>
              </a:rPr>
              <a:t>es</a:t>
            </a:r>
            <a:r>
              <a:rPr lang="en-GB" sz="2000" dirty="0">
                <a:latin typeface="Calibri" panose="020F0502020204030204" pitchFamily="34" charset="0"/>
                <a:ea typeface="Times New Roman" panose="02020603050405020304" pitchFamily="18" charset="0"/>
                <a:cs typeface="Times New Roman" panose="02020603050405020304" pitchFamily="18" charset="0"/>
              </a:rPr>
              <a:t> Salaam Institute of Technology, </a:t>
            </a:r>
            <a:r>
              <a:rPr lang="en-GB" sz="2000" dirty="0" err="1">
                <a:latin typeface="Calibri" panose="020F0502020204030204" pitchFamily="34" charset="0"/>
                <a:ea typeface="Times New Roman" panose="02020603050405020304" pitchFamily="18" charset="0"/>
                <a:cs typeface="Times New Roman" panose="02020603050405020304" pitchFamily="18" charset="0"/>
              </a:rPr>
              <a:t>Mbeya</a:t>
            </a:r>
            <a:r>
              <a:rPr lang="en-GB" sz="2000" dirty="0">
                <a:latin typeface="Calibri" panose="020F0502020204030204" pitchFamily="34" charset="0"/>
                <a:ea typeface="Times New Roman" panose="02020603050405020304" pitchFamily="18" charset="0"/>
                <a:cs typeface="Times New Roman" panose="02020603050405020304" pitchFamily="18" charset="0"/>
              </a:rPr>
              <a:t> Institute of Science and Technology, </a:t>
            </a:r>
            <a:r>
              <a:rPr lang="en-GB" sz="2000" dirty="0" err="1">
                <a:latin typeface="Calibri" panose="020F0502020204030204" pitchFamily="34" charset="0"/>
                <a:ea typeface="Times New Roman" panose="02020603050405020304" pitchFamily="18" charset="0"/>
                <a:cs typeface="Times New Roman" panose="02020603050405020304" pitchFamily="18" charset="0"/>
              </a:rPr>
              <a:t>Arusha</a:t>
            </a:r>
            <a:r>
              <a:rPr lang="en-GB" sz="2000" dirty="0">
                <a:latin typeface="Calibri" panose="020F0502020204030204" pitchFamily="34" charset="0"/>
                <a:ea typeface="Times New Roman" panose="02020603050405020304" pitchFamily="18" charset="0"/>
                <a:cs typeface="Times New Roman" panose="02020603050405020304" pitchFamily="18" charset="0"/>
              </a:rPr>
              <a:t> Technical College and the Vocational Education Training Authority (VETA).</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Aft>
                <a:spcPts val="1200"/>
              </a:spcAft>
              <a:buFont typeface="Symbol" panose="05050102010706020507" pitchFamily="18" charset="2"/>
              <a:buChar char=""/>
            </a:pPr>
            <a:r>
              <a:rPr lang="en-GB" sz="2000" dirty="0" smtClean="0">
                <a:latin typeface="Calibri" panose="020F0502020204030204" pitchFamily="34" charset="0"/>
                <a:ea typeface="Times New Roman" panose="02020603050405020304" pitchFamily="18" charset="0"/>
                <a:cs typeface="Times New Roman" panose="02020603050405020304" pitchFamily="18" charset="0"/>
              </a:rPr>
              <a:t>Although </a:t>
            </a:r>
            <a:r>
              <a:rPr lang="en-GB" sz="2000" dirty="0">
                <a:latin typeface="Calibri" panose="020F0502020204030204" pitchFamily="34" charset="0"/>
                <a:ea typeface="Times New Roman" panose="02020603050405020304" pitchFamily="18" charset="0"/>
                <a:cs typeface="Times New Roman" panose="02020603050405020304" pitchFamily="18" charset="0"/>
              </a:rPr>
              <a:t>research is stipulated in the energy policy, the country does not have specific institution for energy research.  </a:t>
            </a:r>
            <a:endParaRPr lang="en-GB" sz="20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buFont typeface="Symbol" panose="05050102010706020507" pitchFamily="18" charset="2"/>
              <a:buChar char=""/>
            </a:pPr>
            <a:r>
              <a:rPr lang="en-GB" sz="2000" dirty="0" smtClean="0">
                <a:latin typeface="Calibri" panose="020F0502020204030204" pitchFamily="34" charset="0"/>
                <a:ea typeface="Times New Roman" panose="02020603050405020304" pitchFamily="18" charset="0"/>
                <a:cs typeface="Times New Roman" panose="02020603050405020304" pitchFamily="18" charset="0"/>
              </a:rPr>
              <a:t>Researches </a:t>
            </a:r>
            <a:r>
              <a:rPr lang="en-GB" sz="2000" dirty="0">
                <a:latin typeface="Calibri" panose="020F0502020204030204" pitchFamily="34" charset="0"/>
                <a:ea typeface="Times New Roman" panose="02020603050405020304" pitchFamily="18" charset="0"/>
                <a:cs typeface="Times New Roman" panose="02020603050405020304" pitchFamily="18" charset="0"/>
              </a:rPr>
              <a:t>in the form of studies are conducted through consultancies by different stakeholders such as CAMCO, ESRF, REPOA, </a:t>
            </a:r>
            <a:r>
              <a:rPr lang="en-GB" sz="2000" dirty="0" err="1">
                <a:latin typeface="Calibri" panose="020F0502020204030204" pitchFamily="34" charset="0"/>
                <a:ea typeface="Times New Roman" panose="02020603050405020304" pitchFamily="18" charset="0"/>
                <a:cs typeface="Times New Roman" panose="02020603050405020304" pitchFamily="18" charset="0"/>
              </a:rPr>
              <a:t>TaTEDO</a:t>
            </a:r>
            <a:r>
              <a:rPr lang="en-GB" sz="2000" dirty="0">
                <a:latin typeface="Calibri" panose="020F0502020204030204" pitchFamily="34" charset="0"/>
                <a:ea typeface="Times New Roman" panose="02020603050405020304" pitchFamily="18" charset="0"/>
                <a:cs typeface="Times New Roman" panose="02020603050405020304" pitchFamily="18" charset="0"/>
              </a:rPr>
              <a:t>, IRA, COSTECH, SUA, GST, etc</a:t>
            </a:r>
            <a:r>
              <a:rPr lang="en-GB" sz="2000"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gn="just">
              <a:lnSpc>
                <a:spcPct val="115000"/>
              </a:lnSpc>
              <a:buFont typeface="Symbol" panose="05050102010706020507" pitchFamily="18" charset="2"/>
              <a:buChar char=""/>
            </a:pPr>
            <a:r>
              <a:rPr lang="en-U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Research and Development efforts that give rise to technological innovations in the energy sector are important as drivers for energy sector development and its growth. </a:t>
            </a:r>
          </a:p>
          <a:p>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12</a:t>
            </a:fld>
            <a:endParaRPr lang="de-DE"/>
          </a:p>
        </p:txBody>
      </p:sp>
    </p:spTree>
    <p:extLst>
      <p:ext uri="{BB962C8B-B14F-4D97-AF65-F5344CB8AC3E}">
        <p14:creationId xmlns:p14="http://schemas.microsoft.com/office/powerpoint/2010/main" val="211475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76672"/>
            <a:ext cx="8421688" cy="484269"/>
          </a:xfrm>
        </p:spPr>
        <p:txBody>
          <a:bodyPr/>
          <a:lstStyle/>
          <a:p>
            <a:r>
              <a:rPr lang="en-US" dirty="0" smtClean="0"/>
              <a:t>Identified Challenges</a:t>
            </a:r>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13</a:t>
            </a:fld>
            <a:endParaRPr lang="de-DE"/>
          </a:p>
        </p:txBody>
      </p:sp>
      <p:sp>
        <p:nvSpPr>
          <p:cNvPr id="6" name="Content Placeholder 2"/>
          <p:cNvSpPr>
            <a:spLocks noGrp="1"/>
          </p:cNvSpPr>
          <p:nvPr>
            <p:ph idx="1"/>
          </p:nvPr>
        </p:nvSpPr>
        <p:spPr>
          <a:xfrm>
            <a:off x="358775" y="1484784"/>
            <a:ext cx="8317681" cy="3368731"/>
          </a:xfrm>
        </p:spPr>
        <p:txBody>
          <a:bodyPr/>
          <a:lstStyle/>
          <a:p>
            <a:pPr marL="342900" marR="0" lvl="0" indent="-342900" algn="just">
              <a:lnSpc>
                <a:spcPct val="115000"/>
              </a:lnSpc>
              <a:buFont typeface="Symbol" panose="05050102010706020507" pitchFamily="18" charset="2"/>
              <a:buChar char=""/>
            </a:pPr>
            <a:r>
              <a:rPr lang="en-US" sz="2400" dirty="0" smtClean="0">
                <a:latin typeface="Calibri" panose="020F0502020204030204" pitchFamily="34" charset="0"/>
                <a:ea typeface="Times New Roman" panose="02020603050405020304" pitchFamily="18" charset="0"/>
                <a:cs typeface="Times New Roman" panose="02020603050405020304" pitchFamily="18" charset="0"/>
              </a:rPr>
              <a:t>Unknown resource potential for Variable Renewable Energy</a:t>
            </a:r>
          </a:p>
          <a:p>
            <a:pPr marL="342900" marR="0" lvl="0" indent="-342900" algn="just">
              <a:lnSpc>
                <a:spcPct val="115000"/>
              </a:lnSpc>
              <a:buFont typeface="Symbol" panose="05050102010706020507" pitchFamily="18" charset="2"/>
              <a:buChar char=""/>
            </a:pPr>
            <a:r>
              <a:rPr lang="en-US" sz="2400" dirty="0" smtClean="0">
                <a:latin typeface="Calibri" panose="020F0502020204030204" pitchFamily="34" charset="0"/>
                <a:ea typeface="Times New Roman" panose="02020603050405020304" pitchFamily="18" charset="0"/>
                <a:cs typeface="Times New Roman" panose="02020603050405020304" pitchFamily="18" charset="0"/>
              </a:rPr>
              <a:t>Target for RE in the Master Plan is low</a:t>
            </a:r>
          </a:p>
          <a:p>
            <a:pPr marL="342900" marR="0" lvl="0" indent="-342900" algn="just">
              <a:lnSpc>
                <a:spcPct val="115000"/>
              </a:lnSpc>
              <a:buFont typeface="Symbol" panose="05050102010706020507" pitchFamily="18" charset="2"/>
              <a:buChar char=""/>
            </a:pPr>
            <a:r>
              <a:rPr lang="en-US" sz="2400" dirty="0" smtClean="0">
                <a:latin typeface="Calibri" panose="020F0502020204030204" pitchFamily="34" charset="0"/>
                <a:ea typeface="Times New Roman" panose="02020603050405020304" pitchFamily="18" charset="0"/>
                <a:cs typeface="Times New Roman" panose="02020603050405020304" pitchFamily="18" charset="0"/>
              </a:rPr>
              <a:t>Heavy reliance on hydro and fossil fuels for power generation in medium term</a:t>
            </a:r>
          </a:p>
          <a:p>
            <a:pPr marL="342900" marR="0" lvl="0" indent="-342900" algn="just">
              <a:lnSpc>
                <a:spcPct val="115000"/>
              </a:lnSpc>
              <a:buFont typeface="Symbol" panose="05050102010706020507" pitchFamily="18" charset="2"/>
              <a:buChar char=""/>
            </a:pPr>
            <a:r>
              <a:rPr lang="en-US" sz="2400" dirty="0" smtClean="0">
                <a:latin typeface="Calibri" panose="020F0502020204030204" pitchFamily="34" charset="0"/>
                <a:ea typeface="Times New Roman" panose="02020603050405020304" pitchFamily="18" charset="0"/>
                <a:cs typeface="Times New Roman" panose="02020603050405020304" pitchFamily="18" charset="0"/>
              </a:rPr>
              <a:t>Costs of Renewable Energy generation are competitive with </a:t>
            </a:r>
            <a:r>
              <a:rPr lang="en-US" sz="2400" dirty="0">
                <a:latin typeface="Calibri" panose="020F0502020204030204" pitchFamily="34" charset="0"/>
                <a:ea typeface="Times New Roman" panose="02020603050405020304" pitchFamily="18" charset="0"/>
                <a:cs typeface="Times New Roman" panose="02020603050405020304" pitchFamily="18" charset="0"/>
              </a:rPr>
              <a:t>high emergency thermal units</a:t>
            </a:r>
          </a:p>
          <a:p>
            <a:pPr marL="342900" indent="-342900" algn="just">
              <a:lnSpc>
                <a:spcPct val="115000"/>
              </a:lnSpc>
              <a:buFont typeface="Symbol" panose="05050102010706020507" pitchFamily="18" charset="2"/>
              <a:buChar char=""/>
            </a:pPr>
            <a:r>
              <a:rPr lang="en-US" sz="2400" dirty="0">
                <a:latin typeface="Calibri" panose="020F0502020204030204" pitchFamily="34" charset="0"/>
                <a:ea typeface="Times New Roman" panose="02020603050405020304" pitchFamily="18" charset="0"/>
                <a:cs typeface="Times New Roman" panose="02020603050405020304" pitchFamily="18" charset="0"/>
              </a:rPr>
              <a:t>Low involvement of local private operators in the energy sector mainly in the power </a:t>
            </a:r>
            <a:r>
              <a:rPr lang="en-US" sz="2400" dirty="0" smtClean="0">
                <a:latin typeface="Calibri" panose="020F0502020204030204" pitchFamily="34" charset="0"/>
                <a:ea typeface="Times New Roman" panose="02020603050405020304" pitchFamily="18" charset="0"/>
                <a:cs typeface="Times New Roman" panose="02020603050405020304" pitchFamily="18" charset="0"/>
              </a:rPr>
              <a:t>development</a:t>
            </a:r>
          </a:p>
          <a:p>
            <a:pPr marL="342900" indent="-342900" algn="just">
              <a:lnSpc>
                <a:spcPct val="115000"/>
              </a:lnSpc>
              <a:buFont typeface="Symbol" panose="05050102010706020507" pitchFamily="18" charset="2"/>
              <a:buChar char=""/>
            </a:pPr>
            <a:r>
              <a:rPr lang="en-US" sz="2400" dirty="0" smtClean="0">
                <a:latin typeface="Calibri" panose="020F0502020204030204" pitchFamily="34" charset="0"/>
                <a:ea typeface="Times New Roman" panose="02020603050405020304" pitchFamily="18" charset="0"/>
                <a:cs typeface="Times New Roman" panose="02020603050405020304" pitchFamily="18" charset="0"/>
              </a:rPr>
              <a:t>Limited local financing and technical (RE project development and implementation) capacities.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buFont typeface="Symbol" panose="05050102010706020507" pitchFamily="18" charset="2"/>
              <a:buChar char=""/>
            </a:pPr>
            <a:endParaRPr lang="en-US" sz="18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buFont typeface="Symbol" panose="05050102010706020507" pitchFamily="18" charset="2"/>
              <a:buChar char=""/>
            </a:pPr>
            <a:endParaRPr lang="en-US" sz="18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buFont typeface="Symbol" panose="05050102010706020507" pitchFamily="18" charset="2"/>
              <a:buChar char=""/>
            </a:pP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buFont typeface="Symbol" panose="05050102010706020507" pitchFamily="18" charset="2"/>
              <a:buChar char=""/>
            </a:pPr>
            <a:endParaRPr lang="en-US"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3329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12" y="548680"/>
            <a:ext cx="8421688" cy="484269"/>
          </a:xfrm>
        </p:spPr>
        <p:txBody>
          <a:bodyPr/>
          <a:lstStyle/>
          <a:p>
            <a:r>
              <a:rPr lang="en-US" sz="2200" dirty="0" smtClean="0"/>
              <a:t>Energy </a:t>
            </a:r>
            <a:r>
              <a:rPr lang="en-US" sz="2200" dirty="0"/>
              <a:t>S</a:t>
            </a:r>
            <a:r>
              <a:rPr lang="en-US" sz="2200" dirty="0" smtClean="0"/>
              <a:t>tructure in Tanzania in 2012</a:t>
            </a:r>
            <a:endParaRPr lang="en-US" sz="2200"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2</a:t>
            </a:fld>
            <a:endParaRPr lang="de-DE"/>
          </a:p>
        </p:txBody>
      </p:sp>
      <p:graphicFrame>
        <p:nvGraphicFramePr>
          <p:cNvPr id="6" name="Chart 5"/>
          <p:cNvGraphicFramePr>
            <a:graphicFrameLocks/>
          </p:cNvGraphicFramePr>
          <p:nvPr>
            <p:extLst>
              <p:ext uri="{D42A27DB-BD31-4B8C-83A1-F6EECF244321}">
                <p14:modId xmlns:p14="http://schemas.microsoft.com/office/powerpoint/2010/main" val="2704460416"/>
              </p:ext>
            </p:extLst>
          </p:nvPr>
        </p:nvGraphicFramePr>
        <p:xfrm>
          <a:off x="-252536" y="1953317"/>
          <a:ext cx="5148064" cy="39051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828467424"/>
              </p:ext>
            </p:extLst>
          </p:nvPr>
        </p:nvGraphicFramePr>
        <p:xfrm>
          <a:off x="3995936" y="1953317"/>
          <a:ext cx="5364088" cy="38994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6388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84" y="404664"/>
            <a:ext cx="8421688" cy="484269"/>
          </a:xfrm>
        </p:spPr>
        <p:txBody>
          <a:bodyPr/>
          <a:lstStyle/>
          <a:p>
            <a:r>
              <a:rPr lang="en-US" dirty="0" smtClean="0"/>
              <a:t>Electricity generation </a:t>
            </a:r>
            <a:br>
              <a:rPr lang="en-US" dirty="0" smtClean="0"/>
            </a:br>
            <a:r>
              <a:rPr lang="en-US" dirty="0" smtClean="0"/>
              <a:t>by source in 2012</a:t>
            </a:r>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3</a:t>
            </a:fld>
            <a:endParaRPr lang="de-DE"/>
          </a:p>
        </p:txBody>
      </p:sp>
      <p:graphicFrame>
        <p:nvGraphicFramePr>
          <p:cNvPr id="7" name="Chart 6"/>
          <p:cNvGraphicFramePr>
            <a:graphicFrameLocks/>
          </p:cNvGraphicFramePr>
          <p:nvPr>
            <p:extLst>
              <p:ext uri="{D42A27DB-BD31-4B8C-83A1-F6EECF244321}">
                <p14:modId xmlns:p14="http://schemas.microsoft.com/office/powerpoint/2010/main" val="2396812000"/>
              </p:ext>
            </p:extLst>
          </p:nvPr>
        </p:nvGraphicFramePr>
        <p:xfrm>
          <a:off x="107504" y="1556792"/>
          <a:ext cx="8910514"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916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4</a:t>
            </a:fld>
            <a:endParaRPr lang="de-DE"/>
          </a:p>
        </p:txBody>
      </p:sp>
      <p:graphicFrame>
        <p:nvGraphicFramePr>
          <p:cNvPr id="12" name="Chart 11"/>
          <p:cNvGraphicFramePr>
            <a:graphicFrameLocks/>
          </p:cNvGraphicFramePr>
          <p:nvPr>
            <p:extLst>
              <p:ext uri="{D42A27DB-BD31-4B8C-83A1-F6EECF244321}">
                <p14:modId xmlns:p14="http://schemas.microsoft.com/office/powerpoint/2010/main" val="4241385656"/>
              </p:ext>
            </p:extLst>
          </p:nvPr>
        </p:nvGraphicFramePr>
        <p:xfrm>
          <a:off x="508220" y="1628800"/>
          <a:ext cx="7901408" cy="4702529"/>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p:cNvSpPr txBox="1">
            <a:spLocks/>
          </p:cNvSpPr>
          <p:nvPr/>
        </p:nvSpPr>
        <p:spPr bwMode="auto">
          <a:xfrm>
            <a:off x="358776" y="404664"/>
            <a:ext cx="8421688" cy="48426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700" b="1">
                <a:solidFill>
                  <a:srgbClr val="0872A6"/>
                </a:solidFill>
                <a:latin typeface="ITC Avant Garde Gothic" pitchFamily="34" charset="0"/>
                <a:ea typeface="+mj-ea"/>
                <a:cs typeface="+mj-cs"/>
              </a:defRPr>
            </a:lvl1pPr>
            <a:lvl2pPr algn="l" rtl="0" eaLnBrk="0" fontAlgn="base" hangingPunct="0">
              <a:spcBef>
                <a:spcPct val="0"/>
              </a:spcBef>
              <a:spcAft>
                <a:spcPct val="0"/>
              </a:spcAft>
              <a:defRPr sz="2700" b="1">
                <a:solidFill>
                  <a:srgbClr val="E10019"/>
                </a:solidFill>
                <a:latin typeface="Arial" charset="0"/>
                <a:cs typeface="Arial" charset="0"/>
              </a:defRPr>
            </a:lvl2pPr>
            <a:lvl3pPr algn="l" rtl="0" eaLnBrk="0" fontAlgn="base" hangingPunct="0">
              <a:spcBef>
                <a:spcPct val="0"/>
              </a:spcBef>
              <a:spcAft>
                <a:spcPct val="0"/>
              </a:spcAft>
              <a:defRPr sz="2700" b="1">
                <a:solidFill>
                  <a:srgbClr val="E10019"/>
                </a:solidFill>
                <a:latin typeface="Arial" charset="0"/>
                <a:cs typeface="Arial" charset="0"/>
              </a:defRPr>
            </a:lvl3pPr>
            <a:lvl4pPr algn="l" rtl="0" eaLnBrk="0" fontAlgn="base" hangingPunct="0">
              <a:spcBef>
                <a:spcPct val="0"/>
              </a:spcBef>
              <a:spcAft>
                <a:spcPct val="0"/>
              </a:spcAft>
              <a:defRPr sz="2700" b="1">
                <a:solidFill>
                  <a:srgbClr val="E10019"/>
                </a:solidFill>
                <a:latin typeface="Arial" charset="0"/>
                <a:cs typeface="Arial" charset="0"/>
              </a:defRPr>
            </a:lvl4pPr>
            <a:lvl5pPr algn="l" rtl="0" eaLnBrk="0" fontAlgn="base" hangingPunct="0">
              <a:spcBef>
                <a:spcPct val="0"/>
              </a:spcBef>
              <a:spcAft>
                <a:spcPct val="0"/>
              </a:spcAft>
              <a:defRPr sz="2700" b="1">
                <a:solidFill>
                  <a:srgbClr val="E10019"/>
                </a:solidFill>
                <a:latin typeface="Arial" charset="0"/>
                <a:cs typeface="Arial" charset="0"/>
              </a:defRPr>
            </a:lvl5pPr>
            <a:lvl6pPr marL="511761" algn="l" rtl="0" fontAlgn="base">
              <a:spcBef>
                <a:spcPct val="0"/>
              </a:spcBef>
              <a:spcAft>
                <a:spcPct val="0"/>
              </a:spcAft>
              <a:defRPr sz="2700" b="1">
                <a:solidFill>
                  <a:srgbClr val="E10019"/>
                </a:solidFill>
                <a:latin typeface="Arial" charset="0"/>
                <a:cs typeface="Arial" charset="0"/>
              </a:defRPr>
            </a:lvl6pPr>
            <a:lvl7pPr marL="1023523" algn="l" rtl="0" fontAlgn="base">
              <a:spcBef>
                <a:spcPct val="0"/>
              </a:spcBef>
              <a:spcAft>
                <a:spcPct val="0"/>
              </a:spcAft>
              <a:defRPr sz="2700" b="1">
                <a:solidFill>
                  <a:srgbClr val="E10019"/>
                </a:solidFill>
                <a:latin typeface="Arial" charset="0"/>
                <a:cs typeface="Arial" charset="0"/>
              </a:defRPr>
            </a:lvl7pPr>
            <a:lvl8pPr marL="1535285" algn="l" rtl="0" fontAlgn="base">
              <a:spcBef>
                <a:spcPct val="0"/>
              </a:spcBef>
              <a:spcAft>
                <a:spcPct val="0"/>
              </a:spcAft>
              <a:defRPr sz="2700" b="1">
                <a:solidFill>
                  <a:srgbClr val="E10019"/>
                </a:solidFill>
                <a:latin typeface="Arial" charset="0"/>
                <a:cs typeface="Arial" charset="0"/>
              </a:defRPr>
            </a:lvl8pPr>
            <a:lvl9pPr marL="2047046" algn="l" rtl="0" fontAlgn="base">
              <a:spcBef>
                <a:spcPct val="0"/>
              </a:spcBef>
              <a:spcAft>
                <a:spcPct val="0"/>
              </a:spcAft>
              <a:defRPr sz="2700" b="1">
                <a:solidFill>
                  <a:srgbClr val="E10019"/>
                </a:solidFill>
                <a:latin typeface="Arial" charset="0"/>
                <a:cs typeface="Arial" charset="0"/>
              </a:defRPr>
            </a:lvl9pPr>
          </a:lstStyle>
          <a:p>
            <a:r>
              <a:rPr lang="en-US" kern="0" dirty="0" smtClean="0"/>
              <a:t>Electricity consumption </a:t>
            </a:r>
          </a:p>
          <a:p>
            <a:r>
              <a:rPr lang="en-US" kern="0" dirty="0" smtClean="0"/>
              <a:t>by sector in 2012</a:t>
            </a:r>
            <a:endParaRPr lang="en-US" kern="0" dirty="0"/>
          </a:p>
        </p:txBody>
      </p:sp>
    </p:spTree>
    <p:extLst>
      <p:ext uri="{BB962C8B-B14F-4D97-AF65-F5344CB8AC3E}">
        <p14:creationId xmlns:p14="http://schemas.microsoft.com/office/powerpoint/2010/main" val="129241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6" y="620688"/>
            <a:ext cx="8421688" cy="484269"/>
          </a:xfrm>
        </p:spPr>
        <p:txBody>
          <a:bodyPr/>
          <a:lstStyle/>
          <a:p>
            <a:r>
              <a:rPr lang="en-US" dirty="0"/>
              <a:t>Electricity peak demand and </a:t>
            </a:r>
            <a:r>
              <a:rPr lang="en-US" dirty="0" smtClean="0"/>
              <a:t/>
            </a:r>
            <a:br>
              <a:rPr lang="en-US" dirty="0" smtClean="0"/>
            </a:br>
            <a:r>
              <a:rPr lang="en-US" dirty="0" smtClean="0"/>
              <a:t>consumption </a:t>
            </a:r>
            <a:r>
              <a:rPr lang="en-US" dirty="0"/>
              <a:t>forecast </a:t>
            </a:r>
            <a:br>
              <a:rPr lang="en-US" dirty="0"/>
            </a:br>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5</a:t>
            </a:fld>
            <a:endParaRPr lang="de-DE"/>
          </a:p>
        </p:txBody>
      </p:sp>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467544" y="1916832"/>
            <a:ext cx="8017543" cy="4413512"/>
          </a:xfrm>
          <a:prstGeom prst="rect">
            <a:avLst/>
          </a:prstGeom>
        </p:spPr>
      </p:pic>
    </p:spTree>
    <p:extLst>
      <p:ext uri="{BB962C8B-B14F-4D97-AF65-F5344CB8AC3E}">
        <p14:creationId xmlns:p14="http://schemas.microsoft.com/office/powerpoint/2010/main" val="200222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48680"/>
            <a:ext cx="8421688" cy="484269"/>
          </a:xfrm>
        </p:spPr>
        <p:txBody>
          <a:bodyPr/>
          <a:lstStyle/>
          <a:p>
            <a:r>
              <a:rPr lang="en-US" dirty="0"/>
              <a:t>Electricity Costs and Tariffs</a:t>
            </a:r>
          </a:p>
        </p:txBody>
      </p:sp>
      <p:sp>
        <p:nvSpPr>
          <p:cNvPr id="3" name="Content Placeholder 2"/>
          <p:cNvSpPr>
            <a:spLocks noGrp="1"/>
          </p:cNvSpPr>
          <p:nvPr>
            <p:ph idx="1"/>
          </p:nvPr>
        </p:nvSpPr>
        <p:spPr>
          <a:xfrm>
            <a:off x="358775" y="1556792"/>
            <a:ext cx="8421688" cy="3368731"/>
          </a:xfrm>
        </p:spPr>
        <p:txBody>
          <a:bodyPr/>
          <a:lstStyle/>
          <a:p>
            <a:pPr>
              <a:spcAft>
                <a:spcPts val="1200"/>
              </a:spcAft>
            </a:pPr>
            <a:r>
              <a:rPr lang="en-US" sz="1800" b="1" dirty="0">
                <a:latin typeface="Calibri Light" panose="020F0302020204030204" pitchFamily="34" charset="0"/>
              </a:rPr>
              <a:t>The power shortage emergency (2010/11) has pushed Tanzania into a major expansion of thermal generation at great </a:t>
            </a:r>
            <a:r>
              <a:rPr lang="en-US" sz="1800" b="1" dirty="0" smtClean="0">
                <a:latin typeface="Calibri Light" panose="020F0302020204030204" pitchFamily="34" charset="0"/>
              </a:rPr>
              <a:t>costs.</a:t>
            </a:r>
          </a:p>
          <a:p>
            <a:pPr>
              <a:spcAft>
                <a:spcPts val="0"/>
              </a:spcAft>
            </a:pPr>
            <a:r>
              <a:rPr lang="en-US" sz="1800" b="1" dirty="0" err="1" smtClean="0">
                <a:latin typeface="Calibri Light" panose="020F0302020204030204" pitchFamily="34" charset="0"/>
              </a:rPr>
              <a:t>Songas</a:t>
            </a:r>
            <a:r>
              <a:rPr lang="en-US" sz="1800" b="1" dirty="0" smtClean="0">
                <a:latin typeface="Calibri Light" panose="020F0302020204030204" pitchFamily="34" charset="0"/>
              </a:rPr>
              <a:t> </a:t>
            </a:r>
            <a:r>
              <a:rPr lang="en-US" sz="1800" b="1" dirty="0">
                <a:latin typeface="Calibri Light" panose="020F0302020204030204" pitchFamily="34" charset="0"/>
              </a:rPr>
              <a:t>electricity costs $</a:t>
            </a:r>
            <a:r>
              <a:rPr lang="en-US" sz="1800" b="1" dirty="0" smtClean="0">
                <a:latin typeface="Calibri Light" panose="020F0302020204030204" pitchFamily="34" charset="0"/>
              </a:rPr>
              <a:t>0.066/kWh</a:t>
            </a:r>
          </a:p>
          <a:p>
            <a:pPr>
              <a:spcAft>
                <a:spcPts val="1200"/>
              </a:spcAft>
            </a:pPr>
            <a:r>
              <a:rPr lang="en-US" sz="1800" b="1" dirty="0" smtClean="0">
                <a:latin typeface="Calibri Light" panose="020F0302020204030204" pitchFamily="34" charset="0"/>
              </a:rPr>
              <a:t>Emergency </a:t>
            </a:r>
            <a:r>
              <a:rPr lang="en-US" sz="1800" b="1" dirty="0">
                <a:latin typeface="Calibri Light" panose="020F0302020204030204" pitchFamily="34" charset="0"/>
              </a:rPr>
              <a:t>thermal units (Jet A1 and Diesel) cost ranges from $0.30/kWh to $0.43/kWh </a:t>
            </a:r>
            <a:endParaRPr lang="en-US" sz="1800" b="1" dirty="0" smtClean="0">
              <a:latin typeface="Calibri Light" panose="020F0302020204030204" pitchFamily="34" charset="0"/>
            </a:endParaRPr>
          </a:p>
          <a:p>
            <a:pPr>
              <a:spcAft>
                <a:spcPts val="0"/>
              </a:spcAft>
            </a:pPr>
            <a:r>
              <a:rPr lang="en-US" sz="1800" b="1" dirty="0" smtClean="0">
                <a:latin typeface="Calibri Light" panose="020F0302020204030204" pitchFamily="34" charset="0"/>
              </a:rPr>
              <a:t>Average </a:t>
            </a:r>
            <a:r>
              <a:rPr lang="en-US" sz="1800" b="1" dirty="0">
                <a:latin typeface="Calibri Light" panose="020F0302020204030204" pitchFamily="34" charset="0"/>
              </a:rPr>
              <a:t>household tariffs $0.13/kWh, </a:t>
            </a:r>
            <a:endParaRPr lang="en-US" sz="1800" b="1" dirty="0" smtClean="0">
              <a:latin typeface="Calibri Light" panose="020F0302020204030204" pitchFamily="34" charset="0"/>
            </a:endParaRPr>
          </a:p>
          <a:p>
            <a:pPr>
              <a:spcAft>
                <a:spcPts val="0"/>
              </a:spcAft>
            </a:pPr>
            <a:r>
              <a:rPr lang="en-US" sz="1800" b="1" dirty="0" smtClean="0">
                <a:latin typeface="Calibri Light" panose="020F0302020204030204" pitchFamily="34" charset="0"/>
              </a:rPr>
              <a:t>industrial </a:t>
            </a:r>
            <a:r>
              <a:rPr lang="en-US" sz="1800" b="1" dirty="0">
                <a:latin typeface="Calibri Light" panose="020F0302020204030204" pitchFamily="34" charset="0"/>
              </a:rPr>
              <a:t>tariffs: $0.056/kWh, </a:t>
            </a:r>
            <a:endParaRPr lang="en-US" sz="1800" b="1" dirty="0" smtClean="0">
              <a:latin typeface="Calibri Light" panose="020F0302020204030204" pitchFamily="34" charset="0"/>
            </a:endParaRPr>
          </a:p>
          <a:p>
            <a:pPr>
              <a:spcAft>
                <a:spcPts val="1200"/>
              </a:spcAft>
            </a:pPr>
            <a:r>
              <a:rPr lang="en-US" sz="1800" b="1" dirty="0" smtClean="0">
                <a:latin typeface="Calibri Light" panose="020F0302020204030204" pitchFamily="34" charset="0"/>
              </a:rPr>
              <a:t>commercial </a:t>
            </a:r>
            <a:r>
              <a:rPr lang="en-US" sz="1800" b="1" dirty="0">
                <a:latin typeface="Calibri Light" panose="020F0302020204030204" pitchFamily="34" charset="0"/>
              </a:rPr>
              <a:t>tariffs: $0.105/kWh</a:t>
            </a:r>
          </a:p>
          <a:p>
            <a:r>
              <a:rPr lang="en-US" sz="1800" b="1" dirty="0">
                <a:latin typeface="Calibri Light" panose="020F0302020204030204" pitchFamily="34" charset="0"/>
              </a:rPr>
              <a:t>Therefore, in the medium- to the long-term, a transition to cheaper electricity is vital for both the Tanzanian economy and for efforts to expand energy access in the country. Rising average costs will make maintenance of current tariff levels difficult without driving TANESCO into insolvency</a:t>
            </a:r>
            <a:r>
              <a:rPr lang="en-US" sz="1800" b="1" dirty="0" smtClean="0">
                <a:latin typeface="Calibri Light" panose="020F0302020204030204" pitchFamily="34" charset="0"/>
              </a:rPr>
              <a:t>.</a:t>
            </a:r>
            <a:endParaRPr lang="en-US" sz="1800" b="1" dirty="0">
              <a:latin typeface="Calibri Light" panose="020F0302020204030204" pitchFamily="34" charset="0"/>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6</a:t>
            </a:fld>
            <a:endParaRPr lang="de-DE"/>
          </a:p>
        </p:txBody>
      </p:sp>
    </p:spTree>
    <p:extLst>
      <p:ext uri="{BB962C8B-B14F-4D97-AF65-F5344CB8AC3E}">
        <p14:creationId xmlns:p14="http://schemas.microsoft.com/office/powerpoint/2010/main" val="72696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5293344" cy="484269"/>
          </a:xfrm>
        </p:spPr>
        <p:txBody>
          <a:bodyPr/>
          <a:lstStyle/>
          <a:p>
            <a:r>
              <a:rPr lang="en-GB" dirty="0"/>
              <a:t>Electricity Supply Industry Reform Strategy and Roadmap</a:t>
            </a:r>
            <a:endParaRPr lang="en-US" dirty="0"/>
          </a:p>
        </p:txBody>
      </p:sp>
      <p:pic>
        <p:nvPicPr>
          <p:cNvPr id="5" name="Content Placeholder 4"/>
          <p:cNvPicPr>
            <a:picLocks noGrp="1" noChangeAspect="1"/>
          </p:cNvPicPr>
          <p:nvPr>
            <p:ph idx="1"/>
          </p:nvPr>
        </p:nvPicPr>
        <p:blipFill rotWithShape="1">
          <a:blip r:embed="rId3"/>
          <a:srcRect b="18234"/>
          <a:stretch/>
        </p:blipFill>
        <p:spPr>
          <a:xfrm>
            <a:off x="378814" y="1988840"/>
            <a:ext cx="8401650" cy="4060789"/>
          </a:xfrm>
          <a:prstGeom prst="rect">
            <a:avLst/>
          </a:prstGeom>
        </p:spPr>
      </p:pic>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7</a:t>
            </a:fld>
            <a:endParaRPr lang="de-DE" dirty="0"/>
          </a:p>
        </p:txBody>
      </p:sp>
    </p:spTree>
    <p:extLst>
      <p:ext uri="{BB962C8B-B14F-4D97-AF65-F5344CB8AC3E}">
        <p14:creationId xmlns:p14="http://schemas.microsoft.com/office/powerpoint/2010/main" val="190445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48680"/>
            <a:ext cx="8421688" cy="484269"/>
          </a:xfrm>
        </p:spPr>
        <p:txBody>
          <a:bodyPr/>
          <a:lstStyle/>
          <a:p>
            <a:r>
              <a:rPr lang="en-US" dirty="0" smtClean="0"/>
              <a:t>Renewable Energy Resources</a:t>
            </a:r>
            <a:endParaRPr lang="en-US" dirty="0"/>
          </a:p>
        </p:txBody>
      </p:sp>
      <p:sp>
        <p:nvSpPr>
          <p:cNvPr id="3" name="Content Placeholder 2"/>
          <p:cNvSpPr>
            <a:spLocks noGrp="1"/>
          </p:cNvSpPr>
          <p:nvPr>
            <p:ph idx="1"/>
          </p:nvPr>
        </p:nvSpPr>
        <p:spPr>
          <a:xfrm>
            <a:off x="358775" y="1772816"/>
            <a:ext cx="8421688" cy="3368731"/>
          </a:xfrm>
        </p:spPr>
        <p:txBody>
          <a:bodyPr/>
          <a:lstStyle/>
          <a:p>
            <a:pPr marL="0" indent="0">
              <a:buNone/>
            </a:pPr>
            <a:r>
              <a:rPr lang="en-US" dirty="0"/>
              <a:t>A</a:t>
            </a:r>
            <a:r>
              <a:rPr lang="en-US" dirty="0" smtClean="0"/>
              <a:t>bundant </a:t>
            </a:r>
            <a:r>
              <a:rPr lang="en-US" dirty="0"/>
              <a:t>resources of hydropower, wind, solar, biomass and geothermal power</a:t>
            </a:r>
            <a:r>
              <a:rPr lang="en-US" dirty="0" smtClean="0"/>
              <a:t>.</a:t>
            </a:r>
          </a:p>
          <a:p>
            <a:pPr marL="0" indent="0">
              <a:buNone/>
            </a:pPr>
            <a:endParaRPr lang="en-US" dirty="0" smtClean="0"/>
          </a:p>
          <a:p>
            <a:pPr>
              <a:buFont typeface="Wingdings" panose="05000000000000000000" pitchFamily="2" charset="2"/>
              <a:buChar char="v"/>
            </a:pPr>
            <a:r>
              <a:rPr lang="en-US" dirty="0"/>
              <a:t>Large hydro: estimated at 4,700MW, only 561MW is </a:t>
            </a:r>
            <a:r>
              <a:rPr lang="en-US" dirty="0" smtClean="0"/>
              <a:t>developed, by 2025, expected to meet 30% of the installed capacity</a:t>
            </a:r>
          </a:p>
          <a:p>
            <a:pPr>
              <a:buFont typeface="Wingdings" panose="05000000000000000000" pitchFamily="2" charset="2"/>
              <a:buChar char="v"/>
            </a:pPr>
            <a:r>
              <a:rPr lang="en-US" dirty="0" smtClean="0"/>
              <a:t>Small hydro: 480 MW</a:t>
            </a:r>
            <a:r>
              <a:rPr lang="en-US" dirty="0"/>
              <a:t>, only 15 MW </a:t>
            </a:r>
            <a:r>
              <a:rPr lang="en-US" dirty="0" smtClean="0"/>
              <a:t>to the grid and over 20 MW for decentralized power generation</a:t>
            </a:r>
          </a:p>
          <a:p>
            <a:pPr>
              <a:buFont typeface="Wingdings" panose="05000000000000000000" pitchFamily="2" charset="2"/>
              <a:buChar char="v"/>
            </a:pPr>
            <a:r>
              <a:rPr lang="en-US" dirty="0" smtClean="0"/>
              <a:t>Geothermal</a:t>
            </a:r>
            <a:r>
              <a:rPr lang="en-US" dirty="0"/>
              <a:t>: 650 MW to 5,000 MW </a:t>
            </a:r>
            <a:endParaRPr lang="en-US" dirty="0" smtClean="0"/>
          </a:p>
          <a:p>
            <a:pPr>
              <a:buFont typeface="Wingdings" panose="05000000000000000000" pitchFamily="2" charset="2"/>
              <a:buChar char="v"/>
            </a:pPr>
            <a:r>
              <a:rPr lang="en-US" dirty="0" smtClean="0">
                <a:solidFill>
                  <a:srgbClr val="FF0000"/>
                </a:solidFill>
              </a:rPr>
              <a:t>Wind: no estimate of the potential just speed is known at 10- 30 m hub-height </a:t>
            </a:r>
          </a:p>
          <a:p>
            <a:pPr>
              <a:buFont typeface="Wingdings" panose="05000000000000000000" pitchFamily="2" charset="2"/>
              <a:buChar char="v"/>
            </a:pPr>
            <a:r>
              <a:rPr lang="en-US" dirty="0" smtClean="0">
                <a:solidFill>
                  <a:srgbClr val="FF0000"/>
                </a:solidFill>
              </a:rPr>
              <a:t>Solar: no estimate of the potential only </a:t>
            </a:r>
            <a:r>
              <a:rPr lang="en-US" dirty="0">
                <a:solidFill>
                  <a:srgbClr val="FF0000"/>
                </a:solidFill>
              </a:rPr>
              <a:t>the isolation (5 </a:t>
            </a:r>
            <a:r>
              <a:rPr lang="en-US" dirty="0" smtClean="0">
                <a:solidFill>
                  <a:srgbClr val="FF0000"/>
                </a:solidFill>
              </a:rPr>
              <a:t>kWh/m2/day) is known</a:t>
            </a:r>
          </a:p>
          <a:p>
            <a:pPr>
              <a:buFont typeface="Wingdings" panose="05000000000000000000" pitchFamily="2" charset="2"/>
              <a:buChar char="v"/>
            </a:pPr>
            <a:r>
              <a:rPr lang="en-US" dirty="0" smtClean="0">
                <a:solidFill>
                  <a:srgbClr val="FF0000"/>
                </a:solidFill>
              </a:rPr>
              <a:t>Biomass: no estimate of the potential, only the consumption of woody biomass is known</a:t>
            </a:r>
          </a:p>
          <a:p>
            <a:pPr>
              <a:buFont typeface="Arial" panose="020B0604020202020204" pitchFamily="34" charset="0"/>
              <a:buChar char="•"/>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8</a:t>
            </a:fld>
            <a:endParaRPr lang="de-DE"/>
          </a:p>
        </p:txBody>
      </p:sp>
    </p:spTree>
    <p:extLst>
      <p:ext uri="{BB962C8B-B14F-4D97-AF65-F5344CB8AC3E}">
        <p14:creationId xmlns:p14="http://schemas.microsoft.com/office/powerpoint/2010/main" val="427779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04664"/>
            <a:ext cx="8421688" cy="484269"/>
          </a:xfrm>
        </p:spPr>
        <p:txBody>
          <a:bodyPr/>
          <a:lstStyle/>
          <a:p>
            <a:r>
              <a:rPr lang="en-US" dirty="0"/>
              <a:t>Energy Policies and </a:t>
            </a:r>
            <a:r>
              <a:rPr lang="en-US" dirty="0" smtClean="0"/>
              <a:t/>
            </a:r>
            <a:br>
              <a:rPr lang="en-US" dirty="0" smtClean="0"/>
            </a:br>
            <a:r>
              <a:rPr lang="en-US" dirty="0" smtClean="0"/>
              <a:t>Regulatory </a:t>
            </a:r>
            <a:r>
              <a:rPr lang="en-US" dirty="0"/>
              <a:t>Framework</a:t>
            </a:r>
          </a:p>
        </p:txBody>
      </p:sp>
      <p:sp>
        <p:nvSpPr>
          <p:cNvPr id="3" name="Content Placeholder 2"/>
          <p:cNvSpPr>
            <a:spLocks noGrp="1"/>
          </p:cNvSpPr>
          <p:nvPr>
            <p:ph idx="1"/>
          </p:nvPr>
        </p:nvSpPr>
        <p:spPr>
          <a:xfrm>
            <a:off x="358775" y="1628800"/>
            <a:ext cx="8421688" cy="3368731"/>
          </a:xfrm>
        </p:spPr>
        <p:txBody>
          <a:bodyPr/>
          <a:lstStyle/>
          <a:p>
            <a:pPr>
              <a:spcAft>
                <a:spcPts val="600"/>
              </a:spcAft>
            </a:pPr>
            <a:r>
              <a:rPr lang="en-US" dirty="0" smtClean="0"/>
              <a:t>The </a:t>
            </a:r>
            <a:r>
              <a:rPr lang="en-US" dirty="0"/>
              <a:t>Tanzania Development Vision 2025 </a:t>
            </a:r>
            <a:r>
              <a:rPr lang="en-US" dirty="0" smtClean="0"/>
              <a:t>is </a:t>
            </a:r>
            <a:r>
              <a:rPr lang="en-US" dirty="0"/>
              <a:t>still the main strategy document in outlining the general development for Tanzania. </a:t>
            </a:r>
            <a:endParaRPr lang="en-US" dirty="0" smtClean="0"/>
          </a:p>
          <a:p>
            <a:pPr>
              <a:spcAft>
                <a:spcPts val="600"/>
              </a:spcAft>
            </a:pPr>
            <a:r>
              <a:rPr lang="en-US" dirty="0" smtClean="0"/>
              <a:t>The </a:t>
            </a:r>
            <a:r>
              <a:rPr lang="en-US" dirty="0"/>
              <a:t>vision has been made more concrete in the Tanzania Long-Term Perspective Plan (LTPP) 2011/12-2025/26, published in June </a:t>
            </a:r>
            <a:r>
              <a:rPr lang="en-US" dirty="0" smtClean="0"/>
              <a:t>2012 </a:t>
            </a:r>
            <a:r>
              <a:rPr lang="en-US" dirty="0"/>
              <a:t>outlines a roadmap towards a middle-income country. </a:t>
            </a:r>
            <a:endParaRPr lang="en-US" dirty="0" smtClean="0"/>
          </a:p>
          <a:p>
            <a:pPr>
              <a:spcAft>
                <a:spcPts val="600"/>
              </a:spcAft>
            </a:pPr>
            <a:r>
              <a:rPr lang="en-US" dirty="0" smtClean="0"/>
              <a:t>The </a:t>
            </a:r>
            <a:r>
              <a:rPr lang="en-US" dirty="0"/>
              <a:t>Tanzania Five Year Development Plan 2011/2012- 2015/16 shows what has to be done in the shorter perspective in order to implement Vision 2025. </a:t>
            </a:r>
            <a:endParaRPr lang="en-US" dirty="0" smtClean="0"/>
          </a:p>
          <a:p>
            <a:pPr>
              <a:spcAft>
                <a:spcPts val="600"/>
              </a:spcAft>
            </a:pPr>
            <a:r>
              <a:rPr lang="en-US" dirty="0" smtClean="0"/>
              <a:t>Finally</a:t>
            </a:r>
            <a:r>
              <a:rPr lang="en-US" dirty="0"/>
              <a:t>, the MEM has published their strategic plans for 2011/12-2015/16 in November 2012. </a:t>
            </a:r>
            <a:r>
              <a:rPr lang="en-US" dirty="0" smtClean="0"/>
              <a:t>These </a:t>
            </a:r>
            <a:r>
              <a:rPr lang="en-US" dirty="0"/>
              <a:t>documents set energy as a national priority and point to investing in the sector as a </a:t>
            </a:r>
            <a:r>
              <a:rPr lang="en-US" dirty="0" smtClean="0"/>
              <a:t>means </a:t>
            </a:r>
            <a:r>
              <a:rPr lang="en-US" dirty="0"/>
              <a:t>to maintain economic growth and spread out its benefits to the overall population</a:t>
            </a:r>
            <a:r>
              <a:rPr lang="en-US" dirty="0" smtClean="0"/>
              <a:t>.</a:t>
            </a:r>
          </a:p>
          <a:p>
            <a:r>
              <a:rPr lang="en-US" b="1" dirty="0" smtClean="0"/>
              <a:t>The </a:t>
            </a:r>
            <a:r>
              <a:rPr lang="en-US" b="1" dirty="0"/>
              <a:t>National Energy Policy (NEP) in 1992</a:t>
            </a:r>
            <a:r>
              <a:rPr lang="en-US" dirty="0"/>
              <a:t>, which was subsequently revised in 2003 and latest version is </a:t>
            </a:r>
            <a:r>
              <a:rPr lang="en-US" dirty="0" smtClean="0"/>
              <a:t>2015</a:t>
            </a:r>
            <a:r>
              <a:rPr lang="en-US" dirty="0"/>
              <a:t>.</a:t>
            </a: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9</a:t>
            </a:fld>
            <a:endParaRPr lang="de-DE"/>
          </a:p>
        </p:txBody>
      </p:sp>
    </p:spTree>
    <p:extLst>
      <p:ext uri="{BB962C8B-B14F-4D97-AF65-F5344CB8AC3E}">
        <p14:creationId xmlns:p14="http://schemas.microsoft.com/office/powerpoint/2010/main" val="427187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88DFEE1A1A4C134C9B9471C6485ECC38" ma:contentTypeVersion="0" ma:contentTypeDescription="Create a new document." ma:contentTypeScope="" ma:versionID="a975fb6683187c0d7262e6acaf3503c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6805F6-CB52-4FF6-A634-180897EA4C14}">
  <ds:schemaRefs>
    <ds:schemaRef ds:uri="http://schemas.microsoft.com/sharepoint/v3/contenttype/forms"/>
  </ds:schemaRefs>
</ds:datastoreItem>
</file>

<file path=customXml/itemProps2.xml><?xml version="1.0" encoding="utf-8"?>
<ds:datastoreItem xmlns:ds="http://schemas.openxmlformats.org/officeDocument/2006/customXml" ds:itemID="{B32628D9-ADE5-430F-9953-058661C9F55F}">
  <ds:schemaRefs>
    <ds:schemaRef ds:uri="http://schemas.microsoft.com/office/2006/metadata/customXsn"/>
  </ds:schemaRefs>
</ds:datastoreItem>
</file>

<file path=customXml/itemProps3.xml><?xml version="1.0" encoding="utf-8"?>
<ds:datastoreItem xmlns:ds="http://schemas.openxmlformats.org/officeDocument/2006/customXml" ds:itemID="{B9A4C954-EABD-49A4-8D57-29F276C14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56345E26-BAC9-47CC-AC35-2632352A3B5B}">
  <ds:schemaRefs>
    <ds:schemaRef ds:uri="http://schemas.microsoft.com/office/infopath/2007/PartnerControls"/>
    <ds:schemaRef ds:uri="http://purl.org/dc/elements/1.1/"/>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8462</TotalTime>
  <Words>1001</Words>
  <Application>Microsoft Office PowerPoint</Application>
  <PresentationFormat>On-screen Show (4:3)</PresentationFormat>
  <Paragraphs>101</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Adobe Fan Heiti Std B</vt:lpstr>
      <vt:lpstr>Arial</vt:lpstr>
      <vt:lpstr>Calibri</vt:lpstr>
      <vt:lpstr>Calibri Light</vt:lpstr>
      <vt:lpstr>ITC Avant Garde Gothic</vt:lpstr>
      <vt:lpstr>Symbol</vt:lpstr>
      <vt:lpstr>Times New Roman</vt:lpstr>
      <vt:lpstr>Wingdings</vt:lpstr>
      <vt:lpstr>Standarddesign</vt:lpstr>
      <vt:lpstr>PowerPoint Presentation</vt:lpstr>
      <vt:lpstr>Energy Structure in Tanzania in 2012</vt:lpstr>
      <vt:lpstr>Electricity generation  by source in 2012</vt:lpstr>
      <vt:lpstr>PowerPoint Presentation</vt:lpstr>
      <vt:lpstr>Electricity peak demand and  consumption forecast  </vt:lpstr>
      <vt:lpstr>Electricity Costs and Tariffs</vt:lpstr>
      <vt:lpstr>Electricity Supply Industry Reform Strategy and Roadmap</vt:lpstr>
      <vt:lpstr>Renewable Energy Resources</vt:lpstr>
      <vt:lpstr>Energy Policies and  Regulatory Framework</vt:lpstr>
      <vt:lpstr>Energy Policies and  Regulatory Framework</vt:lpstr>
      <vt:lpstr>Financing and Investment</vt:lpstr>
      <vt:lpstr>Human Capacities</vt:lpstr>
      <vt:lpstr>Identified Challenges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Office</dc:creator>
  <cp:lastModifiedBy>Tijana Radojicic</cp:lastModifiedBy>
  <cp:revision>1570</cp:revision>
  <dcterms:created xsi:type="dcterms:W3CDTF">2010-01-06T11:15:24Z</dcterms:created>
  <dcterms:modified xsi:type="dcterms:W3CDTF">2016-03-10T09:16:08Z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0x01010088DFEE1A1A4C134C9B9471C6485ECC38</vt:lpwstr>
  </property>
</Properties>
</file>