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  <p:sldMasterId id="2147483656" r:id="rId3"/>
    <p:sldMasterId id="214748365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3" r:id="rId16"/>
    <p:sldId id="258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33F"/>
    <a:srgbClr val="174489"/>
    <a:srgbClr val="A2C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37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68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29056985031681E-2"/>
          <c:y val="3.6758490295096098E-2"/>
          <c:w val="0.92898307690618176"/>
          <c:h val="0.744018699790185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Sheet4!$A$9</c:f>
              <c:strCache>
                <c:ptCount val="1"/>
                <c:pt idx="0">
                  <c:v>Heat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Sheet4!$B$8:$G$8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Sheet4!$B$9:$G$9</c:f>
              <c:numCache>
                <c:formatCode>General</c:formatCode>
                <c:ptCount val="6"/>
                <c:pt idx="0">
                  <c:v>0.97107438016528924</c:v>
                </c:pt>
                <c:pt idx="1">
                  <c:v>0.97520661157024802</c:v>
                </c:pt>
                <c:pt idx="2">
                  <c:v>1</c:v>
                </c:pt>
                <c:pt idx="3">
                  <c:v>1</c:v>
                </c:pt>
                <c:pt idx="4">
                  <c:v>1.0123966942148761</c:v>
                </c:pt>
                <c:pt idx="5">
                  <c:v>1.0247933884297522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92-4BFA-9F2D-CDA84E7E4C5E}"/>
            </c:ext>
          </c:extLst>
        </c:ser>
        <c:ser>
          <c:idx val="1"/>
          <c:order val="1"/>
          <c:tx>
            <c:strRef>
              <c:f>Sheet4!$A$10</c:f>
              <c:strCache>
                <c:ptCount val="1"/>
                <c:pt idx="0">
                  <c:v>Power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Sheet4!$B$8:$G$8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Sheet4!$B$10:$G$10</c:f>
              <c:numCache>
                <c:formatCode>General</c:formatCode>
                <c:ptCount val="6"/>
                <c:pt idx="0">
                  <c:v>0.98979591836734682</c:v>
                </c:pt>
                <c:pt idx="1">
                  <c:v>0.93367346938775508</c:v>
                </c:pt>
                <c:pt idx="2">
                  <c:v>1</c:v>
                </c:pt>
                <c:pt idx="3">
                  <c:v>1.0663265306122447</c:v>
                </c:pt>
                <c:pt idx="4">
                  <c:v>1.1428571428571428</c:v>
                </c:pt>
                <c:pt idx="5">
                  <c:v>1.1632653061224489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92-4BFA-9F2D-CDA84E7E4C5E}"/>
            </c:ext>
          </c:extLst>
        </c:ser>
        <c:ser>
          <c:idx val="2"/>
          <c:order val="2"/>
          <c:tx>
            <c:strRef>
              <c:f>Sheet4!$A$11</c:f>
              <c:strCache>
                <c:ptCount val="1"/>
                <c:pt idx="0">
                  <c:v>Transport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Sheet4!$B$8:$G$8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Sheet4!$B$11:$G$11</c:f>
              <c:numCache>
                <c:formatCode>General</c:formatCode>
                <c:ptCount val="6"/>
                <c:pt idx="0">
                  <c:v>0.15811965811965814</c:v>
                </c:pt>
                <c:pt idx="1">
                  <c:v>0.21794871794871798</c:v>
                </c:pt>
                <c:pt idx="2">
                  <c:v>1</c:v>
                </c:pt>
                <c:pt idx="3">
                  <c:v>1.1239316239316239</c:v>
                </c:pt>
                <c:pt idx="4">
                  <c:v>1.1623931623931625</c:v>
                </c:pt>
                <c:pt idx="5">
                  <c:v>1.200854700854701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C92-4BFA-9F2D-CDA84E7E4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599023"/>
        <c:axId val="336384703"/>
      </c:scatterChart>
      <c:valAx>
        <c:axId val="347599023"/>
        <c:scaling>
          <c:orientation val="minMax"/>
          <c:max val="2015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36384703"/>
        <c:crosses val="autoZero"/>
        <c:crossBetween val="midCat"/>
        <c:majorUnit val="1"/>
      </c:valAx>
      <c:valAx>
        <c:axId val="33638470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475990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351391973437E-2"/>
          <c:y val="0.90615924945260629"/>
          <c:w val="0.93263297216053109"/>
          <c:h val="7.3587580607350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 be pasted to graph file'!$B$66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E8D45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1-47DF-91CC-A3F5865C77E9}"/>
              </c:ext>
            </c:extLst>
          </c:dPt>
          <c:dLbls>
            <c:dLbl>
              <c:idx val="4"/>
              <c:layout>
                <c:manualLayout>
                  <c:x val="-1.6483395963749678E-3"/>
                  <c:y val="-0.30034398044394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1-47DF-91CC-A3F5865C7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file'!$B$67:$B$71</c:f>
              <c:numCache>
                <c:formatCode>_-* #,##0_-;\-* #,##0_-;_-* "-"??_-;_-@_-</c:formatCode>
                <c:ptCount val="5"/>
                <c:pt idx="0">
                  <c:v>106.10068725428582</c:v>
                </c:pt>
                <c:pt idx="1">
                  <c:v>141.35899107542517</c:v>
                </c:pt>
                <c:pt idx="2">
                  <c:v>146.81300720186587</c:v>
                </c:pt>
                <c:pt idx="3">
                  <c:v>121.56565602187244</c:v>
                </c:pt>
                <c:pt idx="4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1-47DF-91CC-A3F5865C77E9}"/>
            </c:ext>
          </c:extLst>
        </c:ser>
        <c:ser>
          <c:idx val="1"/>
          <c:order val="1"/>
          <c:tx>
            <c:strRef>
              <c:f>'To be pasted to graph file'!$C$66</c:f>
              <c:strCache>
                <c:ptCount val="1"/>
                <c:pt idx="0">
                  <c:v>Onshore wind</c:v>
                </c:pt>
              </c:strCache>
            </c:strRef>
          </c:tx>
          <c:spPr>
            <a:solidFill>
              <a:srgbClr val="B5A9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83395963748772E-3"/>
                  <c:y val="-0.23924911716263306"/>
                </c:manualLayout>
              </c:layout>
              <c:tx>
                <c:rich>
                  <a:bodyPr/>
                  <a:lstStyle/>
                  <a:p>
                    <a:fld id="{2FA34664-315D-4CBF-BFBB-6CA7D06D26B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131-47DF-91CC-A3F5865C77E9}"/>
                </c:ext>
              </c:extLst>
            </c:dLbl>
            <c:dLbl>
              <c:idx val="1"/>
              <c:layout>
                <c:manualLayout>
                  <c:x val="-3.2966791927497544E-3"/>
                  <c:y val="-0.26112405597368182"/>
                </c:manualLayout>
              </c:layout>
              <c:tx>
                <c:rich>
                  <a:bodyPr/>
                  <a:lstStyle/>
                  <a:p>
                    <a:fld id="{41E7A949-7F48-459D-AE59-0122EB0FB5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131-47DF-91CC-A3F5865C77E9}"/>
                </c:ext>
              </c:extLst>
            </c:dLbl>
            <c:dLbl>
              <c:idx val="2"/>
              <c:layout>
                <c:manualLayout>
                  <c:x val="-1.6483395963749073E-3"/>
                  <c:y val="-0.30105548874746313"/>
                </c:manualLayout>
              </c:layout>
              <c:tx>
                <c:rich>
                  <a:bodyPr/>
                  <a:lstStyle/>
                  <a:p>
                    <a:fld id="{5753BD46-56A1-4FEE-8438-4AFAA393AC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131-47DF-91CC-A3F5865C77E9}"/>
                </c:ext>
              </c:extLst>
            </c:dLbl>
            <c:dLbl>
              <c:idx val="3"/>
              <c:layout>
                <c:manualLayout>
                  <c:x val="1.1701913229067418E-3"/>
                  <c:y val="-0.25091805677368367"/>
                </c:manualLayout>
              </c:layout>
              <c:tx>
                <c:rich>
                  <a:bodyPr/>
                  <a:lstStyle/>
                  <a:p>
                    <a:fld id="{F30D6C98-866F-4B3C-99F6-A7FED4D139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131-47DF-91CC-A3F5865C77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31-47DF-91CC-A3F5865C7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file'!$C$67:$C$71</c:f>
              <c:numCache>
                <c:formatCode>_-* #,##0_-;\-* #,##0_-;_-* "-"??_-;_-@_-</c:formatCode>
                <c:ptCount val="5"/>
                <c:pt idx="0">
                  <c:v>64.882128424017409</c:v>
                </c:pt>
                <c:pt idx="1">
                  <c:v>73.651235386361677</c:v>
                </c:pt>
                <c:pt idx="2">
                  <c:v>104.00466002844207</c:v>
                </c:pt>
                <c:pt idx="3">
                  <c:v>80.416911227290399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'To be pasted to graph file'!$L$67:$L$70</c15:f>
                <c15:dlblRangeCache>
                  <c:ptCount val="4"/>
                  <c:pt idx="0">
                    <c:v> 239 </c:v>
                  </c:pt>
                  <c:pt idx="1">
                    <c:v> 289 </c:v>
                  </c:pt>
                  <c:pt idx="2">
                    <c:v> 330 </c:v>
                  </c:pt>
                  <c:pt idx="3">
                    <c:v> 263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131-47DF-91CC-A3F5865C77E9}"/>
            </c:ext>
          </c:extLst>
        </c:ser>
        <c:ser>
          <c:idx val="2"/>
          <c:order val="2"/>
          <c:tx>
            <c:strRef>
              <c:f>'To be pasted to graph file'!$D$66</c:f>
              <c:strCache>
                <c:ptCount val="1"/>
                <c:pt idx="0">
                  <c:v>Offshore wind</c:v>
                </c:pt>
              </c:strCache>
            </c:strRef>
          </c:tx>
          <c:spPr>
            <a:solidFill>
              <a:srgbClr val="818186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file'!$D$67:$D$71</c:f>
              <c:numCache>
                <c:formatCode>_-* #,##0_-;\-* #,##0_-;_-* "-"??_-;_-@_-</c:formatCode>
                <c:ptCount val="5"/>
                <c:pt idx="0">
                  <c:v>7.130425511028176</c:v>
                </c:pt>
                <c:pt idx="1">
                  <c:v>16.99412831850098</c:v>
                </c:pt>
                <c:pt idx="2">
                  <c:v>27.488494894851858</c:v>
                </c:pt>
                <c:pt idx="3">
                  <c:v>27.30459189953168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131-47DF-91CC-A3F5865C77E9}"/>
            </c:ext>
          </c:extLst>
        </c:ser>
        <c:ser>
          <c:idx val="3"/>
          <c:order val="3"/>
          <c:tx>
            <c:strRef>
              <c:f>'To be pasted to graph file'!$E$66</c:f>
              <c:strCache>
                <c:ptCount val="1"/>
                <c:pt idx="0">
                  <c:v>Solar thermal including CSP</c:v>
                </c:pt>
              </c:strCache>
            </c:strRef>
          </c:tx>
          <c:spPr>
            <a:solidFill>
              <a:srgbClr val="DCA753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file'!$E$67:$E$71</c:f>
              <c:numCache>
                <c:formatCode>_-* #,##0_-;\-* #,##0_-;_-* "-"??_-;_-@_-</c:formatCode>
                <c:ptCount val="5"/>
                <c:pt idx="0">
                  <c:v>18.50944017286383</c:v>
                </c:pt>
                <c:pt idx="1">
                  <c:v>16.897288815025366</c:v>
                </c:pt>
                <c:pt idx="2">
                  <c:v>20.525378819567713</c:v>
                </c:pt>
                <c:pt idx="3">
                  <c:v>16.02894512778181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31-47DF-91CC-A3F5865C77E9}"/>
            </c:ext>
          </c:extLst>
        </c:ser>
        <c:ser>
          <c:idx val="4"/>
          <c:order val="4"/>
          <c:tx>
            <c:strRef>
              <c:f>'To be pasted to graph file'!$F$66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FA9E0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file'!$F$67:$F$71</c:f>
              <c:numCache>
                <c:formatCode>_-* #,##0_-;\-* #,##0_-;_-* "-"??_-;_-@_-</c:formatCode>
                <c:ptCount val="5"/>
                <c:pt idx="0">
                  <c:v>16.988753738624428</c:v>
                </c:pt>
                <c:pt idx="1">
                  <c:v>17.091642676192862</c:v>
                </c:pt>
                <c:pt idx="2">
                  <c:v>13.634243607460469</c:v>
                </c:pt>
                <c:pt idx="3">
                  <c:v>7.4529792904897025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31-47DF-91CC-A3F5865C77E9}"/>
            </c:ext>
          </c:extLst>
        </c:ser>
        <c:ser>
          <c:idx val="5"/>
          <c:order val="5"/>
          <c:tx>
            <c:strRef>
              <c:f>'To be pasted to graph file'!$G$66</c:f>
              <c:strCache>
                <c:ptCount val="1"/>
                <c:pt idx="0">
                  <c:v>Hydropower</c:v>
                </c:pt>
              </c:strCache>
            </c:strRef>
          </c:tx>
          <c:spPr>
            <a:solidFill>
              <a:srgbClr val="0285B2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file'!$G$67:$G$71</c:f>
              <c:numCache>
                <c:formatCode>_-* #,##0_-;\-* #,##0_-;_-* "-"??_-;_-@_-</c:formatCode>
                <c:ptCount val="5"/>
                <c:pt idx="0">
                  <c:v>14.028906600037523</c:v>
                </c:pt>
                <c:pt idx="1">
                  <c:v>9.6675747209188998</c:v>
                </c:pt>
                <c:pt idx="2">
                  <c:v>5.7187992639797702</c:v>
                </c:pt>
                <c:pt idx="3">
                  <c:v>3.0878235599905959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31-47DF-91CC-A3F5865C77E9}"/>
            </c:ext>
          </c:extLst>
        </c:ser>
        <c:ser>
          <c:idx val="6"/>
          <c:order val="6"/>
          <c:tx>
            <c:strRef>
              <c:f>'To be pasted to graph file'!$H$66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76C06B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file'!$H$67:$H$71</c:f>
              <c:numCache>
                <c:formatCode>_-* #,##0_-;\-* #,##0_-;_-* "-"??_-;_-@_-</c:formatCode>
                <c:ptCount val="5"/>
                <c:pt idx="0">
                  <c:v>8.6283328531114432</c:v>
                </c:pt>
                <c:pt idx="1">
                  <c:v>8.7025986922028853</c:v>
                </c:pt>
                <c:pt idx="2">
                  <c:v>7.4989527318032643</c:v>
                </c:pt>
                <c:pt idx="3">
                  <c:v>5.058363001487634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131-47DF-91CC-A3F5865C77E9}"/>
            </c:ext>
          </c:extLst>
        </c:ser>
        <c:ser>
          <c:idx val="7"/>
          <c:order val="7"/>
          <c:tx>
            <c:strRef>
              <c:f>'To be pasted to graph file'!$I$66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953731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file'!$I$67:$I$71</c:f>
              <c:numCache>
                <c:formatCode>_-* #,##0_-;\-* #,##0_-;_-* "-"??_-;_-@_-</c:formatCode>
                <c:ptCount val="5"/>
                <c:pt idx="0">
                  <c:v>0.84348759964423348</c:v>
                </c:pt>
                <c:pt idx="1">
                  <c:v>2.2405707652714026</c:v>
                </c:pt>
                <c:pt idx="2">
                  <c:v>2.5722932127354436</c:v>
                </c:pt>
                <c:pt idx="3">
                  <c:v>2.1927474799859512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131-47DF-91CC-A3F5865C77E9}"/>
            </c:ext>
          </c:extLst>
        </c:ser>
        <c:ser>
          <c:idx val="8"/>
          <c:order val="8"/>
          <c:tx>
            <c:strRef>
              <c:f>'To be pasted to graph file'!$J$66</c:f>
              <c:strCache>
                <c:ptCount val="1"/>
                <c:pt idx="0">
                  <c:v>Biofuels</c:v>
                </c:pt>
              </c:strCache>
            </c:strRef>
          </c:tx>
          <c:spPr>
            <a:solidFill>
              <a:srgbClr val="C7E0BF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file'!$J$67:$J$71</c:f>
              <c:numCache>
                <c:formatCode>_-* #,##0_-;\-* #,##0_-;_-* "-"??_-;_-@_-</c:formatCode>
                <c:ptCount val="5"/>
                <c:pt idx="0">
                  <c:v>1.886698556957644</c:v>
                </c:pt>
                <c:pt idx="1">
                  <c:v>1.7888735700492091</c:v>
                </c:pt>
                <c:pt idx="2">
                  <c:v>1.5437837098687857</c:v>
                </c:pt>
                <c:pt idx="3">
                  <c:v>0.2466714078251121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131-47DF-91CC-A3F5865C77E9}"/>
            </c:ext>
          </c:extLst>
        </c:ser>
        <c:ser>
          <c:idx val="9"/>
          <c:order val="9"/>
          <c:tx>
            <c:strRef>
              <c:f>'To be pasted to graph file'!$K$66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rgbClr val="4659AA"/>
            </a:solidFill>
            <a:ln>
              <a:noFill/>
            </a:ln>
            <a:effectLst/>
          </c:spPr>
          <c:invertIfNegative val="0"/>
          <c:cat>
            <c:numRef>
              <c:f>'To be pasted to graph file'!$A$67:$A$71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'To be pasted to graph file'!$K$67:$K$71</c:f>
              <c:numCache>
                <c:formatCode>_-* #,##0_-;\-* #,##0_-;_-* "-"??_-;_-@_-</c:formatCode>
                <c:ptCount val="5"/>
                <c:pt idx="0">
                  <c:v>6.4549999999999996E-2</c:v>
                </c:pt>
                <c:pt idx="1">
                  <c:v>0.12575168673421855</c:v>
                </c:pt>
                <c:pt idx="2">
                  <c:v>6.856400368283587E-2</c:v>
                </c:pt>
                <c:pt idx="3">
                  <c:v>1.9096403682835873E-2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131-47DF-91CC-A3F5865C7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2305872"/>
        <c:axId val="-2112309680"/>
      </c:barChart>
      <c:catAx>
        <c:axId val="-211230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309680"/>
        <c:crosses val="autoZero"/>
        <c:auto val="1"/>
        <c:lblAlgn val="ctr"/>
        <c:lblOffset val="100"/>
        <c:noMultiLvlLbl val="0"/>
      </c:catAx>
      <c:valAx>
        <c:axId val="-211230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USD billion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305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0020390631353"/>
          <c:y val="0.15620724336960756"/>
          <c:w val="0.78505296853937956"/>
          <c:h val="0.504517201752525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'To be pasted to graph file'!$B$277</c:f>
              <c:strCache>
                <c:ptCount val="1"/>
                <c:pt idx="0">
                  <c:v>Central Asia and 
Eastern Europe</c:v>
                </c:pt>
              </c:strCache>
            </c:strRef>
          </c:tx>
          <c:spPr>
            <a:solidFill>
              <a:srgbClr val="474543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file'!$B$278:$B$281</c:f>
              <c:numCache>
                <c:formatCode>_-* #,##0_-;\-* #,##0_-;_-* "-"??_-;_-@_-</c:formatCode>
                <c:ptCount val="4"/>
                <c:pt idx="0">
                  <c:v>6.5248660651901416</c:v>
                </c:pt>
                <c:pt idx="1">
                  <c:v>6.5760149305301905</c:v>
                </c:pt>
                <c:pt idx="2">
                  <c:v>3.665008020915006</c:v>
                </c:pt>
                <c:pt idx="3">
                  <c:v>2.5089170668981611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8-413A-8673-B44AAAB57711}"/>
            </c:ext>
          </c:extLst>
        </c:ser>
        <c:ser>
          <c:idx val="1"/>
          <c:order val="1"/>
          <c:tx>
            <c:strRef>
              <c:f>'To be pasted to graph file'!$C$277</c:f>
              <c:strCache>
                <c:ptCount val="1"/>
                <c:pt idx="0">
                  <c:v>East Asia and Pacific</c:v>
                </c:pt>
              </c:strCache>
            </c:strRef>
          </c:tx>
          <c:spPr>
            <a:solidFill>
              <a:srgbClr val="427F78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file'!$C$278:$C$281</c:f>
              <c:numCache>
                <c:formatCode>_-* #,##0_-;\-* #,##0_-;_-* "-"??_-;_-@_-</c:formatCode>
                <c:ptCount val="4"/>
                <c:pt idx="0">
                  <c:v>64.377096476461915</c:v>
                </c:pt>
                <c:pt idx="1">
                  <c:v>81.121366017607428</c:v>
                </c:pt>
                <c:pt idx="2">
                  <c:v>113.91820086178215</c:v>
                </c:pt>
                <c:pt idx="3">
                  <c:v>87.682619813220555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8-413A-8673-B44AAAB57711}"/>
            </c:ext>
          </c:extLst>
        </c:ser>
        <c:ser>
          <c:idx val="2"/>
          <c:order val="2"/>
          <c:tx>
            <c:strRef>
              <c:f>'To be pasted to graph file'!$D$277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solidFill>
              <a:srgbClr val="8AD3E2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file'!$D$278:$D$281</c:f>
              <c:numCache>
                <c:formatCode>_-* #,##0_-;\-* #,##0_-;_-* "-"??_-;_-@_-</c:formatCode>
                <c:ptCount val="4"/>
                <c:pt idx="0">
                  <c:v>14.979415635286266</c:v>
                </c:pt>
                <c:pt idx="1">
                  <c:v>14.126322682278179</c:v>
                </c:pt>
                <c:pt idx="2">
                  <c:v>16.934331223346231</c:v>
                </c:pt>
                <c:pt idx="3">
                  <c:v>9.3897756209627534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8-413A-8673-B44AAAB57711}"/>
            </c:ext>
          </c:extLst>
        </c:ser>
        <c:ser>
          <c:idx val="3"/>
          <c:order val="3"/>
          <c:tx>
            <c:strRef>
              <c:f>'To be pasted to graph file'!$E$277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solidFill>
              <a:srgbClr val="346097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file'!$E$278:$E$281</c:f>
              <c:numCache>
                <c:formatCode>_-* #,##0_-;\-* #,##0_-;_-* "-"??_-;_-@_-</c:formatCode>
                <c:ptCount val="4"/>
                <c:pt idx="0">
                  <c:v>3.1180164952765095</c:v>
                </c:pt>
                <c:pt idx="1">
                  <c:v>6.7683301917713976</c:v>
                </c:pt>
                <c:pt idx="2">
                  <c:v>3.9535204305492266</c:v>
                </c:pt>
                <c:pt idx="3">
                  <c:v>2.7112984702343459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8-413A-8673-B44AAAB57711}"/>
            </c:ext>
          </c:extLst>
        </c:ser>
        <c:ser>
          <c:idx val="4"/>
          <c:order val="4"/>
          <c:tx>
            <c:strRef>
              <c:f>'To be pasted to graph file'!$F$277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rgbClr val="A8C955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file'!$F$278:$F$281</c:f>
              <c:numCache>
                <c:formatCode>_-* #,##0_-;\-* #,##0_-;_-* "-"??_-;_-@_-</c:formatCode>
                <c:ptCount val="4"/>
                <c:pt idx="0">
                  <c:v>6.2139110148757872</c:v>
                </c:pt>
                <c:pt idx="1">
                  <c:v>8.2779081195917907</c:v>
                </c:pt>
                <c:pt idx="2">
                  <c:v>12.15749471224597</c:v>
                </c:pt>
                <c:pt idx="3">
                  <c:v>14.499322088934978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F8-413A-8673-B44AAAB57711}"/>
            </c:ext>
          </c:extLst>
        </c:ser>
        <c:ser>
          <c:idx val="5"/>
          <c:order val="5"/>
          <c:tx>
            <c:strRef>
              <c:f>'To be pasted to graph file'!$G$277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9EA6A8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file'!$G$278:$G$281</c:f>
              <c:numCache>
                <c:formatCode>_-* #,##0_-;\-* #,##0_-;_-* "-"??_-;_-@_-</c:formatCode>
                <c:ptCount val="4"/>
                <c:pt idx="0">
                  <c:v>5.7447637013294868</c:v>
                </c:pt>
                <c:pt idx="1">
                  <c:v>4.4129698562787842</c:v>
                </c:pt>
                <c:pt idx="2">
                  <c:v>4.20957435783773</c:v>
                </c:pt>
                <c:pt idx="3">
                  <c:v>3.2706318936855689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F8-413A-8673-B44AAAB57711}"/>
            </c:ext>
          </c:extLst>
        </c:ser>
        <c:ser>
          <c:idx val="6"/>
          <c:order val="6"/>
          <c:tx>
            <c:strRef>
              <c:f>'To be pasted to graph file'!$H$277</c:f>
              <c:strCache>
                <c:ptCount val="1"/>
                <c:pt idx="0">
                  <c:v>Western Europe</c:v>
                </c:pt>
              </c:strCache>
            </c:strRef>
          </c:tx>
          <c:spPr>
            <a:solidFill>
              <a:srgbClr val="52B6AA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file'!$H$278:$H$281</c:f>
              <c:numCache>
                <c:formatCode>_-* #,##0_-;\-* #,##0_-;_-* "-"??_-;_-@_-</c:formatCode>
                <c:ptCount val="4"/>
                <c:pt idx="0">
                  <c:v>53.016906339586669</c:v>
                </c:pt>
                <c:pt idx="1">
                  <c:v>58.440152579717562</c:v>
                </c:pt>
                <c:pt idx="2">
                  <c:v>72.81073763847381</c:v>
                </c:pt>
                <c:pt idx="3">
                  <c:v>52.69832577841386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F8-413A-8673-B44AAAB57711}"/>
            </c:ext>
          </c:extLst>
        </c:ser>
        <c:ser>
          <c:idx val="7"/>
          <c:order val="7"/>
          <c:tx>
            <c:strRef>
              <c:f>'To be pasted to graph file'!$I$277</c:f>
              <c:strCache>
                <c:ptCount val="1"/>
                <c:pt idx="0">
                  <c:v>OECD Americas</c:v>
                </c:pt>
              </c:strCache>
            </c:strRef>
          </c:tx>
          <c:spPr>
            <a:solidFill>
              <a:srgbClr val="429E54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file'!$I$278:$I$281</c:f>
              <c:numCache>
                <c:formatCode>_-* #,##0_-;\-* #,##0_-;_-* "-"??_-;_-@_-</c:formatCode>
                <c:ptCount val="4"/>
                <c:pt idx="0">
                  <c:v>39.855417886780408</c:v>
                </c:pt>
                <c:pt idx="1">
                  <c:v>44.199255207231907</c:v>
                </c:pt>
                <c:pt idx="2">
                  <c:v>52.037247893334381</c:v>
                </c:pt>
                <c:pt idx="3">
                  <c:v>50.619302173611992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F8-413A-8673-B44AAAB57711}"/>
            </c:ext>
          </c:extLst>
        </c:ser>
        <c:ser>
          <c:idx val="8"/>
          <c:order val="8"/>
          <c:tx>
            <c:strRef>
              <c:f>'To be pasted to graph file'!$J$277</c:f>
              <c:strCache>
                <c:ptCount val="1"/>
                <c:pt idx="0">
                  <c:v>OECD Oceania </c:v>
                </c:pt>
              </c:strCache>
            </c:strRef>
          </c:tx>
          <c:spPr>
            <a:solidFill>
              <a:srgbClr val="D4E42E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file'!$J$278:$J$281</c:f>
              <c:numCache>
                <c:formatCode>_-* #,##0_-;\-* #,##0_-;_-* "-"??_-;_-@_-</c:formatCode>
                <c:ptCount val="4"/>
                <c:pt idx="0">
                  <c:v>4.9609233999999969</c:v>
                </c:pt>
                <c:pt idx="1">
                  <c:v>2.3817466566635939</c:v>
                </c:pt>
                <c:pt idx="2">
                  <c:v>2.3369352717291858</c:v>
                </c:pt>
                <c:pt idx="3">
                  <c:v>4.004641138406833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F8-413A-8673-B44AAAB57711}"/>
            </c:ext>
          </c:extLst>
        </c:ser>
        <c:ser>
          <c:idx val="9"/>
          <c:order val="9"/>
          <c:tx>
            <c:strRef>
              <c:f>'To be pasted to graph file'!$K$277</c:f>
              <c:strCache>
                <c:ptCount val="1"/>
                <c:pt idx="0">
                  <c:v>OECD Asia</c:v>
                </c:pt>
              </c:strCache>
            </c:strRef>
          </c:tx>
          <c:spPr>
            <a:solidFill>
              <a:srgbClr val="94B6C0"/>
            </a:solidFill>
            <a:ln>
              <a:noFill/>
            </a:ln>
            <a:effectLst/>
          </c:spPr>
          <c:invertIfNegative val="0"/>
          <c:cat>
            <c:numRef>
              <c:f>'To be pasted to graph file'!$A$278:$A$281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file'!$K$278:$K$281</c:f>
              <c:numCache>
                <c:formatCode>_-* #,##0_-;\-* #,##0_-;_-* "-"??_-;_-@_-</c:formatCode>
                <c:ptCount val="4"/>
                <c:pt idx="0">
                  <c:v>32.369220105775533</c:v>
                </c:pt>
                <c:pt idx="1">
                  <c:v>37.402238953031649</c:v>
                </c:pt>
                <c:pt idx="2">
                  <c:v>34.545819589700976</c:v>
                </c:pt>
                <c:pt idx="3">
                  <c:v>14.65333933433333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F8-413A-8673-B44AAAB57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2827680"/>
        <c:axId val="-2112832032"/>
      </c:barChart>
      <c:catAx>
        <c:axId val="-21128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832032"/>
        <c:crosses val="autoZero"/>
        <c:auto val="1"/>
        <c:lblAlgn val="ctr"/>
        <c:lblOffset val="100"/>
        <c:noMultiLvlLbl val="0"/>
      </c:catAx>
      <c:valAx>
        <c:axId val="-21128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8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96220828658639E-2"/>
          <c:y val="0.74531009721962493"/>
          <c:w val="0.90873021094388928"/>
          <c:h val="0.23475292293700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9403000938308"/>
          <c:y val="0.16148064826874473"/>
          <c:w val="0.71738771556733094"/>
          <c:h val="0.61461181695195133"/>
        </c:manualLayout>
      </c:layout>
      <c:barChart>
        <c:barDir val="col"/>
        <c:grouping val="percentStacked"/>
        <c:varyColors val="0"/>
        <c:ser>
          <c:idx val="6"/>
          <c:order val="0"/>
          <c:tx>
            <c:strRef>
              <c:f>'To be pasted to graph file'!$A$777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rgbClr val="106D64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file'!$B$777:$E$777</c:f>
              <c:numCache>
                <c:formatCode>0</c:formatCode>
                <c:ptCount val="4"/>
                <c:pt idx="0">
                  <c:v>13.172655972543309</c:v>
                </c:pt>
                <c:pt idx="1">
                  <c:v>18.140821431627113</c:v>
                </c:pt>
                <c:pt idx="2">
                  <c:v>12.478234461525256</c:v>
                </c:pt>
                <c:pt idx="3">
                  <c:v>15.094890970020055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B-45CD-9848-FD2B90237C5B}"/>
            </c:ext>
          </c:extLst>
        </c:ser>
        <c:ser>
          <c:idx val="1"/>
          <c:order val="1"/>
          <c:tx>
            <c:strRef>
              <c:f>'To be pasted to graph file'!$A$772</c:f>
              <c:strCache>
                <c:ptCount val="1"/>
                <c:pt idx="0">
                  <c:v>Concessional loan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file'!$B$772:$E$772</c:f>
              <c:numCache>
                <c:formatCode>0</c:formatCode>
                <c:ptCount val="4"/>
                <c:pt idx="0">
                  <c:v>0.74842314221924877</c:v>
                </c:pt>
                <c:pt idx="1">
                  <c:v>0.66679498956632743</c:v>
                </c:pt>
                <c:pt idx="2">
                  <c:v>0.39837791669372219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B-45CD-9848-FD2B90237C5B}"/>
            </c:ext>
          </c:extLst>
        </c:ser>
        <c:ser>
          <c:idx val="4"/>
          <c:order val="2"/>
          <c:tx>
            <c:strRef>
              <c:f>'To be pasted to graph file'!$A$775</c:f>
              <c:strCache>
                <c:ptCount val="1"/>
                <c:pt idx="0">
                  <c:v>Grant</c:v>
                </c:pt>
              </c:strCache>
            </c:strRef>
          </c:tx>
          <c:spPr>
            <a:solidFill>
              <a:srgbClr val="98C13C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file'!$B$775:$E$775</c:f>
              <c:numCache>
                <c:formatCode>0</c:formatCode>
                <c:ptCount val="4"/>
                <c:pt idx="0">
                  <c:v>0.25368583521999999</c:v>
                </c:pt>
                <c:pt idx="1">
                  <c:v>0.38510769754796187</c:v>
                </c:pt>
                <c:pt idx="2">
                  <c:v>0.33725775975356204</c:v>
                </c:pt>
                <c:pt idx="3">
                  <c:v>0.48557054309500003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B-45CD-9848-FD2B90237C5B}"/>
            </c:ext>
          </c:extLst>
        </c:ser>
        <c:ser>
          <c:idx val="2"/>
          <c:order val="3"/>
          <c:tx>
            <c:strRef>
              <c:f>'To be pasted to graph file'!$A$773</c:f>
              <c:strCache>
                <c:ptCount val="1"/>
                <c:pt idx="0">
                  <c:v>Credit line</c:v>
                </c:pt>
              </c:strCache>
            </c:strRef>
          </c:tx>
          <c:spPr>
            <a:solidFill>
              <a:srgbClr val="73CEDC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file'!$B$773:$E$773</c:f>
              <c:numCache>
                <c:formatCode>0</c:formatCode>
                <c:ptCount val="4"/>
                <c:pt idx="0">
                  <c:v>0.61849528799999998</c:v>
                </c:pt>
                <c:pt idx="1">
                  <c:v>0.74329440000000002</c:v>
                </c:pt>
                <c:pt idx="2">
                  <c:v>0.40799999999999997</c:v>
                </c:pt>
                <c:pt idx="3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0B-45CD-9848-FD2B90237C5B}"/>
            </c:ext>
          </c:extLst>
        </c:ser>
        <c:ser>
          <c:idx val="3"/>
          <c:order val="4"/>
          <c:tx>
            <c:strRef>
              <c:f>'To be pasted to graph file'!$A$774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04519C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file'!$B$774:$E$774</c:f>
              <c:numCache>
                <c:formatCode>0</c:formatCode>
                <c:ptCount val="4"/>
                <c:pt idx="0">
                  <c:v>0.29216642715025909</c:v>
                </c:pt>
                <c:pt idx="1">
                  <c:v>1.6292096883116887</c:v>
                </c:pt>
                <c:pt idx="2">
                  <c:v>1.6086524455801345</c:v>
                </c:pt>
                <c:pt idx="3">
                  <c:v>0.72872992015307436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B-45CD-9848-FD2B90237C5B}"/>
            </c:ext>
          </c:extLst>
        </c:ser>
        <c:ser>
          <c:idx val="0"/>
          <c:order val="5"/>
          <c:tx>
            <c:strRef>
              <c:f>'To be pasted to graph file'!$A$771</c:f>
              <c:strCache>
                <c:ptCount val="1"/>
                <c:pt idx="0">
                  <c:v>Bond</c:v>
                </c:pt>
              </c:strCache>
            </c:strRef>
          </c:tx>
          <c:spPr>
            <a:solidFill>
              <a:srgbClr val="F6F195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file'!$B$771:$E$771</c:f>
              <c:numCache>
                <c:formatCode>0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0B-45CD-9848-FD2B90237C5B}"/>
            </c:ext>
          </c:extLst>
        </c:ser>
        <c:ser>
          <c:idx val="5"/>
          <c:order val="6"/>
          <c:tx>
            <c:strRef>
              <c:f>'To be pasted to graph file'!$A$776</c:f>
              <c:strCache>
                <c:ptCount val="1"/>
                <c:pt idx="0">
                  <c:v>Risk mitigation</c:v>
                </c:pt>
              </c:strCache>
            </c:strRef>
          </c:tx>
          <c:spPr>
            <a:solidFill>
              <a:srgbClr val="939499"/>
            </a:solidFill>
            <a:ln>
              <a:noFill/>
            </a:ln>
            <a:effectLst/>
          </c:spPr>
          <c:invertIfNegative val="0"/>
          <c:cat>
            <c:numRef>
              <c:f>'To be pasted to graph file'!$B$770:$E$770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file'!$B$776:$E$776</c:f>
              <c:numCache>
                <c:formatCode>0</c:formatCode>
                <c:ptCount val="4"/>
                <c:pt idx="0">
                  <c:v>0.12450835087999999</c:v>
                </c:pt>
                <c:pt idx="1">
                  <c:v>0.98728507200000004</c:v>
                </c:pt>
                <c:pt idx="2">
                  <c:v>0.55958408964292583</c:v>
                </c:pt>
                <c:pt idx="3">
                  <c:v>0.232875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0B-45CD-9848-FD2B90237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2309136"/>
        <c:axId val="-2112308048"/>
      </c:barChart>
      <c:catAx>
        <c:axId val="-21123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308048"/>
        <c:crosses val="autoZero"/>
        <c:auto val="1"/>
        <c:lblAlgn val="ctr"/>
        <c:lblOffset val="100"/>
        <c:noMultiLvlLbl val="0"/>
      </c:catAx>
      <c:valAx>
        <c:axId val="-211230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30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30231053918077E-2"/>
          <c:y val="0.88422076311727216"/>
          <c:w val="0.84297735646454908"/>
          <c:h val="6.5031621109110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4548097834567"/>
          <c:y val="0.14225119781629797"/>
          <c:w val="0.81773492446784557"/>
          <c:h val="0.544503257393798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'To be pasted to graph file'!$B$525</c:f>
              <c:strCache>
                <c:ptCount val="1"/>
                <c:pt idx="0">
                  <c:v>Project developers</c:v>
                </c:pt>
              </c:strCache>
            </c:strRef>
          </c:tx>
          <c:spPr>
            <a:solidFill>
              <a:srgbClr val="474644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file'!$B$526:$B$529</c:f>
              <c:numCache>
                <c:formatCode>_-* #,##0_-;\-* #,##0_-;_-* "-"??_-;_-@_-</c:formatCode>
                <c:ptCount val="4"/>
                <c:pt idx="0">
                  <c:v>57.69474505542</c:v>
                </c:pt>
                <c:pt idx="1">
                  <c:v>70.316412452284212</c:v>
                </c:pt>
                <c:pt idx="2">
                  <c:v>137.17959985861214</c:v>
                </c:pt>
                <c:pt idx="3">
                  <c:v>117.73027842522376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0-4AB1-88C3-2F1C24340A05}"/>
            </c:ext>
          </c:extLst>
        </c:ser>
        <c:ser>
          <c:idx val="1"/>
          <c:order val="1"/>
          <c:tx>
            <c:strRef>
              <c:f>'To be pasted to graph file'!$C$525</c:f>
              <c:strCache>
                <c:ptCount val="1"/>
                <c:pt idx="0">
                  <c:v>Commercial FI</c:v>
                </c:pt>
              </c:strCache>
            </c:strRef>
          </c:tx>
          <c:spPr>
            <a:solidFill>
              <a:srgbClr val="157067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file'!$C$526:$C$529</c:f>
              <c:numCache>
                <c:formatCode>_-* #,##0_-;\-* #,##0_-;_-* "-"??_-;_-@_-</c:formatCode>
                <c:ptCount val="4"/>
                <c:pt idx="0">
                  <c:v>24.646308378463402</c:v>
                </c:pt>
                <c:pt idx="1">
                  <c:v>46.374439070265126</c:v>
                </c:pt>
                <c:pt idx="2">
                  <c:v>69.316411102976744</c:v>
                </c:pt>
                <c:pt idx="3">
                  <c:v>55.008871062338883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0-4AB1-88C3-2F1C24340A05}"/>
            </c:ext>
          </c:extLst>
        </c:ser>
        <c:ser>
          <c:idx val="2"/>
          <c:order val="2"/>
          <c:tx>
            <c:strRef>
              <c:f>'To be pasted to graph file'!$D$525</c:f>
              <c:strCache>
                <c:ptCount val="1"/>
                <c:pt idx="0">
                  <c:v>Corporate Actor</c:v>
                </c:pt>
              </c:strCache>
            </c:strRef>
          </c:tx>
          <c:spPr>
            <a:solidFill>
              <a:srgbClr val="74CDDD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file'!$D$526:$D$529</c:f>
              <c:numCache>
                <c:formatCode>_-* #,##0_-;\-* #,##0_-;_-* "-"??_-;_-@_-</c:formatCode>
                <c:ptCount val="4"/>
                <c:pt idx="0">
                  <c:v>47.632889212721864</c:v>
                </c:pt>
                <c:pt idx="1">
                  <c:v>56.424996401172528</c:v>
                </c:pt>
                <c:pt idx="2">
                  <c:v>45.382741383221884</c:v>
                </c:pt>
                <c:pt idx="3">
                  <c:v>27.982793647664444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0-4AB1-88C3-2F1C24340A05}"/>
            </c:ext>
          </c:extLst>
        </c:ser>
        <c:ser>
          <c:idx val="3"/>
          <c:order val="3"/>
          <c:tx>
            <c:strRef>
              <c:f>'To be pasted to graph file'!$E$525</c:f>
              <c:strCache>
                <c:ptCount val="1"/>
                <c:pt idx="0">
                  <c:v>Households</c:v>
                </c:pt>
              </c:strCache>
            </c:strRef>
          </c:tx>
          <c:spPr>
            <a:solidFill>
              <a:srgbClr val="293991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file'!$E$526:$E$529</c:f>
              <c:numCache>
                <c:formatCode>_-* #,##0_-;\-* #,##0_-;_-* "-"??_-;_-@_-</c:formatCode>
                <c:ptCount val="4"/>
                <c:pt idx="0">
                  <c:v>39.921629845560084</c:v>
                </c:pt>
                <c:pt idx="1">
                  <c:v>41.352626711229895</c:v>
                </c:pt>
                <c:pt idx="2">
                  <c:v>31.081277840763541</c:v>
                </c:pt>
                <c:pt idx="3">
                  <c:v>30.845801115890829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70-4AB1-88C3-2F1C24340A05}"/>
            </c:ext>
          </c:extLst>
        </c:ser>
        <c:ser>
          <c:idx val="4"/>
          <c:order val="4"/>
          <c:tx>
            <c:strRef>
              <c:f>'To be pasted to graph file'!$F$525</c:f>
              <c:strCache>
                <c:ptCount val="1"/>
                <c:pt idx="0">
                  <c:v>Institutional investors</c:v>
                </c:pt>
              </c:strCache>
            </c:strRef>
          </c:tx>
          <c:spPr>
            <a:solidFill>
              <a:srgbClr val="99C13B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file'!$F$526:$F$529</c:f>
              <c:numCache>
                <c:formatCode>_-* #,##0_-;\-* #,##0_-;_-* "-"??_-;_-@_-</c:formatCode>
                <c:ptCount val="4"/>
                <c:pt idx="0">
                  <c:v>1.4654651159666663</c:v>
                </c:pt>
                <c:pt idx="1">
                  <c:v>0.9153910156479218</c:v>
                </c:pt>
                <c:pt idx="2">
                  <c:v>2.7130952496755301</c:v>
                </c:pt>
                <c:pt idx="3">
                  <c:v>1.6994200161654207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0-4AB1-88C3-2F1C24340A05}"/>
            </c:ext>
          </c:extLst>
        </c:ser>
        <c:ser>
          <c:idx val="5"/>
          <c:order val="5"/>
          <c:tx>
            <c:strRef>
              <c:f>'To be pasted to graph file'!$G$525</c:f>
              <c:strCache>
                <c:ptCount val="1"/>
                <c:pt idx="0">
                  <c:v>Private equity, venture capital, infrastructure funds</c:v>
                </c:pt>
              </c:strCache>
            </c:strRef>
          </c:tx>
          <c:spPr>
            <a:solidFill>
              <a:srgbClr val="939498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file'!$G$526:$G$529</c:f>
              <c:numCache>
                <c:formatCode>_-* #,##0_-;\-* #,##0_-;_-* "-"??_-;_-@_-</c:formatCode>
                <c:ptCount val="4"/>
                <c:pt idx="0">
                  <c:v>1.6543633285714285</c:v>
                </c:pt>
                <c:pt idx="1">
                  <c:v>1.7568015346190478</c:v>
                </c:pt>
                <c:pt idx="2">
                  <c:v>1.9703194598412694</c:v>
                </c:pt>
                <c:pt idx="3">
                  <c:v>0.85714747088571441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0-4AB1-88C3-2F1C24340A05}"/>
            </c:ext>
          </c:extLst>
        </c:ser>
        <c:ser>
          <c:idx val="6"/>
          <c:order val="6"/>
          <c:tx>
            <c:strRef>
              <c:f>'To be pasted to graph file'!$H$525</c:f>
              <c:strCache>
                <c:ptCount val="1"/>
                <c:pt idx="0">
                  <c:v>Corporate end-user</c:v>
                </c:pt>
              </c:strCache>
            </c:strRef>
          </c:tx>
          <c:spPr>
            <a:solidFill>
              <a:srgbClr val="05953F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file'!$H$526:$H$529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1.3452929679416668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0-4AB1-88C3-2F1C24340A05}"/>
            </c:ext>
          </c:extLst>
        </c:ser>
        <c:ser>
          <c:idx val="7"/>
          <c:order val="7"/>
          <c:tx>
            <c:strRef>
              <c:f>'To be pasted to graph file'!$I$525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rgbClr val="91B4C2"/>
            </a:solidFill>
            <a:ln>
              <a:noFill/>
            </a:ln>
            <a:effectLst/>
          </c:spPr>
          <c:invertIfNegative val="0"/>
          <c:cat>
            <c:numRef>
              <c:f>'To be pasted to graph file'!$A$526:$A$529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'To be pasted to graph file'!$I$526:$I$529</c:f>
              <c:numCache>
                <c:formatCode>_-* #,##0_-;\-* #,##0_-;_-* "-"??_-;_-@_-</c:formatCode>
                <c:ptCount val="4"/>
                <c:pt idx="0">
                  <c:v>0.153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70-4AB1-88C3-2F1C24340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835376"/>
        <c:axId val="-209834832"/>
      </c:barChart>
      <c:catAx>
        <c:axId val="-2098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834832"/>
        <c:crosses val="autoZero"/>
        <c:auto val="1"/>
        <c:lblAlgn val="ctr"/>
        <c:lblOffset val="100"/>
        <c:noMultiLvlLbl val="0"/>
      </c:catAx>
      <c:valAx>
        <c:axId val="-20983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83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722241572948621E-2"/>
          <c:y val="0.77005927453948431"/>
          <c:w val="0.93475969084649846"/>
          <c:h val="0.21730668525760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0.19597</cdr:x>
      <cdr:y>0.09453</cdr:y>
    </cdr:from>
    <cdr:to>
      <cdr:x>0.26438</cdr:x>
      <cdr:y>0.15481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4420" y="466101"/>
          <a:ext cx="56007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231</a:t>
          </a:r>
        </a:p>
      </cdr:txBody>
    </cdr:sp>
  </cdr:relSizeAnchor>
  <cdr:relSizeAnchor xmlns:cdr="http://schemas.openxmlformats.org/drawingml/2006/chartDrawing">
    <cdr:from>
      <cdr:x>0.7786</cdr:x>
      <cdr:y>0.09405</cdr:y>
    </cdr:from>
    <cdr:to>
      <cdr:x>0.847</cdr:x>
      <cdr:y>0.15433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74499" y="463736"/>
          <a:ext cx="559999" cy="29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242</a:t>
          </a:r>
        </a:p>
      </cdr:txBody>
    </cdr:sp>
  </cdr:relSizeAnchor>
  <cdr:relSizeAnchor xmlns:cdr="http://schemas.openxmlformats.org/drawingml/2006/chartDrawing">
    <cdr:from>
      <cdr:x>0.58544</cdr:x>
      <cdr:y>0.09405</cdr:y>
    </cdr:from>
    <cdr:to>
      <cdr:x>0.65385</cdr:x>
      <cdr:y>0.15432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93106" y="463736"/>
          <a:ext cx="560081" cy="297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317</a:t>
          </a:r>
        </a:p>
      </cdr:txBody>
    </cdr:sp>
  </cdr:relSizeAnchor>
  <cdr:relSizeAnchor xmlns:cdr="http://schemas.openxmlformats.org/drawingml/2006/chartDrawing">
    <cdr:from>
      <cdr:x>0.38966</cdr:x>
      <cdr:y>0.09355</cdr:y>
    </cdr:from>
    <cdr:to>
      <cdr:x>0.45807</cdr:x>
      <cdr:y>0.15383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90196" y="461234"/>
          <a:ext cx="560081" cy="29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264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0.21758</cdr:x>
      <cdr:y>0.09262</cdr:y>
    </cdr:from>
    <cdr:to>
      <cdr:x>0.29766</cdr:x>
      <cdr:y>0.16948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9214" y="426944"/>
          <a:ext cx="64008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16</a:t>
          </a:r>
        </a:p>
      </cdr:txBody>
    </cdr:sp>
  </cdr:relSizeAnchor>
  <cdr:relSizeAnchor xmlns:cdr="http://schemas.openxmlformats.org/drawingml/2006/chartDrawing">
    <cdr:from>
      <cdr:x>0.56864</cdr:x>
      <cdr:y>0.09262</cdr:y>
    </cdr:from>
    <cdr:to>
      <cdr:x>0.64871</cdr:x>
      <cdr:y>0.16948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45346" y="426944"/>
          <a:ext cx="64008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16</a:t>
          </a:r>
        </a:p>
      </cdr:txBody>
    </cdr:sp>
  </cdr:relSizeAnchor>
  <cdr:relSizeAnchor xmlns:cdr="http://schemas.openxmlformats.org/drawingml/2006/chartDrawing">
    <cdr:from>
      <cdr:x>0.39267</cdr:x>
      <cdr:y>0.09262</cdr:y>
    </cdr:from>
    <cdr:to>
      <cdr:x>0.47274</cdr:x>
      <cdr:y>0.16948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38754" y="426944"/>
          <a:ext cx="64008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23</a:t>
          </a:r>
        </a:p>
      </cdr:txBody>
    </cdr:sp>
  </cdr:relSizeAnchor>
  <cdr:relSizeAnchor xmlns:cdr="http://schemas.openxmlformats.org/drawingml/2006/chartDrawing">
    <cdr:from>
      <cdr:x>0.74869</cdr:x>
      <cdr:y>0.09262</cdr:y>
    </cdr:from>
    <cdr:to>
      <cdr:x>0.82876</cdr:x>
      <cdr:y>0.16948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84558" y="426944"/>
          <a:ext cx="64008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17</a:t>
          </a:r>
        </a:p>
      </cdr:txBody>
    </cdr:sp>
  </cdr:relSizeAnchor>
  <cdr:relSizeAnchor xmlns:cdr="http://schemas.openxmlformats.org/drawingml/2006/chartDrawing">
    <cdr:from>
      <cdr:x>0.01268</cdr:x>
      <cdr:y>0</cdr:y>
    </cdr:from>
    <cdr:to>
      <cdr:x>0.98732</cdr:x>
      <cdr:y>0.09664</cdr:y>
    </cdr:to>
    <cdr:sp macro="" textlink="">
      <cdr:nvSpPr>
        <cdr:cNvPr id="7" name="Rectangle 6">
          <a:extLst xmlns:a="http://schemas.openxmlformats.org/drawingml/2006/main"/>
        </cdr:cNvPr>
        <cdr:cNvSpPr/>
      </cdr:nvSpPr>
      <cdr:spPr>
        <a:xfrm xmlns:a="http://schemas.openxmlformats.org/drawingml/2006/main">
          <a:off x="103454" y="0"/>
          <a:ext cx="795064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>
              <a:solidFill>
                <a:srgbClr val="174489"/>
              </a:solidFill>
              <a:latin typeface="+mj-lt"/>
            </a:rPr>
            <a:t>DFI preferred financing instrument by share of total finance deployed, 2013-2016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0.17584</cdr:x>
      <cdr:y>0.07079</cdr:y>
    </cdr:from>
    <cdr:to>
      <cdr:x>0.25245</cdr:x>
      <cdr:y>0.13496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0100" y="251380"/>
          <a:ext cx="583851" cy="227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204</a:t>
          </a:r>
        </a:p>
      </cdr:txBody>
    </cdr:sp>
  </cdr:relSizeAnchor>
  <cdr:relSizeAnchor xmlns:cdr="http://schemas.openxmlformats.org/drawingml/2006/chartDrawing">
    <cdr:from>
      <cdr:x>0.38238</cdr:x>
      <cdr:y>0.07153</cdr:y>
    </cdr:from>
    <cdr:to>
      <cdr:x>0.45045</cdr:x>
      <cdr:y>0.12172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14133" y="254010"/>
          <a:ext cx="518768" cy="17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242</a:t>
          </a:r>
        </a:p>
      </cdr:txBody>
    </cdr:sp>
  </cdr:relSizeAnchor>
  <cdr:relSizeAnchor xmlns:cdr="http://schemas.openxmlformats.org/drawingml/2006/chartDrawing">
    <cdr:from>
      <cdr:x>0.586</cdr:x>
      <cdr:y>0.07261</cdr:y>
    </cdr:from>
    <cdr:to>
      <cdr:x>0.64928</cdr:x>
      <cdr:y>0.12513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65967" y="257840"/>
          <a:ext cx="482263" cy="186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289</a:t>
          </a:r>
        </a:p>
      </cdr:txBody>
    </cdr:sp>
  </cdr:relSizeAnchor>
  <cdr:relSizeAnchor xmlns:cdr="http://schemas.openxmlformats.org/drawingml/2006/chartDrawing">
    <cdr:from>
      <cdr:x>0.7956</cdr:x>
      <cdr:y>0.06676</cdr:y>
    </cdr:from>
    <cdr:to>
      <cdr:x>0.85952</cdr:x>
      <cdr:y>0.09741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63339" y="237052"/>
          <a:ext cx="487140" cy="108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242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8A09-622F-5B49-A7B2-BDA1E0329C3D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E44AE-2450-8E49-92AC-C2458C08D6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80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3AA71-B9B6-A44A-AED1-4EEE5C8E1FE3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5242-5930-4E40-ACBB-FA9A5D8457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3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5242-5930-4E40-ACBB-FA9A5D84576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0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AFC77-DDF2-864F-8477-A7D790358A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7DF62-DE05-4205-8D49-B8C6E55F13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2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7DF62-DE05-4205-8D49-B8C6E55F13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2901" y="3784600"/>
            <a:ext cx="8039099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4500"/>
              </a:lnSpc>
              <a:buNone/>
              <a:defRPr sz="5000" b="0" i="0" spc="300" baseline="0">
                <a:solidFill>
                  <a:srgbClr val="A2C617"/>
                </a:solidFill>
                <a:latin typeface="EC Square Sans Cond Pro Medium" charset="0"/>
                <a:ea typeface="EC Square Sans Cond Pro Medium" charset="0"/>
                <a:cs typeface="EC Square Sans Cond Pro Medium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4152900" y="4851400"/>
            <a:ext cx="8039100" cy="850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4000" b="0" i="0" spc="300">
                <a:solidFill>
                  <a:srgbClr val="174489"/>
                </a:solidFill>
                <a:latin typeface="EC Square Sans Cond Pro" charset="0"/>
                <a:ea typeface="EC Square Sans Cond Pro" charset="0"/>
                <a:cs typeface="EC Square Sans Con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10BF-D31A-49F3-ABD0-82AB69BD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4A7AE-0487-40DD-86AA-F229CD2B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BF364-76B3-4C91-B950-746D7A775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D5747-6D58-495F-86FB-129D11BD3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5E85E-8C29-4019-A587-F15BA7F8E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921AF-4CE4-495D-A675-8C6EA718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D0D01-65D8-4DD5-8AB7-1ECFF86E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6E652-E432-460B-BD07-6307E54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08A8-9EFB-4E46-94F2-5EAD9171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22823-9B57-49AA-B54B-20EEA85B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3343-7F0D-43D8-90DD-669A0108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0F0F-4825-4BDB-852F-4789A358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3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2A200-B1B9-42DE-ADB5-28125E9D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61C8-5700-41D2-93DB-17AFB9B2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F9E6-0B3A-4469-AA21-B33AEBD1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27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BD67-FFA1-436E-A6B6-436B0A75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C0A8-E943-4139-BE3B-BC86D5D0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4E031-AB30-48E8-AA7F-41FFB09D3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7362-019D-4443-B8AB-4A5C5D72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2D25F-A382-41A9-8339-B394FF99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E5A56-E34A-464A-BA2A-358CEA75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5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EE2C-1C82-4D36-A37B-A00134A0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8BDAE-ED27-41D2-B8F0-6221CEB1E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9401-51E8-4780-A5DD-94130A207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3BEF9-2C6B-417C-9CE3-FDEE4B0E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A5F38-BED4-4A02-B8DB-7494633B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AF627-FCB8-40BF-A7B8-35B71534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6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C5C8-F1F8-4D2A-842C-072AF056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ACC4C-9C9D-4BC5-9CB3-7BA92D166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5CED-94B8-400C-B5CC-93102847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57A0-6363-4E1A-8E08-3192B692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FA222-AC7C-4DE6-A0B9-03172D20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96479-91DA-480E-9155-C3415CE5D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4DB1-DFE8-4398-BF9C-818A53AD3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BF09-9BFE-4F81-A584-678E64FB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35B6-98A5-4AF0-B0A3-61A78E9B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F0A0-1B98-4DAB-9804-F458CE80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55701"/>
            <a:ext cx="12192000" cy="1435100"/>
          </a:xfrm>
          <a:prstGeom prst="rect">
            <a:avLst/>
          </a:prstGeom>
        </p:spPr>
        <p:txBody>
          <a:bodyPr lIns="720000" anchor="b"/>
          <a:lstStyle>
            <a:lvl1pPr marL="0" indent="0" algn="l">
              <a:lnSpc>
                <a:spcPts val="4500"/>
              </a:lnSpc>
              <a:buNone/>
              <a:defRPr sz="5000" b="0" i="0" spc="300" baseline="0">
                <a:solidFill>
                  <a:srgbClr val="A2C617"/>
                </a:solidFill>
                <a:latin typeface="EC Square Sans Cond Pro Medium" charset="0"/>
                <a:ea typeface="EC Square Sans Cond Pro Medium" charset="0"/>
                <a:cs typeface="EC Square Sans Cond Pro Medium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59063"/>
            <a:ext cx="12192000" cy="3030537"/>
          </a:xfrm>
          <a:prstGeom prst="rect">
            <a:avLst/>
          </a:prstGeom>
        </p:spPr>
        <p:txBody>
          <a:bodyPr lIns="720000" anchor="t"/>
          <a:lstStyle>
            <a:lvl1pPr marL="0" indent="0" algn="l">
              <a:buNone/>
              <a:defRPr sz="4000" b="0" i="0">
                <a:solidFill>
                  <a:srgbClr val="174489"/>
                </a:solidFill>
                <a:latin typeface="EC Square Sans Cond Pro" charset="0"/>
                <a:ea typeface="EC Square Sans Cond Pro" charset="0"/>
                <a:cs typeface="EC Square Sans Con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839B-3B0B-448C-B8F2-B6D08514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FEF-0B81-46D1-A840-7F622F5D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4B2F-2B87-4717-8C1D-05BD9C77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69F7-E351-474E-B6C6-C0913B1E2A93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9525-A79F-4256-8F7E-A804AFA2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F539-9C3D-481E-ABEA-AFF70F81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713DBA-B7A7-4307-85D4-6C855ED40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8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2A200-B1B9-42DE-ADB5-28125E9D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61C8-5700-41D2-93DB-17AFB9B2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F9E6-0B3A-4469-AA21-B33AEBD1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CF5D-636B-48CD-8D2A-71DE9320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90436-217C-4325-9446-72C22A00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946E-A9E6-4F62-8876-5AFC767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C9F3-BF0E-43DD-B483-88D0F253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A64A-ABAF-41A9-82EF-83036D1B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839B-3B0B-448C-B8F2-B6D08514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FEF-0B81-46D1-A840-7F622F5D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4B2F-2B87-4717-8C1D-05BD9C77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9525-A79F-4256-8F7E-A804AFA2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F539-9C3D-481E-ABEA-AFF70F81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713DBA-B7A7-4307-85D4-6C855ED40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E645-73FC-47C3-97CB-D027EA0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0172D-4938-486B-AB96-38938121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94E7E-3EF1-441C-95AE-3DC91419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4316-81E5-4652-ACCD-F1DA3E16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DC17-24F8-4D18-B950-0250E3F8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8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1BBA-0D03-4386-A82C-87E8BBB1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AB22-30FD-428A-8CAD-823B5422F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BCDE3-FB4F-4E1F-AF51-E7509A44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D74A-8E95-42AB-8A5E-F2AD9979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80B14-F22F-4AC3-9AAF-2888DC66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6E508-3C45-4730-91BC-0874D8FE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4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217CD-B399-4C9A-9670-7BB62BED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12E1-278F-4C7E-A191-6E5F1ED0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BA18-7FF3-4F0E-B7EA-ABE94A7E0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D69F7-E351-474E-B6C6-C0913B1E2A9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06/06/2018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B813E-543B-4500-B795-A68307010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464CD-1747-4DA6-B405-1BE7773FC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E5B7-4002-416B-BEDC-CDC0E72DBF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180242" y="4910832"/>
            <a:ext cx="8603872" cy="708089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91C33F"/>
                </a:solidFill>
                <a:latin typeface="EC Square Sans Cond Pro Medium"/>
              </a:rPr>
              <a:t>IRENA- International Renewable Energy Agency</a:t>
            </a:r>
          </a:p>
          <a:p>
            <a:pPr algn="ctr"/>
            <a:r>
              <a:rPr lang="en-US" sz="2000" b="1" dirty="0">
                <a:solidFill>
                  <a:srgbClr val="91C33F"/>
                </a:solidFill>
                <a:latin typeface="EC Square Sans Cond Pro Medium"/>
              </a:rPr>
              <a:t> </a:t>
            </a:r>
            <a:r>
              <a:rPr lang="en-US" sz="1600" b="1" dirty="0">
                <a:solidFill>
                  <a:srgbClr val="91C33F"/>
                </a:solidFill>
                <a:latin typeface="EC Square Sans Cond Pro Medium"/>
              </a:rPr>
              <a:t>Rabia Ferroukhi</a:t>
            </a:r>
            <a:endParaRPr lang="en-US" sz="2000" b="1" dirty="0">
              <a:solidFill>
                <a:srgbClr val="91C33F"/>
              </a:solidFill>
              <a:latin typeface="EC Square Sans Cond Pro Medium"/>
            </a:endParaRPr>
          </a:p>
          <a:p>
            <a:endParaRPr lang="fr-FR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179717A-369E-4DEA-87B8-5ACE8B7EDED8}"/>
              </a:ext>
            </a:extLst>
          </p:cNvPr>
          <p:cNvSpPr txBox="1">
            <a:spLocks/>
          </p:cNvSpPr>
          <p:nvPr/>
        </p:nvSpPr>
        <p:spPr>
          <a:xfrm>
            <a:off x="2180242" y="3887710"/>
            <a:ext cx="8603872" cy="132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174489"/>
                </a:solidFill>
                <a:latin typeface="EC Square Sans Cond Pro Medium"/>
              </a:rPr>
              <a:t>The Changing Landscape for Renewable Energy Financing and Support</a:t>
            </a:r>
            <a:r>
              <a:rPr lang="en-US" sz="3000" b="1" dirty="0">
                <a:solidFill>
                  <a:srgbClr val="91C33F"/>
                </a:solidFill>
                <a:latin typeface="EC Square Sans Cond Pro Medium"/>
              </a:rPr>
              <a:t> </a:t>
            </a:r>
            <a:endParaRPr lang="es-419" sz="3000" b="1" dirty="0">
              <a:solidFill>
                <a:srgbClr val="91C33F"/>
              </a:solidFill>
              <a:latin typeface="EC Square Sans Cond Pro Medium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8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Private investment by source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1" y="1492223"/>
            <a:ext cx="980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4489"/>
                </a:solidFill>
                <a:latin typeface="+mj-lt"/>
              </a:rPr>
              <a:t>Majority of private direct investment in renewables came from project developers. </a:t>
            </a:r>
          </a:p>
          <a:p>
            <a:r>
              <a:rPr lang="en-US" b="1" dirty="0">
                <a:solidFill>
                  <a:srgbClr val="174489"/>
                </a:solidFill>
                <a:latin typeface="+mj-lt"/>
              </a:rPr>
              <a:t>Institutional investors only make up about 1% of new direct renewable energy investments each year.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214144" y="3758974"/>
            <a:ext cx="457200" cy="743155"/>
          </a:xfrm>
          <a:prstGeom prst="rightBrace">
            <a:avLst/>
          </a:prstGeom>
          <a:ln>
            <a:solidFill>
              <a:srgbClr val="1744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87254" y="3961274"/>
            <a:ext cx="357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  <a:latin typeface="+mj-lt"/>
              </a:rPr>
              <a:t>40% Project developers (2013-2016 avg.)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0479" y="2578100"/>
            <a:ext cx="1070610" cy="0"/>
          </a:xfrm>
          <a:prstGeom prst="straightConnector1">
            <a:avLst/>
          </a:prstGeom>
          <a:ln>
            <a:solidFill>
              <a:srgbClr val="17448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1344" y="2285712"/>
            <a:ext cx="243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  <a:latin typeface="+mj-lt"/>
              </a:rPr>
              <a:t>1-2% Institutional investors</a:t>
            </a:r>
          </a:p>
          <a:p>
            <a:r>
              <a:rPr lang="en-US" sz="1600" dirty="0">
                <a:solidFill>
                  <a:srgbClr val="174489"/>
                </a:solidFill>
                <a:latin typeface="+mj-lt"/>
              </a:rPr>
              <a:t>(2013-2016 avg.)</a:t>
            </a:r>
          </a:p>
        </p:txBody>
      </p:sp>
      <p:graphicFrame>
        <p:nvGraphicFramePr>
          <p:cNvPr id="12" name="Chart 11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408000"/>
              </p:ext>
            </p:extLst>
          </p:nvPr>
        </p:nvGraphicFramePr>
        <p:xfrm>
          <a:off x="0" y="2066855"/>
          <a:ext cx="7621089" cy="355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81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49943" y="540686"/>
            <a:ext cx="11059038" cy="4263681"/>
            <a:chOff x="1530640" y="-315416"/>
            <a:chExt cx="8237768" cy="4536504"/>
          </a:xfrm>
          <a:effectLst/>
        </p:grpSpPr>
        <p:grpSp>
          <p:nvGrpSpPr>
            <p:cNvPr id="17" name="Group 16"/>
            <p:cNvGrpSpPr/>
            <p:nvPr/>
          </p:nvGrpSpPr>
          <p:grpSpPr>
            <a:xfrm>
              <a:off x="1530640" y="-315416"/>
              <a:ext cx="8237768" cy="4536504"/>
              <a:chOff x="-249235" y="1340768"/>
              <a:chExt cx="9164635" cy="504056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3525" y="1340768"/>
                <a:ext cx="8651875" cy="5040560"/>
                <a:chOff x="263525" y="1340768"/>
                <a:chExt cx="8651875" cy="504056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63525" y="1340768"/>
                  <a:ext cx="8651875" cy="5040560"/>
                </a:xfrm>
                <a:prstGeom prst="rect">
                  <a:avLst/>
                </a:prstGeom>
                <a:noFill/>
              </p:spPr>
            </p:sp>
            <p:sp>
              <p:nvSpPr>
                <p:cNvPr id="13" name="Freeform: Shape 12"/>
                <p:cNvSpPr/>
                <p:nvPr/>
              </p:nvSpPr>
              <p:spPr>
                <a:xfrm rot="10800000">
                  <a:off x="263525" y="2811012"/>
                  <a:ext cx="8651875" cy="1260042"/>
                </a:xfrm>
                <a:custGeom>
                  <a:avLst/>
                  <a:gdLst>
                    <a:gd name="connsiteX0" fmla="*/ 0 w 8651875"/>
                    <a:gd name="connsiteY0" fmla="*/ 630021 h 1260042"/>
                    <a:gd name="connsiteX1" fmla="*/ 630021 w 8651875"/>
                    <a:gd name="connsiteY1" fmla="*/ 0 h 1260042"/>
                    <a:gd name="connsiteX2" fmla="*/ 630021 w 8651875"/>
                    <a:gd name="connsiteY2" fmla="*/ 315011 h 1260042"/>
                    <a:gd name="connsiteX3" fmla="*/ 8651875 w 8651875"/>
                    <a:gd name="connsiteY3" fmla="*/ 315011 h 1260042"/>
                    <a:gd name="connsiteX4" fmla="*/ 8651875 w 8651875"/>
                    <a:gd name="connsiteY4" fmla="*/ 945032 h 1260042"/>
                    <a:gd name="connsiteX5" fmla="*/ 630021 w 8651875"/>
                    <a:gd name="connsiteY5" fmla="*/ 945032 h 1260042"/>
                    <a:gd name="connsiteX6" fmla="*/ 630021 w 8651875"/>
                    <a:gd name="connsiteY6" fmla="*/ 1260042 h 1260042"/>
                    <a:gd name="connsiteX7" fmla="*/ 0 w 8651875"/>
                    <a:gd name="connsiteY7" fmla="*/ 630021 h 126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875" h="1260042">
                      <a:moveTo>
                        <a:pt x="0" y="630021"/>
                      </a:moveTo>
                      <a:lnTo>
                        <a:pt x="630021" y="0"/>
                      </a:lnTo>
                      <a:lnTo>
                        <a:pt x="630021" y="315011"/>
                      </a:lnTo>
                      <a:lnTo>
                        <a:pt x="8651875" y="315011"/>
                      </a:lnTo>
                      <a:lnTo>
                        <a:pt x="8651875" y="945032"/>
                      </a:lnTo>
                      <a:lnTo>
                        <a:pt x="630021" y="945032"/>
                      </a:lnTo>
                      <a:lnTo>
                        <a:pt x="630021" y="1260042"/>
                      </a:lnTo>
                      <a:lnTo>
                        <a:pt x="0" y="630021"/>
                      </a:lnTo>
                      <a:close/>
                    </a:path>
                  </a:pathLst>
                </a:custGeom>
                <a:solidFill>
                  <a:srgbClr val="49697B"/>
                </a:solidFill>
                <a:effectLst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9010" tIns="410260" rIns="95251" bIns="515042" numCol="1" spcCol="1270" anchor="ctr" anchorCtr="0">
                  <a:noAutofit/>
                </a:bodyPr>
                <a:lstStyle/>
                <a:p>
                  <a:pPr algn="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00" dirty="0"/>
                </a:p>
              </p:txBody>
            </p:sp>
            <p:sp>
              <p:nvSpPr>
                <p:cNvPr id="15" name="Freeform: Shape 14"/>
                <p:cNvSpPr/>
                <p:nvPr/>
              </p:nvSpPr>
              <p:spPr>
                <a:xfrm rot="10800000">
                  <a:off x="263525" y="3231026"/>
                  <a:ext cx="5987097" cy="1260042"/>
                </a:xfrm>
                <a:custGeom>
                  <a:avLst/>
                  <a:gdLst>
                    <a:gd name="connsiteX0" fmla="*/ 0 w 5987097"/>
                    <a:gd name="connsiteY0" fmla="*/ 630021 h 1260042"/>
                    <a:gd name="connsiteX1" fmla="*/ 630021 w 5987097"/>
                    <a:gd name="connsiteY1" fmla="*/ 0 h 1260042"/>
                    <a:gd name="connsiteX2" fmla="*/ 630021 w 5987097"/>
                    <a:gd name="connsiteY2" fmla="*/ 315011 h 1260042"/>
                    <a:gd name="connsiteX3" fmla="*/ 5987097 w 5987097"/>
                    <a:gd name="connsiteY3" fmla="*/ 315011 h 1260042"/>
                    <a:gd name="connsiteX4" fmla="*/ 5987097 w 5987097"/>
                    <a:gd name="connsiteY4" fmla="*/ 945032 h 1260042"/>
                    <a:gd name="connsiteX5" fmla="*/ 630021 w 5987097"/>
                    <a:gd name="connsiteY5" fmla="*/ 945032 h 1260042"/>
                    <a:gd name="connsiteX6" fmla="*/ 630021 w 5987097"/>
                    <a:gd name="connsiteY6" fmla="*/ 1260042 h 1260042"/>
                    <a:gd name="connsiteX7" fmla="*/ 0 w 5987097"/>
                    <a:gd name="connsiteY7" fmla="*/ 630021 h 126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87097" h="1260042">
                      <a:moveTo>
                        <a:pt x="0" y="630021"/>
                      </a:moveTo>
                      <a:lnTo>
                        <a:pt x="630021" y="0"/>
                      </a:lnTo>
                      <a:lnTo>
                        <a:pt x="630021" y="315011"/>
                      </a:lnTo>
                      <a:lnTo>
                        <a:pt x="5987097" y="315011"/>
                      </a:lnTo>
                      <a:lnTo>
                        <a:pt x="5987097" y="945032"/>
                      </a:lnTo>
                      <a:lnTo>
                        <a:pt x="630021" y="945032"/>
                      </a:lnTo>
                      <a:lnTo>
                        <a:pt x="630021" y="1260042"/>
                      </a:lnTo>
                      <a:lnTo>
                        <a:pt x="0" y="630021"/>
                      </a:lnTo>
                      <a:close/>
                    </a:path>
                  </a:pathLst>
                </a:custGeom>
                <a:solidFill>
                  <a:srgbClr val="4D8B96"/>
                </a:solidFill>
                <a:effectLst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9010" tIns="410260" rIns="95251" bIns="515042" numCol="1" spcCol="1270" anchor="ctr" anchorCtr="0">
                  <a:noAutofit/>
                </a:bodyPr>
                <a:lstStyle/>
                <a:p>
                  <a:pPr algn="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00" dirty="0"/>
                </a:p>
              </p:txBody>
            </p:sp>
            <p:sp>
              <p:nvSpPr>
                <p:cNvPr id="16" name="Freeform: Shape 15"/>
                <p:cNvSpPr/>
                <p:nvPr/>
              </p:nvSpPr>
              <p:spPr>
                <a:xfrm rot="10800000">
                  <a:off x="263525" y="3651040"/>
                  <a:ext cx="3322320" cy="1260042"/>
                </a:xfrm>
                <a:custGeom>
                  <a:avLst/>
                  <a:gdLst>
                    <a:gd name="connsiteX0" fmla="*/ 0 w 3322320"/>
                    <a:gd name="connsiteY0" fmla="*/ 630021 h 1260042"/>
                    <a:gd name="connsiteX1" fmla="*/ 630021 w 3322320"/>
                    <a:gd name="connsiteY1" fmla="*/ 0 h 1260042"/>
                    <a:gd name="connsiteX2" fmla="*/ 630021 w 3322320"/>
                    <a:gd name="connsiteY2" fmla="*/ 315011 h 1260042"/>
                    <a:gd name="connsiteX3" fmla="*/ 3322320 w 3322320"/>
                    <a:gd name="connsiteY3" fmla="*/ 315011 h 1260042"/>
                    <a:gd name="connsiteX4" fmla="*/ 3322320 w 3322320"/>
                    <a:gd name="connsiteY4" fmla="*/ 945032 h 1260042"/>
                    <a:gd name="connsiteX5" fmla="*/ 630021 w 3322320"/>
                    <a:gd name="connsiteY5" fmla="*/ 945032 h 1260042"/>
                    <a:gd name="connsiteX6" fmla="*/ 630021 w 3322320"/>
                    <a:gd name="connsiteY6" fmla="*/ 1260042 h 1260042"/>
                    <a:gd name="connsiteX7" fmla="*/ 0 w 3322320"/>
                    <a:gd name="connsiteY7" fmla="*/ 630021 h 126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2320" h="1260042">
                      <a:moveTo>
                        <a:pt x="0" y="630021"/>
                      </a:moveTo>
                      <a:lnTo>
                        <a:pt x="630021" y="0"/>
                      </a:lnTo>
                      <a:lnTo>
                        <a:pt x="630021" y="315011"/>
                      </a:lnTo>
                      <a:lnTo>
                        <a:pt x="3322320" y="315011"/>
                      </a:lnTo>
                      <a:lnTo>
                        <a:pt x="3322320" y="945032"/>
                      </a:lnTo>
                      <a:lnTo>
                        <a:pt x="630021" y="945032"/>
                      </a:lnTo>
                      <a:lnTo>
                        <a:pt x="630021" y="1260042"/>
                      </a:lnTo>
                      <a:lnTo>
                        <a:pt x="0" y="630021"/>
                      </a:lnTo>
                      <a:close/>
                    </a:path>
                  </a:pathLst>
                </a:custGeom>
                <a:solidFill>
                  <a:srgbClr val="85B4C1"/>
                </a:solidFill>
                <a:effectLst/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9011" tIns="410260" rIns="95250" bIns="515042" numCol="1" spcCol="1270" anchor="ctr" anchorCtr="0">
                  <a:noAutofit/>
                </a:bodyPr>
                <a:lstStyle/>
                <a:p>
                  <a:pPr algn="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00" dirty="0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-249235" y="4030146"/>
                <a:ext cx="252028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bg1"/>
                    </a:solidFill>
                  </a:rPr>
                  <a:t>Initial assistance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662769" y="1220272"/>
              <a:ext cx="4772015" cy="913347"/>
              <a:chOff x="4662769" y="1220272"/>
              <a:chExt cx="4772015" cy="9133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662769" y="1740654"/>
                <a:ext cx="2611404" cy="39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Risk mitigation instruments (RMIs)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69394" y="1220272"/>
                <a:ext cx="2265390" cy="68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Structured finance &amp; capital market mechanisms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94126" y="2606136"/>
            <a:ext cx="9044330" cy="3035799"/>
            <a:chOff x="564822" y="2873317"/>
            <a:chExt cx="9044330" cy="3035799"/>
          </a:xfrm>
        </p:grpSpPr>
        <p:sp>
          <p:nvSpPr>
            <p:cNvPr id="5" name="TextBox 4"/>
            <p:cNvSpPr txBox="1"/>
            <p:nvPr/>
          </p:nvSpPr>
          <p:spPr>
            <a:xfrm>
              <a:off x="564822" y="3600792"/>
              <a:ext cx="2395728" cy="230832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ea typeface="+mj-ea"/>
                  <a:cs typeface="+mj-cs"/>
                </a:rPr>
                <a:t>Project preparation &amp; development (technical support, grants)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ea typeface="+mj-ea"/>
                  <a:cs typeface="+mj-cs"/>
                </a:rPr>
                <a:t>Facilitating access to capital (on-lending and co-lending facilities, concessional loans)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4927" y="3232897"/>
              <a:ext cx="2392152" cy="2554545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Wingdings" panose="05000000000000000000" pitchFamily="2" charset="2"/>
                <a:buChar char="§"/>
                <a:defRPr sz="1400" b="1">
                  <a:solidFill>
                    <a:schemeClr val="bg2">
                      <a:lumMod val="25000"/>
                    </a:schemeClr>
                  </a:solidFill>
                </a:defRPr>
              </a:lvl1pPr>
            </a:lstStyle>
            <a:p>
              <a:r>
                <a:rPr lang="en-US" sz="1600" b="0" dirty="0">
                  <a:ea typeface="+mj-ea"/>
                  <a:cs typeface="+mj-cs"/>
                </a:rPr>
                <a:t>Resource risk mitigation                      (e.g. geothermal)</a:t>
              </a:r>
            </a:p>
            <a:p>
              <a:endParaRPr lang="en-US" sz="1600" b="0" dirty="0">
                <a:ea typeface="+mj-ea"/>
                <a:cs typeface="+mj-cs"/>
              </a:endParaRPr>
            </a:p>
            <a:p>
              <a:r>
                <a:rPr lang="en-US" sz="1600" b="0" dirty="0">
                  <a:ea typeface="+mj-ea"/>
                  <a:cs typeface="+mj-cs"/>
                </a:rPr>
                <a:t>Guarantees and liquidity facilities (political, </a:t>
              </a:r>
              <a:r>
                <a:rPr lang="en-US" sz="1600" b="0" dirty="0" err="1">
                  <a:ea typeface="+mj-ea"/>
                  <a:cs typeface="+mj-cs"/>
                </a:rPr>
                <a:t>offtaker</a:t>
              </a:r>
              <a:r>
                <a:rPr lang="en-US" sz="1600" b="0" dirty="0">
                  <a:ea typeface="+mj-ea"/>
                  <a:cs typeface="+mj-cs"/>
                </a:rPr>
                <a:t> risk)</a:t>
              </a:r>
            </a:p>
            <a:p>
              <a:endParaRPr lang="en-US" sz="1600" b="0" dirty="0">
                <a:ea typeface="+mj-ea"/>
                <a:cs typeface="+mj-cs"/>
              </a:endParaRPr>
            </a:p>
            <a:p>
              <a:r>
                <a:rPr lang="en-US" sz="1600" b="0" dirty="0">
                  <a:ea typeface="+mj-ea"/>
                  <a:cs typeface="+mj-cs"/>
                </a:rPr>
                <a:t>Currency hedging instruments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3424" y="2873317"/>
              <a:ext cx="2395728" cy="156966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Wingdings" panose="05000000000000000000" pitchFamily="2" charset="2"/>
                <a:buChar char="§"/>
                <a:defRPr sz="1400" b="1">
                  <a:solidFill>
                    <a:schemeClr val="bg2">
                      <a:lumMod val="25000"/>
                    </a:schemeClr>
                  </a:solidFill>
                </a:defRPr>
              </a:lvl1pPr>
            </a:lstStyle>
            <a:p>
              <a:r>
                <a:rPr lang="en-US" sz="1600" b="0" dirty="0" err="1">
                  <a:ea typeface="+mj-ea"/>
                  <a:cs typeface="+mj-cs"/>
                </a:rPr>
                <a:t>Standardisation</a:t>
              </a:r>
              <a:endParaRPr lang="en-US" sz="1600" b="0" dirty="0">
                <a:ea typeface="+mj-ea"/>
                <a:cs typeface="+mj-cs"/>
              </a:endParaRPr>
            </a:p>
            <a:p>
              <a:endParaRPr lang="en-US" sz="1600" b="0" dirty="0">
                <a:ea typeface="+mj-ea"/>
                <a:cs typeface="+mj-cs"/>
              </a:endParaRPr>
            </a:p>
            <a:p>
              <a:r>
                <a:rPr lang="en-US" sz="1600" b="0" dirty="0">
                  <a:ea typeface="+mj-ea"/>
                  <a:cs typeface="+mj-cs"/>
                </a:rPr>
                <a:t>Aggregation &amp; </a:t>
              </a:r>
              <a:r>
                <a:rPr lang="en-US" sz="1600" b="0" dirty="0" err="1">
                  <a:ea typeface="+mj-ea"/>
                  <a:cs typeface="+mj-cs"/>
                </a:rPr>
                <a:t>securitisation</a:t>
              </a:r>
              <a:endParaRPr lang="en-US" sz="1600" b="0" dirty="0">
                <a:ea typeface="+mj-ea"/>
                <a:cs typeface="+mj-cs"/>
              </a:endParaRPr>
            </a:p>
            <a:p>
              <a:endParaRPr lang="en-US" sz="1600" b="0" dirty="0">
                <a:ea typeface="+mj-ea"/>
                <a:cs typeface="+mj-cs"/>
              </a:endParaRPr>
            </a:p>
            <a:p>
              <a:r>
                <a:rPr lang="en-US" sz="1600" b="0" dirty="0">
                  <a:ea typeface="+mj-ea"/>
                  <a:cs typeface="+mj-cs"/>
                </a:rPr>
                <a:t>Green bonds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8809" y="1421720"/>
            <a:ext cx="980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4489"/>
                </a:solidFill>
                <a:latin typeface="+mj-lt"/>
              </a:rPr>
              <a:t>Public finance can play a key enabling role – covering early stage risks and helping new markets reach maturity. </a:t>
            </a:r>
          </a:p>
        </p:txBody>
      </p:sp>
      <p:sp>
        <p:nvSpPr>
          <p:cNvPr id="25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Unlocking renewable energy investment</a:t>
            </a:r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05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7326" y="746193"/>
            <a:ext cx="11552144" cy="5533930"/>
            <a:chOff x="366954" y="951232"/>
            <a:chExt cx="11509345" cy="5738941"/>
          </a:xfrm>
        </p:grpSpPr>
        <p:sp>
          <p:nvSpPr>
            <p:cNvPr id="7" name="Rounded Rectangle 56"/>
            <p:cNvSpPr/>
            <p:nvPr/>
          </p:nvSpPr>
          <p:spPr>
            <a:xfrm rot="16200000">
              <a:off x="-145938" y="1464124"/>
              <a:ext cx="5738941" cy="471315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results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55"/>
            <p:cNvSpPr/>
            <p:nvPr/>
          </p:nvSpPr>
          <p:spPr>
            <a:xfrm rot="16200000">
              <a:off x="5672123" y="485996"/>
              <a:ext cx="5738940" cy="6669413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Country/Regional/Country groupings results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8118" y="1197533"/>
              <a:ext cx="10556363" cy="5347246"/>
              <a:chOff x="988118" y="1197533"/>
              <a:chExt cx="10556363" cy="53472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07168" y="3203151"/>
                <a:ext cx="2118500" cy="1199533"/>
                <a:chOff x="2607169" y="3151225"/>
                <a:chExt cx="2118500" cy="1199533"/>
              </a:xfrm>
            </p:grpSpPr>
            <p:sp>
              <p:nvSpPr>
                <p:cNvPr id="25" name="Rounded Rectangle 26"/>
                <p:cNvSpPr/>
                <p:nvPr/>
              </p:nvSpPr>
              <p:spPr>
                <a:xfrm>
                  <a:off x="2607169" y="3151225"/>
                  <a:ext cx="2110258" cy="52621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+ 0.14 %      </a:t>
                  </a: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ounded Rectangle 27"/>
                <p:cNvSpPr/>
                <p:nvPr/>
              </p:nvSpPr>
              <p:spPr>
                <a:xfrm>
                  <a:off x="2615409" y="3732919"/>
                  <a:ext cx="2110260" cy="61783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+ 11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million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in the energy sector</a:t>
                  </a:r>
                  <a:endPara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Rounded Rectangle 28"/>
              <p:cNvSpPr/>
              <p:nvPr/>
            </p:nvSpPr>
            <p:spPr>
              <a:xfrm>
                <a:off x="2607167" y="5024082"/>
                <a:ext cx="2110260" cy="104469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+ 15 %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616213" y="1567952"/>
                <a:ext cx="2109456" cy="1089100"/>
                <a:chOff x="2345581" y="1448414"/>
                <a:chExt cx="1865843" cy="1089100"/>
              </a:xfrm>
            </p:grpSpPr>
            <p:sp>
              <p:nvSpPr>
                <p:cNvPr id="23" name="Rounded Rectangle 18"/>
                <p:cNvSpPr/>
                <p:nvPr/>
              </p:nvSpPr>
              <p:spPr>
                <a:xfrm>
                  <a:off x="2345581" y="1448414"/>
                  <a:ext cx="1865842" cy="52621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+ 1.0 %     </a:t>
                  </a:r>
                  <a:r>
                    <a:rPr kumimoji="0" lang="en-US" sz="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</a:t>
                  </a:r>
                  <a:endParaRPr kumimoji="0" lang="en-GB" sz="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ounded Rectangle 19"/>
                <p:cNvSpPr/>
                <p:nvPr/>
              </p:nvSpPr>
              <p:spPr>
                <a:xfrm>
                  <a:off x="2345581" y="2011303"/>
                  <a:ext cx="1865843" cy="52621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+ 2.06</a:t>
                  </a: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USD trillion   </a:t>
                  </a: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53122" y="1197533"/>
                <a:ext cx="5088253" cy="5347246"/>
                <a:chOff x="4637605" y="799857"/>
                <a:chExt cx="5425404" cy="5721383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7605" y="3641994"/>
                  <a:ext cx="5425404" cy="2879246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37605" y="799857"/>
                  <a:ext cx="5425404" cy="3028132"/>
                </a:xfrm>
                <a:prstGeom prst="rect">
                  <a:avLst/>
                </a:prstGeom>
              </p:spPr>
            </p:pic>
          </p:grpSp>
          <p:sp>
            <p:nvSpPr>
              <p:cNvPr id="14" name="Rounded Rectangle 53"/>
              <p:cNvSpPr/>
              <p:nvPr/>
            </p:nvSpPr>
            <p:spPr>
              <a:xfrm>
                <a:off x="10281043" y="1305768"/>
                <a:ext cx="1263438" cy="24839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GDP</a:t>
                </a:r>
                <a:endParaRPr kumimoji="0" lang="en-GB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54"/>
              <p:cNvSpPr/>
              <p:nvPr/>
            </p:nvSpPr>
            <p:spPr>
              <a:xfrm>
                <a:off x="10342136" y="3923893"/>
                <a:ext cx="1199072" cy="23996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Welfare</a:t>
                </a:r>
                <a:endParaRPr kumimoji="0" lang="en-GB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8118" y="1383638"/>
                <a:ext cx="1199979" cy="132905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9947" y="4890093"/>
                <a:ext cx="1211925" cy="1178683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185959" y="3067583"/>
                <a:ext cx="859899" cy="1467615"/>
                <a:chOff x="1180274" y="3142282"/>
                <a:chExt cx="859899" cy="146761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274" y="3142282"/>
                  <a:ext cx="859899" cy="1096371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1216049" y="4148232"/>
                  <a:ext cx="7441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899A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Jobs</a:t>
                  </a: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899A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" name="Espace réservé du texte 1"/>
          <p:cNvSpPr txBox="1">
            <a:spLocks/>
          </p:cNvSpPr>
          <p:nvPr/>
        </p:nvSpPr>
        <p:spPr>
          <a:xfrm>
            <a:off x="-622266" y="-10764"/>
            <a:ext cx="7951980" cy="457199"/>
          </a:xfrm>
          <a:prstGeom prst="rect">
            <a:avLst/>
          </a:prstGeom>
        </p:spPr>
        <p:txBody>
          <a:bodyPr lIns="720000" anchor="b"/>
          <a:lstStyle>
            <a:lvl1pPr marL="0" indent="0" algn="l" defTabSz="914400" rtl="0" eaLnBrk="1" latinLnBrk="0" hangingPunct="1">
              <a:lnSpc>
                <a:spcPts val="4500"/>
              </a:lnSpc>
              <a:spcBef>
                <a:spcPts val="1000"/>
              </a:spcBef>
              <a:buFont typeface="Arial"/>
              <a:buNone/>
              <a:defRPr sz="5000" b="0" i="0" kern="1200" spc="300" baseline="0">
                <a:solidFill>
                  <a:srgbClr val="A2C617"/>
                </a:solidFill>
                <a:latin typeface="EC Square Sans Cond Pro Medium" charset="0"/>
                <a:ea typeface="EC Square Sans Cond Pro Medium" charset="0"/>
                <a:cs typeface="EC Square Sans Cond Pro Medium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A2C617"/>
                </a:solidFill>
                <a:effectLst/>
                <a:uLnTx/>
                <a:uFillTx/>
                <a:latin typeface="+mn-lt"/>
              </a:rPr>
              <a:t>Socio-economic footprint of the energy transition</a:t>
            </a:r>
          </a:p>
        </p:txBody>
      </p:sp>
      <p:pic>
        <p:nvPicPr>
          <p:cNvPr id="27" name="Picture 2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4271002" y="6362179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96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72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08373" y="1393046"/>
          <a:ext cx="9144001" cy="508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88">
                  <a:extLst>
                    <a:ext uri="{9D8B030D-6E8A-4147-A177-3AD203B41FA5}">
                      <a16:colId xmlns:a16="http://schemas.microsoft.com/office/drawing/2014/main" val="4213910900"/>
                    </a:ext>
                  </a:extLst>
                </a:gridCol>
                <a:gridCol w="1099001">
                  <a:extLst>
                    <a:ext uri="{9D8B030D-6E8A-4147-A177-3AD203B41FA5}">
                      <a16:colId xmlns:a16="http://schemas.microsoft.com/office/drawing/2014/main" val="1573179329"/>
                    </a:ext>
                  </a:extLst>
                </a:gridCol>
                <a:gridCol w="3059017">
                  <a:extLst>
                    <a:ext uri="{9D8B030D-6E8A-4147-A177-3AD203B41FA5}">
                      <a16:colId xmlns:a16="http://schemas.microsoft.com/office/drawing/2014/main" val="949250000"/>
                    </a:ext>
                  </a:extLst>
                </a:gridCol>
                <a:gridCol w="2007945">
                  <a:extLst>
                    <a:ext uri="{9D8B030D-6E8A-4147-A177-3AD203B41FA5}">
                      <a16:colId xmlns:a16="http://schemas.microsoft.com/office/drawing/2014/main" val="2947451963"/>
                    </a:ext>
                  </a:extLst>
                </a:gridCol>
                <a:gridCol w="2466550">
                  <a:extLst>
                    <a:ext uri="{9D8B030D-6E8A-4147-A177-3AD203B41FA5}">
                      <a16:colId xmlns:a16="http://schemas.microsoft.com/office/drawing/2014/main" val="4164463126"/>
                    </a:ext>
                  </a:extLst>
                </a:gridCol>
              </a:tblGrid>
              <a:tr h="3189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</a:rPr>
                        <a:t>Policies to achieve the energy transition</a:t>
                      </a:r>
                      <a:endParaRPr lang="en-US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Deployment of renewables in the general context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rgbClr val="DC5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Deployment of renewables in the access context 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rgbClr val="DC5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Maximisation of socio-economic development from renewable energy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rgbClr val="DC5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40818"/>
                  </a:ext>
                </a:extLst>
              </a:tr>
              <a:tr h="59687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Direct policies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64F5C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Push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4EB09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Binding targets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Quotas and obligations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Codes and mandates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Rural targets, strategies, programmes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Deployment policies designed to maximise benefits and ensure a sustainable transition (e.g., communities, gender) including requirements, preferential treatment and financial incentives provided to installations and projects that help deliver socio-economic objectives </a:t>
                      </a:r>
                      <a:endParaRPr lang="en-US" sz="9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80820"/>
                  </a:ext>
                </a:extLst>
              </a:tr>
              <a:tr h="59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Pull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8B6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Regulatory and pricing policies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Tradable certificates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Instruments for self-consumption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Support voluntary programmes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Regulatory and pricing policies (e.g. legal provisions, price/tariff regulation)</a:t>
                      </a:r>
                      <a:endParaRPr lang="en-US" sz="9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 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39089"/>
                  </a:ext>
                </a:extLst>
              </a:tr>
              <a:tr h="89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Fiscal and financial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8B6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Tax incentives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Subsidies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Grants</a:t>
                      </a:r>
                      <a:endParaRPr lang="en-US" sz="9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Tax incentives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Subsidies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Grants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Concessional financing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Support for financial intermediaries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85203"/>
                  </a:ext>
                </a:extLst>
              </a:tr>
              <a:tr h="596872">
                <a:tc rowSpan="3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Integrating policies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64F5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Measures to enhance system flexibility 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Integration of off-grid systems with main-grid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Coupling with efficient appliances and services </a:t>
                      </a:r>
                      <a:endParaRPr lang="en-US" sz="950" dirty="0">
                        <a:effectLst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54595"/>
                  </a:ext>
                </a:extLst>
              </a:tr>
              <a:tr h="1442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Policies for infrastructure, sector coupling and R&amp;D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97473"/>
                  </a:ext>
                </a:extLst>
              </a:tr>
              <a:tr h="56350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Better alignment of energy efficiency and renewable energy policies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Incorporation of decarbonisation objectives into national energy plans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Adaptation measures of socio-economic structure to the energy transition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1822"/>
                  </a:ext>
                </a:extLst>
              </a:tr>
              <a:tr h="295106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Enabling policies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64F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Policies to level the playing field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Policies to ensure the reliability of technology 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>
                          <a:effectLst/>
                        </a:rPr>
                        <a:t>Industrial, trade policy and environmental and climate policies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26000"/>
                  </a:ext>
                </a:extLst>
              </a:tr>
              <a:tr h="2951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>
                          <a:effectLst/>
                        </a:rPr>
                        <a:t>National renewable energy policy </a:t>
                      </a:r>
                      <a:endParaRPr lang="en-US" sz="9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>
                          <a:effectLst/>
                        </a:rPr>
                        <a:t>Access to finance, Education, Labour, Land-use, RD&amp;D and innovation, Urban and Public health policies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16361"/>
                  </a:ext>
                </a:extLst>
              </a:tr>
              <a:tr h="596872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50" dirty="0">
                          <a:effectLst/>
                        </a:rPr>
                        <a:t>Enabling and integrating policies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 vert="vert270">
                    <a:solidFill>
                      <a:srgbClr val="36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Supportive governance and institutional architecture 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Awareness programmes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Social protection policies to address disruptions </a:t>
                      </a:r>
                      <a:endParaRPr lang="en-US" sz="9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50" dirty="0">
                          <a:effectLst/>
                        </a:rPr>
                        <a:t>Measures for integrated resource management 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8" marR="552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98334"/>
                  </a:ext>
                </a:extLst>
              </a:tr>
            </a:tbl>
          </a:graphicData>
        </a:graphic>
      </p:graphicFrame>
      <p:pic>
        <p:nvPicPr>
          <p:cNvPr id="5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597" y="3826285"/>
            <a:ext cx="1356052" cy="1969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044" y="596575"/>
            <a:ext cx="1175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0872A6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Captures the importance of the broader policy context - that goes well beyond the energy sector - required to achieve the energy transition in line with the appropriate socio-economic structures to support it.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-622266" y="-10764"/>
            <a:ext cx="6858000" cy="457199"/>
          </a:xfrm>
          <a:prstGeom prst="rect">
            <a:avLst/>
          </a:prstGeom>
        </p:spPr>
        <p:txBody>
          <a:bodyPr lIns="720000" anchor="b"/>
          <a:lstStyle>
            <a:lvl1pPr marL="0" indent="0" algn="l" defTabSz="914400" rtl="0" eaLnBrk="1" latinLnBrk="0" hangingPunct="1">
              <a:lnSpc>
                <a:spcPts val="4500"/>
              </a:lnSpc>
              <a:spcBef>
                <a:spcPts val="1000"/>
              </a:spcBef>
              <a:buFont typeface="Arial"/>
              <a:buNone/>
              <a:defRPr sz="5000" b="0" i="0" kern="1200" spc="300" baseline="0">
                <a:solidFill>
                  <a:srgbClr val="A2C617"/>
                </a:solidFill>
                <a:latin typeface="EC Square Sans Cond Pro Medium" charset="0"/>
                <a:ea typeface="EC Square Sans Cond Pro Medium" charset="0"/>
                <a:cs typeface="EC Square Sans Cond Pro Medium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A2C617"/>
                </a:solidFill>
                <a:effectLst/>
                <a:uLnTx/>
                <a:uFillTx/>
                <a:latin typeface="+mn-lt"/>
              </a:rPr>
              <a:t>Updated policy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1934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37125" y="0"/>
            <a:ext cx="6159500" cy="430869"/>
          </a:xfrm>
        </p:spPr>
        <p:txBody>
          <a:bodyPr/>
          <a:lstStyle/>
          <a:p>
            <a:r>
              <a:rPr lang="fr-FR" sz="2000" b="1" dirty="0">
                <a:latin typeface="+mn-lt"/>
              </a:rPr>
              <a:t>Renewable energy shares in end-uses</a:t>
            </a:r>
            <a:endParaRPr lang="fr-FR" sz="32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394" y="4984904"/>
            <a:ext cx="1175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74489"/>
                </a:solidFill>
                <a:latin typeface="Calibri Light" panose="020F0302020204030204"/>
              </a:rPr>
              <a:t>Progress in the electricity sector is not being matched in transport and heating – which together account for 80% of global energy consumption.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697" y="1405950"/>
            <a:ext cx="464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4489"/>
                </a:solidFill>
                <a:latin typeface="+mj-lt"/>
                <a:ea typeface="+mj-ea"/>
                <a:cs typeface="+mj-cs"/>
              </a:rPr>
              <a:t>Indexed renewable energy shares, 2010-2015 (2010 = 1)</a:t>
            </a:r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15761"/>
              </p:ext>
            </p:extLst>
          </p:nvPr>
        </p:nvGraphicFramePr>
        <p:xfrm>
          <a:off x="481166" y="2067415"/>
          <a:ext cx="4909537" cy="276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671" y="1406918"/>
            <a:ext cx="301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4489"/>
                </a:solidFill>
                <a:latin typeface="+mj-lt"/>
                <a:ea typeface="+mj-ea"/>
                <a:cs typeface="+mj-cs"/>
              </a:rPr>
              <a:t>Global energy consumption, shares by sector,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11" y="1943281"/>
            <a:ext cx="4239765" cy="30132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52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Renewable energy investment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9300" y="4130163"/>
            <a:ext cx="36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4489"/>
                </a:solidFill>
                <a:latin typeface="+mj-lt"/>
                <a:ea typeface="+mj-ea"/>
                <a:cs typeface="+mj-cs"/>
              </a:rPr>
              <a:t>Investment need for renewables and energy efficiency for 2015-2050 is  USD 75 trillion. This represents doubling of investment levels set out in current and planned policies.</a:t>
            </a:r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24221"/>
              </p:ext>
            </p:extLst>
          </p:nvPr>
        </p:nvGraphicFramePr>
        <p:xfrm>
          <a:off x="205394" y="1829104"/>
          <a:ext cx="8163906" cy="383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/>
          </p:cNvPr>
          <p:cNvSpPr/>
          <p:nvPr/>
        </p:nvSpPr>
        <p:spPr>
          <a:xfrm>
            <a:off x="507553" y="1459772"/>
            <a:ext cx="9258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4489"/>
                </a:solidFill>
                <a:latin typeface="+mj-lt"/>
              </a:rPr>
              <a:t>Renewable energy annual investment by technology type, 2013-2017 (2017: preliminary numbers)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69300" y="2881840"/>
            <a:ext cx="369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4489"/>
                </a:solidFill>
                <a:latin typeface="+mj-lt"/>
                <a:ea typeface="+mj-ea"/>
                <a:cs typeface="+mj-cs"/>
              </a:rPr>
              <a:t>Annual investment in renewables rose steadily in 2013-2015, peaking at    USD 330 billion in 2015. Capacity installation continued to grow in 2016.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17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Renewable energy investment by region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1505195"/>
            <a:ext cx="918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4489"/>
                </a:solidFill>
                <a:latin typeface="+mj-lt"/>
                <a:ea typeface="+mj-ea"/>
                <a:cs typeface="+mj-cs"/>
              </a:rPr>
              <a:t>East Asia-Pacific region (specially China) was the dominant destination for renewable investments in 2013-2016, followed by Western Europe and OECD Americas.</a:t>
            </a:r>
          </a:p>
        </p:txBody>
      </p:sp>
      <p:graphicFrame>
        <p:nvGraphicFramePr>
          <p:cNvPr id="7" name="Chart 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87686"/>
              </p:ext>
            </p:extLst>
          </p:nvPr>
        </p:nvGraphicFramePr>
        <p:xfrm>
          <a:off x="-17370" y="1870880"/>
          <a:ext cx="760263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Brace 7"/>
          <p:cNvSpPr/>
          <p:nvPr/>
        </p:nvSpPr>
        <p:spPr>
          <a:xfrm>
            <a:off x="6954930" y="2568341"/>
            <a:ext cx="457200" cy="364027"/>
          </a:xfrm>
          <a:prstGeom prst="rightBrace">
            <a:avLst/>
          </a:prstGeom>
          <a:ln>
            <a:solidFill>
              <a:srgbClr val="1744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54930" y="2995455"/>
            <a:ext cx="457200" cy="382095"/>
          </a:xfrm>
          <a:prstGeom prst="rightBrace">
            <a:avLst/>
          </a:prstGeom>
          <a:ln>
            <a:solidFill>
              <a:srgbClr val="1744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954930" y="3729548"/>
            <a:ext cx="350930" cy="627265"/>
          </a:xfrm>
          <a:prstGeom prst="rightBrace">
            <a:avLst/>
          </a:prstGeom>
          <a:ln>
            <a:solidFill>
              <a:srgbClr val="1744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85260" y="2579432"/>
            <a:ext cx="219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</a:rPr>
              <a:t>21% OECD Americas</a:t>
            </a:r>
            <a:endParaRPr lang="en-US" sz="1200" dirty="0">
              <a:solidFill>
                <a:srgbClr val="17448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260" y="3025930"/>
            <a:ext cx="219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</a:rPr>
              <a:t>22% Western Europe</a:t>
            </a:r>
            <a:endParaRPr lang="en-US" sz="1200" dirty="0">
              <a:solidFill>
                <a:srgbClr val="1744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5260" y="3873903"/>
            <a:ext cx="28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</a:rPr>
              <a:t>36% East Asia-Pacific</a:t>
            </a:r>
            <a:r>
              <a:rPr lang="en-US" sz="1600" b="1" dirty="0">
                <a:solidFill>
                  <a:srgbClr val="174489"/>
                </a:solidFill>
              </a:rPr>
              <a:t> </a:t>
            </a:r>
            <a:r>
              <a:rPr lang="en-US" sz="1600" dirty="0">
                <a:solidFill>
                  <a:srgbClr val="174489"/>
                </a:solidFill>
              </a:rPr>
              <a:t>(2016)</a:t>
            </a:r>
            <a:endParaRPr lang="en-US" sz="1200" dirty="0">
              <a:solidFill>
                <a:srgbClr val="174489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Renewable energy policies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333" y="1487386"/>
            <a:ext cx="971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  <a:buClr>
                <a:srgbClr val="0872A6"/>
              </a:buClr>
            </a:pPr>
            <a:r>
              <a:rPr lang="en-US" b="1" dirty="0">
                <a:solidFill>
                  <a:srgbClr val="174489"/>
                </a:solidFill>
                <a:latin typeface="+mj-lt"/>
              </a:rPr>
              <a:t>Renewable energy policies have become increasingly widespread. Policy support focuses on power sector. Heating, cooling and transport are less dynamic.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334" y="2147160"/>
            <a:ext cx="680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174489"/>
                </a:solidFill>
                <a:latin typeface="+mj-lt"/>
              </a:rPr>
              <a:t>Number of countries with renewable energy regulatory incentives and mandates, 2014-16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4" y="2468380"/>
            <a:ext cx="7353266" cy="313083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8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Policies to support renewables in power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334" y="1563745"/>
            <a:ext cx="942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  <a:buClr>
                <a:srgbClr val="0872A6"/>
              </a:buClr>
            </a:pPr>
            <a:r>
              <a:rPr lang="en-US" b="1" dirty="0">
                <a:solidFill>
                  <a:srgbClr val="174489"/>
                </a:solidFill>
                <a:latin typeface="+mj-lt"/>
              </a:rPr>
              <a:t>Renewable policy in the power sector needs to continue to adapt to changing market conditions.</a:t>
            </a:r>
            <a:r>
              <a:rPr lang="en-US" b="1" dirty="0">
                <a:solidFill>
                  <a:srgbClr val="174489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334" y="1935754"/>
            <a:ext cx="735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174489"/>
                </a:solidFill>
                <a:latin typeface="+mj-lt"/>
              </a:rPr>
              <a:t>Trends in the adoption of selected policy instruments to support renewables in power, 2005-15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4" y="2243531"/>
            <a:ext cx="7483172" cy="3357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52955" y="3156362"/>
            <a:ext cx="730492" cy="1038502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531" y="3156362"/>
            <a:ext cx="681263" cy="10385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11792" y="4304393"/>
            <a:ext cx="3650193" cy="990580"/>
            <a:chOff x="1077337" y="5058254"/>
            <a:chExt cx="6758740" cy="1593123"/>
          </a:xfrm>
        </p:grpSpPr>
        <p:sp>
          <p:nvSpPr>
            <p:cNvPr id="10" name="Rounded Rectangle 18"/>
            <p:cNvSpPr/>
            <p:nvPr/>
          </p:nvSpPr>
          <p:spPr>
            <a:xfrm>
              <a:off x="6516216" y="5085184"/>
              <a:ext cx="1319861" cy="1566193"/>
            </a:xfrm>
            <a:prstGeom prst="roundRect">
              <a:avLst>
                <a:gd name="adj" fmla="val 4077"/>
              </a:avLst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260598"/>
              <a:ext cx="932393" cy="12647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5518" y="5285062"/>
              <a:ext cx="932393" cy="12515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8005" y="5175400"/>
              <a:ext cx="842005" cy="11952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2225" y="5363596"/>
              <a:ext cx="849036" cy="11510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7015" y="5507611"/>
              <a:ext cx="819450" cy="11168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8755" y="5182863"/>
              <a:ext cx="801099" cy="11168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9211" y="5337702"/>
              <a:ext cx="772651" cy="11168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365" y="5507611"/>
              <a:ext cx="754379" cy="1067112"/>
            </a:xfrm>
            <a:prstGeom prst="rect">
              <a:avLst/>
            </a:prstGeom>
          </p:spPr>
        </p:pic>
        <p:pic>
          <p:nvPicPr>
            <p:cNvPr id="21" name="Picture 1" descr="image00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255676"/>
              <a:ext cx="894842" cy="1269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9"/>
            <p:cNvSpPr/>
            <p:nvPr/>
          </p:nvSpPr>
          <p:spPr>
            <a:xfrm>
              <a:off x="1077337" y="5058254"/>
              <a:ext cx="1286133" cy="1566193"/>
            </a:xfrm>
            <a:prstGeom prst="roundRect">
              <a:avLst>
                <a:gd name="adj" fmla="val 4077"/>
              </a:avLst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30"/>
            <p:cNvSpPr/>
            <p:nvPr/>
          </p:nvSpPr>
          <p:spPr>
            <a:xfrm>
              <a:off x="2674947" y="5070559"/>
              <a:ext cx="3576955" cy="1566193"/>
            </a:xfrm>
            <a:prstGeom prst="roundRect">
              <a:avLst>
                <a:gd name="adj" fmla="val 4077"/>
              </a:avLst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02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Trends in auction prices, 2010-17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9543" y="2067168"/>
            <a:ext cx="40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174489"/>
                </a:solidFill>
                <a:latin typeface="+mj-lt"/>
              </a:rPr>
              <a:t>Trends in auction prices for solar PV, 2010-17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0167" y="2067168"/>
            <a:ext cx="454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174489"/>
                </a:solidFill>
                <a:latin typeface="+mj-lt"/>
              </a:rPr>
              <a:t>Trends in auction prices for onshore wind, 2010-17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3" y="2502687"/>
            <a:ext cx="4931257" cy="29859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67" y="2502685"/>
            <a:ext cx="5133133" cy="298598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12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Latest auctions in selected countries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1"/>
            <a:ext cx="12192000" cy="5486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06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-622266" y="-10764"/>
            <a:ext cx="6858000" cy="457199"/>
          </a:xfrm>
        </p:spPr>
        <p:txBody>
          <a:bodyPr/>
          <a:lstStyle/>
          <a:p>
            <a:r>
              <a:rPr lang="en-US" sz="2000" b="1" dirty="0">
                <a:latin typeface="+mn-lt"/>
              </a:rPr>
              <a:t>Public finance instruments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1" y="1539912"/>
            <a:ext cx="980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4489"/>
                </a:solidFill>
                <a:latin typeface="+mj-lt"/>
              </a:rPr>
              <a:t>Although most DFIs appear to favour loans, there is evidence of increasing use of risk mitigation instruments in Africa and Asia.</a:t>
            </a:r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268873"/>
              </p:ext>
            </p:extLst>
          </p:nvPr>
        </p:nvGraphicFramePr>
        <p:xfrm>
          <a:off x="174171" y="2186243"/>
          <a:ext cx="8157556" cy="35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>
            <a:off x="7372350" y="3009121"/>
            <a:ext cx="457200" cy="1857601"/>
          </a:xfrm>
          <a:prstGeom prst="rightBrace">
            <a:avLst/>
          </a:prstGeom>
          <a:ln>
            <a:solidFill>
              <a:srgbClr val="1744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1957" y="3768644"/>
            <a:ext cx="2597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  <a:latin typeface="+mj-lt"/>
              </a:rPr>
              <a:t>85% Loans (2013-2016 avg.)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11113" y="2746511"/>
            <a:ext cx="1070610" cy="0"/>
          </a:xfrm>
          <a:prstGeom prst="straightConnector1">
            <a:avLst/>
          </a:prstGeom>
          <a:ln>
            <a:solidFill>
              <a:srgbClr val="17448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31727" y="2454123"/>
            <a:ext cx="277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4489"/>
                </a:solidFill>
                <a:latin typeface="+mj-lt"/>
              </a:rPr>
              <a:t>&lt;5% Risk mitigation instruments (2013-2016 avg.)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1"/>
          <a:stretch>
            <a:fillRect/>
          </a:stretch>
        </p:blipFill>
        <p:spPr bwMode="auto">
          <a:xfrm>
            <a:off x="5126746" y="5824072"/>
            <a:ext cx="204851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37559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839</Words>
  <Application>Microsoft Office PowerPoint</Application>
  <PresentationFormat>Widescreen</PresentationFormat>
  <Paragraphs>179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EC Square Sans Cond Pro</vt:lpstr>
      <vt:lpstr>EC Square Sans Cond Pro Medium</vt:lpstr>
      <vt:lpstr>Symbol</vt:lpstr>
      <vt:lpstr>Times New Roman</vt:lpstr>
      <vt:lpstr>Wingdings</vt:lpstr>
      <vt:lpstr>1_Thème Office</vt:lpstr>
      <vt:lpstr>3_Thème Office</vt:lpstr>
      <vt:lpstr>Conception personnalisée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Policy Unit</cp:lastModifiedBy>
  <cp:revision>64</cp:revision>
  <dcterms:created xsi:type="dcterms:W3CDTF">2018-01-30T10:52:32Z</dcterms:created>
  <dcterms:modified xsi:type="dcterms:W3CDTF">2018-06-06T14:45:23Z</dcterms:modified>
</cp:coreProperties>
</file>