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ldx" ContentType="application/vnd.openxmlformats-officedocument.presentationml.slide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4">
  <p:sldMasterIdLst>
    <p:sldMasterId id="2147483648" r:id="rId4"/>
    <p:sldMasterId id="2147485439" r:id="rId5"/>
    <p:sldMasterId id="2147485446" r:id="rId6"/>
    <p:sldMasterId id="2147485453" r:id="rId7"/>
    <p:sldMasterId id="2147485460" r:id="rId8"/>
    <p:sldMasterId id="2147485467" r:id="rId9"/>
    <p:sldMasterId id="2147485474" r:id="rId10"/>
    <p:sldMasterId id="2147485428" r:id="rId11"/>
  </p:sldMasterIdLst>
  <p:notesMasterIdLst>
    <p:notesMasterId r:id="rId25"/>
  </p:notesMasterIdLst>
  <p:handoutMasterIdLst>
    <p:handoutMasterId r:id="rId26"/>
  </p:handoutMasterIdLst>
  <p:sldIdLst>
    <p:sldId id="1344" r:id="rId12"/>
    <p:sldId id="1351" r:id="rId13"/>
    <p:sldId id="1369" r:id="rId14"/>
    <p:sldId id="1370" r:id="rId15"/>
    <p:sldId id="1353" r:id="rId16"/>
    <p:sldId id="1355" r:id="rId17"/>
    <p:sldId id="1352" r:id="rId18"/>
    <p:sldId id="1372" r:id="rId19"/>
    <p:sldId id="1359" r:id="rId20"/>
    <p:sldId id="1360" r:id="rId21"/>
    <p:sldId id="1362" r:id="rId22"/>
    <p:sldId id="1365" r:id="rId23"/>
    <p:sldId id="1366" r:id="rId24"/>
  </p:sldIdLst>
  <p:sldSz cx="12192000" cy="6858000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511175" indent="-53975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1022350" indent="-10795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535113" indent="-163513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2046288" indent="-217488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68">
          <p15:clr>
            <a:srgbClr val="A4A3A4"/>
          </p15:clr>
        </p15:guide>
        <p15:guide id="2" orient="horz" pos="3567">
          <p15:clr>
            <a:srgbClr val="A4A3A4"/>
          </p15:clr>
        </p15:guide>
        <p15:guide id="3" orient="horz" pos="1435">
          <p15:clr>
            <a:srgbClr val="A4A3A4"/>
          </p15:clr>
        </p15:guide>
        <p15:guide id="4" orient="horz" pos="1254">
          <p15:clr>
            <a:srgbClr val="A4A3A4"/>
          </p15:clr>
        </p15:guide>
        <p15:guide id="5" orient="horz" pos="1255">
          <p15:clr>
            <a:srgbClr val="A4A3A4"/>
          </p15:clr>
        </p15:guide>
        <p15:guide id="6" orient="horz" pos="2842">
          <p15:clr>
            <a:srgbClr val="A4A3A4"/>
          </p15:clr>
        </p15:guide>
        <p15:guide id="7" orient="horz" pos="4022">
          <p15:clr>
            <a:srgbClr val="A4A3A4"/>
          </p15:clr>
        </p15:guide>
        <p15:guide id="8" orient="horz" pos="985">
          <p15:clr>
            <a:srgbClr val="A4A3A4"/>
          </p15:clr>
        </p15:guide>
        <p15:guide id="9" pos="7376">
          <p15:clr>
            <a:srgbClr val="A4A3A4"/>
          </p15:clr>
        </p15:guide>
        <p15:guide id="10" pos="299">
          <p15:clr>
            <a:srgbClr val="A4A3A4"/>
          </p15:clr>
        </p15:guide>
        <p15:guide id="11" pos="3808">
          <p15:clr>
            <a:srgbClr val="A4A3A4"/>
          </p15:clr>
        </p15:guide>
        <p15:guide id="12" pos="2720">
          <p15:clr>
            <a:srgbClr val="A4A3A4"/>
          </p15:clr>
        </p15:guide>
        <p15:guide id="13" pos="240">
          <p15:clr>
            <a:srgbClr val="A4A3A4"/>
          </p15:clr>
        </p15:guide>
        <p15:guide id="14" pos="76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a Lyons" initials="ML" lastIdx="15" clrIdx="0">
    <p:extLst>
      <p:ext uri="{19B8F6BF-5375-455C-9EA6-DF929625EA0E}">
        <p15:presenceInfo xmlns:p15="http://schemas.microsoft.com/office/powerpoint/2012/main" userId="S-1-5-21-653272589-3936800030-4198134656-9606" providerId="AD"/>
      </p:ext>
    </p:extLst>
  </p:cmAuthor>
  <p:cmAuthor id="2" name="Peter Chawah" initials="PC" lastIdx="3" clrIdx="1">
    <p:extLst>
      <p:ext uri="{19B8F6BF-5375-455C-9EA6-DF929625EA0E}">
        <p15:presenceInfo xmlns:p15="http://schemas.microsoft.com/office/powerpoint/2012/main" userId="Peter Chawah" providerId="None"/>
      </p:ext>
    </p:extLst>
  </p:cmAuthor>
  <p:cmAuthor id="3" name="Dolf Gielen" initials="DG" lastIdx="2" clrIdx="2">
    <p:extLst>
      <p:ext uri="{19B8F6BF-5375-455C-9EA6-DF929625EA0E}">
        <p15:presenceInfo xmlns:p15="http://schemas.microsoft.com/office/powerpoint/2012/main" userId="S::dgielen@irena.org::5a62581a-4ae2-497e-9f17-a3b46cca90e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872A6"/>
    <a:srgbClr val="009861"/>
    <a:srgbClr val="AA4400"/>
    <a:srgbClr val="ED881A"/>
    <a:srgbClr val="F2D400"/>
    <a:srgbClr val="B8A8AF"/>
    <a:srgbClr val="918287"/>
    <a:srgbClr val="3D5DA3"/>
    <a:srgbClr val="24BC4F"/>
    <a:srgbClr val="B96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2FEBC3-C25A-45EA-812A-84ECE415C69F}" v="1441" vWet="1441" dt="2021-11-10T17:18:00.126"/>
    <p1510:client id="{FBF657A9-2D59-4867-AEC8-842BA91E22BC}" v="120" dt="2021-11-10T17:18:04.120"/>
  </p1510:revLst>
</p1510:revInfo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3568"/>
        <p:guide orient="horz" pos="3567"/>
        <p:guide orient="horz" pos="1435"/>
        <p:guide orient="horz" pos="1254"/>
        <p:guide orient="horz" pos="1255"/>
        <p:guide orient="horz" pos="2842"/>
        <p:guide orient="horz" pos="4022"/>
        <p:guide orient="horz" pos="985"/>
        <p:guide pos="7376"/>
        <p:guide pos="299"/>
        <p:guide pos="3808"/>
        <p:guide pos="2720"/>
        <p:guide pos="240"/>
        <p:guide pos="7619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1"/>
        <p:guide pos="312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a Lyons" userId="d5be4fa7-4afa-4648-988a-b9b920471101" providerId="ADAL" clId="{74F5B144-A0C8-4B1B-984D-E242474A6F85}"/>
    <pc:docChg chg="modSld">
      <pc:chgData name="Martina Lyons" userId="d5be4fa7-4afa-4648-988a-b9b920471101" providerId="ADAL" clId="{74F5B144-A0C8-4B1B-984D-E242474A6F85}" dt="2021-11-05T12:33:30.322" v="4" actId="6549"/>
      <pc:docMkLst>
        <pc:docMk/>
      </pc:docMkLst>
      <pc:sldChg chg="modSp">
        <pc:chgData name="Martina Lyons" userId="d5be4fa7-4afa-4648-988a-b9b920471101" providerId="ADAL" clId="{74F5B144-A0C8-4B1B-984D-E242474A6F85}" dt="2021-11-05T12:33:30.322" v="4" actId="6549"/>
        <pc:sldMkLst>
          <pc:docMk/>
          <pc:sldMk cId="2908690708" sldId="1344"/>
        </pc:sldMkLst>
        <pc:spChg chg="mod">
          <ac:chgData name="Martina Lyons" userId="d5be4fa7-4afa-4648-988a-b9b920471101" providerId="ADAL" clId="{74F5B144-A0C8-4B1B-984D-E242474A6F85}" dt="2021-11-05T12:33:30.322" v="4" actId="6549"/>
          <ac:spMkLst>
            <pc:docMk/>
            <pc:sldMk cId="2908690708" sldId="1344"/>
            <ac:spMk id="2" creationId="{57C9166E-B9A1-4756-A6C3-CBA2C636DB69}"/>
          </ac:spMkLst>
        </pc:spChg>
      </pc:sldChg>
    </pc:docChg>
  </pc:docChgLst>
  <pc:docChgLst>
    <pc:chgData name="Peter Chawah" userId="5ee1e632-46ba-4a06-be2a-866a372cc877" providerId="ADAL" clId="{C32FEBC3-C25A-45EA-812A-84ECE415C69F}"/>
    <pc:docChg chg="undo custSel addSld modSld">
      <pc:chgData name="Peter Chawah" userId="5ee1e632-46ba-4a06-be2a-866a372cc877" providerId="ADAL" clId="{C32FEBC3-C25A-45EA-812A-84ECE415C69F}" dt="2021-11-10T17:18:00.126" v="1434" actId="478"/>
      <pc:docMkLst>
        <pc:docMk/>
      </pc:docMkLst>
      <pc:sldChg chg="modSp mod">
        <pc:chgData name="Peter Chawah" userId="5ee1e632-46ba-4a06-be2a-866a372cc877" providerId="ADAL" clId="{C32FEBC3-C25A-45EA-812A-84ECE415C69F}" dt="2021-11-10T16:47:31.140" v="962"/>
        <pc:sldMkLst>
          <pc:docMk/>
          <pc:sldMk cId="2005974894" sldId="1355"/>
        </pc:sldMkLst>
        <pc:spChg chg="mod">
          <ac:chgData name="Peter Chawah" userId="5ee1e632-46ba-4a06-be2a-866a372cc877" providerId="ADAL" clId="{C32FEBC3-C25A-45EA-812A-84ECE415C69F}" dt="2021-11-10T16:47:31.140" v="962"/>
          <ac:spMkLst>
            <pc:docMk/>
            <pc:sldMk cId="2005974894" sldId="1355"/>
            <ac:spMk id="10" creationId="{2B96F923-5A61-4D06-B437-A202417CE9C8}"/>
          </ac:spMkLst>
        </pc:spChg>
      </pc:sldChg>
      <pc:sldChg chg="modSp mod">
        <pc:chgData name="Peter Chawah" userId="5ee1e632-46ba-4a06-be2a-866a372cc877" providerId="ADAL" clId="{C32FEBC3-C25A-45EA-812A-84ECE415C69F}" dt="2021-11-10T16:20:31.062" v="147" actId="12"/>
        <pc:sldMkLst>
          <pc:docMk/>
          <pc:sldMk cId="208716760" sldId="1359"/>
        </pc:sldMkLst>
        <pc:spChg chg="mod">
          <ac:chgData name="Peter Chawah" userId="5ee1e632-46ba-4a06-be2a-866a372cc877" providerId="ADAL" clId="{C32FEBC3-C25A-45EA-812A-84ECE415C69F}" dt="2021-11-10T16:20:31.062" v="147" actId="12"/>
          <ac:spMkLst>
            <pc:docMk/>
            <pc:sldMk cId="208716760" sldId="1359"/>
            <ac:spMk id="10" creationId="{2B96F923-5A61-4D06-B437-A202417CE9C8}"/>
          </ac:spMkLst>
        </pc:spChg>
      </pc:sldChg>
      <pc:sldChg chg="modSp mod">
        <pc:chgData name="Peter Chawah" userId="5ee1e632-46ba-4a06-be2a-866a372cc877" providerId="ADAL" clId="{C32FEBC3-C25A-45EA-812A-84ECE415C69F}" dt="2021-11-10T16:20:40.752" v="149" actId="12"/>
        <pc:sldMkLst>
          <pc:docMk/>
          <pc:sldMk cId="3634869282" sldId="1360"/>
        </pc:sldMkLst>
        <pc:spChg chg="mod">
          <ac:chgData name="Peter Chawah" userId="5ee1e632-46ba-4a06-be2a-866a372cc877" providerId="ADAL" clId="{C32FEBC3-C25A-45EA-812A-84ECE415C69F}" dt="2021-11-10T16:20:40.752" v="149" actId="12"/>
          <ac:spMkLst>
            <pc:docMk/>
            <pc:sldMk cId="3634869282" sldId="1360"/>
            <ac:spMk id="10" creationId="{2B96F923-5A61-4D06-B437-A202417CE9C8}"/>
          </ac:spMkLst>
        </pc:spChg>
      </pc:sldChg>
      <pc:sldChg chg="modSp mod">
        <pc:chgData name="Peter Chawah" userId="5ee1e632-46ba-4a06-be2a-866a372cc877" providerId="ADAL" clId="{C32FEBC3-C25A-45EA-812A-84ECE415C69F}" dt="2021-11-10T16:20:55.914" v="152" actId="12"/>
        <pc:sldMkLst>
          <pc:docMk/>
          <pc:sldMk cId="1879633004" sldId="1365"/>
        </pc:sldMkLst>
        <pc:spChg chg="mod">
          <ac:chgData name="Peter Chawah" userId="5ee1e632-46ba-4a06-be2a-866a372cc877" providerId="ADAL" clId="{C32FEBC3-C25A-45EA-812A-84ECE415C69F}" dt="2021-11-10T16:20:55.914" v="152" actId="12"/>
          <ac:spMkLst>
            <pc:docMk/>
            <pc:sldMk cId="1879633004" sldId="1365"/>
            <ac:spMk id="10" creationId="{2B96F923-5A61-4D06-B437-A202417CE9C8}"/>
          </ac:spMkLst>
        </pc:spChg>
      </pc:sldChg>
      <pc:sldChg chg="addSp delSp modSp mod">
        <pc:chgData name="Peter Chawah" userId="5ee1e632-46ba-4a06-be2a-866a372cc877" providerId="ADAL" clId="{C32FEBC3-C25A-45EA-812A-84ECE415C69F}" dt="2021-11-10T17:18:00.126" v="1434" actId="478"/>
        <pc:sldMkLst>
          <pc:docMk/>
          <pc:sldMk cId="3230120536" sldId="1372"/>
        </pc:sldMkLst>
        <pc:spChg chg="mod">
          <ac:chgData name="Peter Chawah" userId="5ee1e632-46ba-4a06-be2a-866a372cc877" providerId="ADAL" clId="{C32FEBC3-C25A-45EA-812A-84ECE415C69F}" dt="2021-11-10T16:53:52.574" v="1084" actId="790"/>
          <ac:spMkLst>
            <pc:docMk/>
            <pc:sldMk cId="3230120536" sldId="1372"/>
            <ac:spMk id="2" creationId="{997E1181-CBD4-466A-AA6B-8A9E1A9B74F5}"/>
          </ac:spMkLst>
        </pc:spChg>
        <pc:spChg chg="mod">
          <ac:chgData name="Peter Chawah" userId="5ee1e632-46ba-4a06-be2a-866a372cc877" providerId="ADAL" clId="{C32FEBC3-C25A-45EA-812A-84ECE415C69F}" dt="2021-11-10T16:09:44.941" v="72" actId="20577"/>
          <ac:spMkLst>
            <pc:docMk/>
            <pc:sldMk cId="3230120536" sldId="1372"/>
            <ac:spMk id="14" creationId="{35ED56FD-9631-4EB9-AFBA-E64DF95641AC}"/>
          </ac:spMkLst>
        </pc:spChg>
        <pc:spChg chg="add mod">
          <ac:chgData name="Peter Chawah" userId="5ee1e632-46ba-4a06-be2a-866a372cc877" providerId="ADAL" clId="{C32FEBC3-C25A-45EA-812A-84ECE415C69F}" dt="2021-11-10T16:16:39.318" v="130" actId="1076"/>
          <ac:spMkLst>
            <pc:docMk/>
            <pc:sldMk cId="3230120536" sldId="1372"/>
            <ac:spMk id="15" creationId="{324318C6-AC2A-4B65-BEEC-329304F91726}"/>
          </ac:spMkLst>
        </pc:spChg>
        <pc:spChg chg="mod">
          <ac:chgData name="Peter Chawah" userId="5ee1e632-46ba-4a06-be2a-866a372cc877" providerId="ADAL" clId="{C32FEBC3-C25A-45EA-812A-84ECE415C69F}" dt="2021-11-10T17:15:56.337" v="1431" actId="20577"/>
          <ac:spMkLst>
            <pc:docMk/>
            <pc:sldMk cId="3230120536" sldId="1372"/>
            <ac:spMk id="17" creationId="{BC019A75-F91A-4A23-9C60-030D8D3B7663}"/>
          </ac:spMkLst>
        </pc:spChg>
        <pc:spChg chg="add del">
          <ac:chgData name="Peter Chawah" userId="5ee1e632-46ba-4a06-be2a-866a372cc877" providerId="ADAL" clId="{C32FEBC3-C25A-45EA-812A-84ECE415C69F}" dt="2021-11-10T17:18:00.126" v="1434" actId="478"/>
          <ac:spMkLst>
            <pc:docMk/>
            <pc:sldMk cId="3230120536" sldId="1372"/>
            <ac:spMk id="18" creationId="{A94144F2-7957-455C-AE1D-A7B38810FFB8}"/>
          </ac:spMkLst>
        </pc:spChg>
        <pc:picChg chg="del mod">
          <ac:chgData name="Peter Chawah" userId="5ee1e632-46ba-4a06-be2a-866a372cc877" providerId="ADAL" clId="{C32FEBC3-C25A-45EA-812A-84ECE415C69F}" dt="2021-11-10T16:00:40.231" v="15" actId="478"/>
          <ac:picMkLst>
            <pc:docMk/>
            <pc:sldMk cId="3230120536" sldId="1372"/>
            <ac:picMk id="4" creationId="{A5CBC437-7388-446C-A696-9C05F9D42244}"/>
          </ac:picMkLst>
        </pc:picChg>
        <pc:picChg chg="del">
          <ac:chgData name="Peter Chawah" userId="5ee1e632-46ba-4a06-be2a-866a372cc877" providerId="ADAL" clId="{C32FEBC3-C25A-45EA-812A-84ECE415C69F}" dt="2021-11-10T16:09:01.389" v="39" actId="478"/>
          <ac:picMkLst>
            <pc:docMk/>
            <pc:sldMk cId="3230120536" sldId="1372"/>
            <ac:picMk id="5" creationId="{5A907DC6-DBB7-477C-92F1-DE5F92A7263D}"/>
          </ac:picMkLst>
        </pc:picChg>
        <pc:picChg chg="add mod ord">
          <ac:chgData name="Peter Chawah" userId="5ee1e632-46ba-4a06-be2a-866a372cc877" providerId="ADAL" clId="{C32FEBC3-C25A-45EA-812A-84ECE415C69F}" dt="2021-11-10T16:01:25.205" v="17"/>
          <ac:picMkLst>
            <pc:docMk/>
            <pc:sldMk cId="3230120536" sldId="1372"/>
            <ac:picMk id="6" creationId="{57A62FC0-4850-49BA-8D2F-C7F07DA39381}"/>
          </ac:picMkLst>
        </pc:picChg>
        <pc:picChg chg="add mod modCrop">
          <ac:chgData name="Peter Chawah" userId="5ee1e632-46ba-4a06-be2a-866a372cc877" providerId="ADAL" clId="{C32FEBC3-C25A-45EA-812A-84ECE415C69F}" dt="2021-11-10T16:08:56.818" v="38" actId="1076"/>
          <ac:picMkLst>
            <pc:docMk/>
            <pc:sldMk cId="3230120536" sldId="1372"/>
            <ac:picMk id="8" creationId="{EC5F2502-FE7A-42FC-B0C9-6BEF3DA9506F}"/>
          </ac:picMkLst>
        </pc:picChg>
        <pc:picChg chg="add del mod">
          <ac:chgData name="Peter Chawah" userId="5ee1e632-46ba-4a06-be2a-866a372cc877" providerId="ADAL" clId="{C32FEBC3-C25A-45EA-812A-84ECE415C69F}" dt="2021-11-10T16:00:05.429" v="7" actId="478"/>
          <ac:picMkLst>
            <pc:docMk/>
            <pc:sldMk cId="3230120536" sldId="1372"/>
            <ac:picMk id="9" creationId="{B17A390F-4906-467A-AE8D-D0F71CA36E8F}"/>
          </ac:picMkLst>
        </pc:picChg>
        <pc:picChg chg="del">
          <ac:chgData name="Peter Chawah" userId="5ee1e632-46ba-4a06-be2a-866a372cc877" providerId="ADAL" clId="{C32FEBC3-C25A-45EA-812A-84ECE415C69F}" dt="2021-11-10T16:15:37.124" v="107" actId="478"/>
          <ac:picMkLst>
            <pc:docMk/>
            <pc:sldMk cId="3230120536" sldId="1372"/>
            <ac:picMk id="11" creationId="{DF714BB6-B5E6-43DA-8086-602209C546E3}"/>
          </ac:picMkLst>
        </pc:picChg>
        <pc:picChg chg="add mod modCrop">
          <ac:chgData name="Peter Chawah" userId="5ee1e632-46ba-4a06-be2a-866a372cc877" providerId="ADAL" clId="{C32FEBC3-C25A-45EA-812A-84ECE415C69F}" dt="2021-11-10T16:17:05.332" v="133" actId="14100"/>
          <ac:picMkLst>
            <pc:docMk/>
            <pc:sldMk cId="3230120536" sldId="1372"/>
            <ac:picMk id="12" creationId="{7FA060E0-41DA-4A70-AE10-A4E840D097EE}"/>
          </ac:picMkLst>
        </pc:picChg>
      </pc:sldChg>
      <pc:sldChg chg="addSp delSp modSp add mod">
        <pc:chgData name="Peter Chawah" userId="5ee1e632-46ba-4a06-be2a-866a372cc877" providerId="ADAL" clId="{C32FEBC3-C25A-45EA-812A-84ECE415C69F}" dt="2021-11-10T17:16:24.313" v="1432"/>
        <pc:sldMkLst>
          <pc:docMk/>
          <pc:sldMk cId="1334803756" sldId="1373"/>
        </pc:sldMkLst>
        <pc:spChg chg="mod">
          <ac:chgData name="Peter Chawah" userId="5ee1e632-46ba-4a06-be2a-866a372cc877" providerId="ADAL" clId="{C32FEBC3-C25A-45EA-812A-84ECE415C69F}" dt="2021-11-10T17:01:54.968" v="1147" actId="1076"/>
          <ac:spMkLst>
            <pc:docMk/>
            <pc:sldMk cId="1334803756" sldId="1373"/>
            <ac:spMk id="14" creationId="{35ED56FD-9631-4EB9-AFBA-E64DF95641AC}"/>
          </ac:spMkLst>
        </pc:spChg>
        <pc:spChg chg="mod">
          <ac:chgData name="Peter Chawah" userId="5ee1e632-46ba-4a06-be2a-866a372cc877" providerId="ADAL" clId="{C32FEBC3-C25A-45EA-812A-84ECE415C69F}" dt="2021-11-10T17:16:24.313" v="1432"/>
          <ac:spMkLst>
            <pc:docMk/>
            <pc:sldMk cId="1334803756" sldId="1373"/>
            <ac:spMk id="17" creationId="{BC019A75-F91A-4A23-9C60-030D8D3B7663}"/>
          </ac:spMkLst>
        </pc:spChg>
        <pc:picChg chg="add mod modCrop">
          <ac:chgData name="Peter Chawah" userId="5ee1e632-46ba-4a06-be2a-866a372cc877" providerId="ADAL" clId="{C32FEBC3-C25A-45EA-812A-84ECE415C69F}" dt="2021-11-10T17:01:00.360" v="1137" actId="1076"/>
          <ac:picMkLst>
            <pc:docMk/>
            <pc:sldMk cId="1334803756" sldId="1373"/>
            <ac:picMk id="5" creationId="{833B2FEE-DC1C-4922-9AD0-AB08F8C463A9}"/>
          </ac:picMkLst>
        </pc:picChg>
        <pc:picChg chg="del mod">
          <ac:chgData name="Peter Chawah" userId="5ee1e632-46ba-4a06-be2a-866a372cc877" providerId="ADAL" clId="{C32FEBC3-C25A-45EA-812A-84ECE415C69F}" dt="2021-11-10T17:01:03.414" v="1138" actId="478"/>
          <ac:picMkLst>
            <pc:docMk/>
            <pc:sldMk cId="1334803756" sldId="1373"/>
            <ac:picMk id="8" creationId="{EC5F2502-FE7A-42FC-B0C9-6BEF3DA9506F}"/>
          </ac:picMkLst>
        </pc:picChg>
      </pc:sldChg>
    </pc:docChg>
  </pc:docChgLst>
  <pc:docChgLst>
    <pc:chgData name="Martina Lyons" userId="d5be4fa7-4afa-4648-988a-b9b920471101" providerId="ADAL" clId="{FBF657A9-2D59-4867-AEC8-842BA91E22BC}"/>
    <pc:docChg chg="custSel addSld delSld modSld">
      <pc:chgData name="Martina Lyons" userId="d5be4fa7-4afa-4648-988a-b9b920471101" providerId="ADAL" clId="{FBF657A9-2D59-4867-AEC8-842BA91E22BC}" dt="2021-11-10T17:18:04.120" v="114" actId="2696"/>
      <pc:docMkLst>
        <pc:docMk/>
      </pc:docMkLst>
      <pc:sldChg chg="modSp">
        <pc:chgData name="Martina Lyons" userId="d5be4fa7-4afa-4648-988a-b9b920471101" providerId="ADAL" clId="{FBF657A9-2D59-4867-AEC8-842BA91E22BC}" dt="2021-11-08T07:51:26.782" v="0" actId="1036"/>
        <pc:sldMkLst>
          <pc:docMk/>
          <pc:sldMk cId="2561903328" sldId="1352"/>
        </pc:sldMkLst>
        <pc:picChg chg="mod">
          <ac:chgData name="Martina Lyons" userId="d5be4fa7-4afa-4648-988a-b9b920471101" providerId="ADAL" clId="{FBF657A9-2D59-4867-AEC8-842BA91E22BC}" dt="2021-11-08T07:51:26.782" v="0" actId="1036"/>
          <ac:picMkLst>
            <pc:docMk/>
            <pc:sldMk cId="2561903328" sldId="1352"/>
            <ac:picMk id="7" creationId="{ABD7A82F-922A-455B-9F80-F51380C858B7}"/>
          </ac:picMkLst>
        </pc:picChg>
      </pc:sldChg>
      <pc:sldChg chg="modSp add del">
        <pc:chgData name="Martina Lyons" userId="d5be4fa7-4afa-4648-988a-b9b920471101" providerId="ADAL" clId="{FBF657A9-2D59-4867-AEC8-842BA91E22BC}" dt="2021-11-10T15:45:57.640" v="4" actId="2696"/>
        <pc:sldMkLst>
          <pc:docMk/>
          <pc:sldMk cId="3715685987" sldId="1371"/>
        </pc:sldMkLst>
        <pc:spChg chg="mod">
          <ac:chgData name="Martina Lyons" userId="d5be4fa7-4afa-4648-988a-b9b920471101" providerId="ADAL" clId="{FBF657A9-2D59-4867-AEC8-842BA91E22BC}" dt="2021-11-10T15:45:51.864" v="2" actId="27636"/>
          <ac:spMkLst>
            <pc:docMk/>
            <pc:sldMk cId="3715685987" sldId="1371"/>
            <ac:spMk id="2" creationId="{E7B62A9C-7CB9-483B-B9EC-9F409592F54E}"/>
          </ac:spMkLst>
        </pc:spChg>
      </pc:sldChg>
      <pc:sldChg chg="addSp delSp modSp add">
        <pc:chgData name="Martina Lyons" userId="d5be4fa7-4afa-4648-988a-b9b920471101" providerId="ADAL" clId="{FBF657A9-2D59-4867-AEC8-842BA91E22BC}" dt="2021-11-10T17:17:41.929" v="113"/>
        <pc:sldMkLst>
          <pc:docMk/>
          <pc:sldMk cId="3230120536" sldId="1372"/>
        </pc:sldMkLst>
        <pc:spChg chg="mod">
          <ac:chgData name="Martina Lyons" userId="d5be4fa7-4afa-4648-988a-b9b920471101" providerId="ADAL" clId="{FBF657A9-2D59-4867-AEC8-842BA91E22BC}" dt="2021-11-10T15:46:01.609" v="12" actId="20577"/>
          <ac:spMkLst>
            <pc:docMk/>
            <pc:sldMk cId="3230120536" sldId="1372"/>
            <ac:spMk id="2" creationId="{997E1181-CBD4-466A-AA6B-8A9E1A9B74F5}"/>
          </ac:spMkLst>
        </pc:spChg>
        <pc:spChg chg="mod">
          <ac:chgData name="Martina Lyons" userId="d5be4fa7-4afa-4648-988a-b9b920471101" providerId="ADAL" clId="{FBF657A9-2D59-4867-AEC8-842BA91E22BC}" dt="2021-11-10T17:17:41.929" v="113"/>
          <ac:spMkLst>
            <pc:docMk/>
            <pc:sldMk cId="3230120536" sldId="1372"/>
            <ac:spMk id="17" creationId="{BC019A75-F91A-4A23-9C60-030D8D3B7663}"/>
          </ac:spMkLst>
        </pc:spChg>
        <pc:picChg chg="add mod">
          <ac:chgData name="Martina Lyons" userId="d5be4fa7-4afa-4648-988a-b9b920471101" providerId="ADAL" clId="{FBF657A9-2D59-4867-AEC8-842BA91E22BC}" dt="2021-11-10T15:47:37.230" v="18" actId="1076"/>
          <ac:picMkLst>
            <pc:docMk/>
            <pc:sldMk cId="3230120536" sldId="1372"/>
            <ac:picMk id="4" creationId="{A5CBC437-7388-446C-A696-9C05F9D42244}"/>
          </ac:picMkLst>
        </pc:picChg>
        <pc:picChg chg="del">
          <ac:chgData name="Martina Lyons" userId="d5be4fa7-4afa-4648-988a-b9b920471101" providerId="ADAL" clId="{FBF657A9-2D59-4867-AEC8-842BA91E22BC}" dt="2021-11-10T15:47:29.081" v="14" actId="478"/>
          <ac:picMkLst>
            <pc:docMk/>
            <pc:sldMk cId="3230120536" sldId="1372"/>
            <ac:picMk id="7" creationId="{ABD7A82F-922A-455B-9F80-F51380C858B7}"/>
          </ac:picMkLst>
        </pc:picChg>
      </pc:sldChg>
      <pc:sldChg chg="del">
        <pc:chgData name="Martina Lyons" userId="d5be4fa7-4afa-4648-988a-b9b920471101" providerId="ADAL" clId="{FBF657A9-2D59-4867-AEC8-842BA91E22BC}" dt="2021-11-10T17:18:04.120" v="114" actId="2696"/>
        <pc:sldMkLst>
          <pc:docMk/>
          <pc:sldMk cId="1334803756" sldId="1373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4021EC2-478B-4745-BE3A-FA563B71E9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2125" cy="339725"/>
          </a:xfrm>
          <a:prstGeom prst="rect">
            <a:avLst/>
          </a:prstGeom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7716F-F895-46B2-872B-04C6D52A96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1338" y="1"/>
            <a:ext cx="4303712" cy="339725"/>
          </a:xfrm>
          <a:prstGeom prst="rect">
            <a:avLst/>
          </a:prstGeom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DB4EE45-4F21-47DA-B017-3D71CCA48FF7}" type="datetime1">
              <a:rPr lang="en-US" altLang="en-US"/>
              <a:pPr>
                <a:defRPr/>
              </a:pPr>
              <a:t>11/10/2021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1BEEFD-2C71-4D4B-9BB6-1D4F2B6A52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456363"/>
            <a:ext cx="4302125" cy="339725"/>
          </a:xfrm>
          <a:prstGeom prst="rect">
            <a:avLst/>
          </a:prstGeom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6B51E5-DD2D-46D7-9360-63A76C3CB1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1338" y="6456363"/>
            <a:ext cx="4303712" cy="339725"/>
          </a:xfrm>
          <a:prstGeom prst="rect">
            <a:avLst/>
          </a:prstGeom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C8D21A2F-3E84-4F81-8185-68B606F179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91D205B6-057A-4768-A80F-93A461AB8D0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1" tIns="46577" rIns="93151" bIns="4657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EDE2B288-01BF-4E5B-8B7F-B5026FFE9BA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621338" y="1"/>
            <a:ext cx="4303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1" tIns="46577" rIns="93151" bIns="4657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342F71AF-53B5-4BFD-8EDD-A000E388DFD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97163" y="509588"/>
            <a:ext cx="4532312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03E449BE-E2C0-45AD-8305-793C639C483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28977"/>
            <a:ext cx="7939088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1" tIns="46577" rIns="93151" bIns="465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noProof="0"/>
              <a:t>Textmasterformate durch Klicken bearbeiten</a:t>
            </a:r>
          </a:p>
          <a:p>
            <a:pPr lvl="1"/>
            <a:r>
              <a:rPr lang="de-DE" altLang="en-US" noProof="0"/>
              <a:t>Zweite Ebene</a:t>
            </a:r>
          </a:p>
          <a:p>
            <a:pPr lvl="2"/>
            <a:r>
              <a:rPr lang="de-DE" altLang="en-US" noProof="0"/>
              <a:t>Dritte Ebene</a:t>
            </a:r>
          </a:p>
          <a:p>
            <a:pPr lvl="3"/>
            <a:r>
              <a:rPr lang="de-DE" altLang="en-US" noProof="0"/>
              <a:t>Vierte Ebene</a:t>
            </a:r>
          </a:p>
          <a:p>
            <a:pPr lvl="4"/>
            <a:r>
              <a:rPr lang="de-DE" altLang="en-US" noProof="0"/>
              <a:t>Fünfte Ebene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C4228CA7-2E1F-4269-B5A3-88B576349D3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56363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1" tIns="46577" rIns="93151" bIns="46577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BC7F7EB4-9695-414D-B89D-AE63F58434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1338" y="6456363"/>
            <a:ext cx="4303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1" tIns="46577" rIns="93151" bIns="4657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E29D018E-AC63-4AA5-85D6-94D8C9B4E534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MS PGothic" panose="020B0600070205080204" pitchFamily="34" charset="-128"/>
        <a:cs typeface="Arial" charset="0"/>
      </a:defRPr>
    </a:lvl1pPr>
    <a:lvl2pPr marL="51117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MS PGothic" panose="020B0600070205080204" pitchFamily="34" charset="-128"/>
        <a:cs typeface="Arial" charset="0"/>
      </a:defRPr>
    </a:lvl2pPr>
    <a:lvl3pPr marL="102235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MS PGothic" panose="020B0600070205080204" pitchFamily="34" charset="-128"/>
        <a:cs typeface="Arial" charset="0"/>
      </a:defRPr>
    </a:lvl3pPr>
    <a:lvl4pPr marL="15351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MS PGothic" panose="020B0600070205080204" pitchFamily="34" charset="-128"/>
        <a:cs typeface="Arial" charset="0"/>
      </a:defRPr>
    </a:lvl4pPr>
    <a:lvl5pPr marL="2046288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MS PGothic" panose="020B0600070205080204" pitchFamily="34" charset="-128"/>
        <a:cs typeface="Arial" charset="0"/>
      </a:defRPr>
    </a:lvl5pPr>
    <a:lvl6pPr marL="2558807" algn="l" defTabSz="102352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70568" algn="l" defTabSz="102352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82330" algn="l" defTabSz="102352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4092" algn="l" defTabSz="102352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9D018E-AC63-4AA5-85D6-94D8C9B4E534}" type="slidenum">
              <a:rPr lang="de-DE" altLang="en-US" smtClean="0"/>
              <a:pPr>
                <a:defRPr/>
              </a:pPr>
              <a:t>2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06666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9D018E-AC63-4AA5-85D6-94D8C9B4E534}" type="slidenum">
              <a:rPr lang="de-DE" altLang="en-US" smtClean="0"/>
              <a:pPr>
                <a:defRPr/>
              </a:pPr>
              <a:t>5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175920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9D018E-AC63-4AA5-85D6-94D8C9B4E534}" type="slidenum">
              <a:rPr lang="de-DE" altLang="en-US" smtClean="0"/>
              <a:pPr>
                <a:defRPr/>
              </a:pPr>
              <a:t>6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662899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9D018E-AC63-4AA5-85D6-94D8C9B4E534}" type="slidenum">
              <a:rPr lang="de-DE" altLang="en-US" smtClean="0"/>
              <a:pPr>
                <a:defRPr/>
              </a:pPr>
              <a:t>9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562328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9D018E-AC63-4AA5-85D6-94D8C9B4E534}" type="slidenum">
              <a:rPr lang="de-DE" altLang="en-US" smtClean="0"/>
              <a:pPr>
                <a:defRPr/>
              </a:pPr>
              <a:t>10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693436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9D018E-AC63-4AA5-85D6-94D8C9B4E534}" type="slidenum">
              <a:rPr lang="de-DE" altLang="en-US" smtClean="0"/>
              <a:pPr>
                <a:defRPr/>
              </a:pPr>
              <a:t>11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193964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9D018E-AC63-4AA5-85D6-94D8C9B4E534}" type="slidenum">
              <a:rPr lang="de-DE" altLang="en-US" smtClean="0"/>
              <a:pPr>
                <a:defRPr/>
              </a:pPr>
              <a:t>12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085701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Object_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152" y="825306"/>
            <a:ext cx="5397601" cy="5542040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10000"/>
              </a:lnSpc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8134" y="825306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>
                <a:latin typeface="+mn-lt"/>
              </a:defRPr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11" name="Title Placeholder 5">
            <a:extLst>
              <a:ext uri="{FF2B5EF4-FFF2-40B4-BE49-F238E27FC236}">
                <a16:creationId xmlns:a16="http://schemas.microsoft.com/office/drawing/2014/main" id="{FD3A29D7-20A9-FB49-8E4E-6AAD02AE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3C10E51D-D077-D345-A9D1-A3FE4A8AFB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307341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_Objc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8134" y="814097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>
                <a:latin typeface="+mn-lt"/>
              </a:defRPr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0725002-FDED-4C13-AAA3-E33429C17DF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7838" y="825306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>
                <a:latin typeface="+mn-lt"/>
              </a:defRPr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10" name="Title Placeholder 5">
            <a:extLst>
              <a:ext uri="{FF2B5EF4-FFF2-40B4-BE49-F238E27FC236}">
                <a16:creationId xmlns:a16="http://schemas.microsoft.com/office/drawing/2014/main" id="{9FF872A3-A3CB-114F-95C5-0AF32C10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B760866C-35CF-E54C-9052-735F6C9A52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104699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152" y="825306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F002241-90D6-49D5-8282-E414C4CF76A2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298134" y="825306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</p:txBody>
      </p:sp>
      <p:sp>
        <p:nvSpPr>
          <p:cNvPr id="9" name="Title Placeholder 5">
            <a:extLst>
              <a:ext uri="{FF2B5EF4-FFF2-40B4-BE49-F238E27FC236}">
                <a16:creationId xmlns:a16="http://schemas.microsoft.com/office/drawing/2014/main" id="{937E0098-7295-E746-85A7-A7AB9CB2A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DAE19EA-DCD4-8F42-A7DA-86CF6B49DBB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660569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5">
            <a:extLst>
              <a:ext uri="{FF2B5EF4-FFF2-40B4-BE49-F238E27FC236}">
                <a16:creationId xmlns:a16="http://schemas.microsoft.com/office/drawing/2014/main" id="{EB9ACF92-E8C1-4E41-BA9A-E69C62DB5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8DFA09-30FA-EF48-A41C-AEAF1239AF6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838" y="730868"/>
            <a:ext cx="11256886" cy="558072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 marL="1277938" indent="-255588">
              <a:buFont typeface="Arial" panose="020B0604020202020204" pitchFamily="34" charset="0"/>
              <a:buChar char="•"/>
              <a:defRPr sz="1400"/>
            </a:lvl3pPr>
            <a:lvl4pPr marL="1535112" indent="0">
              <a:buNone/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25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5">
            <a:extLst>
              <a:ext uri="{FF2B5EF4-FFF2-40B4-BE49-F238E27FC236}">
                <a16:creationId xmlns:a16="http://schemas.microsoft.com/office/drawing/2014/main" id="{EB9ACF92-E8C1-4E41-BA9A-E69C62DB5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8D1F1D-B394-1047-B8A2-7564CF76BB4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734724" y="6506260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4EA214-49FA-0D49-9189-FE3CFEC467C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  <a:lvl2pPr marL="511175" indent="-53975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022350" indent="-10795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535113" indent="-163513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46288" indent="-217488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599884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Object_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152" y="825306"/>
            <a:ext cx="5397601" cy="5542040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10000"/>
              </a:lnSpc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8134" y="825306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>
                <a:latin typeface="+mn-lt"/>
              </a:defRPr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11" name="Title Placeholder 5">
            <a:extLst>
              <a:ext uri="{FF2B5EF4-FFF2-40B4-BE49-F238E27FC236}">
                <a16:creationId xmlns:a16="http://schemas.microsoft.com/office/drawing/2014/main" id="{FD3A29D7-20A9-FB49-8E4E-6AAD02AE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3C10E51D-D077-D345-A9D1-A3FE4A8AFB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575495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Object_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768" y="825306"/>
            <a:ext cx="3667026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9134" y="825306"/>
            <a:ext cx="7089985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>
                <a:latin typeface="+mn-lt"/>
              </a:defRPr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9" name="Title Placeholder 5">
            <a:extLst>
              <a:ext uri="{FF2B5EF4-FFF2-40B4-BE49-F238E27FC236}">
                <a16:creationId xmlns:a16="http://schemas.microsoft.com/office/drawing/2014/main" id="{FC0EFE91-E1C8-434B-A2CE-99DAAE8AD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64A08C26-34BF-0B4A-A1BD-B69A71403FF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261503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_Objc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8134" y="814097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>
                <a:latin typeface="+mn-lt"/>
              </a:defRPr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0725002-FDED-4C13-AAA3-E33429C17DF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7838" y="825306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>
                <a:latin typeface="+mn-lt"/>
              </a:defRPr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10" name="Title Placeholder 5">
            <a:extLst>
              <a:ext uri="{FF2B5EF4-FFF2-40B4-BE49-F238E27FC236}">
                <a16:creationId xmlns:a16="http://schemas.microsoft.com/office/drawing/2014/main" id="{9FF872A3-A3CB-114F-95C5-0AF32C10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B760866C-35CF-E54C-9052-735F6C9A52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499196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152" y="825306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F002241-90D6-49D5-8282-E414C4CF76A2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298134" y="825306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</p:txBody>
      </p:sp>
      <p:sp>
        <p:nvSpPr>
          <p:cNvPr id="9" name="Title Placeholder 5">
            <a:extLst>
              <a:ext uri="{FF2B5EF4-FFF2-40B4-BE49-F238E27FC236}">
                <a16:creationId xmlns:a16="http://schemas.microsoft.com/office/drawing/2014/main" id="{937E0098-7295-E746-85A7-A7AB9CB2A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DAE19EA-DCD4-8F42-A7DA-86CF6B49DBB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686832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5">
            <a:extLst>
              <a:ext uri="{FF2B5EF4-FFF2-40B4-BE49-F238E27FC236}">
                <a16:creationId xmlns:a16="http://schemas.microsoft.com/office/drawing/2014/main" id="{EB9ACF92-E8C1-4E41-BA9A-E69C62DB5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8DFA09-30FA-EF48-A41C-AEAF1239AF6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838" y="730868"/>
            <a:ext cx="11256886" cy="558072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 marL="1277938" indent="-255588">
              <a:buFont typeface="Arial" panose="020B0604020202020204" pitchFamily="34" charset="0"/>
              <a:buChar char="•"/>
              <a:defRPr sz="1400"/>
            </a:lvl3pPr>
            <a:lvl4pPr marL="1535112" indent="0">
              <a:buNone/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52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5">
            <a:extLst>
              <a:ext uri="{FF2B5EF4-FFF2-40B4-BE49-F238E27FC236}">
                <a16:creationId xmlns:a16="http://schemas.microsoft.com/office/drawing/2014/main" id="{EB9ACF92-E8C1-4E41-BA9A-E69C62DB5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8D1F1D-B394-1047-B8A2-7564CF76BB4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734724" y="6506260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4EA214-49FA-0D49-9189-FE3CFEC467C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  <a:lvl2pPr marL="511175" indent="-53975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022350" indent="-10795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535113" indent="-163513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46288" indent="-217488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267565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Object_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768" y="825306"/>
            <a:ext cx="3667026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9134" y="825306"/>
            <a:ext cx="7089985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>
                <a:latin typeface="+mn-lt"/>
              </a:defRPr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9" name="Title Placeholder 5">
            <a:extLst>
              <a:ext uri="{FF2B5EF4-FFF2-40B4-BE49-F238E27FC236}">
                <a16:creationId xmlns:a16="http://schemas.microsoft.com/office/drawing/2014/main" id="{FC0EFE91-E1C8-434B-A2CE-99DAAE8AD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64A08C26-34BF-0B4A-A1BD-B69A71403FF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0571992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Object_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152" y="825306"/>
            <a:ext cx="5397601" cy="5542040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10000"/>
              </a:lnSpc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8134" y="825306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>
                <a:latin typeface="+mn-lt"/>
              </a:defRPr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11" name="Title Placeholder 5">
            <a:extLst>
              <a:ext uri="{FF2B5EF4-FFF2-40B4-BE49-F238E27FC236}">
                <a16:creationId xmlns:a16="http://schemas.microsoft.com/office/drawing/2014/main" id="{FD3A29D7-20A9-FB49-8E4E-6AAD02AE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3C10E51D-D077-D345-A9D1-A3FE4A8AFB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179235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Object_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768" y="825306"/>
            <a:ext cx="3667026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9134" y="825306"/>
            <a:ext cx="7089985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>
                <a:latin typeface="+mn-lt"/>
              </a:defRPr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9" name="Title Placeholder 5">
            <a:extLst>
              <a:ext uri="{FF2B5EF4-FFF2-40B4-BE49-F238E27FC236}">
                <a16:creationId xmlns:a16="http://schemas.microsoft.com/office/drawing/2014/main" id="{FC0EFE91-E1C8-434B-A2CE-99DAAE8AD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64A08C26-34BF-0B4A-A1BD-B69A71403FF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991979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_Objc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8134" y="814097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>
                <a:latin typeface="+mn-lt"/>
              </a:defRPr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0725002-FDED-4C13-AAA3-E33429C17DF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7838" y="825306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>
                <a:latin typeface="+mn-lt"/>
              </a:defRPr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10" name="Title Placeholder 5">
            <a:extLst>
              <a:ext uri="{FF2B5EF4-FFF2-40B4-BE49-F238E27FC236}">
                <a16:creationId xmlns:a16="http://schemas.microsoft.com/office/drawing/2014/main" id="{9FF872A3-A3CB-114F-95C5-0AF32C10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B760866C-35CF-E54C-9052-735F6C9A52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418389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152" y="825306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F002241-90D6-49D5-8282-E414C4CF76A2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298134" y="825306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</p:txBody>
      </p:sp>
      <p:sp>
        <p:nvSpPr>
          <p:cNvPr id="9" name="Title Placeholder 5">
            <a:extLst>
              <a:ext uri="{FF2B5EF4-FFF2-40B4-BE49-F238E27FC236}">
                <a16:creationId xmlns:a16="http://schemas.microsoft.com/office/drawing/2014/main" id="{937E0098-7295-E746-85A7-A7AB9CB2A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DAE19EA-DCD4-8F42-A7DA-86CF6B49DBB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2780354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5">
            <a:extLst>
              <a:ext uri="{FF2B5EF4-FFF2-40B4-BE49-F238E27FC236}">
                <a16:creationId xmlns:a16="http://schemas.microsoft.com/office/drawing/2014/main" id="{EB9ACF92-E8C1-4E41-BA9A-E69C62DB5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8DFA09-30FA-EF48-A41C-AEAF1239AF6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838" y="730868"/>
            <a:ext cx="11256886" cy="558072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 marL="1277938" indent="-255588">
              <a:buFont typeface="Arial" panose="020B0604020202020204" pitchFamily="34" charset="0"/>
              <a:buChar char="•"/>
              <a:defRPr sz="1400"/>
            </a:lvl3pPr>
            <a:lvl4pPr marL="1535112" indent="0">
              <a:buNone/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89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5">
            <a:extLst>
              <a:ext uri="{FF2B5EF4-FFF2-40B4-BE49-F238E27FC236}">
                <a16:creationId xmlns:a16="http://schemas.microsoft.com/office/drawing/2014/main" id="{EB9ACF92-E8C1-4E41-BA9A-E69C62DB5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8D1F1D-B394-1047-B8A2-7564CF76BB4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734724" y="6506260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4EA214-49FA-0D49-9189-FE3CFEC467C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  <a:lvl2pPr marL="511175" indent="-53975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022350" indent="-10795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535113" indent="-163513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46288" indent="-217488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104216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Object_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152" y="825306"/>
            <a:ext cx="5397601" cy="5542040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10000"/>
              </a:lnSpc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8134" y="825306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>
                <a:latin typeface="+mn-lt"/>
              </a:defRPr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11" name="Title Placeholder 5">
            <a:extLst>
              <a:ext uri="{FF2B5EF4-FFF2-40B4-BE49-F238E27FC236}">
                <a16:creationId xmlns:a16="http://schemas.microsoft.com/office/drawing/2014/main" id="{FD3A29D7-20A9-FB49-8E4E-6AAD02AE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3C10E51D-D077-D345-A9D1-A3FE4A8AFB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064600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Object_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768" y="825306"/>
            <a:ext cx="3667026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9134" y="825306"/>
            <a:ext cx="7089985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>
                <a:latin typeface="+mn-lt"/>
              </a:defRPr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9" name="Title Placeholder 5">
            <a:extLst>
              <a:ext uri="{FF2B5EF4-FFF2-40B4-BE49-F238E27FC236}">
                <a16:creationId xmlns:a16="http://schemas.microsoft.com/office/drawing/2014/main" id="{FC0EFE91-E1C8-434B-A2CE-99DAAE8AD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64A08C26-34BF-0B4A-A1BD-B69A71403FF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047948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_Objc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8134" y="814097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>
                <a:latin typeface="+mn-lt"/>
              </a:defRPr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0725002-FDED-4C13-AAA3-E33429C17DF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7838" y="825306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>
                <a:latin typeface="+mn-lt"/>
              </a:defRPr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10" name="Title Placeholder 5">
            <a:extLst>
              <a:ext uri="{FF2B5EF4-FFF2-40B4-BE49-F238E27FC236}">
                <a16:creationId xmlns:a16="http://schemas.microsoft.com/office/drawing/2014/main" id="{9FF872A3-A3CB-114F-95C5-0AF32C10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B760866C-35CF-E54C-9052-735F6C9A52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8574836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152" y="825306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F002241-90D6-49D5-8282-E414C4CF76A2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298134" y="825306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</p:txBody>
      </p:sp>
      <p:sp>
        <p:nvSpPr>
          <p:cNvPr id="9" name="Title Placeholder 5">
            <a:extLst>
              <a:ext uri="{FF2B5EF4-FFF2-40B4-BE49-F238E27FC236}">
                <a16:creationId xmlns:a16="http://schemas.microsoft.com/office/drawing/2014/main" id="{937E0098-7295-E746-85A7-A7AB9CB2A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DAE19EA-DCD4-8F42-A7DA-86CF6B49DBB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617538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_Objc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8134" y="814097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>
                <a:latin typeface="+mn-lt"/>
              </a:defRPr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0725002-FDED-4C13-AAA3-E33429C17DF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7838" y="825306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>
                <a:latin typeface="+mn-lt"/>
              </a:defRPr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10" name="Title Placeholder 5">
            <a:extLst>
              <a:ext uri="{FF2B5EF4-FFF2-40B4-BE49-F238E27FC236}">
                <a16:creationId xmlns:a16="http://schemas.microsoft.com/office/drawing/2014/main" id="{9FF872A3-A3CB-114F-95C5-0AF32C10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B760866C-35CF-E54C-9052-735F6C9A52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7154546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5">
            <a:extLst>
              <a:ext uri="{FF2B5EF4-FFF2-40B4-BE49-F238E27FC236}">
                <a16:creationId xmlns:a16="http://schemas.microsoft.com/office/drawing/2014/main" id="{EB9ACF92-E8C1-4E41-BA9A-E69C62DB5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8DFA09-30FA-EF48-A41C-AEAF1239AF6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838" y="730868"/>
            <a:ext cx="11256886" cy="558072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 marL="1277938" indent="-255588">
              <a:buFont typeface="Arial" panose="020B0604020202020204" pitchFamily="34" charset="0"/>
              <a:buChar char="•"/>
              <a:defRPr sz="1400"/>
            </a:lvl3pPr>
            <a:lvl4pPr marL="1535112" indent="0">
              <a:buNone/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18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5">
            <a:extLst>
              <a:ext uri="{FF2B5EF4-FFF2-40B4-BE49-F238E27FC236}">
                <a16:creationId xmlns:a16="http://schemas.microsoft.com/office/drawing/2014/main" id="{EB9ACF92-E8C1-4E41-BA9A-E69C62DB5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8D1F1D-B394-1047-B8A2-7564CF76BB4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734724" y="6506260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4EA214-49FA-0D49-9189-FE3CFEC467C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  <a:lvl2pPr marL="511175" indent="-53975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022350" indent="-10795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535113" indent="-163513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46288" indent="-217488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2394912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Object_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152" y="825306"/>
            <a:ext cx="5397601" cy="5542040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10000"/>
              </a:lnSpc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8134" y="825306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>
                <a:latin typeface="+mn-lt"/>
              </a:defRPr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11" name="Title Placeholder 5">
            <a:extLst>
              <a:ext uri="{FF2B5EF4-FFF2-40B4-BE49-F238E27FC236}">
                <a16:creationId xmlns:a16="http://schemas.microsoft.com/office/drawing/2014/main" id="{FD3A29D7-20A9-FB49-8E4E-6AAD02AE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3C10E51D-D077-D345-A9D1-A3FE4A8AFB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1529596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Object_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768" y="825306"/>
            <a:ext cx="3667026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9134" y="825306"/>
            <a:ext cx="7089985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>
                <a:latin typeface="+mn-lt"/>
              </a:defRPr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9" name="Title Placeholder 5">
            <a:extLst>
              <a:ext uri="{FF2B5EF4-FFF2-40B4-BE49-F238E27FC236}">
                <a16:creationId xmlns:a16="http://schemas.microsoft.com/office/drawing/2014/main" id="{FC0EFE91-E1C8-434B-A2CE-99DAAE8AD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64A08C26-34BF-0B4A-A1BD-B69A71403FF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4314524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_Objc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8134" y="814097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>
                <a:latin typeface="+mn-lt"/>
              </a:defRPr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0725002-FDED-4C13-AAA3-E33429C17DF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7838" y="825306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>
                <a:latin typeface="+mn-lt"/>
              </a:defRPr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10" name="Title Placeholder 5">
            <a:extLst>
              <a:ext uri="{FF2B5EF4-FFF2-40B4-BE49-F238E27FC236}">
                <a16:creationId xmlns:a16="http://schemas.microsoft.com/office/drawing/2014/main" id="{9FF872A3-A3CB-114F-95C5-0AF32C10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B760866C-35CF-E54C-9052-735F6C9A52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0351504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152" y="825306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F002241-90D6-49D5-8282-E414C4CF76A2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298134" y="825306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</p:txBody>
      </p:sp>
      <p:sp>
        <p:nvSpPr>
          <p:cNvPr id="9" name="Title Placeholder 5">
            <a:extLst>
              <a:ext uri="{FF2B5EF4-FFF2-40B4-BE49-F238E27FC236}">
                <a16:creationId xmlns:a16="http://schemas.microsoft.com/office/drawing/2014/main" id="{937E0098-7295-E746-85A7-A7AB9CB2A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DAE19EA-DCD4-8F42-A7DA-86CF6B49DBB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7486458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5">
            <a:extLst>
              <a:ext uri="{FF2B5EF4-FFF2-40B4-BE49-F238E27FC236}">
                <a16:creationId xmlns:a16="http://schemas.microsoft.com/office/drawing/2014/main" id="{EB9ACF92-E8C1-4E41-BA9A-E69C62DB5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8DFA09-30FA-EF48-A41C-AEAF1239AF6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838" y="730868"/>
            <a:ext cx="11256886" cy="558072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 marL="1277938" indent="-255588">
              <a:buFont typeface="Arial" panose="020B0604020202020204" pitchFamily="34" charset="0"/>
              <a:buChar char="•"/>
              <a:defRPr sz="1400"/>
            </a:lvl3pPr>
            <a:lvl4pPr marL="1535112" indent="0">
              <a:buNone/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4510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5">
            <a:extLst>
              <a:ext uri="{FF2B5EF4-FFF2-40B4-BE49-F238E27FC236}">
                <a16:creationId xmlns:a16="http://schemas.microsoft.com/office/drawing/2014/main" id="{EB9ACF92-E8C1-4E41-BA9A-E69C62DB5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8D1F1D-B394-1047-B8A2-7564CF76BB4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734724" y="6506260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4EA214-49FA-0D49-9189-FE3CFEC467C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  <a:lvl2pPr marL="511175" indent="-53975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022350" indent="-10795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535113" indent="-163513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46288" indent="-217488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9264195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Object_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152" y="825306"/>
            <a:ext cx="5397601" cy="5542040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10000"/>
              </a:lnSpc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8134" y="825306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>
                <a:latin typeface="+mn-lt"/>
              </a:defRPr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11" name="Title Placeholder 5">
            <a:extLst>
              <a:ext uri="{FF2B5EF4-FFF2-40B4-BE49-F238E27FC236}">
                <a16:creationId xmlns:a16="http://schemas.microsoft.com/office/drawing/2014/main" id="{FD3A29D7-20A9-FB49-8E4E-6AAD02AE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3C10E51D-D077-D345-A9D1-A3FE4A8AFB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0025524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Object_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768" y="825306"/>
            <a:ext cx="3667026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9134" y="825306"/>
            <a:ext cx="7089985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>
                <a:latin typeface="+mn-lt"/>
              </a:defRPr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9" name="Title Placeholder 5">
            <a:extLst>
              <a:ext uri="{FF2B5EF4-FFF2-40B4-BE49-F238E27FC236}">
                <a16:creationId xmlns:a16="http://schemas.microsoft.com/office/drawing/2014/main" id="{FC0EFE91-E1C8-434B-A2CE-99DAAE8AD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64A08C26-34BF-0B4A-A1BD-B69A71403FF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057053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152" y="825306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F002241-90D6-49D5-8282-E414C4CF76A2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298134" y="825306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</p:txBody>
      </p:sp>
      <p:sp>
        <p:nvSpPr>
          <p:cNvPr id="9" name="Title Placeholder 5">
            <a:extLst>
              <a:ext uri="{FF2B5EF4-FFF2-40B4-BE49-F238E27FC236}">
                <a16:creationId xmlns:a16="http://schemas.microsoft.com/office/drawing/2014/main" id="{937E0098-7295-E746-85A7-A7AB9CB2A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DAE19EA-DCD4-8F42-A7DA-86CF6B49DBB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8872788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_Objc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8134" y="814097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>
                <a:latin typeface="+mn-lt"/>
              </a:defRPr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0725002-FDED-4C13-AAA3-E33429C17DF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7838" y="825306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>
                <a:latin typeface="+mn-lt"/>
              </a:defRPr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10" name="Title Placeholder 5">
            <a:extLst>
              <a:ext uri="{FF2B5EF4-FFF2-40B4-BE49-F238E27FC236}">
                <a16:creationId xmlns:a16="http://schemas.microsoft.com/office/drawing/2014/main" id="{9FF872A3-A3CB-114F-95C5-0AF32C10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B760866C-35CF-E54C-9052-735F6C9A52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8444844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152" y="825306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F002241-90D6-49D5-8282-E414C4CF76A2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298134" y="825306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</p:txBody>
      </p:sp>
      <p:sp>
        <p:nvSpPr>
          <p:cNvPr id="9" name="Title Placeholder 5">
            <a:extLst>
              <a:ext uri="{FF2B5EF4-FFF2-40B4-BE49-F238E27FC236}">
                <a16:creationId xmlns:a16="http://schemas.microsoft.com/office/drawing/2014/main" id="{937E0098-7295-E746-85A7-A7AB9CB2A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DAE19EA-DCD4-8F42-A7DA-86CF6B49DBB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6799134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5">
            <a:extLst>
              <a:ext uri="{FF2B5EF4-FFF2-40B4-BE49-F238E27FC236}">
                <a16:creationId xmlns:a16="http://schemas.microsoft.com/office/drawing/2014/main" id="{EB9ACF92-E8C1-4E41-BA9A-E69C62DB5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8DFA09-30FA-EF48-A41C-AEAF1239AF6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838" y="730868"/>
            <a:ext cx="11256886" cy="558072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 marL="1277938" indent="-255588">
              <a:buFont typeface="Arial" panose="020B0604020202020204" pitchFamily="34" charset="0"/>
              <a:buChar char="•"/>
              <a:defRPr sz="1400"/>
            </a:lvl3pPr>
            <a:lvl4pPr marL="1535112" indent="0">
              <a:buNone/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064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5">
            <a:extLst>
              <a:ext uri="{FF2B5EF4-FFF2-40B4-BE49-F238E27FC236}">
                <a16:creationId xmlns:a16="http://schemas.microsoft.com/office/drawing/2014/main" id="{EB9ACF92-E8C1-4E41-BA9A-E69C62DB5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8D1F1D-B394-1047-B8A2-7564CF76BB4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734724" y="6506260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4EA214-49FA-0D49-9189-FE3CFEC467C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  <a:lvl2pPr marL="511175" indent="-53975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022350" indent="-10795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535113" indent="-163513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46288" indent="-217488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2494663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B9EAB86-E855-6740-BE02-5F44E80469B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6252627"/>
            <a:ext cx="12192000" cy="605374"/>
          </a:xfrm>
          <a:prstGeom prst="rect">
            <a:avLst/>
          </a:prstGeom>
          <a:solidFill>
            <a:srgbClr val="17678F"/>
          </a:solidFill>
          <a:ln>
            <a:noFill/>
          </a:ln>
        </p:spPr>
        <p:txBody>
          <a:bodyPr lIns="0" tIns="0" rIns="0" bIns="0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2000" b="1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8CD536-6BB8-D745-B74A-F9430C25E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43304"/>
            <a:ext cx="12192000" cy="224019"/>
          </a:xfrm>
          <a:prstGeom prst="rect">
            <a:avLst/>
          </a:prstGeom>
        </p:spPr>
        <p:txBody>
          <a:bodyPr/>
          <a:lstStyle>
            <a:lvl1pPr algn="ctr">
              <a:defRPr sz="1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6972441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BF2EC8D-48EB-7947-8FF6-77B33B084F8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6252627"/>
            <a:ext cx="12192000" cy="605374"/>
          </a:xfrm>
          <a:prstGeom prst="rect">
            <a:avLst/>
          </a:prstGeom>
          <a:solidFill>
            <a:srgbClr val="17678F"/>
          </a:solidFill>
          <a:ln>
            <a:noFill/>
          </a:ln>
        </p:spPr>
        <p:txBody>
          <a:bodyPr lIns="0" tIns="0" rIns="0" bIns="0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2000" b="1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36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5">
            <a:extLst>
              <a:ext uri="{FF2B5EF4-FFF2-40B4-BE49-F238E27FC236}">
                <a16:creationId xmlns:a16="http://schemas.microsoft.com/office/drawing/2014/main" id="{EB9ACF92-E8C1-4E41-BA9A-E69C62DB5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8DFA09-30FA-EF48-A41C-AEAF1239AF6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838" y="730868"/>
            <a:ext cx="11256886" cy="558072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 marL="1277938" indent="-255588">
              <a:buFont typeface="Arial" panose="020B0604020202020204" pitchFamily="34" charset="0"/>
              <a:buChar char="•"/>
              <a:defRPr sz="1400"/>
            </a:lvl3pPr>
            <a:lvl4pPr marL="1535112" indent="0">
              <a:buNone/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395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5">
            <a:extLst>
              <a:ext uri="{FF2B5EF4-FFF2-40B4-BE49-F238E27FC236}">
                <a16:creationId xmlns:a16="http://schemas.microsoft.com/office/drawing/2014/main" id="{EB9ACF92-E8C1-4E41-BA9A-E69C62DB5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8D1F1D-B394-1047-B8A2-7564CF76BB4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734724" y="6506260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4EA214-49FA-0D49-9189-FE3CFEC467C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  <a:lvl2pPr marL="511175" indent="-53975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022350" indent="-10795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535113" indent="-163513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46288" indent="-217488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456234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B9EAB86-E855-6740-BE02-5F44E80469B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6252627"/>
            <a:ext cx="12192000" cy="605374"/>
          </a:xfrm>
          <a:prstGeom prst="rect">
            <a:avLst/>
          </a:prstGeom>
          <a:solidFill>
            <a:srgbClr val="17678F"/>
          </a:solidFill>
          <a:ln>
            <a:noFill/>
          </a:ln>
        </p:spPr>
        <p:txBody>
          <a:bodyPr lIns="0" tIns="0" rIns="0" bIns="0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2000" b="1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8CD536-6BB8-D745-B74A-F9430C25E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43304"/>
            <a:ext cx="12192000" cy="224019"/>
          </a:xfrm>
          <a:prstGeom prst="rect">
            <a:avLst/>
          </a:prstGeom>
        </p:spPr>
        <p:txBody>
          <a:bodyPr/>
          <a:lstStyle>
            <a:lvl1pPr algn="ctr">
              <a:defRPr sz="1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536719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Object_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152" y="825306"/>
            <a:ext cx="5397601" cy="5542040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10000"/>
              </a:lnSpc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8134" y="825306"/>
            <a:ext cx="5397601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>
                <a:latin typeface="+mn-lt"/>
              </a:defRPr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11" name="Title Placeholder 5">
            <a:extLst>
              <a:ext uri="{FF2B5EF4-FFF2-40B4-BE49-F238E27FC236}">
                <a16:creationId xmlns:a16="http://schemas.microsoft.com/office/drawing/2014/main" id="{FD3A29D7-20A9-FB49-8E4E-6AAD02AE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1216668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3C10E51D-D077-D345-A9D1-A3FE4A8AFB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728369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Object_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768" y="825306"/>
            <a:ext cx="3667026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9134" y="825306"/>
            <a:ext cx="7089985" cy="55420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200">
                <a:latin typeface="+mn-lt"/>
              </a:defRPr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9" name="Title Placeholder 5">
            <a:extLst>
              <a:ext uri="{FF2B5EF4-FFF2-40B4-BE49-F238E27FC236}">
                <a16:creationId xmlns:a16="http://schemas.microsoft.com/office/drawing/2014/main" id="{FC0EFE91-E1C8-434B-A2CE-99DAAE8AD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E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64A08C26-34BF-0B4A-A1BD-B69A71403FF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430359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0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>
            <a:extLst>
              <a:ext uri="{FF2B5EF4-FFF2-40B4-BE49-F238E27FC236}">
                <a16:creationId xmlns:a16="http://schemas.microsoft.com/office/drawing/2014/main" id="{0652515E-CAF6-4F10-BEB6-7F8D079973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B8EAB0F-C215-4175-A729-7DCCC82AA8C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677" y="6522987"/>
            <a:ext cx="590047" cy="14965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2F43B1-2296-8748-B495-3D29AA8229FE}"/>
              </a:ext>
            </a:extLst>
          </p:cNvPr>
          <p:cNvCxnSpPr/>
          <p:nvPr userDrawn="1"/>
        </p:nvCxnSpPr>
        <p:spPr>
          <a:xfrm>
            <a:off x="477838" y="592599"/>
            <a:ext cx="11229975" cy="0"/>
          </a:xfrm>
          <a:prstGeom prst="line">
            <a:avLst/>
          </a:prstGeom>
          <a:ln w="19050">
            <a:solidFill>
              <a:srgbClr val="0872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03" r:id="rId1"/>
    <p:sldLayoutId id="2147485424" r:id="rId2"/>
    <p:sldLayoutId id="2147485426" r:id="rId3"/>
    <p:sldLayoutId id="2147485425" r:id="rId4"/>
    <p:sldLayoutId id="2147485423" r:id="rId5"/>
    <p:sldLayoutId id="2147485427" r:id="rId6"/>
    <p:sldLayoutId id="2147485481" r:id="rId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872A6"/>
          </a:solidFill>
          <a:latin typeface="Calibri" panose="020F0502020204030204" pitchFamily="34" charset="0"/>
          <a:ea typeface="MS PGothic" panose="020B0600070205080204" pitchFamily="34" charset="-128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5pPr>
      <a:lvl6pPr marL="511761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6pPr>
      <a:lvl7pPr marL="1023523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7pPr>
      <a:lvl8pPr marL="1535285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8pPr>
      <a:lvl9pPr marL="2047046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9pPr>
    </p:titleStyle>
    <p:bodyStyle>
      <a:lvl1pPr marL="382588" indent="-382588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830263" indent="-319088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Font typeface="Courier New" panose="02070309020205020404" pitchFamily="49" charset="0"/>
        <a:buChar char="o"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277938" indent="-255588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790700" indent="-255588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301875" indent="-255588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814688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3326450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838210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4349972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761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523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285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046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8807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0568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2330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4092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>
            <a:extLst>
              <a:ext uri="{FF2B5EF4-FFF2-40B4-BE49-F238E27FC236}">
                <a16:creationId xmlns:a16="http://schemas.microsoft.com/office/drawing/2014/main" id="{0652515E-CAF6-4F10-BEB6-7F8D079973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B8EAB0F-C215-4175-A729-7DCCC82AA8C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677" y="6522987"/>
            <a:ext cx="590047" cy="14965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2F43B1-2296-8748-B495-3D29AA8229FE}"/>
              </a:ext>
            </a:extLst>
          </p:cNvPr>
          <p:cNvCxnSpPr/>
          <p:nvPr userDrawn="1"/>
        </p:nvCxnSpPr>
        <p:spPr>
          <a:xfrm>
            <a:off x="477838" y="592599"/>
            <a:ext cx="11229975" cy="0"/>
          </a:xfrm>
          <a:prstGeom prst="line">
            <a:avLst/>
          </a:prstGeom>
          <a:ln w="19050">
            <a:solidFill>
              <a:srgbClr val="0872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8637031-65BA-C741-855C-408B724F6B55}"/>
              </a:ext>
            </a:extLst>
          </p:cNvPr>
          <p:cNvSpPr txBox="1"/>
          <p:nvPr userDrawn="1"/>
        </p:nvSpPr>
        <p:spPr>
          <a:xfrm>
            <a:off x="11960842" y="197542"/>
            <a:ext cx="231157" cy="338554"/>
          </a:xfrm>
          <a:prstGeom prst="rect">
            <a:avLst/>
          </a:prstGeom>
          <a:solidFill>
            <a:srgbClr val="918287"/>
          </a:solidFill>
        </p:spPr>
        <p:txBody>
          <a:bodyPr wrap="square" rtlCol="0">
            <a:spAutoFit/>
          </a:bodyPr>
          <a:lstStyle/>
          <a:p>
            <a:pPr algn="ctr"/>
            <a:endParaRPr lang="en-US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951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40" r:id="rId1"/>
    <p:sldLayoutId id="2147485441" r:id="rId2"/>
    <p:sldLayoutId id="2147485442" r:id="rId3"/>
    <p:sldLayoutId id="2147485443" r:id="rId4"/>
    <p:sldLayoutId id="2147485444" r:id="rId5"/>
    <p:sldLayoutId id="2147485445" r:id="rId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872A6"/>
          </a:solidFill>
          <a:latin typeface="Calibri" panose="020F0502020204030204" pitchFamily="34" charset="0"/>
          <a:ea typeface="MS PGothic" panose="020B0600070205080204" pitchFamily="34" charset="-128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5pPr>
      <a:lvl6pPr marL="511761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6pPr>
      <a:lvl7pPr marL="1023523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7pPr>
      <a:lvl8pPr marL="1535285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8pPr>
      <a:lvl9pPr marL="2047046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9pPr>
    </p:titleStyle>
    <p:bodyStyle>
      <a:lvl1pPr marL="382588" indent="-382588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830263" indent="-319088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Font typeface="Courier New" panose="02070309020205020404" pitchFamily="49" charset="0"/>
        <a:buChar char="o"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277938" indent="-255588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790700" indent="-255588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301875" indent="-255588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814688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3326450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838210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4349972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761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523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285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046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8807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0568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2330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4092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>
            <a:extLst>
              <a:ext uri="{FF2B5EF4-FFF2-40B4-BE49-F238E27FC236}">
                <a16:creationId xmlns:a16="http://schemas.microsoft.com/office/drawing/2014/main" id="{0652515E-CAF6-4F10-BEB6-7F8D079973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B8EAB0F-C215-4175-A729-7DCCC82AA8C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677" y="6522987"/>
            <a:ext cx="590047" cy="14965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2F43B1-2296-8748-B495-3D29AA8229FE}"/>
              </a:ext>
            </a:extLst>
          </p:cNvPr>
          <p:cNvCxnSpPr/>
          <p:nvPr userDrawn="1"/>
        </p:nvCxnSpPr>
        <p:spPr>
          <a:xfrm>
            <a:off x="477838" y="592599"/>
            <a:ext cx="11229975" cy="0"/>
          </a:xfrm>
          <a:prstGeom prst="line">
            <a:avLst/>
          </a:prstGeom>
          <a:ln w="19050">
            <a:solidFill>
              <a:srgbClr val="0872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EADD8CA-4F03-EF48-BAE5-4CA90FDC126A}"/>
              </a:ext>
            </a:extLst>
          </p:cNvPr>
          <p:cNvSpPr txBox="1"/>
          <p:nvPr userDrawn="1"/>
        </p:nvSpPr>
        <p:spPr>
          <a:xfrm>
            <a:off x="11960841" y="185363"/>
            <a:ext cx="231158" cy="338554"/>
          </a:xfrm>
          <a:prstGeom prst="rect">
            <a:avLst/>
          </a:prstGeom>
          <a:solidFill>
            <a:srgbClr val="B8A8AF"/>
          </a:solidFill>
        </p:spPr>
        <p:txBody>
          <a:bodyPr wrap="square" rtlCol="0">
            <a:spAutoFit/>
          </a:bodyPr>
          <a:lstStyle/>
          <a:p>
            <a:pPr algn="ctr"/>
            <a:endParaRPr lang="en-US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675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47" r:id="rId1"/>
    <p:sldLayoutId id="2147485448" r:id="rId2"/>
    <p:sldLayoutId id="2147485449" r:id="rId3"/>
    <p:sldLayoutId id="2147485450" r:id="rId4"/>
    <p:sldLayoutId id="2147485451" r:id="rId5"/>
    <p:sldLayoutId id="2147485452" r:id="rId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872A6"/>
          </a:solidFill>
          <a:latin typeface="Calibri" panose="020F0502020204030204" pitchFamily="34" charset="0"/>
          <a:ea typeface="MS PGothic" panose="020B0600070205080204" pitchFamily="34" charset="-128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5pPr>
      <a:lvl6pPr marL="511761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6pPr>
      <a:lvl7pPr marL="1023523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7pPr>
      <a:lvl8pPr marL="1535285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8pPr>
      <a:lvl9pPr marL="2047046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9pPr>
    </p:titleStyle>
    <p:bodyStyle>
      <a:lvl1pPr marL="382588" indent="-382588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830263" indent="-319088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Font typeface="Courier New" panose="02070309020205020404" pitchFamily="49" charset="0"/>
        <a:buChar char="o"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277938" indent="-255588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790700" indent="-255588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301875" indent="-255588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814688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3326450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838210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4349972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761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523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285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046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8807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0568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2330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4092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>
            <a:extLst>
              <a:ext uri="{FF2B5EF4-FFF2-40B4-BE49-F238E27FC236}">
                <a16:creationId xmlns:a16="http://schemas.microsoft.com/office/drawing/2014/main" id="{0652515E-CAF6-4F10-BEB6-7F8D079973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B8EAB0F-C215-4175-A729-7DCCC82AA8C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677" y="6522987"/>
            <a:ext cx="590047" cy="14965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2F43B1-2296-8748-B495-3D29AA8229FE}"/>
              </a:ext>
            </a:extLst>
          </p:cNvPr>
          <p:cNvCxnSpPr/>
          <p:nvPr userDrawn="1"/>
        </p:nvCxnSpPr>
        <p:spPr>
          <a:xfrm>
            <a:off x="477838" y="592599"/>
            <a:ext cx="11229975" cy="0"/>
          </a:xfrm>
          <a:prstGeom prst="line">
            <a:avLst/>
          </a:prstGeom>
          <a:ln w="19050">
            <a:solidFill>
              <a:srgbClr val="0872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EADD8CA-4F03-EF48-BAE5-4CA90FDC126A}"/>
              </a:ext>
            </a:extLst>
          </p:cNvPr>
          <p:cNvSpPr txBox="1"/>
          <p:nvPr userDrawn="1"/>
        </p:nvSpPr>
        <p:spPr>
          <a:xfrm>
            <a:off x="11960842" y="197542"/>
            <a:ext cx="231158" cy="338554"/>
          </a:xfrm>
          <a:prstGeom prst="rect">
            <a:avLst/>
          </a:prstGeom>
          <a:solidFill>
            <a:srgbClr val="F2D400"/>
          </a:solidFill>
        </p:spPr>
        <p:txBody>
          <a:bodyPr wrap="square" rtlCol="0">
            <a:spAutoFit/>
          </a:bodyPr>
          <a:lstStyle/>
          <a:p>
            <a:pPr algn="ctr"/>
            <a:endParaRPr lang="en-US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11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54" r:id="rId1"/>
    <p:sldLayoutId id="2147485455" r:id="rId2"/>
    <p:sldLayoutId id="2147485456" r:id="rId3"/>
    <p:sldLayoutId id="2147485457" r:id="rId4"/>
    <p:sldLayoutId id="2147485458" r:id="rId5"/>
    <p:sldLayoutId id="2147485459" r:id="rId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872A6"/>
          </a:solidFill>
          <a:latin typeface="Calibri" panose="020F0502020204030204" pitchFamily="34" charset="0"/>
          <a:ea typeface="MS PGothic" panose="020B0600070205080204" pitchFamily="34" charset="-128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5pPr>
      <a:lvl6pPr marL="511761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6pPr>
      <a:lvl7pPr marL="1023523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7pPr>
      <a:lvl8pPr marL="1535285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8pPr>
      <a:lvl9pPr marL="2047046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9pPr>
    </p:titleStyle>
    <p:bodyStyle>
      <a:lvl1pPr marL="382588" indent="-382588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830263" indent="-319088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Font typeface="Courier New" panose="02070309020205020404" pitchFamily="49" charset="0"/>
        <a:buChar char="o"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277938" indent="-255588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790700" indent="-255588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301875" indent="-255588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814688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3326450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838210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4349972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761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523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285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046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8807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0568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2330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4092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>
            <a:extLst>
              <a:ext uri="{FF2B5EF4-FFF2-40B4-BE49-F238E27FC236}">
                <a16:creationId xmlns:a16="http://schemas.microsoft.com/office/drawing/2014/main" id="{0652515E-CAF6-4F10-BEB6-7F8D079973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B8EAB0F-C215-4175-A729-7DCCC82AA8C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677" y="6522987"/>
            <a:ext cx="590047" cy="14965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2F43B1-2296-8748-B495-3D29AA8229FE}"/>
              </a:ext>
            </a:extLst>
          </p:cNvPr>
          <p:cNvCxnSpPr/>
          <p:nvPr userDrawn="1"/>
        </p:nvCxnSpPr>
        <p:spPr>
          <a:xfrm>
            <a:off x="477838" y="592599"/>
            <a:ext cx="11229975" cy="0"/>
          </a:xfrm>
          <a:prstGeom prst="line">
            <a:avLst/>
          </a:prstGeom>
          <a:ln w="19050">
            <a:solidFill>
              <a:srgbClr val="0872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EADD8CA-4F03-EF48-BAE5-4CA90FDC126A}"/>
              </a:ext>
            </a:extLst>
          </p:cNvPr>
          <p:cNvSpPr txBox="1"/>
          <p:nvPr userDrawn="1"/>
        </p:nvSpPr>
        <p:spPr>
          <a:xfrm>
            <a:off x="11960842" y="197542"/>
            <a:ext cx="231158" cy="338554"/>
          </a:xfrm>
          <a:prstGeom prst="rect">
            <a:avLst/>
          </a:prstGeom>
          <a:solidFill>
            <a:srgbClr val="ED881A"/>
          </a:solidFill>
        </p:spPr>
        <p:txBody>
          <a:bodyPr wrap="square" rtlCol="0">
            <a:spAutoFit/>
          </a:bodyPr>
          <a:lstStyle/>
          <a:p>
            <a:pPr algn="ctr"/>
            <a:endParaRPr lang="en-US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06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61" r:id="rId1"/>
    <p:sldLayoutId id="2147485462" r:id="rId2"/>
    <p:sldLayoutId id="2147485463" r:id="rId3"/>
    <p:sldLayoutId id="2147485464" r:id="rId4"/>
    <p:sldLayoutId id="2147485465" r:id="rId5"/>
    <p:sldLayoutId id="2147485466" r:id="rId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872A6"/>
          </a:solidFill>
          <a:latin typeface="Calibri" panose="020F0502020204030204" pitchFamily="34" charset="0"/>
          <a:ea typeface="MS PGothic" panose="020B0600070205080204" pitchFamily="34" charset="-128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5pPr>
      <a:lvl6pPr marL="511761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6pPr>
      <a:lvl7pPr marL="1023523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7pPr>
      <a:lvl8pPr marL="1535285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8pPr>
      <a:lvl9pPr marL="2047046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9pPr>
    </p:titleStyle>
    <p:bodyStyle>
      <a:lvl1pPr marL="382588" indent="-382588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830263" indent="-319088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Font typeface="Courier New" panose="02070309020205020404" pitchFamily="49" charset="0"/>
        <a:buChar char="o"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277938" indent="-255588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790700" indent="-255588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301875" indent="-255588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814688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3326450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838210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4349972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761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523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285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046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8807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0568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2330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4092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>
            <a:extLst>
              <a:ext uri="{FF2B5EF4-FFF2-40B4-BE49-F238E27FC236}">
                <a16:creationId xmlns:a16="http://schemas.microsoft.com/office/drawing/2014/main" id="{0652515E-CAF6-4F10-BEB6-7F8D079973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B8EAB0F-C215-4175-A729-7DCCC82AA8C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677" y="6522987"/>
            <a:ext cx="590047" cy="14965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2F43B1-2296-8748-B495-3D29AA8229FE}"/>
              </a:ext>
            </a:extLst>
          </p:cNvPr>
          <p:cNvCxnSpPr/>
          <p:nvPr userDrawn="1"/>
        </p:nvCxnSpPr>
        <p:spPr>
          <a:xfrm>
            <a:off x="477838" y="592599"/>
            <a:ext cx="11229975" cy="0"/>
          </a:xfrm>
          <a:prstGeom prst="line">
            <a:avLst/>
          </a:prstGeom>
          <a:ln w="19050">
            <a:solidFill>
              <a:srgbClr val="0872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EADD8CA-4F03-EF48-BAE5-4CA90FDC126A}"/>
              </a:ext>
            </a:extLst>
          </p:cNvPr>
          <p:cNvSpPr txBox="1"/>
          <p:nvPr userDrawn="1"/>
        </p:nvSpPr>
        <p:spPr>
          <a:xfrm>
            <a:off x="11960842" y="196514"/>
            <a:ext cx="231158" cy="338554"/>
          </a:xfrm>
          <a:prstGeom prst="rect">
            <a:avLst/>
          </a:prstGeom>
          <a:solidFill>
            <a:srgbClr val="AA4400"/>
          </a:solidFill>
        </p:spPr>
        <p:txBody>
          <a:bodyPr wrap="square" rtlCol="0">
            <a:spAutoFit/>
          </a:bodyPr>
          <a:lstStyle/>
          <a:p>
            <a:pPr algn="ctr"/>
            <a:endParaRPr lang="en-US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51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68" r:id="rId1"/>
    <p:sldLayoutId id="2147485469" r:id="rId2"/>
    <p:sldLayoutId id="2147485470" r:id="rId3"/>
    <p:sldLayoutId id="2147485471" r:id="rId4"/>
    <p:sldLayoutId id="2147485472" r:id="rId5"/>
    <p:sldLayoutId id="2147485473" r:id="rId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872A6"/>
          </a:solidFill>
          <a:latin typeface="Calibri" panose="020F0502020204030204" pitchFamily="34" charset="0"/>
          <a:ea typeface="MS PGothic" panose="020B0600070205080204" pitchFamily="34" charset="-128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5pPr>
      <a:lvl6pPr marL="511761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6pPr>
      <a:lvl7pPr marL="1023523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7pPr>
      <a:lvl8pPr marL="1535285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8pPr>
      <a:lvl9pPr marL="2047046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9pPr>
    </p:titleStyle>
    <p:bodyStyle>
      <a:lvl1pPr marL="382588" indent="-382588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830263" indent="-319088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Font typeface="Courier New" panose="02070309020205020404" pitchFamily="49" charset="0"/>
        <a:buChar char="o"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277938" indent="-255588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790700" indent="-255588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301875" indent="-255588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814688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3326450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838210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4349972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761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523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285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046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8807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0568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2330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4092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>
            <a:extLst>
              <a:ext uri="{FF2B5EF4-FFF2-40B4-BE49-F238E27FC236}">
                <a16:creationId xmlns:a16="http://schemas.microsoft.com/office/drawing/2014/main" id="{0652515E-CAF6-4F10-BEB6-7F8D079973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734724" y="6511836"/>
            <a:ext cx="457276" cy="1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B8EAB0F-C215-4175-A729-7DCCC82AA8C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677" y="6522987"/>
            <a:ext cx="590047" cy="14965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2F43B1-2296-8748-B495-3D29AA8229FE}"/>
              </a:ext>
            </a:extLst>
          </p:cNvPr>
          <p:cNvCxnSpPr/>
          <p:nvPr userDrawn="1"/>
        </p:nvCxnSpPr>
        <p:spPr>
          <a:xfrm>
            <a:off x="477838" y="592599"/>
            <a:ext cx="11229975" cy="0"/>
          </a:xfrm>
          <a:prstGeom prst="line">
            <a:avLst/>
          </a:prstGeom>
          <a:ln w="19050">
            <a:solidFill>
              <a:srgbClr val="0872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EADD8CA-4F03-EF48-BAE5-4CA90FDC126A}"/>
              </a:ext>
            </a:extLst>
          </p:cNvPr>
          <p:cNvSpPr txBox="1"/>
          <p:nvPr userDrawn="1"/>
        </p:nvSpPr>
        <p:spPr>
          <a:xfrm>
            <a:off x="11960842" y="196514"/>
            <a:ext cx="231158" cy="338554"/>
          </a:xfrm>
          <a:prstGeom prst="rect">
            <a:avLst/>
          </a:prstGeom>
          <a:solidFill>
            <a:srgbClr val="009861"/>
          </a:solidFill>
        </p:spPr>
        <p:txBody>
          <a:bodyPr wrap="square" rtlCol="0">
            <a:spAutoFit/>
          </a:bodyPr>
          <a:lstStyle/>
          <a:p>
            <a:pPr algn="ctr"/>
            <a:endParaRPr lang="en-US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963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75" r:id="rId1"/>
    <p:sldLayoutId id="2147485476" r:id="rId2"/>
    <p:sldLayoutId id="2147485477" r:id="rId3"/>
    <p:sldLayoutId id="2147485478" r:id="rId4"/>
    <p:sldLayoutId id="2147485479" r:id="rId5"/>
    <p:sldLayoutId id="2147485480" r:id="rId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872A6"/>
          </a:solidFill>
          <a:latin typeface="Calibri" panose="020F0502020204030204" pitchFamily="34" charset="0"/>
          <a:ea typeface="MS PGothic" panose="020B0600070205080204" pitchFamily="34" charset="-128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5pPr>
      <a:lvl6pPr marL="511761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6pPr>
      <a:lvl7pPr marL="1023523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7pPr>
      <a:lvl8pPr marL="1535285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8pPr>
      <a:lvl9pPr marL="2047046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9pPr>
    </p:titleStyle>
    <p:bodyStyle>
      <a:lvl1pPr marL="382588" indent="-382588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830263" indent="-319088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Font typeface="Courier New" panose="02070309020205020404" pitchFamily="49" charset="0"/>
        <a:buChar char="o"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277938" indent="-255588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790700" indent="-255588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301875" indent="-255588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814688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3326450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838210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4349972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761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523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285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046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8807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0568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2330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4092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E4D7658-958B-2345-B759-7F98AF0C28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009" y="365572"/>
            <a:ext cx="2627982" cy="66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47F7B9D-ABE2-0247-911C-4316B3D73FAF}"/>
              </a:ext>
            </a:extLst>
          </p:cNvPr>
          <p:cNvSpPr/>
          <p:nvPr userDrawn="1"/>
        </p:nvSpPr>
        <p:spPr>
          <a:xfrm>
            <a:off x="0" y="1087136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b="1">
                <a:solidFill>
                  <a:srgbClr val="0872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IRENA Innovation &amp; Technology Centre</a:t>
            </a:r>
            <a:endParaRPr lang="en-AE" b="1">
              <a:solidFill>
                <a:srgbClr val="0872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81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38" r:id="rId1"/>
    <p:sldLayoutId id="214748543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library.wiley.com/doi/abs/10.1111/jiec.12997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rena.org/newsroom/expertinsights/2021/Nov/Materials-shortage-will-not-stop-the-energy-transitio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dpi.com/1996-1073/14/13/3772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ergypost.eu/cbam-needs-universal-adoption-of-methods-for-measuring-carbon-intensity/" TargetMode="External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ena.org/publications/2020/Sep/Reaching-Zero-with-Renewables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links/XMaou72B6v?ctid=ccddebb0-d2bb-44d0-984a-8e42a5c062b3&amp;pbi_source=linkShare" TargetMode="Externa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package" Target="../embeddings/Microsoft_PowerPoint_Slide_757FBD04.sldx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irena.org/publications/2021/Jan/Innovation-Outlook-Renewable-Methano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irena.org/publications/2021/Jul/Reaching-Zero-with-Renewables-Biojet-Fuels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irena.org/publications/2021/Oct/A-Pathway-to-Decarbonise-the-Shipping-Sector-by-2050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rena.org/Technical-Papers/Capturing-Carbon" TargetMode="External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DDBC9C-5430-B846-A8CE-14036E010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043"/>
                    </a14:imgEffect>
                    <a14:imgEffect>
                      <a14:saturation sat="71000"/>
                    </a14:imgEffect>
                    <a14:imgEffect>
                      <a14:brightnessContrast bright="3000" contrast="-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1034" y="3236553"/>
            <a:ext cx="8549931" cy="28533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CC7415-E07B-B242-88DD-7609EA93EC79}"/>
              </a:ext>
            </a:extLst>
          </p:cNvPr>
          <p:cNvSpPr/>
          <p:nvPr/>
        </p:nvSpPr>
        <p:spPr>
          <a:xfrm>
            <a:off x="0" y="1049505"/>
            <a:ext cx="12192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000" b="1">
                <a:solidFill>
                  <a:srgbClr val="0872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Reaching Zero with Renewables</a:t>
            </a:r>
          </a:p>
          <a:p>
            <a:pPr algn="ctr"/>
            <a:endParaRPr lang="en-US" sz="2800" b="1">
              <a:solidFill>
                <a:srgbClr val="0872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>
                <a:solidFill>
                  <a:srgbClr val="0872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Eliminating CO</a:t>
            </a:r>
            <a:r>
              <a:rPr lang="en-US" sz="2800" b="1" baseline="-25000">
                <a:solidFill>
                  <a:srgbClr val="0872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>
                <a:solidFill>
                  <a:srgbClr val="0872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emissions from industry and transport in line with </a:t>
            </a:r>
            <a:br>
              <a:rPr lang="en-US" sz="2800" b="1">
                <a:solidFill>
                  <a:srgbClr val="0872A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>
                <a:solidFill>
                  <a:srgbClr val="0872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1.5-degree-C climate goal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AB0FC5-6331-4089-A4B0-A69A282A29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947" y="58407"/>
            <a:ext cx="2190466" cy="6903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C9166E-B9A1-4756-A6C3-CBA2C636DB69}"/>
              </a:ext>
            </a:extLst>
          </p:cNvPr>
          <p:cNvSpPr txBox="1"/>
          <p:nvPr/>
        </p:nvSpPr>
        <p:spPr>
          <a:xfrm flipH="1">
            <a:off x="2782956" y="6276373"/>
            <a:ext cx="7800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+mj-lt"/>
              </a:rPr>
              <a:t>COP26: 1-12 November 2021, Glasgow, UK</a:t>
            </a:r>
          </a:p>
        </p:txBody>
      </p:sp>
    </p:spTree>
    <p:extLst>
      <p:ext uri="{BB962C8B-B14F-4D97-AF65-F5344CB8AC3E}">
        <p14:creationId xmlns:p14="http://schemas.microsoft.com/office/powerpoint/2010/main" val="2908690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5CB192-6CA2-4F05-BE3A-7C3025086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10</a:t>
            </a:fld>
            <a:endParaRPr lang="de-DE" alt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B96F923-5A61-4D06-B437-A202417CE9C8}"/>
              </a:ext>
            </a:extLst>
          </p:cNvPr>
          <p:cNvSpPr txBox="1">
            <a:spLocks/>
          </p:cNvSpPr>
          <p:nvPr/>
        </p:nvSpPr>
        <p:spPr>
          <a:xfrm>
            <a:off x="480768" y="725639"/>
            <a:ext cx="5356783" cy="60409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40" tIns="45720" rIns="91440" bIns="45720" anchor="t"/>
          <a:lstStyle>
            <a:lvl1pPr marL="382588" indent="-382588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830263" indent="-319088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277938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790700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301875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814688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3326450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838210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4349972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b="0" kern="0"/>
              <a:t>Iron and steel production accounted for approximately </a:t>
            </a:r>
            <a:r>
              <a:rPr lang="en-US" sz="1400" kern="0"/>
              <a:t>7–9% of total global fossil fuel CO</a:t>
            </a:r>
            <a:r>
              <a:rPr lang="en-US" sz="1400" kern="0" baseline="-25000"/>
              <a:t>2</a:t>
            </a:r>
            <a:r>
              <a:rPr lang="en-US" sz="1400" kern="0"/>
              <a:t> emissions</a:t>
            </a:r>
            <a:r>
              <a:rPr lang="en-US" sz="1400" b="0" kern="0"/>
              <a:t> in 2017</a:t>
            </a:r>
            <a:endParaRPr lang="en-US"/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kern="0"/>
              <a:t>Relocation</a:t>
            </a:r>
            <a:r>
              <a:rPr lang="en-US" sz="1400" b="0" kern="0"/>
              <a:t> of key energy-intensive iron-making step (not steel making) </a:t>
            </a:r>
            <a:r>
              <a:rPr lang="en-US" sz="1400" kern="0"/>
              <a:t>to areas of low-cost renewable electricity</a:t>
            </a:r>
            <a:r>
              <a:rPr lang="en-US" sz="1400" b="0" kern="0"/>
              <a:t> can</a:t>
            </a:r>
            <a:r>
              <a:rPr lang="en-US" sz="1400" kern="0"/>
              <a:t> reduce CO</a:t>
            </a:r>
            <a:r>
              <a:rPr lang="en-US" sz="1400" kern="0" baseline="-25000"/>
              <a:t>2 </a:t>
            </a:r>
            <a:r>
              <a:rPr lang="en-US" sz="1400" kern="0"/>
              <a:t>emissions by nearly a third </a:t>
            </a:r>
            <a:r>
              <a:rPr lang="en-US" sz="1400" kern="0">
                <a:sym typeface="Wingdings" panose="05000000000000000000" pitchFamily="2" charset="2"/>
              </a:rPr>
              <a:t> 0.7 </a:t>
            </a:r>
            <a:r>
              <a:rPr lang="en-US" sz="1400" kern="0" err="1">
                <a:sym typeface="Wingdings" panose="05000000000000000000" pitchFamily="2" charset="2"/>
              </a:rPr>
              <a:t>Gtpa</a:t>
            </a:r>
            <a:r>
              <a:rPr lang="en-US" sz="1400" kern="0">
                <a:sym typeface="Wingdings" panose="05000000000000000000" pitchFamily="2" charset="2"/>
              </a:rPr>
              <a:t> of CO</a:t>
            </a:r>
            <a:r>
              <a:rPr lang="en-US" sz="1400" kern="0" baseline="-25000">
                <a:sym typeface="Wingdings" panose="05000000000000000000" pitchFamily="2" charset="2"/>
              </a:rPr>
              <a:t>2</a:t>
            </a:r>
            <a:endParaRPr lang="en-US" sz="1400" b="0" kern="0" baseline="-25000">
              <a:cs typeface="Calibri" panose="020F0502020204030204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kern="0"/>
              <a:t>What it would entail: </a:t>
            </a:r>
            <a:endParaRPr lang="en-US" sz="1400" kern="0">
              <a:cs typeface="Calibri" panose="020F0502020204030204"/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kern="0"/>
              <a:t>Investment</a:t>
            </a:r>
            <a:r>
              <a:rPr lang="en-US" sz="1400" b="0" kern="0"/>
              <a:t> required USD 0.9 trillion (= 0.7% of the total energy sector investment needs)</a:t>
            </a:r>
            <a:endParaRPr lang="en-US" sz="1400" b="0" kern="0">
              <a:cs typeface="Calibri" panose="020F0502020204030204"/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kern="0">
                <a:ea typeface="MS PGothic"/>
              </a:rPr>
              <a:t>7-fold increase </a:t>
            </a:r>
            <a:r>
              <a:rPr lang="en-US" sz="1400" kern="0">
                <a:ea typeface="MS PGothic"/>
              </a:rPr>
              <a:t>of global </a:t>
            </a:r>
            <a:r>
              <a:rPr lang="en-US" sz="1400" b="1" kern="0">
                <a:ea typeface="MS PGothic"/>
              </a:rPr>
              <a:t>DRI production </a:t>
            </a:r>
            <a:r>
              <a:rPr lang="en-US" sz="1400" kern="0">
                <a:ea typeface="MS PGothic"/>
              </a:rPr>
              <a:t>from current levels (currently 100 Mt or 8% of all iron) </a:t>
            </a:r>
            <a:endParaRPr lang="en-US" sz="1400" kern="0">
              <a:cs typeface="Calibri"/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kern="0"/>
              <a:t>5 EJ of hydrogen</a:t>
            </a:r>
            <a:r>
              <a:rPr lang="en-US" sz="1400" b="0" kern="0"/>
              <a:t> needed per year </a:t>
            </a:r>
            <a:r>
              <a:rPr lang="en-US" sz="1400" kern="0"/>
              <a:t>(= </a:t>
            </a:r>
            <a:r>
              <a:rPr lang="en-US" sz="1400" b="1" kern="0"/>
              <a:t>1% </a:t>
            </a:r>
            <a:r>
              <a:rPr lang="en-US" sz="1400" kern="0"/>
              <a:t>of global primary energy supply)</a:t>
            </a:r>
            <a:endParaRPr lang="en-US" sz="1400" b="0" kern="0">
              <a:cs typeface="Calibri" panose="020F0502020204030204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kern="0">
                <a:ea typeface="MS PGothic"/>
              </a:rPr>
              <a:t>Priority </a:t>
            </a:r>
            <a:r>
              <a:rPr lang="en-US" sz="1400" b="0" kern="0">
                <a:ea typeface="MS PGothic"/>
              </a:rPr>
              <a:t>is an increase in development of commercial-scale hydrogen iron-making process</a:t>
            </a:r>
            <a:endParaRPr lang="en-US" sz="1400" b="0" kern="0">
              <a:ea typeface="MS PGothic"/>
              <a:cs typeface="Calibri" panose="020F0502020204030204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kern="0">
                <a:ea typeface="MS PGothic"/>
              </a:rPr>
              <a:t>Depends on:</a:t>
            </a:r>
            <a:endParaRPr lang="en-US" sz="1400" kern="0">
              <a:ea typeface="MS PGothic"/>
              <a:cs typeface="Calibri" panose="020F0502020204030204"/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0" kern="0">
                <a:ea typeface="MS PGothic"/>
              </a:rPr>
              <a:t>the final demonstration of industrial feasibility of hydrogen production, </a:t>
            </a:r>
            <a:endParaRPr lang="en-US" sz="1400" b="0" kern="0">
              <a:ea typeface="MS PGothic"/>
              <a:cs typeface="Calibri" panose="020F0502020204030204"/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0" kern="0">
                <a:ea typeface="MS PGothic"/>
              </a:rPr>
              <a:t>energy cost, </a:t>
            </a:r>
            <a:endParaRPr lang="en-US" sz="1400" b="0" kern="0">
              <a:ea typeface="MS PGothic"/>
              <a:cs typeface="Calibri" panose="020F0502020204030204"/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0" kern="0">
                <a:ea typeface="MS PGothic"/>
              </a:rPr>
              <a:t>ore feedstock cost, </a:t>
            </a:r>
            <a:endParaRPr lang="en-US" sz="1400" b="0" kern="0">
              <a:ea typeface="MS PGothic"/>
              <a:cs typeface="Calibri" panose="020F0502020204030204"/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0" kern="0">
                <a:ea typeface="MS PGothic"/>
              </a:rPr>
              <a:t>economies of scale, and</a:t>
            </a:r>
            <a:endParaRPr lang="en-US" sz="1400" b="0" kern="0">
              <a:ea typeface="MS PGothic"/>
              <a:cs typeface="Calibri" panose="020F0502020204030204"/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kern="0">
                <a:ea typeface="MS PGothic"/>
              </a:rPr>
              <a:t>CO</a:t>
            </a:r>
            <a:r>
              <a:rPr lang="en-US" sz="1400" kern="0" baseline="-25000">
                <a:ea typeface="MS PGothic"/>
              </a:rPr>
              <a:t>2</a:t>
            </a:r>
            <a:r>
              <a:rPr lang="en-US" sz="1400" kern="0">
                <a:ea typeface="MS PGothic"/>
              </a:rPr>
              <a:t> price of more than USD 67/t. </a:t>
            </a:r>
            <a:endParaRPr lang="en-US" sz="1400" kern="0">
              <a:ea typeface="MS PGothic"/>
              <a:cs typeface="Calibri" panose="020F0502020204030204"/>
            </a:endParaRPr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C8AF5241-160E-49B1-A103-6FBE97D7D5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92" r="28664"/>
          <a:stretch/>
        </p:blipFill>
        <p:spPr>
          <a:xfrm>
            <a:off x="10540303" y="202090"/>
            <a:ext cx="1423059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C924DA-07A2-4DA4-87D0-1DD2B758AD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05" t="4961" r="6337" b="5128"/>
          <a:stretch/>
        </p:blipFill>
        <p:spPr>
          <a:xfrm>
            <a:off x="5975738" y="1057936"/>
            <a:ext cx="3957701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A03068-3FA5-4435-B252-1FAAF8A17F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77" t="11688" r="5378" b="5129"/>
          <a:stretch/>
        </p:blipFill>
        <p:spPr>
          <a:xfrm>
            <a:off x="6049348" y="3747984"/>
            <a:ext cx="5138397" cy="2743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E96B2CB-0E9C-4B17-A3F7-9E4361E47157}"/>
              </a:ext>
            </a:extLst>
          </p:cNvPr>
          <p:cNvSpPr txBox="1"/>
          <p:nvPr/>
        </p:nvSpPr>
        <p:spPr>
          <a:xfrm>
            <a:off x="5988628" y="753286"/>
            <a:ext cx="39319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rgbClr val="77C36A"/>
                </a:solidFill>
                <a:latin typeface="+mj-lt"/>
              </a:rPr>
              <a:t>C</a:t>
            </a:r>
            <a:r>
              <a:rPr lang="en-US" sz="1200" b="0" i="0" u="none" strike="noStrike" baseline="0">
                <a:solidFill>
                  <a:srgbClr val="77C36A"/>
                </a:solidFill>
                <a:latin typeface="+mj-lt"/>
              </a:rPr>
              <a:t>ost comparison for crude steel production in Europe</a:t>
            </a:r>
            <a:endParaRPr lang="en-US" sz="120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B7F078-00EC-496C-A272-43CC5F8CCAAB}"/>
              </a:ext>
            </a:extLst>
          </p:cNvPr>
          <p:cNvSpPr txBox="1"/>
          <p:nvPr/>
        </p:nvSpPr>
        <p:spPr>
          <a:xfrm>
            <a:off x="6205292" y="3518042"/>
            <a:ext cx="51206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rgbClr val="77C36A"/>
                </a:solidFill>
                <a:latin typeface="+mj-lt"/>
              </a:rPr>
              <a:t>Cost differentials for steel production based on DRI using H2 versus BF</a:t>
            </a:r>
            <a:endParaRPr lang="en-US" sz="1200">
              <a:latin typeface="+mj-l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CF5189A-AC5F-4AEE-8265-4F2ECBA18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40344"/>
            <a:ext cx="10515600" cy="345096"/>
          </a:xfrm>
        </p:spPr>
        <p:txBody>
          <a:bodyPr>
            <a:normAutofit fontScale="90000"/>
          </a:bodyPr>
          <a:lstStyle/>
          <a:p>
            <a:r>
              <a:rPr lang="en-US">
                <a:latin typeface="Calibri"/>
                <a:ea typeface="MS PGothic"/>
                <a:cs typeface="Calibri"/>
              </a:rPr>
              <a:t>Renewable-based decarbonization and relocation of iron and steel making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869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B3AF4C70-DA92-472F-ABD0-5B4569130E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78" r="30447"/>
          <a:stretch/>
        </p:blipFill>
        <p:spPr>
          <a:xfrm>
            <a:off x="10540303" y="202090"/>
            <a:ext cx="1408176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7E1181-CBD4-466A-AA6B-8A9E1A9B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Materials for Energy Transition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5CB192-6CA2-4F05-BE3A-7C3025086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11</a:t>
            </a:fld>
            <a:endParaRPr lang="de-DE" alt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B96F923-5A61-4D06-B437-A202417CE9C8}"/>
              </a:ext>
            </a:extLst>
          </p:cNvPr>
          <p:cNvSpPr txBox="1">
            <a:spLocks/>
          </p:cNvSpPr>
          <p:nvPr/>
        </p:nvSpPr>
        <p:spPr>
          <a:xfrm>
            <a:off x="480768" y="725639"/>
            <a:ext cx="5315733" cy="60409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40" tIns="45720" rIns="91440" bIns="45720" anchor="t"/>
          <a:lstStyle>
            <a:lvl1pPr marL="382588" indent="-382588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830263" indent="-319088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277938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790700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301875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814688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3326450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838210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4349972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kern="0" err="1"/>
              <a:t>Greenflation</a:t>
            </a:r>
            <a:r>
              <a:rPr lang="en-US" sz="1400" b="0" kern="0"/>
              <a:t>: rising prices for metals and minerals that are essential to the generation of renewable energy technologies</a:t>
            </a:r>
            <a:endParaRPr lang="en-US"/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b="0" kern="0">
                <a:ea typeface="MS PGothic"/>
              </a:rPr>
              <a:t>For many materials, quantities required for energy transition </a:t>
            </a:r>
            <a:r>
              <a:rPr lang="en-US" sz="1400" kern="0">
                <a:ea typeface="MS PGothic"/>
              </a:rPr>
              <a:t>not that significant </a:t>
            </a:r>
            <a:r>
              <a:rPr lang="en-US" sz="1400" b="0" kern="0">
                <a:ea typeface="MS PGothic"/>
              </a:rPr>
              <a:t>compared to total consumption </a:t>
            </a:r>
            <a:endParaRPr lang="en-US" sz="1400" b="0" kern="0">
              <a:ea typeface="MS PGothic"/>
              <a:cs typeface="Calibri" panose="020F0502020204030204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b="0" kern="0">
                <a:ea typeface="MS PGothic"/>
              </a:rPr>
              <a:t>Significant </a:t>
            </a:r>
            <a:r>
              <a:rPr lang="en-US" sz="1400" kern="0">
                <a:ea typeface="MS PGothic"/>
              </a:rPr>
              <a:t>substitution potential </a:t>
            </a:r>
            <a:r>
              <a:rPr lang="en-US" sz="1400" b="0" kern="0">
                <a:ea typeface="MS PGothic"/>
              </a:rPr>
              <a:t>exists in new applications</a:t>
            </a:r>
            <a:endParaRPr lang="en-US" sz="1400" b="0" kern="0">
              <a:ea typeface="MS PGothic"/>
              <a:cs typeface="Calibri" panose="020F0502020204030204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kern="0">
                <a:ea typeface="MS PGothic"/>
              </a:rPr>
              <a:t>Recycling</a:t>
            </a:r>
            <a:r>
              <a:rPr lang="en-US" sz="1400" b="0" kern="0">
                <a:ea typeface="MS PGothic"/>
              </a:rPr>
              <a:t> can reduce the need for primary material production</a:t>
            </a:r>
            <a:endParaRPr lang="en-US" sz="1400" b="0" kern="0">
              <a:ea typeface="MS PGothic"/>
              <a:cs typeface="Calibri" panose="020F0502020204030204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kern="0">
                <a:ea typeface="MS PGothic"/>
                <a:cs typeface="Calibri"/>
              </a:rPr>
              <a:t>Battery materials </a:t>
            </a:r>
            <a:r>
              <a:rPr lang="en-US" sz="1400" b="0" kern="0">
                <a:ea typeface="MS PGothic"/>
                <a:cs typeface="Calibri"/>
              </a:rPr>
              <a:t>for EV and </a:t>
            </a:r>
            <a:r>
              <a:rPr lang="en-US" sz="1400" kern="0">
                <a:ea typeface="MS PGothic"/>
                <a:cs typeface="Calibri"/>
              </a:rPr>
              <a:t>rare earth permanent magnets</a:t>
            </a:r>
            <a:r>
              <a:rPr lang="en-US" sz="1400" b="0" kern="0">
                <a:ea typeface="MS PGothic"/>
                <a:cs typeface="Calibri"/>
              </a:rPr>
              <a:t> for EV and wind turbines</a:t>
            </a:r>
            <a:endParaRPr lang="en-US" sz="1400" b="0" kern="0">
              <a:ea typeface="MS PGothic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kern="0">
                <a:ea typeface="MS PGothic"/>
              </a:rPr>
              <a:t>Copper demand for electricity systems </a:t>
            </a:r>
            <a:r>
              <a:rPr lang="en-US" sz="1400" b="0" kern="0">
                <a:ea typeface="MS PGothic"/>
              </a:rPr>
              <a:t>may grow to </a:t>
            </a:r>
            <a:r>
              <a:rPr lang="en-US" sz="1400" kern="0">
                <a:ea typeface="MS PGothic"/>
              </a:rPr>
              <a:t>6 Mtpa</a:t>
            </a:r>
            <a:r>
              <a:rPr lang="en-US" sz="1400" b="0" kern="0">
                <a:ea typeface="MS PGothic"/>
              </a:rPr>
              <a:t>, compared with today’s copper demand of 30 Mt per year </a:t>
            </a:r>
            <a:endParaRPr lang="en-US" sz="1400" b="0" kern="0">
              <a:ea typeface="MS PGothic"/>
              <a:cs typeface="Calibri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b="0" kern="0">
                <a:ea typeface="MS PGothic"/>
              </a:rPr>
              <a:t>Automotive applications account for around 9% of today’s copper use and </a:t>
            </a:r>
            <a:r>
              <a:rPr lang="en-US" sz="1400" kern="0">
                <a:ea typeface="MS PGothic"/>
              </a:rPr>
              <a:t>electric vehicles can double or quadruple copper use</a:t>
            </a:r>
            <a:r>
              <a:rPr lang="en-US" sz="1400" b="0" kern="0">
                <a:ea typeface="MS PGothic"/>
              </a:rPr>
              <a:t>, which is equivalent to 14% to 28% of today’s copper use</a:t>
            </a:r>
            <a:endParaRPr lang="en-US" sz="1400" b="0" kern="0">
              <a:ea typeface="MS PGothic"/>
              <a:cs typeface="Calibri" panose="020F0502020204030204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b="0" kern="0">
                <a:ea typeface="MS PGothic"/>
              </a:rPr>
              <a:t>Industry is wary due to experience with </a:t>
            </a:r>
            <a:r>
              <a:rPr lang="en-US" sz="1400" kern="0">
                <a:ea typeface="MS PGothic"/>
              </a:rPr>
              <a:t>past supply cycles</a:t>
            </a:r>
            <a:endParaRPr lang="en-US" sz="1400" kern="0">
              <a:ea typeface="MS PGothic"/>
              <a:cs typeface="Calibri" panose="020F0502020204030204"/>
            </a:endParaRPr>
          </a:p>
          <a:p>
            <a:pPr marL="685800" lvl="1" indent="-31877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lang="en-US" sz="1400" b="0" kern="0">
                <a:ea typeface="MS PGothic"/>
              </a:rPr>
              <a:t>For lithium, today’s price </a:t>
            </a:r>
            <a:r>
              <a:rPr lang="en-US" sz="1400" kern="0">
                <a:ea typeface="MS PGothic"/>
              </a:rPr>
              <a:t>are just back to</a:t>
            </a:r>
            <a:r>
              <a:rPr lang="en-US" sz="1400" b="0" kern="0">
                <a:ea typeface="MS PGothic"/>
              </a:rPr>
              <a:t> 2017</a:t>
            </a:r>
            <a:r>
              <a:rPr lang="en-US" sz="1400" kern="0">
                <a:ea typeface="MS PGothic"/>
              </a:rPr>
              <a:t> price levels</a:t>
            </a:r>
            <a:r>
              <a:rPr lang="en-US" sz="1400" b="0" kern="0">
                <a:ea typeface="MS PGothic"/>
              </a:rPr>
              <a:t>, as new supply came onstream </a:t>
            </a:r>
            <a:r>
              <a:rPr lang="en-US" sz="1400" b="1" kern="0">
                <a:ea typeface="MS PGothic"/>
              </a:rPr>
              <a:t>faster than demand growth</a:t>
            </a:r>
            <a:endParaRPr lang="en-US" sz="1400" b="1" kern="0">
              <a:ea typeface="MS PGothic"/>
              <a:cs typeface="Calibri"/>
            </a:endParaRPr>
          </a:p>
          <a:p>
            <a:pPr marL="685800" marR="0" lvl="1" indent="-3187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400" b="0" kern="0">
                <a:ea typeface="MS PGothic"/>
              </a:rPr>
              <a:t>Other metals have seen similar demand-supply cycles, and the </a:t>
            </a:r>
            <a:r>
              <a:rPr lang="en-US" sz="1400" b="1" kern="0">
                <a:ea typeface="MS PGothic"/>
              </a:rPr>
              <a:t>long-term price trend has been downhill</a:t>
            </a:r>
          </a:p>
          <a:p>
            <a:pPr marL="382270" indent="-382270">
              <a:lnSpc>
                <a:spcPct val="100000"/>
              </a:lnSpc>
              <a:spcAft>
                <a:spcPts val="600"/>
              </a:spcAft>
              <a:buSzPct val="100000"/>
              <a:defRPr/>
            </a:pPr>
            <a:r>
              <a:rPr kumimoji="0" lang="en-US" sz="1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S PGothic"/>
                <a:cs typeface="+mn-cs"/>
              </a:rPr>
              <a:t>Key risks about geographical distribution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S PGothic"/>
                <a:cs typeface="+mn-cs"/>
              </a:rPr>
              <a:t>of materials supply: cheap supply from abroad and geopolitical concerns</a:t>
            </a:r>
            <a:endParaRPr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MS PGothic"/>
              <a:cs typeface="Calibri" panose="020F0502020204030204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  <a:buSzPct val="100000"/>
              <a:defRPr/>
            </a:pPr>
            <a:r>
              <a:rPr lang="en-US" sz="1400" kern="0">
                <a:solidFill>
                  <a:srgbClr val="000000"/>
                </a:solidFill>
                <a:latin typeface="+mj-lt"/>
                <a:ea typeface="MS PGothic"/>
                <a:cs typeface="Calibri"/>
              </a:rPr>
              <a:t>Short and mid-term expansion of mining </a:t>
            </a:r>
            <a:r>
              <a:rPr lang="en-US" sz="1400" b="0" kern="0">
                <a:solidFill>
                  <a:srgbClr val="000000"/>
                </a:solidFill>
                <a:latin typeface="+mj-lt"/>
                <a:ea typeface="MS PGothic"/>
                <a:cs typeface="Calibri"/>
              </a:rPr>
              <a:t>poses a challenge</a:t>
            </a:r>
            <a:endParaRPr lang="en-US" sz="1400" b="0" kern="0">
              <a:solidFill>
                <a:srgbClr val="000000"/>
              </a:solidFill>
              <a:latin typeface="+mj-lt"/>
              <a:ea typeface="MS PGothic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  <a:buSzPct val="100000"/>
              <a:defRPr/>
            </a:pPr>
            <a:r>
              <a:rPr kumimoji="0" lang="en-US" sz="1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S PGothic"/>
                <a:cs typeface="+mn-cs"/>
              </a:rPr>
              <a:t>International governance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S PGothic"/>
                <a:cs typeface="+mn-cs"/>
              </a:rPr>
              <a:t> must be enhanced for strategic critical materials essential for energy transition, with </a:t>
            </a:r>
            <a:r>
              <a:rPr kumimoji="0" lang="en-US" sz="1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S PGothic"/>
                <a:cs typeface="+mn-cs"/>
              </a:rPr>
              <a:t>policy</a:t>
            </a:r>
            <a:r>
              <a:rPr lang="en-US" sz="1400" kern="0">
                <a:solidFill>
                  <a:srgbClr val="000000"/>
                </a:solidFill>
                <a:latin typeface="+mj-lt"/>
                <a:ea typeface="MS PGothic"/>
              </a:rPr>
              <a:t> </a:t>
            </a:r>
            <a:r>
              <a:rPr kumimoji="0" lang="en-US" sz="1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S PGothic"/>
                <a:cs typeface="+mn-cs"/>
              </a:rPr>
              <a:t>frameworks and design decisions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S PGothic"/>
                <a:cs typeface="+mn-cs"/>
              </a:rPr>
              <a:t>to avoid future scarcity problems</a:t>
            </a:r>
            <a:endParaRPr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MS PGothic"/>
              <a:cs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767D57-2A51-4493-875F-35706E06E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2412" y="2510271"/>
            <a:ext cx="5486400" cy="34784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E46F230-0CA4-4BDD-914F-E44242D72D02}"/>
              </a:ext>
            </a:extLst>
          </p:cNvPr>
          <p:cNvSpPr txBox="1"/>
          <p:nvPr/>
        </p:nvSpPr>
        <p:spPr>
          <a:xfrm>
            <a:off x="6167562" y="2145370"/>
            <a:ext cx="5486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77C36A"/>
                </a:solidFill>
                <a:latin typeface="+mj-lt"/>
              </a:rPr>
              <a:t>Baseline projections for battery materials demand</a:t>
            </a:r>
            <a:endParaRPr lang="en-US" sz="1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1219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E5A29AD5-32AF-442F-9486-6B6E99934C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68" r="30268"/>
          <a:stretch/>
        </p:blipFill>
        <p:spPr>
          <a:xfrm>
            <a:off x="10540303" y="202090"/>
            <a:ext cx="1423057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7E1181-CBD4-466A-AA6B-8A9E1A9B7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768" y="264462"/>
            <a:ext cx="10515600" cy="345096"/>
          </a:xfrm>
        </p:spPr>
        <p:txBody>
          <a:bodyPr>
            <a:normAutofit fontScale="90000"/>
          </a:bodyPr>
          <a:lstStyle/>
          <a:p>
            <a:r>
              <a:rPr lang="en-US"/>
              <a:t>Zero-Emission Pathway for the Global Chemical and Petrochemical Sector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5CB192-6CA2-4F05-BE3A-7C3025086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12</a:t>
            </a:fld>
            <a:endParaRPr lang="de-DE" alt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B96F923-5A61-4D06-B437-A202417CE9C8}"/>
              </a:ext>
            </a:extLst>
          </p:cNvPr>
          <p:cNvSpPr txBox="1">
            <a:spLocks/>
          </p:cNvSpPr>
          <p:nvPr/>
        </p:nvSpPr>
        <p:spPr>
          <a:xfrm>
            <a:off x="480768" y="725639"/>
            <a:ext cx="5315733" cy="60409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40" tIns="45720" rIns="91440" bIns="45720" anchor="t"/>
          <a:lstStyle>
            <a:lvl1pPr marL="382588" indent="-382588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830263" indent="-319088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277938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790700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301875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814688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3326450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838210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4349972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b="0" kern="0">
                <a:solidFill>
                  <a:srgbClr val="000000"/>
                </a:solidFill>
                <a:latin typeface="+mj-lt"/>
                <a:ea typeface="MS PGothic"/>
              </a:rPr>
              <a:t>Global chemical and petrochemical </a:t>
            </a:r>
            <a:r>
              <a:rPr lang="en-US" sz="1400" kern="0">
                <a:solidFill>
                  <a:srgbClr val="000000"/>
                </a:solidFill>
                <a:latin typeface="+mj-lt"/>
                <a:ea typeface="MS PGothic"/>
              </a:rPr>
              <a:t>production amounted to 5.7 trillion USD in 2017 </a:t>
            </a:r>
            <a:r>
              <a:rPr lang="en-US" sz="1400" b="0" kern="0">
                <a:solidFill>
                  <a:srgbClr val="000000"/>
                </a:solidFill>
                <a:latin typeface="+mj-lt"/>
                <a:ea typeface="MS PGothic"/>
              </a:rPr>
              <a:t>and is projected to </a:t>
            </a:r>
            <a:r>
              <a:rPr lang="en-US" sz="1400" kern="0">
                <a:solidFill>
                  <a:srgbClr val="000000"/>
                </a:solidFill>
                <a:latin typeface="+mj-lt"/>
                <a:ea typeface="MS PGothic"/>
              </a:rPr>
              <a:t>quadruple</a:t>
            </a:r>
            <a:r>
              <a:rPr lang="en-US" sz="1400" b="0" kern="0">
                <a:solidFill>
                  <a:srgbClr val="000000"/>
                </a:solidFill>
                <a:latin typeface="+mj-lt"/>
                <a:ea typeface="MS PGothic"/>
              </a:rPr>
              <a:t> by 2060</a:t>
            </a:r>
            <a:endParaRPr lang="en-US"/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b="0" kern="0">
                <a:solidFill>
                  <a:srgbClr val="000000"/>
                </a:solidFill>
                <a:latin typeface="+mj-lt"/>
                <a:ea typeface="MS PGothic"/>
              </a:rPr>
              <a:t>Major contributor to global industrial </a:t>
            </a:r>
            <a:r>
              <a:rPr lang="en-US" sz="1400" kern="0">
                <a:solidFill>
                  <a:srgbClr val="000000"/>
                </a:solidFill>
                <a:ea typeface="MS PGothic"/>
              </a:rPr>
              <a:t>CO</a:t>
            </a:r>
            <a:r>
              <a:rPr lang="en-US" sz="1400" kern="0" baseline="-25000">
                <a:solidFill>
                  <a:srgbClr val="000000"/>
                </a:solidFill>
                <a:ea typeface="MS PGothic"/>
              </a:rPr>
              <a:t>2</a:t>
            </a:r>
            <a:r>
              <a:rPr lang="en-US" sz="1400" b="0" kern="0">
                <a:solidFill>
                  <a:srgbClr val="000000"/>
                </a:solidFill>
                <a:latin typeface="+mj-lt"/>
                <a:ea typeface="MS PGothic"/>
              </a:rPr>
              <a:t> </a:t>
            </a:r>
            <a:r>
              <a:rPr lang="en-US" sz="1400" kern="0">
                <a:solidFill>
                  <a:srgbClr val="000000"/>
                </a:solidFill>
                <a:latin typeface="+mj-lt"/>
                <a:ea typeface="MS PGothic"/>
              </a:rPr>
              <a:t>emissions</a:t>
            </a:r>
            <a:r>
              <a:rPr lang="en-US" sz="1400" b="0" kern="0">
                <a:solidFill>
                  <a:srgbClr val="000000"/>
                </a:solidFill>
                <a:latin typeface="+mj-lt"/>
                <a:ea typeface="MS PGothic"/>
              </a:rPr>
              <a:t>, with a total of around </a:t>
            </a:r>
            <a:r>
              <a:rPr lang="en-US" sz="1400" kern="0">
                <a:solidFill>
                  <a:srgbClr val="000000"/>
                </a:solidFill>
                <a:latin typeface="+mj-lt"/>
                <a:ea typeface="MS PGothic"/>
              </a:rPr>
              <a:t>2.2 </a:t>
            </a:r>
            <a:r>
              <a:rPr lang="en-US" sz="1400" kern="0" err="1">
                <a:solidFill>
                  <a:srgbClr val="000000"/>
                </a:solidFill>
                <a:latin typeface="+mj-lt"/>
                <a:ea typeface="MS PGothic"/>
              </a:rPr>
              <a:t>Gtpa</a:t>
            </a:r>
            <a:r>
              <a:rPr lang="en-US" sz="1400" kern="0">
                <a:solidFill>
                  <a:srgbClr val="000000"/>
                </a:solidFill>
                <a:latin typeface="+mj-lt"/>
                <a:ea typeface="MS PGothic"/>
              </a:rPr>
              <a:t> of </a:t>
            </a:r>
            <a:r>
              <a:rPr lang="en-US" sz="1400" kern="0">
                <a:solidFill>
                  <a:srgbClr val="000000"/>
                </a:solidFill>
                <a:ea typeface="MS PGothic"/>
              </a:rPr>
              <a:t>CO</a:t>
            </a:r>
            <a:r>
              <a:rPr lang="en-US" sz="1400" kern="0" baseline="-25000">
                <a:solidFill>
                  <a:srgbClr val="000000"/>
                </a:solidFill>
                <a:ea typeface="MS PGothic"/>
              </a:rPr>
              <a:t>2  </a:t>
            </a:r>
            <a:r>
              <a:rPr lang="en-US" sz="1400" b="0" kern="0">
                <a:solidFill>
                  <a:srgbClr val="000000"/>
                </a:solidFill>
                <a:ea typeface="MS PGothic"/>
              </a:rPr>
              <a:t>and is expected to </a:t>
            </a:r>
            <a:r>
              <a:rPr lang="en-US" sz="1400" kern="0">
                <a:solidFill>
                  <a:srgbClr val="000000"/>
                </a:solidFill>
                <a:ea typeface="MS PGothic"/>
              </a:rPr>
              <a:t>grow by c. 40%</a:t>
            </a:r>
            <a:endParaRPr lang="en-US" sz="1400" kern="0">
              <a:solidFill>
                <a:srgbClr val="000000"/>
              </a:solidFill>
              <a:ea typeface="MS PGothic"/>
              <a:cs typeface="Calibri" panose="020F0502020204030204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GB" sz="1400" b="0" kern="0"/>
              <a:t>Bioplastics constitute </a:t>
            </a:r>
            <a:r>
              <a:rPr lang="en-GB" sz="1400" kern="0"/>
              <a:t>less than 1% </a:t>
            </a:r>
            <a:r>
              <a:rPr lang="en-GB" sz="1400" b="0" kern="0"/>
              <a:t>of current plastics production</a:t>
            </a:r>
            <a:endParaRPr lang="en-GB" sz="1400" b="0" kern="0">
              <a:cs typeface="Calibri" panose="020F0502020204030204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GB" sz="1400" kern="0"/>
              <a:t>Major market barrier</a:t>
            </a:r>
            <a:r>
              <a:rPr lang="en-GB" sz="1400" b="0" kern="0"/>
              <a:t>: high cost of low-carbon alternatives</a:t>
            </a:r>
            <a:endParaRPr lang="en-GB" sz="1400" b="0" kern="0">
              <a:cs typeface="Calibri" panose="020F0502020204030204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GB" sz="1400" kern="0"/>
              <a:t>Emissions reduction potential: </a:t>
            </a:r>
            <a:r>
              <a:rPr lang="en-GB" sz="1400" b="0" kern="0"/>
              <a:t>materials systems optimisation 35%, energy use in materials production 65%: </a:t>
            </a:r>
            <a:endParaRPr lang="en-GB" sz="1400" b="0" kern="0">
              <a:cs typeface="Calibri" panose="020F0502020204030204"/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b="1" kern="0"/>
              <a:t>Circular economy (incl. recycling) </a:t>
            </a:r>
            <a:r>
              <a:rPr lang="en-GB" sz="1400" kern="0"/>
              <a:t>account for </a:t>
            </a:r>
            <a:r>
              <a:rPr lang="en-GB" sz="1400" b="1" kern="0"/>
              <a:t>16%, </a:t>
            </a:r>
            <a:r>
              <a:rPr lang="en-GB" sz="1400" kern="0"/>
              <a:t>while </a:t>
            </a:r>
            <a:r>
              <a:rPr lang="en-GB" sz="1400" b="1" kern="0"/>
              <a:t>energy efficiency </a:t>
            </a:r>
            <a:r>
              <a:rPr lang="en-GB" sz="1400" kern="0"/>
              <a:t>accounts for </a:t>
            </a:r>
            <a:r>
              <a:rPr lang="en-GB" sz="1400" b="1" kern="0"/>
              <a:t>12%</a:t>
            </a:r>
            <a:endParaRPr lang="en-GB" sz="1400" b="1" kern="0">
              <a:cs typeface="Calibri" panose="020F0502020204030204"/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b="1" kern="0"/>
              <a:t>Renewable energy </a:t>
            </a:r>
            <a:r>
              <a:rPr lang="en-GB" sz="1400" b="0" kern="0"/>
              <a:t>supply solutions, in combination with </a:t>
            </a:r>
            <a:r>
              <a:rPr lang="en-GB" sz="1400" b="1" kern="0"/>
              <a:t>electrification</a:t>
            </a:r>
            <a:r>
              <a:rPr lang="en-GB" sz="1400" b="0" kern="0"/>
              <a:t>, account for </a:t>
            </a:r>
            <a:r>
              <a:rPr lang="en-GB" sz="1400" b="1" kern="0"/>
              <a:t>40% </a:t>
            </a:r>
            <a:r>
              <a:rPr lang="en-GB" sz="1400" kern="0"/>
              <a:t>of total emissions reductions</a:t>
            </a:r>
            <a:endParaRPr lang="en-GB" sz="1400" kern="0">
              <a:cs typeface="Calibri" panose="020F0502020204030204"/>
            </a:endParaRPr>
          </a:p>
          <a:p>
            <a:pPr lvl="2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kern="0">
                <a:ea typeface="MS PGothic"/>
              </a:rPr>
              <a:t>Biomass use expected to grow to 1.3 </a:t>
            </a:r>
            <a:r>
              <a:rPr lang="en-GB" sz="1400" kern="0" err="1">
                <a:ea typeface="MS PGothic"/>
              </a:rPr>
              <a:t>Gtpa</a:t>
            </a:r>
            <a:r>
              <a:rPr lang="en-GB" sz="1400" kern="0">
                <a:ea typeface="MS PGothic"/>
              </a:rPr>
              <a:t>; green hydrogen electrolyser capacity expected to grow to 2400 GW </a:t>
            </a:r>
            <a:endParaRPr lang="en-GB" sz="1400" kern="0">
              <a:cs typeface="Calibri"/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kern="0">
                <a:solidFill>
                  <a:srgbClr val="000000"/>
                </a:solidFill>
                <a:ea typeface="MS PGothic"/>
              </a:rPr>
              <a:t>CCS/CCU </a:t>
            </a:r>
            <a:r>
              <a:rPr lang="en-US" sz="1400" kern="0">
                <a:solidFill>
                  <a:srgbClr val="000000"/>
                </a:solidFill>
                <a:ea typeface="MS PGothic"/>
              </a:rPr>
              <a:t>represent</a:t>
            </a:r>
            <a:r>
              <a:rPr lang="en-US" sz="1400" b="1" kern="0">
                <a:solidFill>
                  <a:srgbClr val="000000"/>
                </a:solidFill>
                <a:ea typeface="MS PGothic"/>
              </a:rPr>
              <a:t> </a:t>
            </a:r>
            <a:r>
              <a:rPr lang="en-GB" sz="1400" b="1" kern="0"/>
              <a:t>30% of total efforts</a:t>
            </a:r>
            <a:r>
              <a:rPr lang="en-GB" sz="1400" kern="0"/>
              <a:t> </a:t>
            </a:r>
            <a:r>
              <a:rPr lang="en-GB" sz="1400" b="0" kern="0"/>
              <a:t>(1.49 </a:t>
            </a:r>
            <a:r>
              <a:rPr lang="en-GB" sz="1400" b="0" kern="0" err="1"/>
              <a:t>Gtpa</a:t>
            </a:r>
            <a:r>
              <a:rPr lang="en-GB" sz="1400" b="0" kern="0"/>
              <a:t>) out of which 1/3 represent BECCS</a:t>
            </a:r>
            <a:endParaRPr lang="en-GB" sz="1400" b="0" kern="0">
              <a:cs typeface="Calibri" panose="020F0502020204030204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b="0" kern="0"/>
              <a:t>Required </a:t>
            </a:r>
            <a:r>
              <a:rPr lang="en-US" sz="1400" kern="0"/>
              <a:t>total</a:t>
            </a:r>
            <a:r>
              <a:rPr lang="en-US" sz="1400" b="0" kern="0"/>
              <a:t> </a:t>
            </a:r>
            <a:r>
              <a:rPr lang="en-US" sz="1400" kern="0"/>
              <a:t>investment</a:t>
            </a:r>
            <a:r>
              <a:rPr lang="en-US" sz="1400" b="0" kern="0"/>
              <a:t> of </a:t>
            </a:r>
            <a:r>
              <a:rPr lang="en-US" sz="1400" kern="0"/>
              <a:t>USD 4.5 trillion: </a:t>
            </a:r>
            <a:r>
              <a:rPr lang="en-US" sz="1400" b="0" kern="0"/>
              <a:t>feedstock switching to biomass and hydrogen (61%), energy efficiency (18%), CCS (9%), recycling and energy recovery (8%)</a:t>
            </a:r>
            <a:endParaRPr lang="en-GB" sz="1400" b="0" kern="0">
              <a:cs typeface="Calibri" panose="020F0502020204030204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GB" sz="1400" b="0" kern="0"/>
              <a:t>Achieving full decarbonisation in this sector will </a:t>
            </a:r>
            <a:r>
              <a:rPr lang="en-GB" sz="1400" kern="0"/>
              <a:t>increase</a:t>
            </a:r>
            <a:r>
              <a:rPr lang="en-GB" sz="1400" b="0" kern="0"/>
              <a:t> energy and feedstock </a:t>
            </a:r>
            <a:r>
              <a:rPr lang="en-GB" sz="1400" kern="0"/>
              <a:t>costs by more than 35%</a:t>
            </a:r>
            <a:endParaRPr lang="en-GB" sz="1400" kern="0">
              <a:cs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B1BE05-A19F-4205-87E5-1E49A97B8123}"/>
              </a:ext>
            </a:extLst>
          </p:cNvPr>
          <p:cNvSpPr txBox="1"/>
          <p:nvPr/>
        </p:nvSpPr>
        <p:spPr>
          <a:xfrm>
            <a:off x="5547009" y="3741678"/>
            <a:ext cx="5486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rgbClr val="77C36A"/>
                </a:solidFill>
                <a:latin typeface="+mj-lt"/>
              </a:rPr>
              <a:t>Estimated investment needs in the global chemical and petrochemical sector</a:t>
            </a:r>
            <a:endParaRPr lang="en-US" sz="120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18918C-DC07-4D0B-871E-321CAAD0AC97}"/>
              </a:ext>
            </a:extLst>
          </p:cNvPr>
          <p:cNvSpPr txBox="1"/>
          <p:nvPr/>
        </p:nvSpPr>
        <p:spPr>
          <a:xfrm>
            <a:off x="6232809" y="773167"/>
            <a:ext cx="4114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rgbClr val="77C36A"/>
                </a:solidFill>
                <a:latin typeface="+mj-lt"/>
              </a:rPr>
              <a:t>Breakdown of the estimated CO2 emissions reductions</a:t>
            </a:r>
            <a:endParaRPr lang="en-US" sz="120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83A17-8C4D-4443-BA59-534503E42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9968" y="1144403"/>
            <a:ext cx="4114799" cy="26387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F29E6A-71E0-482D-9DDA-60C78E83B6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471"/>
          <a:stretch/>
        </p:blipFill>
        <p:spPr>
          <a:xfrm>
            <a:off x="6369967" y="4049630"/>
            <a:ext cx="4114799" cy="270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33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4B455-A88C-4DA3-A88B-C9E00B1D2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CBAM needs universal adoption of methods for measuring carbon intensity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6B60AA-71A8-463B-9530-4B35C4DD29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13</a:t>
            </a:fld>
            <a:endParaRPr lang="de-DE" alt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EEE6AE-0298-45BB-AFAE-4A741A336E33}"/>
              </a:ext>
            </a:extLst>
          </p:cNvPr>
          <p:cNvSpPr txBox="1">
            <a:spLocks/>
          </p:cNvSpPr>
          <p:nvPr/>
        </p:nvSpPr>
        <p:spPr>
          <a:xfrm>
            <a:off x="480768" y="725639"/>
            <a:ext cx="5315733" cy="60409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382588" indent="-382588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830263" indent="-319088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277938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790700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301875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814688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3326450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838210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4349972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 kern="0">
                <a:sym typeface="Wingdings" panose="05000000000000000000" pitchFamily="2" charset="2"/>
              </a:rPr>
              <a:t>CBAM</a:t>
            </a:r>
            <a:r>
              <a:rPr lang="en-GB" sz="1400" b="0" kern="0">
                <a:sym typeface="Wingdings" panose="05000000000000000000" pitchFamily="2" charset="2"/>
              </a:rPr>
              <a:t> </a:t>
            </a:r>
            <a:r>
              <a:rPr lang="en-GB" sz="1400" kern="0">
                <a:sym typeface="Wingdings" panose="05000000000000000000" pitchFamily="2" charset="2"/>
              </a:rPr>
              <a:t>to</a:t>
            </a:r>
            <a:r>
              <a:rPr lang="en-GB" sz="1400" b="0" kern="0">
                <a:sym typeface="Wingdings" panose="05000000000000000000" pitchFamily="2" charset="2"/>
              </a:rPr>
              <a:t> </a:t>
            </a:r>
            <a:r>
              <a:rPr lang="en-GB" sz="1400" kern="0">
                <a:sym typeface="Wingdings" panose="05000000000000000000" pitchFamily="2" charset="2"/>
              </a:rPr>
              <a:t>avoid carbon leakage </a:t>
            </a:r>
            <a:r>
              <a:rPr lang="en-GB" sz="1400" b="0" kern="0">
                <a:sym typeface="Wingdings" panose="05000000000000000000" pitchFamily="2" charset="2"/>
              </a:rPr>
              <a:t>by progressively removing free allocation (starting 2026)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400" b="0" kern="0">
                <a:solidFill>
                  <a:srgbClr val="000000"/>
                </a:solidFill>
                <a:ea typeface="MS PGothic"/>
              </a:rPr>
              <a:t>CBAM certificate price equal to EU ETS certificate price</a:t>
            </a:r>
            <a:endParaRPr lang="en-US" sz="1400" b="0" kern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 kern="0">
                <a:sym typeface="Wingdings" panose="05000000000000000000" pitchFamily="2" charset="2"/>
              </a:rPr>
              <a:t>Impact of CBAM on CO</a:t>
            </a:r>
            <a:r>
              <a:rPr lang="en-GB" sz="1400" kern="0" baseline="-25000">
                <a:sym typeface="Wingdings" panose="05000000000000000000" pitchFamily="2" charset="2"/>
              </a:rPr>
              <a:t>2</a:t>
            </a:r>
            <a:r>
              <a:rPr lang="en-GB" sz="1400" kern="0">
                <a:sym typeface="Wingdings" panose="05000000000000000000" pitchFamily="2" charset="2"/>
              </a:rPr>
              <a:t> emissions limited </a:t>
            </a:r>
            <a:r>
              <a:rPr lang="en-GB" sz="1400" b="0" kern="0">
                <a:sym typeface="Wingdings" panose="05000000000000000000" pitchFamily="2" charset="2"/>
              </a:rPr>
              <a:t>– 0.1% drop in global CO2 emissions but higher trade costs for developing countries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 b="0" kern="0"/>
              <a:t>N</a:t>
            </a:r>
            <a:r>
              <a:rPr lang="en-US" sz="1400" b="0" kern="0" err="1"/>
              <a:t>eed</a:t>
            </a:r>
            <a:r>
              <a:rPr lang="en-US" sz="1400" b="0" kern="0"/>
              <a:t> for </a:t>
            </a:r>
            <a:r>
              <a:rPr lang="en-US" sz="1400" kern="0"/>
              <a:t>coherent carbon accounting systems particularly international agreement on standards and certification systems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400" kern="0"/>
              <a:t>Several accounting systems exist </a:t>
            </a:r>
            <a:r>
              <a:rPr lang="en-US" sz="1400" b="0" kern="0"/>
              <a:t>globally with different fields of application, but </a:t>
            </a:r>
            <a:r>
              <a:rPr lang="en-US" sz="1400" kern="0"/>
              <a:t>lack consistency </a:t>
            </a:r>
          </a:p>
          <a:p>
            <a:pPr marL="685800" lvl="1" indent="-31877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lang="en-US" sz="1400" b="0" kern="0"/>
              <a:t>EU Emissions Trading Scheme (ETS): existing mechanism for </a:t>
            </a:r>
            <a:r>
              <a:rPr lang="en-US" sz="1400" kern="0"/>
              <a:t>carbon pricing with certificates</a:t>
            </a:r>
            <a:endParaRPr lang="en-US" sz="1400" b="0" kern="0"/>
          </a:p>
          <a:p>
            <a:pPr marL="685800" lvl="1" indent="-31877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lang="en-GB" sz="1400" b="0" kern="0"/>
              <a:t>Renewable Energy Certificates (REC) / Guarantee of Origins (GO)</a:t>
            </a:r>
            <a:r>
              <a:rPr lang="en-GB" sz="1400" kern="0">
                <a:sym typeface="Wingdings" panose="05000000000000000000" pitchFamily="2" charset="2"/>
              </a:rPr>
              <a:t> </a:t>
            </a:r>
          </a:p>
          <a:p>
            <a:pPr marL="685800" lvl="1" indent="-31877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lang="en-GB" sz="1400" b="0" kern="0"/>
              <a:t>Power Purchase Agreements (PPAs): </a:t>
            </a:r>
            <a:r>
              <a:rPr lang="en-GB" sz="1400" kern="0"/>
              <a:t>existing renewable supply mechanisms</a:t>
            </a:r>
          </a:p>
          <a:p>
            <a:pPr marL="685800" marR="0" lvl="1" indent="-3187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GB" sz="1400" b="0" kern="0"/>
              <a:t>GHG Protocol Corporate Accounting and Reporting Standard </a:t>
            </a:r>
          </a:p>
          <a:p>
            <a:pPr marL="685800" marR="0" lvl="1" indent="-3187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GB" sz="1400" kern="0"/>
              <a:t>Clean Development Mechanism (CDM) under UNFCCC</a:t>
            </a:r>
          </a:p>
          <a:p>
            <a:pPr marL="685800" marR="0" lvl="1" indent="-3187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GB" sz="1400" b="0" kern="0"/>
              <a:t>New accounting systems for green gases (green hydroge</a:t>
            </a:r>
            <a:r>
              <a:rPr lang="en-GB" sz="1400" kern="0"/>
              <a:t>n, ammonia, renewable methanol or biomethane)</a:t>
            </a:r>
            <a:r>
              <a:rPr lang="en-GB" sz="1400" b="0" kern="0"/>
              <a:t>)</a:t>
            </a:r>
            <a:endParaRPr lang="en-US" sz="1400" b="0" kern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400" b="0" kern="0"/>
              <a:t>The </a:t>
            </a:r>
            <a:r>
              <a:rPr lang="en-GB" sz="1400" b="0" kern="0"/>
              <a:t>development of new standards and systems can </a:t>
            </a:r>
            <a:r>
              <a:rPr lang="en-GB" sz="1400" kern="0"/>
              <a:t>benefit from established practices</a:t>
            </a:r>
            <a:endParaRPr lang="en-GB" sz="1400" b="0" kern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400" b="0" kern="0"/>
              <a:t>Role for </a:t>
            </a:r>
            <a:r>
              <a:rPr lang="en-US" sz="1400" kern="0"/>
              <a:t>digital technologies (blockchain) </a:t>
            </a:r>
            <a:r>
              <a:rPr lang="en-US" sz="1400" b="0" kern="0"/>
              <a:t>essential to facilitate the implementation of accounting schemes at a global scale</a:t>
            </a:r>
            <a:endParaRPr lang="en-GB" sz="1400" b="0" kern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C87147-934C-4224-9381-797A925EAD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2" r="1867" b="1745"/>
          <a:stretch/>
        </p:blipFill>
        <p:spPr>
          <a:xfrm>
            <a:off x="6294474" y="2543872"/>
            <a:ext cx="5560828" cy="37293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EA4388-8E88-4AF6-82F6-677027665DDF}"/>
              </a:ext>
            </a:extLst>
          </p:cNvPr>
          <p:cNvSpPr txBox="1"/>
          <p:nvPr/>
        </p:nvSpPr>
        <p:spPr>
          <a:xfrm>
            <a:off x="6294474" y="2333044"/>
            <a:ext cx="5486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rgbClr val="77C36A"/>
                </a:solidFill>
                <a:latin typeface="+mj-lt"/>
              </a:rPr>
              <a:t>Breakdown of European GHG emissions</a:t>
            </a:r>
            <a:endParaRPr lang="en-US" sz="1200">
              <a:latin typeface="+mj-lt"/>
            </a:endParaRPr>
          </a:p>
        </p:txBody>
      </p:sp>
      <p:pic>
        <p:nvPicPr>
          <p:cNvPr id="12" name="Picture 11">
            <a:hlinkClick r:id="rId3"/>
            <a:extLst>
              <a:ext uri="{FF2B5EF4-FFF2-40B4-BE49-F238E27FC236}">
                <a16:creationId xmlns:a16="http://schemas.microsoft.com/office/drawing/2014/main" id="{E2902566-D034-4A0C-974F-4572E0344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303" y="202090"/>
            <a:ext cx="1423057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6001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3"/>
            <a:extLst>
              <a:ext uri="{FF2B5EF4-FFF2-40B4-BE49-F238E27FC236}">
                <a16:creationId xmlns:a16="http://schemas.microsoft.com/office/drawing/2014/main" id="{9952C6DB-F0CF-4F9C-95B5-4266F3C97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303" y="240344"/>
            <a:ext cx="1423054" cy="2011680"/>
          </a:xfrm>
          <a:prstGeom prst="rect">
            <a:avLst/>
          </a:prstGeom>
          <a:noFill/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7E1181-CBD4-466A-AA6B-8A9E1A9B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Reaching Zero with Renewables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5CB192-6CA2-4F05-BE3A-7C3025086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2</a:t>
            </a:fld>
            <a:endParaRPr lang="de-DE" alt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B96F923-5A61-4D06-B437-A202417CE9C8}"/>
              </a:ext>
            </a:extLst>
          </p:cNvPr>
          <p:cNvSpPr txBox="1">
            <a:spLocks/>
          </p:cNvSpPr>
          <p:nvPr/>
        </p:nvSpPr>
        <p:spPr>
          <a:xfrm>
            <a:off x="480768" y="725639"/>
            <a:ext cx="5315733" cy="60409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382588" indent="-382588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830263" indent="-319088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277938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790700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301875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814688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3326450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838210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4349972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 b="0" kern="0"/>
              <a:t>Hard-to-decarbonise sectors currently account for </a:t>
            </a:r>
            <a:r>
              <a:rPr lang="en-GB" sz="1400" kern="0"/>
              <a:t>38% of energy and process emissions </a:t>
            </a:r>
            <a:r>
              <a:rPr lang="en-GB" sz="1400" b="0" kern="0"/>
              <a:t>and </a:t>
            </a:r>
            <a:r>
              <a:rPr lang="en-GB" sz="1400" kern="0"/>
              <a:t>43% of final energy use by 2050</a:t>
            </a:r>
            <a:endParaRPr lang="en-GB" sz="1400" b="0" kern="0"/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GB" sz="1400" b="0" kern="0"/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GB" sz="1400" b="0" kern="0"/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GB" sz="1400" b="0" kern="0"/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GB" sz="1400" b="0" kern="0"/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GB" sz="1400" b="0" kern="0"/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GB" sz="1400" b="0" kern="0"/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GB" sz="1400" b="0" kern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 b="0" kern="0"/>
              <a:t>Progress to decarbonise these sectors limited – IRENA proposes a pathway as a combination of</a:t>
            </a:r>
            <a:r>
              <a:rPr lang="en-GB" sz="1400" kern="0"/>
              <a:t> 5 emission reduction measures to reduce CO</a:t>
            </a:r>
            <a:r>
              <a:rPr lang="en-GB" sz="1400" kern="0" baseline="-25000"/>
              <a:t>2</a:t>
            </a:r>
            <a:r>
              <a:rPr lang="en-GB" sz="1400" kern="0"/>
              <a:t> emissions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 kern="0"/>
              <a:t>Key scale-up challenges</a:t>
            </a:r>
            <a:r>
              <a:rPr lang="en-GB" sz="1400" b="0" kern="0"/>
              <a:t>: </a:t>
            </a:r>
            <a:r>
              <a:rPr lang="en-US" sz="1400" b="0" kern="0"/>
              <a:t>high innovation costs; lack of enabling infrastructure; lack of long-established and integrated practices; uneven, large and long-term investment needs; gaps in carbon accounting; and business risks for first-movers</a:t>
            </a:r>
            <a:endParaRPr lang="en-GB" sz="1400" b="0" kern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400" b="0" kern="0"/>
              <a:t>Primary need </a:t>
            </a:r>
            <a:r>
              <a:rPr lang="en-US" sz="1400" kern="0"/>
              <a:t>for inter-linked sector-level strategies </a:t>
            </a:r>
            <a:r>
              <a:rPr lang="en-US" sz="1400" b="0" kern="0"/>
              <a:t>at the local, national and international levels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 kern="0"/>
              <a:t>Key steps at policy level include </a:t>
            </a:r>
            <a:r>
              <a:rPr lang="en-GB" sz="1400" b="0" kern="0"/>
              <a:t>building confidence and knowledge among decision-makers, fostering early demand for green products and services, tailored financial approaches, global collaboration with evolving regulation and international standards, and support for RD&amp;D and systemic innovation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1C0F8-3EBF-484D-8319-15AA29BF97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3" t="7287" r="3750" b="5129"/>
          <a:stretch/>
        </p:blipFill>
        <p:spPr>
          <a:xfrm>
            <a:off x="5969903" y="725639"/>
            <a:ext cx="4413463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53054C-93DD-4A76-88C7-6D22A001EF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06" t="10580" r="9832" b="13799"/>
          <a:stretch/>
        </p:blipFill>
        <p:spPr>
          <a:xfrm>
            <a:off x="1139588" y="1246183"/>
            <a:ext cx="3765161" cy="19854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662DE7-17C2-4F6E-B933-23A938E7BA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733" r="12616"/>
          <a:stretch/>
        </p:blipFill>
        <p:spPr>
          <a:xfrm>
            <a:off x="6031891" y="3108960"/>
            <a:ext cx="4732763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6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4B455-A88C-4DA3-A88B-C9E00B1D2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Global hydrogen trade in a 1.5C scenario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6B60AA-71A8-463B-9530-4B35C4DD29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3</a:t>
            </a:fld>
            <a:endParaRPr lang="de-DE" alt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EEE6AE-0298-45BB-AFAE-4A741A336E33}"/>
              </a:ext>
            </a:extLst>
          </p:cNvPr>
          <p:cNvSpPr txBox="1">
            <a:spLocks/>
          </p:cNvSpPr>
          <p:nvPr/>
        </p:nvSpPr>
        <p:spPr>
          <a:xfrm>
            <a:off x="480768" y="725639"/>
            <a:ext cx="5315733" cy="60409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40" tIns="45720" rIns="91440" bIns="45720" anchor="t"/>
          <a:lstStyle>
            <a:lvl1pPr marL="382588" indent="-382588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830263" indent="-319088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277938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790700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301875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814688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3326450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838210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4349972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GB" sz="1400" b="0" kern="0">
                <a:ea typeface="MS PGothic"/>
              </a:rPr>
              <a:t>In a scenario with Optimistic technology performance by 2050, about </a:t>
            </a:r>
            <a:r>
              <a:rPr lang="en-US" sz="1400" b="0" kern="0">
                <a:ea typeface="MS PGothic"/>
              </a:rPr>
              <a:t>about </a:t>
            </a:r>
            <a:r>
              <a:rPr lang="en-US" sz="1400" kern="0">
                <a:ea typeface="MS PGothic"/>
              </a:rPr>
              <a:t>30% of hydrogen would be traded internationally</a:t>
            </a:r>
            <a:endParaRPr lang="en-GB" sz="1400" kern="0">
              <a:ea typeface="MS PGothic"/>
              <a:cs typeface="Calibri" panose="020F0502020204030204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b="0" kern="0">
                <a:ea typeface="MS PGothic"/>
              </a:rPr>
              <a:t>Around </a:t>
            </a:r>
            <a:r>
              <a:rPr lang="en-US" sz="1400" kern="0">
                <a:ea typeface="MS PGothic"/>
              </a:rPr>
              <a:t>half</a:t>
            </a:r>
            <a:r>
              <a:rPr lang="en-US" sz="1400" b="0" kern="0">
                <a:ea typeface="MS PGothic"/>
              </a:rPr>
              <a:t> of the trade is through </a:t>
            </a:r>
            <a:r>
              <a:rPr lang="en-US" sz="1400" kern="0">
                <a:ea typeface="MS PGothic"/>
              </a:rPr>
              <a:t>pipelines</a:t>
            </a:r>
            <a:r>
              <a:rPr lang="en-US" sz="1400" b="0" kern="0">
                <a:ea typeface="MS PGothic"/>
              </a:rPr>
              <a:t> concentrated in two regional markets: Europe (85%) and Latin America and the other </a:t>
            </a:r>
            <a:r>
              <a:rPr lang="en-US" sz="1400" kern="0">
                <a:ea typeface="MS PGothic"/>
              </a:rPr>
              <a:t>half  largely in the form of ammonia shipping</a:t>
            </a:r>
            <a:r>
              <a:rPr lang="en-US" sz="1400" b="0" kern="0">
                <a:ea typeface="MS PGothic"/>
              </a:rPr>
              <a:t>.</a:t>
            </a:r>
            <a:endParaRPr lang="en-US" sz="1400" b="0" kern="0">
              <a:ea typeface="MS PGothic"/>
              <a:cs typeface="Calibri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kern="0">
                <a:ea typeface="MS PGothic"/>
              </a:rPr>
              <a:t>About 80% of the 2050 green production from green hydrogen </a:t>
            </a:r>
            <a:r>
              <a:rPr lang="en-US" sz="1400" b="0" kern="0">
                <a:ea typeface="MS PGothic"/>
              </a:rPr>
              <a:t> (380 Mt out of 480 Mt) </a:t>
            </a:r>
            <a:r>
              <a:rPr lang="en-US" sz="1400" kern="0">
                <a:ea typeface="MS PGothic"/>
              </a:rPr>
              <a:t>is globally traded</a:t>
            </a:r>
            <a:endParaRPr lang="en-GB" sz="1400" kern="0">
              <a:ea typeface="MS PGothic"/>
              <a:cs typeface="Calibri" panose="020F0502020204030204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b="0" kern="0">
                <a:ea typeface="MS PGothic"/>
              </a:rPr>
              <a:t>Of the ammonia traded, </a:t>
            </a:r>
            <a:r>
              <a:rPr lang="en-US" sz="1400" kern="0">
                <a:ea typeface="MS PGothic"/>
              </a:rPr>
              <a:t>80% is directly consumed as commodity</a:t>
            </a:r>
            <a:r>
              <a:rPr lang="en-US" sz="1400" b="0" kern="0">
                <a:ea typeface="MS PGothic"/>
              </a:rPr>
              <a:t> and only 20% is reconverted to hydrogen.</a:t>
            </a:r>
            <a:endParaRPr lang="en-US" sz="1400" b="0" kern="0">
              <a:ea typeface="MS PGothic"/>
              <a:cs typeface="Calibri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b="0" kern="0">
                <a:ea typeface="MS PGothic"/>
              </a:rPr>
              <a:t>A </a:t>
            </a:r>
            <a:r>
              <a:rPr lang="en-US" sz="1400" kern="0">
                <a:ea typeface="MS PGothic"/>
              </a:rPr>
              <a:t>total investment of USD 4.3 trillion</a:t>
            </a:r>
            <a:r>
              <a:rPr lang="en-US" sz="1400" b="0" kern="0">
                <a:ea typeface="MS PGothic"/>
              </a:rPr>
              <a:t> is needed across the entire green hydrogen value chain (from generation to re-conversion plants)</a:t>
            </a:r>
            <a:endParaRPr lang="en-US" sz="1400" b="0" kern="0">
              <a:ea typeface="MS PGothic"/>
              <a:cs typeface="Calibri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b="0" kern="0">
                <a:ea typeface="MS PGothic"/>
              </a:rPr>
              <a:t>The capacities needed to supply this system are </a:t>
            </a:r>
            <a:r>
              <a:rPr lang="en-US" sz="1400" kern="0">
                <a:ea typeface="MS PGothic"/>
              </a:rPr>
              <a:t>10.7 TW of renewable capacity, 6 TW of electrolysis and 1.3 TW of batteries</a:t>
            </a:r>
            <a:endParaRPr lang="en-US" sz="1400" kern="0">
              <a:ea typeface="MS PGothic"/>
              <a:cs typeface="Calibri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b="0" kern="0">
                <a:ea typeface="MS PGothic"/>
              </a:rPr>
              <a:t>The overall share of trade is relatively robust for a different set of assumptions, but the </a:t>
            </a:r>
            <a:r>
              <a:rPr lang="en-US" sz="1400" kern="0">
                <a:ea typeface="MS PGothic"/>
              </a:rPr>
              <a:t>outlook for specific countries can change significantly for different scenarios</a:t>
            </a:r>
            <a:r>
              <a:rPr lang="en-US" sz="1400" b="0" kern="0">
                <a:ea typeface="MS PGothic"/>
              </a:rPr>
              <a:t>.</a:t>
            </a:r>
            <a:endParaRPr lang="en-US" sz="1400" b="0" kern="0">
              <a:ea typeface="MS PGothic"/>
              <a:cs typeface="Calibri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b="0" kern="0"/>
              <a:t>This degree of hydrogen trade will be subject to global willingness to implement a 1.5 C pathway and to significant </a:t>
            </a:r>
            <a:r>
              <a:rPr lang="en-US" sz="1400" kern="0"/>
              <a:t>innovation to bring down cost</a:t>
            </a:r>
            <a:r>
              <a:rPr lang="en-US" sz="1400" b="0" kern="0"/>
              <a:t> of green hydrogen and hydrogen trade infrastructure.</a:t>
            </a:r>
            <a:endParaRPr lang="en-GB" sz="1400" b="0" kern="0">
              <a:cs typeface="Calibri" panose="020F0502020204030204"/>
            </a:endParaRPr>
          </a:p>
        </p:txBody>
      </p:sp>
      <p:graphicFrame>
        <p:nvGraphicFramePr>
          <p:cNvPr id="8" name="Object 7">
            <a:hlinkClick r:id="rId3"/>
            <a:extLst>
              <a:ext uri="{FF2B5EF4-FFF2-40B4-BE49-F238E27FC236}">
                <a16:creationId xmlns:a16="http://schemas.microsoft.com/office/drawing/2014/main" id="{3C1AD260-9843-48DD-9036-DD97477CEF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482943"/>
              </p:ext>
            </p:extLst>
          </p:nvPr>
        </p:nvGraphicFramePr>
        <p:xfrm>
          <a:off x="6166262" y="1838059"/>
          <a:ext cx="5568462" cy="3554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7" name="Slide" r:id="rId4" imgW="6096015" imgH="3429236" progId="PowerPoint.Slide.12">
                  <p:embed/>
                </p:oleObj>
              </mc:Choice>
              <mc:Fallback>
                <p:oleObj name="Slide" r:id="rId4" imgW="6096015" imgH="3429236" progId="PowerPoint.Slide.12">
                  <p:embed/>
                  <p:pic>
                    <p:nvPicPr>
                      <p:cNvPr id="8" name="Object 7">
                        <a:hlinkClick r:id="rId3"/>
                        <a:extLst>
                          <a:ext uri="{FF2B5EF4-FFF2-40B4-BE49-F238E27FC236}">
                            <a16:creationId xmlns:a16="http://schemas.microsoft.com/office/drawing/2014/main" id="{3C1AD260-9843-48DD-9036-DD97477CEF6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6262" y="1838059"/>
                        <a:ext cx="5568462" cy="35542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67FF90A-A488-47D1-BE81-F9F779B285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04" t="14667" r="14762" b="33391"/>
          <a:stretch/>
        </p:blipFill>
        <p:spPr>
          <a:xfrm>
            <a:off x="9177823" y="236365"/>
            <a:ext cx="2533409" cy="1070608"/>
          </a:xfrm>
          <a:prstGeom prst="rect">
            <a:avLst/>
          </a:prstGeom>
          <a:noFill/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CACC7F-CC1A-468F-BD38-C344B9055BB6}"/>
              </a:ext>
            </a:extLst>
          </p:cNvPr>
          <p:cNvSpPr txBox="1"/>
          <p:nvPr/>
        </p:nvSpPr>
        <p:spPr>
          <a:xfrm rot="18702872">
            <a:off x="9626444" y="516655"/>
            <a:ext cx="1524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Forthcoming</a:t>
            </a:r>
          </a:p>
          <a:p>
            <a:pPr algn="ctr"/>
            <a:r>
              <a:rPr lang="en-US" b="1">
                <a:solidFill>
                  <a:srgbClr val="FFFF00"/>
                </a:solidFill>
              </a:rPr>
              <a:t>Q4/2021</a:t>
            </a:r>
          </a:p>
        </p:txBody>
      </p:sp>
    </p:spTree>
    <p:extLst>
      <p:ext uri="{BB962C8B-B14F-4D97-AF65-F5344CB8AC3E}">
        <p14:creationId xmlns:p14="http://schemas.microsoft.com/office/powerpoint/2010/main" val="3423198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4B455-A88C-4DA3-A88B-C9E00B1D2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Technology pathways to trade hydrogen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6B60AA-71A8-463B-9530-4B35C4DD29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4</a:t>
            </a:fld>
            <a:endParaRPr lang="de-DE" alt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EEE6AE-0298-45BB-AFAE-4A741A336E33}"/>
              </a:ext>
            </a:extLst>
          </p:cNvPr>
          <p:cNvSpPr txBox="1">
            <a:spLocks/>
          </p:cNvSpPr>
          <p:nvPr/>
        </p:nvSpPr>
        <p:spPr>
          <a:xfrm>
            <a:off x="480768" y="725639"/>
            <a:ext cx="5315733" cy="60409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40" tIns="45720" rIns="91440" bIns="45720" anchor="t"/>
          <a:lstStyle>
            <a:lvl1pPr marL="382588" indent="-382588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830263" indent="-319088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277938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790700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301875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814688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3326450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838210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4349972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>
                <a:ea typeface="MS PGothic"/>
              </a:rPr>
              <a:t>Ammonia is the most attractive carrier for shipping</a:t>
            </a:r>
            <a:r>
              <a:rPr lang="en-US" sz="1400" b="0">
                <a:ea typeface="MS PGothic"/>
              </a:rPr>
              <a:t> due to its lower costs and existing infrastructure. In an optimistic scenario, its transport cost can be 40-50% lower than liquid hydrogen and liquid organic hydrogen carriers (LOHC).</a:t>
            </a:r>
            <a:endParaRPr lang="en-US" sz="1400" b="0">
              <a:ea typeface="MS PGothic"/>
              <a:cs typeface="Calibri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b="0">
                <a:ea typeface="MS PGothic"/>
              </a:rPr>
              <a:t>The major cost component for ammonia is the </a:t>
            </a:r>
            <a:r>
              <a:rPr lang="en-US" sz="1400">
                <a:ea typeface="MS PGothic"/>
              </a:rPr>
              <a:t>heat supply for cracking which can be 30-40% of the total cost</a:t>
            </a:r>
            <a:r>
              <a:rPr lang="en-US" sz="1400" b="0">
                <a:ea typeface="MS PGothic"/>
              </a:rPr>
              <a:t>. This step can be avoided if ammonia is used directly (instead of hydrogen).</a:t>
            </a:r>
            <a:endParaRPr lang="en-US" sz="1400" b="0">
              <a:ea typeface="MS PGothic"/>
              <a:cs typeface="Calibri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b="0">
                <a:ea typeface="MS PGothic"/>
              </a:rPr>
              <a:t>The </a:t>
            </a:r>
            <a:r>
              <a:rPr lang="en-US" sz="1400">
                <a:ea typeface="MS PGothic"/>
              </a:rPr>
              <a:t>transport cost could be lower than USD 0.5/kg</a:t>
            </a:r>
            <a:r>
              <a:rPr lang="en-US" sz="1400" baseline="-25000">
                <a:ea typeface="MS PGothic"/>
              </a:rPr>
              <a:t>H2</a:t>
            </a:r>
            <a:r>
              <a:rPr lang="en-US" sz="1400" b="0">
                <a:ea typeface="MS PGothic"/>
              </a:rPr>
              <a:t> in a world where technology performance has improved, and the maximum economies of scale have been reached.</a:t>
            </a:r>
            <a:endParaRPr lang="en-US" sz="1400" b="0">
              <a:ea typeface="MS PGothic"/>
              <a:cs typeface="Calibri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>
                <a:ea typeface="MS PGothic"/>
              </a:rPr>
              <a:t>Pipelines are the most attractive for regional markets</a:t>
            </a:r>
            <a:r>
              <a:rPr lang="en-US" sz="1400" b="0">
                <a:ea typeface="MS PGothic"/>
              </a:rPr>
              <a:t> up to </a:t>
            </a:r>
            <a:br>
              <a:rPr lang="en-US" sz="1400" b="0"/>
            </a:br>
            <a:r>
              <a:rPr lang="en-US" sz="1400" b="0">
                <a:ea typeface="MS PGothic"/>
              </a:rPr>
              <a:t>3 000-4 000 km, with an option to redeploy natural gas pipelines.</a:t>
            </a:r>
            <a:endParaRPr lang="en-US" sz="1400" b="0">
              <a:ea typeface="MS PGothic"/>
              <a:cs typeface="Calibri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b="0">
                <a:ea typeface="MS PGothic"/>
              </a:rPr>
              <a:t>Pipelines become cheaper with higher flows and single pipeline can easily handle flows </a:t>
            </a:r>
            <a:r>
              <a:rPr lang="en-US" sz="1400">
                <a:ea typeface="MS PGothic"/>
              </a:rPr>
              <a:t>larger than 3 MtH</a:t>
            </a:r>
            <a:r>
              <a:rPr lang="en-US" sz="1400" baseline="-25000">
                <a:ea typeface="MS PGothic"/>
              </a:rPr>
              <a:t>2</a:t>
            </a:r>
            <a:r>
              <a:rPr lang="en-US" sz="1400">
                <a:ea typeface="MS PGothic"/>
              </a:rPr>
              <a:t>/yr</a:t>
            </a:r>
            <a:r>
              <a:rPr lang="en-US" sz="1400" b="0">
                <a:ea typeface="MS PGothic"/>
              </a:rPr>
              <a:t>.</a:t>
            </a:r>
            <a:endParaRPr lang="en-US" sz="1400" b="0">
              <a:ea typeface="MS PGothic"/>
              <a:cs typeface="Calibri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b="0">
                <a:ea typeface="MS PGothic"/>
              </a:rPr>
              <a:t>Existing natural gas pipelines can also be repurposed to hydrogen </a:t>
            </a:r>
            <a:r>
              <a:rPr lang="en-US" sz="1400">
                <a:ea typeface="MS PGothic"/>
              </a:rPr>
              <a:t>reducing the capital cost by nearly two thirds</a:t>
            </a:r>
            <a:r>
              <a:rPr lang="en-US" sz="1400" b="0">
                <a:ea typeface="MS PGothic"/>
              </a:rPr>
              <a:t>.</a:t>
            </a:r>
            <a:endParaRPr lang="en-US" sz="1400" b="0">
              <a:ea typeface="MS PGothic"/>
              <a:cs typeface="Calibri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b="0">
                <a:ea typeface="MS PGothic"/>
              </a:rPr>
              <a:t>Each shipping pathway has at least one step of the value chain that needs further de-risking before reaching commercial scale.</a:t>
            </a:r>
            <a:endParaRPr lang="en-US" sz="1400" b="0">
              <a:ea typeface="MS PGothic"/>
              <a:cs typeface="Calibri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GB" sz="1400" b="0" kern="0">
                <a:ea typeface="MS PGothic"/>
              </a:rPr>
              <a:t>Due to energy losses for every conversion step, using </a:t>
            </a:r>
            <a:r>
              <a:rPr lang="en-GB" sz="1400" kern="0">
                <a:ea typeface="MS PGothic"/>
              </a:rPr>
              <a:t>commodities </a:t>
            </a:r>
            <a:r>
              <a:rPr lang="en-GB" sz="1400" b="0" kern="0">
                <a:ea typeface="MS PGothic"/>
              </a:rPr>
              <a:t>(ammonia, methanol, steel, synthetic fuels)</a:t>
            </a:r>
            <a:r>
              <a:rPr lang="en-GB" sz="1400" kern="0">
                <a:ea typeface="MS PGothic"/>
              </a:rPr>
              <a:t> directly is more attractive</a:t>
            </a:r>
            <a:r>
              <a:rPr lang="en-GB" sz="1400" b="0" kern="0">
                <a:ea typeface="MS PGothic"/>
              </a:rPr>
              <a:t> than re-conversion to hydrogen. </a:t>
            </a:r>
            <a:endParaRPr lang="en-GB" sz="1400" b="0" kern="0">
              <a:ea typeface="MS PGothic"/>
              <a:cs typeface="Calibri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GB" sz="1400" b="0" kern="0">
                <a:ea typeface="MS PGothic"/>
                <a:cs typeface="Calibri"/>
              </a:rPr>
              <a:t>Therefore </a:t>
            </a:r>
            <a:r>
              <a:rPr lang="en-GB" sz="1400" kern="0">
                <a:ea typeface="MS PGothic"/>
                <a:cs typeface="Calibri"/>
              </a:rPr>
              <a:t>green commodity trade</a:t>
            </a:r>
            <a:r>
              <a:rPr lang="en-GB" sz="1400" b="0" kern="0">
                <a:ea typeface="MS PGothic"/>
                <a:cs typeface="Calibri"/>
              </a:rPr>
              <a:t> may grow faster than green hydrogen trade</a:t>
            </a:r>
            <a:endParaRPr lang="en-GB" sz="1400" b="0" kern="0">
              <a:cs typeface="Calibri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A4797A8-C546-4884-9921-AB741CF2045F}"/>
              </a:ext>
            </a:extLst>
          </p:cNvPr>
          <p:cNvCxnSpPr>
            <a:cxnSpLocks/>
          </p:cNvCxnSpPr>
          <p:nvPr/>
        </p:nvCxnSpPr>
        <p:spPr>
          <a:xfrm flipV="1">
            <a:off x="6189785" y="693855"/>
            <a:ext cx="587326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D90F385-B664-4BAF-A033-C2816BEDE6A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557" y="949765"/>
            <a:ext cx="6397381" cy="458108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19B6129-F61F-45C1-A796-BAAA67AF2C0B}"/>
              </a:ext>
            </a:extLst>
          </p:cNvPr>
          <p:cNvSpPr>
            <a:spLocks/>
          </p:cNvSpPr>
          <p:nvPr/>
        </p:nvSpPr>
        <p:spPr>
          <a:xfrm>
            <a:off x="10813774" y="202090"/>
            <a:ext cx="1249272" cy="163452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b="1">
                <a:solidFill>
                  <a:srgbClr val="0872A6"/>
                </a:solidFill>
              </a:rPr>
              <a:t>Technology pathways to trade hydrogen</a:t>
            </a:r>
          </a:p>
          <a:p>
            <a:endParaRPr lang="en-US" sz="800" b="1">
              <a:solidFill>
                <a:srgbClr val="0872A6"/>
              </a:solidFill>
            </a:endParaRPr>
          </a:p>
          <a:p>
            <a:endParaRPr lang="en-US" sz="1200" i="1">
              <a:solidFill>
                <a:srgbClr val="0872A6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F49CDC-395C-49C5-B3A4-C21B191086AF}"/>
              </a:ext>
            </a:extLst>
          </p:cNvPr>
          <p:cNvSpPr txBox="1"/>
          <p:nvPr/>
        </p:nvSpPr>
        <p:spPr>
          <a:xfrm rot="18702872">
            <a:off x="10712397" y="780758"/>
            <a:ext cx="1524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Forthcoming</a:t>
            </a:r>
          </a:p>
          <a:p>
            <a:pPr algn="ctr"/>
            <a:r>
              <a:rPr lang="en-US" b="1"/>
              <a:t>Q1/2022</a:t>
            </a:r>
          </a:p>
        </p:txBody>
      </p:sp>
    </p:spTree>
    <p:extLst>
      <p:ext uri="{BB962C8B-B14F-4D97-AF65-F5344CB8AC3E}">
        <p14:creationId xmlns:p14="http://schemas.microsoft.com/office/powerpoint/2010/main" val="442410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E1181-CBD4-466A-AA6B-8A9E1A9B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Renewable Methanol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5CB192-6CA2-4F05-BE3A-7C3025086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5</a:t>
            </a:fld>
            <a:endParaRPr lang="de-DE" alt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B96F923-5A61-4D06-B437-A202417CE9C8}"/>
              </a:ext>
            </a:extLst>
          </p:cNvPr>
          <p:cNvSpPr txBox="1">
            <a:spLocks/>
          </p:cNvSpPr>
          <p:nvPr/>
        </p:nvSpPr>
        <p:spPr>
          <a:xfrm>
            <a:off x="480768" y="725639"/>
            <a:ext cx="5315733" cy="60409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382588" indent="-382588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830263" indent="-319088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277938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790700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301875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814688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3326450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838210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4349972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 b="0" kern="0"/>
              <a:t>Life-cycle emissions from current methanol production and use are around </a:t>
            </a:r>
            <a:r>
              <a:rPr lang="en-GB" sz="1400" kern="0"/>
              <a:t>0.3 Gt/year of CO</a:t>
            </a:r>
            <a:r>
              <a:rPr lang="en-GB" sz="1400" kern="0" baseline="-25000"/>
              <a:t>2</a:t>
            </a:r>
            <a:r>
              <a:rPr lang="en-GB" sz="1400" kern="0"/>
              <a:t> </a:t>
            </a:r>
            <a:r>
              <a:rPr lang="en-GB" sz="1400" b="0" kern="0"/>
              <a:t>(about 10% of total chemical sector emissions) </a:t>
            </a:r>
            <a:r>
              <a:rPr lang="en-GB" sz="1400" kern="0"/>
              <a:t>to grow 5 times by 2050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 b="0" kern="0"/>
              <a:t>Methanol production nearly doubled in the past decade to reach about 98 Mt in 2019, with </a:t>
            </a:r>
            <a:r>
              <a:rPr lang="en-GB" sz="1400" kern="0"/>
              <a:t>less than 0.2 Mt of renewable methanol produced annually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 b="0" kern="0"/>
              <a:t>Low-emission methanol to play </a:t>
            </a:r>
            <a:r>
              <a:rPr lang="en-GB" sz="1400" kern="0"/>
              <a:t>a large role in decarbonising sectors where options are limited</a:t>
            </a:r>
            <a:r>
              <a:rPr lang="en-GB" sz="1400" b="0" kern="0"/>
              <a:t>:</a:t>
            </a:r>
          </a:p>
          <a:p>
            <a:pPr marL="685800" lvl="1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kern="0"/>
              <a:t>Feedstock in the </a:t>
            </a:r>
            <a:r>
              <a:rPr lang="en-GB" sz="1400" b="1" kern="0"/>
              <a:t>chemical</a:t>
            </a:r>
            <a:r>
              <a:rPr lang="en-GB" sz="1400" kern="0"/>
              <a:t> industry</a:t>
            </a:r>
          </a:p>
          <a:p>
            <a:pPr marL="685800" lvl="1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kern="0"/>
              <a:t>Fuel in heavy-duty road or marine </a:t>
            </a:r>
            <a:r>
              <a:rPr lang="en-GB" sz="1400" b="1" kern="0"/>
              <a:t>transport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 b="0" kern="0"/>
              <a:t>Renewable methanol via </a:t>
            </a:r>
            <a:r>
              <a:rPr lang="en-GB" sz="1400" kern="0"/>
              <a:t>2 production routes</a:t>
            </a:r>
            <a:r>
              <a:rPr lang="en-GB" sz="1400" b="0" kern="0"/>
              <a:t>:</a:t>
            </a:r>
          </a:p>
          <a:p>
            <a:pPr marL="685800" lvl="1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b="1" kern="0"/>
              <a:t>Bio-methanol </a:t>
            </a:r>
            <a:r>
              <a:rPr lang="en-GB" sz="1400" b="0" kern="0"/>
              <a:t>produced from different biomass feedstocks</a:t>
            </a:r>
          </a:p>
          <a:p>
            <a:pPr marL="685800" lvl="1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b="1" kern="0"/>
              <a:t>E-methanol</a:t>
            </a:r>
            <a:r>
              <a:rPr lang="en-GB" sz="1400" b="0" kern="0"/>
              <a:t> produced from captured CO2 from renewable sources and green hydrogen</a:t>
            </a:r>
            <a:endParaRPr lang="en-GB" sz="1400" kern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 kern="0"/>
              <a:t>Easy to store, transport and distribute </a:t>
            </a:r>
            <a:r>
              <a:rPr lang="en-GB" sz="1400" b="0" kern="0"/>
              <a:t>due to: liquid state at ambient conditions and compatibility with existing distribution infrastructure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 kern="0"/>
              <a:t>Main market uptake barrier</a:t>
            </a:r>
            <a:r>
              <a:rPr lang="en-GB" sz="1400" b="0" kern="0"/>
              <a:t>: higher production costs and price compared to fossil fuel-based alternatives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 kern="0"/>
              <a:t>Policy interventions and support mechanisms</a:t>
            </a:r>
            <a:r>
              <a:rPr lang="en-GB" sz="1400" b="0" kern="0"/>
              <a:t>, such as renewable fuel standards, incentives, carbon pricing, price floors, </a:t>
            </a:r>
            <a:r>
              <a:rPr lang="en-GB" sz="1400" kern="0"/>
              <a:t>essential</a:t>
            </a:r>
            <a:r>
              <a:rPr lang="en-GB" sz="1400" b="0" kern="0"/>
              <a:t> for renewable methanol market uptake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6499675-DDE7-496C-B584-9937531AB7AB}"/>
              </a:ext>
            </a:extLst>
          </p:cNvPr>
          <p:cNvGrpSpPr/>
          <p:nvPr/>
        </p:nvGrpSpPr>
        <p:grpSpPr>
          <a:xfrm>
            <a:off x="6276553" y="725639"/>
            <a:ext cx="3783697" cy="1828800"/>
            <a:chOff x="5898591" y="1452215"/>
            <a:chExt cx="3783697" cy="18288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100CD44-8D07-4597-AEE6-01ACF55BCA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615" t="32450" r="19339" b="16627"/>
            <a:stretch/>
          </p:blipFill>
          <p:spPr>
            <a:xfrm>
              <a:off x="6167907" y="1452215"/>
              <a:ext cx="3514381" cy="18288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8AB27D4-231C-4B17-91CA-E6497ECE12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506" t="32450" r="90518" b="16627"/>
            <a:stretch/>
          </p:blipFill>
          <p:spPr>
            <a:xfrm>
              <a:off x="5898591" y="1452215"/>
              <a:ext cx="189966" cy="1828800"/>
            </a:xfrm>
            <a:prstGeom prst="rect">
              <a:avLst/>
            </a:prstGeom>
          </p:spPr>
        </p:pic>
      </p:grpSp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4BF0E4DF-625D-47F4-BC1F-984F5C891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0303" y="210041"/>
            <a:ext cx="1423059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AFE2B9-B594-40B6-8101-05DA4E3379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326" t="11405" r="22108" b="9799"/>
          <a:stretch/>
        </p:blipFill>
        <p:spPr>
          <a:xfrm>
            <a:off x="6306633" y="2948269"/>
            <a:ext cx="4668014" cy="35831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D8616A-6D82-453F-9D57-0EF3B6F03E94}"/>
              </a:ext>
            </a:extLst>
          </p:cNvPr>
          <p:cNvSpPr txBox="1"/>
          <p:nvPr/>
        </p:nvSpPr>
        <p:spPr>
          <a:xfrm>
            <a:off x="6395501" y="2672731"/>
            <a:ext cx="4505681" cy="283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rgbClr val="77C36A"/>
                </a:solidFill>
                <a:latin typeface="+mj-lt"/>
              </a:rPr>
              <a:t>Current and future production costs of bio-methanol and e-methanol</a:t>
            </a:r>
          </a:p>
        </p:txBody>
      </p:sp>
    </p:spTree>
    <p:extLst>
      <p:ext uri="{BB962C8B-B14F-4D97-AF65-F5344CB8AC3E}">
        <p14:creationId xmlns:p14="http://schemas.microsoft.com/office/powerpoint/2010/main" val="1915949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B68EE00-21A5-44B0-87C6-9100D43B2465}"/>
              </a:ext>
            </a:extLst>
          </p:cNvPr>
          <p:cNvSpPr>
            <a:spLocks/>
          </p:cNvSpPr>
          <p:nvPr/>
        </p:nvSpPr>
        <p:spPr>
          <a:xfrm>
            <a:off x="10623043" y="305887"/>
            <a:ext cx="1356455" cy="184891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b="1">
                <a:solidFill>
                  <a:srgbClr val="0872A6"/>
                </a:solidFill>
              </a:rPr>
              <a:t>Renewable Ammonia</a:t>
            </a:r>
          </a:p>
          <a:p>
            <a:endParaRPr lang="en-US" sz="800" b="1">
              <a:solidFill>
                <a:srgbClr val="0872A6"/>
              </a:solidFill>
            </a:endParaRPr>
          </a:p>
          <a:p>
            <a:endParaRPr lang="en-US" sz="1200" i="1">
              <a:solidFill>
                <a:srgbClr val="0872A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7E1181-CBD4-466A-AA6B-8A9E1A9B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Renewable Ammonia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5CB192-6CA2-4F05-BE3A-7C3025086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6</a:t>
            </a:fld>
            <a:endParaRPr lang="de-DE" alt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B96F923-5A61-4D06-B437-A202417CE9C8}"/>
              </a:ext>
            </a:extLst>
          </p:cNvPr>
          <p:cNvSpPr txBox="1">
            <a:spLocks/>
          </p:cNvSpPr>
          <p:nvPr/>
        </p:nvSpPr>
        <p:spPr>
          <a:xfrm>
            <a:off x="480768" y="725639"/>
            <a:ext cx="5315733" cy="60409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40" tIns="45720" rIns="91440" bIns="45720" anchor="t"/>
          <a:lstStyle>
            <a:lvl1pPr marL="382588" indent="-382588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830263" indent="-319088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277938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790700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301875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814688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3326450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838210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4349972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b="0" kern="0"/>
              <a:t>Life-cycle emissions from current ammonia production and use are around </a:t>
            </a:r>
            <a:r>
              <a:rPr lang="en-US" sz="1400" kern="0"/>
              <a:t>0.5 Gt/year of CO</a:t>
            </a:r>
            <a:r>
              <a:rPr lang="en-US" sz="1400" kern="0" baseline="-25000"/>
              <a:t>2</a:t>
            </a:r>
            <a:r>
              <a:rPr lang="en-US" sz="1400" kern="0"/>
              <a:t> </a:t>
            </a:r>
            <a:r>
              <a:rPr lang="en-US" sz="1400" b="0" kern="0"/>
              <a:t>(about 15-20% of total chemical sector emissions) </a:t>
            </a:r>
            <a:r>
              <a:rPr lang="en-US" sz="1400" kern="0"/>
              <a:t>to grow 3 times by 2050</a:t>
            </a:r>
            <a:endParaRPr lang="en-GB" sz="1400" kern="0">
              <a:cs typeface="Calibri" panose="020F0502020204030204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b="0" kern="0"/>
              <a:t>Ammonia production around 183 Mt per annum, with </a:t>
            </a:r>
            <a:r>
              <a:rPr lang="en-US" sz="1400" kern="0"/>
              <a:t>less than 0.02 Mt of renewable ammonia produced annually</a:t>
            </a:r>
            <a:endParaRPr lang="en-US" sz="1400" kern="0">
              <a:cs typeface="Calibri" panose="020F0502020204030204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GB" sz="1400" b="0" kern="0">
                <a:latin typeface="+mj-lt"/>
              </a:rPr>
              <a:t>Low-emission methanol to play </a:t>
            </a:r>
            <a:r>
              <a:rPr lang="en-GB" sz="1400" kern="0">
                <a:latin typeface="+mj-lt"/>
              </a:rPr>
              <a:t>a large role in decarbonising sectors where options are limited</a:t>
            </a:r>
            <a:r>
              <a:rPr lang="en-GB" sz="1400" b="0" kern="0">
                <a:latin typeface="+mj-lt"/>
              </a:rPr>
              <a:t>:</a:t>
            </a:r>
            <a:endParaRPr lang="en-GB" sz="1400" b="0" kern="0">
              <a:latin typeface="+mj-lt"/>
              <a:cs typeface="Calibri" panose="020F0502020204030204"/>
            </a:endParaRPr>
          </a:p>
          <a:p>
            <a:pPr marL="685800" marR="0" lvl="1" indent="-3460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+mn-cs"/>
              </a:rPr>
              <a:t>Fertilizer production</a:t>
            </a:r>
          </a:p>
          <a:p>
            <a:pPr marL="685800" marR="0" lvl="1" indent="-3460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+mn-cs"/>
              </a:rPr>
              <a:t>Hydrogen feedstock in the </a:t>
            </a: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+mn-cs"/>
              </a:rPr>
              <a:t>chemical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+mn-cs"/>
              </a:rPr>
              <a:t> industry</a:t>
            </a:r>
          </a:p>
          <a:p>
            <a:pPr marL="685800" marR="0" lvl="1" indent="-3460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+mn-cs"/>
              </a:rPr>
              <a:t>Fuel in marine </a:t>
            </a: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+mn-cs"/>
              </a:rPr>
              <a:t>transport </a:t>
            </a:r>
            <a:r>
              <a:rPr kumimoji="0" lang="en-GB" sz="1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+mn-cs"/>
              </a:rPr>
              <a:t>and stationary power</a:t>
            </a:r>
            <a:endParaRPr lang="en-GB" sz="1400" b="0" kern="0">
              <a:latin typeface="+mj-lt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b="0" kern="0">
                <a:ea typeface="MS PGothic"/>
              </a:rPr>
              <a:t>Ammonia: historically </a:t>
            </a:r>
            <a:r>
              <a:rPr lang="en-US" sz="1400" kern="0">
                <a:ea typeface="MS PGothic"/>
              </a:rPr>
              <a:t>major hydrogen consumer </a:t>
            </a:r>
            <a:r>
              <a:rPr lang="en-US" sz="1400" b="0" kern="0">
                <a:ea typeface="MS PGothic"/>
              </a:rPr>
              <a:t>(around 45% of industrial consumption of hydrogen)</a:t>
            </a:r>
            <a:endParaRPr lang="en-GB" sz="1400" b="0" kern="0">
              <a:ea typeface="MS PGothic"/>
              <a:cs typeface="Calibri" panose="020F0502020204030204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GB" sz="1400" b="0" kern="0"/>
              <a:t>Currently </a:t>
            </a:r>
            <a:r>
              <a:rPr lang="en-GB" sz="1400" kern="0"/>
              <a:t>high generation costs and low production volumes </a:t>
            </a:r>
            <a:r>
              <a:rPr lang="en-GB" sz="1400" b="0" kern="0"/>
              <a:t>of renewable ammonia (linked with green hydrogen status)</a:t>
            </a:r>
            <a:endParaRPr lang="en-GB" sz="1400" b="0" kern="0">
              <a:cs typeface="Calibri" panose="020F0502020204030204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GB" sz="1400" kern="0">
                <a:ea typeface="MS PGothic"/>
              </a:rPr>
              <a:t>Significant experience with ammonia storage, transport and distribution. </a:t>
            </a:r>
            <a:r>
              <a:rPr lang="en-GB" sz="1400" b="0" kern="0">
                <a:ea typeface="MS PGothic"/>
              </a:rPr>
              <a:t>Existing international transport infrastructure that can be expanded</a:t>
            </a:r>
            <a:endParaRPr lang="en-GB" sz="1400" b="0" kern="0">
              <a:ea typeface="MS PGothic"/>
              <a:cs typeface="Calibri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GB" sz="1400" kern="0"/>
              <a:t>Main market uptake barrier</a:t>
            </a:r>
            <a:r>
              <a:rPr lang="en-GB" sz="1400" b="0" kern="0"/>
              <a:t>: higher production costs and price compared to fossil fuel-based alternatives </a:t>
            </a:r>
            <a:endParaRPr lang="en-GB" sz="1400" b="0" kern="0">
              <a:cs typeface="Calibri" panose="020F0502020204030204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GB" sz="1400" kern="0"/>
              <a:t>Policy interventions</a:t>
            </a:r>
            <a:r>
              <a:rPr lang="en-GB" sz="1400" b="0" kern="0"/>
              <a:t>, such as the carbon credit system, long-term price floors, and the approval of ammonia</a:t>
            </a:r>
            <a:r>
              <a:rPr lang="en-US" sz="1400" b="0" kern="0"/>
              <a:t> as a fuel by international regulatory bodies</a:t>
            </a:r>
            <a:r>
              <a:rPr lang="en-GB" sz="1400" b="0" kern="0"/>
              <a:t>, and the revamping of existing assets are </a:t>
            </a:r>
            <a:r>
              <a:rPr lang="en-GB" sz="1400" kern="0"/>
              <a:t>essential</a:t>
            </a:r>
            <a:r>
              <a:rPr lang="en-GB" sz="1400" b="0" kern="0"/>
              <a:t> for renewable ammonia market uptake</a:t>
            </a:r>
            <a:endParaRPr lang="en-GB" sz="1400" b="0" kern="0"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039637-75D0-4575-878B-39163160E934}"/>
              </a:ext>
            </a:extLst>
          </p:cNvPr>
          <p:cNvSpPr txBox="1"/>
          <p:nvPr/>
        </p:nvSpPr>
        <p:spPr>
          <a:xfrm rot="18702872">
            <a:off x="10585164" y="1045001"/>
            <a:ext cx="1531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Forthcoming</a:t>
            </a:r>
          </a:p>
          <a:p>
            <a:pPr algn="ctr"/>
            <a:r>
              <a:rPr lang="en-US" b="1"/>
              <a:t>Q1/2022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6104DB-B132-417C-B5F4-A935F3116A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645" b="10038"/>
          <a:stretch/>
        </p:blipFill>
        <p:spPr>
          <a:xfrm>
            <a:off x="5828187" y="3568132"/>
            <a:ext cx="4963432" cy="30175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E763B8-7422-41E7-AF64-B97366B10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188" y="730969"/>
            <a:ext cx="4572396" cy="27434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68BAA6-29A4-4ECA-A3B2-A6CA88514DAD}"/>
              </a:ext>
            </a:extLst>
          </p:cNvPr>
          <p:cNvSpPr txBox="1"/>
          <p:nvPr/>
        </p:nvSpPr>
        <p:spPr>
          <a:xfrm>
            <a:off x="6057062" y="3489126"/>
            <a:ext cx="4505681" cy="283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rgbClr val="77C36A"/>
                </a:solidFill>
                <a:latin typeface="+mj-lt"/>
              </a:rPr>
              <a:t>Current and future production costs of renewable ammonia</a:t>
            </a:r>
          </a:p>
        </p:txBody>
      </p:sp>
    </p:spTree>
    <p:extLst>
      <p:ext uri="{BB962C8B-B14F-4D97-AF65-F5344CB8AC3E}">
        <p14:creationId xmlns:p14="http://schemas.microsoft.com/office/powerpoint/2010/main" val="2005974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E1181-CBD4-466A-AA6B-8A9E1A9B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>
                <a:latin typeface="Calibri"/>
                <a:ea typeface="MS PGothic"/>
                <a:cs typeface="Calibri"/>
              </a:rPr>
              <a:t>Biojet</a:t>
            </a:r>
            <a:r>
              <a:rPr lang="en-US">
                <a:latin typeface="Calibri"/>
                <a:ea typeface="MS PGothic"/>
                <a:cs typeface="Calibri"/>
              </a:rPr>
              <a:t> Fuels 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5CB192-6CA2-4F05-BE3A-7C3025086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7</a:t>
            </a:fld>
            <a:endParaRPr lang="de-DE" alt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ABD7A82F-922A-455B-9F80-F51380C85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0310" y="248295"/>
            <a:ext cx="1423052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714BB6-B5E6-43DA-8086-602209C546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41" t="10764" r="12891" b="12038"/>
          <a:stretch/>
        </p:blipFill>
        <p:spPr>
          <a:xfrm>
            <a:off x="6120505" y="696747"/>
            <a:ext cx="4228125" cy="246888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C019A75-F91A-4A23-9C60-030D8D3B7663}"/>
              </a:ext>
            </a:extLst>
          </p:cNvPr>
          <p:cNvSpPr txBox="1">
            <a:spLocks/>
          </p:cNvSpPr>
          <p:nvPr/>
        </p:nvSpPr>
        <p:spPr>
          <a:xfrm>
            <a:off x="480767" y="825306"/>
            <a:ext cx="5343257" cy="57923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40" tIns="45720" rIns="91440" bIns="45720" anchor="t"/>
          <a:lstStyle>
            <a:lvl1pPr marL="382588" indent="-382588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830263" indent="-319088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277938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790700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301875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814688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3326450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838210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4349972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GB" sz="1400" b="0" kern="0">
                <a:ea typeface="MS PGothic"/>
              </a:rPr>
              <a:t>Aviation produced </a:t>
            </a:r>
            <a:r>
              <a:rPr lang="en-GB" sz="1400" kern="0">
                <a:ea typeface="MS PGothic"/>
              </a:rPr>
              <a:t>915 Mt of CO</a:t>
            </a:r>
            <a:r>
              <a:rPr lang="en-GB" sz="1400" kern="0" baseline="-25000">
                <a:ea typeface="MS PGothic"/>
              </a:rPr>
              <a:t>2</a:t>
            </a:r>
            <a:r>
              <a:rPr lang="en-GB" sz="1400" kern="0">
                <a:ea typeface="MS PGothic"/>
              </a:rPr>
              <a:t> in 2019</a:t>
            </a:r>
            <a:r>
              <a:rPr lang="en-GB" sz="1400" b="0" kern="0">
                <a:ea typeface="MS PGothic"/>
              </a:rPr>
              <a:t> (≈2% of global CO</a:t>
            </a:r>
            <a:r>
              <a:rPr lang="en-GB" sz="1400" b="0" kern="0" baseline="-25000">
                <a:ea typeface="MS PGothic"/>
              </a:rPr>
              <a:t>2</a:t>
            </a:r>
            <a:r>
              <a:rPr lang="en-GB" sz="1400" b="0" kern="0">
                <a:ea typeface="MS PGothic"/>
              </a:rPr>
              <a:t> emissions) and projected to </a:t>
            </a:r>
            <a:r>
              <a:rPr lang="en-GB" sz="1400" kern="0">
                <a:ea typeface="MS PGothic"/>
              </a:rPr>
              <a:t>double by 2050</a:t>
            </a:r>
            <a:endParaRPr lang="en-GB" sz="1400" kern="0">
              <a:ea typeface="MS PGothic"/>
              <a:cs typeface="Calibri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GB" sz="1400" b="0" kern="0">
                <a:ea typeface="MS PGothic"/>
              </a:rPr>
              <a:t>Biomass-derived aviation fuels (</a:t>
            </a:r>
            <a:r>
              <a:rPr lang="en-GB" sz="1400" kern="0">
                <a:ea typeface="MS PGothic"/>
              </a:rPr>
              <a:t>biojet</a:t>
            </a:r>
            <a:r>
              <a:rPr lang="en-GB" sz="1400" b="0" kern="0">
                <a:ea typeface="MS PGothic"/>
              </a:rPr>
              <a:t>) to play</a:t>
            </a:r>
            <a:r>
              <a:rPr lang="en-GB" sz="1400" kern="0">
                <a:ea typeface="MS PGothic"/>
              </a:rPr>
              <a:t> a critical role in decarbonising aviation</a:t>
            </a:r>
            <a:endParaRPr lang="en-GB" sz="1400" kern="0">
              <a:ea typeface="MS PGothic"/>
              <a:cs typeface="Calibri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GB" sz="1400" b="0" kern="0">
                <a:ea typeface="MS PGothic"/>
              </a:rPr>
              <a:t>Biojet currently </a:t>
            </a:r>
            <a:r>
              <a:rPr lang="en-GB" sz="1400" kern="0">
                <a:ea typeface="MS PGothic"/>
              </a:rPr>
              <a:t>below</a:t>
            </a:r>
            <a:r>
              <a:rPr lang="en-GB" sz="1400" b="0" kern="0">
                <a:ea typeface="MS PGothic"/>
              </a:rPr>
              <a:t> </a:t>
            </a:r>
            <a:r>
              <a:rPr lang="en-GB" sz="1400" kern="0">
                <a:ea typeface="MS PGothic"/>
              </a:rPr>
              <a:t>1% of use in aviation</a:t>
            </a:r>
            <a:r>
              <a:rPr lang="en-GB" sz="1400" b="0" kern="0">
                <a:ea typeface="MS PGothic"/>
              </a:rPr>
              <a:t>, its production increased from 7 million litres/year (2018) to 140 million litres/year (2019) </a:t>
            </a: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GB" sz="1400" b="0" kern="0">
                <a:ea typeface="MS PGothic"/>
              </a:rPr>
              <a:t>IRENA’s 1.5C </a:t>
            </a:r>
            <a:r>
              <a:rPr lang="sk-SK" sz="1400" b="0" kern="0">
                <a:ea typeface="MS PGothic"/>
              </a:rPr>
              <a:t>S</a:t>
            </a:r>
            <a:r>
              <a:rPr lang="en-GB" sz="1400" b="0" kern="0" err="1">
                <a:ea typeface="MS PGothic"/>
              </a:rPr>
              <a:t>cenario</a:t>
            </a:r>
            <a:r>
              <a:rPr lang="en-GB" sz="1400" b="0" kern="0">
                <a:ea typeface="MS PGothic"/>
              </a:rPr>
              <a:t> estimate</a:t>
            </a:r>
            <a:r>
              <a:rPr lang="sk-SK" sz="1400" b="0" kern="0">
                <a:ea typeface="MS PGothic"/>
              </a:rPr>
              <a:t>s</a:t>
            </a:r>
            <a:r>
              <a:rPr lang="en-GB" sz="1400" b="0" kern="0">
                <a:ea typeface="MS PGothic"/>
              </a:rPr>
              <a:t> </a:t>
            </a:r>
            <a:r>
              <a:rPr lang="en-GB" sz="1400" kern="0">
                <a:ea typeface="MS PGothic"/>
              </a:rPr>
              <a:t>200 billion litres/year of biojet by 2050 </a:t>
            </a:r>
            <a:r>
              <a:rPr lang="en-GB" sz="1400" b="0" kern="0">
                <a:ea typeface="MS PGothic"/>
              </a:rPr>
              <a:t>with needed </a:t>
            </a:r>
            <a:r>
              <a:rPr lang="en-GB" sz="1400" kern="0">
                <a:ea typeface="MS PGothic"/>
              </a:rPr>
              <a:t>investment of USD 5 billion/year</a:t>
            </a: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GB" sz="1400" kern="0">
                <a:ea typeface="MS PGothic"/>
              </a:rPr>
              <a:t>Several mature technology pathways </a:t>
            </a:r>
            <a:r>
              <a:rPr lang="en-GB" sz="1400" b="0" kern="0">
                <a:ea typeface="MS PGothic"/>
              </a:rPr>
              <a:t>to produce biojet </a:t>
            </a:r>
            <a:r>
              <a:rPr lang="en-GB" sz="1400" kern="0">
                <a:ea typeface="MS PGothic"/>
              </a:rPr>
              <a:t>exist</a:t>
            </a:r>
            <a:endParaRPr lang="en-GB" sz="1400" b="0" kern="0">
              <a:ea typeface="MS PGothic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GB" sz="1400" kern="0">
                <a:ea typeface="MS PGothic"/>
              </a:rPr>
              <a:t>Main technology uptake barriers: </a:t>
            </a:r>
            <a:r>
              <a:rPr lang="en-GB" sz="1400" b="0" kern="0">
                <a:ea typeface="MS PGothic"/>
              </a:rPr>
              <a:t>slow rate of technology development; high production costs; high costs of feedstock, its availability and sustainability; high CAPEX of technologies; price-competitiveness with conventional fuels, etc.</a:t>
            </a:r>
            <a:endParaRPr lang="en-GB" sz="1400" b="0" kern="0">
              <a:ea typeface="MS PGothic"/>
              <a:cs typeface="Calibri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GB" sz="1400" kern="0">
                <a:ea typeface="MS PGothic"/>
              </a:rPr>
              <a:t>Innovative and stable policies</a:t>
            </a:r>
            <a:r>
              <a:rPr lang="en-GB" sz="1400" b="0" kern="0">
                <a:ea typeface="MS PGothic"/>
              </a:rPr>
              <a:t> for a significant uptake of biojet </a:t>
            </a:r>
            <a:r>
              <a:rPr lang="en-GB" sz="1400" kern="0">
                <a:ea typeface="MS PGothic"/>
              </a:rPr>
              <a:t>essential</a:t>
            </a:r>
            <a:r>
              <a:rPr lang="en-GB" sz="1400" b="0" kern="0">
                <a:ea typeface="MS PGothic"/>
              </a:rPr>
              <a:t> at </a:t>
            </a:r>
            <a:r>
              <a:rPr lang="en-GB" sz="1400" kern="0">
                <a:ea typeface="MS PGothic"/>
              </a:rPr>
              <a:t>international and national</a:t>
            </a:r>
            <a:r>
              <a:rPr lang="en-GB" sz="1400" b="0" kern="0">
                <a:ea typeface="MS PGothic"/>
              </a:rPr>
              <a:t> level:  </a:t>
            </a:r>
          </a:p>
          <a:p>
            <a:pPr marL="685800" lvl="1" indent="-31877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1400" b="1" kern="0">
                <a:ea typeface="MS PGothic"/>
              </a:rPr>
              <a:t>Market pull policies</a:t>
            </a:r>
            <a:r>
              <a:rPr lang="en-GB" sz="1400" b="0" kern="0">
                <a:ea typeface="MS PGothic"/>
              </a:rPr>
              <a:t>, such as low-carbon fuel standards</a:t>
            </a:r>
            <a:r>
              <a:rPr lang="en-GB" sz="1400" kern="0">
                <a:ea typeface="MS PGothic"/>
              </a:rPr>
              <a:t> </a:t>
            </a:r>
            <a:endParaRPr lang="en-GB" sz="1400" kern="0">
              <a:cs typeface="Calibri"/>
            </a:endParaRPr>
          </a:p>
          <a:p>
            <a:pPr marL="685800" lvl="1" indent="-31877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1400" b="1" kern="0">
                <a:ea typeface="MS PGothic"/>
              </a:rPr>
              <a:t>Technology push policies to support RD&amp;D, supply chain, sustainability and feedstock assessment</a:t>
            </a:r>
            <a:r>
              <a:rPr lang="en-GB" sz="1400" b="0" kern="0">
                <a:ea typeface="MS PGothic"/>
              </a:rPr>
              <a:t>, such as grants and loan guarantees</a:t>
            </a:r>
            <a:endParaRPr lang="en-GB" sz="1400" b="0" kern="0">
              <a:ea typeface="MS PGothic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907DC6-DBB7-477C-92F1-DE5F92A726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036" t="15540" r="13586" b="7311"/>
          <a:stretch/>
        </p:blipFill>
        <p:spPr>
          <a:xfrm>
            <a:off x="6096004" y="3364023"/>
            <a:ext cx="5256791" cy="31089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ED56FD-9631-4EB9-AFBA-E64DF95641AC}"/>
              </a:ext>
            </a:extLst>
          </p:cNvPr>
          <p:cNvSpPr txBox="1"/>
          <p:nvPr/>
        </p:nvSpPr>
        <p:spPr>
          <a:xfrm>
            <a:off x="6140715" y="3217317"/>
            <a:ext cx="52120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rgbClr val="77C36A"/>
                </a:solidFill>
                <a:latin typeface="+mj-lt"/>
              </a:rPr>
              <a:t>C</a:t>
            </a:r>
            <a:r>
              <a:rPr lang="en-US" sz="1200" b="0" i="0" u="none" strike="noStrike" baseline="0">
                <a:solidFill>
                  <a:srgbClr val="77C36A"/>
                </a:solidFill>
                <a:latin typeface="+mj-lt"/>
              </a:rPr>
              <a:t>ost of carbon abatement for different biojet fuel technologies</a:t>
            </a:r>
            <a:endParaRPr lang="en-US" sz="1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61903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57A62FC0-4850-49BA-8D2F-C7F07DA39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0310" y="248295"/>
            <a:ext cx="1426464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7E1181-CBD4-466A-AA6B-8A9E1A9B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Calibri"/>
                <a:ea typeface="MS PGothic"/>
                <a:cs typeface="Calibri"/>
              </a:rPr>
              <a:t>Pathway to Decarbonise the Shipping Sector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5CB192-6CA2-4F05-BE3A-7C3025086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8</a:t>
            </a:fld>
            <a:endParaRPr lang="de-DE" alt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C019A75-F91A-4A23-9C60-030D8D3B7663}"/>
              </a:ext>
            </a:extLst>
          </p:cNvPr>
          <p:cNvSpPr txBox="1">
            <a:spLocks/>
          </p:cNvSpPr>
          <p:nvPr/>
        </p:nvSpPr>
        <p:spPr>
          <a:xfrm>
            <a:off x="480767" y="825306"/>
            <a:ext cx="5343257" cy="57923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40" tIns="45720" rIns="18288" bIns="45720" anchor="t"/>
          <a:lstStyle>
            <a:lvl1pPr marL="382588" indent="-382588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830263" indent="-319088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277938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790700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301875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814688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3326450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838210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4349972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GB" sz="1400" b="0" kern="0">
                <a:ea typeface="MS PGothic"/>
              </a:rPr>
              <a:t>Shipping accounted for nearly 11 EJ of energy demand, resulting in </a:t>
            </a:r>
            <a:r>
              <a:rPr lang="en-GB" sz="1400" kern="0">
                <a:ea typeface="MS PGothic"/>
              </a:rPr>
              <a:t>1 Gt of CO</a:t>
            </a:r>
            <a:r>
              <a:rPr lang="en-GB" sz="1400" kern="0" baseline="-25000">
                <a:ea typeface="MS PGothic"/>
              </a:rPr>
              <a:t>2</a:t>
            </a:r>
            <a:r>
              <a:rPr lang="en-GB" sz="1400" kern="0">
                <a:ea typeface="MS PGothic"/>
              </a:rPr>
              <a:t> in 2018</a:t>
            </a:r>
            <a:r>
              <a:rPr lang="en-GB" sz="1400" b="0" kern="0">
                <a:ea typeface="MS PGothic"/>
              </a:rPr>
              <a:t> (≈3% of global CO</a:t>
            </a:r>
            <a:r>
              <a:rPr lang="en-GB" sz="1400" b="0" kern="0" baseline="-25000">
                <a:ea typeface="MS PGothic"/>
              </a:rPr>
              <a:t>2</a:t>
            </a:r>
            <a:r>
              <a:rPr lang="en-GB" sz="1400" b="0" kern="0">
                <a:ea typeface="MS PGothic"/>
              </a:rPr>
              <a:t> emissions)</a:t>
            </a:r>
            <a:endParaRPr lang="en-GB" sz="1400" kern="0">
              <a:ea typeface="MS PGothic"/>
              <a:cs typeface="Calibri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b="0" kern="0">
                <a:ea typeface="MS PGothic"/>
              </a:rPr>
              <a:t>Fossil fuels currently provide </a:t>
            </a:r>
            <a:r>
              <a:rPr lang="en-US" sz="1400" kern="0">
                <a:ea typeface="MS PGothic"/>
              </a:rPr>
              <a:t>99% of the final energy demand</a:t>
            </a:r>
            <a:r>
              <a:rPr lang="en-US" sz="1400" b="0" kern="0">
                <a:ea typeface="MS PGothic"/>
              </a:rPr>
              <a:t>, but are also associated with high market price volatility </a:t>
            </a:r>
            <a:endParaRPr lang="en-US" sz="1400" kern="0">
              <a:ea typeface="MS PGothic"/>
            </a:endParaRP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b="0" kern="0">
                <a:ea typeface="MS PGothic"/>
              </a:rPr>
              <a:t>Green hydrogen-based fuels, specifically renewable ammonia, set to be </a:t>
            </a:r>
            <a:r>
              <a:rPr lang="en-US" sz="1400" kern="0">
                <a:ea typeface="MS PGothic"/>
              </a:rPr>
              <a:t>the backbone for the shipping </a:t>
            </a:r>
            <a:r>
              <a:rPr lang="en-GB" sz="1400" kern="0">
                <a:ea typeface="MS PGothic"/>
              </a:rPr>
              <a:t>sector’s decarbonisation</a:t>
            </a:r>
          </a:p>
          <a:p>
            <a:pPr marL="685800" marR="0" lvl="1" indent="-3187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/>
                <a:cs typeface="+mn-cs"/>
              </a:rPr>
              <a:t>Renewab</a:t>
            </a:r>
            <a:r>
              <a:rPr lang="en-US" sz="1400" kern="0">
                <a:solidFill>
                  <a:srgbClr val="000000"/>
                </a:solidFill>
                <a:ea typeface="MS PGothic"/>
              </a:rPr>
              <a:t>le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/>
                <a:cs typeface="+mn-cs"/>
              </a:rPr>
              <a:t> fuels most suited to international shipping are advanced biofuels and e-fuels, i.e. 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/>
                <a:cs typeface="+mn-cs"/>
              </a:rPr>
              <a:t>methanol and ammonia</a:t>
            </a:r>
            <a:endParaRPr kumimoji="0" lang="en-GB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anose="020B0600070205080204" pitchFamily="34" charset="-128"/>
              <a:cs typeface="Calibri"/>
            </a:endParaRPr>
          </a:p>
          <a:p>
            <a:pPr marL="685800" marR="0" lvl="1" indent="-3187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400" kern="0">
                <a:ea typeface="MS PGothic"/>
              </a:rPr>
              <a:t>By 2050, shipping will require a total of </a:t>
            </a:r>
            <a:r>
              <a:rPr lang="en-US" sz="1400" b="1" kern="0">
                <a:ea typeface="MS PGothic"/>
              </a:rPr>
              <a:t>46 Mt of green H2</a:t>
            </a: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b="0" kern="0">
                <a:ea typeface="MS PGothic"/>
              </a:rPr>
              <a:t>Energy efficiency to play a role in the </a:t>
            </a:r>
            <a:r>
              <a:rPr lang="en-US" sz="1400" kern="0">
                <a:ea typeface="MS PGothic"/>
              </a:rPr>
              <a:t>near term </a:t>
            </a:r>
            <a:r>
              <a:rPr lang="en-US" sz="1400" b="0" kern="0">
                <a:ea typeface="MS PGothic"/>
              </a:rPr>
              <a:t>for emission reductions in the sector</a:t>
            </a: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kern="0">
                <a:ea typeface="MS PGothic"/>
              </a:rPr>
              <a:t>Main market uptake barrier: </a:t>
            </a:r>
            <a:r>
              <a:rPr lang="en-US" sz="1400" b="0" kern="0">
                <a:ea typeface="MS PGothic"/>
              </a:rPr>
              <a:t>currently high production costs of renewable fuels for shipping</a:t>
            </a: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b="0" kern="0">
                <a:ea typeface="MS PGothic"/>
              </a:rPr>
              <a:t>Green H2 costs will become </a:t>
            </a:r>
            <a:r>
              <a:rPr lang="en-US" sz="1400" kern="0">
                <a:ea typeface="MS PGothic"/>
              </a:rPr>
              <a:t>cost competitive </a:t>
            </a:r>
            <a:r>
              <a:rPr lang="en-US" sz="1400" b="0" kern="0">
                <a:ea typeface="MS PGothic"/>
              </a:rPr>
              <a:t>in some contexts </a:t>
            </a:r>
            <a:r>
              <a:rPr lang="en-US" sz="1400" kern="0">
                <a:ea typeface="MS PGothic"/>
              </a:rPr>
              <a:t>from around 2030</a:t>
            </a: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b="0" kern="0">
                <a:solidFill>
                  <a:srgbClr val="000000"/>
                </a:solidFill>
                <a:ea typeface="MS PGothic"/>
              </a:rPr>
              <a:t>1</a:t>
            </a:r>
            <a:r>
              <a:rPr lang="en-US" sz="1400" b="0" kern="0">
                <a:ea typeface="MS PGothic"/>
              </a:rPr>
              <a:t>00% methanol engines are a proven technology; hence, new ships can easily rely 100% on biofuels</a:t>
            </a: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b="0" kern="0">
                <a:ea typeface="MS PGothic"/>
              </a:rPr>
              <a:t>IRENA’s 1.5C Scenario estimates a 70% share of renewable fuels by 2050, with an emission reduction of 80% compared to 2018 levels</a:t>
            </a: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r>
              <a:rPr lang="en-US" sz="1400" b="0" kern="0">
                <a:ea typeface="MS PGothic"/>
              </a:rPr>
              <a:t>Multi-stakeholder synergies, policy-driven actions, RD&amp;I efforts and investments in renewables and energy efficiency </a:t>
            </a:r>
            <a:r>
              <a:rPr lang="en-US" sz="1400" kern="0">
                <a:ea typeface="MS PGothic"/>
              </a:rPr>
              <a:t>essential</a:t>
            </a:r>
            <a:r>
              <a:rPr lang="en-US" sz="1400" b="0" kern="0">
                <a:ea typeface="MS PGothic"/>
              </a:rPr>
              <a:t> for renewable shipping fuels market uptake</a:t>
            </a:r>
          </a:p>
          <a:p>
            <a:pPr marL="382270" indent="-382270">
              <a:lnSpc>
                <a:spcPct val="100000"/>
              </a:lnSpc>
              <a:spcAft>
                <a:spcPts val="600"/>
              </a:spcAft>
            </a:pPr>
            <a:endParaRPr lang="en-US" sz="1400" kern="0">
              <a:ea typeface="MS PGothic"/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None/>
              <a:defRPr/>
            </a:pPr>
            <a:endParaRPr lang="en-US" sz="1400" kern="0">
              <a:ea typeface="MS PGothic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ED56FD-9631-4EB9-AFBA-E64DF95641AC}"/>
              </a:ext>
            </a:extLst>
          </p:cNvPr>
          <p:cNvSpPr txBox="1"/>
          <p:nvPr/>
        </p:nvSpPr>
        <p:spPr>
          <a:xfrm>
            <a:off x="6318854" y="3387687"/>
            <a:ext cx="52120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>
                <a:solidFill>
                  <a:srgbClr val="77C36A"/>
                </a:solidFill>
                <a:latin typeface="+mj-lt"/>
              </a:rPr>
              <a:t>1.5C </a:t>
            </a:r>
            <a:r>
              <a:rPr lang="es-ES" sz="1200" err="1">
                <a:solidFill>
                  <a:srgbClr val="77C36A"/>
                </a:solidFill>
                <a:latin typeface="+mj-lt"/>
              </a:rPr>
              <a:t>Scenario</a:t>
            </a:r>
            <a:r>
              <a:rPr lang="es-ES" sz="1200">
                <a:solidFill>
                  <a:srgbClr val="77C36A"/>
                </a:solidFill>
                <a:latin typeface="+mj-lt"/>
              </a:rPr>
              <a:t> Energy </a:t>
            </a:r>
            <a:r>
              <a:rPr lang="es-ES" sz="1200" err="1">
                <a:solidFill>
                  <a:srgbClr val="77C36A"/>
                </a:solidFill>
                <a:latin typeface="+mj-lt"/>
              </a:rPr>
              <a:t>Pathway</a:t>
            </a:r>
            <a:r>
              <a:rPr lang="es-ES" sz="1200">
                <a:solidFill>
                  <a:srgbClr val="77C36A"/>
                </a:solidFill>
                <a:latin typeface="+mj-lt"/>
              </a:rPr>
              <a:t> </a:t>
            </a:r>
            <a:r>
              <a:rPr lang="es-ES" sz="1200" err="1">
                <a:solidFill>
                  <a:srgbClr val="77C36A"/>
                </a:solidFill>
                <a:latin typeface="+mj-lt"/>
              </a:rPr>
              <a:t>for</a:t>
            </a:r>
            <a:r>
              <a:rPr lang="es-ES" sz="1200">
                <a:solidFill>
                  <a:srgbClr val="77C36A"/>
                </a:solidFill>
                <a:latin typeface="+mj-lt"/>
              </a:rPr>
              <a:t> </a:t>
            </a:r>
            <a:r>
              <a:rPr lang="es-ES" sz="1200" err="1">
                <a:solidFill>
                  <a:srgbClr val="77C36A"/>
                </a:solidFill>
                <a:latin typeface="+mj-lt"/>
              </a:rPr>
              <a:t>Shipping</a:t>
            </a:r>
            <a:r>
              <a:rPr lang="es-ES" sz="1200">
                <a:solidFill>
                  <a:srgbClr val="77C36A"/>
                </a:solidFill>
                <a:latin typeface="+mj-lt"/>
              </a:rPr>
              <a:t> Sector, 2018-2050</a:t>
            </a:r>
            <a:endParaRPr lang="en-US" sz="120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F2502-FE7A-42FC-B0C9-6BEF3DA950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97" t="29397" r="13547" b="14699"/>
          <a:stretch/>
        </p:blipFill>
        <p:spPr>
          <a:xfrm>
            <a:off x="6095997" y="3666958"/>
            <a:ext cx="5657795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A060E0-41DA-4A70-AE10-A4E840D097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29" t="32955" r="16054" b="6530"/>
          <a:stretch/>
        </p:blipFill>
        <p:spPr>
          <a:xfrm>
            <a:off x="6095997" y="1300902"/>
            <a:ext cx="4327670" cy="19202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24318C6-AC2A-4B65-BEEC-329304F91726}"/>
              </a:ext>
            </a:extLst>
          </p:cNvPr>
          <p:cNvSpPr txBox="1"/>
          <p:nvPr/>
        </p:nvSpPr>
        <p:spPr>
          <a:xfrm>
            <a:off x="6656331" y="839237"/>
            <a:ext cx="32070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rgbClr val="77C36A"/>
                </a:solidFill>
                <a:latin typeface="+mj-lt"/>
              </a:rPr>
              <a:t>Comparison of CO2 emissions associated with each scenario for Shipping Sector, 2018-2050</a:t>
            </a:r>
            <a:endParaRPr lang="en-US" sz="1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0120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E6AB40E7-731A-4692-9A83-474FCCFA5D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74" r="30233"/>
          <a:stretch/>
        </p:blipFill>
        <p:spPr>
          <a:xfrm>
            <a:off x="10597142" y="89052"/>
            <a:ext cx="1423059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7E1181-CBD4-466A-AA6B-8A9E1A9B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Reaching Zero with Renewables: Capturing Carbon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5CB192-6CA2-4F05-BE3A-7C3025086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F90B90-52C9-436E-B48D-F494EA687A1D}" type="slidenum">
              <a:rPr lang="de-DE" altLang="en-US" smtClean="0"/>
              <a:pPr>
                <a:defRPr/>
              </a:pPr>
              <a:t>9</a:t>
            </a:fld>
            <a:endParaRPr lang="de-DE" alt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B96F923-5A61-4D06-B437-A202417CE9C8}"/>
              </a:ext>
            </a:extLst>
          </p:cNvPr>
          <p:cNvSpPr txBox="1">
            <a:spLocks/>
          </p:cNvSpPr>
          <p:nvPr/>
        </p:nvSpPr>
        <p:spPr>
          <a:xfrm>
            <a:off x="480768" y="725639"/>
            <a:ext cx="5406318" cy="60409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382588" indent="-382588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830263" indent="-319088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277938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790700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301875" indent="-25558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814688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3326450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838210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4349972" indent="-255881"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 b="0" kern="0"/>
              <a:t>CCS, CCU and CDR (BECCS and DACCS) technologies are a </a:t>
            </a:r>
            <a:r>
              <a:rPr lang="en-GB" sz="1400" kern="0"/>
              <a:t>component of net-zero pathways particularly for cement, steel and chemicals sectors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 b="0" kern="0"/>
              <a:t>CCS, CCU and CDR have different roles and system values which are often contentious and poorly understood: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b="0" kern="0"/>
              <a:t>CCS and CCU </a:t>
            </a:r>
            <a:r>
              <a:rPr lang="en-GB" sz="1400" b="1" kern="0"/>
              <a:t>reduce CO</a:t>
            </a:r>
            <a:r>
              <a:rPr lang="en-GB" sz="1400" b="1" kern="0" baseline="-25000"/>
              <a:t>2</a:t>
            </a:r>
            <a:r>
              <a:rPr lang="en-GB" sz="1400" b="1" kern="0"/>
              <a:t> emissions</a:t>
            </a:r>
            <a:r>
              <a:rPr lang="en-GB" sz="1400" b="0" kern="0"/>
              <a:t>, 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b="0" kern="0"/>
              <a:t>CDR (BECCS and DACCS) </a:t>
            </a:r>
            <a:r>
              <a:rPr lang="en-GB" sz="1400" b="1" kern="0"/>
              <a:t>remove CO</a:t>
            </a:r>
            <a:r>
              <a:rPr lang="en-GB" sz="1400" b="1" kern="0" baseline="-25000"/>
              <a:t>2</a:t>
            </a:r>
            <a:r>
              <a:rPr lang="en-GB" sz="1400" b="1" kern="0"/>
              <a:t> emissions</a:t>
            </a:r>
            <a:r>
              <a:rPr lang="en-GB" sz="1400" b="0" kern="0"/>
              <a:t>.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400" b="0" kern="0"/>
              <a:t>According to the IRENA’s 1.5C Scenario global CO2 capture and storage should reach </a:t>
            </a:r>
            <a:r>
              <a:rPr lang="en-US" sz="1400" kern="0"/>
              <a:t>8.5 </a:t>
            </a:r>
            <a:r>
              <a:rPr lang="en-US" sz="1400" kern="0" err="1"/>
              <a:t>Gtpa</a:t>
            </a:r>
            <a:r>
              <a:rPr lang="en-US" sz="1400" kern="0"/>
              <a:t> by 2050</a:t>
            </a:r>
            <a:r>
              <a:rPr lang="en-US" sz="1400" b="0" kern="0"/>
              <a:t>, from </a:t>
            </a:r>
            <a:r>
              <a:rPr lang="en-US" sz="1400" kern="0"/>
              <a:t>current 0.04 </a:t>
            </a:r>
            <a:r>
              <a:rPr lang="en-US" sz="1400" kern="0" err="1"/>
              <a:t>Gtpa</a:t>
            </a:r>
            <a:endParaRPr lang="en-US" sz="1400" kern="0"/>
          </a:p>
          <a:p>
            <a:pPr lvl="1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kern="0"/>
              <a:t>CCS</a:t>
            </a:r>
            <a:r>
              <a:rPr lang="en-US" sz="1400" kern="0"/>
              <a:t> to reach </a:t>
            </a:r>
            <a:r>
              <a:rPr lang="en-US" sz="1400" b="1" kern="0"/>
              <a:t>3.4 </a:t>
            </a:r>
            <a:r>
              <a:rPr lang="en-US" sz="1400" b="1" kern="0" err="1"/>
              <a:t>Gtpa</a:t>
            </a:r>
            <a:r>
              <a:rPr lang="en-US" sz="1400" b="1" kern="0"/>
              <a:t> by 2050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kern="0"/>
              <a:t>BECCS</a:t>
            </a:r>
            <a:r>
              <a:rPr lang="en-US" sz="1400" kern="0"/>
              <a:t> to reach 4.5 </a:t>
            </a:r>
            <a:r>
              <a:rPr lang="en-US" sz="1400" kern="0" err="1"/>
              <a:t>Gpta</a:t>
            </a:r>
            <a:r>
              <a:rPr lang="en-US" sz="1400" kern="0"/>
              <a:t> by 2050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kern="0"/>
              <a:t>Bio-C recycling and concrete absorption to reach 0.5 </a:t>
            </a:r>
            <a:r>
              <a:rPr lang="en-US" sz="1400" kern="0" err="1"/>
              <a:t>Gtpa</a:t>
            </a:r>
            <a:r>
              <a:rPr lang="en-US" sz="1400" kern="0"/>
              <a:t> by 2050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 kern="0">
                <a:ea typeface="MS PGothic"/>
              </a:rPr>
              <a:t>Costs are uncertain and vary by applications</a:t>
            </a:r>
            <a:r>
              <a:rPr lang="en-GB" sz="1400" b="0" kern="0">
                <a:ea typeface="MS PGothic"/>
              </a:rPr>
              <a:t>, in the range from </a:t>
            </a:r>
            <a:r>
              <a:rPr lang="en-US" sz="1400" b="0" kern="0">
                <a:ea typeface="MS PGothic"/>
              </a:rPr>
              <a:t>USD 20–25/tCO</a:t>
            </a:r>
            <a:r>
              <a:rPr lang="en-US" sz="1400" b="0" kern="0" baseline="-25000">
                <a:ea typeface="MS PGothic"/>
              </a:rPr>
              <a:t>2</a:t>
            </a:r>
            <a:r>
              <a:rPr lang="en-US" sz="1400" b="0" kern="0">
                <a:ea typeface="MS PGothic"/>
              </a:rPr>
              <a:t>, for natural gas processing to USD 200/tCO</a:t>
            </a:r>
            <a:r>
              <a:rPr lang="en-US" sz="1400" b="0" kern="0" baseline="-25000">
                <a:ea typeface="MS PGothic"/>
              </a:rPr>
              <a:t>2</a:t>
            </a:r>
            <a:r>
              <a:rPr lang="en-US" sz="1400" b="0" kern="0">
                <a:ea typeface="MS PGothic"/>
              </a:rPr>
              <a:t> for ethylene with CO</a:t>
            </a:r>
            <a:r>
              <a:rPr lang="en-US" sz="1400" b="0" kern="0" baseline="-25000">
                <a:ea typeface="MS PGothic"/>
              </a:rPr>
              <a:t>2</a:t>
            </a:r>
            <a:r>
              <a:rPr lang="en-US" sz="1400" b="0" kern="0">
                <a:ea typeface="MS PGothic"/>
              </a:rPr>
              <a:t> capture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 kern="0">
                <a:ea typeface="MS PGothic"/>
              </a:rPr>
              <a:t>Main technology uptake barriers: </a:t>
            </a:r>
            <a:r>
              <a:rPr lang="en-US" sz="1400" b="0" kern="0">
                <a:ea typeface="MS PGothic"/>
              </a:rPr>
              <a:t>limited infrastructure and regional mismatches for CO</a:t>
            </a:r>
            <a:r>
              <a:rPr lang="en-US" sz="1400" b="0" kern="0" baseline="-25000">
                <a:ea typeface="MS PGothic"/>
              </a:rPr>
              <a:t>2</a:t>
            </a:r>
            <a:r>
              <a:rPr lang="en-US" sz="1400" b="0" kern="0">
                <a:ea typeface="MS PGothic"/>
              </a:rPr>
              <a:t> transport and storage; limited operational experience; limited existing policies and regulations; high and uncertain costs; lack of business cases; and some societal reservations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 kern="0"/>
              <a:t>Key actions necessary </a:t>
            </a:r>
            <a:r>
              <a:rPr lang="en-GB" sz="1400" b="0" kern="0"/>
              <a:t>to scale-up RD&amp;D activities, establish enabling conditions to speed up deployment, incl. clusters, hubs and transport networks and ensure sustainability of the process</a:t>
            </a:r>
            <a:endParaRPr lang="en-US" sz="1400" b="0" kern="0">
              <a:ea typeface="MS PGothic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05FA2C-958A-4A11-ABEA-094CB9AC84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50" t="3505" r="15138" b="9613"/>
          <a:stretch/>
        </p:blipFill>
        <p:spPr>
          <a:xfrm>
            <a:off x="5940135" y="575257"/>
            <a:ext cx="4657007" cy="32005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1C4D200-4521-48DA-8BEC-3C19A4978F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272" t="10580" r="29186" b="52921"/>
          <a:stretch/>
        </p:blipFill>
        <p:spPr>
          <a:xfrm>
            <a:off x="5971222" y="3912121"/>
            <a:ext cx="2390935" cy="21776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1CF145-B358-480A-A453-59FC4A57C81B}"/>
              </a:ext>
            </a:extLst>
          </p:cNvPr>
          <p:cNvSpPr/>
          <p:nvPr/>
        </p:nvSpPr>
        <p:spPr>
          <a:xfrm>
            <a:off x="8408501" y="4250081"/>
            <a:ext cx="1854965" cy="138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C7108F-DF54-488F-AC73-75CB9C6235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848" r="8326"/>
          <a:stretch/>
        </p:blipFill>
        <p:spPr>
          <a:xfrm>
            <a:off x="8362157" y="4214412"/>
            <a:ext cx="3387493" cy="20116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5F2860-B8BB-4F1D-9C6D-312733193F7A}"/>
              </a:ext>
            </a:extLst>
          </p:cNvPr>
          <p:cNvSpPr/>
          <p:nvPr/>
        </p:nvSpPr>
        <p:spPr>
          <a:xfrm>
            <a:off x="8408500" y="4154307"/>
            <a:ext cx="1554483" cy="1380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67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side Plai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nshore Wind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shore Wind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V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SP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atteries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Electrolysers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Cov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69E5A9AF693B4BB0A4D94EED886FDD" ma:contentTypeVersion="11" ma:contentTypeDescription="Create a new document." ma:contentTypeScope="" ma:versionID="1ed3f6d9df4f79d74dc3cbc90e0e1eca">
  <xsd:schema xmlns:xsd="http://www.w3.org/2001/XMLSchema" xmlns:xs="http://www.w3.org/2001/XMLSchema" xmlns:p="http://schemas.microsoft.com/office/2006/metadata/properties" xmlns:ns2="509ec8a7-f454-443f-a1f4-95a75711add4" xmlns:ns3="10e54bfd-172e-438e-9951-dd7d1cfa413b" targetNamespace="http://schemas.microsoft.com/office/2006/metadata/properties" ma:root="true" ma:fieldsID="3d88619ca93714f6b3199ac1c608367d" ns2:_="" ns3:_="">
    <xsd:import namespace="509ec8a7-f454-443f-a1f4-95a75711add4"/>
    <xsd:import namespace="10e54bfd-172e-438e-9951-dd7d1cfa41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9ec8a7-f454-443f-a1f4-95a75711ad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e54bfd-172e-438e-9951-dd7d1cfa413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81BBFAF-AA5C-4067-82E0-8FA1B888331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E15C9-2585-4FAB-B0D8-F9B1128C07F6}">
  <ds:schemaRefs>
    <ds:schemaRef ds:uri="10e54bfd-172e-438e-9951-dd7d1cfa413b"/>
    <ds:schemaRef ds:uri="509ec8a7-f454-443f-a1f4-95a75711add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16AAD06-3E82-491F-ACC9-24CA6CC3A613}">
  <ds:schemaRefs>
    <ds:schemaRef ds:uri="10e54bfd-172e-438e-9951-dd7d1cfa413b"/>
    <ds:schemaRef ds:uri="509ec8a7-f454-443f-a1f4-95a75711add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Widescreen</PresentationFormat>
  <Slides>13</Slides>
  <Notes>7</Notes>
  <HiddenSlides>0</HiddenSlide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Inside Plain</vt:lpstr>
      <vt:lpstr>Onshore Wind</vt:lpstr>
      <vt:lpstr>Offshore Wind</vt:lpstr>
      <vt:lpstr>PV</vt:lpstr>
      <vt:lpstr>CSP</vt:lpstr>
      <vt:lpstr>Batteries</vt:lpstr>
      <vt:lpstr>Electrolysers</vt:lpstr>
      <vt:lpstr>Covers</vt:lpstr>
      <vt:lpstr>PowerPoint Presentation</vt:lpstr>
      <vt:lpstr>Reaching Zero with Renewables</vt:lpstr>
      <vt:lpstr>Global hydrogen trade in a 1.5C scenario</vt:lpstr>
      <vt:lpstr>Technology pathways to trade hydrogen</vt:lpstr>
      <vt:lpstr>Renewable Methanol</vt:lpstr>
      <vt:lpstr>Renewable Ammonia</vt:lpstr>
      <vt:lpstr>Biojet Fuels </vt:lpstr>
      <vt:lpstr>Pathway to Decarbonise the Shipping Sector</vt:lpstr>
      <vt:lpstr>Reaching Zero with Renewables: Capturing Carbon</vt:lpstr>
      <vt:lpstr>Renewable-based decarbonization and relocation of iron and steel making</vt:lpstr>
      <vt:lpstr>Materials for Energy Transition</vt:lpstr>
      <vt:lpstr>Zero-Emission Pathway for the Global Chemical and Petrochemical Sector</vt:lpstr>
      <vt:lpstr>CBAM needs universal adoption of methods for measuring carbon intensity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Office</dc:creator>
  <cp:revision>1</cp:revision>
  <cp:lastPrinted>2019-03-01T13:07:23Z</cp:lastPrinted>
  <dcterms:created xsi:type="dcterms:W3CDTF">2014-05-21T09:20:58Z</dcterms:created>
  <dcterms:modified xsi:type="dcterms:W3CDTF">2021-11-10T17:18:08Z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0x010100B869E5A9AF693B4BB0A4D94EED886FDD</vt:lpwstr>
  </property>
</Properties>
</file>