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4549" r:id="rId5"/>
    <p:sldMasterId id="2147485765" r:id="rId6"/>
    <p:sldMasterId id="2147485853" r:id="rId7"/>
    <p:sldMasterId id="2147486499" r:id="rId8"/>
  </p:sldMasterIdLst>
  <p:notesMasterIdLst>
    <p:notesMasterId r:id="rId22"/>
  </p:notesMasterIdLst>
  <p:handoutMasterIdLst>
    <p:handoutMasterId r:id="rId23"/>
  </p:handoutMasterIdLst>
  <p:sldIdLst>
    <p:sldId id="758" r:id="rId9"/>
    <p:sldId id="5902" r:id="rId10"/>
    <p:sldId id="5908" r:id="rId11"/>
    <p:sldId id="5901" r:id="rId12"/>
    <p:sldId id="5905" r:id="rId13"/>
    <p:sldId id="333" r:id="rId14"/>
    <p:sldId id="5906" r:id="rId15"/>
    <p:sldId id="765" r:id="rId16"/>
    <p:sldId id="5900" r:id="rId17"/>
    <p:sldId id="324" r:id="rId18"/>
    <p:sldId id="5907" r:id="rId19"/>
    <p:sldId id="5852" r:id="rId20"/>
    <p:sldId id="766" r:id="rId21"/>
  </p:sldIdLst>
  <p:sldSz cx="12192000" cy="6858000"/>
  <p:notesSz cx="9926638" cy="6797675"/>
  <p:custDataLst>
    <p:tags r:id="rId24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511175" indent="-53975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022350" indent="-10795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535113" indent="-163513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46288" indent="-217488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8">
          <p15:clr>
            <a:srgbClr val="A4A3A4"/>
          </p15:clr>
        </p15:guide>
        <p15:guide id="2" orient="horz" pos="3567">
          <p15:clr>
            <a:srgbClr val="A4A3A4"/>
          </p15:clr>
        </p15:guide>
        <p15:guide id="3" orient="horz" pos="1435">
          <p15:clr>
            <a:srgbClr val="A4A3A4"/>
          </p15:clr>
        </p15:guide>
        <p15:guide id="4" orient="horz" pos="1254">
          <p15:clr>
            <a:srgbClr val="A4A3A4"/>
          </p15:clr>
        </p15:guide>
        <p15:guide id="5" orient="horz" pos="1255">
          <p15:clr>
            <a:srgbClr val="A4A3A4"/>
          </p15:clr>
        </p15:guide>
        <p15:guide id="6" orient="horz" pos="2842">
          <p15:clr>
            <a:srgbClr val="A4A3A4"/>
          </p15:clr>
        </p15:guide>
        <p15:guide id="7" orient="horz" pos="4022">
          <p15:clr>
            <a:srgbClr val="A4A3A4"/>
          </p15:clr>
        </p15:guide>
        <p15:guide id="8" orient="horz" pos="985">
          <p15:clr>
            <a:srgbClr val="A4A3A4"/>
          </p15:clr>
        </p15:guide>
        <p15:guide id="9" pos="7376">
          <p15:clr>
            <a:srgbClr val="A4A3A4"/>
          </p15:clr>
        </p15:guide>
        <p15:guide id="10" pos="299">
          <p15:clr>
            <a:srgbClr val="A4A3A4"/>
          </p15:clr>
        </p15:guide>
        <p15:guide id="11" pos="3808">
          <p15:clr>
            <a:srgbClr val="A4A3A4"/>
          </p15:clr>
        </p15:guide>
        <p15:guide id="12" pos="2720">
          <p15:clr>
            <a:srgbClr val="A4A3A4"/>
          </p15:clr>
        </p15:guide>
        <p15:guide id="13" pos="240">
          <p15:clr>
            <a:srgbClr val="A4A3A4"/>
          </p15:clr>
        </p15:guide>
        <p15:guide id="14" pos="7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Ratka" initials="SR" lastIdx="4" clrIdx="0">
    <p:extLst>
      <p:ext uri="{19B8F6BF-5375-455C-9EA6-DF929625EA0E}">
        <p15:presenceInfo xmlns:p15="http://schemas.microsoft.com/office/powerpoint/2012/main" userId="S::sratka@irena.org::82c4675c-fdf7-4357-ace8-db58a522a6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929"/>
    <a:srgbClr val="0872A6"/>
    <a:srgbClr val="006600"/>
    <a:srgbClr val="646464"/>
    <a:srgbClr val="F46C6C"/>
    <a:srgbClr val="262626"/>
    <a:srgbClr val="E1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2" autoAdjust="0"/>
    <p:restoredTop sz="79509" autoAdjust="0"/>
  </p:normalViewPr>
  <p:slideViewPr>
    <p:cSldViewPr>
      <p:cViewPr varScale="1">
        <p:scale>
          <a:sx n="58" d="100"/>
          <a:sy n="58" d="100"/>
        </p:scale>
        <p:origin x="712" y="22"/>
      </p:cViewPr>
      <p:guideLst>
        <p:guide orient="horz" pos="3568"/>
        <p:guide orient="horz" pos="3567"/>
        <p:guide orient="horz" pos="1435"/>
        <p:guide orient="horz" pos="1254"/>
        <p:guide orient="horz" pos="1255"/>
        <p:guide orient="horz" pos="2842"/>
        <p:guide orient="horz" pos="4022"/>
        <p:guide orient="horz" pos="985"/>
        <p:guide pos="7376"/>
        <p:guide pos="299"/>
        <p:guide pos="3808"/>
        <p:guide pos="2720"/>
        <p:guide pos="240"/>
        <p:guide pos="7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6"/>
    </p:cViewPr>
  </p:sorterViewPr>
  <p:notesViewPr>
    <p:cSldViewPr>
      <p:cViewPr varScale="1">
        <p:scale>
          <a:sx n="73" d="100"/>
          <a:sy n="73" d="100"/>
        </p:scale>
        <p:origin x="-876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a Gazzola" userId="c9075328-216a-4033-806c-51dbab41e6fe" providerId="ADAL" clId="{F712F805-24C3-4415-A072-A0E5C8855E35}"/>
    <pc:docChg chg="modSld">
      <pc:chgData name="Daria Gazzola" userId="c9075328-216a-4033-806c-51dbab41e6fe" providerId="ADAL" clId="{F712F805-24C3-4415-A072-A0E5C8855E35}" dt="2021-11-10T07:51:12.049" v="29" actId="20577"/>
      <pc:docMkLst>
        <pc:docMk/>
      </pc:docMkLst>
      <pc:sldChg chg="modNotesTx">
        <pc:chgData name="Daria Gazzola" userId="c9075328-216a-4033-806c-51dbab41e6fe" providerId="ADAL" clId="{F712F805-24C3-4415-A072-A0E5C8855E35}" dt="2021-11-10T07:51:12.049" v="29" actId="20577"/>
        <pc:sldMkLst>
          <pc:docMk/>
          <pc:sldMk cId="2415747076" sldId="324"/>
        </pc:sldMkLst>
      </pc:sldChg>
      <pc:sldChg chg="modNotesTx">
        <pc:chgData name="Daria Gazzola" userId="c9075328-216a-4033-806c-51dbab41e6fe" providerId="ADAL" clId="{F712F805-24C3-4415-A072-A0E5C8855E35}" dt="2021-11-10T07:51:02.166" v="28" actId="20577"/>
        <pc:sldMkLst>
          <pc:docMk/>
          <pc:sldMk cId="2435126557" sldId="333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021EC2-478B-4745-BE3A-FA563B71E9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7716F-F895-46B2-872B-04C6D52A96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DB4EE45-4F21-47DA-B017-3D71CCA48FF7}" type="datetime1">
              <a:rPr lang="en-US" altLang="en-US"/>
              <a:pPr>
                <a:defRPr/>
              </a:pPr>
              <a:t>11/10/2021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BEEFD-2C71-4D4B-9BB6-1D4F2B6A52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B51E5-DD2D-46D7-9360-63A76C3CB1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8D21A2F-3E84-4F81-8185-68B606F17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1D205B6-057A-4768-A80F-93A461AB8D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DE2B288-01BF-4E5B-8B7F-B5026FFE9B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42F71AF-53B5-4BFD-8EDD-A000E388DF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3E449BE-E2C0-45AD-8305-793C639C483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Textmasterformate durch Klicken bearbeiten</a:t>
            </a:r>
          </a:p>
          <a:p>
            <a:pPr lvl="1"/>
            <a:r>
              <a:rPr lang="de-DE" altLang="en-US" noProof="0"/>
              <a:t>Zweite Ebene</a:t>
            </a:r>
          </a:p>
          <a:p>
            <a:pPr lvl="2"/>
            <a:r>
              <a:rPr lang="de-DE" altLang="en-US" noProof="0"/>
              <a:t>Dritte Ebene</a:t>
            </a:r>
          </a:p>
          <a:p>
            <a:pPr lvl="3"/>
            <a:r>
              <a:rPr lang="de-DE" altLang="en-US" noProof="0"/>
              <a:t>Vierte Ebene</a:t>
            </a:r>
          </a:p>
          <a:p>
            <a:pPr lvl="4"/>
            <a:r>
              <a:rPr lang="de-DE" altLang="en-US" noProof="0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4228CA7-2E1F-4269-B5A3-88B576349D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C7F7EB4-9695-414D-B89D-AE63F5843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29D018E-AC63-4AA5-85D6-94D8C9B4E53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1pPr>
    <a:lvl2pPr marL="5111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2pPr>
    <a:lvl3pPr marL="10223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3pPr>
    <a:lvl4pPr marL="15351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4pPr>
    <a:lvl5pPr marL="20462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5pPr>
    <a:lvl6pPr marL="2558807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0568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2330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4092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98BDD1-04D4-4BBA-93F1-38DE8BE63662}" type="slidenum">
              <a:rPr lang="de-DE" altLang="en-US" smtClean="0"/>
              <a:pPr>
                <a:defRPr/>
              </a:pPr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4859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8A44-FCAD-48D4-A7BC-DF908488F1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D018E-AC63-4AA5-85D6-94D8C9B4E534}" type="slidenum">
              <a:rPr lang="de-DE" altLang="en-US" smtClean="0"/>
              <a:pPr>
                <a:defRPr/>
              </a:pPr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8564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8A44-FCAD-48D4-A7BC-DF908488F1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24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D018E-AC63-4AA5-85D6-94D8C9B4E534}" type="slidenum">
              <a:rPr lang="de-DE" altLang="en-US" smtClean="0"/>
              <a:pPr>
                <a:defRPr/>
              </a:pPr>
              <a:t>13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1452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6005"/>
            <a:ext cx="8638117" cy="2876003"/>
          </a:xfrm>
          <a:solidFill>
            <a:srgbClr val="0872A6"/>
          </a:solidFill>
        </p:spPr>
        <p:txBody>
          <a:bodyPr lIns="402962" tIns="201480" rIns="402962" bIns="402962"/>
          <a:lstStyle>
            <a:lvl1pPr>
              <a:lnSpc>
                <a:spcPct val="11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397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71F7270-9D5D-4D72-BC91-9080FAA3E0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6B40C-4A90-4736-B664-7D4D5FC0BC1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8059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2BB7E44-B739-4FAF-A40E-E2F401FED9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F38DA-D371-43DE-929A-BCF0DC14C41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2015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774CC80-4DB8-4B79-985B-E47EF7D5371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437FE-52DF-424B-870E-A59AC399804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60693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20147-C1B2-467D-8756-35CCD6F6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DF862-16A6-442D-AC4D-4B17245F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B57D8-2CE3-4738-B3CA-E44F784B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0BFD-B2CE-4DB2-9C79-6DF96039DB0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45131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E2EF0-15A9-4694-8363-970E10E3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C179-E1E2-4AAB-B7EF-65B7FC28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A833-33CB-4247-B1B5-B191C133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EDC9-BD8F-4CD5-862B-DCED2905521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985982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65D04-0F47-4951-B13A-34D45761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38015-6EB2-42B6-97F7-87970478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DDDA7-21D9-47A2-8DC1-F0B35255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E13F-8988-4E22-BBCD-ED4985F8F12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41475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51EE85-E739-43D5-B36C-82FC78D9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9357C4-BB95-4A61-A444-5166473A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0F8621-EAA7-4816-83D0-6F5023E3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481BC-42F1-4D2A-8AE1-47755507CC8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35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D85662-2F86-4CBE-BF40-C910C09A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55C4D1-C2E5-4086-BAEB-D196DAF0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756E60-E956-4B53-9FF2-F9A34D38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1626-7D3A-4AD9-A616-340FF5FA9C3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4536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7CFBF48-BA2A-4B2F-97E0-E60E495B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017990-8051-4335-89A5-B0ED71D1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81020E-1726-4F4E-83E6-A0C28959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46CB3-DF3E-45F4-8D9E-BB97566DE8D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373661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998FF0-2B3A-492B-8A42-BD12E0AE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C818D4-47FD-4B8F-A8BD-CD6E6266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487B32-DB61-4886-842E-98FA7904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BFDC4-121F-4F69-9AEC-98BA7C409D6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2819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56B460-44DA-48D0-803F-D29672A928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B0624-6639-458D-8CE2-B3EAE64DF08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37917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FC009E-9E29-49E8-9620-BABD229D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B8439F-50A2-47B8-A917-5B157A79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5A6448-F564-41B4-872D-1964F0DD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A041-441F-48E2-A467-B28146A2320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305279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969A40-77BC-44A5-A822-72A9510C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BFFD05-1E75-49A2-ACE4-A07A2464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58227E-868B-45F9-97C2-92C9254A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EAA60-9C73-442E-96F8-58FE6577501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08574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E78BF-E93F-4B08-9F3C-922A416B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1E59A-79A1-4103-A7D6-B7D6991A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04068-EADA-4F1A-B002-1FA1A0C2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5A35-EB06-4E54-88D0-BE410290050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18847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05C82-EB23-4AD2-8823-840389EB0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B3629-08A0-4D1D-8408-4887EDCE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0A24B-BC0E-4377-B007-5AF8B91AD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188E6-5763-4205-94F7-A1EDDE0A379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50635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A62D-4C35-4DA1-93BF-D5277847673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31743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0DAD6-35BD-4AF2-81B8-EC3C08A749C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14204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751B3-3DCF-C745-A61B-EDC4BCFC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8D3AE5D-A79A-484E-8B7F-FC8DCAD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62239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571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7" y="332656"/>
            <a:ext cx="11229975" cy="484187"/>
          </a:xfrm>
        </p:spPr>
        <p:txBody>
          <a:bodyPr/>
          <a:lstStyle>
            <a:lvl1pPr>
              <a:defRPr sz="280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268760"/>
            <a:ext cx="11229975" cy="5040559"/>
          </a:xfrm>
        </p:spPr>
        <p:txBody>
          <a:bodyPr/>
          <a:lstStyle>
            <a:lvl1pPr marL="517525" indent="-344488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tabLst>
                <a:tab pos="182880" algn="l"/>
              </a:tabLs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5987" indent="-28575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08100" indent="-28575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55763" indent="-284163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12963" indent="-284163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56B460-44DA-48D0-803F-D29672A928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B0624-6639-458D-8CE2-B3EAE64DF08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71507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3B48-B822-3F4C-8B3E-0DAD44106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07593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29EBC-5703-434D-8746-E1460F8BD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07593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97005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751B3-3DCF-C745-A61B-EDC4BCFC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8D3AE5D-A79A-484E-8B7F-FC8DCAD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62239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755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4"/>
            <a:ext cx="10363200" cy="1361872"/>
          </a:xfrm>
        </p:spPr>
        <p:txBody>
          <a:bodyPr anchor="t"/>
          <a:lstStyle>
            <a:lvl1pPr algn="l">
              <a:defRPr sz="4500" b="1" cap="all">
                <a:solidFill>
                  <a:srgbClr val="0872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727"/>
            <a:ext cx="10363200" cy="1499327"/>
          </a:xfrm>
        </p:spPr>
        <p:txBody>
          <a:bodyPr anchor="b"/>
          <a:lstStyle>
            <a:lvl1pPr marL="0" indent="0">
              <a:buNone/>
              <a:defRPr sz="2200"/>
            </a:lvl1pPr>
            <a:lvl2pPr marL="511761" indent="0">
              <a:buNone/>
              <a:defRPr sz="2000"/>
            </a:lvl2pPr>
            <a:lvl3pPr marL="1023523" indent="0">
              <a:buNone/>
              <a:defRPr sz="1800"/>
            </a:lvl3pPr>
            <a:lvl4pPr marL="1535285" indent="0">
              <a:buNone/>
              <a:defRPr sz="1600"/>
            </a:lvl4pPr>
            <a:lvl5pPr marL="2047046" indent="0">
              <a:buNone/>
              <a:defRPr sz="1600"/>
            </a:lvl5pPr>
            <a:lvl6pPr marL="2558807" indent="0">
              <a:buNone/>
              <a:defRPr sz="1600"/>
            </a:lvl6pPr>
            <a:lvl7pPr marL="3070568" indent="0">
              <a:buNone/>
              <a:defRPr sz="1600"/>
            </a:lvl7pPr>
            <a:lvl8pPr marL="3582330" indent="0">
              <a:buNone/>
              <a:defRPr sz="1600"/>
            </a:lvl8pPr>
            <a:lvl9pPr marL="4094092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938B77-A88A-4EE2-A381-CF8D1E9A80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E05B1-3D06-48D0-A971-B7C81DAE912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65746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56B460-44DA-48D0-803F-D29672A928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BB0624-6639-458D-8CE2-B3EAE64DF08E}" type="slidenum">
              <a:rPr kumimoji="0" lang="de-DE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altLang="en-US" sz="1100" b="0" i="0" u="none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93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8" y="2457292"/>
            <a:ext cx="5511800" cy="33687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457292"/>
            <a:ext cx="5513917" cy="33687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013A64-4E60-4D9B-8CF1-D8C6E98F86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8F10C-86FD-464F-AB0E-8BFA2254D79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8571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14"/>
            <a:ext cx="10972800" cy="1141943"/>
          </a:xfrm>
        </p:spPr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279"/>
            <a:ext cx="5386917" cy="63864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3921"/>
            <a:ext cx="5386917" cy="39523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279"/>
            <a:ext cx="5389033" cy="63864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3921"/>
            <a:ext cx="5389033" cy="39523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03C3B8-7B0D-4531-B01D-41298C9C7A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7B370-6B23-438B-B355-F567A91A489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0734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6908EB8-D7EF-495F-9CA1-A670C5D82E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23726-B811-4511-8A66-2481CF37E13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3143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C5AF136-C8AB-413A-9B03-9B6542248A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D6D8A-33FC-493A-AF5E-0369E9D6A6D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3116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2799"/>
            <a:ext cx="4011084" cy="11630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2800"/>
            <a:ext cx="6815667" cy="5853513"/>
          </a:xfrm>
        </p:spPr>
        <p:txBody>
          <a:bodyPr/>
          <a:lstStyle>
            <a:lvl1pPr>
              <a:defRPr sz="3500"/>
            </a:lvl1pPr>
            <a:lvl2pPr>
              <a:defRPr sz="32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888"/>
            <a:ext cx="4011084" cy="4690424"/>
          </a:xfrm>
        </p:spPr>
        <p:txBody>
          <a:bodyPr/>
          <a:lstStyle>
            <a:lvl1pPr marL="0" indent="0">
              <a:buNone/>
              <a:defRPr sz="1600"/>
            </a:lvl1pPr>
            <a:lvl2pPr marL="511761" indent="0">
              <a:buNone/>
              <a:defRPr sz="1300"/>
            </a:lvl2pPr>
            <a:lvl3pPr marL="1023523" indent="0">
              <a:buNone/>
              <a:defRPr sz="1100"/>
            </a:lvl3pPr>
            <a:lvl4pPr marL="1535285" indent="0">
              <a:buNone/>
              <a:defRPr sz="1000"/>
            </a:lvl4pPr>
            <a:lvl5pPr marL="2047046" indent="0">
              <a:buNone/>
              <a:defRPr sz="1000"/>
            </a:lvl5pPr>
            <a:lvl6pPr marL="2558807" indent="0">
              <a:buNone/>
              <a:defRPr sz="1000"/>
            </a:lvl6pPr>
            <a:lvl7pPr marL="3070568" indent="0">
              <a:buNone/>
              <a:defRPr sz="1000"/>
            </a:lvl7pPr>
            <a:lvl8pPr marL="3582330" indent="0">
              <a:buNone/>
              <a:defRPr sz="1000"/>
            </a:lvl8pPr>
            <a:lvl9pPr marL="409409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C57F1F-CF60-4BBE-92C3-B08B2CCBBB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16A2A-E517-4AE6-9C70-5C104F55544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1778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388"/>
            <a:ext cx="7315200" cy="56674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267"/>
            <a:ext cx="7315200" cy="4115222"/>
          </a:xfrm>
        </p:spPr>
        <p:txBody>
          <a:bodyPr/>
          <a:lstStyle>
            <a:lvl1pPr marL="0" indent="0">
              <a:buNone/>
              <a:defRPr sz="3500"/>
            </a:lvl1pPr>
            <a:lvl2pPr marL="511761" indent="0">
              <a:buNone/>
              <a:defRPr sz="3200"/>
            </a:lvl2pPr>
            <a:lvl3pPr marL="1023523" indent="0">
              <a:buNone/>
              <a:defRPr sz="2700"/>
            </a:lvl3pPr>
            <a:lvl4pPr marL="1535285" indent="0">
              <a:buNone/>
              <a:defRPr sz="2200"/>
            </a:lvl4pPr>
            <a:lvl5pPr marL="2047046" indent="0">
              <a:buNone/>
              <a:defRPr sz="2200"/>
            </a:lvl5pPr>
            <a:lvl6pPr marL="2558807" indent="0">
              <a:buNone/>
              <a:defRPr sz="2200"/>
            </a:lvl6pPr>
            <a:lvl7pPr marL="3070568" indent="0">
              <a:buNone/>
              <a:defRPr sz="2200"/>
            </a:lvl7pPr>
            <a:lvl8pPr marL="3582330" indent="0">
              <a:buNone/>
              <a:defRPr sz="2200"/>
            </a:lvl8pPr>
            <a:lvl9pPr marL="4094092" indent="0">
              <a:buNone/>
              <a:defRPr sz="2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131"/>
            <a:ext cx="7315200" cy="805705"/>
          </a:xfrm>
        </p:spPr>
        <p:txBody>
          <a:bodyPr/>
          <a:lstStyle>
            <a:lvl1pPr marL="0" indent="0">
              <a:buNone/>
              <a:defRPr sz="1600"/>
            </a:lvl1pPr>
            <a:lvl2pPr marL="511761" indent="0">
              <a:buNone/>
              <a:defRPr sz="1300"/>
            </a:lvl2pPr>
            <a:lvl3pPr marL="1023523" indent="0">
              <a:buNone/>
              <a:defRPr sz="1100"/>
            </a:lvl3pPr>
            <a:lvl4pPr marL="1535285" indent="0">
              <a:buNone/>
              <a:defRPr sz="1000"/>
            </a:lvl4pPr>
            <a:lvl5pPr marL="2047046" indent="0">
              <a:buNone/>
              <a:defRPr sz="1000"/>
            </a:lvl5pPr>
            <a:lvl6pPr marL="2558807" indent="0">
              <a:buNone/>
              <a:defRPr sz="1000"/>
            </a:lvl6pPr>
            <a:lvl7pPr marL="3070568" indent="0">
              <a:buNone/>
              <a:defRPr sz="1000"/>
            </a:lvl7pPr>
            <a:lvl8pPr marL="3582330" indent="0">
              <a:buNone/>
              <a:defRPr sz="1000"/>
            </a:lvl8pPr>
            <a:lvl9pPr marL="409409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E9AEEE-B7A9-463A-8A53-2CD97CE26C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26DF8-2F63-47CA-ABFA-B13497CFAED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3995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ags" Target="../tags/tag4.xml"/><Relationship Id="rId5" Type="http://schemas.openxmlformats.org/officeDocument/2006/relationships/vmlDrawing" Target="../drawings/vmlDrawing3.vml"/><Relationship Id="rId4" Type="http://schemas.openxmlformats.org/officeDocument/2006/relationships/theme" Target="../theme/theme3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ags" Target="../tags/tag5.xml"/><Relationship Id="rId5" Type="http://schemas.openxmlformats.org/officeDocument/2006/relationships/vmlDrawing" Target="../drawings/vmlDrawing4.vml"/><Relationship Id="rId4" Type="http://schemas.openxmlformats.org/officeDocument/2006/relationships/theme" Target="../theme/theme4.xml"/><Relationship Id="rId9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5.vml"/><Relationship Id="rId7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6DE77FD-6C02-4990-9D70-BB7AEABED8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3125227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6DE77FD-6C02-4990-9D70-BB7AEABED8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>
            <a:extLst>
              <a:ext uri="{FF2B5EF4-FFF2-40B4-BE49-F238E27FC236}">
                <a16:creationId xmlns:a16="http://schemas.microsoft.com/office/drawing/2014/main" id="{E030E017-898C-4166-83B7-E9F30DEBB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1125538"/>
            <a:ext cx="112299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FE607C-0BBF-4B3E-864F-1646E1B90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2276475"/>
            <a:ext cx="1122997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52515E-CAF6-4F10-BEB6-7F8D079973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48963" y="6403975"/>
            <a:ext cx="9588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CCA8A9-5DEF-4F4E-A330-AAF96070A9A9}"/>
              </a:ext>
            </a:extLst>
          </p:cNvPr>
          <p:cNvSpPr/>
          <p:nvPr userDrawn="1"/>
        </p:nvSpPr>
        <p:spPr>
          <a:xfrm>
            <a:off x="477838" y="947738"/>
            <a:ext cx="11229975" cy="33337"/>
          </a:xfrm>
          <a:prstGeom prst="rect">
            <a:avLst/>
          </a:prstGeom>
          <a:solidFill>
            <a:srgbClr val="087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684FC6FE-66F0-42A3-BFC6-2EBD287F75D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388" y="312738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2" r:id="rId1"/>
    <p:sldLayoutId id="2147485400" r:id="rId2"/>
    <p:sldLayoutId id="2147485401" r:id="rId3"/>
    <p:sldLayoutId id="2147485402" r:id="rId4"/>
    <p:sldLayoutId id="2147485403" r:id="rId5"/>
    <p:sldLayoutId id="2147485404" r:id="rId6"/>
    <p:sldLayoutId id="2147485405" r:id="rId7"/>
    <p:sldLayoutId id="2147485406" r:id="rId8"/>
    <p:sldLayoutId id="2147485407" r:id="rId9"/>
    <p:sldLayoutId id="2147485408" r:id="rId10"/>
    <p:sldLayoutId id="2147485409" r:id="rId11"/>
    <p:sldLayoutId id="214748541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pitchFamily="34" charset="0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5pPr>
      <a:lvl6pPr marL="511761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6pPr>
      <a:lvl7pPr marL="1023523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7pPr>
      <a:lvl8pPr marL="1535285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8pPr>
      <a:lvl9pPr marL="2047046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9pPr>
    </p:titleStyle>
    <p:bodyStyle>
      <a:lvl1pPr marL="382588" indent="-3825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30263" indent="-3190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77938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90700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301875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814688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32645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83821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349972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61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23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85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46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807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68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33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92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4B12CD6-1163-490C-BD54-6891C75762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3143388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4B12CD6-1163-490C-BD54-6891C7576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4FD38FE-0405-4619-B3A0-B09707B655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l-GR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9283EC0-3434-4A8D-A07B-61DBB52631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l-G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3CEBD-3112-4EFF-B2B6-5963343CE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92F58-0EB9-47B1-9D25-829D8E7A3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0F9AB-F9E8-4686-BB97-707ADA818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D9BD167-2DA2-40BF-BA0A-71A69D5927B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6638550-1F36-4B8D-B643-92E726C8FD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6638550-1F36-4B8D-B643-92E726C8FD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1125538"/>
            <a:ext cx="112299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2276475"/>
            <a:ext cx="1122997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48963" y="6403975"/>
            <a:ext cx="9588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371CE09-72A6-41CE-85C6-F02F27D2188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77838" y="947738"/>
            <a:ext cx="11229975" cy="33337"/>
          </a:xfrm>
          <a:prstGeom prst="rect">
            <a:avLst/>
          </a:prstGeom>
          <a:solidFill>
            <a:srgbClr val="087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2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388" y="312738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68" r:id="rId1"/>
    <p:sldLayoutId id="2147485764" r:id="rId2"/>
    <p:sldLayoutId id="214748650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pitchFamily="34" charset="0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5pPr>
      <a:lvl6pPr marL="511761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6pPr>
      <a:lvl7pPr marL="1023523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7pPr>
      <a:lvl8pPr marL="1535285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8pPr>
      <a:lvl9pPr marL="2047046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9pPr>
    </p:titleStyle>
    <p:bodyStyle>
      <a:lvl1pPr marL="382588" indent="-3825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30263" indent="-3190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77938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90700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301875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814688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32645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83821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349972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61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23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85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46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807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68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33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92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DF604EB-C732-4B83-8CF3-1CBC0729A6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DF604EB-C732-4B83-8CF3-1CBC0729A6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1125538"/>
            <a:ext cx="112299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2276475"/>
            <a:ext cx="1122997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48963" y="6403975"/>
            <a:ext cx="9588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371CE09-72A6-41CE-85C6-F02F27D2188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77838" y="947738"/>
            <a:ext cx="11229975" cy="33337"/>
          </a:xfrm>
          <a:prstGeom prst="rect">
            <a:avLst/>
          </a:prstGeom>
          <a:solidFill>
            <a:srgbClr val="087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2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388" y="312738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66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7" r:id="rId1"/>
    <p:sldLayoutId id="2147486501" r:id="rId2"/>
    <p:sldLayoutId id="214748650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pitchFamily="34" charset="0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5pPr>
      <a:lvl6pPr marL="511761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6pPr>
      <a:lvl7pPr marL="1023523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7pPr>
      <a:lvl8pPr marL="1535285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8pPr>
      <a:lvl9pPr marL="2047046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9pPr>
    </p:titleStyle>
    <p:bodyStyle>
      <a:lvl1pPr marL="382588" indent="-3825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30263" indent="-3190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77938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90700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301875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814688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32645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83821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349972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61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23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85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46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807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68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33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92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582C0BE-778C-4EA5-88AA-FF1157CFD0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26651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582C0BE-778C-4EA5-88AA-FF1157CFD0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>
            <a:extLst>
              <a:ext uri="{FF2B5EF4-FFF2-40B4-BE49-F238E27FC236}">
                <a16:creationId xmlns:a16="http://schemas.microsoft.com/office/drawing/2014/main" id="{AADBABD7-4B3A-42A8-949A-51A895C96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1125538"/>
            <a:ext cx="112299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ED6641A-FA25-40C6-8307-4B402870A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2276475"/>
            <a:ext cx="1122997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F8007A2-9833-4609-997D-90E8981FDF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48963" y="6403975"/>
            <a:ext cx="9588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646464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648C9BC-451B-43CA-AFEC-FB522B9DF650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784B88-B6EC-4E0F-921F-B4E5C04A0D30}"/>
              </a:ext>
            </a:extLst>
          </p:cNvPr>
          <p:cNvSpPr/>
          <p:nvPr userDrawn="1"/>
        </p:nvSpPr>
        <p:spPr>
          <a:xfrm>
            <a:off x="477838" y="947738"/>
            <a:ext cx="11229975" cy="33337"/>
          </a:xfrm>
          <a:prstGeom prst="rect">
            <a:avLst/>
          </a:prstGeom>
          <a:solidFill>
            <a:srgbClr val="087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FAE6D709-890C-463F-AF1D-BD2122113D1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388" y="312738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63" r:id="rId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5pPr>
      <a:lvl6pPr marL="511761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6pPr>
      <a:lvl7pPr marL="1023523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7pPr>
      <a:lvl8pPr marL="1535285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8pPr>
      <a:lvl9pPr marL="2047046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9pPr>
    </p:titleStyle>
    <p:bodyStyle>
      <a:lvl1pPr marL="382588" indent="-3825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marL="830263" indent="-3190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2pPr>
      <a:lvl3pPr marL="1277938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90700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301875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814688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32645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83821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349972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61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23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85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46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807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68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33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92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jp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9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5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E10DD74-94C0-4305-96B2-4E1C7B4547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E10DD74-94C0-4305-96B2-4E1C7B4547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3"/>
          <p:cNvSpPr/>
          <p:nvPr/>
        </p:nvSpPr>
        <p:spPr>
          <a:xfrm>
            <a:off x="-23152" y="-7500"/>
            <a:ext cx="12215152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1" y="304321"/>
            <a:ext cx="3035969" cy="76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1F36C4E-33BB-40C3-9769-C42D002E3F1A}"/>
              </a:ext>
            </a:extLst>
          </p:cNvPr>
          <p:cNvGrpSpPr/>
          <p:nvPr/>
        </p:nvGrpSpPr>
        <p:grpSpPr>
          <a:xfrm>
            <a:off x="-112780" y="1285867"/>
            <a:ext cx="12408527" cy="3136301"/>
            <a:chOff x="-112780" y="1285867"/>
            <a:chExt cx="12408527" cy="3136301"/>
          </a:xfrm>
        </p:grpSpPr>
        <p:pic>
          <p:nvPicPr>
            <p:cNvPr id="8" name="Picture 7" descr="A star filled sky&#10;&#10;Description generated with high confidence">
              <a:extLst>
                <a:ext uri="{FF2B5EF4-FFF2-40B4-BE49-F238E27FC236}">
                  <a16:creationId xmlns:a16="http://schemas.microsoft.com/office/drawing/2014/main" id="{B25812F5-29BF-471B-8E17-CFF26ECD2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30" b="39417"/>
            <a:stretch/>
          </p:blipFill>
          <p:spPr>
            <a:xfrm>
              <a:off x="-76204" y="1285867"/>
              <a:ext cx="12304780" cy="30361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07D6AC-86C9-4018-AA9C-EA5A077DE485}"/>
                </a:ext>
              </a:extLst>
            </p:cNvPr>
            <p:cNvSpPr/>
            <p:nvPr/>
          </p:nvSpPr>
          <p:spPr>
            <a:xfrm>
              <a:off x="2440028" y="4287721"/>
              <a:ext cx="2438400" cy="134447"/>
            </a:xfrm>
            <a:prstGeom prst="rect">
              <a:avLst/>
            </a:prstGeom>
            <a:solidFill>
              <a:srgbClr val="797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D86095-270C-425C-9564-3ADE146D058E}"/>
                </a:ext>
              </a:extLst>
            </p:cNvPr>
            <p:cNvSpPr/>
            <p:nvPr/>
          </p:nvSpPr>
          <p:spPr>
            <a:xfrm>
              <a:off x="4878428" y="4287721"/>
              <a:ext cx="2438400" cy="134447"/>
            </a:xfrm>
            <a:prstGeom prst="rect">
              <a:avLst/>
            </a:prstGeom>
            <a:solidFill>
              <a:srgbClr val="91C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D10B48-303C-40F4-8F09-AE292085503B}"/>
                </a:ext>
              </a:extLst>
            </p:cNvPr>
            <p:cNvSpPr/>
            <p:nvPr/>
          </p:nvSpPr>
          <p:spPr>
            <a:xfrm>
              <a:off x="9646668" y="4287721"/>
              <a:ext cx="2649079" cy="134447"/>
            </a:xfrm>
            <a:prstGeom prst="rect">
              <a:avLst/>
            </a:prstGeom>
            <a:solidFill>
              <a:srgbClr val="5AC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766F27-A568-4DFE-ADFC-9C694519D589}"/>
                </a:ext>
              </a:extLst>
            </p:cNvPr>
            <p:cNvSpPr/>
            <p:nvPr/>
          </p:nvSpPr>
          <p:spPr>
            <a:xfrm>
              <a:off x="7316828" y="4287721"/>
              <a:ext cx="2438400" cy="134447"/>
            </a:xfrm>
            <a:prstGeom prst="rect">
              <a:avLst/>
            </a:prstGeom>
            <a:solidFill>
              <a:srgbClr val="F9C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0A46A8-19AD-4F6C-9EA8-38F5B805E041}"/>
                </a:ext>
              </a:extLst>
            </p:cNvPr>
            <p:cNvSpPr/>
            <p:nvPr/>
          </p:nvSpPr>
          <p:spPr>
            <a:xfrm>
              <a:off x="-112780" y="4287721"/>
              <a:ext cx="2552808" cy="134447"/>
            </a:xfrm>
            <a:prstGeom prst="rect">
              <a:avLst/>
            </a:prstGeom>
            <a:solidFill>
              <a:srgbClr val="0073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F6AC974-4214-43EB-A111-68150E294770}"/>
              </a:ext>
            </a:extLst>
          </p:cNvPr>
          <p:cNvSpPr/>
          <p:nvPr/>
        </p:nvSpPr>
        <p:spPr>
          <a:xfrm>
            <a:off x="-23152" y="4543989"/>
            <a:ext cx="122151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n-US" altLang="ko-KR" sz="28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egoe UI Symbol" pitchFamily="34" charset="0"/>
                <a:cs typeface="Arial" panose="020B0604020202020204" pitchFamily="34" charset="0"/>
              </a:rPr>
              <a:t>Role of Renewables &amp; Electrification for Europe’s Buildings</a:t>
            </a:r>
            <a:endParaRPr lang="en-GB" altLang="ko-KR" sz="2800" b="1" kern="0" dirty="0">
              <a:solidFill>
                <a:srgbClr val="002060"/>
              </a:solidFill>
              <a:highlight>
                <a:srgbClr val="FFFF00"/>
              </a:highlight>
              <a:latin typeface="Century Gothic" panose="020B0502020202020204" pitchFamily="34" charset="0"/>
              <a:ea typeface="Segoe UI Symbol" pitchFamily="34" charset="0"/>
              <a:cs typeface="Arial" panose="020B0604020202020204" pitchFamily="34" charset="0"/>
            </a:endParaRPr>
          </a:p>
          <a:p>
            <a:pPr marL="45720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endParaRPr lang="en-GB" b="1" kern="0" dirty="0">
              <a:solidFill>
                <a:srgbClr val="002060"/>
              </a:solidFill>
              <a:latin typeface="Century Gothic" panose="020B0502020202020204" pitchFamily="34" charset="0"/>
              <a:ea typeface="Segoe UI Symbol" pitchFamily="34" charset="0"/>
              <a:cs typeface="Arial" panose="020B0604020202020204" pitchFamily="34" charset="0"/>
            </a:endParaRPr>
          </a:p>
          <a:p>
            <a:pPr marL="45720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endParaRPr lang="en-GB" b="1" kern="0" dirty="0">
              <a:solidFill>
                <a:srgbClr val="002060"/>
              </a:solidFill>
              <a:latin typeface="Century Gothic" panose="020B0502020202020204" pitchFamily="34" charset="0"/>
              <a:ea typeface="Segoe UI Symbol" pitchFamily="34" charset="0"/>
              <a:cs typeface="Arial" panose="020B0604020202020204" pitchFamily="34" charset="0"/>
            </a:endParaRPr>
          </a:p>
          <a:p>
            <a:pPr marL="45720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n-GB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Segoe UI Symbol" pitchFamily="34" charset="0"/>
                <a:cs typeface="Arial" panose="020B0604020202020204" pitchFamily="34" charset="0"/>
              </a:rPr>
              <a:t>Dolf Gielen</a:t>
            </a:r>
          </a:p>
          <a:p>
            <a:pPr marL="45720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n-GB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Segoe UI Symbol" pitchFamily="34" charset="0"/>
                <a:cs typeface="Arial" panose="020B0604020202020204" pitchFamily="34" charset="0"/>
              </a:rPr>
              <a:t>Director, Innovation and Technology, IRENA</a:t>
            </a:r>
          </a:p>
          <a:p>
            <a:pPr marL="45720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endParaRPr lang="en-GB" sz="1000" b="1" kern="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Segoe UI Symbol" pitchFamily="34" charset="0"/>
              <a:cs typeface="Arial" panose="020B0604020202020204" pitchFamily="34" charset="0"/>
            </a:endParaRPr>
          </a:p>
          <a:p>
            <a:pPr marL="45720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n-GB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Segoe UI Symbol" pitchFamily="34" charset="0"/>
                <a:cs typeface="Arial" panose="020B0604020202020204" pitchFamily="34" charset="0"/>
              </a:rPr>
              <a:t>European Policy Centre online Policy Dialogue, 26 May 2021</a:t>
            </a:r>
            <a:endParaRPr lang="en-GB" sz="1100" kern="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Segoe UI Symbo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8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11F656-0B40-40FB-BE00-47E796DAC39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76485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011F656-0B40-40FB-BE00-47E796DAC3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37" y="332656"/>
            <a:ext cx="9022039" cy="484187"/>
          </a:xfrm>
        </p:spPr>
        <p:txBody>
          <a:bodyPr vert="horz"/>
          <a:lstStyle/>
          <a:p>
            <a:r>
              <a:rPr lang="en-US" sz="3200" dirty="0"/>
              <a:t>Energy neutral houses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0DAD6-35BD-4AF2-81B8-EC3C08A749CB}" type="slidenum">
              <a:rPr lang="de-DE" altLang="en-US" smtClean="0"/>
              <a:pPr>
                <a:defRPr/>
              </a:pPr>
              <a:t>10</a:t>
            </a:fld>
            <a:endParaRPr lang="de-DE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486982" y="1111643"/>
            <a:ext cx="11612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Nul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op de meter (‘zero on the meter’) is a Dutch national project initiated by the government to renovate already existing houses and apartments industrially so that they are energy neutral.</a:t>
            </a:r>
            <a:endParaRPr lang="en-US" sz="1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9" y="2276475"/>
            <a:ext cx="5114105" cy="4433496"/>
          </a:xfrm>
        </p:spPr>
        <p:txBody>
          <a:bodyPr/>
          <a:lstStyle/>
          <a:p>
            <a:r>
              <a:rPr lang="en-US" sz="1800" dirty="0">
                <a:latin typeface="+mj-lt"/>
              </a:rPr>
              <a:t>It is a holistic systemic deep renovation concept using smart services resulting in energy-neutral housing by reducing energy consumption and maximizing the use of renewable energy. </a:t>
            </a:r>
          </a:p>
          <a:p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The houses are made energy neutral with the use of a heat pump, PV-panels, an air ventilation system with heat recycling, plastic window frames with triple glazing and façade isolation of 30 cm thick.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1984" y="1974762"/>
            <a:ext cx="6147460" cy="39720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96551" y="5946861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Stroomversnelling.nl</a:t>
            </a:r>
          </a:p>
        </p:txBody>
      </p:sp>
    </p:spTree>
    <p:extLst>
      <p:ext uri="{BB962C8B-B14F-4D97-AF65-F5344CB8AC3E}">
        <p14:creationId xmlns:p14="http://schemas.microsoft.com/office/powerpoint/2010/main" val="241574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B98AB-49CC-4041-BCA4-2C5D7350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pump sales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B55C9-19D3-44DB-9292-768A3A05F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2348880"/>
            <a:ext cx="8413209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3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766C63-65A6-465F-B596-31B6303B8BB0}"/>
              </a:ext>
            </a:extLst>
          </p:cNvPr>
          <p:cNvSpPr/>
          <p:nvPr/>
        </p:nvSpPr>
        <p:spPr>
          <a:xfrm>
            <a:off x="6579395" y="4118216"/>
            <a:ext cx="1054467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Renewable Electricity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FF1773-3535-477B-95BE-CFCE8E85F787}"/>
              </a:ext>
            </a:extLst>
          </p:cNvPr>
          <p:cNvSpPr/>
          <p:nvPr/>
        </p:nvSpPr>
        <p:spPr>
          <a:xfrm>
            <a:off x="2405689" y="5148891"/>
            <a:ext cx="1054467" cy="46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Power-to-Mobility</a:t>
            </a:r>
            <a:endParaRPr lang="de-DE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053FB-0349-4A96-9E47-6E4A20EC2382}"/>
              </a:ext>
            </a:extLst>
          </p:cNvPr>
          <p:cNvSpPr/>
          <p:nvPr/>
        </p:nvSpPr>
        <p:spPr>
          <a:xfrm>
            <a:off x="7293262" y="5175945"/>
            <a:ext cx="1054467" cy="46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Power-to-Heat</a:t>
            </a:r>
            <a:endParaRPr lang="de-DE" sz="1200" dirty="0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D7ABD8FD-4F00-4889-B523-8B174CBAF288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rot="5400000">
            <a:off x="4738439" y="2780700"/>
            <a:ext cx="562675" cy="4173706"/>
          </a:xfrm>
          <a:prstGeom prst="bent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434225E3-95EB-44F2-8FDD-B8E1322EB92A}"/>
              </a:ext>
            </a:extLst>
          </p:cNvPr>
          <p:cNvCxnSpPr>
            <a:stCxn id="4" idx="2"/>
            <a:endCxn id="6" idx="0"/>
          </p:cNvCxnSpPr>
          <p:nvPr/>
        </p:nvCxnSpPr>
        <p:spPr>
          <a:xfrm rot="16200000" flipH="1">
            <a:off x="7168698" y="4524146"/>
            <a:ext cx="589729" cy="713867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0B4C4D7-A0FC-45D0-B561-BECCE078CB65}"/>
              </a:ext>
            </a:extLst>
          </p:cNvPr>
          <p:cNvSpPr/>
          <p:nvPr/>
        </p:nvSpPr>
        <p:spPr>
          <a:xfrm>
            <a:off x="342992" y="5916661"/>
            <a:ext cx="972000" cy="6837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Electric 2- and 3-wheelers</a:t>
            </a:r>
            <a:endParaRPr lang="de-DE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8C7FA-DC6D-493C-8439-1E7DD5B30773}"/>
              </a:ext>
            </a:extLst>
          </p:cNvPr>
          <p:cNvSpPr/>
          <p:nvPr/>
        </p:nvSpPr>
        <p:spPr>
          <a:xfrm>
            <a:off x="1396137" y="5916662"/>
            <a:ext cx="972000" cy="6837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E-passenger cars</a:t>
            </a:r>
            <a:endParaRPr lang="de-DE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0CE30-A292-47A5-8FF9-A607430D243D}"/>
              </a:ext>
            </a:extLst>
          </p:cNvPr>
          <p:cNvSpPr/>
          <p:nvPr/>
        </p:nvSpPr>
        <p:spPr>
          <a:xfrm>
            <a:off x="2449282" y="5916662"/>
            <a:ext cx="972000" cy="6837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Light-duty commercial vehicles (LDCV)</a:t>
            </a:r>
            <a:endParaRPr lang="de-DE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383A71-EFFA-4312-9474-9C0989B7B3B9}"/>
              </a:ext>
            </a:extLst>
          </p:cNvPr>
          <p:cNvSpPr/>
          <p:nvPr/>
        </p:nvSpPr>
        <p:spPr>
          <a:xfrm>
            <a:off x="3502427" y="5916662"/>
            <a:ext cx="972000" cy="6837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Heavy-duty vehicles (HDV)</a:t>
            </a:r>
            <a:endParaRPr lang="de-DE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673C2F-2F78-4743-B76B-4D8D4C279D6D}"/>
              </a:ext>
            </a:extLst>
          </p:cNvPr>
          <p:cNvSpPr/>
          <p:nvPr/>
        </p:nvSpPr>
        <p:spPr>
          <a:xfrm>
            <a:off x="4555572" y="5916662"/>
            <a:ext cx="972000" cy="6837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E-City-Buses</a:t>
            </a:r>
            <a:endParaRPr lang="de-DE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ABF580-B149-4C95-BFE6-717E8CE7B519}"/>
              </a:ext>
            </a:extLst>
          </p:cNvPr>
          <p:cNvSpPr/>
          <p:nvPr/>
        </p:nvSpPr>
        <p:spPr>
          <a:xfrm>
            <a:off x="6282656" y="5943716"/>
            <a:ext cx="972000" cy="6837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District Heating and Cooling</a:t>
            </a:r>
            <a:endParaRPr lang="de-DE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3E8E50-C7F8-4F12-8D3C-B2DD53F0DCC6}"/>
              </a:ext>
            </a:extLst>
          </p:cNvPr>
          <p:cNvSpPr/>
          <p:nvPr/>
        </p:nvSpPr>
        <p:spPr>
          <a:xfrm>
            <a:off x="7335801" y="5943716"/>
            <a:ext cx="972000" cy="6837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Individual heating and cooling </a:t>
            </a:r>
            <a:endParaRPr lang="de-DE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4BE67-417F-44AA-8524-15967FB82A31}"/>
              </a:ext>
            </a:extLst>
          </p:cNvPr>
          <p:cNvSpPr/>
          <p:nvPr/>
        </p:nvSpPr>
        <p:spPr>
          <a:xfrm>
            <a:off x="8388946" y="5943716"/>
            <a:ext cx="972000" cy="6837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High temp. heating (industry)</a:t>
            </a:r>
            <a:endParaRPr lang="de-DE" sz="1200" dirty="0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07FA263-ACFB-43F0-A6BD-73AB3B7AAA21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rot="5400000">
            <a:off x="1731073" y="4714811"/>
            <a:ext cx="299770" cy="2103931"/>
          </a:xfrm>
          <a:prstGeom prst="bent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FB457D2F-8D3C-4F85-8C3A-25411C44415B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rot="5400000">
            <a:off x="2257645" y="5241383"/>
            <a:ext cx="299771" cy="1050786"/>
          </a:xfrm>
          <a:prstGeom prst="bent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0D3F6918-EF86-41C7-9169-86EF5C0A69CC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rot="16200000" flipH="1">
            <a:off x="2784217" y="5765596"/>
            <a:ext cx="299771" cy="2359"/>
          </a:xfrm>
          <a:prstGeom prst="bent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F47DC28A-D84F-4BD4-B10D-6F87AC906974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rot="16200000" flipH="1">
            <a:off x="3310790" y="5239024"/>
            <a:ext cx="299771" cy="1055504"/>
          </a:xfrm>
          <a:prstGeom prst="bent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0E6F3202-A4C5-4323-8DCE-449AAEA50E60}"/>
              </a:ext>
            </a:extLst>
          </p:cNvPr>
          <p:cNvCxnSpPr>
            <a:cxnSpLocks/>
            <a:stCxn id="5" idx="2"/>
            <a:endCxn id="13" idx="0"/>
          </p:cNvCxnSpPr>
          <p:nvPr/>
        </p:nvCxnSpPr>
        <p:spPr>
          <a:xfrm rot="16200000" flipH="1">
            <a:off x="3837362" y="4712451"/>
            <a:ext cx="299771" cy="2108649"/>
          </a:xfrm>
          <a:prstGeom prst="bent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A3AC73BA-CD2A-4A44-B4C4-2CB1241B15D4}"/>
              </a:ext>
            </a:extLst>
          </p:cNvPr>
          <p:cNvCxnSpPr>
            <a:stCxn id="6" idx="2"/>
            <a:endCxn id="14" idx="0"/>
          </p:cNvCxnSpPr>
          <p:nvPr/>
        </p:nvCxnSpPr>
        <p:spPr>
          <a:xfrm rot="5400000">
            <a:off x="7144691" y="5267910"/>
            <a:ext cx="299771" cy="1051840"/>
          </a:xfrm>
          <a:prstGeom prst="bent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71D4798E-B7A4-4255-B298-F699A853DC3A}"/>
              </a:ext>
            </a:extLst>
          </p:cNvPr>
          <p:cNvCxnSpPr>
            <a:stCxn id="6" idx="2"/>
            <a:endCxn id="15" idx="0"/>
          </p:cNvCxnSpPr>
          <p:nvPr/>
        </p:nvCxnSpPr>
        <p:spPr>
          <a:xfrm rot="16200000" flipH="1">
            <a:off x="7671263" y="5793177"/>
            <a:ext cx="299771" cy="1305"/>
          </a:xfrm>
          <a:prstGeom prst="bent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F75F80B-9406-4E06-8728-554E9F94555B}"/>
              </a:ext>
            </a:extLst>
          </p:cNvPr>
          <p:cNvCxnSpPr>
            <a:stCxn id="6" idx="2"/>
            <a:endCxn id="16" idx="0"/>
          </p:cNvCxnSpPr>
          <p:nvPr/>
        </p:nvCxnSpPr>
        <p:spPr>
          <a:xfrm rot="16200000" flipH="1">
            <a:off x="8197836" y="5266605"/>
            <a:ext cx="299771" cy="1054450"/>
          </a:xfrm>
          <a:prstGeom prst="bent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8360F92-3486-48B4-A084-D7DC0BBC64AC}"/>
              </a:ext>
            </a:extLst>
          </p:cNvPr>
          <p:cNvSpPr/>
          <p:nvPr/>
        </p:nvSpPr>
        <p:spPr>
          <a:xfrm>
            <a:off x="10937133" y="4611666"/>
            <a:ext cx="1054467" cy="468000"/>
          </a:xfrm>
          <a:prstGeom prst="rect">
            <a:avLst/>
          </a:prstGeom>
          <a:solidFill>
            <a:srgbClr val="4F2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Power-to-Hydrogen</a:t>
            </a:r>
            <a:endParaRPr lang="de-DE" sz="1200" dirty="0"/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BF3CC329-F5CF-49F4-9E35-57AE35F3D5B5}"/>
              </a:ext>
            </a:extLst>
          </p:cNvPr>
          <p:cNvCxnSpPr>
            <a:cxnSpLocks/>
          </p:cNvCxnSpPr>
          <p:nvPr/>
        </p:nvCxnSpPr>
        <p:spPr>
          <a:xfrm flipV="1">
            <a:off x="7165482" y="4875571"/>
            <a:ext cx="3752727" cy="1"/>
          </a:xfrm>
          <a:prstGeom prst="bentConnector3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68D56D1-C4A7-4723-B865-70BC9DB543B1}"/>
              </a:ext>
            </a:extLst>
          </p:cNvPr>
          <p:cNvSpPr txBox="1"/>
          <p:nvPr/>
        </p:nvSpPr>
        <p:spPr>
          <a:xfrm>
            <a:off x="4137534" y="4802667"/>
            <a:ext cx="2085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6">
                    <a:lumMod val="50000"/>
                  </a:schemeClr>
                </a:solidFill>
              </a:rPr>
              <a:t>Direct Electrification</a:t>
            </a:r>
            <a:endParaRPr lang="de-DE" sz="1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902B51-E561-425D-81BF-970455DC3355}"/>
              </a:ext>
            </a:extLst>
          </p:cNvPr>
          <p:cNvSpPr txBox="1"/>
          <p:nvPr/>
        </p:nvSpPr>
        <p:spPr>
          <a:xfrm>
            <a:off x="8157752" y="4823049"/>
            <a:ext cx="2085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4F2270"/>
                </a:solidFill>
              </a:rPr>
              <a:t>Indirect Electrification</a:t>
            </a:r>
            <a:endParaRPr lang="de-DE" sz="1200" b="1" i="1" dirty="0">
              <a:solidFill>
                <a:srgbClr val="4F2270"/>
              </a:solidFill>
            </a:endParaRPr>
          </a:p>
        </p:txBody>
      </p:sp>
      <p:pic>
        <p:nvPicPr>
          <p:cNvPr id="37" name="Graphic 67">
            <a:extLst>
              <a:ext uri="{FF2B5EF4-FFF2-40B4-BE49-F238E27FC236}">
                <a16:creationId xmlns:a16="http://schemas.microsoft.com/office/drawing/2014/main" id="{79868989-E631-478C-B1EF-7FE9A805EA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821" y="3024477"/>
            <a:ext cx="716408" cy="72102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40D47C9-2C72-429B-9315-FFEB4157F915}"/>
              </a:ext>
            </a:extLst>
          </p:cNvPr>
          <p:cNvSpPr>
            <a:spLocks noChangeAspect="1"/>
          </p:cNvSpPr>
          <p:nvPr/>
        </p:nvSpPr>
        <p:spPr>
          <a:xfrm>
            <a:off x="1396137" y="3302456"/>
            <a:ext cx="4950880" cy="253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8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72A5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rPr>
              <a:t>Smart Electrification for Transport</a:t>
            </a:r>
          </a:p>
          <a:p>
            <a:pPr marL="0" marR="0" lvl="8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72A5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8342130-C203-4384-8321-1BCCC9BAFACD}"/>
              </a:ext>
            </a:extLst>
          </p:cNvPr>
          <p:cNvGrpSpPr/>
          <p:nvPr/>
        </p:nvGrpSpPr>
        <p:grpSpPr>
          <a:xfrm>
            <a:off x="564572" y="3921899"/>
            <a:ext cx="680398" cy="721026"/>
            <a:chOff x="5959151" y="3976688"/>
            <a:chExt cx="396881" cy="447675"/>
          </a:xfrm>
        </p:grpSpPr>
        <p:pic>
          <p:nvPicPr>
            <p:cNvPr id="40" name="Graphic 43">
              <a:extLst>
                <a:ext uri="{FF2B5EF4-FFF2-40B4-BE49-F238E27FC236}">
                  <a16:creationId xmlns:a16="http://schemas.microsoft.com/office/drawing/2014/main" id="{48B9319E-E8EA-4BC6-9418-E2C5D8DF4A99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59151" y="3976688"/>
              <a:ext cx="208915" cy="447675"/>
            </a:xfrm>
            <a:prstGeom prst="rect">
              <a:avLst/>
            </a:prstGeom>
          </p:spPr>
        </p:pic>
        <p:pic>
          <p:nvPicPr>
            <p:cNvPr id="41" name="Graphic 51">
              <a:extLst>
                <a:ext uri="{FF2B5EF4-FFF2-40B4-BE49-F238E27FC236}">
                  <a16:creationId xmlns:a16="http://schemas.microsoft.com/office/drawing/2014/main" id="{EB835C7F-CDFA-4939-B74C-E6271D3C5E32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83312" y="3976688"/>
              <a:ext cx="172720" cy="447675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FBC16BF-149D-4D36-B39D-39D08185E20F}"/>
              </a:ext>
            </a:extLst>
          </p:cNvPr>
          <p:cNvSpPr/>
          <p:nvPr/>
        </p:nvSpPr>
        <p:spPr>
          <a:xfrm>
            <a:off x="1352878" y="4070612"/>
            <a:ext cx="3499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8" algn="just">
              <a:buClr>
                <a:srgbClr val="0672A5"/>
              </a:buClr>
              <a:defRPr/>
            </a:pPr>
            <a:r>
              <a:rPr lang="en-US" sz="1400" b="1" kern="0" dirty="0">
                <a:solidFill>
                  <a:srgbClr val="000000"/>
                </a:solidFill>
                <a:latin typeface="Calibri" panose="020F0502020204030204" pitchFamily="34" charset="0"/>
                <a:sym typeface="Arial"/>
              </a:rPr>
              <a:t>Smart Electrification for Heating and Cooling</a:t>
            </a:r>
          </a:p>
        </p:txBody>
      </p:sp>
      <p:pic>
        <p:nvPicPr>
          <p:cNvPr id="43" name="Graphic 159">
            <a:extLst>
              <a:ext uri="{FF2B5EF4-FFF2-40B4-BE49-F238E27FC236}">
                <a16:creationId xmlns:a16="http://schemas.microsoft.com/office/drawing/2014/main" id="{65E6854D-A260-45F9-94E1-19B2970128B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29502" y="3025787"/>
            <a:ext cx="716408" cy="72102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77641BB-D0FD-4FD8-A589-E2854154A9DF}"/>
              </a:ext>
            </a:extLst>
          </p:cNvPr>
          <p:cNvSpPr>
            <a:spLocks noChangeAspect="1"/>
          </p:cNvSpPr>
          <p:nvPr/>
        </p:nvSpPr>
        <p:spPr>
          <a:xfrm>
            <a:off x="8625386" y="3277292"/>
            <a:ext cx="2994794" cy="4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8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72A5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Smart Production for Hydrogen and Derivatives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42E3A4-4E12-4F57-B3DC-C3CC91C982CE}"/>
              </a:ext>
            </a:extLst>
          </p:cNvPr>
          <p:cNvSpPr/>
          <p:nvPr/>
        </p:nvSpPr>
        <p:spPr>
          <a:xfrm>
            <a:off x="497084" y="1075652"/>
            <a:ext cx="11123095" cy="160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Innovation Landscape 2 will focus on applying systemic innovation for a smart electrification of energy demand.  </a:t>
            </a:r>
          </a:p>
          <a:p>
            <a:pPr marL="342900" marR="0" indent="-34290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The objective is to disseminate innovative/ smart strategies to deploy innovations for as successful electrification with renewables.</a:t>
            </a:r>
            <a:endParaRPr lang="en-US" sz="2000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8FEB36B1-6021-46E1-887F-F0494ABF3DAD}"/>
              </a:ext>
            </a:extLst>
          </p:cNvPr>
          <p:cNvSpPr txBox="1">
            <a:spLocks/>
          </p:cNvSpPr>
          <p:nvPr/>
        </p:nvSpPr>
        <p:spPr>
          <a:xfrm>
            <a:off x="342992" y="337725"/>
            <a:ext cx="9966519" cy="5615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872A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dirty="0">
                <a:latin typeface="Calibri"/>
                <a:cs typeface="Calibri"/>
                <a:sym typeface="Arial"/>
              </a:rPr>
              <a:t>Innovation toolbox for ‘Smart Electrification Strategies’</a:t>
            </a:r>
            <a:endParaRPr lang="en-ZW" sz="2800" dirty="0">
              <a:latin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0421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301B5-5064-4C6A-99DC-79928533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99273"/>
            <a:ext cx="8941585" cy="484187"/>
          </a:xfrm>
        </p:spPr>
        <p:txBody>
          <a:bodyPr/>
          <a:lstStyle/>
          <a:p>
            <a:r>
              <a:rPr lang="en-US" sz="2800" dirty="0"/>
              <a:t>Example: district heating and greening the gas system Denmark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0045-034A-45B7-A609-1306D336B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2" y="1196752"/>
            <a:ext cx="11229975" cy="3368675"/>
          </a:xfrm>
        </p:spPr>
        <p:txBody>
          <a:bodyPr/>
          <a:lstStyle/>
          <a:p>
            <a:r>
              <a:rPr lang="en-US" sz="2000" dirty="0"/>
              <a:t>In Europe, district heating systems account for ~100 MtCO</a:t>
            </a:r>
            <a:r>
              <a:rPr lang="en-US" sz="2000" baseline="-25000" dirty="0"/>
              <a:t>2</a:t>
            </a:r>
            <a:r>
              <a:rPr lang="en-US" sz="2000" dirty="0"/>
              <a:t> today</a:t>
            </a:r>
          </a:p>
          <a:p>
            <a:pPr lvl="1"/>
            <a:r>
              <a:rPr lang="en-US" sz="2000" dirty="0"/>
              <a:t>Roughly half of these emissions still come from coal</a:t>
            </a:r>
          </a:p>
          <a:p>
            <a:pPr lvl="1"/>
            <a:r>
              <a:rPr lang="en-US" sz="2000" dirty="0"/>
              <a:t>A targeted EU-wide plan to finance carbon neutral DH? </a:t>
            </a:r>
          </a:p>
          <a:p>
            <a:pPr lvl="1"/>
            <a:endParaRPr lang="en-US" sz="2000" dirty="0"/>
          </a:p>
          <a:p>
            <a:r>
              <a:rPr lang="en-US" sz="2000" dirty="0"/>
              <a:t>In Denmark, use of renewable energy in DH has grown from a share of 34.4 % in 2005 to 58.9 % in 2017</a:t>
            </a:r>
          </a:p>
          <a:p>
            <a:pPr lvl="1"/>
            <a:r>
              <a:rPr lang="en-US" sz="2000" dirty="0"/>
              <a:t>Shift to biomass, geothermal and solar heat</a:t>
            </a:r>
          </a:p>
          <a:p>
            <a:pPr lvl="1"/>
            <a:r>
              <a:rPr lang="en-US" sz="2000" dirty="0"/>
              <a:t>31 000 km district heating serving 65% of the population</a:t>
            </a:r>
          </a:p>
          <a:p>
            <a:pPr lvl="1"/>
            <a:r>
              <a:rPr lang="en-US" sz="2000" dirty="0"/>
              <a:t>Increasing attention for innovation (e.g. solar systems with seasonal storage)</a:t>
            </a:r>
          </a:p>
          <a:p>
            <a:endParaRPr lang="en-US" sz="2000" dirty="0"/>
          </a:p>
          <a:p>
            <a:r>
              <a:rPr lang="en-US" sz="2000" dirty="0"/>
              <a:t>Goal: replacement of all fossil fuels by 2050 </a:t>
            </a:r>
          </a:p>
          <a:p>
            <a:r>
              <a:rPr lang="en-US" sz="2000" dirty="0"/>
              <a:t>Rapidly rising shares of green gas</a:t>
            </a:r>
          </a:p>
          <a:p>
            <a:r>
              <a:rPr lang="en-US" sz="2000" dirty="0"/>
              <a:t>20% green gas (biomethane) in 2020</a:t>
            </a:r>
          </a:p>
          <a:p>
            <a:r>
              <a:rPr lang="en-US" sz="2000" dirty="0"/>
              <a:t>Emerging large players and consolidation on the biomethane production side</a:t>
            </a:r>
          </a:p>
          <a:p>
            <a:r>
              <a:rPr lang="en-US" sz="2000" dirty="0"/>
              <a:t>Price 78 EUR/MWh, half subsidy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FF88E68-F710-4632-9D5D-869E8C819C8D}"/>
              </a:ext>
            </a:extLst>
          </p:cNvPr>
          <p:cNvSpPr txBox="1">
            <a:spLocks/>
          </p:cNvSpPr>
          <p:nvPr/>
        </p:nvSpPr>
        <p:spPr>
          <a:xfrm>
            <a:off x="11696060" y="6366995"/>
            <a:ext cx="490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176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235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35285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47046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58807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070568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582330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094092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6A06B1E7-21B8-4C37-8EB9-3B9E4E23EB19}" type="slidenum">
              <a:rPr lang="en-GB" smtClean="0"/>
              <a:pPr algn="ctr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64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886E7F6-3E23-4147-BBAC-74255A51E2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68587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886E7F6-3E23-4147-BBAC-74255A51E2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E064D9-8F7A-4065-95D0-696E49FE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401-23C6-2149-BDD6-E20CBEDE9734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2DC51D-1E9C-46AC-87A2-D1565655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65474"/>
            <a:ext cx="11463929" cy="836614"/>
          </a:xfrm>
        </p:spPr>
        <p:txBody>
          <a:bodyPr vert="horz">
            <a:normAutofit/>
          </a:bodyPr>
          <a:lstStyle/>
          <a:p>
            <a:r>
              <a:rPr lang="en-US" sz="3200" dirty="0"/>
              <a:t>Energy Consumption Projections for H&amp;C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AED5E-11F2-4131-A4D2-8AE56475AF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44" y="1107993"/>
            <a:ext cx="11365219" cy="5190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3B098D-AECF-466E-A872-FC3566ED42EF}"/>
              </a:ext>
            </a:extLst>
          </p:cNvPr>
          <p:cNvSpPr txBox="1"/>
          <p:nvPr/>
        </p:nvSpPr>
        <p:spPr>
          <a:xfrm>
            <a:off x="9809354" y="6403975"/>
            <a:ext cx="2061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JRC, 2021</a:t>
            </a:r>
          </a:p>
        </p:txBody>
      </p:sp>
    </p:spTree>
    <p:extLst>
      <p:ext uri="{BB962C8B-B14F-4D97-AF65-F5344CB8AC3E}">
        <p14:creationId xmlns:p14="http://schemas.microsoft.com/office/powerpoint/2010/main" val="50951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7D60721D-947E-4917-A24C-B61B3D6BFE1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2661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7D60721D-947E-4917-A24C-B61B3D6BFE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70D7AA-F23E-48D8-976C-523A7253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401-23C6-2149-BDD6-E20CBEDE9734}" type="slidenum">
              <a:rPr lang="en-US" smtClean="0"/>
              <a:t>3</a:t>
            </a:fld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DB29061-7903-4F15-A31D-E7D44FAC2665}"/>
              </a:ext>
            </a:extLst>
          </p:cNvPr>
          <p:cNvSpPr txBox="1">
            <a:spLocks/>
          </p:cNvSpPr>
          <p:nvPr/>
        </p:nvSpPr>
        <p:spPr bwMode="auto">
          <a:xfrm>
            <a:off x="397359" y="359201"/>
            <a:ext cx="11228917" cy="48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/>
              <a:t>The challenge of the existing building stock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332ECF-D6CB-49B7-9289-4A2F057C303C}"/>
              </a:ext>
            </a:extLst>
          </p:cNvPr>
          <p:cNvSpPr/>
          <p:nvPr/>
        </p:nvSpPr>
        <p:spPr>
          <a:xfrm>
            <a:off x="397359" y="1127009"/>
            <a:ext cx="10948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W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Limited growth in building stock in Europe / North America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W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Majority of global construction will take place in Asia Pacific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5000CC-2F6E-47D6-8ABD-661C3F6AB5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581" y="2095638"/>
            <a:ext cx="7667106" cy="456781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AAA7AB4-B8C7-438B-BC16-E259F0A1842E}"/>
              </a:ext>
            </a:extLst>
          </p:cNvPr>
          <p:cNvSpPr/>
          <p:nvPr/>
        </p:nvSpPr>
        <p:spPr>
          <a:xfrm>
            <a:off x="5525134" y="3383009"/>
            <a:ext cx="792088" cy="1296144"/>
          </a:xfrm>
          <a:prstGeom prst="ellipse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15C34C-5068-4BA9-8D46-A76CB891B087}"/>
              </a:ext>
            </a:extLst>
          </p:cNvPr>
          <p:cNvSpPr/>
          <p:nvPr/>
        </p:nvSpPr>
        <p:spPr>
          <a:xfrm>
            <a:off x="3848478" y="4974573"/>
            <a:ext cx="792088" cy="432048"/>
          </a:xfrm>
          <a:prstGeom prst="ellipse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48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00E5C24-D84A-4D40-86A9-A51AEBC38A2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0581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00E5C24-D84A-4D40-86A9-A51AEBC38A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F09FEBE-A776-4DCB-93A3-B4C2B509A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47" y="1002088"/>
            <a:ext cx="11875751" cy="55232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37457D-BF07-45C4-891E-BDA5EE0E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401-23C6-2149-BDD6-E20CBEDE9734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33128-3A10-4A61-B784-BE8D98E1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65474"/>
            <a:ext cx="11622395" cy="836614"/>
          </a:xfrm>
        </p:spPr>
        <p:txBody>
          <a:bodyPr vert="horz">
            <a:normAutofit/>
          </a:bodyPr>
          <a:lstStyle/>
          <a:p>
            <a:r>
              <a:rPr lang="en-US" sz="3200" dirty="0"/>
              <a:t>Renewables for heating &amp; cooling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41F20-0819-40D9-BD5B-429697A1ADE0}"/>
              </a:ext>
            </a:extLst>
          </p:cNvPr>
          <p:cNvSpPr txBox="1"/>
          <p:nvPr/>
        </p:nvSpPr>
        <p:spPr>
          <a:xfrm>
            <a:off x="9871555" y="6525209"/>
            <a:ext cx="2061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JRC, 2021</a:t>
            </a:r>
          </a:p>
        </p:txBody>
      </p:sp>
    </p:spTree>
    <p:extLst>
      <p:ext uri="{BB962C8B-B14F-4D97-AF65-F5344CB8AC3E}">
        <p14:creationId xmlns:p14="http://schemas.microsoft.com/office/powerpoint/2010/main" val="211249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540EEB4-4372-4358-ACDB-779732FE2A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41319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8540EEB4-4372-4358-ACDB-779732FE2A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AF46FCB-4D81-478E-939A-FB341E1D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369707"/>
            <a:ext cx="11229975" cy="484187"/>
          </a:xfrm>
        </p:spPr>
        <p:txBody>
          <a:bodyPr vert="horz"/>
          <a:lstStyle/>
          <a:p>
            <a:r>
              <a:rPr lang="en-US" sz="3200" dirty="0"/>
              <a:t>Renewables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37D25-CB04-4471-865B-358E08102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00" y="1196752"/>
            <a:ext cx="6615576" cy="33686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Heat pumps in combination with renewable power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16.7 </a:t>
            </a:r>
            <a:r>
              <a:rPr lang="en-US" sz="2000" dirty="0" err="1"/>
              <a:t>mln</a:t>
            </a:r>
            <a:r>
              <a:rPr lang="en-US" sz="2000" dirty="0"/>
              <a:t> installed units – &gt;106 </a:t>
            </a:r>
            <a:r>
              <a:rPr lang="en-US" sz="2000" dirty="0" err="1"/>
              <a:t>mln</a:t>
            </a:r>
            <a:r>
              <a:rPr lang="en-US" sz="2000" dirty="0"/>
              <a:t> units stock potential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More rooftop solar PV (680 </a:t>
            </a:r>
            <a:r>
              <a:rPr lang="en-US" sz="2000" dirty="0" err="1"/>
              <a:t>TWh</a:t>
            </a:r>
            <a:r>
              <a:rPr lang="en-US" sz="2000" dirty="0"/>
              <a:t> potential-1/4 energy current electricity use in Europe) (</a:t>
            </a:r>
            <a:r>
              <a:rPr lang="en-US" sz="2000" dirty="0" err="1"/>
              <a:t>Bodis</a:t>
            </a:r>
            <a:r>
              <a:rPr lang="en-US" sz="2000" dirty="0"/>
              <a:t> et al 2019)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More rooftop solar thermal – declining and slow growth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More district heating &amp; cooling systems with renewable and waste heat supply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Approximately 100 Mt CO</a:t>
            </a:r>
            <a:r>
              <a:rPr lang="en-US" sz="2000" baseline="-25000" dirty="0"/>
              <a:t>2</a:t>
            </a:r>
            <a:r>
              <a:rPr lang="en-US" sz="2000" dirty="0"/>
              <a:t> reduction potential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Greening the gas grid - biomethane and hydrogen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20% biomethane in Denmark 2020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A number of hydrogen trials 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DB2CD-0CF7-47B9-8ADB-D313D071D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192" y="954439"/>
            <a:ext cx="4105640" cy="2768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68E16-3754-4F23-AE40-4B338CA8C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6858" y="3668500"/>
            <a:ext cx="4660308" cy="3106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930CE5-9489-4EE1-ACB3-83A270353322}"/>
              </a:ext>
            </a:extLst>
          </p:cNvPr>
          <p:cNvSpPr txBox="1"/>
          <p:nvPr/>
        </p:nvSpPr>
        <p:spPr>
          <a:xfrm flipH="1">
            <a:off x="9552384" y="6537773"/>
            <a:ext cx="2978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Solar Heat Europe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A6056A8-F78C-491A-9691-98685F9943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1692" y="6513704"/>
            <a:ext cx="958850" cy="306388"/>
          </a:xfrm>
        </p:spPr>
        <p:txBody>
          <a:bodyPr/>
          <a:lstStyle/>
          <a:p>
            <a:pPr>
              <a:defRPr/>
            </a:pPr>
            <a:fld id="{E4BB0624-6639-458D-8CE2-B3EAE64DF08E}" type="slidenum">
              <a:rPr lang="de-DE" altLang="en-US" smtClean="0"/>
              <a:pPr>
                <a:defRPr/>
              </a:pPr>
              <a:t>5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08971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A0D42FA-99D0-436A-9DDE-BE19105D675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8137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A0D42FA-99D0-436A-9DDE-BE19105D67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7F53907-0E7A-4E08-BD9C-C86AB42987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8408" y="854699"/>
            <a:ext cx="2645893" cy="362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37" y="332656"/>
            <a:ext cx="9022039" cy="484187"/>
          </a:xfrm>
        </p:spPr>
        <p:txBody>
          <a:bodyPr vert="horz"/>
          <a:lstStyle/>
          <a:p>
            <a:r>
              <a:rPr lang="en-US" sz="3200" dirty="0"/>
              <a:t>District Heating and Cooling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0DAD6-35BD-4AF2-81B8-EC3C08A749CB}" type="slidenum">
              <a:rPr lang="de-DE" altLang="en-US" smtClean="0">
                <a:solidFill>
                  <a:srgbClr val="002060"/>
                </a:solidFill>
                <a:latin typeface="Century Gothic" panose="020B0502020202020204" pitchFamily="34" charset="0"/>
              </a:rPr>
              <a:pPr>
                <a:defRPr/>
              </a:pPr>
              <a:t>6</a:t>
            </a:fld>
            <a:endParaRPr lang="de-DE" altLang="en-US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982" y="1111643"/>
            <a:ext cx="928142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Lesson from Denmark is the opportunity to reap the efficiencies of district heating and cooling.</a:t>
            </a:r>
          </a:p>
          <a:p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District systems can be much more efficient than the more common model of having every residence or business provide its own heat through decentralised systems.</a:t>
            </a:r>
            <a:endParaRPr lang="en-US" sz="1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37" y="2961080"/>
            <a:ext cx="6056051" cy="3628139"/>
          </a:xfrm>
        </p:spPr>
        <p:txBody>
          <a:bodyPr/>
          <a:lstStyle/>
          <a:p>
            <a:r>
              <a:rPr lang="en-US" dirty="0">
                <a:latin typeface="+mj-lt"/>
              </a:rPr>
              <a:t>A solar-based district heating system is in Denmark in </a:t>
            </a:r>
            <a:r>
              <a:rPr lang="en-US" dirty="0" err="1">
                <a:latin typeface="+mj-lt"/>
              </a:rPr>
              <a:t>Dronninglund</a:t>
            </a:r>
            <a:r>
              <a:rPr lang="en-US" dirty="0">
                <a:latin typeface="+mj-lt"/>
              </a:rPr>
              <a:t>: capacity of 26 megawatts (MW), covering around 40 % of the annual heat demand. Dozens more solar systems have been installed or are in the works across Denmark. 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Copenhagen has launched a district cooling system that draws cool water from the city’s </a:t>
            </a:r>
            <a:r>
              <a:rPr lang="en-US" dirty="0" err="1">
                <a:latin typeface="+mj-lt"/>
              </a:rPr>
              <a:t>harbour</a:t>
            </a:r>
            <a:r>
              <a:rPr lang="en-US" dirty="0">
                <a:latin typeface="+mj-lt"/>
              </a:rPr>
              <a:t> to pre-chill water destined for buildings with large cooling loads. The city estimates district cooling reduces electricity consumption by 80 % compared to conventional air conditioning.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2855" y="2961081"/>
            <a:ext cx="3857641" cy="37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2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B8A7E46-FE35-48C7-A4C9-D48C1FB60F9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0814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B8A7E46-FE35-48C7-A4C9-D48C1FB60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730DB3D-3162-441D-8A8C-4F7365E0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1230533"/>
            <a:ext cx="11229975" cy="484187"/>
          </a:xfrm>
        </p:spPr>
        <p:txBody>
          <a:bodyPr vert="horz"/>
          <a:lstStyle/>
          <a:p>
            <a:r>
              <a:rPr lang="en-US" b="0" dirty="0">
                <a:solidFill>
                  <a:schemeClr val="tx1"/>
                </a:solidFill>
              </a:rPr>
              <a:t>Heat pump market units sold per 1000 inhabitants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8-fold market growth potential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589AB-DA4E-4717-9DD1-39EB199D7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504" y="1926408"/>
            <a:ext cx="8080354" cy="4633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B9A3D4-8DB7-4D12-BC59-39513AEBEE5B}"/>
              </a:ext>
            </a:extLst>
          </p:cNvPr>
          <p:cNvSpPr txBox="1"/>
          <p:nvPr/>
        </p:nvSpPr>
        <p:spPr>
          <a:xfrm flipH="1">
            <a:off x="9647251" y="6463624"/>
            <a:ext cx="1826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EHPA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630D11-CFE0-4F6C-A0EF-663DB2104E9F}"/>
              </a:ext>
            </a:extLst>
          </p:cNvPr>
          <p:cNvSpPr/>
          <p:nvPr/>
        </p:nvSpPr>
        <p:spPr>
          <a:xfrm>
            <a:off x="407368" y="310019"/>
            <a:ext cx="2331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872A6"/>
                </a:solidFill>
                <a:latin typeface="ITC Avant Garde Gothic" pitchFamily="34" charset="0"/>
                <a:cs typeface="+mj-cs"/>
              </a:rPr>
              <a:t>Heat pumps </a:t>
            </a:r>
            <a:endParaRPr lang="en-GB" sz="3200" b="1" dirty="0">
              <a:solidFill>
                <a:srgbClr val="0872A6"/>
              </a:solidFill>
              <a:latin typeface="ITC Avant Garde Gothic" pitchFamily="34" charset="0"/>
              <a:cs typeface="+mj-cs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7DA4C77-6BAF-4BAE-AB78-FF194549A8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48963" y="6403975"/>
            <a:ext cx="958850" cy="306388"/>
          </a:xfrm>
        </p:spPr>
        <p:txBody>
          <a:bodyPr/>
          <a:lstStyle/>
          <a:p>
            <a:pPr>
              <a:defRPr/>
            </a:pPr>
            <a:fld id="{E4BB0624-6639-458D-8CE2-B3EAE64DF08E}" type="slidenum">
              <a:rPr lang="de-DE" altLang="en-US" smtClean="0"/>
              <a:pPr>
                <a:defRPr/>
              </a:pPr>
              <a:t>7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9195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6C84163-B4AB-4658-8E7F-917B893B987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6C84163-B4AB-4658-8E7F-917B893B98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6924145-F911-48E0-9049-134A238D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7" y="273133"/>
            <a:ext cx="9123363" cy="484187"/>
          </a:xfrm>
        </p:spPr>
        <p:txBody>
          <a:bodyPr vert="horz"/>
          <a:lstStyle/>
          <a:p>
            <a:r>
              <a:rPr lang="en-US" dirty="0"/>
              <a:t>Emerging innovations for the integration of variable renewable energy sources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D49E-6BCE-4D36-B65D-BCD49E96A0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B0624-6639-458D-8CE2-B3EAE64DF08E}" type="slidenum">
              <a:rPr lang="de-DE" altLang="en-US" smtClean="0"/>
              <a:pPr>
                <a:defRPr/>
              </a:pPr>
              <a:t>8</a:t>
            </a:fld>
            <a:endParaRPr lang="de-DE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4CB94-05F0-4DB2-8DED-49967A090BE2}"/>
              </a:ext>
            </a:extLst>
          </p:cNvPr>
          <p:cNvSpPr/>
          <p:nvPr/>
        </p:nvSpPr>
        <p:spPr>
          <a:xfrm>
            <a:off x="408262" y="6525344"/>
            <a:ext cx="107434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Based on IRENA (2019), Innovation Landscape for a Renewable-Powered Future: Solutions to Integrate Variable Renewables, International Renewable Energy Agency, Abu Dhabi.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E67145-BCFB-48E9-A22E-ECC4C9C66C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9375" y="1173944"/>
            <a:ext cx="6443426" cy="50893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D937D4C-EA17-4826-BAAA-9C6E2E89CE4D}"/>
              </a:ext>
            </a:extLst>
          </p:cNvPr>
          <p:cNvSpPr/>
          <p:nvPr/>
        </p:nvSpPr>
        <p:spPr>
          <a:xfrm>
            <a:off x="477837" y="1327691"/>
            <a:ext cx="370653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Increasing flexibility through: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enabling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 models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creates new investment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key role for digitalization and smart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Changing supply and demand patterns and more variable electricity pricing create new business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attention for demand side flexibility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2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324279-6910-4FB2-90CD-D8320551C9B4}"/>
              </a:ext>
            </a:extLst>
          </p:cNvPr>
          <p:cNvSpPr txBox="1">
            <a:spLocks/>
          </p:cNvSpPr>
          <p:nvPr/>
        </p:nvSpPr>
        <p:spPr>
          <a:xfrm>
            <a:off x="407368" y="44624"/>
            <a:ext cx="11258980" cy="484187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kern="0" dirty="0"/>
              <a:t>Battery storage: the potential is in smart charging </a:t>
            </a:r>
          </a:p>
          <a:p>
            <a:r>
              <a:rPr lang="en-GB" sz="2800" kern="0" dirty="0"/>
              <a:t>of vehicles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EDD75-8C61-4EC1-812D-93CD16521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37" y="2114620"/>
            <a:ext cx="7190967" cy="4248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27366-998C-4280-8037-FBA941338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311" y="1043224"/>
            <a:ext cx="3895682" cy="5517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2956E8-AC2E-4ED1-A157-27C67B141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6491617"/>
            <a:ext cx="4852837" cy="384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24E5F7-6DCD-402C-BB19-F775C044E17E}"/>
              </a:ext>
            </a:extLst>
          </p:cNvPr>
          <p:cNvSpPr txBox="1"/>
          <p:nvPr/>
        </p:nvSpPr>
        <p:spPr>
          <a:xfrm>
            <a:off x="4347690" y="6545157"/>
            <a:ext cx="335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Solar Power Europe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51AD9-948F-4A84-BEFA-5272D18D3741}"/>
              </a:ext>
            </a:extLst>
          </p:cNvPr>
          <p:cNvSpPr txBox="1"/>
          <p:nvPr/>
        </p:nvSpPr>
        <p:spPr>
          <a:xfrm>
            <a:off x="452007" y="1095277"/>
            <a:ext cx="326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Behind-the-meter storage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54E9BC-8AFE-4BA1-A1B9-9120891CF7C5}"/>
              </a:ext>
            </a:extLst>
          </p:cNvPr>
          <p:cNvSpPr txBox="1"/>
          <p:nvPr/>
        </p:nvSpPr>
        <p:spPr>
          <a:xfrm>
            <a:off x="452007" y="1607314"/>
            <a:ext cx="6194322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Only 7% of home solar PV systems are equipped with a battery </a:t>
            </a:r>
          </a:p>
        </p:txBody>
      </p:sp>
    </p:spTree>
    <p:extLst>
      <p:ext uri="{BB962C8B-B14F-4D97-AF65-F5344CB8AC3E}">
        <p14:creationId xmlns:p14="http://schemas.microsoft.com/office/powerpoint/2010/main" val="2428554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ED2EC4029754A93DB0EC8B0EEEF63" ma:contentTypeVersion="11" ma:contentTypeDescription="Create a new document." ma:contentTypeScope="" ma:versionID="737d9800a217cfc3ececf791a34a5c1a">
  <xsd:schema xmlns:xsd="http://www.w3.org/2001/XMLSchema" xmlns:xs="http://www.w3.org/2001/XMLSchema" xmlns:p="http://schemas.microsoft.com/office/2006/metadata/properties" xmlns:ns2="74d4368a-4de0-450e-be0a-ad0ce07b6f11" targetNamespace="http://schemas.microsoft.com/office/2006/metadata/properties" ma:root="true" ma:fieldsID="43287599c1717df4e7b0e27fbb17ee3c" ns2:_="">
    <xsd:import namespace="74d4368a-4de0-450e-be0a-ad0ce07b6f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4368a-4de0-450e-be0a-ad0ce07b6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6AAD06-3E82-491F-ACC9-24CA6CC3A6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0DBA17E-BF47-4F69-9345-521C2C3746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4368a-4de0-450e-be0a-ad0ce07b6f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1BBFAF-AA5C-4067-82E0-8FA1B88833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31445</TotalTime>
  <Words>798</Words>
  <Application>Microsoft Office PowerPoint</Application>
  <PresentationFormat>Widescreen</PresentationFormat>
  <Paragraphs>136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Century Gothic</vt:lpstr>
      <vt:lpstr>ITC Avant Garde Gothic</vt:lpstr>
      <vt:lpstr>Wingdings</vt:lpstr>
      <vt:lpstr>Standarddesign</vt:lpstr>
      <vt:lpstr>Custom Design</vt:lpstr>
      <vt:lpstr>Standarddesign</vt:lpstr>
      <vt:lpstr>2_Standarddesign</vt:lpstr>
      <vt:lpstr>Standarddesign</vt:lpstr>
      <vt:lpstr>think-cell Slide</vt:lpstr>
      <vt:lpstr>PowerPoint Presentation</vt:lpstr>
      <vt:lpstr>Energy Consumption Projections for H&amp;C</vt:lpstr>
      <vt:lpstr>PowerPoint Presentation</vt:lpstr>
      <vt:lpstr>Renewables for heating &amp; cooling </vt:lpstr>
      <vt:lpstr>Renewables options</vt:lpstr>
      <vt:lpstr>District Heating and Cooling</vt:lpstr>
      <vt:lpstr>Heat pump market units sold per 1000 inhabitants 8-fold market growth potential</vt:lpstr>
      <vt:lpstr>Emerging innovations for the integration of variable renewable energy sources</vt:lpstr>
      <vt:lpstr>PowerPoint Presentation</vt:lpstr>
      <vt:lpstr>Energy neutral houses</vt:lpstr>
      <vt:lpstr>Heat pump sales</vt:lpstr>
      <vt:lpstr>PowerPoint Presentation</vt:lpstr>
      <vt:lpstr>Example: district heating and greening the gas system Denmark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Office</dc:creator>
  <cp:lastModifiedBy>Daria Gazzola</cp:lastModifiedBy>
  <cp:revision>2087</cp:revision>
  <cp:lastPrinted>2018-07-19T08:18:29Z</cp:lastPrinted>
  <dcterms:created xsi:type="dcterms:W3CDTF">2014-05-21T09:20:58Z</dcterms:created>
  <dcterms:modified xsi:type="dcterms:W3CDTF">2021-11-10T07:51:17Z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0x010100509ED2EC4029754A93DB0EC8B0EEEF63</vt:lpwstr>
  </property>
</Properties>
</file>