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56" r:id="rId6"/>
    <p:sldMasterId id="2147483652" r:id="rId7"/>
  </p:sldMasterIdLst>
  <p:notesMasterIdLst>
    <p:notesMasterId r:id="rId23"/>
  </p:notesMasterIdLst>
  <p:sldIdLst>
    <p:sldId id="256" r:id="rId8"/>
    <p:sldId id="270" r:id="rId9"/>
    <p:sldId id="271" r:id="rId10"/>
    <p:sldId id="258" r:id="rId11"/>
    <p:sldId id="260" r:id="rId12"/>
    <p:sldId id="263" r:id="rId13"/>
    <p:sldId id="264" r:id="rId14"/>
    <p:sldId id="261" r:id="rId15"/>
    <p:sldId id="265" r:id="rId16"/>
    <p:sldId id="2599" r:id="rId17"/>
    <p:sldId id="266" r:id="rId18"/>
    <p:sldId id="274" r:id="rId19"/>
    <p:sldId id="259" r:id="rId20"/>
    <p:sldId id="267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9DE"/>
    <a:srgbClr val="E8E6E6"/>
    <a:srgbClr val="00A0C6"/>
    <a:srgbClr val="80B8BA"/>
    <a:srgbClr val="0F96D3"/>
    <a:srgbClr val="006192"/>
    <a:srgbClr val="199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3D7EF-081B-E4CE-7830-7B75B2D6CD50}" v="7" dt="2025-02-13T12:01:13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6"/>
    <p:restoredTop sz="94762"/>
  </p:normalViewPr>
  <p:slideViewPr>
    <p:cSldViewPr snapToGrid="0" snapToObjects="1" showGuides="1">
      <p:cViewPr varScale="1">
        <p:scale>
          <a:sx n="105" d="100"/>
          <a:sy n="105" d="100"/>
        </p:scale>
        <p:origin x="112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3F93B-08FC-0340-B3BC-8D21CE7B42B6}" type="datetimeFigureOut">
              <a:rPr lang="en-AE" smtClean="0"/>
              <a:t>13/02/2025</a:t>
            </a:fld>
            <a:endParaRPr lang="en-A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35C5E-4432-9842-9A51-9913977BD8E7}" type="slidenum">
              <a:rPr lang="en-AE" smtClean="0"/>
              <a:t>‹#›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152494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35C5E-4432-9842-9A51-9913977BD8E7}" type="slidenum">
              <a:rPr lang="en-AE" smtClean="0"/>
              <a:t>3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8324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801B5-E983-4AB1-BFBD-5B473D6E236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1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35C5E-4432-9842-9A51-9913977BD8E7}" type="slidenum">
              <a:rPr lang="en-AE" smtClean="0"/>
              <a:t>13</a:t>
            </a:fld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671755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48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25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8D3AE5D-A79A-484E-8B7F-FC8DCAD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460937-1651-F846-AEE4-1A6E44B0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4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CFE8D-557D-6D4F-ACFB-30365A478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280350"/>
            <a:ext cx="11501367" cy="47942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8D3AE5D-A79A-484E-8B7F-FC8DCAD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587427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6A361D-163C-B842-B22A-F6EED931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813" y="6377096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3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6135E-076F-9B4A-90DB-53E4FBB01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607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4A6CF-2FCB-7047-B4A1-1B8AF2D12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607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7508D57-48C2-E743-8FDB-B45F9C84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0C219-667B-5442-BF24-2C5B437C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813" y="6377096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7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4AFE9-CB8C-516A-06C5-48254A04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DD5C-6EB8-492F-BBFE-9C2AB91CEE69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F59356-61B7-8E44-6D90-5390596E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FB2CC-2309-603D-2300-A0BD1782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C429-D02C-4E57-8F33-A051FF9033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7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8A07-BEFB-1C5B-4D86-5F87A8230B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07E5F-6366-382E-1B18-156E6D4BB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DCD7-B533-4112-9460-259A9EA3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DD5C-6EB8-492F-BBFE-9C2AB91CEE69}" type="datetimeFigureOut">
              <a:rPr lang="en-US" smtClean="0"/>
              <a:t>2/13/2025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9E2D4-24E6-58CA-E3B3-571898C9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A4F6E-9C4E-5D61-8BC9-CC52FE1F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C429-D02C-4E57-8F33-A051FF9033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2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89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13E3A1-0DE2-DE43-9D19-C1120C0484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9DB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7483C17-C30B-9647-BAB1-4358976E1386}"/>
              </a:ext>
            </a:extLst>
          </p:cNvPr>
          <p:cNvSpPr/>
          <p:nvPr userDrawn="1"/>
        </p:nvSpPr>
        <p:spPr>
          <a:xfrm flipH="1">
            <a:off x="10099040" y="5191760"/>
            <a:ext cx="2092960" cy="16662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FAA954-7C93-474A-869F-D63F9DB47B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1016" y="341450"/>
            <a:ext cx="3149303" cy="6135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17327B-47C3-5449-84B3-8DE950B52FF0}"/>
              </a:ext>
            </a:extLst>
          </p:cNvPr>
          <p:cNvSpPr/>
          <p:nvPr userDrawn="1"/>
        </p:nvSpPr>
        <p:spPr>
          <a:xfrm>
            <a:off x="1" y="3665365"/>
            <a:ext cx="866274" cy="2072787"/>
          </a:xfrm>
          <a:prstGeom prst="rect">
            <a:avLst/>
          </a:prstGeom>
          <a:solidFill>
            <a:srgbClr val="00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DA95A1-7100-1645-8E7C-5094856071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31233" y="6352674"/>
            <a:ext cx="1210677" cy="30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4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pos="5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3130E42-89AA-444C-91E0-813059EFCA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9DB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E7483C17-C30B-9647-BAB1-4358976E1386}"/>
              </a:ext>
            </a:extLst>
          </p:cNvPr>
          <p:cNvSpPr/>
          <p:nvPr userDrawn="1"/>
        </p:nvSpPr>
        <p:spPr>
          <a:xfrm flipH="1">
            <a:off x="10099040" y="5191760"/>
            <a:ext cx="2092960" cy="166624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8B62C0-F9C0-A04E-B721-DAB7D1A3B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233" y="6352674"/>
            <a:ext cx="1210677" cy="30711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FAC89F-FA23-3C40-9468-0FD0C38878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017" y="341450"/>
            <a:ext cx="2496098" cy="4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2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3" pos="59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8CA995B-1F78-FC45-B138-D1C90D753CD5}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rgbClr val="199DB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22D776-1F81-B240-BBF0-6E09D6EB4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233" y="6352674"/>
            <a:ext cx="1210677" cy="307111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1ACD34-87EF-8748-9D4A-CA11D279D3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1017" y="341450"/>
            <a:ext cx="2496098" cy="4863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D9DACE2-424B-7247-8606-91F89DEA7191}"/>
              </a:ext>
            </a:extLst>
          </p:cNvPr>
          <p:cNvSpPr txBox="1"/>
          <p:nvPr userDrawn="1"/>
        </p:nvSpPr>
        <p:spPr>
          <a:xfrm>
            <a:off x="250625" y="1407349"/>
            <a:ext cx="462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bg1"/>
                </a:solidFill>
              </a:rPr>
              <a:t>AGENDA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A9F03B-863C-944D-A3E4-83EAC8EEFFB9}"/>
              </a:ext>
            </a:extLst>
          </p:cNvPr>
          <p:cNvSpPr/>
          <p:nvPr userDrawn="1"/>
        </p:nvSpPr>
        <p:spPr>
          <a:xfrm>
            <a:off x="5451108" y="1378819"/>
            <a:ext cx="644892" cy="4100362"/>
          </a:xfrm>
          <a:prstGeom prst="rect">
            <a:avLst/>
          </a:prstGeom>
          <a:solidFill>
            <a:srgbClr val="00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46851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397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6EB53F7F-87D3-E940-9E6F-46A5E7CD02C0}"/>
              </a:ext>
            </a:extLst>
          </p:cNvPr>
          <p:cNvSpPr/>
          <p:nvPr userDrawn="1"/>
        </p:nvSpPr>
        <p:spPr>
          <a:xfrm flipH="1">
            <a:off x="10099040" y="5191760"/>
            <a:ext cx="2092960" cy="1666240"/>
          </a:xfrm>
          <a:prstGeom prst="rtTriangle">
            <a:avLst/>
          </a:prstGeom>
          <a:solidFill>
            <a:srgbClr val="00A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E721D-5703-B44C-82A6-B326A7A9E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4041" y="5842317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1258401-23C6-2149-BDD6-E20CBEDE97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C338BD-8073-864D-87A0-AA930A255E85}"/>
              </a:ext>
            </a:extLst>
          </p:cNvPr>
          <p:cNvCxnSpPr/>
          <p:nvPr userDrawn="1"/>
        </p:nvCxnSpPr>
        <p:spPr>
          <a:xfrm>
            <a:off x="334963" y="885032"/>
            <a:ext cx="11522074" cy="0"/>
          </a:xfrm>
          <a:prstGeom prst="line">
            <a:avLst/>
          </a:prstGeom>
          <a:ln w="28575">
            <a:solidFill>
              <a:srgbClr val="00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981CA25-5CDB-FD4A-B618-FB77955D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0319637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CC55DFB-35AC-FE46-8690-294CCD54171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29357" y="6352674"/>
            <a:ext cx="1208173" cy="306000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16BC807D-3205-0B42-8168-469FAB247B6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700019" y="165474"/>
            <a:ext cx="1135766" cy="64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9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62" r:id="rId4"/>
    <p:sldLayoutId id="2147483663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619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86856CE-952D-3747-BE56-4630DDC323AF}"/>
              </a:ext>
            </a:extLst>
          </p:cNvPr>
          <p:cNvSpPr txBox="1"/>
          <p:nvPr/>
        </p:nvSpPr>
        <p:spPr>
          <a:xfrm>
            <a:off x="983751" y="3993872"/>
            <a:ext cx="10945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Presenters: </a:t>
            </a:r>
          </a:p>
          <a:p>
            <a:r>
              <a:rPr lang="en-GB" sz="2000" b="1" dirty="0">
                <a:solidFill>
                  <a:schemeClr val="bg1"/>
                </a:solidFill>
              </a:rPr>
              <a:t>Michael Renner, Head Policy, Socioeconomics| Celia García-Baños, Policy, Socioeconomics and Gender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6C7E6-E5C0-0144-88BB-57266D6D9938}"/>
              </a:ext>
            </a:extLst>
          </p:cNvPr>
          <p:cNvSpPr txBox="1"/>
          <p:nvPr/>
        </p:nvSpPr>
        <p:spPr>
          <a:xfrm>
            <a:off x="983751" y="5083099"/>
            <a:ext cx="1078275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Calibri"/>
                <a:ea typeface="Verdana"/>
                <a:cs typeface="Calibri"/>
              </a:rPr>
              <a:t>TUESDAY, 11 FEB 2025 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• 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2:00 pm – 2:30 pm CET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31E1B2-1DFE-EA43-BC47-C9EC340B59C7}"/>
              </a:ext>
            </a:extLst>
          </p:cNvPr>
          <p:cNvSpPr txBox="1"/>
          <p:nvPr/>
        </p:nvSpPr>
        <p:spPr>
          <a:xfrm>
            <a:off x="983751" y="1621078"/>
            <a:ext cx="9899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bg1"/>
                </a:solidFill>
              </a:rPr>
              <a:t>Renewable Energy and Jobs 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7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E49EE-666D-3CA4-9448-62FC75944003}"/>
              </a:ext>
            </a:extLst>
          </p:cNvPr>
          <p:cNvSpPr txBox="1">
            <a:spLocks/>
          </p:cNvSpPr>
          <p:nvPr/>
        </p:nvSpPr>
        <p:spPr>
          <a:xfrm>
            <a:off x="113558" y="168803"/>
            <a:ext cx="7965134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700" b="1" kern="1200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Challenges </a:t>
            </a: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address</a:t>
            </a:r>
            <a:r>
              <a:rPr lang="en-US" sz="2800" dirty="0">
                <a:effectLst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34DB7D-0A3F-0CDD-5BF5-97E368A84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21" y="986502"/>
            <a:ext cx="4687142" cy="4922480"/>
          </a:xfrm>
          <a:prstGeom prst="rect">
            <a:avLst/>
          </a:prstGeom>
        </p:spPr>
      </p:pic>
      <p:pic>
        <p:nvPicPr>
          <p:cNvPr id="3" name="Picture 2" descr="A table of information&#10;&#10;Description automatically generated with medium confidence">
            <a:extLst>
              <a:ext uri="{FF2B5EF4-FFF2-40B4-BE49-F238E27FC236}">
                <a16:creationId xmlns:a16="http://schemas.microsoft.com/office/drawing/2014/main" id="{0F52378B-EF1C-FCA9-2145-553716FD5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8" y="1031413"/>
            <a:ext cx="6685963" cy="5616209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69CF394-C999-6CF8-0B28-28D1E1D902A3}"/>
              </a:ext>
            </a:extLst>
          </p:cNvPr>
          <p:cNvSpPr/>
          <p:nvPr/>
        </p:nvSpPr>
        <p:spPr>
          <a:xfrm rot="16200000">
            <a:off x="11187222" y="5431351"/>
            <a:ext cx="544664" cy="699697"/>
          </a:xfrm>
          <a:prstGeom prst="triangle">
            <a:avLst>
              <a:gd name="adj" fmla="val 0"/>
            </a:avLst>
          </a:prstGeom>
          <a:solidFill>
            <a:srgbClr val="00A0C6"/>
          </a:solidFill>
          <a:ln>
            <a:solidFill>
              <a:srgbClr val="00A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5C6737-01C5-21EE-ABB0-3085E2FE1D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1573" t="70346" r="2587" b="7273"/>
          <a:stretch/>
        </p:blipFill>
        <p:spPr>
          <a:xfrm>
            <a:off x="9833345" y="99236"/>
            <a:ext cx="772632" cy="7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9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5154E16-860B-95CA-4F6A-89E51D48CA8B}"/>
              </a:ext>
            </a:extLst>
          </p:cNvPr>
          <p:cNvSpPr/>
          <p:nvPr/>
        </p:nvSpPr>
        <p:spPr>
          <a:xfrm rot="16200000">
            <a:off x="11171590" y="5374697"/>
            <a:ext cx="794348" cy="964756"/>
          </a:xfrm>
          <a:prstGeom prst="triangle">
            <a:avLst>
              <a:gd name="adj" fmla="val 0"/>
            </a:avLst>
          </a:prstGeom>
          <a:solidFill>
            <a:srgbClr val="00A0C6"/>
          </a:solidFill>
          <a:ln>
            <a:solidFill>
              <a:srgbClr val="00A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573DF7-5329-5944-4909-94ED11FAD9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573" t="70346" r="2587" b="7273"/>
          <a:stretch/>
        </p:blipFill>
        <p:spPr>
          <a:xfrm>
            <a:off x="9833345" y="99236"/>
            <a:ext cx="772632" cy="73584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35757F-8E5A-DE0E-7FE2-3C3BB2F723F4}"/>
              </a:ext>
            </a:extLst>
          </p:cNvPr>
          <p:cNvGrpSpPr/>
          <p:nvPr/>
        </p:nvGrpSpPr>
        <p:grpSpPr>
          <a:xfrm>
            <a:off x="1011238" y="952929"/>
            <a:ext cx="9015264" cy="5905071"/>
            <a:chOff x="1011238" y="952929"/>
            <a:chExt cx="9015264" cy="59050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EFD94D-FA91-0C9B-6D0B-16B8FA4DA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26" r="7580"/>
            <a:stretch/>
          </p:blipFill>
          <p:spPr>
            <a:xfrm>
              <a:off x="1011238" y="952929"/>
              <a:ext cx="9015264" cy="590507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AD980B2-00CE-6F3C-C285-ED94C1770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653" t="16651" r="6260"/>
            <a:stretch/>
          </p:blipFill>
          <p:spPr>
            <a:xfrm>
              <a:off x="5057030" y="3941651"/>
              <a:ext cx="866692" cy="861250"/>
            </a:xfrm>
            <a:prstGeom prst="ellipse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27800C3C-E9CE-DDB0-F21C-387DDBBF75FB}"/>
              </a:ext>
            </a:extLst>
          </p:cNvPr>
          <p:cNvSpPr txBox="1">
            <a:spLocks/>
          </p:cNvSpPr>
          <p:nvPr/>
        </p:nvSpPr>
        <p:spPr>
          <a:xfrm>
            <a:off x="113558" y="168803"/>
            <a:ext cx="1120114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700" b="1" kern="1200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Pathways: Costs and profits vs people and planet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4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9A7AC4-DDFF-3A57-D586-68F775406A8B}"/>
              </a:ext>
            </a:extLst>
          </p:cNvPr>
          <p:cNvSpPr/>
          <p:nvPr/>
        </p:nvSpPr>
        <p:spPr>
          <a:xfrm>
            <a:off x="5781224" y="1445915"/>
            <a:ext cx="5848814" cy="370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48131A-29A3-A56F-73AD-D010F0D20406}"/>
              </a:ext>
            </a:extLst>
          </p:cNvPr>
          <p:cNvGrpSpPr/>
          <p:nvPr/>
        </p:nvGrpSpPr>
        <p:grpSpPr>
          <a:xfrm>
            <a:off x="5911700" y="1690580"/>
            <a:ext cx="6189999" cy="3498107"/>
            <a:chOff x="5693152" y="751792"/>
            <a:chExt cx="5618288" cy="32904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DAA526-831D-7554-EFEF-5C8EA02FC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2367" b="89863"/>
            <a:stretch/>
          </p:blipFill>
          <p:spPr>
            <a:xfrm>
              <a:off x="5745125" y="751792"/>
              <a:ext cx="5566313" cy="66739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A66643B-8B34-9B43-A4C9-DC32A6A1AF07}"/>
                </a:ext>
              </a:extLst>
            </p:cNvPr>
            <p:cNvGrpSpPr/>
            <p:nvPr/>
          </p:nvGrpSpPr>
          <p:grpSpPr>
            <a:xfrm>
              <a:off x="5693152" y="1419185"/>
              <a:ext cx="5618288" cy="2623013"/>
              <a:chOff x="5693152" y="1419185"/>
              <a:chExt cx="5618288" cy="262301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737E2F7-4BFF-CF5B-E3CA-37FED851F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55144" r="2367" b="5947"/>
              <a:stretch/>
            </p:blipFill>
            <p:spPr>
              <a:xfrm>
                <a:off x="5745126" y="1480504"/>
                <a:ext cx="5566314" cy="2561694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E27A79D-728A-DF1D-5524-9D6D020E924F}"/>
                  </a:ext>
                </a:extLst>
              </p:cNvPr>
              <p:cNvSpPr/>
              <p:nvPr/>
            </p:nvSpPr>
            <p:spPr>
              <a:xfrm>
                <a:off x="5693152" y="1419185"/>
                <a:ext cx="5566314" cy="3318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2CBC1D-7D0D-1F11-51DE-FCB65AB1BACA}"/>
              </a:ext>
            </a:extLst>
          </p:cNvPr>
          <p:cNvGrpSpPr/>
          <p:nvPr/>
        </p:nvGrpSpPr>
        <p:grpSpPr>
          <a:xfrm>
            <a:off x="66457" y="1329071"/>
            <a:ext cx="6132735" cy="5015932"/>
            <a:chOff x="143422" y="751792"/>
            <a:chExt cx="5601703" cy="45290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773D0A-34E0-E6D6-B548-E9DCC7661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745" b="40203"/>
            <a:stretch/>
          </p:blipFill>
          <p:spPr>
            <a:xfrm>
              <a:off x="143422" y="751792"/>
              <a:ext cx="5601703" cy="393716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D3CA86-7267-B80F-D867-E1C3BCF520E2}"/>
                </a:ext>
              </a:extLst>
            </p:cNvPr>
            <p:cNvSpPr/>
            <p:nvPr/>
          </p:nvSpPr>
          <p:spPr>
            <a:xfrm>
              <a:off x="2478078" y="4539536"/>
              <a:ext cx="1006381" cy="741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40083B5-3BC3-D80E-6749-2DF05B36EB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1573" t="70346" r="2587" b="7273"/>
          <a:stretch/>
        </p:blipFill>
        <p:spPr>
          <a:xfrm>
            <a:off x="9833345" y="99236"/>
            <a:ext cx="772632" cy="73584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C9B9194-2036-0D05-E2D4-D6FD8F4894E9}"/>
              </a:ext>
            </a:extLst>
          </p:cNvPr>
          <p:cNvSpPr txBox="1">
            <a:spLocks/>
          </p:cNvSpPr>
          <p:nvPr/>
        </p:nvSpPr>
        <p:spPr>
          <a:xfrm>
            <a:off x="47157" y="160619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6192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C79B7D0-E560-FD43-B3DE-91652DD88C9D}"/>
              </a:ext>
            </a:extLst>
          </p:cNvPr>
          <p:cNvSpPr txBox="1">
            <a:spLocks/>
          </p:cNvSpPr>
          <p:nvPr/>
        </p:nvSpPr>
        <p:spPr>
          <a:xfrm>
            <a:off x="113558" y="168803"/>
            <a:ext cx="1120114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700" b="1" kern="1200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Pathways: Costs and profits vs people- and planet-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32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EA6C-F640-4DB1-B904-A373F22A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7" y="160619"/>
            <a:ext cx="11622395" cy="836614"/>
          </a:xfrm>
        </p:spPr>
        <p:txBody>
          <a:bodyPr/>
          <a:lstStyle/>
          <a:p>
            <a:r>
              <a:rPr lang="en-US" dirty="0"/>
              <a:t>IRENA’s socioeconomic work presented today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524387-CFAC-594A-99E6-87D8712BA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552" y="6011971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BBC1F7-C7C0-1C8E-7FDA-FDA5D888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26" t="38170" r="614" b="863"/>
          <a:stretch/>
        </p:blipFill>
        <p:spPr>
          <a:xfrm>
            <a:off x="62666" y="1603339"/>
            <a:ext cx="6791171" cy="383640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71D129-FB98-A38C-F52E-674F9E15336D}"/>
              </a:ext>
            </a:extLst>
          </p:cNvPr>
          <p:cNvGrpSpPr/>
          <p:nvPr/>
        </p:nvGrpSpPr>
        <p:grpSpPr>
          <a:xfrm>
            <a:off x="6920753" y="935293"/>
            <a:ext cx="4296343" cy="3009554"/>
            <a:chOff x="3034389" y="1534799"/>
            <a:chExt cx="4296343" cy="30095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BC326A-EDB6-20A3-99DE-9D2BE1F40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63" t="1753" r="36283" b="59812"/>
            <a:stretch/>
          </p:blipFill>
          <p:spPr>
            <a:xfrm>
              <a:off x="3034389" y="1534799"/>
              <a:ext cx="4296343" cy="30095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07CC80-B64E-64BB-2A30-58C6B84061E0}"/>
                </a:ext>
              </a:extLst>
            </p:cNvPr>
            <p:cNvSpPr/>
            <p:nvPr/>
          </p:nvSpPr>
          <p:spPr>
            <a:xfrm>
              <a:off x="5895809" y="3298505"/>
              <a:ext cx="701748" cy="1185530"/>
            </a:xfrm>
            <a:prstGeom prst="rect">
              <a:avLst/>
            </a:prstGeom>
            <a:solidFill>
              <a:srgbClr val="CED3C2"/>
            </a:solidFill>
            <a:ln>
              <a:solidFill>
                <a:srgbClr val="CED3C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9E9FD8-0B94-9D1F-3BB8-554E1F1EF64A}"/>
                </a:ext>
              </a:extLst>
            </p:cNvPr>
            <p:cNvSpPr txBox="1"/>
            <p:nvPr/>
          </p:nvSpPr>
          <p:spPr>
            <a:xfrm>
              <a:off x="5997040" y="3250658"/>
              <a:ext cx="7017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2024</a:t>
              </a:r>
            </a:p>
          </p:txBody>
        </p:sp>
        <p:pic>
          <p:nvPicPr>
            <p:cNvPr id="10" name="Picture 9" descr="A cover of a book&#10;&#10;Description automatically generated">
              <a:extLst>
                <a:ext uri="{FF2B5EF4-FFF2-40B4-BE49-F238E27FC236}">
                  <a16:creationId xmlns:a16="http://schemas.microsoft.com/office/drawing/2014/main" id="{7D72208A-3D0A-9109-243A-A6AED840B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2163" y="3496879"/>
              <a:ext cx="588948" cy="83298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E4D1974-B443-4DD3-65FF-6C4ABA0E67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0" t="64426" r="37156" b="17897"/>
          <a:stretch/>
        </p:blipFill>
        <p:spPr>
          <a:xfrm>
            <a:off x="6894070" y="3956701"/>
            <a:ext cx="3516722" cy="120187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6E41372-EBB6-1EF7-160B-E0AE35430E11}"/>
              </a:ext>
            </a:extLst>
          </p:cNvPr>
          <p:cNvGrpSpPr/>
          <p:nvPr/>
        </p:nvGrpSpPr>
        <p:grpSpPr>
          <a:xfrm>
            <a:off x="8818842" y="5188752"/>
            <a:ext cx="616094" cy="1021325"/>
            <a:chOff x="8809877" y="5206682"/>
            <a:chExt cx="616094" cy="10213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E1F46B-B916-CD65-9AD3-C8B366BA9DD6}"/>
                </a:ext>
              </a:extLst>
            </p:cNvPr>
            <p:cNvSpPr/>
            <p:nvPr/>
          </p:nvSpPr>
          <p:spPr>
            <a:xfrm>
              <a:off x="8809877" y="5206682"/>
              <a:ext cx="616094" cy="1021325"/>
            </a:xfrm>
            <a:prstGeom prst="rect">
              <a:avLst/>
            </a:prstGeom>
            <a:solidFill>
              <a:srgbClr val="53A9DE"/>
            </a:solidFill>
            <a:ln>
              <a:solidFill>
                <a:srgbClr val="53A9D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800" b="1" dirty="0">
                  <a:solidFill>
                    <a:schemeClr val="tx1"/>
                  </a:solidFill>
                </a:rPr>
                <a:t>2024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580D86-D9FB-645C-3C34-93B2C2575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53576" y="5433025"/>
              <a:ext cx="528696" cy="754805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63EE03A-E8A2-A4E9-D4D9-6785E2972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1" t="84268" r="67581" b="1815"/>
          <a:stretch/>
        </p:blipFill>
        <p:spPr>
          <a:xfrm>
            <a:off x="10394040" y="4195669"/>
            <a:ext cx="1634262" cy="9092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72065C-A9E2-0A1D-64F7-CF822AC6C4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68" t="83533" r="37156"/>
          <a:stretch/>
        </p:blipFill>
        <p:spPr>
          <a:xfrm>
            <a:off x="6920753" y="5124889"/>
            <a:ext cx="1892463" cy="1201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AF58E6-E24A-E77A-7E4D-92BA2B7D02F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1573" t="70346" r="2587" b="7273"/>
          <a:stretch/>
        </p:blipFill>
        <p:spPr>
          <a:xfrm>
            <a:off x="9833345" y="99236"/>
            <a:ext cx="772632" cy="7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2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B06B96-C038-634E-AF97-91E5EBD85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175" y="1636265"/>
            <a:ext cx="1883649" cy="14726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743591-9422-F641-9984-85EA6B522CED}"/>
              </a:ext>
            </a:extLst>
          </p:cNvPr>
          <p:cNvSpPr txBox="1"/>
          <p:nvPr/>
        </p:nvSpPr>
        <p:spPr>
          <a:xfrm>
            <a:off x="0" y="326821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</a:rPr>
              <a:t>Q &amp; A</a:t>
            </a:r>
          </a:p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10 min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15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6743591-9422-F641-9984-85EA6B522CED}"/>
              </a:ext>
            </a:extLst>
          </p:cNvPr>
          <p:cNvSpPr txBox="1"/>
          <p:nvPr/>
        </p:nvSpPr>
        <p:spPr>
          <a:xfrm>
            <a:off x="0" y="207426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</a:rPr>
              <a:t>THANK YOU FOR JOINING US!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02B8D-88A3-0341-9B16-791FD9EB58B3}"/>
              </a:ext>
            </a:extLst>
          </p:cNvPr>
          <p:cNvSpPr txBox="1"/>
          <p:nvPr/>
        </p:nvSpPr>
        <p:spPr>
          <a:xfrm>
            <a:off x="0" y="329839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SEE YOU IN OUR NEXT WEBINARS</a:t>
            </a:r>
          </a:p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www.irena.org/events/2020/Jun/IRENA-Insights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3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09F2284-4388-814E-8682-B79994C9F71B}"/>
              </a:ext>
            </a:extLst>
          </p:cNvPr>
          <p:cNvSpPr txBox="1"/>
          <p:nvPr/>
        </p:nvSpPr>
        <p:spPr>
          <a:xfrm>
            <a:off x="947738" y="1150468"/>
            <a:ext cx="11244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SPEAKERS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45EC5-21F6-C84D-B3BF-199153A6274F}"/>
              </a:ext>
            </a:extLst>
          </p:cNvPr>
          <p:cNvSpPr txBox="1"/>
          <p:nvPr/>
        </p:nvSpPr>
        <p:spPr>
          <a:xfrm>
            <a:off x="6344118" y="4676480"/>
            <a:ext cx="214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Celia García-Baños </a:t>
            </a:r>
            <a:r>
              <a:rPr lang="en-AE" dirty="0">
                <a:solidFill>
                  <a:schemeClr val="bg1"/>
                </a:solidFill>
              </a:rPr>
              <a:t>IRENA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07BC79-0BDB-C245-AAF9-61FB14243ED6}"/>
              </a:ext>
            </a:extLst>
          </p:cNvPr>
          <p:cNvSpPr txBox="1"/>
          <p:nvPr/>
        </p:nvSpPr>
        <p:spPr>
          <a:xfrm>
            <a:off x="3180523" y="4676480"/>
            <a:ext cx="2313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Michael Renner</a:t>
            </a:r>
          </a:p>
          <a:p>
            <a:pPr algn="ctr"/>
            <a:r>
              <a:rPr lang="en-AE" dirty="0">
                <a:solidFill>
                  <a:schemeClr val="bg1"/>
                </a:solidFill>
              </a:rPr>
              <a:t>IRENA</a:t>
            </a:r>
          </a:p>
        </p:txBody>
      </p:sp>
      <p:pic>
        <p:nvPicPr>
          <p:cNvPr id="3" name="Picture 2" descr="A person in a suit holding a computer&#10;&#10;Description automatically generated">
            <a:extLst>
              <a:ext uri="{FF2B5EF4-FFF2-40B4-BE49-F238E27FC236}">
                <a16:creationId xmlns:a16="http://schemas.microsoft.com/office/drawing/2014/main" id="{FCA363DF-8650-A2DB-544D-4984EF56F1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662" t="5582" r="26060" b="42279"/>
          <a:stretch/>
        </p:blipFill>
        <p:spPr>
          <a:xfrm>
            <a:off x="3301408" y="2575737"/>
            <a:ext cx="1896807" cy="1927151"/>
          </a:xfrm>
          <a:prstGeom prst="rect">
            <a:avLst/>
          </a:prstGeom>
        </p:spPr>
      </p:pic>
      <p:pic>
        <p:nvPicPr>
          <p:cNvPr id="9" name="Picture 8" descr="A person with long hair wearing a suit&#10;&#10;Description automatically generated">
            <a:extLst>
              <a:ext uri="{FF2B5EF4-FFF2-40B4-BE49-F238E27FC236}">
                <a16:creationId xmlns:a16="http://schemas.microsoft.com/office/drawing/2014/main" id="{2F0FAAF8-E09A-1C8C-C0EC-EDF374DB7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648" y="2575736"/>
            <a:ext cx="1921752" cy="192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9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42178E-93A5-E442-82E5-DCDA27F03C0E}"/>
              </a:ext>
            </a:extLst>
          </p:cNvPr>
          <p:cNvSpPr txBox="1"/>
          <p:nvPr/>
        </p:nvSpPr>
        <p:spPr>
          <a:xfrm>
            <a:off x="947738" y="3501494"/>
            <a:ext cx="2827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Please make sure to </a:t>
            </a:r>
            <a:r>
              <a:rPr lang="en-US" sz="2000" b="1" dirty="0">
                <a:solidFill>
                  <a:schemeClr val="bg1"/>
                </a:solidFill>
              </a:rPr>
              <a:t>mute</a:t>
            </a:r>
            <a:r>
              <a:rPr lang="en-US" sz="2000" dirty="0">
                <a:solidFill>
                  <a:schemeClr val="bg1"/>
                </a:solidFill>
              </a:rPr>
              <a:t> yourself during the session to avoid background noise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325012-7CB2-0946-8AB2-45097234E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17" y="2107838"/>
            <a:ext cx="875031" cy="10656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458B9F-35A1-4846-94C0-B3A764847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200" y="2033815"/>
            <a:ext cx="1770866" cy="1382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EAFAD9-AC95-4477-A694-D12221928C53}"/>
              </a:ext>
            </a:extLst>
          </p:cNvPr>
          <p:cNvSpPr txBox="1"/>
          <p:nvPr/>
        </p:nvSpPr>
        <p:spPr>
          <a:xfrm>
            <a:off x="4831972" y="3501494"/>
            <a:ext cx="282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If you have </a:t>
            </a:r>
            <a:r>
              <a:rPr lang="en-US" sz="2000" b="1" dirty="0">
                <a:solidFill>
                  <a:schemeClr val="bg1"/>
                </a:solidFill>
              </a:rPr>
              <a:t>Questions</a:t>
            </a:r>
            <a:r>
              <a:rPr lang="en-US" sz="2000" dirty="0">
                <a:solidFill>
                  <a:schemeClr val="bg1"/>
                </a:solidFill>
              </a:rPr>
              <a:t> to the speaker please use the </a:t>
            </a:r>
            <a:r>
              <a:rPr lang="en-US" sz="2000" b="1" dirty="0">
                <a:solidFill>
                  <a:schemeClr val="bg1"/>
                </a:solidFill>
              </a:rPr>
              <a:t>Q&amp;A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26B934-0606-7EE1-8E04-F4B746EAA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0571" y="2071353"/>
            <a:ext cx="1188720" cy="11134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A51397-E47A-4867-FD23-DE0E78E3E9DC}"/>
              </a:ext>
            </a:extLst>
          </p:cNvPr>
          <p:cNvSpPr txBox="1"/>
          <p:nvPr/>
        </p:nvSpPr>
        <p:spPr>
          <a:xfrm>
            <a:off x="8529502" y="3642824"/>
            <a:ext cx="29621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If you encounter any technical issues, please connect via </a:t>
            </a:r>
            <a:r>
              <a:rPr lang="en-US" sz="2000" b="1" dirty="0">
                <a:solidFill>
                  <a:schemeClr val="bg1"/>
                </a:solidFill>
              </a:rPr>
              <a:t>phone</a:t>
            </a:r>
            <a:r>
              <a:rPr lang="en-US" sz="2000" dirty="0">
                <a:solidFill>
                  <a:schemeClr val="bg1"/>
                </a:solidFill>
              </a:rPr>
              <a:t> or contact the </a:t>
            </a:r>
            <a:r>
              <a:rPr lang="en-US" sz="2000" b="1" dirty="0">
                <a:solidFill>
                  <a:schemeClr val="bg1"/>
                </a:solidFill>
              </a:rPr>
              <a:t>Help Desk</a:t>
            </a:r>
            <a:r>
              <a:rPr lang="en-US" sz="2000" dirty="0">
                <a:solidFill>
                  <a:schemeClr val="bg1"/>
                </a:solidFill>
              </a:rPr>
              <a:t>: 888.259.3826 or https://support.goto.com/webinar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3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F960145-8286-B8E5-CA9E-9D2FFC89B89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E5B1202-C3D7-F216-B34D-6CEBD09A344D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304D72"/>
            </a:solidFill>
            <a:ln>
              <a:solidFill>
                <a:srgbClr val="304D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 descr="A colorful rings with white text&#10;&#10;Description automatically generated">
              <a:extLst>
                <a:ext uri="{FF2B5EF4-FFF2-40B4-BE49-F238E27FC236}">
                  <a16:creationId xmlns:a16="http://schemas.microsoft.com/office/drawing/2014/main" id="{905315B2-7E5B-07CB-1931-5B8C00140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105" y="643465"/>
              <a:ext cx="5728604" cy="55710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5F5F45-AFE2-62D5-ACF4-70E51B003EA1}"/>
                </a:ext>
              </a:extLst>
            </p:cNvPr>
            <p:cNvSpPr/>
            <p:nvPr/>
          </p:nvSpPr>
          <p:spPr>
            <a:xfrm>
              <a:off x="4627659" y="5923722"/>
              <a:ext cx="2321781" cy="747422"/>
            </a:xfrm>
            <a:prstGeom prst="rect">
              <a:avLst/>
            </a:prstGeom>
            <a:solidFill>
              <a:srgbClr val="304D72"/>
            </a:solidFill>
            <a:ln>
              <a:solidFill>
                <a:srgbClr val="304D7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C8BD25A-027A-A0C3-3C3B-16C950097E41}"/>
              </a:ext>
            </a:extLst>
          </p:cNvPr>
          <p:cNvSpPr txBox="1"/>
          <p:nvPr/>
        </p:nvSpPr>
        <p:spPr>
          <a:xfrm>
            <a:off x="6180814" y="2406431"/>
            <a:ext cx="56303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Renewable Energy and Jobs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9AFA71-D7CD-175D-22D9-53BCD4A5C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519" y="21247"/>
            <a:ext cx="2838481" cy="9090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F8D814-03D8-1EEE-EA30-67A32E340C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4486"/>
          <a:stretch/>
        </p:blipFill>
        <p:spPr>
          <a:xfrm>
            <a:off x="10687316" y="707076"/>
            <a:ext cx="1334700" cy="7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0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D6D688-9D90-8551-14B6-5C18D3ADC8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573" t="70346" r="2587" b="7273"/>
          <a:stretch/>
        </p:blipFill>
        <p:spPr>
          <a:xfrm>
            <a:off x="9833345" y="99236"/>
            <a:ext cx="772632" cy="7358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FA4662-3C5D-2E0C-23F3-B6B8124BCEF7}"/>
              </a:ext>
            </a:extLst>
          </p:cNvPr>
          <p:cNvGrpSpPr/>
          <p:nvPr/>
        </p:nvGrpSpPr>
        <p:grpSpPr>
          <a:xfrm>
            <a:off x="133137" y="1017685"/>
            <a:ext cx="9324496" cy="5700751"/>
            <a:chOff x="141794" y="1067282"/>
            <a:chExt cx="9324496" cy="570075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CEE4BF-B862-97AC-06B1-E231AB086C5A}"/>
                </a:ext>
              </a:extLst>
            </p:cNvPr>
            <p:cNvGrpSpPr/>
            <p:nvPr/>
          </p:nvGrpSpPr>
          <p:grpSpPr>
            <a:xfrm>
              <a:off x="141794" y="1067282"/>
              <a:ext cx="9324496" cy="5700751"/>
              <a:chOff x="118872" y="982221"/>
              <a:chExt cx="9324496" cy="5700751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9FE56DE2-5763-2BB6-2F25-CC0DA9C02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3127"/>
              <a:stretch/>
            </p:blipFill>
            <p:spPr>
              <a:xfrm>
                <a:off x="118872" y="982221"/>
                <a:ext cx="8193024" cy="570075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BC24554-B502-59E0-6C2B-9D887F1944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77111" t="36820" r="5226" b="36998"/>
              <a:stretch/>
            </p:blipFill>
            <p:spPr>
              <a:xfrm>
                <a:off x="6370616" y="3385113"/>
                <a:ext cx="1493874" cy="149258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DDB42C7-AFAC-9ED8-887D-B35159FE6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77111" t="23928" r="5226" b="62810"/>
              <a:stretch/>
            </p:blipFill>
            <p:spPr>
              <a:xfrm>
                <a:off x="7949494" y="3696126"/>
                <a:ext cx="1493874" cy="755999"/>
              </a:xfrm>
              <a:prstGeom prst="rect">
                <a:avLst/>
              </a:prstGeom>
            </p:spPr>
          </p:pic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422DC17-59CB-DC37-3FD8-255C9B81A047}"/>
                </a:ext>
              </a:extLst>
            </p:cNvPr>
            <p:cNvSpPr/>
            <p:nvPr/>
          </p:nvSpPr>
          <p:spPr>
            <a:xfrm>
              <a:off x="6328533" y="1067282"/>
              <a:ext cx="1714681" cy="24028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700010-BCC4-672F-4CAB-91AA3DDC8E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0" r="1451" b="18064"/>
          <a:stretch/>
        </p:blipFill>
        <p:spPr>
          <a:xfrm>
            <a:off x="7061250" y="1189730"/>
            <a:ext cx="4792765" cy="21126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D983285-C8C1-6CD3-BB15-F8267C939FED}"/>
              </a:ext>
            </a:extLst>
          </p:cNvPr>
          <p:cNvSpPr txBox="1">
            <a:spLocks/>
          </p:cNvSpPr>
          <p:nvPr/>
        </p:nvSpPr>
        <p:spPr>
          <a:xfrm>
            <a:off x="113558" y="168803"/>
            <a:ext cx="7965134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700" b="1" kern="1200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Jobs evolution across RE technologies over the years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6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F01108-EB5C-C1E2-6120-6F89324220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31"/>
          <a:stretch/>
        </p:blipFill>
        <p:spPr>
          <a:xfrm>
            <a:off x="658045" y="1568403"/>
            <a:ext cx="7638485" cy="37723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0BCAB6-BC4A-8549-7A3F-C4B94743BF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178" b="27131"/>
          <a:stretch/>
        </p:blipFill>
        <p:spPr>
          <a:xfrm>
            <a:off x="8296530" y="1386406"/>
            <a:ext cx="3781912" cy="3321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42AEDF-9E64-9AF0-F51F-3D425897A933}"/>
              </a:ext>
            </a:extLst>
          </p:cNvPr>
          <p:cNvSpPr txBox="1"/>
          <p:nvPr/>
        </p:nvSpPr>
        <p:spPr>
          <a:xfrm>
            <a:off x="113558" y="1017074"/>
            <a:ext cx="11778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latin typeface="ITCAvantGardeStd-Bk"/>
              </a:rPr>
              <a:t>Distribution of </a:t>
            </a:r>
            <a:r>
              <a:rPr lang="en-US" sz="1800" b="1" i="0" u="none" strike="noStrike" baseline="0" dirty="0" err="1">
                <a:latin typeface="ITCAvantGardeStd-Bk"/>
              </a:rPr>
              <a:t>labour</a:t>
            </a:r>
            <a:r>
              <a:rPr lang="en-US" sz="1800" b="1" i="0" u="none" strike="noStrike" baseline="0" dirty="0">
                <a:latin typeface="ITCAvantGardeStd-Bk"/>
              </a:rPr>
              <a:t> and skills required along the value chain for the development of a 100 MW + 10-hour TES CSP plant</a:t>
            </a:r>
            <a:endParaRPr lang="en-US" b="1" dirty="0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A308373-93FE-402E-FCA6-E7BFE6342642}"/>
              </a:ext>
            </a:extLst>
          </p:cNvPr>
          <p:cNvSpPr/>
          <p:nvPr/>
        </p:nvSpPr>
        <p:spPr>
          <a:xfrm rot="16200000">
            <a:off x="11312448" y="5102415"/>
            <a:ext cx="794348" cy="964756"/>
          </a:xfrm>
          <a:prstGeom prst="triangle">
            <a:avLst>
              <a:gd name="adj" fmla="val 0"/>
            </a:avLst>
          </a:prstGeom>
          <a:solidFill>
            <a:srgbClr val="00A0C6"/>
          </a:solidFill>
          <a:ln>
            <a:solidFill>
              <a:srgbClr val="00A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8013E8-579B-A790-59E2-EAA7823432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1573" t="70346" r="2587" b="7273"/>
          <a:stretch/>
        </p:blipFill>
        <p:spPr>
          <a:xfrm>
            <a:off x="9833345" y="99236"/>
            <a:ext cx="772632" cy="7358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E6911C1-F7F8-6E50-0EE7-39413EF82C27}"/>
              </a:ext>
            </a:extLst>
          </p:cNvPr>
          <p:cNvSpPr txBox="1">
            <a:spLocks/>
          </p:cNvSpPr>
          <p:nvPr/>
        </p:nvSpPr>
        <p:spPr>
          <a:xfrm>
            <a:off x="113558" y="168803"/>
            <a:ext cx="8569266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700" b="1" kern="1200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Untapped Technologies: CSP – Key to Storage and Jobs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cover of a company's brochure&#10;&#10;Description automatically generated">
            <a:extLst>
              <a:ext uri="{FF2B5EF4-FFF2-40B4-BE49-F238E27FC236}">
                <a16:creationId xmlns:a16="http://schemas.microsoft.com/office/drawing/2014/main" id="{D9560FD6-273A-7A90-4623-A336D1E78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83" y="3534589"/>
            <a:ext cx="2041545" cy="28874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214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27FCF0-74A1-B030-B60E-6B25D41BC7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573" t="70346" r="2587" b="7273"/>
          <a:stretch/>
        </p:blipFill>
        <p:spPr>
          <a:xfrm>
            <a:off x="9833345" y="99236"/>
            <a:ext cx="772632" cy="73584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98CEDEF-0F51-C26F-EF6A-5E0C26448176}"/>
              </a:ext>
            </a:extLst>
          </p:cNvPr>
          <p:cNvGrpSpPr/>
          <p:nvPr/>
        </p:nvGrpSpPr>
        <p:grpSpPr>
          <a:xfrm>
            <a:off x="7483550" y="929921"/>
            <a:ext cx="4699590" cy="3034192"/>
            <a:chOff x="3461129" y="2021999"/>
            <a:chExt cx="5377988" cy="341493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D148AE-3B8F-B1ED-2F77-6B348AA6AE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96" t="2426" r="4022" b="10366"/>
            <a:stretch/>
          </p:blipFill>
          <p:spPr>
            <a:xfrm>
              <a:off x="3461129" y="2021999"/>
              <a:ext cx="5377988" cy="341493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E2A20C-D6BE-D493-792F-A98A47B079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96" t="92798" r="70305" b="261"/>
            <a:stretch/>
          </p:blipFill>
          <p:spPr>
            <a:xfrm>
              <a:off x="5255819" y="5071285"/>
              <a:ext cx="1788607" cy="303642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3FD5A5-054F-3C2C-5906-B955AD6FF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115" y="4282927"/>
            <a:ext cx="1653379" cy="2335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716B4B-058F-655B-BFDD-4B8F5AEAE1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204" r="1389"/>
          <a:stretch/>
        </p:blipFill>
        <p:spPr>
          <a:xfrm>
            <a:off x="37215" y="1920528"/>
            <a:ext cx="7507562" cy="393448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C750829-7125-233B-64BD-778AC3956953}"/>
              </a:ext>
            </a:extLst>
          </p:cNvPr>
          <p:cNvSpPr txBox="1">
            <a:spLocks/>
          </p:cNvSpPr>
          <p:nvPr/>
        </p:nvSpPr>
        <p:spPr>
          <a:xfrm>
            <a:off x="113558" y="168803"/>
            <a:ext cx="8569266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700" b="1" kern="1200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Decentralised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renewables: empowering women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6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84369A-3193-621F-B1E2-6099CC21A1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50" r="3741"/>
          <a:stretch/>
        </p:blipFill>
        <p:spPr>
          <a:xfrm>
            <a:off x="8808567" y="1724975"/>
            <a:ext cx="3299573" cy="20532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3582C3-1925-6072-F99D-CDE142055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567" y="3879212"/>
            <a:ext cx="3300993" cy="1672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FD43A2-8CE0-6717-909D-8C6721BB26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1573" t="70346" r="2587" b="7273"/>
          <a:stretch/>
        </p:blipFill>
        <p:spPr>
          <a:xfrm>
            <a:off x="11464870" y="4511166"/>
            <a:ext cx="563792" cy="536945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50C1ECB-56F4-BCF7-C624-6D4107F2F694}"/>
              </a:ext>
            </a:extLst>
          </p:cNvPr>
          <p:cNvSpPr/>
          <p:nvPr/>
        </p:nvSpPr>
        <p:spPr>
          <a:xfrm rot="16200000">
            <a:off x="11537071" y="5159019"/>
            <a:ext cx="544664" cy="699697"/>
          </a:xfrm>
          <a:prstGeom prst="triangle">
            <a:avLst>
              <a:gd name="adj" fmla="val 0"/>
            </a:avLst>
          </a:prstGeom>
          <a:solidFill>
            <a:srgbClr val="00A0C6"/>
          </a:solidFill>
          <a:ln>
            <a:solidFill>
              <a:srgbClr val="00A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9BAD7A-43AC-79A7-42F2-576A5995A0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1573" t="70346" r="2587" b="7273"/>
          <a:stretch/>
        </p:blipFill>
        <p:spPr>
          <a:xfrm>
            <a:off x="9833345" y="99236"/>
            <a:ext cx="772632" cy="73584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C1D1780-3552-3DB1-5902-E3A81C1EE3E0}"/>
              </a:ext>
            </a:extLst>
          </p:cNvPr>
          <p:cNvGrpSpPr/>
          <p:nvPr/>
        </p:nvGrpSpPr>
        <p:grpSpPr>
          <a:xfrm>
            <a:off x="0" y="1348888"/>
            <a:ext cx="5977921" cy="4769012"/>
            <a:chOff x="82439" y="1227751"/>
            <a:chExt cx="5977921" cy="476901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50E114C-4292-9C77-71D2-F93BFA3A0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961"/>
            <a:stretch/>
          </p:blipFill>
          <p:spPr>
            <a:xfrm>
              <a:off x="82439" y="1227751"/>
              <a:ext cx="5977921" cy="476901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D1BEDD-079A-CFAA-A7DE-A686863F7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1573" t="70346" r="2587" b="7273"/>
            <a:stretch/>
          </p:blipFill>
          <p:spPr>
            <a:xfrm>
              <a:off x="4250345" y="4142630"/>
              <a:ext cx="1233643" cy="109390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85E395-8D77-CE49-1274-D15FE5B7B06A}"/>
                </a:ext>
              </a:extLst>
            </p:cNvPr>
            <p:cNvSpPr/>
            <p:nvPr/>
          </p:nvSpPr>
          <p:spPr>
            <a:xfrm>
              <a:off x="5319423" y="4142630"/>
              <a:ext cx="365760" cy="10939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5D273D7-E37E-6ABD-0081-E06E3440F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721" y="1878358"/>
            <a:ext cx="3009701" cy="1855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7AD11D-316A-5C95-7444-4682A7A8B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2900" y="3733394"/>
            <a:ext cx="3141632" cy="189685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67C7E3E-DEBC-4650-D258-E56210EC8B82}"/>
              </a:ext>
            </a:extLst>
          </p:cNvPr>
          <p:cNvSpPr txBox="1">
            <a:spLocks/>
          </p:cNvSpPr>
          <p:nvPr/>
        </p:nvSpPr>
        <p:spPr>
          <a:xfrm>
            <a:off x="113558" y="168803"/>
            <a:ext cx="7965134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700" b="1" kern="1200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Distribution across technologies and top employers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2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3A002624-86E6-3534-7C4A-D6064BA24980}"/>
              </a:ext>
            </a:extLst>
          </p:cNvPr>
          <p:cNvSpPr/>
          <p:nvPr/>
        </p:nvSpPr>
        <p:spPr>
          <a:xfrm rot="16200000">
            <a:off x="10191581" y="6219917"/>
            <a:ext cx="544664" cy="699697"/>
          </a:xfrm>
          <a:prstGeom prst="triangle">
            <a:avLst>
              <a:gd name="adj" fmla="val 0"/>
            </a:avLst>
          </a:prstGeom>
          <a:solidFill>
            <a:srgbClr val="00A0C6"/>
          </a:solidFill>
          <a:ln>
            <a:solidFill>
              <a:srgbClr val="00A0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ADB33-809C-9382-6FF8-819117B42C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573" t="70346" r="2587" b="7273"/>
          <a:stretch/>
        </p:blipFill>
        <p:spPr>
          <a:xfrm>
            <a:off x="9833345" y="99236"/>
            <a:ext cx="772632" cy="735841"/>
          </a:xfrm>
          <a:prstGeom prst="rect">
            <a:avLst/>
          </a:prstGeom>
        </p:spPr>
      </p:pic>
      <p:pic>
        <p:nvPicPr>
          <p:cNvPr id="6" name="Picture 5" descr="A map of the world with different colored circles&#10;&#10;Description automatically generated">
            <a:extLst>
              <a:ext uri="{FF2B5EF4-FFF2-40B4-BE49-F238E27FC236}">
                <a16:creationId xmlns:a16="http://schemas.microsoft.com/office/drawing/2014/main" id="{11C5A20D-FB8D-D9C4-9BFD-8C12BC03F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305" y="1635938"/>
            <a:ext cx="5789107" cy="2848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1BCB5C-45C6-D9A6-7874-06CDC6DE2E4D}"/>
              </a:ext>
            </a:extLst>
          </p:cNvPr>
          <p:cNvSpPr txBox="1"/>
          <p:nvPr/>
        </p:nvSpPr>
        <p:spPr>
          <a:xfrm>
            <a:off x="170986" y="1150970"/>
            <a:ext cx="5400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00000"/>
                </a:solidFill>
                <a:effectLst/>
                <a:latin typeface="+mn-lt"/>
              </a:rPr>
              <a:t>Jobs in 2023 (in thousands)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FC7D9-2182-F15A-E95F-B87E193F05E5}"/>
              </a:ext>
            </a:extLst>
          </p:cNvPr>
          <p:cNvSpPr txBox="1"/>
          <p:nvPr/>
        </p:nvSpPr>
        <p:spPr>
          <a:xfrm>
            <a:off x="6408390" y="1044108"/>
            <a:ext cx="540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00000"/>
                </a:solidFill>
                <a:effectLst/>
                <a:latin typeface="+mn-lt"/>
              </a:rPr>
              <a:t>Expected jobs under the 1.5°C scenario in 2030</a:t>
            </a:r>
          </a:p>
          <a:p>
            <a:r>
              <a:rPr lang="en-GB" sz="1800" b="1" dirty="0">
                <a:solidFill>
                  <a:srgbClr val="000000"/>
                </a:solidFill>
                <a:effectLst/>
                <a:latin typeface="+mn-lt"/>
              </a:rPr>
              <a:t>(in thousands)</a:t>
            </a:r>
          </a:p>
        </p:txBody>
      </p:sp>
      <p:pic>
        <p:nvPicPr>
          <p:cNvPr id="9" name="Picture 8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0C4293B-CC27-B994-A906-3E1A94B97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9509" y="4757674"/>
            <a:ext cx="2514600" cy="1422400"/>
          </a:xfrm>
          <a:prstGeom prst="rect">
            <a:avLst/>
          </a:prstGeom>
        </p:spPr>
      </p:pic>
      <p:pic>
        <p:nvPicPr>
          <p:cNvPr id="10" name="Picture 9" descr="A person in a helmet and a helmet with a wrench&#10;&#10;Description automatically generated">
            <a:extLst>
              <a:ext uri="{FF2B5EF4-FFF2-40B4-BE49-F238E27FC236}">
                <a16:creationId xmlns:a16="http://schemas.microsoft.com/office/drawing/2014/main" id="{83E4950C-996A-5900-093D-5A58668AD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076" y="4330700"/>
            <a:ext cx="2489200" cy="1854200"/>
          </a:xfrm>
          <a:prstGeom prst="rect">
            <a:avLst/>
          </a:prstGeom>
        </p:spPr>
      </p:pic>
      <p:pic>
        <p:nvPicPr>
          <p:cNvPr id="11" name="Picture 10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56F5CEFB-C351-65E6-AFBE-99BB57707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1790" y="4421892"/>
            <a:ext cx="736600" cy="1041400"/>
          </a:xfrm>
          <a:prstGeom prst="rect">
            <a:avLst/>
          </a:prstGeom>
        </p:spPr>
      </p:pic>
      <p:sp>
        <p:nvSpPr>
          <p:cNvPr id="12" name="Right Arrow 20">
            <a:extLst>
              <a:ext uri="{FF2B5EF4-FFF2-40B4-BE49-F238E27FC236}">
                <a16:creationId xmlns:a16="http://schemas.microsoft.com/office/drawing/2014/main" id="{637E08AC-5AF7-A6D9-2576-BF2DDC69C333}"/>
              </a:ext>
            </a:extLst>
          </p:cNvPr>
          <p:cNvSpPr/>
          <p:nvPr/>
        </p:nvSpPr>
        <p:spPr>
          <a:xfrm>
            <a:off x="5486400" y="5363737"/>
            <a:ext cx="1204332" cy="512956"/>
          </a:xfrm>
          <a:prstGeom prst="rightArrow">
            <a:avLst/>
          </a:prstGeom>
          <a:solidFill>
            <a:srgbClr val="FFD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D92AD7-A367-9BEE-0AA1-45ABF0A92340}"/>
              </a:ext>
            </a:extLst>
          </p:cNvPr>
          <p:cNvCxnSpPr/>
          <p:nvPr/>
        </p:nvCxnSpPr>
        <p:spPr>
          <a:xfrm>
            <a:off x="6096000" y="1136745"/>
            <a:ext cx="0" cy="3517220"/>
          </a:xfrm>
          <a:prstGeom prst="line">
            <a:avLst/>
          </a:prstGeom>
          <a:ln w="19050">
            <a:solidFill>
              <a:srgbClr val="FFD6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map of the world with numbers and colored circles&#10;&#10;Description automatically generated">
            <a:extLst>
              <a:ext uri="{FF2B5EF4-FFF2-40B4-BE49-F238E27FC236}">
                <a16:creationId xmlns:a16="http://schemas.microsoft.com/office/drawing/2014/main" id="{0FF63B2A-DD28-A9F7-7DEB-AAFDD35BE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57" y="1718238"/>
            <a:ext cx="5922048" cy="27663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3AABE70-2AFF-333D-D975-67D135B717A5}"/>
              </a:ext>
            </a:extLst>
          </p:cNvPr>
          <p:cNvSpPr txBox="1">
            <a:spLocks/>
          </p:cNvSpPr>
          <p:nvPr/>
        </p:nvSpPr>
        <p:spPr>
          <a:xfrm>
            <a:off x="113558" y="168803"/>
            <a:ext cx="8569266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2700" b="1" kern="1200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Pathway to 1.5°C, potential for jobs across all the world 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63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9ED2EC4029754A93DB0EC8B0EEEF63" ma:contentTypeVersion="18" ma:contentTypeDescription="Create a new document." ma:contentTypeScope="" ma:versionID="5f4bb2173ddc98e270cd1147e268e2f5">
  <xsd:schema xmlns:xsd="http://www.w3.org/2001/XMLSchema" xmlns:xs="http://www.w3.org/2001/XMLSchema" xmlns:p="http://schemas.microsoft.com/office/2006/metadata/properties" xmlns:ns2="74d4368a-4de0-450e-be0a-ad0ce07b6f11" xmlns:ns3="6a946ebc-3c93-436b-a017-9f9336dfeec1" targetNamespace="http://schemas.microsoft.com/office/2006/metadata/properties" ma:root="true" ma:fieldsID="379e846d12b9d9de2711b3ac732cd978" ns2:_="" ns3:_="">
    <xsd:import namespace="74d4368a-4de0-450e-be0a-ad0ce07b6f11"/>
    <xsd:import namespace="6a946ebc-3c93-436b-a017-9f9336dfee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4368a-4de0-450e-be0a-ad0ce07b6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a77ea5-3d14-4585-9531-26d6f492a4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46ebc-3c93-436b-a017-9f9336dfeec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c29c7f3-b8f9-4f1f-8649-0dfdf81abd67}" ma:internalName="TaxCatchAll" ma:showField="CatchAllData" ma:web="6a946ebc-3c93-436b-a017-9f9336dfee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946ebc-3c93-436b-a017-9f9336dfeec1" xsi:nil="true"/>
    <lcf76f155ced4ddcb4097134ff3c332f xmlns="74d4368a-4de0-450e-be0a-ad0ce07b6f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AD1864-4025-4AC2-B372-7223F00BD4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4368a-4de0-450e-be0a-ad0ce07b6f11"/>
    <ds:schemaRef ds:uri="6a946ebc-3c93-436b-a017-9f9336dfee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45A9CF-4305-4B29-9416-7F6F176323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F8725-0007-4334-913F-DF86957EB63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70bbeee0-8adc-4a25-80aa-31b27701552d"/>
    <ds:schemaRef ds:uri="3ea201d1-28fa-4afb-ad73-31200cfb5114"/>
    <ds:schemaRef ds:uri="http://www.w3.org/XML/1998/namespace"/>
    <ds:schemaRef ds:uri="http://purl.org/dc/dcmitype/"/>
    <ds:schemaRef ds:uri="http://purl.org/dc/terms/"/>
    <ds:schemaRef ds:uri="6a946ebc-3c93-436b-a017-9f9336dfeec1"/>
    <ds:schemaRef ds:uri="74d4368a-4de0-450e-be0a-ad0ce07b6f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248</Words>
  <Application>Microsoft Office PowerPoint</Application>
  <PresentationFormat>Widescreen</PresentationFormat>
  <Paragraphs>36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Arial</vt:lpstr>
      <vt:lpstr>Calibri</vt:lpstr>
      <vt:lpstr>ITCAvantGardeStd-Bk</vt:lpstr>
      <vt:lpstr>Office Theme</vt:lpstr>
      <vt:lpstr>3_Office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IRENA’s socioeconomic work presented today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Manuela Stefanides</dc:creator>
  <cp:lastModifiedBy>Deepti Siddhanti</cp:lastModifiedBy>
  <cp:revision>45</cp:revision>
  <dcterms:created xsi:type="dcterms:W3CDTF">2019-12-15T06:25:28Z</dcterms:created>
  <dcterms:modified xsi:type="dcterms:W3CDTF">2025-02-13T12:02:39Z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0x010100509ED2EC4029754A93DB0EC8B0EEEF63</vt:lpwstr>
  </property>
  <property fmtid="{D5CDD505-2E9C-101B-9397-08002B2CF9AE}" pid="3" name="MediaServiceImageTags">
    <vt:lpwstr/>
  </property>
</Properties>
</file>