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319" r:id="rId3"/>
    <p:sldId id="323" r:id="rId4"/>
    <p:sldId id="325" r:id="rId5"/>
    <p:sldId id="324" r:id="rId6"/>
    <p:sldId id="322" r:id="rId7"/>
    <p:sldId id="328" r:id="rId8"/>
    <p:sldId id="329" r:id="rId9"/>
    <p:sldId id="337" r:id="rId10"/>
    <p:sldId id="339" r:id="rId11"/>
    <p:sldId id="343" r:id="rId12"/>
    <p:sldId id="341" r:id="rId13"/>
    <p:sldId id="338" r:id="rId14"/>
    <p:sldId id="332" r:id="rId15"/>
    <p:sldId id="345" r:id="rId16"/>
    <p:sldId id="347" r:id="rId17"/>
    <p:sldId id="348" r:id="rId18"/>
    <p:sldId id="333" r:id="rId19"/>
    <p:sldId id="346" r:id="rId20"/>
    <p:sldId id="33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rivastava, Kiran [USA]" initials="KS" lastIdx="6" clrIdx="0"/>
  <p:cmAuthor id="1" name="Campbell, Sarah [USA]" initials="SC" lastIdx="1" clrIdx="1"/>
  <p:cmAuthor id="2" name="Jennifer DeCesaro" initials="JD" lastIdx="7" clrIdx="2">
    <p:extLst>
      <p:ext uri="{19B8F6BF-5375-455C-9EA6-DF929625EA0E}">
        <p15:presenceInfo xmlns:p15="http://schemas.microsoft.com/office/powerpoint/2012/main" userId="S-1-5-21-653272589-3936800030-4198134656-51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AB38"/>
    <a:srgbClr val="007736"/>
    <a:srgbClr val="006EA2"/>
    <a:srgbClr val="E7E7E7"/>
    <a:srgbClr val="0401E1"/>
    <a:srgbClr val="FDEADA"/>
    <a:srgbClr val="CBCBCB"/>
    <a:srgbClr val="C5BE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131" autoAdjust="0"/>
  </p:normalViewPr>
  <p:slideViewPr>
    <p:cSldViewPr>
      <p:cViewPr varScale="1">
        <p:scale>
          <a:sx n="74" d="100"/>
          <a:sy n="74" d="100"/>
        </p:scale>
        <p:origin x="1060" y="60"/>
      </p:cViewPr>
      <p:guideLst>
        <p:guide orient="horz" pos="2160"/>
        <p:guide pos="2880"/>
      </p:guideLst>
    </p:cSldViewPr>
  </p:slideViewPr>
  <p:notesTextViewPr>
    <p:cViewPr>
      <p:scale>
        <a:sx n="1" d="1"/>
        <a:sy n="1" d="1"/>
      </p:scale>
      <p:origin x="0" y="0"/>
    </p:cViewPr>
  </p:notesTextViewPr>
  <p:sorterViewPr>
    <p:cViewPr>
      <p:scale>
        <a:sx n="100" d="100"/>
        <a:sy n="100" d="100"/>
      </p:scale>
      <p:origin x="0" y="-13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AC5D81-208E-4752-9872-C5492CC84614}" type="datetimeFigureOut">
              <a:rPr lang="en-US" smtClean="0"/>
              <a:t>2/1/2017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6200C1-FFAF-4993-98D1-D990C53AB242}" type="slidenum">
              <a:rPr lang="en-US" smtClean="0"/>
              <a:t>‹#›</a:t>
            </a:fld>
            <a:endParaRPr lang="en-US" dirty="0"/>
          </a:p>
        </p:txBody>
      </p:sp>
    </p:spTree>
    <p:extLst>
      <p:ext uri="{BB962C8B-B14F-4D97-AF65-F5344CB8AC3E}">
        <p14:creationId xmlns:p14="http://schemas.microsoft.com/office/powerpoint/2010/main" val="2122419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6200C1-FFAF-4993-98D1-D990C53AB242}" type="slidenum">
              <a:rPr lang="en-US" smtClean="0"/>
              <a:t>3</a:t>
            </a:fld>
            <a:endParaRPr lang="en-US" dirty="0"/>
          </a:p>
        </p:txBody>
      </p:sp>
    </p:spTree>
    <p:extLst>
      <p:ext uri="{BB962C8B-B14F-4D97-AF65-F5344CB8AC3E}">
        <p14:creationId xmlns:p14="http://schemas.microsoft.com/office/powerpoint/2010/main" val="2064812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12</a:t>
            </a:fld>
            <a:endParaRPr lang="en-US" dirty="0"/>
          </a:p>
        </p:txBody>
      </p:sp>
    </p:spTree>
    <p:extLst>
      <p:ext uri="{BB962C8B-B14F-4D97-AF65-F5344CB8AC3E}">
        <p14:creationId xmlns:p14="http://schemas.microsoft.com/office/powerpoint/2010/main" val="3026472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13</a:t>
            </a:fld>
            <a:endParaRPr lang="en-US" dirty="0"/>
          </a:p>
        </p:txBody>
      </p:sp>
    </p:spTree>
    <p:extLst>
      <p:ext uri="{BB962C8B-B14F-4D97-AF65-F5344CB8AC3E}">
        <p14:creationId xmlns:p14="http://schemas.microsoft.com/office/powerpoint/2010/main" val="690536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14</a:t>
            </a:fld>
            <a:endParaRPr lang="en-US" dirty="0"/>
          </a:p>
        </p:txBody>
      </p:sp>
    </p:spTree>
    <p:extLst>
      <p:ext uri="{BB962C8B-B14F-4D97-AF65-F5344CB8AC3E}">
        <p14:creationId xmlns:p14="http://schemas.microsoft.com/office/powerpoint/2010/main" val="3174459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15</a:t>
            </a:fld>
            <a:endParaRPr lang="en-US" dirty="0"/>
          </a:p>
        </p:txBody>
      </p:sp>
    </p:spTree>
    <p:extLst>
      <p:ext uri="{BB962C8B-B14F-4D97-AF65-F5344CB8AC3E}">
        <p14:creationId xmlns:p14="http://schemas.microsoft.com/office/powerpoint/2010/main" val="1101222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16</a:t>
            </a:fld>
            <a:endParaRPr lang="en-US" dirty="0"/>
          </a:p>
        </p:txBody>
      </p:sp>
    </p:spTree>
    <p:extLst>
      <p:ext uri="{BB962C8B-B14F-4D97-AF65-F5344CB8AC3E}">
        <p14:creationId xmlns:p14="http://schemas.microsoft.com/office/powerpoint/2010/main" val="3404730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17</a:t>
            </a:fld>
            <a:endParaRPr lang="en-US" dirty="0"/>
          </a:p>
        </p:txBody>
      </p:sp>
    </p:spTree>
    <p:extLst>
      <p:ext uri="{BB962C8B-B14F-4D97-AF65-F5344CB8AC3E}">
        <p14:creationId xmlns:p14="http://schemas.microsoft.com/office/powerpoint/2010/main" val="1125161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18</a:t>
            </a:fld>
            <a:endParaRPr lang="en-US" dirty="0"/>
          </a:p>
        </p:txBody>
      </p:sp>
    </p:spTree>
    <p:extLst>
      <p:ext uri="{BB962C8B-B14F-4D97-AF65-F5344CB8AC3E}">
        <p14:creationId xmlns:p14="http://schemas.microsoft.com/office/powerpoint/2010/main" val="3169587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19</a:t>
            </a:fld>
            <a:endParaRPr lang="en-US" dirty="0"/>
          </a:p>
        </p:txBody>
      </p:sp>
    </p:spTree>
    <p:extLst>
      <p:ext uri="{BB962C8B-B14F-4D97-AF65-F5344CB8AC3E}">
        <p14:creationId xmlns:p14="http://schemas.microsoft.com/office/powerpoint/2010/main" val="3191559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20</a:t>
            </a:fld>
            <a:endParaRPr lang="en-US" dirty="0"/>
          </a:p>
        </p:txBody>
      </p:sp>
    </p:spTree>
    <p:extLst>
      <p:ext uri="{BB962C8B-B14F-4D97-AF65-F5344CB8AC3E}">
        <p14:creationId xmlns:p14="http://schemas.microsoft.com/office/powerpoint/2010/main" val="3486458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4</a:t>
            </a:fld>
            <a:endParaRPr lang="en-US" dirty="0"/>
          </a:p>
        </p:txBody>
      </p:sp>
    </p:spTree>
    <p:extLst>
      <p:ext uri="{BB962C8B-B14F-4D97-AF65-F5344CB8AC3E}">
        <p14:creationId xmlns:p14="http://schemas.microsoft.com/office/powerpoint/2010/main" val="1050600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Char char="›"/>
            </a:pPr>
            <a:r>
              <a:rPr lang="en-US" sz="1200" dirty="0"/>
              <a:t>Purpose: Pulse the audience for input to tailor the training to their interests/needs</a:t>
            </a:r>
          </a:p>
          <a:p>
            <a:pPr lvl="0">
              <a:buFont typeface="Calibri" panose="020F0502020204030204" pitchFamily="34" charset="0"/>
              <a:buChar char="›"/>
            </a:pPr>
            <a:r>
              <a:rPr lang="en-US" sz="1200" dirty="0"/>
              <a:t>Can be structured as an interactive “ice breaker” – get people up and moving</a:t>
            </a:r>
          </a:p>
        </p:txBody>
      </p:sp>
      <p:sp>
        <p:nvSpPr>
          <p:cNvPr id="4" name="Slide Number Placeholder 3"/>
          <p:cNvSpPr>
            <a:spLocks noGrp="1"/>
          </p:cNvSpPr>
          <p:nvPr>
            <p:ph type="sldNum" sz="quarter" idx="10"/>
          </p:nvPr>
        </p:nvSpPr>
        <p:spPr/>
        <p:txBody>
          <a:bodyPr/>
          <a:lstStyle/>
          <a:p>
            <a:fld id="{D16200C1-FFAF-4993-98D1-D990C53AB242}" type="slidenum">
              <a:rPr lang="en-US" smtClean="0"/>
              <a:t>5</a:t>
            </a:fld>
            <a:endParaRPr lang="en-US" dirty="0"/>
          </a:p>
        </p:txBody>
      </p:sp>
    </p:spTree>
    <p:extLst>
      <p:ext uri="{BB962C8B-B14F-4D97-AF65-F5344CB8AC3E}">
        <p14:creationId xmlns:p14="http://schemas.microsoft.com/office/powerpoint/2010/main" val="3012391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Char char="›"/>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6</a:t>
            </a:fld>
            <a:endParaRPr lang="en-US" dirty="0"/>
          </a:p>
        </p:txBody>
      </p:sp>
    </p:spTree>
    <p:extLst>
      <p:ext uri="{BB962C8B-B14F-4D97-AF65-F5344CB8AC3E}">
        <p14:creationId xmlns:p14="http://schemas.microsoft.com/office/powerpoint/2010/main" val="343264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7</a:t>
            </a:fld>
            <a:endParaRPr lang="en-US" dirty="0"/>
          </a:p>
        </p:txBody>
      </p:sp>
    </p:spTree>
    <p:extLst>
      <p:ext uri="{BB962C8B-B14F-4D97-AF65-F5344CB8AC3E}">
        <p14:creationId xmlns:p14="http://schemas.microsoft.com/office/powerpoint/2010/main" val="659035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8</a:t>
            </a:fld>
            <a:endParaRPr lang="en-US" dirty="0"/>
          </a:p>
        </p:txBody>
      </p:sp>
    </p:spTree>
    <p:extLst>
      <p:ext uri="{BB962C8B-B14F-4D97-AF65-F5344CB8AC3E}">
        <p14:creationId xmlns:p14="http://schemas.microsoft.com/office/powerpoint/2010/main" val="1485057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9</a:t>
            </a:fld>
            <a:endParaRPr lang="en-US" dirty="0"/>
          </a:p>
        </p:txBody>
      </p:sp>
    </p:spTree>
    <p:extLst>
      <p:ext uri="{BB962C8B-B14F-4D97-AF65-F5344CB8AC3E}">
        <p14:creationId xmlns:p14="http://schemas.microsoft.com/office/powerpoint/2010/main" val="3552393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10</a:t>
            </a:fld>
            <a:endParaRPr lang="en-US" dirty="0"/>
          </a:p>
        </p:txBody>
      </p:sp>
    </p:spTree>
    <p:extLst>
      <p:ext uri="{BB962C8B-B14F-4D97-AF65-F5344CB8AC3E}">
        <p14:creationId xmlns:p14="http://schemas.microsoft.com/office/powerpoint/2010/main" val="33548555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Calibri" panose="020F0502020204030204" pitchFamily="34" charset="0"/>
              <a:buNone/>
            </a:pPr>
            <a:endParaRPr lang="en-US" sz="1200" dirty="0"/>
          </a:p>
        </p:txBody>
      </p:sp>
      <p:sp>
        <p:nvSpPr>
          <p:cNvPr id="4" name="Slide Number Placeholder 3"/>
          <p:cNvSpPr>
            <a:spLocks noGrp="1"/>
          </p:cNvSpPr>
          <p:nvPr>
            <p:ph type="sldNum" sz="quarter" idx="10"/>
          </p:nvPr>
        </p:nvSpPr>
        <p:spPr/>
        <p:txBody>
          <a:bodyPr/>
          <a:lstStyle/>
          <a:p>
            <a:fld id="{D16200C1-FFAF-4993-98D1-D990C53AB242}" type="slidenum">
              <a:rPr lang="en-US" smtClean="0"/>
              <a:t>11</a:t>
            </a:fld>
            <a:endParaRPr lang="en-US" dirty="0"/>
          </a:p>
        </p:txBody>
      </p:sp>
    </p:spTree>
    <p:extLst>
      <p:ext uri="{BB962C8B-B14F-4D97-AF65-F5344CB8AC3E}">
        <p14:creationId xmlns:p14="http://schemas.microsoft.com/office/powerpoint/2010/main" val="1681811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1210181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2049483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1768649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912237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3447260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992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412475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191468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2995635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2255220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E2C631E-C5ED-4F0B-AB6B-693059002DF5}" type="datetimeFigureOut">
              <a:rPr lang="en-US" smtClean="0"/>
              <a:t>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C5BE81-0E54-4317-AF53-E6B16DD5D6BD}" type="slidenum">
              <a:rPr lang="en-US" smtClean="0"/>
              <a:t>‹#›</a:t>
            </a:fld>
            <a:endParaRPr lang="en-US" dirty="0"/>
          </a:p>
        </p:txBody>
      </p:sp>
    </p:spTree>
    <p:extLst>
      <p:ext uri="{BB962C8B-B14F-4D97-AF65-F5344CB8AC3E}">
        <p14:creationId xmlns:p14="http://schemas.microsoft.com/office/powerpoint/2010/main" val="323248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2C631E-C5ED-4F0B-AB6B-693059002DF5}" type="datetimeFigureOut">
              <a:rPr lang="en-US" smtClean="0"/>
              <a:t>2/1/2017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5BE81-0E54-4317-AF53-E6B16DD5D6BD}" type="slidenum">
              <a:rPr lang="en-US" smtClean="0"/>
              <a:t>‹#›</a:t>
            </a:fld>
            <a:endParaRPr lang="en-US" dirty="0"/>
          </a:p>
        </p:txBody>
      </p:sp>
    </p:spTree>
    <p:extLst>
      <p:ext uri="{BB962C8B-B14F-4D97-AF65-F5344CB8AC3E}">
        <p14:creationId xmlns:p14="http://schemas.microsoft.com/office/powerpoint/2010/main" val="3972389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679575"/>
          </a:xfrm>
        </p:spPr>
        <p:txBody>
          <a:bodyPr>
            <a:normAutofit fontScale="90000"/>
          </a:bodyPr>
          <a:lstStyle/>
          <a:p>
            <a:r>
              <a:rPr lang="en-US" dirty="0"/>
              <a:t>Energy Planning and Implementation: Energy Scenario Planning Tool Overview</a:t>
            </a:r>
          </a:p>
        </p:txBody>
      </p:sp>
      <p:sp>
        <p:nvSpPr>
          <p:cNvPr id="3" name="Subtitle 2"/>
          <p:cNvSpPr>
            <a:spLocks noGrp="1"/>
          </p:cNvSpPr>
          <p:nvPr>
            <p:ph type="subTitle" idx="1"/>
          </p:nvPr>
        </p:nvSpPr>
        <p:spPr>
          <a:noFill/>
        </p:spPr>
        <p:txBody>
          <a:bodyPr/>
          <a:lstStyle/>
          <a:p>
            <a:r>
              <a:rPr lang="en-US" dirty="0"/>
              <a:t>07 February 2017</a:t>
            </a:r>
          </a:p>
        </p:txBody>
      </p:sp>
      <p:pic>
        <p:nvPicPr>
          <p:cNvPr id="8" name="Picture 7"/>
          <p:cNvPicPr>
            <a:picLocks noChangeAspect="1"/>
          </p:cNvPicPr>
          <p:nvPr/>
        </p:nvPicPr>
        <p:blipFill>
          <a:blip r:embed="rId2">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2077391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l"/>
            <a:r>
              <a:rPr lang="en-US" sz="3200" b="1" dirty="0"/>
              <a:t>Outputs of the Tool – Dashboard</a:t>
            </a:r>
          </a:p>
        </p:txBody>
      </p:sp>
      <p:sp>
        <p:nvSpPr>
          <p:cNvPr id="6" name="Rectangle 5"/>
          <p:cNvSpPr/>
          <p:nvPr/>
        </p:nvSpPr>
        <p:spPr>
          <a:xfrm>
            <a:off x="457200" y="1406752"/>
            <a:ext cx="7101881" cy="400110"/>
          </a:xfrm>
          <a:prstGeom prst="rect">
            <a:avLst/>
          </a:prstGeom>
        </p:spPr>
        <p:txBody>
          <a:bodyPr wrap="none">
            <a:spAutoFit/>
          </a:bodyPr>
          <a:lstStyle/>
          <a:p>
            <a:r>
              <a:rPr lang="en-US" sz="2000" b="1" dirty="0"/>
              <a:t>Energy Distribution by Energy Source &amp; Energy Efficiency Impacts</a:t>
            </a:r>
            <a:endParaRPr lang="en-US" sz="2000" dirty="0"/>
          </a:p>
        </p:txBody>
      </p:sp>
      <p:pic>
        <p:nvPicPr>
          <p:cNvPr id="4" name="Picture 3"/>
          <p:cNvPicPr>
            <a:picLocks noChangeAspect="1"/>
          </p:cNvPicPr>
          <p:nvPr/>
        </p:nvPicPr>
        <p:blipFill>
          <a:blip r:embed="rId3"/>
          <a:stretch>
            <a:fillRect/>
          </a:stretch>
        </p:blipFill>
        <p:spPr>
          <a:xfrm>
            <a:off x="321174" y="1806862"/>
            <a:ext cx="8501653" cy="3757044"/>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pic>
        <p:nvPicPr>
          <p:cNvPr id="7" name="Picture 6"/>
          <p:cNvPicPr>
            <a:picLocks noChangeAspect="1"/>
          </p:cNvPicPr>
          <p:nvPr/>
        </p:nvPicPr>
        <p:blipFill>
          <a:blip r:embed="rId4">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73789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l"/>
            <a:r>
              <a:rPr lang="en-US" sz="3200" b="1" dirty="0"/>
              <a:t>Outputs of the Tool – Dashboard</a:t>
            </a:r>
          </a:p>
        </p:txBody>
      </p:sp>
      <p:sp>
        <p:nvSpPr>
          <p:cNvPr id="6" name="Rectangle 5"/>
          <p:cNvSpPr/>
          <p:nvPr/>
        </p:nvSpPr>
        <p:spPr>
          <a:xfrm>
            <a:off x="457200" y="1406752"/>
            <a:ext cx="3964611" cy="400110"/>
          </a:xfrm>
          <a:prstGeom prst="rect">
            <a:avLst/>
          </a:prstGeom>
        </p:spPr>
        <p:txBody>
          <a:bodyPr wrap="none">
            <a:spAutoFit/>
          </a:bodyPr>
          <a:lstStyle/>
          <a:p>
            <a:r>
              <a:rPr lang="en-US" sz="2000" b="1" dirty="0"/>
              <a:t>Generated Supply by Energy Source</a:t>
            </a:r>
            <a:endParaRPr lang="en-US" sz="2000" dirty="0"/>
          </a:p>
        </p:txBody>
      </p:sp>
      <p:pic>
        <p:nvPicPr>
          <p:cNvPr id="4" name="Picture 3"/>
          <p:cNvPicPr>
            <a:picLocks noChangeAspect="1"/>
          </p:cNvPicPr>
          <p:nvPr/>
        </p:nvPicPr>
        <p:blipFill>
          <a:blip r:embed="rId3"/>
          <a:stretch>
            <a:fillRect/>
          </a:stretch>
        </p:blipFill>
        <p:spPr>
          <a:xfrm>
            <a:off x="1609725" y="1895475"/>
            <a:ext cx="5924550" cy="3971925"/>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pic>
        <p:nvPicPr>
          <p:cNvPr id="7" name="Picture 6"/>
          <p:cNvPicPr>
            <a:picLocks noChangeAspect="1"/>
          </p:cNvPicPr>
          <p:nvPr/>
        </p:nvPicPr>
        <p:blipFill>
          <a:blip r:embed="rId4">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773330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l"/>
            <a:r>
              <a:rPr lang="en-US" sz="3200" b="1" dirty="0"/>
              <a:t>Outputs of the Tool – Dashboard</a:t>
            </a:r>
          </a:p>
        </p:txBody>
      </p:sp>
      <p:sp>
        <p:nvSpPr>
          <p:cNvPr id="6" name="Rectangle 5"/>
          <p:cNvSpPr/>
          <p:nvPr/>
        </p:nvSpPr>
        <p:spPr>
          <a:xfrm>
            <a:off x="457200" y="1406752"/>
            <a:ext cx="2873415" cy="400110"/>
          </a:xfrm>
          <a:prstGeom prst="rect">
            <a:avLst/>
          </a:prstGeom>
        </p:spPr>
        <p:txBody>
          <a:bodyPr wrap="none">
            <a:spAutoFit/>
          </a:bodyPr>
          <a:lstStyle/>
          <a:p>
            <a:r>
              <a:rPr lang="en-US" sz="2000" b="1" dirty="0"/>
              <a:t>Energy Distribution Chart</a:t>
            </a:r>
            <a:endParaRPr lang="en-US" sz="2000" dirty="0"/>
          </a:p>
        </p:txBody>
      </p:sp>
      <p:pic>
        <p:nvPicPr>
          <p:cNvPr id="3" name="Picture 2"/>
          <p:cNvPicPr>
            <a:picLocks noChangeAspect="1"/>
          </p:cNvPicPr>
          <p:nvPr/>
        </p:nvPicPr>
        <p:blipFill>
          <a:blip r:embed="rId3"/>
          <a:stretch>
            <a:fillRect/>
          </a:stretch>
        </p:blipFill>
        <p:spPr>
          <a:xfrm>
            <a:off x="381000" y="1828800"/>
            <a:ext cx="6043612" cy="4513444"/>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pic>
        <p:nvPicPr>
          <p:cNvPr id="7" name="Picture 6"/>
          <p:cNvPicPr>
            <a:picLocks noChangeAspect="1"/>
          </p:cNvPicPr>
          <p:nvPr/>
        </p:nvPicPr>
        <p:blipFill>
          <a:blip r:embed="rId4">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2791249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l"/>
            <a:r>
              <a:rPr lang="en-US" sz="3200" b="1" dirty="0"/>
              <a:t>Outputs of the Tool – Dashboard</a:t>
            </a:r>
          </a:p>
        </p:txBody>
      </p:sp>
      <p:sp>
        <p:nvSpPr>
          <p:cNvPr id="6" name="Rectangle 5"/>
          <p:cNvSpPr/>
          <p:nvPr/>
        </p:nvSpPr>
        <p:spPr>
          <a:xfrm>
            <a:off x="457200" y="1406752"/>
            <a:ext cx="4327275" cy="400110"/>
          </a:xfrm>
          <a:prstGeom prst="rect">
            <a:avLst/>
          </a:prstGeom>
        </p:spPr>
        <p:txBody>
          <a:bodyPr wrap="none">
            <a:spAutoFit/>
          </a:bodyPr>
          <a:lstStyle/>
          <a:p>
            <a:r>
              <a:rPr lang="en-US" sz="2000" b="1" dirty="0"/>
              <a:t>Scenario Energy Costs and Investments</a:t>
            </a:r>
            <a:endParaRPr lang="en-US" sz="2000" dirty="0"/>
          </a:p>
        </p:txBody>
      </p:sp>
      <p:pic>
        <p:nvPicPr>
          <p:cNvPr id="3" name="Picture 2"/>
          <p:cNvPicPr>
            <a:picLocks noChangeAspect="1"/>
          </p:cNvPicPr>
          <p:nvPr/>
        </p:nvPicPr>
        <p:blipFill>
          <a:blip r:embed="rId3"/>
          <a:stretch>
            <a:fillRect/>
          </a:stretch>
        </p:blipFill>
        <p:spPr>
          <a:xfrm>
            <a:off x="2168984" y="2040206"/>
            <a:ext cx="4806030" cy="2777586"/>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pic>
        <p:nvPicPr>
          <p:cNvPr id="7" name="Picture 6"/>
          <p:cNvPicPr>
            <a:picLocks noChangeAspect="1"/>
          </p:cNvPicPr>
          <p:nvPr/>
        </p:nvPicPr>
        <p:blipFill>
          <a:blip r:embed="rId4">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3223418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Levelized Cost of Energy (LCOE) Model Review</a:t>
            </a:r>
          </a:p>
        </p:txBody>
      </p:sp>
      <p:sp>
        <p:nvSpPr>
          <p:cNvPr id="3" name="Content Placeholder 2"/>
          <p:cNvSpPr>
            <a:spLocks noGrp="1"/>
          </p:cNvSpPr>
          <p:nvPr>
            <p:ph idx="1"/>
          </p:nvPr>
        </p:nvSpPr>
        <p:spPr>
          <a:noFill/>
        </p:spPr>
        <p:txBody>
          <a:bodyPr>
            <a:noAutofit/>
          </a:bodyPr>
          <a:lstStyle/>
          <a:p>
            <a:pPr lvl="0">
              <a:buFont typeface="Calibri" panose="020F0502020204030204" pitchFamily="34" charset="0"/>
              <a:buChar char="›"/>
            </a:pPr>
            <a:r>
              <a:rPr lang="en-US" sz="2000" dirty="0"/>
              <a:t>The LCOE Model can be used to supplement the Scenario Tool</a:t>
            </a:r>
          </a:p>
          <a:p>
            <a:pPr lvl="0">
              <a:buFont typeface="Calibri" panose="020F0502020204030204" pitchFamily="34" charset="0"/>
              <a:buChar char="›"/>
            </a:pPr>
            <a:r>
              <a:rPr lang="en-US" sz="2000" dirty="0"/>
              <a:t>LCOE is calculated on the basis of a mock renewable installation and analyzing the costs per unit of energy produced</a:t>
            </a:r>
          </a:p>
          <a:p>
            <a:pPr lvl="0">
              <a:buFont typeface="Calibri" panose="020F0502020204030204" pitchFamily="34" charset="0"/>
              <a:buChar char="›"/>
            </a:pPr>
            <a:r>
              <a:rPr lang="en-US" sz="2000" dirty="0"/>
              <a:t>The model calculates the cost of delivering renewable energy to the grid (installation and maintenance)</a:t>
            </a:r>
          </a:p>
          <a:p>
            <a:pPr lvl="0">
              <a:buFont typeface="Calibri" panose="020F0502020204030204" pitchFamily="34" charset="0"/>
              <a:buChar char="›"/>
            </a:pPr>
            <a:r>
              <a:rPr lang="en-US" sz="2000" dirty="0"/>
              <a:t>Aggregates capital cost and capacity factor data by technology for each island in Hawaii, the Caribbean, and the Pacific</a:t>
            </a:r>
          </a:p>
          <a:p>
            <a:pPr lvl="0">
              <a:buFont typeface="Calibri" panose="020F0502020204030204" pitchFamily="34" charset="0"/>
              <a:buChar char="›"/>
            </a:pPr>
            <a:r>
              <a:rPr lang="en-US" sz="2000" dirty="0"/>
              <a:t>The optimal use of LCOE calculations is to compare differences in cost between technologies</a:t>
            </a:r>
          </a:p>
          <a:p>
            <a:pPr lvl="0">
              <a:buFont typeface="Calibri" panose="020F0502020204030204" pitchFamily="34" charset="0"/>
              <a:buChar char="›"/>
            </a:pPr>
            <a:r>
              <a:rPr lang="en-US" sz="2000" dirty="0"/>
              <a:t>LCOE should not be used for project level decisions as it does not include cost considerations like taxes/subsidies or the effects of depreciation</a:t>
            </a:r>
          </a:p>
          <a:p>
            <a:pPr lvl="0">
              <a:buFont typeface="Calibri" panose="020F0502020204030204" pitchFamily="34" charset="0"/>
              <a:buChar char="›"/>
            </a:pPr>
            <a:endParaRPr lang="en-US" sz="2000" dirty="0"/>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3330753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LCOE Data Points (included in back-end)</a:t>
            </a: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graphicFrame>
        <p:nvGraphicFramePr>
          <p:cNvPr id="7" name="Content Placeholder 3"/>
          <p:cNvGraphicFramePr>
            <a:graphicFrameLocks/>
          </p:cNvGraphicFramePr>
          <p:nvPr>
            <p:extLst>
              <p:ext uri="{D42A27DB-BD31-4B8C-83A1-F6EECF244321}">
                <p14:modId xmlns:p14="http://schemas.microsoft.com/office/powerpoint/2010/main" val="3708385394"/>
              </p:ext>
            </p:extLst>
          </p:nvPr>
        </p:nvGraphicFramePr>
        <p:xfrm>
          <a:off x="342106" y="1164893"/>
          <a:ext cx="8459788" cy="5461892"/>
        </p:xfrm>
        <a:graphic>
          <a:graphicData uri="http://schemas.openxmlformats.org/drawingml/2006/table">
            <a:tbl>
              <a:tblPr firstRow="1" bandRow="1">
                <a:tableStyleId>{F2DE63D5-997A-4646-A377-4702673A728D}</a:tableStyleId>
              </a:tblPr>
              <a:tblGrid>
                <a:gridCol w="1697332">
                  <a:extLst>
                    <a:ext uri="{9D8B030D-6E8A-4147-A177-3AD203B41FA5}">
                      <a16:colId xmlns:a16="http://schemas.microsoft.com/office/drawing/2014/main" val="20000"/>
                    </a:ext>
                  </a:extLst>
                </a:gridCol>
                <a:gridCol w="4970962">
                  <a:extLst>
                    <a:ext uri="{9D8B030D-6E8A-4147-A177-3AD203B41FA5}">
                      <a16:colId xmlns:a16="http://schemas.microsoft.com/office/drawing/2014/main" val="20001"/>
                    </a:ext>
                  </a:extLst>
                </a:gridCol>
                <a:gridCol w="1791494">
                  <a:extLst>
                    <a:ext uri="{9D8B030D-6E8A-4147-A177-3AD203B41FA5}">
                      <a16:colId xmlns:a16="http://schemas.microsoft.com/office/drawing/2014/main" val="20002"/>
                    </a:ext>
                  </a:extLst>
                </a:gridCol>
              </a:tblGrid>
              <a:tr h="22343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r>
                        <a:rPr lang="en-US" sz="1200" dirty="0"/>
                        <a:t>Data Point</a:t>
                      </a:r>
                      <a:endParaRPr lang="en-US" sz="1200" dirty="0">
                        <a:latin typeface="+mj-lt"/>
                      </a:endParaRPr>
                    </a:p>
                  </a:txBody>
                  <a:tcPr anchor="ct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l"/>
                      <a:r>
                        <a:rPr lang="en-US" sz="1200" baseline="0" dirty="0"/>
                        <a:t>Methodology</a:t>
                      </a:r>
                      <a:endParaRPr lang="en-US" sz="1200" dirty="0">
                        <a:latin typeface="+mj-lt"/>
                      </a:endParaRPr>
                    </a:p>
                  </a:txBody>
                  <a:tcPr anchor="ct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200" dirty="0"/>
                        <a:t>Data Selected</a:t>
                      </a:r>
                      <a:endParaRPr lang="en-US" sz="1200" dirty="0">
                        <a:latin typeface="+mj-lt"/>
                      </a:endParaRPr>
                    </a:p>
                  </a:txBody>
                  <a:tcPr anchor="ctr"/>
                </a:tc>
                <a:extLst>
                  <a:ext uri="{0D108BD9-81ED-4DB2-BD59-A6C34878D82A}">
                    <a16:rowId xmlns:a16="http://schemas.microsoft.com/office/drawing/2014/main" val="10000"/>
                  </a:ext>
                </a:extLst>
              </a:tr>
              <a:tr h="435703">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Capital</a:t>
                      </a:r>
                      <a:r>
                        <a:rPr lang="en-US" sz="1100" baseline="0" dirty="0"/>
                        <a:t> Expenditure</a:t>
                      </a:r>
                      <a:r>
                        <a:rPr lang="en-US" sz="1100" dirty="0"/>
                        <a:t> Cost</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Installed MW</a:t>
                      </a:r>
                      <a:r>
                        <a:rPr lang="en-US" sz="1100" baseline="0" dirty="0"/>
                        <a:t> capacity </a:t>
                      </a:r>
                      <a:r>
                        <a:rPr lang="en-US" sz="1100" baseline="0" dirty="0" err="1"/>
                        <a:t>c</a:t>
                      </a:r>
                      <a:r>
                        <a:rPr lang="en-US" sz="1100" dirty="0" err="1"/>
                        <a:t>apex</a:t>
                      </a:r>
                      <a:r>
                        <a:rPr lang="en-US" sz="1100" dirty="0"/>
                        <a:t> costs calculated for</a:t>
                      </a:r>
                      <a:r>
                        <a:rPr lang="en-US" sz="1100" baseline="0" dirty="0"/>
                        <a:t> estimated</a:t>
                      </a:r>
                      <a:r>
                        <a:rPr lang="en-US" sz="1100" dirty="0"/>
                        <a:t> year of RE</a:t>
                      </a:r>
                      <a:r>
                        <a:rPr lang="en-US" sz="1100" baseline="0" dirty="0"/>
                        <a:t> project install using historical, reported or estimated timeline data (includes construction costs)</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Varies by technology</a:t>
                      </a:r>
                      <a:r>
                        <a:rPr lang="en-US" sz="1100" baseline="0" dirty="0"/>
                        <a:t> and island/region</a:t>
                      </a:r>
                      <a:endParaRPr lang="en-US" sz="1100" i="1" dirty="0">
                        <a:latin typeface="+mj-lt"/>
                      </a:endParaRPr>
                    </a:p>
                  </a:txBody>
                  <a:tcPr anchor="ctr">
                    <a:solidFill>
                      <a:schemeClr val="bg1"/>
                    </a:solidFill>
                  </a:tcPr>
                </a:tc>
                <a:extLst>
                  <a:ext uri="{0D108BD9-81ED-4DB2-BD59-A6C34878D82A}">
                    <a16:rowId xmlns:a16="http://schemas.microsoft.com/office/drawing/2014/main" val="10001"/>
                  </a:ext>
                </a:extLst>
              </a:tr>
              <a:tr h="37229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Operation</a:t>
                      </a:r>
                      <a:r>
                        <a:rPr lang="en-US" sz="1100" baseline="0" dirty="0"/>
                        <a:t> &amp; Maintenance</a:t>
                      </a:r>
                      <a:r>
                        <a:rPr lang="en-US" sz="1100" dirty="0"/>
                        <a:t> Cost</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Operations</a:t>
                      </a:r>
                      <a:r>
                        <a:rPr lang="en-US" sz="1100" baseline="0" dirty="0"/>
                        <a:t> and maintenance costs applied using percentages calculated by taking the median from several reputable sources</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t>Varies by technology</a:t>
                      </a:r>
                      <a:endParaRPr lang="en-US" sz="1100" i="1" dirty="0">
                        <a:latin typeface="+mj-lt"/>
                      </a:endParaRPr>
                    </a:p>
                  </a:txBody>
                  <a:tcPr anchor="ctr">
                    <a:solidFill>
                      <a:schemeClr val="bg1"/>
                    </a:solidFill>
                  </a:tcPr>
                </a:tc>
                <a:extLst>
                  <a:ext uri="{0D108BD9-81ED-4DB2-BD59-A6C34878D82A}">
                    <a16:rowId xmlns:a16="http://schemas.microsoft.com/office/drawing/2014/main" val="10002"/>
                  </a:ext>
                </a:extLst>
              </a:tr>
              <a:tr h="31281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Variable Costs</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a:t>Variable costs applied using percentages calculated by taking the median from several reputable sources</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t>Varies by technology</a:t>
                      </a:r>
                      <a:endParaRPr lang="en-US" sz="1100" i="1" dirty="0">
                        <a:latin typeface="+mj-lt"/>
                      </a:endParaRPr>
                    </a:p>
                  </a:txBody>
                  <a:tcPr anchor="ctr">
                    <a:solidFill>
                      <a:schemeClr val="bg1"/>
                    </a:solidFill>
                  </a:tcPr>
                </a:tc>
                <a:extLst>
                  <a:ext uri="{0D108BD9-81ED-4DB2-BD59-A6C34878D82A}">
                    <a16:rowId xmlns:a16="http://schemas.microsoft.com/office/drawing/2014/main" val="10003"/>
                  </a:ext>
                </a:extLst>
              </a:tr>
              <a:tr h="3792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Capacity Factor</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Factor applied to generating</a:t>
                      </a:r>
                      <a:r>
                        <a:rPr lang="en-US" sz="1100" baseline="0" dirty="0"/>
                        <a:t> capacity of each technology</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Varies by technology and island/region</a:t>
                      </a:r>
                      <a:endParaRPr lang="en-US" sz="1100" i="1" dirty="0">
                        <a:latin typeface="+mj-lt"/>
                      </a:endParaRPr>
                    </a:p>
                  </a:txBody>
                  <a:tcPr anchor="ctr">
                    <a:solidFill>
                      <a:schemeClr val="bg1"/>
                    </a:solidFill>
                  </a:tcPr>
                </a:tc>
                <a:extLst>
                  <a:ext uri="{0D108BD9-81ED-4DB2-BD59-A6C34878D82A}">
                    <a16:rowId xmlns:a16="http://schemas.microsoft.com/office/drawing/2014/main" val="10004"/>
                  </a:ext>
                </a:extLst>
              </a:tr>
              <a:tr h="31281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Lifetime</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Useful life</a:t>
                      </a:r>
                      <a:r>
                        <a:rPr lang="en-US" sz="1100" baseline="0" dirty="0"/>
                        <a:t> periods applied to all RE technology projects to enable calculation of replacement cost</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Varies by technology</a:t>
                      </a:r>
                      <a:endParaRPr lang="en-US" sz="1100" i="1" dirty="0">
                        <a:latin typeface="+mj-lt"/>
                      </a:endParaRPr>
                    </a:p>
                  </a:txBody>
                  <a:tcPr anchor="ctr">
                    <a:solidFill>
                      <a:schemeClr val="bg1"/>
                    </a:solidFill>
                  </a:tcPr>
                </a:tc>
                <a:extLst>
                  <a:ext uri="{0D108BD9-81ED-4DB2-BD59-A6C34878D82A}">
                    <a16:rowId xmlns:a16="http://schemas.microsoft.com/office/drawing/2014/main" val="10005"/>
                  </a:ext>
                </a:extLst>
              </a:tr>
              <a:tr h="31281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Loan Tenor</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Loan lengths</a:t>
                      </a:r>
                      <a:r>
                        <a:rPr lang="en-US" sz="1100" baseline="0" dirty="0"/>
                        <a:t> for Solar and Wind projects projected at 20 years using bonds matched to PPA. </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Varies by technology</a:t>
                      </a:r>
                      <a:endParaRPr lang="en-US" sz="1100" i="1" dirty="0">
                        <a:latin typeface="+mj-lt"/>
                      </a:endParaRPr>
                    </a:p>
                  </a:txBody>
                  <a:tcPr anchor="ctr">
                    <a:solidFill>
                      <a:schemeClr val="bg1"/>
                    </a:solidFill>
                  </a:tcPr>
                </a:tc>
                <a:extLst>
                  <a:ext uri="{0D108BD9-81ED-4DB2-BD59-A6C34878D82A}">
                    <a16:rowId xmlns:a16="http://schemas.microsoft.com/office/drawing/2014/main" val="10006"/>
                  </a:ext>
                </a:extLst>
              </a:tr>
              <a:tr h="31281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Debt/Equity Financing</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err="1"/>
                        <a:t>Capex</a:t>
                      </a:r>
                      <a:r>
                        <a:rPr lang="en-US" sz="1100" dirty="0"/>
                        <a:t> costs for RE projects used to calculate detailed finance costs including application of debt/equity</a:t>
                      </a:r>
                      <a:r>
                        <a:rPr lang="en-US" sz="1100" baseline="0" dirty="0"/>
                        <a:t> ratio</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Varies by technology</a:t>
                      </a:r>
                      <a:endParaRPr lang="en-US" sz="1100" i="1" dirty="0">
                        <a:latin typeface="+mj-lt"/>
                      </a:endParaRPr>
                    </a:p>
                  </a:txBody>
                  <a:tcPr anchor="ctr">
                    <a:solidFill>
                      <a:schemeClr val="bg1"/>
                    </a:solidFill>
                  </a:tcPr>
                </a:tc>
                <a:extLst>
                  <a:ext uri="{0D108BD9-81ED-4DB2-BD59-A6C34878D82A}">
                    <a16:rowId xmlns:a16="http://schemas.microsoft.com/office/drawing/2014/main" val="10007"/>
                  </a:ext>
                </a:extLst>
              </a:tr>
              <a:tr h="27228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Import</a:t>
                      </a:r>
                      <a:r>
                        <a:rPr lang="en-US" sz="1100" baseline="0" dirty="0"/>
                        <a:t> Tariff</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Tariff</a:t>
                      </a:r>
                      <a:r>
                        <a:rPr lang="en-US" sz="1100" baseline="0" dirty="0"/>
                        <a:t> applied to equipment imports; applies only to the Caribbean</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Varies by technology</a:t>
                      </a:r>
                      <a:endParaRPr lang="en-US" sz="1100" i="1" dirty="0">
                        <a:latin typeface="+mj-lt"/>
                      </a:endParaRPr>
                    </a:p>
                  </a:txBody>
                  <a:tcPr anchor="ctr">
                    <a:solidFill>
                      <a:schemeClr val="bg1"/>
                    </a:solidFill>
                  </a:tcPr>
                </a:tc>
                <a:extLst>
                  <a:ext uri="{0D108BD9-81ED-4DB2-BD59-A6C34878D82A}">
                    <a16:rowId xmlns:a16="http://schemas.microsoft.com/office/drawing/2014/main" val="10008"/>
                  </a:ext>
                </a:extLst>
              </a:tr>
              <a:tr h="31281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Equipment Percentage of Cost</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Portion of the capital cost that covers</a:t>
                      </a:r>
                      <a:r>
                        <a:rPr lang="en-US" sz="1100" baseline="0" dirty="0"/>
                        <a:t> equipment costs; used for calculating import tariff</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Varies</a:t>
                      </a:r>
                      <a:r>
                        <a:rPr lang="en-US" sz="1100" baseline="0" dirty="0"/>
                        <a:t> by technology</a:t>
                      </a:r>
                      <a:endParaRPr lang="en-US" sz="1100" i="1" dirty="0">
                        <a:latin typeface="+mj-lt"/>
                      </a:endParaRPr>
                    </a:p>
                  </a:txBody>
                  <a:tcPr anchor="ctr">
                    <a:solidFill>
                      <a:schemeClr val="bg1"/>
                    </a:solidFill>
                  </a:tcPr>
                </a:tc>
                <a:extLst>
                  <a:ext uri="{0D108BD9-81ED-4DB2-BD59-A6C34878D82A}">
                    <a16:rowId xmlns:a16="http://schemas.microsoft.com/office/drawing/2014/main" val="10009"/>
                  </a:ext>
                </a:extLst>
              </a:tr>
              <a:tr h="31281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Interest Rates</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Interest rates applied</a:t>
                      </a:r>
                      <a:r>
                        <a:rPr lang="en-US" sz="1100" baseline="0" dirty="0"/>
                        <a:t> for debt portion of financing throughout loan term (7%)</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7%</a:t>
                      </a:r>
                      <a:endParaRPr lang="en-US" sz="1100" i="1" dirty="0">
                        <a:latin typeface="+mj-lt"/>
                      </a:endParaRPr>
                    </a:p>
                  </a:txBody>
                  <a:tcPr anchor="ctr">
                    <a:solidFill>
                      <a:schemeClr val="bg1"/>
                    </a:solidFill>
                  </a:tcPr>
                </a:tc>
                <a:extLst>
                  <a:ext uri="{0D108BD9-81ED-4DB2-BD59-A6C34878D82A}">
                    <a16:rowId xmlns:a16="http://schemas.microsoft.com/office/drawing/2014/main" val="10010"/>
                  </a:ext>
                </a:extLst>
              </a:tr>
              <a:tr h="189922">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Cost of Equity</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baseline="0" dirty="0"/>
                        <a:t>Cost of equity applied (10%)</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10%</a:t>
                      </a:r>
                      <a:endParaRPr lang="en-US" sz="1100" i="1" dirty="0">
                        <a:latin typeface="+mj-lt"/>
                      </a:endParaRPr>
                    </a:p>
                  </a:txBody>
                  <a:tcPr anchor="ctr">
                    <a:solidFill>
                      <a:schemeClr val="bg1"/>
                    </a:solidFill>
                  </a:tcPr>
                </a:tc>
                <a:extLst>
                  <a:ext uri="{0D108BD9-81ED-4DB2-BD59-A6C34878D82A}">
                    <a16:rowId xmlns:a16="http://schemas.microsoft.com/office/drawing/2014/main" val="10011"/>
                  </a:ext>
                </a:extLst>
              </a:tr>
              <a:tr h="681484">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General Assumption</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100" dirty="0"/>
                        <a:t>Constant</a:t>
                      </a:r>
                      <a:r>
                        <a:rPr lang="en-US" sz="1100" baseline="0" dirty="0"/>
                        <a:t> dollars (i.e., </a:t>
                      </a:r>
                      <a:r>
                        <a:rPr lang="en-US" sz="1100" dirty="0"/>
                        <a:t>2015 dollars) for all cost components – discounting and</a:t>
                      </a:r>
                      <a:r>
                        <a:rPr lang="en-US" sz="1100" baseline="0" dirty="0"/>
                        <a:t> inflation not appropriate; no assumptions made about future price changes or effectiveness in RE technologies; no impact from subsidies or taxes; no estimate for cost of land, permitting, or other development costs</a:t>
                      </a:r>
                      <a:endParaRPr lang="en-US" sz="1100" dirty="0">
                        <a:latin typeface="+mj-lt"/>
                      </a:endParaRPr>
                    </a:p>
                  </a:txBody>
                  <a:tcPr>
                    <a:solidFill>
                      <a:schemeClr val="bg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100" dirty="0"/>
                        <a:t>2015 dollars</a:t>
                      </a:r>
                      <a:endParaRPr lang="en-US" sz="1100" i="1" dirty="0">
                        <a:latin typeface="+mj-lt"/>
                      </a:endParaRPr>
                    </a:p>
                  </a:txBody>
                  <a:tcPr anchor="ctr">
                    <a:solidFill>
                      <a:schemeClr val="bg1"/>
                    </a:solidFill>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047660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LCOE Technologies, Regions, and Islands</a:t>
            </a: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
        <p:nvSpPr>
          <p:cNvPr id="6" name="Content Placeholder 2"/>
          <p:cNvSpPr>
            <a:spLocks noGrp="1"/>
          </p:cNvSpPr>
          <p:nvPr>
            <p:ph idx="1"/>
          </p:nvPr>
        </p:nvSpPr>
        <p:spPr>
          <a:xfrm>
            <a:off x="457200" y="1600200"/>
            <a:ext cx="8229600" cy="4525963"/>
          </a:xfrm>
          <a:noFill/>
        </p:spPr>
        <p:txBody>
          <a:bodyPr numCol="2">
            <a:noAutofit/>
          </a:bodyPr>
          <a:lstStyle/>
          <a:p>
            <a:pPr marL="0" lvl="0" indent="0">
              <a:spcBef>
                <a:spcPts val="0"/>
              </a:spcBef>
              <a:buNone/>
            </a:pPr>
            <a:r>
              <a:rPr lang="en-US" sz="1600" b="1" dirty="0"/>
              <a:t>Technologies:</a:t>
            </a:r>
          </a:p>
          <a:p>
            <a:pPr lvl="0">
              <a:spcBef>
                <a:spcPts val="0"/>
              </a:spcBef>
              <a:buFont typeface="Calibri" panose="020F0502020204030204" pitchFamily="34" charset="0"/>
              <a:buChar char="›"/>
            </a:pPr>
            <a:r>
              <a:rPr lang="en-US" sz="1600" dirty="0"/>
              <a:t>Geothermal</a:t>
            </a:r>
          </a:p>
          <a:p>
            <a:pPr lvl="0">
              <a:spcBef>
                <a:spcPts val="0"/>
              </a:spcBef>
              <a:buFont typeface="Calibri" panose="020F0502020204030204" pitchFamily="34" charset="0"/>
              <a:buChar char="›"/>
            </a:pPr>
            <a:r>
              <a:rPr lang="en-US" sz="1600" dirty="0"/>
              <a:t>Biomass</a:t>
            </a:r>
          </a:p>
          <a:p>
            <a:pPr lvl="0">
              <a:spcBef>
                <a:spcPts val="0"/>
              </a:spcBef>
              <a:buFont typeface="Calibri" panose="020F0502020204030204" pitchFamily="34" charset="0"/>
              <a:buChar char="›"/>
            </a:pPr>
            <a:r>
              <a:rPr lang="en-US" sz="1600" dirty="0"/>
              <a:t>Solar: Residential, Commercial, Utility</a:t>
            </a:r>
          </a:p>
          <a:p>
            <a:pPr lvl="0">
              <a:spcBef>
                <a:spcPts val="0"/>
              </a:spcBef>
              <a:buFont typeface="Calibri" panose="020F0502020204030204" pitchFamily="34" charset="0"/>
              <a:buChar char="›"/>
            </a:pPr>
            <a:r>
              <a:rPr lang="en-US" sz="1600" dirty="0"/>
              <a:t>Wind: Small, Onshore, Offshore</a:t>
            </a:r>
          </a:p>
          <a:p>
            <a:pPr lvl="0">
              <a:spcBef>
                <a:spcPts val="0"/>
              </a:spcBef>
              <a:buFont typeface="Calibri" panose="020F0502020204030204" pitchFamily="34" charset="0"/>
              <a:buChar char="›"/>
            </a:pPr>
            <a:r>
              <a:rPr lang="en-US" sz="1600" dirty="0"/>
              <a:t>Hydro: Small, Large</a:t>
            </a:r>
          </a:p>
          <a:p>
            <a:pPr lvl="0">
              <a:spcBef>
                <a:spcPts val="0"/>
              </a:spcBef>
              <a:buFont typeface="Calibri" panose="020F0502020204030204" pitchFamily="34" charset="0"/>
              <a:buChar char="›"/>
            </a:pPr>
            <a:r>
              <a:rPr lang="en-US" sz="1600" dirty="0"/>
              <a:t>Municipal Solid Waste</a:t>
            </a:r>
          </a:p>
          <a:p>
            <a:pPr marL="0" lvl="0" indent="0">
              <a:spcBef>
                <a:spcPts val="0"/>
              </a:spcBef>
              <a:buNone/>
            </a:pPr>
            <a:endParaRPr lang="en-US" sz="800" dirty="0"/>
          </a:p>
          <a:p>
            <a:pPr marL="0" lvl="0" indent="0">
              <a:spcBef>
                <a:spcPts val="0"/>
              </a:spcBef>
              <a:buNone/>
            </a:pPr>
            <a:r>
              <a:rPr lang="en-US" sz="1600" b="1" dirty="0"/>
              <a:t>Regions:</a:t>
            </a:r>
          </a:p>
          <a:p>
            <a:pPr lvl="0">
              <a:spcBef>
                <a:spcPts val="0"/>
              </a:spcBef>
              <a:buFont typeface="Calibri" panose="020F0502020204030204" pitchFamily="34" charset="0"/>
              <a:buChar char="›"/>
            </a:pPr>
            <a:r>
              <a:rPr lang="en-US" sz="1600" dirty="0"/>
              <a:t>Hawaii</a:t>
            </a:r>
          </a:p>
          <a:p>
            <a:pPr lvl="0">
              <a:spcBef>
                <a:spcPts val="0"/>
              </a:spcBef>
              <a:buFont typeface="Calibri" panose="020F0502020204030204" pitchFamily="34" charset="0"/>
              <a:buChar char="›"/>
            </a:pPr>
            <a:r>
              <a:rPr lang="en-US" sz="1600" dirty="0"/>
              <a:t>Caribbean</a:t>
            </a:r>
          </a:p>
          <a:p>
            <a:pPr lvl="0">
              <a:spcBef>
                <a:spcPts val="0"/>
              </a:spcBef>
              <a:buFont typeface="Calibri" panose="020F0502020204030204" pitchFamily="34" charset="0"/>
              <a:buChar char="›"/>
            </a:pPr>
            <a:r>
              <a:rPr lang="en-US" sz="1600" dirty="0"/>
              <a:t>Pacific</a:t>
            </a:r>
          </a:p>
          <a:p>
            <a:pPr marL="0" lvl="0" indent="0">
              <a:spcBef>
                <a:spcPts val="0"/>
              </a:spcBef>
              <a:buNone/>
            </a:pPr>
            <a:endParaRPr lang="en-US" sz="800" dirty="0"/>
          </a:p>
          <a:p>
            <a:pPr marL="0" lvl="0" indent="0">
              <a:spcBef>
                <a:spcPts val="0"/>
              </a:spcBef>
              <a:buNone/>
            </a:pPr>
            <a:r>
              <a:rPr lang="en-US" sz="1600" b="1" dirty="0"/>
              <a:t>Hawaiian Islands:</a:t>
            </a:r>
          </a:p>
          <a:p>
            <a:pPr lvl="0">
              <a:spcBef>
                <a:spcPts val="0"/>
              </a:spcBef>
              <a:buFont typeface="Calibri" panose="020F0502020204030204" pitchFamily="34" charset="0"/>
              <a:buChar char="›"/>
            </a:pPr>
            <a:r>
              <a:rPr lang="en-US" sz="1600" dirty="0"/>
              <a:t>Hawaii</a:t>
            </a:r>
          </a:p>
          <a:p>
            <a:pPr lvl="0">
              <a:spcBef>
                <a:spcPts val="0"/>
              </a:spcBef>
              <a:buFont typeface="Calibri" panose="020F0502020204030204" pitchFamily="34" charset="0"/>
              <a:buChar char="›"/>
            </a:pPr>
            <a:r>
              <a:rPr lang="en-US" sz="1600" dirty="0"/>
              <a:t>Maui</a:t>
            </a:r>
          </a:p>
          <a:p>
            <a:pPr lvl="0">
              <a:spcBef>
                <a:spcPts val="0"/>
              </a:spcBef>
              <a:buFont typeface="Calibri" panose="020F0502020204030204" pitchFamily="34" charset="0"/>
              <a:buChar char="›"/>
            </a:pPr>
            <a:r>
              <a:rPr lang="en-US" sz="1600" dirty="0"/>
              <a:t>Lanai</a:t>
            </a:r>
          </a:p>
          <a:p>
            <a:pPr lvl="0">
              <a:spcBef>
                <a:spcPts val="0"/>
              </a:spcBef>
              <a:buFont typeface="Calibri" panose="020F0502020204030204" pitchFamily="34" charset="0"/>
              <a:buChar char="›"/>
            </a:pPr>
            <a:r>
              <a:rPr lang="en-US" sz="1600" dirty="0"/>
              <a:t>Molokai</a:t>
            </a:r>
          </a:p>
          <a:p>
            <a:pPr lvl="0">
              <a:spcBef>
                <a:spcPts val="0"/>
              </a:spcBef>
              <a:buFont typeface="Calibri" panose="020F0502020204030204" pitchFamily="34" charset="0"/>
              <a:buChar char="›"/>
            </a:pPr>
            <a:r>
              <a:rPr lang="en-US" sz="1600" dirty="0"/>
              <a:t>Oahu</a:t>
            </a:r>
          </a:p>
          <a:p>
            <a:pPr lvl="0">
              <a:spcBef>
                <a:spcPts val="0"/>
              </a:spcBef>
              <a:buFont typeface="Calibri" panose="020F0502020204030204" pitchFamily="34" charset="0"/>
              <a:buChar char="›"/>
            </a:pPr>
            <a:r>
              <a:rPr lang="en-US" sz="1600" dirty="0"/>
              <a:t>Kauai</a:t>
            </a:r>
          </a:p>
          <a:p>
            <a:pPr marL="0" lvl="0" indent="0">
              <a:spcBef>
                <a:spcPts val="0"/>
              </a:spcBef>
              <a:buNone/>
            </a:pPr>
            <a:endParaRPr lang="en-US" sz="1600" dirty="0"/>
          </a:p>
          <a:p>
            <a:pPr marL="0" lvl="0" indent="0">
              <a:spcBef>
                <a:spcPts val="0"/>
              </a:spcBef>
              <a:buNone/>
            </a:pPr>
            <a:endParaRPr lang="en-US" sz="1600" dirty="0"/>
          </a:p>
          <a:p>
            <a:pPr marL="0" lvl="0" indent="0">
              <a:spcBef>
                <a:spcPts val="0"/>
              </a:spcBef>
              <a:buNone/>
            </a:pPr>
            <a:endParaRPr lang="en-US" sz="800" dirty="0"/>
          </a:p>
          <a:p>
            <a:pPr marL="0" lvl="0" indent="0">
              <a:spcBef>
                <a:spcPts val="0"/>
              </a:spcBef>
              <a:buNone/>
            </a:pPr>
            <a:r>
              <a:rPr lang="en-US" sz="1600" b="1" dirty="0"/>
              <a:t>Caribbean Islands:</a:t>
            </a:r>
          </a:p>
          <a:p>
            <a:pPr lvl="0">
              <a:spcBef>
                <a:spcPts val="0"/>
              </a:spcBef>
              <a:buFont typeface="Calibri" panose="020F0502020204030204" pitchFamily="34" charset="0"/>
              <a:buChar char="›"/>
            </a:pPr>
            <a:r>
              <a:rPr lang="en-US" sz="1600" dirty="0"/>
              <a:t>St. Lucia</a:t>
            </a:r>
          </a:p>
          <a:p>
            <a:pPr lvl="0">
              <a:spcBef>
                <a:spcPts val="0"/>
              </a:spcBef>
              <a:buFont typeface="Calibri" panose="020F0502020204030204" pitchFamily="34" charset="0"/>
              <a:buChar char="›"/>
            </a:pPr>
            <a:r>
              <a:rPr lang="en-US" sz="1600" dirty="0"/>
              <a:t>Bahamas</a:t>
            </a:r>
          </a:p>
          <a:p>
            <a:pPr lvl="0">
              <a:spcBef>
                <a:spcPts val="0"/>
              </a:spcBef>
              <a:buFont typeface="Calibri" panose="020F0502020204030204" pitchFamily="34" charset="0"/>
              <a:buChar char="›"/>
            </a:pPr>
            <a:r>
              <a:rPr lang="en-US" sz="1600" dirty="0"/>
              <a:t>Turks &amp; Caicos</a:t>
            </a:r>
          </a:p>
          <a:p>
            <a:pPr lvl="0">
              <a:spcBef>
                <a:spcPts val="0"/>
              </a:spcBef>
              <a:buFont typeface="Calibri" panose="020F0502020204030204" pitchFamily="34" charset="0"/>
              <a:buChar char="›"/>
            </a:pPr>
            <a:r>
              <a:rPr lang="en-US" sz="1600" dirty="0"/>
              <a:t>Grenada</a:t>
            </a:r>
          </a:p>
          <a:p>
            <a:pPr lvl="0">
              <a:spcBef>
                <a:spcPts val="0"/>
              </a:spcBef>
              <a:buFont typeface="Calibri" panose="020F0502020204030204" pitchFamily="34" charset="0"/>
              <a:buChar char="›"/>
            </a:pPr>
            <a:r>
              <a:rPr lang="en-US" sz="1600" dirty="0"/>
              <a:t>Puerto Rico</a:t>
            </a:r>
          </a:p>
          <a:p>
            <a:pPr lvl="0">
              <a:spcBef>
                <a:spcPts val="0"/>
              </a:spcBef>
              <a:buFont typeface="Calibri" panose="020F0502020204030204" pitchFamily="34" charset="0"/>
              <a:buChar char="›"/>
            </a:pPr>
            <a:r>
              <a:rPr lang="en-US" sz="1600" dirty="0"/>
              <a:t>USVI</a:t>
            </a:r>
          </a:p>
          <a:p>
            <a:pPr lvl="0">
              <a:spcBef>
                <a:spcPts val="0"/>
              </a:spcBef>
              <a:buFont typeface="Calibri" panose="020F0502020204030204" pitchFamily="34" charset="0"/>
              <a:buChar char="›"/>
            </a:pPr>
            <a:r>
              <a:rPr lang="en-US" sz="1600" dirty="0"/>
              <a:t>BVI</a:t>
            </a:r>
          </a:p>
          <a:p>
            <a:pPr lvl="0">
              <a:spcBef>
                <a:spcPts val="0"/>
              </a:spcBef>
              <a:buFont typeface="Calibri" panose="020F0502020204030204" pitchFamily="34" charset="0"/>
              <a:buChar char="›"/>
            </a:pPr>
            <a:r>
              <a:rPr lang="en-US" sz="1600" dirty="0"/>
              <a:t>Aruba</a:t>
            </a:r>
          </a:p>
          <a:p>
            <a:pPr lvl="0">
              <a:spcBef>
                <a:spcPts val="0"/>
              </a:spcBef>
              <a:buFont typeface="Calibri" panose="020F0502020204030204" pitchFamily="34" charset="0"/>
              <a:buChar char="›"/>
            </a:pPr>
            <a:r>
              <a:rPr lang="en-US" sz="1600" dirty="0"/>
              <a:t>San Andres</a:t>
            </a:r>
          </a:p>
          <a:p>
            <a:pPr lvl="0">
              <a:spcBef>
                <a:spcPts val="0"/>
              </a:spcBef>
              <a:buFont typeface="Calibri" panose="020F0502020204030204" pitchFamily="34" charset="0"/>
              <a:buChar char="›"/>
            </a:pPr>
            <a:r>
              <a:rPr lang="en-US" sz="1600" dirty="0"/>
              <a:t>Dominica</a:t>
            </a:r>
          </a:p>
          <a:p>
            <a:pPr lvl="0">
              <a:spcBef>
                <a:spcPts val="0"/>
              </a:spcBef>
              <a:buFont typeface="Calibri" panose="020F0502020204030204" pitchFamily="34" charset="0"/>
              <a:buChar char="›"/>
            </a:pPr>
            <a:r>
              <a:rPr lang="en-US" sz="1600" dirty="0"/>
              <a:t>St. Kitts &amp; Nevis</a:t>
            </a:r>
          </a:p>
          <a:p>
            <a:pPr lvl="0">
              <a:spcBef>
                <a:spcPts val="0"/>
              </a:spcBef>
              <a:buFont typeface="Calibri" panose="020F0502020204030204" pitchFamily="34" charset="0"/>
              <a:buChar char="›"/>
            </a:pPr>
            <a:r>
              <a:rPr lang="en-US" sz="1600" dirty="0"/>
              <a:t>Belize</a:t>
            </a:r>
          </a:p>
          <a:p>
            <a:pPr marL="0" lvl="0" indent="0">
              <a:spcBef>
                <a:spcPts val="0"/>
              </a:spcBef>
              <a:buNone/>
            </a:pPr>
            <a:endParaRPr lang="en-US" sz="800" dirty="0"/>
          </a:p>
          <a:p>
            <a:pPr marL="0" lvl="0" indent="0">
              <a:spcBef>
                <a:spcPts val="0"/>
              </a:spcBef>
              <a:buNone/>
            </a:pPr>
            <a:r>
              <a:rPr lang="en-US" sz="1600" b="1" dirty="0"/>
              <a:t>Pacific Islands:</a:t>
            </a:r>
          </a:p>
          <a:p>
            <a:pPr lvl="0">
              <a:spcBef>
                <a:spcPts val="0"/>
              </a:spcBef>
              <a:buFont typeface="Calibri" panose="020F0502020204030204" pitchFamily="34" charset="0"/>
              <a:buChar char="›"/>
            </a:pPr>
            <a:r>
              <a:rPr lang="en-US" sz="1600" dirty="0"/>
              <a:t>American Samoa</a:t>
            </a:r>
          </a:p>
          <a:p>
            <a:pPr lvl="0">
              <a:spcBef>
                <a:spcPts val="0"/>
              </a:spcBef>
              <a:buFont typeface="Calibri" panose="020F0502020204030204" pitchFamily="34" charset="0"/>
              <a:buChar char="›"/>
            </a:pPr>
            <a:r>
              <a:rPr lang="en-US" sz="1600" dirty="0"/>
              <a:t>Guam</a:t>
            </a:r>
          </a:p>
          <a:p>
            <a:pPr lvl="0">
              <a:spcBef>
                <a:spcPts val="0"/>
              </a:spcBef>
              <a:buFont typeface="Calibri" panose="020F0502020204030204" pitchFamily="34" charset="0"/>
              <a:buChar char="›"/>
            </a:pPr>
            <a:r>
              <a:rPr lang="en-US" sz="1600" dirty="0"/>
              <a:t>Commonwealth of Northern Mariana</a:t>
            </a:r>
          </a:p>
          <a:p>
            <a:pPr lvl="0">
              <a:spcBef>
                <a:spcPts val="0"/>
              </a:spcBef>
              <a:buFont typeface="Calibri" panose="020F0502020204030204" pitchFamily="34" charset="0"/>
              <a:buChar char="›"/>
            </a:pPr>
            <a:r>
              <a:rPr lang="en-US" sz="1600" dirty="0"/>
              <a:t>Federated States of Micronesia</a:t>
            </a:r>
          </a:p>
          <a:p>
            <a:pPr lvl="0">
              <a:spcBef>
                <a:spcPts val="0"/>
              </a:spcBef>
              <a:buFont typeface="Calibri" panose="020F0502020204030204" pitchFamily="34" charset="0"/>
              <a:buChar char="›"/>
            </a:pPr>
            <a:r>
              <a:rPr lang="en-US" sz="1600" dirty="0"/>
              <a:t>Marshall Islands</a:t>
            </a:r>
          </a:p>
          <a:p>
            <a:pPr lvl="0">
              <a:spcBef>
                <a:spcPts val="0"/>
              </a:spcBef>
              <a:buFont typeface="Calibri" panose="020F0502020204030204" pitchFamily="34" charset="0"/>
              <a:buChar char="›"/>
            </a:pPr>
            <a:r>
              <a:rPr lang="en-US" sz="1600" dirty="0"/>
              <a:t>Palau</a:t>
            </a:r>
          </a:p>
          <a:p>
            <a:pPr lvl="0">
              <a:spcBef>
                <a:spcPts val="0"/>
              </a:spcBef>
              <a:buFont typeface="Calibri" panose="020F0502020204030204" pitchFamily="34" charset="0"/>
              <a:buChar char="›"/>
            </a:pPr>
            <a:endParaRPr lang="en-US" sz="1600" dirty="0"/>
          </a:p>
        </p:txBody>
      </p:sp>
    </p:spTree>
    <p:extLst>
      <p:ext uri="{BB962C8B-B14F-4D97-AF65-F5344CB8AC3E}">
        <p14:creationId xmlns:p14="http://schemas.microsoft.com/office/powerpoint/2010/main" val="147268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LCOE User Inputs</a:t>
            </a: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
        <p:nvSpPr>
          <p:cNvPr id="6" name="Content Placeholder 2"/>
          <p:cNvSpPr>
            <a:spLocks noGrp="1"/>
          </p:cNvSpPr>
          <p:nvPr>
            <p:ph idx="1"/>
          </p:nvPr>
        </p:nvSpPr>
        <p:spPr>
          <a:xfrm>
            <a:off x="457200" y="1600200"/>
            <a:ext cx="8229600" cy="4525963"/>
          </a:xfrm>
          <a:noFill/>
        </p:spPr>
        <p:txBody>
          <a:bodyPr numCol="1">
            <a:noAutofit/>
          </a:bodyPr>
          <a:lstStyle/>
          <a:p>
            <a:pPr marL="0" lvl="0" indent="0">
              <a:spcBef>
                <a:spcPts val="0"/>
              </a:spcBef>
              <a:buNone/>
            </a:pPr>
            <a:r>
              <a:rPr lang="en-US" sz="2000" b="1" dirty="0"/>
              <a:t>User selects:</a:t>
            </a:r>
          </a:p>
          <a:p>
            <a:pPr lvl="0">
              <a:spcBef>
                <a:spcPts val="0"/>
              </a:spcBef>
              <a:buFont typeface="Calibri" panose="020F0502020204030204" pitchFamily="34" charset="0"/>
              <a:buChar char="›"/>
            </a:pPr>
            <a:r>
              <a:rPr lang="en-US" sz="2000" dirty="0"/>
              <a:t>Region: Hawaii, Caribbean, or Pacific</a:t>
            </a:r>
          </a:p>
          <a:p>
            <a:pPr lvl="0">
              <a:spcBef>
                <a:spcPts val="0"/>
              </a:spcBef>
              <a:buFont typeface="Calibri" panose="020F0502020204030204" pitchFamily="34" charset="0"/>
              <a:buChar char="›"/>
            </a:pPr>
            <a:r>
              <a:rPr lang="en-US" sz="2000" dirty="0"/>
              <a:t>Island: Name</a:t>
            </a:r>
          </a:p>
          <a:p>
            <a:pPr lvl="0">
              <a:spcBef>
                <a:spcPts val="0"/>
              </a:spcBef>
              <a:buFont typeface="Calibri" panose="020F0502020204030204" pitchFamily="34" charset="0"/>
              <a:buChar char="›"/>
            </a:pPr>
            <a:r>
              <a:rPr lang="en-US" sz="2000" dirty="0"/>
              <a:t>Data Source: Region-specific, Island-specific, EIA, NREL, etc.</a:t>
            </a:r>
          </a:p>
        </p:txBody>
      </p:sp>
      <p:pic>
        <p:nvPicPr>
          <p:cNvPr id="3" name="Picture 2"/>
          <p:cNvPicPr>
            <a:picLocks noChangeAspect="1"/>
          </p:cNvPicPr>
          <p:nvPr/>
        </p:nvPicPr>
        <p:blipFill>
          <a:blip r:embed="rId4"/>
          <a:stretch>
            <a:fillRect/>
          </a:stretch>
        </p:blipFill>
        <p:spPr>
          <a:xfrm>
            <a:off x="1488638" y="3349287"/>
            <a:ext cx="6166724" cy="1027787"/>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143227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LCOE Output – Dashboard</a:t>
            </a:r>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pic>
        <p:nvPicPr>
          <p:cNvPr id="6" name="Picture 5"/>
          <p:cNvPicPr>
            <a:picLocks noChangeAspect="1"/>
          </p:cNvPicPr>
          <p:nvPr/>
        </p:nvPicPr>
        <p:blipFill>
          <a:blip r:embed="rId4"/>
          <a:stretch>
            <a:fillRect/>
          </a:stretch>
        </p:blipFill>
        <p:spPr>
          <a:xfrm>
            <a:off x="226743" y="1202085"/>
            <a:ext cx="8690515" cy="5257800"/>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252214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pic>
        <p:nvPicPr>
          <p:cNvPr id="12" name="Picture 11"/>
          <p:cNvPicPr>
            <a:picLocks noChangeAspect="1"/>
          </p:cNvPicPr>
          <p:nvPr/>
        </p:nvPicPr>
        <p:blipFill>
          <a:blip r:embed="rId4"/>
          <a:stretch>
            <a:fillRect/>
          </a:stretch>
        </p:blipFill>
        <p:spPr>
          <a:xfrm>
            <a:off x="386407" y="856594"/>
            <a:ext cx="8429625" cy="2524125"/>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pic>
        <p:nvPicPr>
          <p:cNvPr id="13" name="Picture 12"/>
          <p:cNvPicPr>
            <a:picLocks noChangeAspect="1"/>
          </p:cNvPicPr>
          <p:nvPr/>
        </p:nvPicPr>
        <p:blipFill>
          <a:blip r:embed="rId5"/>
          <a:stretch>
            <a:fillRect/>
          </a:stretch>
        </p:blipFill>
        <p:spPr>
          <a:xfrm>
            <a:off x="357832" y="3507468"/>
            <a:ext cx="8458200" cy="3343275"/>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sp>
        <p:nvSpPr>
          <p:cNvPr id="14" name="Title 1"/>
          <p:cNvSpPr>
            <a:spLocks noGrp="1"/>
          </p:cNvSpPr>
          <p:nvPr>
            <p:ph type="title"/>
          </p:nvPr>
        </p:nvSpPr>
        <p:spPr>
          <a:xfrm>
            <a:off x="457200" y="274638"/>
            <a:ext cx="8229600" cy="1143000"/>
          </a:xfrm>
        </p:spPr>
        <p:txBody>
          <a:bodyPr anchor="t">
            <a:noAutofit/>
          </a:bodyPr>
          <a:lstStyle/>
          <a:p>
            <a:pPr algn="l"/>
            <a:r>
              <a:rPr lang="en-US" sz="3200" b="1" dirty="0"/>
              <a:t>LCOE: Average of all Caribbean Data Sources</a:t>
            </a:r>
          </a:p>
        </p:txBody>
      </p:sp>
    </p:spTree>
    <p:extLst>
      <p:ext uri="{BB962C8B-B14F-4D97-AF65-F5344CB8AC3E}">
        <p14:creationId xmlns:p14="http://schemas.microsoft.com/office/powerpoint/2010/main" val="4110542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229600" cy="4525963"/>
          </a:xfrm>
        </p:spPr>
        <p:txBody>
          <a:bodyPr>
            <a:normAutofit/>
          </a:bodyPr>
          <a:lstStyle/>
          <a:p>
            <a:pPr marL="0" indent="0">
              <a:buNone/>
            </a:pPr>
            <a:r>
              <a:rPr lang="en-US" sz="2000" b="1" dirty="0"/>
              <a:t>Topics:</a:t>
            </a:r>
            <a:endParaRPr lang="en-US" sz="2000" b="1" strike="sngStrike" dirty="0"/>
          </a:p>
          <a:p>
            <a:pPr marL="0" lvl="0" indent="0">
              <a:buNone/>
            </a:pPr>
            <a:r>
              <a:rPr lang="en-US" sz="2000" dirty="0"/>
              <a:t>Importance of Planning Tools</a:t>
            </a:r>
          </a:p>
          <a:p>
            <a:pPr marL="0" indent="0">
              <a:buNone/>
            </a:pPr>
            <a:r>
              <a:rPr lang="en-US" sz="2000" dirty="0"/>
              <a:t>Benefits and Applications</a:t>
            </a:r>
          </a:p>
          <a:p>
            <a:pPr marL="0" lvl="0" indent="0">
              <a:buNone/>
            </a:pPr>
            <a:r>
              <a:rPr lang="en-US" sz="2000" dirty="0"/>
              <a:t>Initial Feedback Conversation</a:t>
            </a:r>
          </a:p>
          <a:p>
            <a:pPr marL="0" lvl="0" indent="0">
              <a:buNone/>
            </a:pPr>
            <a:r>
              <a:rPr lang="en-US" sz="2000" dirty="0"/>
              <a:t>Tool Overview, Principles, and Concepts</a:t>
            </a:r>
          </a:p>
          <a:p>
            <a:pPr marL="0" lvl="0" indent="0">
              <a:buNone/>
            </a:pPr>
            <a:r>
              <a:rPr lang="en-US" sz="2000" dirty="0"/>
              <a:t>LCOE Model Review</a:t>
            </a:r>
          </a:p>
          <a:p>
            <a:pPr marL="0" lvl="0" indent="0">
              <a:buNone/>
            </a:pPr>
            <a:r>
              <a:rPr lang="en-US" sz="2000" dirty="0"/>
              <a:t>Wrap-up and Feedback</a:t>
            </a:r>
            <a:endParaRPr lang="en-US" sz="2000" strike="sngStrike" dirty="0"/>
          </a:p>
        </p:txBody>
      </p:sp>
      <p:pic>
        <p:nvPicPr>
          <p:cNvPr id="4" name="Picture 3"/>
          <p:cNvPicPr>
            <a:picLocks noChangeAspect="1"/>
          </p:cNvPicPr>
          <p:nvPr/>
        </p:nvPicPr>
        <p:blipFill>
          <a:blip r:embed="rId2">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247028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Wrap-Up: Summary and Review</a:t>
            </a:r>
          </a:p>
        </p:txBody>
      </p:sp>
      <p:sp>
        <p:nvSpPr>
          <p:cNvPr id="3" name="Content Placeholder 2"/>
          <p:cNvSpPr>
            <a:spLocks noGrp="1"/>
          </p:cNvSpPr>
          <p:nvPr>
            <p:ph idx="1"/>
          </p:nvPr>
        </p:nvSpPr>
        <p:spPr>
          <a:noFill/>
        </p:spPr>
        <p:txBody>
          <a:bodyPr>
            <a:noAutofit/>
          </a:bodyPr>
          <a:lstStyle/>
          <a:p>
            <a:pPr marL="0" lvl="0" indent="0">
              <a:buNone/>
            </a:pPr>
            <a:r>
              <a:rPr lang="en-US" sz="1900" b="1" dirty="0"/>
              <a:t>Summary:</a:t>
            </a:r>
          </a:p>
          <a:p>
            <a:pPr lvl="0">
              <a:buFont typeface="Calibri" panose="020F0502020204030204" pitchFamily="34" charset="0"/>
              <a:buChar char="›"/>
            </a:pPr>
            <a:r>
              <a:rPr lang="en-US" sz="1900" b="1" dirty="0"/>
              <a:t>Scenario Tool</a:t>
            </a:r>
            <a:r>
              <a:rPr lang="en-US" sz="1900" dirty="0"/>
              <a:t>: Allows to user to model a generation scenario for up to a user-specified number of years, including various locations (i.e., islands) and designating amounts of current renewable and non-renewable generation and goals for renewable energy and energy efficiency targets for the future</a:t>
            </a:r>
          </a:p>
          <a:p>
            <a:pPr lvl="0">
              <a:buFont typeface="Calibri" panose="020F0502020204030204" pitchFamily="34" charset="0"/>
              <a:buChar char="›"/>
            </a:pPr>
            <a:r>
              <a:rPr lang="en-US" sz="1900" b="1" dirty="0"/>
              <a:t>LCOE Model</a:t>
            </a:r>
            <a:r>
              <a:rPr lang="en-US" sz="1900" dirty="0"/>
              <a:t>: Can be used to supplement the Scenario Tool. It calculates a simple levelized cost for renewable energy solutions to the grid by technology for each island in Hawaii, the Caribbean, and the Pacific</a:t>
            </a:r>
          </a:p>
          <a:p>
            <a:pPr marL="0" lvl="0" indent="0">
              <a:buNone/>
            </a:pPr>
            <a:r>
              <a:rPr lang="en-US" sz="1900" b="1" dirty="0"/>
              <a:t>Benefits and Applications</a:t>
            </a:r>
            <a:r>
              <a:rPr lang="en-US" sz="1900" dirty="0"/>
              <a:t>:</a:t>
            </a:r>
          </a:p>
          <a:p>
            <a:pPr lvl="0">
              <a:buFont typeface="Calibri" panose="020F0502020204030204" pitchFamily="34" charset="0"/>
              <a:buChar char="›"/>
            </a:pPr>
            <a:r>
              <a:rPr lang="en-US" sz="1900" dirty="0"/>
              <a:t>Automatically pulls in supply resource, financial cost data, and capacity factors</a:t>
            </a:r>
          </a:p>
          <a:p>
            <a:pPr lvl="0">
              <a:buFont typeface="Calibri" panose="020F0502020204030204" pitchFamily="34" charset="0"/>
              <a:buChar char="›"/>
            </a:pPr>
            <a:r>
              <a:rPr lang="en-US" sz="1900" dirty="0"/>
              <a:t>Integrated Resource Planning</a:t>
            </a:r>
          </a:p>
          <a:p>
            <a:pPr lvl="0">
              <a:buFont typeface="Calibri" panose="020F0502020204030204" pitchFamily="34" charset="0"/>
              <a:buChar char="›"/>
            </a:pPr>
            <a:r>
              <a:rPr lang="en-US" sz="1900" dirty="0"/>
              <a:t>Renewable Energy Integration</a:t>
            </a:r>
          </a:p>
          <a:p>
            <a:pPr lvl="0">
              <a:buFont typeface="Calibri" panose="020F0502020204030204" pitchFamily="34" charset="0"/>
              <a:buChar char="›"/>
            </a:pPr>
            <a:r>
              <a:rPr lang="en-US" sz="1900" dirty="0"/>
              <a:t>Energy Cost and Investment Analysis</a:t>
            </a:r>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2753310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Importance of Planning Tools</a:t>
            </a:r>
          </a:p>
        </p:txBody>
      </p:sp>
      <p:sp>
        <p:nvSpPr>
          <p:cNvPr id="3" name="Content Placeholder 2"/>
          <p:cNvSpPr>
            <a:spLocks noGrp="1"/>
          </p:cNvSpPr>
          <p:nvPr>
            <p:ph idx="1"/>
          </p:nvPr>
        </p:nvSpPr>
        <p:spPr/>
        <p:txBody>
          <a:bodyPr>
            <a:noAutofit/>
          </a:bodyPr>
          <a:lstStyle/>
          <a:p>
            <a:pPr marL="0" indent="0">
              <a:buNone/>
            </a:pPr>
            <a:r>
              <a:rPr lang="en-US" sz="2000" b="1" dirty="0"/>
              <a:t>Benefits of planning tools:</a:t>
            </a:r>
          </a:p>
          <a:p>
            <a:pPr lvl="0">
              <a:buFont typeface="Calibri" panose="020F0502020204030204" pitchFamily="34" charset="0"/>
              <a:buChar char="›"/>
            </a:pPr>
            <a:r>
              <a:rPr lang="en-US" sz="2000" dirty="0"/>
              <a:t>Provide key decision information about impacts of various technologies, overall system costs and renewable penetration levels</a:t>
            </a:r>
          </a:p>
          <a:p>
            <a:pPr lvl="0">
              <a:buFont typeface="Calibri" panose="020F0502020204030204" pitchFamily="34" charset="0"/>
              <a:buChar char="›"/>
            </a:pPr>
            <a:r>
              <a:rPr lang="en-US" sz="2000" dirty="0"/>
              <a:t>Allows stakeholders to understand the long-term impacts of investment choices</a:t>
            </a:r>
          </a:p>
          <a:p>
            <a:pPr lvl="0">
              <a:buFont typeface="Calibri" panose="020F0502020204030204" pitchFamily="34" charset="0"/>
              <a:buChar char="›"/>
            </a:pPr>
            <a:r>
              <a:rPr lang="en-US" sz="2000" dirty="0"/>
              <a:t>Allows for comparative analysis between scenarios on various components such as cost and renewable penetration levels</a:t>
            </a:r>
            <a:endParaRPr lang="en-US" sz="2000" b="1" dirty="0"/>
          </a:p>
          <a:p>
            <a:pPr marL="0" indent="0">
              <a:buNone/>
            </a:pPr>
            <a:r>
              <a:rPr lang="en-US" sz="2000" b="1" dirty="0"/>
              <a:t>Benefits of using in-house planning tools:</a:t>
            </a:r>
          </a:p>
          <a:p>
            <a:pPr lvl="0">
              <a:buFont typeface="Calibri" panose="020F0502020204030204" pitchFamily="34" charset="0"/>
              <a:buChar char="›"/>
            </a:pPr>
            <a:r>
              <a:rPr lang="en-US" sz="2000" dirty="0"/>
              <a:t>Allows the user to create as many scenarios as needed and modify at any time when new or modified data becomes available</a:t>
            </a:r>
          </a:p>
          <a:p>
            <a:pPr lvl="0">
              <a:buFont typeface="Calibri" panose="020F0502020204030204" pitchFamily="34" charset="0"/>
              <a:buChar char="›"/>
            </a:pPr>
            <a:r>
              <a:rPr lang="en-US" sz="2000" dirty="0"/>
              <a:t>Users have access to the tool at any time, when updates are needed or to showcase scenarios to stakeholders</a:t>
            </a:r>
          </a:p>
          <a:p>
            <a:pPr lvl="0">
              <a:buFont typeface="Calibri" panose="020F0502020204030204" pitchFamily="34" charset="0"/>
              <a:buChar char="›"/>
            </a:pPr>
            <a:endParaRPr lang="en-US" sz="2000" b="1" dirty="0"/>
          </a:p>
          <a:p>
            <a:pPr marL="0" lvl="0" indent="0">
              <a:buNone/>
            </a:pPr>
            <a:endParaRPr lang="en-US" sz="2000" dirty="0"/>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3473263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Benefits and Applications of the Scenario Tool</a:t>
            </a:r>
          </a:p>
        </p:txBody>
      </p:sp>
      <p:sp>
        <p:nvSpPr>
          <p:cNvPr id="3" name="Content Placeholder 2"/>
          <p:cNvSpPr>
            <a:spLocks noGrp="1"/>
          </p:cNvSpPr>
          <p:nvPr>
            <p:ph idx="1"/>
          </p:nvPr>
        </p:nvSpPr>
        <p:spPr/>
        <p:txBody>
          <a:bodyPr>
            <a:noAutofit/>
          </a:bodyPr>
          <a:lstStyle/>
          <a:p>
            <a:pPr marL="0" lvl="0" indent="0">
              <a:buNone/>
            </a:pPr>
            <a:r>
              <a:rPr lang="en-US" sz="2000" b="1" dirty="0"/>
              <a:t>Benefits:</a:t>
            </a:r>
          </a:p>
          <a:p>
            <a:pPr lvl="0">
              <a:buFont typeface="Calibri" panose="020F0502020204030204" pitchFamily="34" charset="0"/>
              <a:buChar char="›"/>
            </a:pPr>
            <a:r>
              <a:rPr lang="en-US" sz="2000" dirty="0"/>
              <a:t>Automatically pulls in supply resource, financial cost data, and capacity factors</a:t>
            </a:r>
          </a:p>
          <a:p>
            <a:pPr lvl="0">
              <a:buFont typeface="Calibri" panose="020F0502020204030204" pitchFamily="34" charset="0"/>
              <a:buChar char="›"/>
            </a:pPr>
            <a:r>
              <a:rPr lang="en-US" sz="2000" dirty="0"/>
              <a:t>Easily exportable data inputs and outputs with one-click</a:t>
            </a:r>
          </a:p>
          <a:p>
            <a:pPr marL="0" lvl="0" indent="0">
              <a:buNone/>
            </a:pPr>
            <a:r>
              <a:rPr lang="en-US" sz="2000" b="1" dirty="0"/>
              <a:t>Applications of the Tool:</a:t>
            </a:r>
          </a:p>
          <a:p>
            <a:pPr lvl="0">
              <a:buFont typeface="Calibri" panose="020F0502020204030204" pitchFamily="34" charset="0"/>
              <a:buChar char="›"/>
            </a:pPr>
            <a:r>
              <a:rPr lang="en-US" sz="2000" dirty="0"/>
              <a:t>Integrated Resource Planning</a:t>
            </a:r>
          </a:p>
          <a:p>
            <a:pPr lvl="1">
              <a:buFont typeface="Calibri" panose="020F0502020204030204" pitchFamily="34" charset="0"/>
              <a:buChar char="›"/>
            </a:pPr>
            <a:r>
              <a:rPr lang="en-US" sz="1600" dirty="0"/>
              <a:t>Supplements the IRP Toolkit</a:t>
            </a:r>
          </a:p>
          <a:p>
            <a:pPr lvl="1">
              <a:buFont typeface="Calibri" panose="020F0502020204030204" pitchFamily="34" charset="0"/>
              <a:buChar char="›"/>
            </a:pPr>
            <a:r>
              <a:rPr lang="en-US" sz="1600" dirty="0"/>
              <a:t>Tool provides data for: forecasting demand, energy generation, energy sources, renewable goal targets, etc. </a:t>
            </a:r>
          </a:p>
          <a:p>
            <a:pPr lvl="0">
              <a:buFont typeface="Calibri" panose="020F0502020204030204" pitchFamily="34" charset="0"/>
              <a:buChar char="›"/>
            </a:pPr>
            <a:r>
              <a:rPr lang="en-US" sz="2000" dirty="0"/>
              <a:t>Renewable Energy Integration</a:t>
            </a:r>
          </a:p>
          <a:p>
            <a:pPr lvl="0">
              <a:buFont typeface="Calibri" panose="020F0502020204030204" pitchFamily="34" charset="0"/>
              <a:buChar char="›"/>
            </a:pPr>
            <a:r>
              <a:rPr lang="en-US" sz="2000" dirty="0"/>
              <a:t>Energy Cost and Investment Analysis</a:t>
            </a:r>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92462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Initial Feedback Discussion</a:t>
            </a:r>
          </a:p>
        </p:txBody>
      </p:sp>
      <p:sp>
        <p:nvSpPr>
          <p:cNvPr id="3" name="Content Placeholder 2"/>
          <p:cNvSpPr>
            <a:spLocks noGrp="1"/>
          </p:cNvSpPr>
          <p:nvPr>
            <p:ph idx="1"/>
          </p:nvPr>
        </p:nvSpPr>
        <p:spPr/>
        <p:txBody>
          <a:bodyPr>
            <a:noAutofit/>
          </a:bodyPr>
          <a:lstStyle/>
          <a:p>
            <a:pPr marL="0" lvl="0" indent="0">
              <a:buNone/>
            </a:pPr>
            <a:r>
              <a:rPr lang="en-US" sz="2000" b="1" dirty="0"/>
              <a:t>Questions to Consider:</a:t>
            </a:r>
          </a:p>
          <a:p>
            <a:pPr lvl="0">
              <a:buFont typeface="Calibri" panose="020F0502020204030204" pitchFamily="34" charset="0"/>
              <a:buChar char="›"/>
            </a:pPr>
            <a:r>
              <a:rPr lang="en-US" sz="2000" dirty="0"/>
              <a:t>What is your function (utility, regulator, investor, etc.)?</a:t>
            </a:r>
          </a:p>
          <a:p>
            <a:pPr lvl="0">
              <a:buFont typeface="Calibri" panose="020F0502020204030204" pitchFamily="34" charset="0"/>
              <a:buChar char="›"/>
            </a:pPr>
            <a:r>
              <a:rPr lang="en-US" sz="2000" dirty="0"/>
              <a:t>What types of analyses are you currently working on (scenario analysis, load forecasting, feasibility studies, etc.)? </a:t>
            </a:r>
          </a:p>
          <a:p>
            <a:pPr lvl="0">
              <a:buFont typeface="Calibri" panose="020F0502020204030204" pitchFamily="34" charset="0"/>
              <a:buChar char="›"/>
            </a:pPr>
            <a:r>
              <a:rPr lang="en-US" sz="2000" dirty="0"/>
              <a:t>What types of analyses are you planning for in the future?</a:t>
            </a:r>
          </a:p>
          <a:p>
            <a:pPr lvl="0">
              <a:buFont typeface="Calibri" panose="020F0502020204030204" pitchFamily="34" charset="0"/>
              <a:buChar char="›"/>
            </a:pPr>
            <a:r>
              <a:rPr lang="en-US" sz="2000" dirty="0"/>
              <a:t>What renewable energy challenges do you face?</a:t>
            </a:r>
          </a:p>
          <a:p>
            <a:pPr lvl="0">
              <a:buFont typeface="Calibri" panose="020F0502020204030204" pitchFamily="34" charset="0"/>
              <a:buChar char="›"/>
            </a:pPr>
            <a:r>
              <a:rPr lang="en-US" sz="2000" dirty="0"/>
              <a:t>What challenges do you have in the IRP process?</a:t>
            </a:r>
          </a:p>
          <a:p>
            <a:pPr lvl="0">
              <a:buFont typeface="Calibri" panose="020F0502020204030204" pitchFamily="34" charset="0"/>
              <a:buChar char="›"/>
            </a:pPr>
            <a:endParaRPr lang="en-US" sz="2000" dirty="0"/>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3608283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Introduction</a:t>
            </a:r>
          </a:p>
        </p:txBody>
      </p:sp>
      <p:sp>
        <p:nvSpPr>
          <p:cNvPr id="3" name="Content Placeholder 2"/>
          <p:cNvSpPr>
            <a:spLocks noGrp="1"/>
          </p:cNvSpPr>
          <p:nvPr>
            <p:ph idx="1"/>
          </p:nvPr>
        </p:nvSpPr>
        <p:spPr>
          <a:xfrm>
            <a:off x="457200" y="1371600"/>
            <a:ext cx="8229600" cy="4724400"/>
          </a:xfrm>
        </p:spPr>
        <p:txBody>
          <a:bodyPr>
            <a:noAutofit/>
          </a:bodyPr>
          <a:lstStyle/>
          <a:p>
            <a:pPr lvl="0">
              <a:buFont typeface="Calibri" panose="020F0502020204030204" pitchFamily="34" charset="0"/>
              <a:buChar char="›"/>
            </a:pPr>
            <a:r>
              <a:rPr lang="en-US" sz="2000" dirty="0"/>
              <a:t>DOE’s EERE and various island utilities worked together to build the </a:t>
            </a:r>
            <a:r>
              <a:rPr lang="en-US" sz="2000" b="1" dirty="0"/>
              <a:t>Scenario Tool </a:t>
            </a:r>
            <a:r>
              <a:rPr lang="en-US" sz="2000" dirty="0"/>
              <a:t>and </a:t>
            </a:r>
            <a:r>
              <a:rPr lang="en-US" sz="2000" b="1" dirty="0"/>
              <a:t>Levelized Cost of Energy (LCOE) Model</a:t>
            </a:r>
          </a:p>
          <a:p>
            <a:pPr lvl="1">
              <a:buFont typeface="Calibri" panose="020F0502020204030204" pitchFamily="34" charset="0"/>
              <a:buChar char="›"/>
            </a:pPr>
            <a:r>
              <a:rPr lang="en-US" sz="1600" b="1" dirty="0"/>
              <a:t>Scenario Tool </a:t>
            </a:r>
            <a:r>
              <a:rPr lang="en-US" sz="1600" dirty="0"/>
              <a:t>allows for the creating and analysis of generation scenarios in multiple locations</a:t>
            </a:r>
          </a:p>
          <a:p>
            <a:pPr lvl="1">
              <a:buFont typeface="Calibri" panose="020F0502020204030204" pitchFamily="34" charset="0"/>
              <a:buChar char="›"/>
            </a:pPr>
            <a:r>
              <a:rPr lang="en-US" sz="1600" b="1" dirty="0"/>
              <a:t>LCOE Model </a:t>
            </a:r>
            <a:r>
              <a:rPr lang="en-US" sz="1600" dirty="0"/>
              <a:t>can be used to supplement the Scenario Tool. It calculates a simple levelized cost for renewable energy solutions to the grid by technology for each island in Hawaii, the Caribbean, and the Pacific</a:t>
            </a:r>
          </a:p>
          <a:p>
            <a:pPr lvl="0">
              <a:buFont typeface="Calibri" panose="020F0502020204030204" pitchFamily="34" charset="0"/>
              <a:buChar char="›"/>
            </a:pPr>
            <a:r>
              <a:rPr lang="en-US" sz="2000" b="1" dirty="0"/>
              <a:t>Target Audience</a:t>
            </a:r>
            <a:r>
              <a:rPr lang="en-US" sz="2000" dirty="0"/>
              <a:t>: island utilities, energy ministries, others with responsibilities for planning</a:t>
            </a:r>
          </a:p>
          <a:p>
            <a:pPr lvl="0">
              <a:buFont typeface="Calibri" panose="020F0502020204030204" pitchFamily="34" charset="0"/>
              <a:buChar char="›"/>
            </a:pPr>
            <a:r>
              <a:rPr lang="en-US" sz="2000" b="1" dirty="0"/>
              <a:t>Purpose of the session</a:t>
            </a:r>
            <a:r>
              <a:rPr lang="en-US" sz="2000" dirty="0"/>
              <a:t>: To provide an appropriate background on the functionality of the Scenario Tool and LCOE model and its applications for future generation planning</a:t>
            </a:r>
          </a:p>
          <a:p>
            <a:pPr lvl="0">
              <a:buFont typeface="Calibri" panose="020F0502020204030204" pitchFamily="34" charset="0"/>
              <a:buChar char="›"/>
            </a:pPr>
            <a:r>
              <a:rPr lang="en-US" sz="2000" b="1" dirty="0"/>
              <a:t>Working with the Tool:  </a:t>
            </a:r>
            <a:r>
              <a:rPr lang="en-US" sz="2000" dirty="0"/>
              <a:t>A practical exercise working with the Scenario Tool is planned for Thursday</a:t>
            </a:r>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2374196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Scenario Tool Overview</a:t>
            </a:r>
          </a:p>
        </p:txBody>
      </p:sp>
      <p:sp>
        <p:nvSpPr>
          <p:cNvPr id="3" name="Content Placeholder 2"/>
          <p:cNvSpPr>
            <a:spLocks noGrp="1"/>
          </p:cNvSpPr>
          <p:nvPr>
            <p:ph idx="1"/>
          </p:nvPr>
        </p:nvSpPr>
        <p:spPr/>
        <p:txBody>
          <a:bodyPr>
            <a:noAutofit/>
          </a:bodyPr>
          <a:lstStyle/>
          <a:p>
            <a:pPr marL="0" lvl="0" indent="0">
              <a:buNone/>
            </a:pPr>
            <a:r>
              <a:rPr lang="en-US" sz="1900" b="1" dirty="0"/>
              <a:t>High-Level Overview:</a:t>
            </a:r>
          </a:p>
          <a:p>
            <a:pPr lvl="0">
              <a:buFont typeface="Calibri" panose="020F0502020204030204" pitchFamily="34" charset="0"/>
              <a:buChar char="›"/>
            </a:pPr>
            <a:r>
              <a:rPr lang="en-US" sz="1900" dirty="0"/>
              <a:t>The Scenario Tool allows the user to model a generation scenario for up to a user-specified number of years, including various locations (i.e., islands) and designating amounts of current renewable and non-renewable generation and goals for renewable energy and energy efficiency targets for the future</a:t>
            </a:r>
          </a:p>
          <a:p>
            <a:pPr marL="0" lvl="0" indent="0">
              <a:buNone/>
            </a:pPr>
            <a:r>
              <a:rPr lang="en-US" sz="1900" b="1" dirty="0"/>
              <a:t>Basic Inputs and Outputs</a:t>
            </a:r>
          </a:p>
          <a:p>
            <a:pPr lvl="0">
              <a:buFont typeface="Calibri" panose="020F0502020204030204" pitchFamily="34" charset="0"/>
              <a:buChar char="›"/>
            </a:pPr>
            <a:r>
              <a:rPr lang="en-US" sz="1900" b="1" dirty="0"/>
              <a:t>Inputs</a:t>
            </a:r>
            <a:r>
              <a:rPr lang="en-US" sz="1900" dirty="0"/>
              <a:t>: scenario and locations, current demand (MWh), maximum resource potential by location (MW), renewable energy projects (resource, year online, capacity in MW, by project), total non-renewable generation capacity (MW or Mbtu), distribution among non-renewable energy types (%)</a:t>
            </a:r>
          </a:p>
          <a:p>
            <a:pPr lvl="0">
              <a:buFont typeface="Calibri" panose="020F0502020204030204" pitchFamily="34" charset="0"/>
              <a:buChar char="›"/>
            </a:pPr>
            <a:r>
              <a:rPr lang="en-US" sz="1900" b="1" dirty="0"/>
              <a:t>Outputs</a:t>
            </a:r>
            <a:r>
              <a:rPr lang="en-US" sz="1900" dirty="0"/>
              <a:t>: Energy Targets (clean and RPS) met or not met, energy costs and investments, electricity demand and supply, supply and distribution by energy resource, energy efficiency outputs, financial details by energy source</a:t>
            </a:r>
          </a:p>
        </p:txBody>
      </p:sp>
      <p:pic>
        <p:nvPicPr>
          <p:cNvPr id="5" name="Picture 4"/>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3374208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Scenario Tool Principles and Concepts</a:t>
            </a:r>
          </a:p>
        </p:txBody>
      </p:sp>
      <p:sp>
        <p:nvSpPr>
          <p:cNvPr id="3" name="Content Placeholder 2"/>
          <p:cNvSpPr>
            <a:spLocks noGrp="1"/>
          </p:cNvSpPr>
          <p:nvPr>
            <p:ph idx="1"/>
          </p:nvPr>
        </p:nvSpPr>
        <p:spPr>
          <a:xfrm>
            <a:off x="457200" y="1646237"/>
            <a:ext cx="8229600" cy="4525963"/>
          </a:xfrm>
        </p:spPr>
        <p:txBody>
          <a:bodyPr>
            <a:noAutofit/>
          </a:bodyPr>
          <a:lstStyle/>
          <a:p>
            <a:pPr lvl="0">
              <a:buFont typeface="Calibri" panose="020F0502020204030204" pitchFamily="34" charset="0"/>
              <a:buChar char="›"/>
            </a:pPr>
            <a:r>
              <a:rPr lang="en-US" sz="1600" b="1" dirty="0"/>
              <a:t>Clean / Renewable Energy Targets</a:t>
            </a:r>
            <a:r>
              <a:rPr lang="en-US" sz="1600" dirty="0"/>
              <a:t>: Clean energy targets include renewable generation and avoided demand due to energy efficiency. Renewable Portfolio Standard targets include renewable generation</a:t>
            </a:r>
          </a:p>
          <a:p>
            <a:pPr lvl="0">
              <a:buFont typeface="Calibri" panose="020F0502020204030204" pitchFamily="34" charset="0"/>
              <a:buChar char="›"/>
            </a:pPr>
            <a:r>
              <a:rPr lang="en-US" sz="1600" b="1" dirty="0"/>
              <a:t>Shared Resources</a:t>
            </a:r>
            <a:r>
              <a:rPr lang="en-US" sz="1600" dirty="0"/>
              <a:t>: Shared resources can be used to model generation that is used by multiple grids, such as when a cable is used between islands.  Assumption: Resources can be shared among location (up to 3)</a:t>
            </a:r>
          </a:p>
          <a:p>
            <a:pPr lvl="0">
              <a:buFont typeface="Calibri" panose="020F0502020204030204" pitchFamily="34" charset="0"/>
              <a:buChar char="›"/>
            </a:pPr>
            <a:r>
              <a:rPr lang="en-US" sz="1600" b="1" dirty="0"/>
              <a:t>Demand</a:t>
            </a:r>
            <a:r>
              <a:rPr lang="en-US" sz="1600" dirty="0"/>
              <a:t>: Total demand is the sum of projected electricity demand and additional demand from electric vehicle consumption (optional), less avoided demand due to energy efficiency. Assumption: Energy efficiency is modeled as avoided demand</a:t>
            </a:r>
          </a:p>
          <a:p>
            <a:pPr lvl="0">
              <a:buFont typeface="Calibri" panose="020F0502020204030204" pitchFamily="34" charset="0"/>
              <a:buChar char="›"/>
            </a:pPr>
            <a:r>
              <a:rPr lang="en-US" sz="1600" b="1" dirty="0"/>
              <a:t>Non-Renewable Generation</a:t>
            </a:r>
            <a:r>
              <a:rPr lang="en-US" sz="1600" dirty="0"/>
              <a:t>: Non-renewable generation can also be used to meet demand. The tool calculates the difference between annual demand and supply met by renewable generation projects to determine the generation required by non-renewable sources.</a:t>
            </a:r>
          </a:p>
          <a:p>
            <a:pPr lvl="0">
              <a:buFont typeface="Calibri" panose="020F0502020204030204" pitchFamily="34" charset="0"/>
              <a:buChar char="›"/>
            </a:pPr>
            <a:r>
              <a:rPr lang="en-US" sz="1600" b="1" dirty="0"/>
              <a:t>Energy Investments</a:t>
            </a:r>
            <a:r>
              <a:rPr lang="en-US" sz="1600" dirty="0"/>
              <a:t>: planned renewable energy investments, energy efficiency, grid upgrade investments</a:t>
            </a:r>
          </a:p>
          <a:p>
            <a:pPr lvl="0">
              <a:buFont typeface="Calibri" panose="020F0502020204030204" pitchFamily="34" charset="0"/>
              <a:buChar char="›"/>
            </a:pPr>
            <a:r>
              <a:rPr lang="en-US" sz="1600" b="1" dirty="0"/>
              <a:t>Other Energy Costs</a:t>
            </a:r>
            <a:r>
              <a:rPr lang="en-US" sz="1600" dirty="0"/>
              <a:t>: Existing renewable energy project costs, non-renewable energy costs</a:t>
            </a:r>
          </a:p>
          <a:p>
            <a:pPr lvl="0">
              <a:buFont typeface="Calibri" panose="020F0502020204030204" pitchFamily="34" charset="0"/>
              <a:buChar char="›"/>
            </a:pPr>
            <a:r>
              <a:rPr lang="en-US" sz="1600" b="1" dirty="0"/>
              <a:t>Levelized Cost of Energy</a:t>
            </a:r>
            <a:r>
              <a:rPr lang="en-US" sz="1600" dirty="0"/>
              <a:t>: Generation cost per kWh</a:t>
            </a:r>
          </a:p>
          <a:p>
            <a:pPr marL="0" lvl="0" indent="0">
              <a:buNone/>
            </a:pPr>
            <a:endParaRPr lang="en-US" sz="800" dirty="0"/>
          </a:p>
          <a:p>
            <a:pPr marL="0" lvl="0" indent="0">
              <a:spcBef>
                <a:spcPts val="0"/>
              </a:spcBef>
              <a:buNone/>
            </a:pPr>
            <a:r>
              <a:rPr lang="en-US" sz="1400" i="1" dirty="0"/>
              <a:t>Note: The tool is not meant to provide absolute values or make any predictions about</a:t>
            </a:r>
          </a:p>
          <a:p>
            <a:pPr marL="0" lvl="0" indent="0">
              <a:spcBef>
                <a:spcPts val="0"/>
              </a:spcBef>
              <a:buNone/>
            </a:pPr>
            <a:r>
              <a:rPr lang="en-US" sz="1400" i="1" dirty="0"/>
              <a:t>the absolute costs of technologies; rather it provides value for comparative analysis </a:t>
            </a:r>
          </a:p>
          <a:p>
            <a:pPr marL="0" lvl="0" indent="0">
              <a:spcBef>
                <a:spcPts val="0"/>
              </a:spcBef>
              <a:buNone/>
            </a:pPr>
            <a:r>
              <a:rPr lang="en-US" sz="1400" i="1" dirty="0"/>
              <a:t>between scenarios</a:t>
            </a:r>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3216688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l"/>
            <a:r>
              <a:rPr lang="en-US" sz="3200" b="1" dirty="0"/>
              <a:t>Outputs of the Tool – Dashboard</a:t>
            </a:r>
          </a:p>
        </p:txBody>
      </p:sp>
      <p:pic>
        <p:nvPicPr>
          <p:cNvPr id="5" name="Picture 4"/>
          <p:cNvPicPr>
            <a:picLocks noChangeAspect="1"/>
          </p:cNvPicPr>
          <p:nvPr/>
        </p:nvPicPr>
        <p:blipFill>
          <a:blip r:embed="rId3"/>
          <a:stretch>
            <a:fillRect/>
          </a:stretch>
        </p:blipFill>
        <p:spPr>
          <a:xfrm>
            <a:off x="633413" y="1933575"/>
            <a:ext cx="7877175" cy="3324225"/>
          </a:xfrm>
          <a:prstGeom prst="rect">
            <a:avLst/>
          </a:prstGeom>
          <a:ln w="12700">
            <a:solidFill>
              <a:schemeClr val="tx1">
                <a:lumMod val="75000"/>
                <a:lumOff val="25000"/>
              </a:schemeClr>
            </a:solidFill>
          </a:ln>
          <a:effectLst>
            <a:outerShdw blurRad="50800" dist="38100" dir="2700000" algn="tl" rotWithShape="0">
              <a:prstClr val="black">
                <a:alpha val="40000"/>
              </a:prstClr>
            </a:outerShdw>
          </a:effectLst>
        </p:spPr>
      </p:pic>
      <p:sp>
        <p:nvSpPr>
          <p:cNvPr id="6" name="Rectangle 5"/>
          <p:cNvSpPr/>
          <p:nvPr/>
        </p:nvSpPr>
        <p:spPr>
          <a:xfrm>
            <a:off x="457200" y="1406752"/>
            <a:ext cx="3099375" cy="400110"/>
          </a:xfrm>
          <a:prstGeom prst="rect">
            <a:avLst/>
          </a:prstGeom>
        </p:spPr>
        <p:txBody>
          <a:bodyPr wrap="none">
            <a:spAutoFit/>
          </a:bodyPr>
          <a:lstStyle/>
          <a:p>
            <a:r>
              <a:rPr lang="en-US" sz="2000" b="1" dirty="0"/>
              <a:t>Data Check, Energy Targets</a:t>
            </a:r>
            <a:endParaRPr lang="en-US" sz="2000" dirty="0"/>
          </a:p>
        </p:txBody>
      </p:sp>
      <p:pic>
        <p:nvPicPr>
          <p:cNvPr id="7" name="Picture 6"/>
          <p:cNvPicPr>
            <a:picLocks noChangeAspect="1"/>
          </p:cNvPicPr>
          <p:nvPr/>
        </p:nvPicPr>
        <p:blipFill>
          <a:blip r:embed="rId4">
            <a:clrChange>
              <a:clrFrom>
                <a:srgbClr val="FFFFFF"/>
              </a:clrFrom>
              <a:clrTo>
                <a:srgbClr val="FFFFFF">
                  <a:alpha val="0"/>
                </a:srgbClr>
              </a:clrTo>
            </a:clrChange>
          </a:blip>
          <a:stretch>
            <a:fillRect/>
          </a:stretch>
        </p:blipFill>
        <p:spPr>
          <a:xfrm>
            <a:off x="7086600" y="6126163"/>
            <a:ext cx="1878737" cy="613014"/>
          </a:xfrm>
          <a:prstGeom prst="rect">
            <a:avLst/>
          </a:prstGeom>
        </p:spPr>
      </p:pic>
    </p:spTree>
    <p:extLst>
      <p:ext uri="{BB962C8B-B14F-4D97-AF65-F5344CB8AC3E}">
        <p14:creationId xmlns:p14="http://schemas.microsoft.com/office/powerpoint/2010/main" val="3273335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3130</TotalTime>
  <Words>1541</Words>
  <Application>Microsoft Office PowerPoint</Application>
  <PresentationFormat>On-screen Show (4:3)</PresentationFormat>
  <Paragraphs>197</Paragraphs>
  <Slides>20</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Energy Planning and Implementation: Energy Scenario Planning Tool Overview</vt:lpstr>
      <vt:lpstr>PowerPoint Presentation</vt:lpstr>
      <vt:lpstr>Importance of Planning Tools</vt:lpstr>
      <vt:lpstr>Benefits and Applications of the Scenario Tool</vt:lpstr>
      <vt:lpstr>Initial Feedback Discussion</vt:lpstr>
      <vt:lpstr>Introduction</vt:lpstr>
      <vt:lpstr>Scenario Tool Overview</vt:lpstr>
      <vt:lpstr>Scenario Tool Principles and Concepts</vt:lpstr>
      <vt:lpstr>Outputs of the Tool – Dashboard</vt:lpstr>
      <vt:lpstr>Outputs of the Tool – Dashboard</vt:lpstr>
      <vt:lpstr>Outputs of the Tool – Dashboard</vt:lpstr>
      <vt:lpstr>Outputs of the Tool – Dashboard</vt:lpstr>
      <vt:lpstr>Outputs of the Tool – Dashboard</vt:lpstr>
      <vt:lpstr>Levelized Cost of Energy (LCOE) Model Review</vt:lpstr>
      <vt:lpstr>LCOE Data Points (included in back-end)</vt:lpstr>
      <vt:lpstr>LCOE Technologies, Regions, and Islands</vt:lpstr>
      <vt:lpstr>LCOE User Inputs</vt:lpstr>
      <vt:lpstr>LCOE Output – Dashboard</vt:lpstr>
      <vt:lpstr>LCOE: Average of all Caribbean Data Sources</vt:lpstr>
      <vt:lpstr>Wrap-Up: Summary and Review</vt:lpstr>
    </vt:vector>
  </TitlesOfParts>
  <Company>Booz Allen Hamilton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Srivastava, Kiran [USA]</dc:creator>
  <cp:lastModifiedBy>Jennifer DeCesaro</cp:lastModifiedBy>
  <cp:revision>193</cp:revision>
  <dcterms:created xsi:type="dcterms:W3CDTF">2014-11-06T05:25:52Z</dcterms:created>
  <dcterms:modified xsi:type="dcterms:W3CDTF">2017-02-01T05:14:12Z</dcterms:modified>
</cp:coreProperties>
</file>