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194" autoAdjust="0"/>
  </p:normalViewPr>
  <p:slideViewPr>
    <p:cSldViewPr>
      <p:cViewPr>
        <p:scale>
          <a:sx n="65" d="100"/>
          <a:sy n="65" d="100"/>
        </p:scale>
        <p:origin x="-1944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3F10A8-9504-4F28-A293-EB1E2A7FF920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2FB22-8FF6-443F-A434-3FF0A9333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910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&amp; Content - Ba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ver-1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761708" y="3564061"/>
            <a:ext cx="5139372" cy="8808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90000"/>
              </a:lnSpc>
              <a:defRPr sz="3200" b="1">
                <a:latin typeface="+mj-lt"/>
                <a:cs typeface="Calibri"/>
              </a:defRPr>
            </a:lvl1pPr>
          </a:lstStyle>
          <a:p>
            <a:r>
              <a:rPr lang="en-US" dirty="0"/>
              <a:t>Title</a:t>
            </a:r>
            <a:br>
              <a:rPr lang="en-US" dirty="0"/>
            </a:b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761708" y="4522268"/>
            <a:ext cx="5139372" cy="682929"/>
          </a:xfrm>
        </p:spPr>
        <p:txBody>
          <a:bodyPr>
            <a:noAutofit/>
          </a:bodyPr>
          <a:lstStyle>
            <a:lvl1pPr>
              <a:buNone/>
              <a:defRPr sz="2000" b="0">
                <a:latin typeface="Calibri"/>
                <a:cs typeface="Calibri"/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2768155" y="6097518"/>
            <a:ext cx="5144986" cy="243016"/>
          </a:xfrm>
        </p:spPr>
        <p:txBody>
          <a:bodyPr>
            <a:noAutofit/>
          </a:bodyPr>
          <a:lstStyle>
            <a:lvl1pPr>
              <a:buNone/>
              <a:defRPr sz="1100" b="0">
                <a:latin typeface="Calibri"/>
                <a:cs typeface="Calibri"/>
              </a:defRPr>
            </a:lvl1pPr>
          </a:lstStyle>
          <a:p>
            <a:pPr lvl="0"/>
            <a:r>
              <a:rPr lang="en-US" dirty="0"/>
              <a:t>Publication No. 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2767322" y="5261812"/>
            <a:ext cx="5139372" cy="682929"/>
          </a:xfrm>
        </p:spPr>
        <p:txBody>
          <a:bodyPr>
            <a:noAutofit/>
          </a:bodyPr>
          <a:lstStyle>
            <a:lvl1pPr>
              <a:buNone/>
              <a:defRPr sz="1400" b="0">
                <a:latin typeface="Calibri"/>
                <a:cs typeface="Calibri"/>
              </a:defRPr>
            </a:lvl1pPr>
          </a:lstStyle>
          <a:p>
            <a:pPr lvl="0"/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1563732775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ck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93900" y="993658"/>
            <a:ext cx="5102225" cy="870181"/>
          </a:xfrm>
        </p:spPr>
        <p:txBody>
          <a:bodyPr/>
          <a:lstStyle>
            <a:lvl1pPr algn="ctr">
              <a:defRPr>
                <a:solidFill>
                  <a:srgbClr val="353A3E"/>
                </a:solidFill>
              </a:defRPr>
            </a:lvl1pPr>
          </a:lstStyle>
          <a:p>
            <a:r>
              <a:rPr lang="en-US" dirty="0"/>
              <a:t>Thank you!</a:t>
            </a:r>
          </a:p>
        </p:txBody>
      </p:sp>
      <p:pic>
        <p:nvPicPr>
          <p:cNvPr id="7" name="Picture 6" descr="ppt-blue-bk.pn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564297"/>
            <a:ext cx="9144000" cy="283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310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D862BD6-795F-432E-87D9-7E32E814413A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C2D2E9-1914-424E-82DB-8488C614E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19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D862BD6-795F-432E-87D9-7E32E814413A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C2D2E9-1914-424E-82DB-8488C614E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441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- Ba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3240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800">
                <a:solidFill>
                  <a:srgbClr val="353A3E"/>
                </a:solidFill>
              </a:defRPr>
            </a:lvl1pPr>
            <a:lvl2pPr>
              <a:buSzPct val="80000"/>
              <a:buFont typeface="Courier New" pitchFamily="49" charset="0"/>
              <a:buChar char="o"/>
              <a:defRPr sz="2600">
                <a:solidFill>
                  <a:srgbClr val="353A3E"/>
                </a:solidFill>
              </a:defRPr>
            </a:lvl2pPr>
            <a:lvl3pPr>
              <a:buFont typeface="Calibri" pitchFamily="34" charset="0"/>
              <a:buChar char="–"/>
              <a:defRPr>
                <a:solidFill>
                  <a:srgbClr val="353A3E"/>
                </a:solidFill>
              </a:defRPr>
            </a:lvl3pPr>
            <a:lvl4pPr>
              <a:buFont typeface="Wingdings" pitchFamily="2" charset="2"/>
              <a:buChar char="§"/>
              <a:defRPr>
                <a:solidFill>
                  <a:srgbClr val="353A3E"/>
                </a:solidFill>
              </a:defRPr>
            </a:lvl4pPr>
            <a:lvl5pPr>
              <a:defRPr>
                <a:solidFill>
                  <a:srgbClr val="353A3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5569"/>
            <a:ext cx="8229600" cy="566928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660444"/>
            <a:ext cx="9144000" cy="2116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9C1"/>
              </a:solidFill>
              <a:latin typeface="Arial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452346" y="6655741"/>
            <a:ext cx="325730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1EACFCF3-982C-4B40-877B-11AE90AD0EA1}" type="slidenum">
              <a:rPr lang="en-US" sz="850">
                <a:solidFill>
                  <a:srgbClr val="FFFFFF"/>
                </a:solidFill>
                <a:latin typeface="Arial"/>
              </a:rPr>
              <a:pPr algn="r"/>
              <a:t>‹#›</a:t>
            </a:fld>
            <a:endParaRPr lang="en-US" sz="850" dirty="0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0" name="Picture 9" descr="white-lgo-NREL-logotype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720002"/>
            <a:ext cx="2927604" cy="9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78435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- Ba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267200"/>
          </a:xfrm>
        </p:spPr>
        <p:txBody>
          <a:bodyPr/>
          <a:lstStyle>
            <a:lvl1pPr>
              <a:defRPr sz="2000" b="0" baseline="0">
                <a:solidFill>
                  <a:srgbClr val="353A3E"/>
                </a:solidFill>
                <a:latin typeface="Calibri"/>
                <a:cs typeface="Calibri"/>
              </a:defRPr>
            </a:lvl1pPr>
            <a:lvl2pPr>
              <a:buSzPct val="80000"/>
              <a:buFont typeface="Courier New" pitchFamily="49" charset="0"/>
              <a:buChar char="o"/>
              <a:defRPr lang="en-US" sz="2000" kern="1200" dirty="0" smtClean="0">
                <a:solidFill>
                  <a:srgbClr val="353A3E"/>
                </a:solidFill>
                <a:latin typeface="Calibri"/>
                <a:ea typeface="+mn-ea"/>
                <a:cs typeface="Calibri"/>
              </a:defRPr>
            </a:lvl2pPr>
            <a:lvl3pPr>
              <a:buFont typeface="Calibri" pitchFamily="34" charset="0"/>
              <a:buChar char="–"/>
              <a:defRPr sz="1800">
                <a:solidFill>
                  <a:srgbClr val="353A3E"/>
                </a:solidFill>
                <a:latin typeface="Calibri"/>
                <a:cs typeface="Calibri"/>
              </a:defRPr>
            </a:lvl3pPr>
            <a:lvl4pPr>
              <a:buFont typeface="Wingdings" pitchFamily="2" charset="2"/>
              <a:buChar char="§"/>
              <a:defRPr sz="1600">
                <a:solidFill>
                  <a:srgbClr val="353A3E"/>
                </a:solidFill>
                <a:latin typeface="Calibri"/>
                <a:cs typeface="Calibri"/>
              </a:defRPr>
            </a:lvl4pPr>
            <a:lvl5pPr>
              <a:defRPr sz="1400">
                <a:solidFill>
                  <a:srgbClr val="353A3E"/>
                </a:solidFill>
                <a:latin typeface="Calibri"/>
                <a:cs typeface="Calibr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267200"/>
          </a:xfrm>
        </p:spPr>
        <p:txBody>
          <a:bodyPr/>
          <a:lstStyle>
            <a:lvl1pPr>
              <a:defRPr sz="2000" b="0">
                <a:solidFill>
                  <a:srgbClr val="353A3E"/>
                </a:solidFill>
                <a:latin typeface="Calibri"/>
                <a:cs typeface="Calibri"/>
              </a:defRPr>
            </a:lvl1pPr>
            <a:lvl2pPr>
              <a:buSzPct val="80000"/>
              <a:buFont typeface="Courier New" pitchFamily="49" charset="0"/>
              <a:buChar char="o"/>
              <a:defRPr sz="2000">
                <a:solidFill>
                  <a:srgbClr val="353A3E"/>
                </a:solidFill>
                <a:latin typeface="Calibri"/>
                <a:cs typeface="Calibri"/>
              </a:defRPr>
            </a:lvl2pPr>
            <a:lvl3pPr>
              <a:buFont typeface="Calibri" pitchFamily="34" charset="0"/>
              <a:buChar char="–"/>
              <a:defRPr sz="1800">
                <a:solidFill>
                  <a:srgbClr val="353A3E"/>
                </a:solidFill>
                <a:latin typeface="Calibri"/>
                <a:cs typeface="Calibri"/>
              </a:defRPr>
            </a:lvl3pPr>
            <a:lvl4pPr>
              <a:buFont typeface="Wingdings" pitchFamily="2" charset="2"/>
              <a:buChar char="§"/>
              <a:defRPr sz="1600">
                <a:solidFill>
                  <a:srgbClr val="353A3E"/>
                </a:solidFill>
                <a:latin typeface="Calibri"/>
                <a:cs typeface="Calibri"/>
              </a:defRPr>
            </a:lvl4pPr>
            <a:lvl5pPr>
              <a:defRPr sz="1400">
                <a:solidFill>
                  <a:srgbClr val="353A3E"/>
                </a:solidFill>
                <a:latin typeface="Calibri"/>
                <a:cs typeface="Calibr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457200" y="1295400"/>
            <a:ext cx="4038600" cy="457200"/>
          </a:xfrm>
        </p:spPr>
        <p:txBody>
          <a:bodyPr>
            <a:noAutofit/>
          </a:bodyPr>
          <a:lstStyle>
            <a:lvl1pPr>
              <a:buNone/>
              <a:defRPr sz="2000" b="0">
                <a:solidFill>
                  <a:srgbClr val="353A3E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4648200" y="1295400"/>
            <a:ext cx="4038600" cy="457200"/>
          </a:xfrm>
        </p:spPr>
        <p:txBody>
          <a:bodyPr>
            <a:noAutofit/>
          </a:bodyPr>
          <a:lstStyle>
            <a:lvl1pPr>
              <a:buNone/>
              <a:defRPr sz="2000" b="0">
                <a:solidFill>
                  <a:srgbClr val="353A3E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660444"/>
            <a:ext cx="9144000" cy="2116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9C1"/>
              </a:solidFill>
              <a:cs typeface="Calibri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8465170" y="6655741"/>
            <a:ext cx="312906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1EACFCF3-982C-4B40-877B-11AE90AD0EA1}" type="slidenum">
              <a:rPr lang="en-US" sz="850">
                <a:solidFill>
                  <a:srgbClr val="FFFFFF"/>
                </a:solidFill>
                <a:cs typeface="Calibri"/>
              </a:rPr>
              <a:pPr algn="r"/>
              <a:t>‹#›</a:t>
            </a:fld>
            <a:endParaRPr lang="en-US" sz="850" dirty="0">
              <a:solidFill>
                <a:srgbClr val="FFFFFF"/>
              </a:solidFill>
              <a:cs typeface="Calibri"/>
            </a:endParaRPr>
          </a:p>
        </p:txBody>
      </p:sp>
      <p:pic>
        <p:nvPicPr>
          <p:cNvPr id="13" name="Picture 12" descr="white-lgo-NREL-logotyp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720002"/>
            <a:ext cx="2927604" cy="9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580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6-04-26 at 5.18.34 PM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58300" cy="6943725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828800"/>
            <a:ext cx="8229600" cy="563562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400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en-US" dirty="0"/>
              <a:t>Transition Title</a:t>
            </a:r>
          </a:p>
        </p:txBody>
      </p:sp>
    </p:spTree>
    <p:extLst>
      <p:ext uri="{BB962C8B-B14F-4D97-AF65-F5344CB8AC3E}">
        <p14:creationId xmlns:p14="http://schemas.microsoft.com/office/powerpoint/2010/main" val="269072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76074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9C1"/>
              </a:solidFill>
              <a:latin typeface="Arial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0" y="6660444"/>
            <a:ext cx="9144000" cy="2116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9C1"/>
              </a:solidFill>
              <a:latin typeface="Arial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8452346" y="6655741"/>
            <a:ext cx="325730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1EACFCF3-982C-4B40-877B-11AE90AD0EA1}" type="slidenum">
              <a:rPr lang="en-US" sz="850">
                <a:solidFill>
                  <a:srgbClr val="FFFFFF"/>
                </a:solidFill>
                <a:latin typeface="Arial"/>
              </a:rPr>
              <a:pPr algn="r"/>
              <a:t>‹#›</a:t>
            </a:fld>
            <a:endParaRPr lang="en-US" sz="850" dirty="0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5" name="Picture 4" descr="white-lgo-NREL-logotyp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720002"/>
            <a:ext cx="2927604" cy="90678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5569"/>
            <a:ext cx="8229600" cy="566928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3682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-14111"/>
            <a:ext cx="4203323" cy="687211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9C1"/>
              </a:solidFill>
              <a:latin typeface="Arial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8452346" y="6655741"/>
            <a:ext cx="325730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1EACFCF3-982C-4B40-877B-11AE90AD0EA1}" type="slidenum">
              <a:rPr lang="en-US" sz="850">
                <a:solidFill>
                  <a:srgbClr val="FFFFFF"/>
                </a:solidFill>
                <a:latin typeface="Arial"/>
              </a:rPr>
              <a:pPr algn="r"/>
              <a:t>‹#›</a:t>
            </a:fld>
            <a:endParaRPr lang="en-US" sz="85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44979" y="309457"/>
            <a:ext cx="3855195" cy="1618198"/>
          </a:xfrm>
        </p:spPr>
        <p:txBody>
          <a:bodyPr anchor="t"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244475" y="2030806"/>
            <a:ext cx="3855699" cy="453869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444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&amp; Content - Ba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accent6">
                    <a:lumMod val="50000"/>
                  </a:schemeClr>
                </a:solidFill>
              </a:defRPr>
            </a:lvl1pPr>
            <a:lvl2pPr>
              <a:buSzPct val="80000"/>
              <a:buFont typeface="Courier New" pitchFamily="49" charset="0"/>
              <a:buChar char="o"/>
              <a:defRPr sz="2600">
                <a:solidFill>
                  <a:schemeClr val="accent6">
                    <a:lumMod val="50000"/>
                  </a:schemeClr>
                </a:solidFill>
              </a:defRPr>
            </a:lvl2pPr>
            <a:lvl3pPr>
              <a:buFont typeface="Calibri" pitchFamily="34" charset="0"/>
              <a:buChar char="–"/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>
              <a:buFont typeface="Wingdings" pitchFamily="2" charset="2"/>
              <a:buChar char="§"/>
              <a:defRPr>
                <a:solidFill>
                  <a:schemeClr val="accent6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872"/>
            <a:ext cx="8229600" cy="566928"/>
          </a:xfrm>
        </p:spPr>
        <p:txBody>
          <a:bodyPr>
            <a:normAutofit/>
          </a:bodyPr>
          <a:lstStyle>
            <a:lvl1pPr algn="l">
              <a:defRPr sz="3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6660444"/>
            <a:ext cx="9144000" cy="2116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9C1"/>
              </a:solidFill>
              <a:latin typeface="Arial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8452346" y="6655741"/>
            <a:ext cx="325730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1EACFCF3-982C-4B40-877B-11AE90AD0EA1}" type="slidenum">
              <a:rPr lang="en-US" sz="850">
                <a:solidFill>
                  <a:srgbClr val="FFFFFF"/>
                </a:solidFill>
                <a:latin typeface="Arial"/>
              </a:rPr>
              <a:pPr algn="r"/>
              <a:t>‹#›</a:t>
            </a:fld>
            <a:endParaRPr lang="en-US" sz="850" dirty="0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9" name="Picture 8" descr="white-lgo-NREL-logotyp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720002"/>
            <a:ext cx="2927604" cy="9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289935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828800"/>
            <a:ext cx="8229600" cy="56356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685800"/>
            <a:ext cx="9144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9C1"/>
              </a:solidFill>
              <a:latin typeface="Arial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2590800"/>
            <a:ext cx="8229600" cy="609600"/>
          </a:xfrm>
        </p:spPr>
        <p:txBody>
          <a:bodyPr>
            <a:normAutofit/>
          </a:bodyPr>
          <a:lstStyle>
            <a:lvl1pPr algn="ctr">
              <a:buNone/>
              <a:defRPr sz="24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660444"/>
            <a:ext cx="9144000" cy="2116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9C1"/>
              </a:solidFill>
              <a:latin typeface="Arial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8452346" y="6655741"/>
            <a:ext cx="325730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1EACFCF3-982C-4B40-877B-11AE90AD0EA1}" type="slidenum">
              <a:rPr lang="en-US" sz="850">
                <a:solidFill>
                  <a:srgbClr val="FFFFFF"/>
                </a:solidFill>
                <a:latin typeface="Arial"/>
              </a:rPr>
              <a:pPr algn="r"/>
              <a:t>‹#›</a:t>
            </a:fld>
            <a:endParaRPr lang="en-US" sz="850" dirty="0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0" name="Picture 9" descr="white-lgo-NREL-logotype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720002"/>
            <a:ext cx="2927604" cy="9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63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8452346" y="6655741"/>
            <a:ext cx="325730" cy="2231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1EACFCF3-982C-4B40-877B-11AE90AD0EA1}" type="slidenum">
              <a:rPr lang="en-US" sz="850">
                <a:solidFill>
                  <a:srgbClr val="FFFFFF"/>
                </a:solidFill>
                <a:latin typeface="Arial"/>
              </a:rPr>
              <a:pPr algn="r"/>
              <a:t>‹#›</a:t>
            </a:fld>
            <a:endParaRPr lang="en-US" sz="850" dirty="0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4289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56944"/>
            <a:ext cx="82296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8327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b="0" kern="1200">
          <a:solidFill>
            <a:schemeClr val="tx1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0" kern="1200">
          <a:solidFill>
            <a:schemeClr val="accent6">
              <a:lumMod val="50000"/>
            </a:schemeClr>
          </a:solidFill>
          <a:latin typeface="Calibri"/>
          <a:ea typeface="+mn-ea"/>
          <a:cs typeface="Calibri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accent6">
              <a:lumMod val="50000"/>
            </a:schemeClr>
          </a:solidFill>
          <a:latin typeface="Calibri"/>
          <a:ea typeface="+mn-ea"/>
          <a:cs typeface="Calibri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6">
              <a:lumMod val="50000"/>
            </a:schemeClr>
          </a:solidFill>
          <a:latin typeface="Calibri"/>
          <a:ea typeface="+mn-ea"/>
          <a:cs typeface="Calibri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6">
              <a:lumMod val="50000"/>
            </a:schemeClr>
          </a:solidFill>
          <a:latin typeface="Calibri"/>
          <a:ea typeface="+mn-ea"/>
          <a:cs typeface="Calibri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6">
              <a:lumMod val="50000"/>
            </a:schemeClr>
          </a:solidFill>
          <a:latin typeface="Calibri"/>
          <a:ea typeface="+mn-ea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rel.gov/docs/fy14osti/61570.pdf" TargetMode="External"/><Relationship Id="rId2" Type="http://schemas.openxmlformats.org/officeDocument/2006/relationships/hyperlink" Target="https://www.google.com/url?sa=t&amp;rct=j&amp;q=&amp;esrc=s&amp;source=web&amp;cd=1&amp;cad=rja&amp;uact=8&amp;ved=0ahUKEwiv-ZyDkuvRAhUN5WMKHcJdCMwQFggaMAA&amp;url=http://www.raponline.org/document/download/id/7043/&amp;usg=AFQjCNGCAwEsgIzZUPjfoTfc0HdnVc5-Zg&amp;sig2=xlTUlmee9jgHiergrl0KMw&amp;bvm=bv.145822982,d.cG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Energy Regulation: Roles and Responsibilities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February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87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we need an Energy Sector Regulator?</a:t>
            </a:r>
          </a:p>
          <a:p>
            <a:pPr lvl="1"/>
            <a:r>
              <a:rPr lang="en-US" dirty="0"/>
              <a:t>Regulatory Roles</a:t>
            </a:r>
          </a:p>
          <a:p>
            <a:pPr lvl="1"/>
            <a:r>
              <a:rPr lang="en-US" dirty="0"/>
              <a:t>Strategies for filling the roles</a:t>
            </a:r>
          </a:p>
          <a:p>
            <a:r>
              <a:rPr lang="en-US" dirty="0"/>
              <a:t>Current Status Worksheet</a:t>
            </a:r>
          </a:p>
          <a:p>
            <a:r>
              <a:rPr lang="en-US" dirty="0"/>
              <a:t>Supporting </a:t>
            </a:r>
          </a:p>
          <a:p>
            <a:r>
              <a:rPr lang="en-US" dirty="0"/>
              <a:t>References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4128862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Setting reasonable electricity rates that balance profit and public good</a:t>
            </a:r>
          </a:p>
          <a:p>
            <a:r>
              <a:rPr lang="en-US" dirty="0"/>
              <a:t>Planning the electricity system</a:t>
            </a:r>
          </a:p>
          <a:p>
            <a:r>
              <a:rPr lang="en-US" dirty="0"/>
              <a:t>Reliability standards and service quality</a:t>
            </a:r>
          </a:p>
          <a:p>
            <a:r>
              <a:rPr lang="en-US" dirty="0"/>
              <a:t>Consumer protection</a:t>
            </a:r>
          </a:p>
          <a:p>
            <a:r>
              <a:rPr lang="en-US" dirty="0"/>
              <a:t>In competitive markets:</a:t>
            </a:r>
          </a:p>
          <a:p>
            <a:pPr lvl="1"/>
            <a:r>
              <a:rPr lang="en-US" dirty="0"/>
              <a:t>Market oversight</a:t>
            </a:r>
          </a:p>
          <a:p>
            <a:pPr lvl="1"/>
            <a:r>
              <a:rPr lang="en-US" dirty="0"/>
              <a:t>Leveraging market forces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Regulatory Roles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8859" y="6183868"/>
            <a:ext cx="7108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Sources: </a:t>
            </a:r>
            <a:r>
              <a:rPr lang="en-US" dirty="0">
                <a:hlinkClick r:id="rId2"/>
              </a:rPr>
              <a:t>Role of a Power Sector Regulator (RAP</a:t>
            </a:r>
            <a:r>
              <a:rPr lang="en-US" dirty="0"/>
              <a:t>), </a:t>
            </a:r>
            <a:r>
              <a:rPr lang="en-US" dirty="0">
                <a:hlinkClick r:id="rId3"/>
              </a:rPr>
              <a:t>Clean Energy Ministerial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1998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Centralized and Distributed Regulation Benefits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Uniform and transparent processes and </a:t>
            </a:r>
            <a:r>
              <a:rPr lang="en-US" sz="2800" dirty="0" smtClean="0"/>
              <a:t>decision making</a:t>
            </a:r>
            <a:endParaRPr lang="en-US" sz="2800" dirty="0"/>
          </a:p>
          <a:p>
            <a:r>
              <a:rPr lang="en-US" sz="2800" dirty="0"/>
              <a:t>Lower transaction cost for project development</a:t>
            </a:r>
          </a:p>
          <a:p>
            <a:r>
              <a:rPr lang="en-US" sz="2800" dirty="0"/>
              <a:t>Increased stakeholder engagement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Politically feasible</a:t>
            </a:r>
          </a:p>
          <a:p>
            <a:r>
              <a:rPr lang="en-US" sz="2800" dirty="0"/>
              <a:t>Wider variety of stakeholders for innovative thinking</a:t>
            </a:r>
          </a:p>
          <a:p>
            <a:r>
              <a:rPr lang="en-US" sz="2800" dirty="0"/>
              <a:t>Existing personnel</a:t>
            </a:r>
          </a:p>
          <a:p>
            <a:r>
              <a:rPr lang="en-US" sz="2800" dirty="0"/>
              <a:t>Institutionalized roles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Centralized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Distributed </a:t>
            </a:r>
          </a:p>
        </p:txBody>
      </p:sp>
    </p:spTree>
    <p:extLst>
      <p:ext uri="{BB962C8B-B14F-4D97-AF65-F5344CB8AC3E}">
        <p14:creationId xmlns:p14="http://schemas.microsoft.com/office/powerpoint/2010/main" val="237191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4139240"/>
              </p:ext>
            </p:extLst>
          </p:nvPr>
        </p:nvGraphicFramePr>
        <p:xfrm>
          <a:off x="152400" y="914400"/>
          <a:ext cx="8534400" cy="4936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Regulatory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Role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Agency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Filling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Contact</a:t>
                      </a:r>
                      <a:r>
                        <a:rPr lang="en-US" baseline="0" dirty="0">
                          <a:solidFill>
                            <a:schemeClr val="bg1"/>
                          </a:solidFill>
                        </a:rPr>
                        <a:t> Person and information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Legal supports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275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275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275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275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275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275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275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0275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regulating now?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6248400"/>
            <a:ext cx="9051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adapted from http://www.eere.energy.gov/islandsplaybook/pdfs/islands-playbook.pdf</a:t>
            </a:r>
          </a:p>
        </p:txBody>
      </p:sp>
    </p:spTree>
    <p:extLst>
      <p:ext uri="{BB962C8B-B14F-4D97-AF65-F5344CB8AC3E}">
        <p14:creationId xmlns:p14="http://schemas.microsoft.com/office/powerpoint/2010/main" val="869131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the Regulatory Team (decentralized)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8350"/>
            <a:ext cx="4073525" cy="5815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00600" y="990600"/>
            <a:ext cx="3505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Similar to broad stakeholder matrix, understanding where to involve players in the  regulatory structure is critical to success of the effort.</a:t>
            </a:r>
          </a:p>
        </p:txBody>
      </p:sp>
    </p:spTree>
    <p:extLst>
      <p:ext uri="{BB962C8B-B14F-4D97-AF65-F5344CB8AC3E}">
        <p14:creationId xmlns:p14="http://schemas.microsoft.com/office/powerpoint/2010/main" val="4098835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Body of Knowledge on Infrastructure Regulation (http://regulationbodyofknowledge.org/) from the Public Utilities Research Center provides links to a large library addressing the regulatory treatment of infrastructure, an extensive glossary, and self-testing features to facilitate learning.</a:t>
            </a:r>
          </a:p>
          <a:p>
            <a:r>
              <a:rPr lang="en-US" dirty="0"/>
              <a:t>The Energy Regulators Regional Association (ERRA) E-Library (http://www.erranet.org/Library) provides information and data related to energy regulation</a:t>
            </a:r>
          </a:p>
          <a:p>
            <a:r>
              <a:rPr lang="en-US" dirty="0"/>
              <a:t>The Sustainable Energy Regulation and Policymaking for Africa website (http://africa-toolkit.reeep.org/) from the United Nations Industrial Development Organization contains a variety of information on shaping energy policy.</a:t>
            </a:r>
          </a:p>
          <a:p>
            <a:r>
              <a:rPr lang="en-US" dirty="0"/>
              <a:t>Encouraging Renewable Energy Development: A Handbook for International Energy Regulators (National Association of Regulatory Utility Commissioners 2011). This guide seeks to help international regulators navigate the policy landscape for large scale renewable deployment.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823978861"/>
      </p:ext>
    </p:extLst>
  </p:cSld>
  <p:clrMapOvr>
    <a:masterClrMapping/>
  </p:clrMapOvr>
</p:sld>
</file>

<file path=ppt/theme/theme1.xml><?xml version="1.0" encoding="utf-8"?>
<a:theme xmlns:a="http://schemas.openxmlformats.org/drawingml/2006/main" name="NREL 2016">
  <a:themeElements>
    <a:clrScheme name="Custom 2">
      <a:dk1>
        <a:srgbClr val="FFFFFF"/>
      </a:dk1>
      <a:lt1>
        <a:srgbClr val="0079C1"/>
      </a:lt1>
      <a:dk2>
        <a:srgbClr val="FFC425"/>
      </a:dk2>
      <a:lt2>
        <a:srgbClr val="8DC63F"/>
      </a:lt2>
      <a:accent1>
        <a:srgbClr val="0079C1"/>
      </a:accent1>
      <a:accent2>
        <a:srgbClr val="00A4E4"/>
      </a:accent2>
      <a:accent3>
        <a:srgbClr val="F6A01A"/>
      </a:accent3>
      <a:accent4>
        <a:srgbClr val="5E9732"/>
      </a:accent4>
      <a:accent5>
        <a:srgbClr val="933C06"/>
      </a:accent5>
      <a:accent6>
        <a:srgbClr val="6A737B"/>
      </a:accent6>
      <a:hlink>
        <a:srgbClr val="0079C1"/>
      </a:hlink>
      <a:folHlink>
        <a:srgbClr val="00A4E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4863</TotalTime>
  <Words>298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NREL 2016</vt:lpstr>
      <vt:lpstr>Energy Regulation: Roles and Responsibilities</vt:lpstr>
      <vt:lpstr>Overview</vt:lpstr>
      <vt:lpstr>Common Regulatory Roles</vt:lpstr>
      <vt:lpstr>Centralized and Distributed Regulation Benefits</vt:lpstr>
      <vt:lpstr>Who is regulating now?</vt:lpstr>
      <vt:lpstr>Building the Regulatory Team (decentralized)</vt:lpstr>
      <vt:lpstr>References</vt:lpstr>
    </vt:vector>
  </TitlesOfParts>
  <Company>NREL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ESDNREL</dc:creator>
  <cp:lastModifiedBy>ESDNREL</cp:lastModifiedBy>
  <cp:revision>31</cp:revision>
  <dcterms:created xsi:type="dcterms:W3CDTF">2016-11-30T04:05:52Z</dcterms:created>
  <dcterms:modified xsi:type="dcterms:W3CDTF">2017-02-01T04:20:50Z</dcterms:modified>
</cp:coreProperties>
</file>