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56" r:id="rId6"/>
    <p:sldMasterId id="2147483652" r:id="rId7"/>
  </p:sldMasterIdLst>
  <p:notesMasterIdLst>
    <p:notesMasterId r:id="rId29"/>
  </p:notesMasterIdLst>
  <p:sldIdLst>
    <p:sldId id="256" r:id="rId8"/>
    <p:sldId id="270" r:id="rId9"/>
    <p:sldId id="271" r:id="rId10"/>
    <p:sldId id="288" r:id="rId11"/>
    <p:sldId id="289" r:id="rId12"/>
    <p:sldId id="290" r:id="rId13"/>
    <p:sldId id="273" r:id="rId14"/>
    <p:sldId id="291" r:id="rId15"/>
    <p:sldId id="259" r:id="rId16"/>
    <p:sldId id="274" r:id="rId17"/>
    <p:sldId id="281" r:id="rId18"/>
    <p:sldId id="282" r:id="rId19"/>
    <p:sldId id="276" r:id="rId20"/>
    <p:sldId id="292" r:id="rId21"/>
    <p:sldId id="277" r:id="rId22"/>
    <p:sldId id="278" r:id="rId23"/>
    <p:sldId id="279" r:id="rId24"/>
    <p:sldId id="293" r:id="rId25"/>
    <p:sldId id="294" r:id="rId26"/>
    <p:sldId id="267" r:id="rId27"/>
    <p:sldId id="26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C6"/>
    <a:srgbClr val="0F96D3"/>
    <a:srgbClr val="006192"/>
    <a:srgbClr val="199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9"/>
    <p:restoredTop sz="94737"/>
  </p:normalViewPr>
  <p:slideViewPr>
    <p:cSldViewPr snapToGrid="0" snapToObjects="1" showGuides="1">
      <p:cViewPr varScale="1">
        <p:scale>
          <a:sx n="75" d="100"/>
          <a:sy n="75" d="100"/>
        </p:scale>
        <p:origin x="116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3F93B-08FC-0340-B3BC-8D21CE7B42B6}" type="datetimeFigureOut">
              <a:rPr lang="en-AE" smtClean="0"/>
              <a:t>04/02/2025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35C5E-4432-9842-9A51-9913977BD8E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52494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35C5E-4432-9842-9A51-9913977BD8E7}" type="slidenum">
              <a:rPr lang="en-AE" smtClean="0"/>
              <a:t>3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8324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483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50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53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8D3AE5D-A79A-484E-8B7F-FC8DCAD1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02" y="165474"/>
            <a:ext cx="11622395" cy="83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460937-1651-F846-AEE4-1A6E44B0D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552" y="6011971"/>
            <a:ext cx="403489" cy="365125"/>
          </a:xfrm>
        </p:spPr>
        <p:txBody>
          <a:bodyPr/>
          <a:lstStyle/>
          <a:p>
            <a:fld id="{E1258401-23C6-2149-BDD6-E20CBEDE9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74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CFE8D-557D-6D4F-ACFB-30365A478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2" y="1280350"/>
            <a:ext cx="11501367" cy="47942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8D3AE5D-A79A-484E-8B7F-FC8DCAD1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02" y="165474"/>
            <a:ext cx="11587427" cy="83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6A361D-163C-B842-B22A-F6EED931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4813" y="6377096"/>
            <a:ext cx="403489" cy="365125"/>
          </a:xfrm>
        </p:spPr>
        <p:txBody>
          <a:bodyPr/>
          <a:lstStyle/>
          <a:p>
            <a:fld id="{E1258401-23C6-2149-BDD6-E20CBEDE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3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6135E-076F-9B4A-90DB-53E4FBB01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6077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4A6CF-2FCB-7047-B4A1-1B8AF2D12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06077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7508D57-48C2-E743-8FDB-B45F9C84E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02" y="165474"/>
            <a:ext cx="11622395" cy="83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00C219-667B-5442-BF24-2C5B437C9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4813" y="6377096"/>
            <a:ext cx="403489" cy="365125"/>
          </a:xfrm>
        </p:spPr>
        <p:txBody>
          <a:bodyPr/>
          <a:lstStyle/>
          <a:p>
            <a:fld id="{E1258401-23C6-2149-BDD6-E20CBEDE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7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13E3A1-0DE2-DE43-9D19-C1120C0484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9DB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7483C17-C30B-9647-BAB1-4358976E1386}"/>
              </a:ext>
            </a:extLst>
          </p:cNvPr>
          <p:cNvSpPr/>
          <p:nvPr userDrawn="1"/>
        </p:nvSpPr>
        <p:spPr>
          <a:xfrm flipH="1">
            <a:off x="10099040" y="5191760"/>
            <a:ext cx="2092960" cy="166624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FAA954-7C93-474A-869F-D63F9DB47B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016" y="341450"/>
            <a:ext cx="3149303" cy="61358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17327B-47C3-5449-84B3-8DE950B52FF0}"/>
              </a:ext>
            </a:extLst>
          </p:cNvPr>
          <p:cNvSpPr/>
          <p:nvPr userDrawn="1"/>
        </p:nvSpPr>
        <p:spPr>
          <a:xfrm>
            <a:off x="1" y="3665365"/>
            <a:ext cx="866274" cy="2072787"/>
          </a:xfrm>
          <a:prstGeom prst="rect">
            <a:avLst/>
          </a:prstGeom>
          <a:solidFill>
            <a:srgbClr val="00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DA95A1-7100-1645-8E7C-5094856071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31233" y="6352674"/>
            <a:ext cx="1210677" cy="30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4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3" pos="5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3130E42-89AA-444C-91E0-813059EFCA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9DB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7483C17-C30B-9647-BAB1-4358976E1386}"/>
              </a:ext>
            </a:extLst>
          </p:cNvPr>
          <p:cNvSpPr/>
          <p:nvPr userDrawn="1"/>
        </p:nvSpPr>
        <p:spPr>
          <a:xfrm flipH="1">
            <a:off x="10099040" y="5191760"/>
            <a:ext cx="2092960" cy="166624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8B62C0-F9C0-A04E-B721-DAB7D1A3BE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1233" y="6352674"/>
            <a:ext cx="1210677" cy="307111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FAC89F-FA23-3C40-9468-0FD0C38878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017" y="341450"/>
            <a:ext cx="2496098" cy="48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2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3" pos="59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8CA995B-1F78-FC45-B138-D1C90D753CD5}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rgbClr val="199DB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22D776-1F81-B240-BBF0-6E09D6EB4A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1233" y="6352674"/>
            <a:ext cx="1210677" cy="307111"/>
          </a:xfrm>
          <a:prstGeom prst="rect">
            <a:avLst/>
          </a:prstGeom>
        </p:spPr>
      </p:pic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01ACD34-87EF-8748-9D4A-CA11D279D3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017" y="341450"/>
            <a:ext cx="2496098" cy="48632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D9DACE2-424B-7247-8606-91F89DEA7191}"/>
              </a:ext>
            </a:extLst>
          </p:cNvPr>
          <p:cNvSpPr txBox="1"/>
          <p:nvPr userDrawn="1"/>
        </p:nvSpPr>
        <p:spPr>
          <a:xfrm>
            <a:off x="250625" y="1407349"/>
            <a:ext cx="4627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4000" b="1" dirty="0">
                <a:solidFill>
                  <a:schemeClr val="bg1"/>
                </a:solidFill>
              </a:rPr>
              <a:t>AGENDA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A9F03B-863C-944D-A3E4-83EAC8EEFFB9}"/>
              </a:ext>
            </a:extLst>
          </p:cNvPr>
          <p:cNvSpPr/>
          <p:nvPr userDrawn="1"/>
        </p:nvSpPr>
        <p:spPr>
          <a:xfrm>
            <a:off x="5451108" y="1378819"/>
            <a:ext cx="644892" cy="4100362"/>
          </a:xfrm>
          <a:prstGeom prst="rect">
            <a:avLst/>
          </a:prstGeom>
          <a:solidFill>
            <a:srgbClr val="00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6851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pos="397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6EB53F7F-87D3-E940-9E6F-46A5E7CD02C0}"/>
              </a:ext>
            </a:extLst>
          </p:cNvPr>
          <p:cNvSpPr/>
          <p:nvPr userDrawn="1"/>
        </p:nvSpPr>
        <p:spPr>
          <a:xfrm flipH="1">
            <a:off x="10099040" y="5191760"/>
            <a:ext cx="2092960" cy="1666240"/>
          </a:xfrm>
          <a:prstGeom prst="rtTriangle">
            <a:avLst/>
          </a:prstGeom>
          <a:solidFill>
            <a:srgbClr val="00A0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E721D-5703-B44C-82A6-B326A7A9E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4041" y="5842317"/>
            <a:ext cx="403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258401-23C6-2149-BDD6-E20CBEDE97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C338BD-8073-864D-87A0-AA930A255E85}"/>
              </a:ext>
            </a:extLst>
          </p:cNvPr>
          <p:cNvCxnSpPr/>
          <p:nvPr userDrawn="1"/>
        </p:nvCxnSpPr>
        <p:spPr>
          <a:xfrm>
            <a:off x="334963" y="885032"/>
            <a:ext cx="11522074" cy="0"/>
          </a:xfrm>
          <a:prstGeom prst="line">
            <a:avLst/>
          </a:prstGeom>
          <a:ln w="28575">
            <a:solidFill>
              <a:srgbClr val="006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981CA25-5CDB-FD4A-B618-FB77955D4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02" y="165474"/>
            <a:ext cx="10319637" cy="83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18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CC55DFB-35AC-FE46-8690-294CCD54171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29357" y="6352674"/>
            <a:ext cx="1208173" cy="306000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16BC807D-3205-0B42-8168-469FAB247B6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700019" y="165474"/>
            <a:ext cx="1135766" cy="64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9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619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www.irena.org/Publications/2024/Dec/Sustainable-aviation-fuels-in-Southeast-Asia-A-regional-perspective-on-bio-based-solution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86856CE-952D-3747-BE56-4630DDC323AF}"/>
              </a:ext>
            </a:extLst>
          </p:cNvPr>
          <p:cNvSpPr txBox="1"/>
          <p:nvPr/>
        </p:nvSpPr>
        <p:spPr>
          <a:xfrm>
            <a:off x="983751" y="3993872"/>
            <a:ext cx="10945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Presenters: 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Chun Sheng Goh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86C7E6-E5C0-0144-88BB-57266D6D9938}"/>
              </a:ext>
            </a:extLst>
          </p:cNvPr>
          <p:cNvSpPr txBox="1"/>
          <p:nvPr/>
        </p:nvSpPr>
        <p:spPr>
          <a:xfrm>
            <a:off x="983751" y="5083099"/>
            <a:ext cx="10782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TUESDAY, 28 JANUARY 2025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9:30 – 10:00 CET 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31E1B2-1DFE-EA43-BC47-C9EC340B59C7}"/>
              </a:ext>
            </a:extLst>
          </p:cNvPr>
          <p:cNvSpPr txBox="1"/>
          <p:nvPr/>
        </p:nvSpPr>
        <p:spPr>
          <a:xfrm>
            <a:off x="983751" y="1621078"/>
            <a:ext cx="98991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schemeClr val="bg1"/>
                </a:solidFill>
              </a:rPr>
              <a:t>Sustainable aviation fuels in Southeast Asia: </a:t>
            </a:r>
          </a:p>
          <a:p>
            <a:pPr>
              <a:defRPr/>
            </a:pPr>
            <a:r>
              <a:rPr lang="en-GB" sz="3200" b="1" dirty="0">
                <a:solidFill>
                  <a:schemeClr val="bg1"/>
                </a:solidFill>
              </a:rPr>
              <a:t>A regional perspective on bio-based solutions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873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5DDCD-B1F6-8CAC-68DF-69F82821C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476CA-7B92-AE3C-70C2-63F1C55A5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Energy</a:t>
            </a:r>
            <a:r>
              <a:rPr lang="zh-CN" altLang="en-US" dirty="0"/>
              <a:t> </a:t>
            </a:r>
            <a:r>
              <a:rPr lang="en-US" altLang="zh-CN" dirty="0"/>
              <a:t>crops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 err="1"/>
              <a:t>u</a:t>
            </a:r>
            <a:r>
              <a:rPr lang="en-US" dirty="0" err="1"/>
              <a:t>nder-utilised</a:t>
            </a:r>
            <a:r>
              <a:rPr lang="en-US" dirty="0"/>
              <a:t>, low carbon land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B80CE2-2B5C-EB4C-AA55-FBC50DA2CC02}"/>
              </a:ext>
            </a:extLst>
          </p:cNvPr>
          <p:cNvSpPr txBox="1">
            <a:spLocks/>
          </p:cNvSpPr>
          <p:nvPr/>
        </p:nvSpPr>
        <p:spPr>
          <a:xfrm>
            <a:off x="11624813" y="6377096"/>
            <a:ext cx="403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258401-23C6-2149-BDD6-E20CBEDE973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0344E7-1764-537B-8219-2D6A12363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552" y="6011971"/>
            <a:ext cx="403489" cy="365125"/>
          </a:xfrm>
        </p:spPr>
        <p:txBody>
          <a:bodyPr/>
          <a:lstStyle/>
          <a:p>
            <a:fld id="{E1258401-23C6-2149-BDD6-E20CBEDE9734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5AE71F-133F-BCFE-0B49-E3C5BFDB4064}"/>
              </a:ext>
            </a:extLst>
          </p:cNvPr>
          <p:cNvSpPr txBox="1"/>
          <p:nvPr/>
        </p:nvSpPr>
        <p:spPr>
          <a:xfrm>
            <a:off x="248903" y="1145834"/>
            <a:ext cx="11622394" cy="4249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Terms used - “abandoned”, “degraded” and “marginal” land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spc="50" dirty="0">
                <a:latin typeface="Aptos" panose="020B0004020202020204" pitchFamily="34" charset="0"/>
                <a:cs typeface="Aptos Serif" panose="020B0502040204020203" pitchFamily="18" charset="0"/>
              </a:rPr>
              <a:t>NOT</a:t>
            </a:r>
            <a:r>
              <a:rPr lang="en-GB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 forested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spc="50" dirty="0">
                <a:latin typeface="Aptos" panose="020B0004020202020204" pitchFamily="34" charset="0"/>
                <a:cs typeface="Aptos Serif" panose="020B0502040204020203" pitchFamily="18" charset="0"/>
              </a:rPr>
              <a:t>NOT</a:t>
            </a:r>
            <a:r>
              <a:rPr lang="en-GB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 rich in carbon and biodiversity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spc="50" dirty="0">
                <a:latin typeface="Aptos" panose="020B0004020202020204" pitchFamily="34" charset="0"/>
                <a:cs typeface="Aptos Serif" panose="020B0502040204020203" pitchFamily="18" charset="0"/>
              </a:rPr>
              <a:t>NOT</a:t>
            </a:r>
            <a:r>
              <a:rPr lang="en-GB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 being used for agriculture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Definitions vary by filtering criteria and local contexts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Global estimates vary widely – 1 to 6 billion ha, due to different databases and methodologies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spc="50" dirty="0">
              <a:latin typeface="Aptos" panose="020B0004020202020204" pitchFamily="34" charset="0"/>
              <a:cs typeface="Aptos Serif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83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54D27-FD42-316E-4BAE-71C31FF30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146B8-CBB5-184B-6B14-02191EB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crops on </a:t>
            </a:r>
            <a:r>
              <a:rPr lang="en-US" dirty="0" err="1"/>
              <a:t>under-utilised</a:t>
            </a:r>
            <a:r>
              <a:rPr lang="en-US" dirty="0"/>
              <a:t>, low carbon land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E7C052B-3913-4DBB-0DD2-A924975E7A62}"/>
              </a:ext>
            </a:extLst>
          </p:cNvPr>
          <p:cNvSpPr txBox="1">
            <a:spLocks/>
          </p:cNvSpPr>
          <p:nvPr/>
        </p:nvSpPr>
        <p:spPr>
          <a:xfrm>
            <a:off x="11624813" y="6377096"/>
            <a:ext cx="403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258401-23C6-2149-BDD6-E20CBEDE973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9BD0BAF-D67C-20FC-0B27-3F9E997E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552" y="6011971"/>
            <a:ext cx="403489" cy="365125"/>
          </a:xfrm>
        </p:spPr>
        <p:txBody>
          <a:bodyPr/>
          <a:lstStyle/>
          <a:p>
            <a:fld id="{E1258401-23C6-2149-BDD6-E20CBEDE9734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D72A3F-8EC2-1076-B336-4A0166E94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04" y="1093528"/>
            <a:ext cx="7901949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16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26664-C8DF-A0EF-E076-17D9AE510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80701-E4E0-4DDB-9E9E-6568CEB7B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SAF from energy crops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52C0A33-557B-831C-72F5-C08361B57501}"/>
              </a:ext>
            </a:extLst>
          </p:cNvPr>
          <p:cNvSpPr txBox="1">
            <a:spLocks/>
          </p:cNvSpPr>
          <p:nvPr/>
        </p:nvSpPr>
        <p:spPr>
          <a:xfrm>
            <a:off x="11624813" y="6377096"/>
            <a:ext cx="403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258401-23C6-2149-BDD6-E20CBEDE973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3423700-F19C-8105-7819-36FEF43B9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552" y="6011971"/>
            <a:ext cx="403489" cy="365125"/>
          </a:xfrm>
        </p:spPr>
        <p:txBody>
          <a:bodyPr/>
          <a:lstStyle/>
          <a:p>
            <a:fld id="{E1258401-23C6-2149-BDD6-E20CBEDE9734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E2E278-36B8-B95B-02FE-FC1E8E981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02" y="1111816"/>
            <a:ext cx="8567992" cy="50292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CD3EE8A-EBAC-C1C4-D99F-9C0422165798}"/>
              </a:ext>
            </a:extLst>
          </p:cNvPr>
          <p:cNvSpPr/>
          <p:nvPr/>
        </p:nvSpPr>
        <p:spPr>
          <a:xfrm>
            <a:off x="7196328" y="2359152"/>
            <a:ext cx="356616" cy="21031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6BC649-1249-979D-8A4B-6764F95A1F62}"/>
              </a:ext>
            </a:extLst>
          </p:cNvPr>
          <p:cNvSpPr/>
          <p:nvPr/>
        </p:nvSpPr>
        <p:spPr>
          <a:xfrm>
            <a:off x="6992112" y="3479280"/>
            <a:ext cx="356616" cy="21031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DBC482B-847A-9464-354E-50A2EC7B71C6}"/>
              </a:ext>
            </a:extLst>
          </p:cNvPr>
          <p:cNvSpPr/>
          <p:nvPr/>
        </p:nvSpPr>
        <p:spPr>
          <a:xfrm>
            <a:off x="6992112" y="4627268"/>
            <a:ext cx="356616" cy="21031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23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F0387-8FAC-AC53-EE0D-42EC04026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995F4-E638-D583-219B-7F931014C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SAF from energy crops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C48667-38FC-D6C2-BF53-DFAA1003A80A}"/>
              </a:ext>
            </a:extLst>
          </p:cNvPr>
          <p:cNvSpPr txBox="1">
            <a:spLocks/>
          </p:cNvSpPr>
          <p:nvPr/>
        </p:nvSpPr>
        <p:spPr>
          <a:xfrm>
            <a:off x="11624813" y="6377096"/>
            <a:ext cx="403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258401-23C6-2149-BDD6-E20CBEDE973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F23C4A-41E6-6967-069C-6E71B0A2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552" y="6011971"/>
            <a:ext cx="403489" cy="365125"/>
          </a:xfrm>
        </p:spPr>
        <p:txBody>
          <a:bodyPr/>
          <a:lstStyle/>
          <a:p>
            <a:fld id="{E1258401-23C6-2149-BDD6-E20CBEDE9734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DD56F7-C5FF-C915-7D0C-72E14176D8A1}"/>
              </a:ext>
            </a:extLst>
          </p:cNvPr>
          <p:cNvSpPr txBox="1"/>
          <p:nvPr/>
        </p:nvSpPr>
        <p:spPr>
          <a:xfrm>
            <a:off x="248902" y="1153853"/>
            <a:ext cx="11622395" cy="3843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Develop </a:t>
            </a:r>
            <a:r>
              <a:rPr lang="en-US" sz="2400" b="1" spc="50" dirty="0">
                <a:latin typeface="Aptos" panose="020B0004020202020204" pitchFamily="34" charset="0"/>
                <a:cs typeface="Aptos Serif" panose="020B0502040204020203" pitchFamily="18" charset="0"/>
              </a:rPr>
              <a:t>clear guidelines </a:t>
            </a:r>
            <a:r>
              <a:rPr lang="en-US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to avoid unintended consequences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Integrate SAF production into </a:t>
            </a:r>
            <a:r>
              <a:rPr lang="en-GB" sz="2400" b="1" spc="50" dirty="0">
                <a:latin typeface="Aptos" panose="020B0004020202020204" pitchFamily="34" charset="0"/>
                <a:cs typeface="Aptos Serif" panose="020B0502040204020203" pitchFamily="18" charset="0"/>
              </a:rPr>
              <a:t>broader land-use planning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The question is not yes or no, but </a:t>
            </a:r>
            <a:r>
              <a:rPr lang="en-GB" sz="2400" b="1" spc="50" dirty="0">
                <a:latin typeface="Aptos" panose="020B0004020202020204" pitchFamily="34" charset="0"/>
                <a:cs typeface="Aptos Serif" panose="020B0502040204020203" pitchFamily="18" charset="0"/>
              </a:rPr>
              <a:t>how to do it in sustainable ways</a:t>
            </a:r>
            <a:endParaRPr lang="en-GB" sz="2400" spc="50" dirty="0">
              <a:latin typeface="Aptos" panose="020B0004020202020204" pitchFamily="34" charset="0"/>
              <a:cs typeface="Aptos Serif" panose="020B0502040204020203" pitchFamily="18" charset="0"/>
            </a:endParaRP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Use </a:t>
            </a:r>
            <a:r>
              <a:rPr lang="en-US" sz="2400" b="1" spc="50" dirty="0">
                <a:latin typeface="Aptos" panose="020B0004020202020204" pitchFamily="34" charset="0"/>
                <a:cs typeface="Aptos Serif" panose="020B0502040204020203" pitchFamily="18" charset="0"/>
              </a:rPr>
              <a:t>minimal</a:t>
            </a:r>
            <a:r>
              <a:rPr lang="en-US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 land and resources 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At </a:t>
            </a:r>
            <a:r>
              <a:rPr lang="en-US" sz="2400" b="1" spc="50" dirty="0">
                <a:latin typeface="Aptos" panose="020B0004020202020204" pitchFamily="34" charset="0"/>
                <a:cs typeface="Aptos Serif" panose="020B0502040204020203" pitchFamily="18" charset="0"/>
              </a:rPr>
              <a:t>reasonable</a:t>
            </a:r>
            <a:r>
              <a:rPr lang="en-US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 costs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Generate socio-economic </a:t>
            </a:r>
            <a:r>
              <a:rPr lang="en-US" sz="2400" b="1" spc="50" dirty="0">
                <a:latin typeface="Aptos" panose="020B0004020202020204" pitchFamily="34" charset="0"/>
                <a:cs typeface="Aptos Serif" panose="020B0502040204020203" pitchFamily="18" charset="0"/>
              </a:rPr>
              <a:t>benefits</a:t>
            </a:r>
            <a:r>
              <a:rPr lang="en-US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 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Minimize environmental </a:t>
            </a:r>
            <a:r>
              <a:rPr lang="en-US" sz="2400" b="1" spc="50" dirty="0">
                <a:latin typeface="Aptos" panose="020B0004020202020204" pitchFamily="34" charset="0"/>
                <a:cs typeface="Aptos Serif" panose="020B0502040204020203" pitchFamily="18" charset="0"/>
              </a:rPr>
              <a:t>impacts</a:t>
            </a:r>
            <a:endParaRPr lang="en-GB" sz="2400" b="1" spc="50" dirty="0">
              <a:latin typeface="Aptos" panose="020B0004020202020204" pitchFamily="34" charset="0"/>
              <a:cs typeface="Aptos Serif" panose="020B05020402040202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BD5E26-CE68-B3EB-9E7C-02C716B16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921" y="1153853"/>
            <a:ext cx="967636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985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5CA3A-BF58-582A-2748-01B333DCC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566DA-2745-8B31-1F26-F5A7C71CF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trade and investment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2FA4F40-D560-6B69-F255-F5F970D90267}"/>
              </a:ext>
            </a:extLst>
          </p:cNvPr>
          <p:cNvSpPr txBox="1">
            <a:spLocks/>
          </p:cNvSpPr>
          <p:nvPr/>
        </p:nvSpPr>
        <p:spPr>
          <a:xfrm>
            <a:off x="11624813" y="6377096"/>
            <a:ext cx="403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258401-23C6-2149-BDD6-E20CBEDE973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FC685C2-6102-6F77-92A6-C86D3F2C8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552" y="6011971"/>
            <a:ext cx="403489" cy="365125"/>
          </a:xfrm>
        </p:spPr>
        <p:txBody>
          <a:bodyPr/>
          <a:lstStyle/>
          <a:p>
            <a:fld id="{E1258401-23C6-2149-BDD6-E20CBEDE9734}" type="slidenum">
              <a:rPr lang="en-US" smtClean="0"/>
              <a:t>14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236970-4B1B-E6B7-4302-8E54DA7FB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02" y="1093528"/>
            <a:ext cx="8668214" cy="54864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9F534F-3ECE-4C42-50DF-4296FB3C104C}"/>
              </a:ext>
            </a:extLst>
          </p:cNvPr>
          <p:cNvSpPr/>
          <p:nvPr/>
        </p:nvSpPr>
        <p:spPr>
          <a:xfrm>
            <a:off x="4738254" y="4433454"/>
            <a:ext cx="535709" cy="145934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245F54-6AB0-FB1F-FBAE-0630788894E2}"/>
              </a:ext>
            </a:extLst>
          </p:cNvPr>
          <p:cNvSpPr/>
          <p:nvPr/>
        </p:nvSpPr>
        <p:spPr>
          <a:xfrm>
            <a:off x="900545" y="4433453"/>
            <a:ext cx="535709" cy="145934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1F3A56-221E-A141-66C3-05502C37FBFE}"/>
              </a:ext>
            </a:extLst>
          </p:cNvPr>
          <p:cNvSpPr txBox="1"/>
          <p:nvPr/>
        </p:nvSpPr>
        <p:spPr>
          <a:xfrm>
            <a:off x="9194755" y="1093528"/>
            <a:ext cx="2676541" cy="1701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Export to other regions – Japan, Australia, China…</a:t>
            </a:r>
          </a:p>
        </p:txBody>
      </p:sp>
    </p:spTree>
    <p:extLst>
      <p:ext uri="{BB962C8B-B14F-4D97-AF65-F5344CB8AC3E}">
        <p14:creationId xmlns:p14="http://schemas.microsoft.com/office/powerpoint/2010/main" val="4953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235C8-EC2B-DEAB-23AD-C930E2B32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444FC-51DB-E5CF-9A4C-5BB54940D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Feedstock allocation between sectors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B3A4E44-797C-E36E-DC90-D0973FF77EFA}"/>
              </a:ext>
            </a:extLst>
          </p:cNvPr>
          <p:cNvSpPr txBox="1">
            <a:spLocks/>
          </p:cNvSpPr>
          <p:nvPr/>
        </p:nvSpPr>
        <p:spPr>
          <a:xfrm>
            <a:off x="11624813" y="6377096"/>
            <a:ext cx="403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258401-23C6-2149-BDD6-E20CBEDE973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2B9869-CB1D-8F16-6EAE-F2B1F6E72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552" y="6011971"/>
            <a:ext cx="403489" cy="365125"/>
          </a:xfrm>
        </p:spPr>
        <p:txBody>
          <a:bodyPr/>
          <a:lstStyle/>
          <a:p>
            <a:fld id="{E1258401-23C6-2149-BDD6-E20CBEDE9734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3FC0FF-0EB4-684E-B519-E9543C0B0718}"/>
              </a:ext>
            </a:extLst>
          </p:cNvPr>
          <p:cNvGrpSpPr/>
          <p:nvPr/>
        </p:nvGrpSpPr>
        <p:grpSpPr>
          <a:xfrm>
            <a:off x="474192" y="1220279"/>
            <a:ext cx="5611813" cy="5406973"/>
            <a:chOff x="6359631" y="1125537"/>
            <a:chExt cx="5472000" cy="56970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C4F8D93-2A7E-5981-AC58-5F3C9666AB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210"/>
            <a:stretch/>
          </p:blipFill>
          <p:spPr>
            <a:xfrm>
              <a:off x="6370517" y="1125537"/>
              <a:ext cx="5451370" cy="394561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0008F1B-00E2-98A0-AE86-ACE793006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9631" y="5058814"/>
              <a:ext cx="5472000" cy="1763743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4F69D86-B232-1960-0960-C270947F8A0C}"/>
              </a:ext>
            </a:extLst>
          </p:cNvPr>
          <p:cNvSpPr/>
          <p:nvPr/>
        </p:nvSpPr>
        <p:spPr>
          <a:xfrm>
            <a:off x="406400" y="2456872"/>
            <a:ext cx="5800436" cy="164407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FCF706-B075-CD52-B4DD-C948011F7579}"/>
              </a:ext>
            </a:extLst>
          </p:cNvPr>
          <p:cNvSpPr/>
          <p:nvPr/>
        </p:nvSpPr>
        <p:spPr>
          <a:xfrm>
            <a:off x="406400" y="4965018"/>
            <a:ext cx="5800436" cy="172750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40B1C7D4-32DF-7F02-DABD-67083DCCB4D3}"/>
              </a:ext>
            </a:extLst>
          </p:cNvPr>
          <p:cNvSpPr/>
          <p:nvPr/>
        </p:nvSpPr>
        <p:spPr>
          <a:xfrm>
            <a:off x="2604655" y="2905620"/>
            <a:ext cx="341745" cy="794327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418811B1-8318-6FA8-57D5-A1B9D9CD91D0}"/>
              </a:ext>
            </a:extLst>
          </p:cNvPr>
          <p:cNvSpPr/>
          <p:nvPr/>
        </p:nvSpPr>
        <p:spPr>
          <a:xfrm rot="3328894">
            <a:off x="6384025" y="3624841"/>
            <a:ext cx="341745" cy="794327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AE1D0E01-6B57-F0BC-A898-9B648EAC070C}"/>
              </a:ext>
            </a:extLst>
          </p:cNvPr>
          <p:cNvSpPr/>
          <p:nvPr/>
        </p:nvSpPr>
        <p:spPr>
          <a:xfrm rot="5400000">
            <a:off x="6435719" y="4194433"/>
            <a:ext cx="341745" cy="794327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15B773-B689-76C6-036F-4B2E50E97B8A}"/>
              </a:ext>
            </a:extLst>
          </p:cNvPr>
          <p:cNvSpPr txBox="1"/>
          <p:nvPr/>
        </p:nvSpPr>
        <p:spPr>
          <a:xfrm>
            <a:off x="7190800" y="2821648"/>
            <a:ext cx="3994435" cy="1294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Other energy uses, e.g., road transportation and power generation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FE13B3-4624-1F31-3D55-33C5D564D1E8}"/>
              </a:ext>
            </a:extLst>
          </p:cNvPr>
          <p:cNvSpPr txBox="1"/>
          <p:nvPr/>
        </p:nvSpPr>
        <p:spPr>
          <a:xfrm>
            <a:off x="7190801" y="4387856"/>
            <a:ext cx="3994435" cy="1294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Non-energy uses, e.g., materials, fertilisers, biochar, etc.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DBBD1FC-1970-9B79-6126-FD0E4A898146}"/>
              </a:ext>
            </a:extLst>
          </p:cNvPr>
          <p:cNvGrpSpPr/>
          <p:nvPr/>
        </p:nvGrpSpPr>
        <p:grpSpPr>
          <a:xfrm>
            <a:off x="7989536" y="1910813"/>
            <a:ext cx="2396961" cy="864489"/>
            <a:chOff x="7989536" y="1910813"/>
            <a:chExt cx="2396961" cy="86448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5BA4721-E533-AA46-0397-423970753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2628"/>
            <a:stretch/>
          </p:blipFill>
          <p:spPr>
            <a:xfrm>
              <a:off x="7989536" y="1910813"/>
              <a:ext cx="2396961" cy="83661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A57D9A-B06A-837C-683F-0F8B5FEAD2BA}"/>
                </a:ext>
              </a:extLst>
            </p:cNvPr>
            <p:cNvSpPr txBox="1"/>
            <p:nvPr/>
          </p:nvSpPr>
          <p:spPr>
            <a:xfrm>
              <a:off x="7989536" y="2513692"/>
              <a:ext cx="11637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sz="1050" b="1" dirty="0">
                  <a:cs typeface="Aptos Serif" panose="020B0502040204020203" pitchFamily="18" charset="0"/>
                </a:rPr>
                <a:t>Power</a:t>
              </a:r>
              <a:endParaRPr lang="en-US" sz="1050" b="1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94A36F-CB63-B748-6DC5-5329F9CCEE20}"/>
                </a:ext>
              </a:extLst>
            </p:cNvPr>
            <p:cNvSpPr txBox="1"/>
            <p:nvPr/>
          </p:nvSpPr>
          <p:spPr>
            <a:xfrm>
              <a:off x="9222797" y="2500456"/>
              <a:ext cx="11637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sz="1050" b="1" dirty="0">
                  <a:cs typeface="Aptos Serif" panose="020B0502040204020203" pitchFamily="18" charset="0"/>
                </a:rPr>
                <a:t>Transport</a:t>
              </a:r>
              <a:endParaRPr lang="en-US" sz="105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4715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FDC7D-3473-B846-316E-1B5FC0F34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73698-5322-C2CB-C589-0BB9B670F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conditions and </a:t>
            </a:r>
            <a:r>
              <a:rPr lang="en-US" dirty="0" err="1"/>
              <a:t>labour</a:t>
            </a:r>
            <a:r>
              <a:rPr lang="en-US" dirty="0"/>
              <a:t> availability for energy crops production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09E33CA-624D-CF48-4DAD-B5392B337628}"/>
              </a:ext>
            </a:extLst>
          </p:cNvPr>
          <p:cNvSpPr txBox="1">
            <a:spLocks/>
          </p:cNvSpPr>
          <p:nvPr/>
        </p:nvSpPr>
        <p:spPr>
          <a:xfrm>
            <a:off x="11624813" y="6377096"/>
            <a:ext cx="403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258401-23C6-2149-BDD6-E20CBEDE973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DEA1DC-AB4E-A377-9FE6-7C23157A1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552" y="6011971"/>
            <a:ext cx="403489" cy="365125"/>
          </a:xfrm>
        </p:spPr>
        <p:txBody>
          <a:bodyPr/>
          <a:lstStyle/>
          <a:p>
            <a:fld id="{E1258401-23C6-2149-BDD6-E20CBEDE9734}" type="slidenum">
              <a:rPr lang="en-US" smtClean="0"/>
              <a:t>16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AFC53F-3149-694C-47F5-C8FD24648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47" y="1196249"/>
            <a:ext cx="7930691" cy="34224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3ABAC0-A70C-8D65-029A-CD8456F1604D}"/>
              </a:ext>
            </a:extLst>
          </p:cNvPr>
          <p:cNvSpPr txBox="1"/>
          <p:nvPr/>
        </p:nvSpPr>
        <p:spPr>
          <a:xfrm>
            <a:off x="248902" y="4911554"/>
            <a:ext cx="8941751" cy="1602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Involving local stakeholders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Benefits and risks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Local conditions: familiarity, preference, labour availability…</a:t>
            </a:r>
          </a:p>
        </p:txBody>
      </p:sp>
    </p:spTree>
    <p:extLst>
      <p:ext uri="{BB962C8B-B14F-4D97-AF65-F5344CB8AC3E}">
        <p14:creationId xmlns:p14="http://schemas.microsoft.com/office/powerpoint/2010/main" val="321370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2D1A3-1F98-C714-5417-51292EA92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8CE6-773A-F2D1-49C7-FA203320D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perspectives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EE7542D-C898-907B-844D-35860773578D}"/>
              </a:ext>
            </a:extLst>
          </p:cNvPr>
          <p:cNvSpPr txBox="1">
            <a:spLocks/>
          </p:cNvSpPr>
          <p:nvPr/>
        </p:nvSpPr>
        <p:spPr>
          <a:xfrm>
            <a:off x="11624813" y="6377096"/>
            <a:ext cx="403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258401-23C6-2149-BDD6-E20CBEDE973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41B478D-C253-0C8A-526E-2D1BB0D3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552" y="6011971"/>
            <a:ext cx="403489" cy="365125"/>
          </a:xfrm>
        </p:spPr>
        <p:txBody>
          <a:bodyPr/>
          <a:lstStyle/>
          <a:p>
            <a:fld id="{E1258401-23C6-2149-BDD6-E20CBEDE9734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C0ED7C-4889-57B2-9436-9F224C0A4A8C}"/>
              </a:ext>
            </a:extLst>
          </p:cNvPr>
          <p:cNvSpPr txBox="1"/>
          <p:nvPr/>
        </p:nvSpPr>
        <p:spPr>
          <a:xfrm>
            <a:off x="248902" y="1153853"/>
            <a:ext cx="11622395" cy="3843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Active players: Singapore, Malaysia, Indonesia, Thailand and Philippines.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Demand side: </a:t>
            </a:r>
          </a:p>
          <a:p>
            <a:pPr marL="742950" lvl="1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Reactive approach driven by market signals, not proactive policies.</a:t>
            </a:r>
          </a:p>
          <a:p>
            <a:pPr marL="742950" lvl="1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No subsidies; mandates funded by traveler surcharges.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Supply side:</a:t>
            </a:r>
          </a:p>
          <a:p>
            <a:pPr marL="742950" lvl="1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SAF linked to industrial growth; incentives attract investments.</a:t>
            </a:r>
          </a:p>
          <a:p>
            <a:pPr marL="742950" lvl="1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Policy bottlenecks due to multi-ministry coordination issues.</a:t>
            </a:r>
            <a:endParaRPr lang="en-GB" sz="2400" spc="50" dirty="0">
              <a:latin typeface="Aptos" panose="020B0004020202020204" pitchFamily="34" charset="0"/>
              <a:cs typeface="Aptos Serif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361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20426-B920-72B6-4E72-7008D406A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86A46-A4FA-D2AB-57D0-BA319C650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perspectives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C996C3-F67F-3611-66C1-0A2649DC8EB4}"/>
              </a:ext>
            </a:extLst>
          </p:cNvPr>
          <p:cNvSpPr txBox="1">
            <a:spLocks/>
          </p:cNvSpPr>
          <p:nvPr/>
        </p:nvSpPr>
        <p:spPr>
          <a:xfrm>
            <a:off x="11624813" y="6377096"/>
            <a:ext cx="403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258401-23C6-2149-BDD6-E20CBEDE973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2B6CEF-2C67-AC0D-BB01-41AC370BC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552" y="6011971"/>
            <a:ext cx="403489" cy="365125"/>
          </a:xfrm>
        </p:spPr>
        <p:txBody>
          <a:bodyPr/>
          <a:lstStyle/>
          <a:p>
            <a:fld id="{E1258401-23C6-2149-BDD6-E20CBEDE9734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49571C-91DF-D253-24A4-F6673E86881C}"/>
              </a:ext>
            </a:extLst>
          </p:cNvPr>
          <p:cNvSpPr txBox="1"/>
          <p:nvPr/>
        </p:nvSpPr>
        <p:spPr>
          <a:xfrm>
            <a:off x="248902" y="1153853"/>
            <a:ext cx="11622395" cy="3283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International Partnerships</a:t>
            </a:r>
          </a:p>
          <a:p>
            <a:pPr marL="742950" lvl="1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Australia, China, Japan partner with Southeast Asia on SAF.</a:t>
            </a:r>
          </a:p>
          <a:p>
            <a:pPr marL="742950" lvl="1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Export-oriented models intensify regional feedstock competition.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Feedstock Sustainability Concerns</a:t>
            </a:r>
          </a:p>
          <a:p>
            <a:pPr marL="742950" lvl="1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Palm oil reliance raises environmental and ethical issues.</a:t>
            </a:r>
          </a:p>
          <a:p>
            <a:pPr marL="742950" lvl="1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Exploring alternatives: microalgae, non-standard coconuts, other crops.</a:t>
            </a:r>
          </a:p>
        </p:txBody>
      </p:sp>
    </p:spTree>
    <p:extLst>
      <p:ext uri="{BB962C8B-B14F-4D97-AF65-F5344CB8AC3E}">
        <p14:creationId xmlns:p14="http://schemas.microsoft.com/office/powerpoint/2010/main" val="2401856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10C94-77C2-4A3F-D62F-7465EA3DE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7EC22-F174-E1E6-CACD-FBF37898F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D8FBD29-AD9F-232C-6614-03E595B525C8}"/>
              </a:ext>
            </a:extLst>
          </p:cNvPr>
          <p:cNvSpPr txBox="1">
            <a:spLocks/>
          </p:cNvSpPr>
          <p:nvPr/>
        </p:nvSpPr>
        <p:spPr>
          <a:xfrm>
            <a:off x="11624813" y="6377096"/>
            <a:ext cx="403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258401-23C6-2149-BDD6-E20CBEDE973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C4F07E4-77B5-8A80-348D-DCF6F4585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552" y="6011971"/>
            <a:ext cx="403489" cy="365125"/>
          </a:xfrm>
        </p:spPr>
        <p:txBody>
          <a:bodyPr/>
          <a:lstStyle/>
          <a:p>
            <a:fld id="{E1258401-23C6-2149-BDD6-E20CBEDE9734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0ED941-F76C-7026-1213-D5AFFE9E3ACF}"/>
              </a:ext>
            </a:extLst>
          </p:cNvPr>
          <p:cNvSpPr txBox="1"/>
          <p:nvPr/>
        </p:nvSpPr>
        <p:spPr>
          <a:xfrm>
            <a:off x="248902" y="1153853"/>
            <a:ext cx="11622395" cy="4963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A regional framework to facilitate trade</a:t>
            </a:r>
          </a:p>
          <a:p>
            <a:pPr marL="742950" lvl="1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A </a:t>
            </a:r>
            <a:r>
              <a:rPr lang="en-US" sz="2400" spc="50" dirty="0" err="1">
                <a:latin typeface="Aptos" panose="020B0004020202020204" pitchFamily="34" charset="0"/>
                <a:cs typeface="Aptos Serif" panose="020B0502040204020203" pitchFamily="18" charset="0"/>
              </a:rPr>
              <a:t>harmonised</a:t>
            </a:r>
            <a:r>
              <a:rPr lang="en-US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 framework for production and trade</a:t>
            </a:r>
          </a:p>
          <a:p>
            <a:pPr marL="742950" lvl="1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“Book &amp; claim” system to balance targets and scalability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Regional collaboration for SAF deployments</a:t>
            </a:r>
          </a:p>
          <a:p>
            <a:pPr marL="742950" lvl="1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Cross-border investment in infrastructure and production facilities</a:t>
            </a:r>
          </a:p>
          <a:p>
            <a:pPr marL="742950" lvl="1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Joint SAF value chains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Tailored policy support to regional variations</a:t>
            </a:r>
          </a:p>
          <a:p>
            <a:pPr marL="742950" lvl="1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Cost benchmarking and knowledge sharing</a:t>
            </a:r>
          </a:p>
          <a:p>
            <a:pPr marL="742950" lvl="1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Specific incentives and support mechanisms</a:t>
            </a:r>
          </a:p>
        </p:txBody>
      </p:sp>
    </p:spTree>
    <p:extLst>
      <p:ext uri="{BB962C8B-B14F-4D97-AF65-F5344CB8AC3E}">
        <p14:creationId xmlns:p14="http://schemas.microsoft.com/office/powerpoint/2010/main" val="142888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03D3C2-D0BC-4AEA-8D95-D73EB15F22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3" r="8853"/>
          <a:stretch/>
        </p:blipFill>
        <p:spPr bwMode="auto">
          <a:xfrm>
            <a:off x="5170099" y="2426172"/>
            <a:ext cx="1851802" cy="225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9F2284-4388-814E-8682-B79994C9F71B}"/>
              </a:ext>
            </a:extLst>
          </p:cNvPr>
          <p:cNvSpPr txBox="1"/>
          <p:nvPr/>
        </p:nvSpPr>
        <p:spPr>
          <a:xfrm>
            <a:off x="947738" y="1150468"/>
            <a:ext cx="11244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SPEAKERS</a:t>
            </a: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07BC79-0BDB-C245-AAF9-61FB14243ED6}"/>
              </a:ext>
            </a:extLst>
          </p:cNvPr>
          <p:cNvSpPr txBox="1"/>
          <p:nvPr/>
        </p:nvSpPr>
        <p:spPr>
          <a:xfrm>
            <a:off x="4939051" y="4676480"/>
            <a:ext cx="2313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Chun Sheng Goh</a:t>
            </a:r>
          </a:p>
          <a:p>
            <a:pPr algn="ctr"/>
            <a:r>
              <a:rPr lang="en-AE" dirty="0">
                <a:solidFill>
                  <a:schemeClr val="bg1"/>
                </a:solidFill>
              </a:rPr>
              <a:t>IRENA</a:t>
            </a:r>
          </a:p>
        </p:txBody>
      </p:sp>
    </p:spTree>
    <p:extLst>
      <p:ext uri="{BB962C8B-B14F-4D97-AF65-F5344CB8AC3E}">
        <p14:creationId xmlns:p14="http://schemas.microsoft.com/office/powerpoint/2010/main" val="3775497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B06B96-C038-634E-AF97-91E5EBD85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175" y="1636265"/>
            <a:ext cx="1883649" cy="14726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743591-9422-F641-9984-85EA6B522CED}"/>
              </a:ext>
            </a:extLst>
          </p:cNvPr>
          <p:cNvSpPr txBox="1"/>
          <p:nvPr/>
        </p:nvSpPr>
        <p:spPr>
          <a:xfrm>
            <a:off x="0" y="326821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000" b="1" dirty="0">
                <a:solidFill>
                  <a:schemeClr val="bg1"/>
                </a:solidFill>
              </a:rPr>
              <a:t>Q &amp; A</a:t>
            </a:r>
          </a:p>
          <a:p>
            <a:pPr algn="ctr">
              <a:defRPr/>
            </a:pPr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5 min</a:t>
            </a: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615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6743591-9422-F641-9984-85EA6B522CED}"/>
              </a:ext>
            </a:extLst>
          </p:cNvPr>
          <p:cNvSpPr txBox="1"/>
          <p:nvPr/>
        </p:nvSpPr>
        <p:spPr>
          <a:xfrm>
            <a:off x="0" y="207426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000" b="1" dirty="0">
                <a:solidFill>
                  <a:schemeClr val="bg1"/>
                </a:solidFill>
              </a:rPr>
              <a:t>THANK YOU FOR JOINING US!</a:t>
            </a: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A02B8D-88A3-0341-9B16-791FD9EB58B3}"/>
              </a:ext>
            </a:extLst>
          </p:cNvPr>
          <p:cNvSpPr txBox="1"/>
          <p:nvPr/>
        </p:nvSpPr>
        <p:spPr>
          <a:xfrm>
            <a:off x="0" y="329839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chemeClr val="bg1"/>
                </a:solidFill>
              </a:rPr>
              <a:t>SEE YOU IN OUR NEXT WEBINARS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www.irena.org/events/2020/Jun/IRENA-Insights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237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642178E-93A5-E442-82E5-DCDA27F03C0E}"/>
              </a:ext>
            </a:extLst>
          </p:cNvPr>
          <p:cNvSpPr txBox="1"/>
          <p:nvPr/>
        </p:nvSpPr>
        <p:spPr>
          <a:xfrm>
            <a:off x="947738" y="3501494"/>
            <a:ext cx="28271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Please make sure to </a:t>
            </a:r>
            <a:r>
              <a:rPr lang="en-US" sz="2000" b="1" dirty="0">
                <a:solidFill>
                  <a:schemeClr val="bg1"/>
                </a:solidFill>
              </a:rPr>
              <a:t>mute</a:t>
            </a:r>
            <a:r>
              <a:rPr lang="en-US" sz="2000" dirty="0">
                <a:solidFill>
                  <a:schemeClr val="bg1"/>
                </a:solidFill>
              </a:rPr>
              <a:t> yourself during the session to avoid background noise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325012-7CB2-0946-8AB2-45097234E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817" y="2107838"/>
            <a:ext cx="875031" cy="10656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458B9F-35A1-4846-94C0-B3A764847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200" y="2033815"/>
            <a:ext cx="1770866" cy="1382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EEAFAD9-AC95-4477-A694-D12221928C53}"/>
              </a:ext>
            </a:extLst>
          </p:cNvPr>
          <p:cNvSpPr txBox="1"/>
          <p:nvPr/>
        </p:nvSpPr>
        <p:spPr>
          <a:xfrm>
            <a:off x="4831972" y="3501494"/>
            <a:ext cx="2827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If you have </a:t>
            </a:r>
            <a:r>
              <a:rPr lang="en-US" sz="2000" b="1" dirty="0">
                <a:solidFill>
                  <a:schemeClr val="bg1"/>
                </a:solidFill>
              </a:rPr>
              <a:t>Questions</a:t>
            </a:r>
            <a:r>
              <a:rPr lang="en-US" sz="2000" dirty="0">
                <a:solidFill>
                  <a:schemeClr val="bg1"/>
                </a:solidFill>
              </a:rPr>
              <a:t> to the speaker, please use the </a:t>
            </a:r>
            <a:r>
              <a:rPr lang="en-US" sz="2000" b="1" dirty="0">
                <a:solidFill>
                  <a:schemeClr val="bg1"/>
                </a:solidFill>
              </a:rPr>
              <a:t>Q&amp;A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26B934-0606-7EE1-8E04-F4B746EAA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0571" y="2071353"/>
            <a:ext cx="1188720" cy="11134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A51397-E47A-4867-FD23-DE0E78E3E9DC}"/>
              </a:ext>
            </a:extLst>
          </p:cNvPr>
          <p:cNvSpPr txBox="1"/>
          <p:nvPr/>
        </p:nvSpPr>
        <p:spPr>
          <a:xfrm>
            <a:off x="8529502" y="3642824"/>
            <a:ext cx="29621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If you encounter any technical issues, please connect via </a:t>
            </a:r>
            <a:r>
              <a:rPr lang="en-US" sz="2000" b="1" dirty="0">
                <a:solidFill>
                  <a:schemeClr val="bg1"/>
                </a:solidFill>
              </a:rPr>
              <a:t>phone</a:t>
            </a:r>
            <a:r>
              <a:rPr lang="en-US" sz="2000" dirty="0">
                <a:solidFill>
                  <a:schemeClr val="bg1"/>
                </a:solidFill>
              </a:rPr>
              <a:t> or contact the </a:t>
            </a:r>
            <a:r>
              <a:rPr lang="en-US" sz="2000" b="1" dirty="0">
                <a:solidFill>
                  <a:schemeClr val="bg1"/>
                </a:solidFill>
              </a:rPr>
              <a:t>Help Desk</a:t>
            </a:r>
            <a:r>
              <a:rPr lang="en-US" sz="2000" dirty="0">
                <a:solidFill>
                  <a:schemeClr val="bg1"/>
                </a:solidFill>
              </a:rPr>
              <a:t>: 888.259.3826 or https://support.goto.com/webinar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34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B475A-9F7F-39EC-9BDB-A2D0C2BC4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6DBE-3811-5C88-5EBB-E6310A1A2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Aviation: A hard-to-abate sector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0F73D6-E9A0-2D2F-6FD4-B2067705385F}"/>
              </a:ext>
            </a:extLst>
          </p:cNvPr>
          <p:cNvSpPr txBox="1">
            <a:spLocks/>
          </p:cNvSpPr>
          <p:nvPr/>
        </p:nvSpPr>
        <p:spPr>
          <a:xfrm>
            <a:off x="11624813" y="6377096"/>
            <a:ext cx="403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258401-23C6-2149-BDD6-E20CBEDE973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00414E-A63B-3222-0473-746406FB7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552" y="6011971"/>
            <a:ext cx="403489" cy="365125"/>
          </a:xfrm>
        </p:spPr>
        <p:txBody>
          <a:bodyPr/>
          <a:lstStyle/>
          <a:p>
            <a:fld id="{E1258401-23C6-2149-BDD6-E20CBEDE9734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5C2BD9-831B-FA13-5333-4E96AB4D7E3E}"/>
              </a:ext>
            </a:extLst>
          </p:cNvPr>
          <p:cNvGrpSpPr/>
          <p:nvPr/>
        </p:nvGrpSpPr>
        <p:grpSpPr>
          <a:xfrm>
            <a:off x="365443" y="1209040"/>
            <a:ext cx="8206397" cy="3683471"/>
            <a:chOff x="332699" y="1237944"/>
            <a:chExt cx="6613936" cy="29886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54EBE66-C3C7-7329-2D47-DD4049864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699" y="1237944"/>
              <a:ext cx="6613936" cy="2988616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BE45D0-A1B6-7860-1569-B8703EF987AF}"/>
                </a:ext>
              </a:extLst>
            </p:cNvPr>
            <p:cNvSpPr/>
            <p:nvPr/>
          </p:nvSpPr>
          <p:spPr>
            <a:xfrm>
              <a:off x="6196197" y="2103120"/>
              <a:ext cx="325120" cy="26416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4485A7C-E97A-1B7F-4A83-587C8B68178F}"/>
                </a:ext>
              </a:extLst>
            </p:cNvPr>
            <p:cNvSpPr/>
            <p:nvPr/>
          </p:nvSpPr>
          <p:spPr>
            <a:xfrm>
              <a:off x="3026277" y="2377440"/>
              <a:ext cx="325120" cy="26416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17ABBD5-520A-599A-41B4-64784A049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6839" y="1209040"/>
            <a:ext cx="979718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1C62F3-0A90-F1C9-04FD-79B0880A928A}"/>
              </a:ext>
            </a:extLst>
          </p:cNvPr>
          <p:cNvSpPr txBox="1"/>
          <p:nvPr/>
        </p:nvSpPr>
        <p:spPr>
          <a:xfrm>
            <a:off x="365443" y="5209648"/>
            <a:ext cx="609447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ot everything can be electrified</a:t>
            </a:r>
            <a:endParaRPr lang="en-US" sz="240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Dispatchable carriers are needed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065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1A616-764E-7FEA-0AF3-D17AA852D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ADAFE-746F-8088-627B-8A78FB0C8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Bio-based solutions for the aviation sector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66F26B2-67E2-695F-09DF-12008EB91DD2}"/>
              </a:ext>
            </a:extLst>
          </p:cNvPr>
          <p:cNvSpPr txBox="1">
            <a:spLocks/>
          </p:cNvSpPr>
          <p:nvPr/>
        </p:nvSpPr>
        <p:spPr>
          <a:xfrm>
            <a:off x="11624813" y="6377096"/>
            <a:ext cx="403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258401-23C6-2149-BDD6-E20CBEDE973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54AE8E6-4E4E-D99E-15E5-B9FB1D64D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552" y="6011971"/>
            <a:ext cx="403489" cy="365125"/>
          </a:xfrm>
        </p:spPr>
        <p:txBody>
          <a:bodyPr/>
          <a:lstStyle/>
          <a:p>
            <a:fld id="{E1258401-23C6-2149-BDD6-E20CBEDE9734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FC82FAF-BE75-7C59-770A-CB9A1A762531}"/>
              </a:ext>
            </a:extLst>
          </p:cNvPr>
          <p:cNvGrpSpPr/>
          <p:nvPr/>
        </p:nvGrpSpPr>
        <p:grpSpPr>
          <a:xfrm>
            <a:off x="474192" y="1220279"/>
            <a:ext cx="5611813" cy="5406973"/>
            <a:chOff x="6359631" y="1125537"/>
            <a:chExt cx="5472000" cy="56970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189A2F8-B9FA-E944-5CAF-83E3EBE9E4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210"/>
            <a:stretch/>
          </p:blipFill>
          <p:spPr>
            <a:xfrm>
              <a:off x="6370517" y="1125537"/>
              <a:ext cx="5451370" cy="394561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A9B2D3D-86E0-8EDB-FD9A-6FDC433F8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9631" y="5058814"/>
              <a:ext cx="5472000" cy="176374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0384B92-5D83-9731-CBF0-B1B62AD72ED5}"/>
              </a:ext>
            </a:extLst>
          </p:cNvPr>
          <p:cNvSpPr txBox="1"/>
          <p:nvPr/>
        </p:nvSpPr>
        <p:spPr>
          <a:xfrm>
            <a:off x="6477080" y="3092648"/>
            <a:ext cx="5334317" cy="2261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spc="50" dirty="0">
                <a:latin typeface="Aptos" panose="020B0004020202020204" pitchFamily="34" charset="0"/>
                <a:cs typeface="Aptos Serif" panose="020B0502040204020203" pitchFamily="18" charset="0"/>
              </a:rPr>
              <a:t>Bioenergy </a:t>
            </a:r>
            <a:r>
              <a:rPr lang="en-GB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- the </a:t>
            </a:r>
            <a:r>
              <a:rPr lang="en-GB" sz="2400" b="1" spc="50" dirty="0">
                <a:latin typeface="Aptos" panose="020B0004020202020204" pitchFamily="34" charset="0"/>
                <a:cs typeface="Aptos Serif" panose="020B0502040204020203" pitchFamily="18" charset="0"/>
              </a:rPr>
              <a:t>most technologically ready &amp; relevant </a:t>
            </a:r>
            <a:r>
              <a:rPr lang="en-GB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option 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spc="50" dirty="0">
                <a:latin typeface="Aptos" panose="020B0004020202020204" pitchFamily="34" charset="0"/>
                <a:cs typeface="Aptos Serif" panose="020B0502040204020203" pitchFamily="18" charset="0"/>
              </a:rPr>
              <a:t>SAF </a:t>
            </a:r>
            <a:r>
              <a:rPr lang="en-GB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may reduce up to </a:t>
            </a:r>
            <a:r>
              <a:rPr lang="en-GB" sz="2400" b="1" spc="50" dirty="0">
                <a:latin typeface="Aptos" panose="020B0004020202020204" pitchFamily="34" charset="0"/>
                <a:cs typeface="Aptos Serif" panose="020B0502040204020203" pitchFamily="18" charset="0"/>
              </a:rPr>
              <a:t>65%</a:t>
            </a:r>
            <a:r>
              <a:rPr lang="en-GB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 of the sectorial emission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16D09FC-F362-EE38-9033-1A33A8B78089}"/>
              </a:ext>
            </a:extLst>
          </p:cNvPr>
          <p:cNvSpPr/>
          <p:nvPr/>
        </p:nvSpPr>
        <p:spPr>
          <a:xfrm>
            <a:off x="380603" y="4174362"/>
            <a:ext cx="5809885" cy="773356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233F0DA-7CF6-59E7-1624-C632776646ED}"/>
              </a:ext>
            </a:extLst>
          </p:cNvPr>
          <p:cNvSpPr/>
          <p:nvPr/>
        </p:nvSpPr>
        <p:spPr>
          <a:xfrm>
            <a:off x="2377160" y="1220278"/>
            <a:ext cx="781878" cy="5406973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F7BBB4-AD52-013D-12B4-3EE537164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6839" y="1209040"/>
            <a:ext cx="979718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697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DE2A0-2D3F-2143-0D7C-3F332DFA3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764A453-5651-3975-5153-E7576968DA5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717897" y="932688"/>
            <a:ext cx="7951655" cy="5925312"/>
          </a:xfrm>
          <a:prstGeom prst="snip2DiagRect">
            <a:avLst/>
          </a:prstGeom>
          <a:effectLst>
            <a:softEdge rad="317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DD380A-06A6-1C66-13FE-EB2C563A4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IRENA’s new report on SAF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3DC0F76-C635-BE0A-8F37-47A72A7C426F}"/>
              </a:ext>
            </a:extLst>
          </p:cNvPr>
          <p:cNvSpPr txBox="1">
            <a:spLocks/>
          </p:cNvSpPr>
          <p:nvPr/>
        </p:nvSpPr>
        <p:spPr>
          <a:xfrm>
            <a:off x="11624813" y="6377096"/>
            <a:ext cx="403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258401-23C6-2149-BDD6-E20CBEDE973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96677B7-1B8B-0321-EEAF-4FFA67A72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552" y="6011971"/>
            <a:ext cx="403489" cy="365125"/>
          </a:xfrm>
        </p:spPr>
        <p:txBody>
          <a:bodyPr/>
          <a:lstStyle/>
          <a:p>
            <a:fld id="{E1258401-23C6-2149-BDD6-E20CBEDE9734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316BFC-3685-9DD7-D2B0-F136A85217DE}"/>
              </a:ext>
            </a:extLst>
          </p:cNvPr>
          <p:cNvGrpSpPr/>
          <p:nvPr/>
        </p:nvGrpSpPr>
        <p:grpSpPr>
          <a:xfrm>
            <a:off x="349486" y="1293864"/>
            <a:ext cx="8895098" cy="4791456"/>
            <a:chOff x="349486" y="1293864"/>
            <a:chExt cx="8895098" cy="47914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8C22CC1-13AF-F52F-FC23-8F4C51504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486" y="1293864"/>
              <a:ext cx="3461770" cy="479145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02CA927-3AD9-4CAE-7104-53C4368A913C}"/>
                </a:ext>
              </a:extLst>
            </p:cNvPr>
            <p:cNvSpPr txBox="1"/>
            <p:nvPr/>
          </p:nvSpPr>
          <p:spPr>
            <a:xfrm>
              <a:off x="4016230" y="5623655"/>
              <a:ext cx="522835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hlinkClick r:id="rId4"/>
                </a:rPr>
                <a:t>https://www.irena.org/Publications/2024/Dec/Sustainable-aviation-fuels-in-Southeast-Asia-A-regional-perspective-on-bio-based-solutions</a:t>
              </a:r>
              <a:r>
                <a:rPr lang="en-US" sz="1200" dirty="0"/>
                <a:t> 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B2F6514-DBE7-3912-B8F4-ABA1FA5EE5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7800" y="1293864"/>
            <a:ext cx="973496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99B0B0-F759-806A-D237-310ED84D15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7800" y="2899217"/>
            <a:ext cx="967635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476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DABF6-104C-6745-EE12-9B6A2A204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A34C2-8E7D-C6F7-4E7B-6A080DEB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volume of SAF from residues and wastes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BD32355-8FD5-AD4D-4753-C56348ECA343}"/>
              </a:ext>
            </a:extLst>
          </p:cNvPr>
          <p:cNvSpPr txBox="1">
            <a:spLocks/>
          </p:cNvSpPr>
          <p:nvPr/>
        </p:nvSpPr>
        <p:spPr>
          <a:xfrm>
            <a:off x="11624813" y="6377096"/>
            <a:ext cx="403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258401-23C6-2149-BDD6-E20CBEDE973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192207-F41B-E274-BB32-1F49EEF8E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552" y="6011971"/>
            <a:ext cx="403489" cy="365125"/>
          </a:xfrm>
        </p:spPr>
        <p:txBody>
          <a:bodyPr/>
          <a:lstStyle/>
          <a:p>
            <a:fld id="{E1258401-23C6-2149-BDD6-E20CBEDE9734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9B6BBD-1B83-D1B2-FB0F-2A1F3EF836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08"/>
          <a:stretch/>
        </p:blipFill>
        <p:spPr>
          <a:xfrm>
            <a:off x="248902" y="1020272"/>
            <a:ext cx="8181866" cy="52124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66FCA4-45DD-059C-ECAD-5C747D3E2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513" y="1267067"/>
            <a:ext cx="964783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34A1804-C199-BCE5-8CE1-3F5EDE19DE0F}"/>
              </a:ext>
            </a:extLst>
          </p:cNvPr>
          <p:cNvSpPr/>
          <p:nvPr/>
        </p:nvSpPr>
        <p:spPr>
          <a:xfrm>
            <a:off x="1310640" y="1625600"/>
            <a:ext cx="6106160" cy="90424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86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1B63D-3363-C8DC-D627-B9462456A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523C6-D50E-F72D-A8B4-B17BE8A07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volume of SAF from residues and wastes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54D6CF-2C4F-25FD-843E-2AE6A4887422}"/>
              </a:ext>
            </a:extLst>
          </p:cNvPr>
          <p:cNvSpPr txBox="1">
            <a:spLocks/>
          </p:cNvSpPr>
          <p:nvPr/>
        </p:nvSpPr>
        <p:spPr>
          <a:xfrm>
            <a:off x="11624813" y="6377096"/>
            <a:ext cx="403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258401-23C6-2149-BDD6-E20CBEDE973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A749B8D-1418-AE30-D8BF-63C25E109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552" y="6011971"/>
            <a:ext cx="403489" cy="365125"/>
          </a:xfrm>
        </p:spPr>
        <p:txBody>
          <a:bodyPr/>
          <a:lstStyle/>
          <a:p>
            <a:fld id="{E1258401-23C6-2149-BDD6-E20CBEDE9734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FFCC6D-E149-5168-7E81-26493308F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02" y="1093528"/>
            <a:ext cx="8668212" cy="5486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73A3B0-ECA0-2BB2-C21F-EB3B9F435324}"/>
              </a:ext>
            </a:extLst>
          </p:cNvPr>
          <p:cNvSpPr txBox="1"/>
          <p:nvPr/>
        </p:nvSpPr>
        <p:spPr>
          <a:xfrm>
            <a:off x="9194755" y="1093528"/>
            <a:ext cx="2676541" cy="1701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Competitions for feedstock for different end-uses</a:t>
            </a:r>
          </a:p>
        </p:txBody>
      </p:sp>
    </p:spTree>
    <p:extLst>
      <p:ext uri="{BB962C8B-B14F-4D97-AF65-F5344CB8AC3E}">
        <p14:creationId xmlns:p14="http://schemas.microsoft.com/office/powerpoint/2010/main" val="26479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1EA6C-F640-4DB1-B904-A373F22AD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volume of SAF from residues and wastes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41357D6-C3FE-2648-ACEF-5D0CDFE4EDD5}"/>
              </a:ext>
            </a:extLst>
          </p:cNvPr>
          <p:cNvSpPr txBox="1">
            <a:spLocks/>
          </p:cNvSpPr>
          <p:nvPr/>
        </p:nvSpPr>
        <p:spPr>
          <a:xfrm>
            <a:off x="11624813" y="6377096"/>
            <a:ext cx="403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258401-23C6-2149-BDD6-E20CBEDE973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524387-CFAC-594A-99E6-87D8712BA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552" y="6011971"/>
            <a:ext cx="403489" cy="365125"/>
          </a:xfrm>
        </p:spPr>
        <p:txBody>
          <a:bodyPr/>
          <a:lstStyle/>
          <a:p>
            <a:fld id="{E1258401-23C6-2149-BDD6-E20CBEDE9734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9F60A1-E954-5810-5557-9A8225DFA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02" y="1093528"/>
            <a:ext cx="8668214" cy="5486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804C07-3C54-63F2-A0B2-F0DAA0CEB9A9}"/>
              </a:ext>
            </a:extLst>
          </p:cNvPr>
          <p:cNvSpPr txBox="1"/>
          <p:nvPr/>
        </p:nvSpPr>
        <p:spPr>
          <a:xfrm>
            <a:off x="9194755" y="1093528"/>
            <a:ext cx="2676541" cy="1701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spc="50" dirty="0">
                <a:latin typeface="Aptos" panose="020B0004020202020204" pitchFamily="34" charset="0"/>
                <a:cs typeface="Aptos Serif" panose="020B0502040204020203" pitchFamily="18" charset="0"/>
              </a:rPr>
              <a:t>Competitions for feedstock for different end-uses</a:t>
            </a:r>
          </a:p>
        </p:txBody>
      </p:sp>
    </p:spTree>
    <p:extLst>
      <p:ext uri="{BB962C8B-B14F-4D97-AF65-F5344CB8AC3E}">
        <p14:creationId xmlns:p14="http://schemas.microsoft.com/office/powerpoint/2010/main" val="4148029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8CAD6E978D6E4193FDF65C893C87A5" ma:contentTypeVersion="11" ma:contentTypeDescription="Create a new document." ma:contentTypeScope="" ma:versionID="3024dd3360183d84e972a412a039142d">
  <xsd:schema xmlns:xsd="http://www.w3.org/2001/XMLSchema" xmlns:xs="http://www.w3.org/2001/XMLSchema" xmlns:p="http://schemas.microsoft.com/office/2006/metadata/properties" xmlns:ns3="3ea201d1-28fa-4afb-ad73-31200cfb5114" xmlns:ns4="70bbeee0-8adc-4a25-80aa-31b27701552d" targetNamespace="http://schemas.microsoft.com/office/2006/metadata/properties" ma:root="true" ma:fieldsID="5c8ad3d5dec8a10c820d124a1ccbb7ea" ns3:_="" ns4:_="">
    <xsd:import namespace="3ea201d1-28fa-4afb-ad73-31200cfb5114"/>
    <xsd:import namespace="70bbeee0-8adc-4a25-80aa-31b27701552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a201d1-28fa-4afb-ad73-31200cfb51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bbeee0-8adc-4a25-80aa-31b2770155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0bbeee0-8adc-4a25-80aa-31b27701552d" xsi:nil="true"/>
  </documentManagement>
</p:properties>
</file>

<file path=customXml/itemProps1.xml><?xml version="1.0" encoding="utf-8"?>
<ds:datastoreItem xmlns:ds="http://schemas.openxmlformats.org/officeDocument/2006/customXml" ds:itemID="{A4BBC3B4-6A7B-40FE-B4DC-6C73591B7B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a201d1-28fa-4afb-ad73-31200cfb5114"/>
    <ds:schemaRef ds:uri="70bbeee0-8adc-4a25-80aa-31b2770155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45A9CF-4305-4B29-9416-7F6F176323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DF8725-0007-4334-913F-DF86957EB63F}">
  <ds:schemaRefs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0bbeee0-8adc-4a25-80aa-31b27701552d"/>
    <ds:schemaRef ds:uri="3ea201d1-28fa-4afb-ad73-31200cfb511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605</Words>
  <Application>Microsoft Office PowerPoint</Application>
  <PresentationFormat>Widescreen</PresentationFormat>
  <Paragraphs>115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Aptos</vt:lpstr>
      <vt:lpstr>Aptos Serif</vt:lpstr>
      <vt:lpstr>Arial</vt:lpstr>
      <vt:lpstr>Calibri</vt:lpstr>
      <vt:lpstr>Office Theme</vt:lpstr>
      <vt:lpstr>3_Office Theme</vt:lpstr>
      <vt:lpstr>1_Office Theme</vt:lpstr>
      <vt:lpstr>Custom Design</vt:lpstr>
      <vt:lpstr>PowerPoint Presentation</vt:lpstr>
      <vt:lpstr>PowerPoint Presentation</vt:lpstr>
      <vt:lpstr>PowerPoint Presentation</vt:lpstr>
      <vt:lpstr>Aviation: A hard-to-abate sector</vt:lpstr>
      <vt:lpstr>Bio-based solutions for the aviation sector</vt:lpstr>
      <vt:lpstr>IRENA’s new report on SAF</vt:lpstr>
      <vt:lpstr>Potential volume of SAF from residues and wastes</vt:lpstr>
      <vt:lpstr>Potential volume of SAF from residues and wastes</vt:lpstr>
      <vt:lpstr>Potential volume of SAF from residues and wastes</vt:lpstr>
      <vt:lpstr>Energy crops on under-utilised, low carbon land</vt:lpstr>
      <vt:lpstr>Energy crops on under-utilised, low carbon land</vt:lpstr>
      <vt:lpstr>Potential SAF from energy crops</vt:lpstr>
      <vt:lpstr>Potential SAF from energy crops</vt:lpstr>
      <vt:lpstr>International trade and investment</vt:lpstr>
      <vt:lpstr>Feedstock allocation between sectors</vt:lpstr>
      <vt:lpstr>Local conditions and labour availability for energy crops production</vt:lpstr>
      <vt:lpstr>Regional perspectives</vt:lpstr>
      <vt:lpstr>Regional perspectives</vt:lpstr>
      <vt:lpstr>Recommendations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Manuela Stefanides</dc:creator>
  <cp:lastModifiedBy>Chun Sheng Goh</cp:lastModifiedBy>
  <cp:revision>37</cp:revision>
  <dcterms:created xsi:type="dcterms:W3CDTF">2019-12-15T06:25:28Z</dcterms:created>
  <dcterms:modified xsi:type="dcterms:W3CDTF">2025-02-04T09:01:20Z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0x010100A28CAD6E978D6E4193FDF65C893C87A5</vt:lpwstr>
  </property>
</Properties>
</file>