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7FE4E2C4_636E4C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56" r:id="rId6"/>
    <p:sldMasterId id="2147483652" r:id="rId7"/>
  </p:sldMasterIdLst>
  <p:notesMasterIdLst>
    <p:notesMasterId r:id="rId25"/>
  </p:notesMasterIdLst>
  <p:sldIdLst>
    <p:sldId id="256" r:id="rId8"/>
    <p:sldId id="270" r:id="rId9"/>
    <p:sldId id="271" r:id="rId10"/>
    <p:sldId id="2145706692" r:id="rId11"/>
    <p:sldId id="2145706701" r:id="rId12"/>
    <p:sldId id="2145706696" r:id="rId13"/>
    <p:sldId id="2145706695" r:id="rId14"/>
    <p:sldId id="2145706675" r:id="rId15"/>
    <p:sldId id="2145706700" r:id="rId16"/>
    <p:sldId id="2145706677" r:id="rId17"/>
    <p:sldId id="2145706697" r:id="rId18"/>
    <p:sldId id="2145706698" r:id="rId19"/>
    <p:sldId id="2145706699" r:id="rId20"/>
    <p:sldId id="2145706688" r:id="rId21"/>
    <p:sldId id="607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91EB4-1E61-0CFD-699A-6B4A0C498A34}" name="Ricardo Gorini" initials="RG" userId="S::rgorini@irena.org::3f3c3aa2-bbc7-4512-83f1-bafcbb1bd1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6"/>
    <a:srgbClr val="0F96D3"/>
    <a:srgbClr val="006192"/>
    <a:srgbClr val="19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8" autoAdjust="0"/>
    <p:restoredTop sz="94737"/>
  </p:normalViewPr>
  <p:slideViewPr>
    <p:cSldViewPr snapToGrid="0" snapToObjects="1" showGuides="1">
      <p:cViewPr varScale="1">
        <p:scale>
          <a:sx n="60" d="100"/>
          <a:sy n="60" d="100"/>
        </p:scale>
        <p:origin x="37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2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Sheet1!$I$11</cx:f>
        <cx:lvl ptCount="1">
          <cx:pt idx="0">Nigeria</cx:pt>
        </cx:lvl>
      </cx:strDim>
      <cx:numDim type="colorVal">
        <cx:f>Sheet1!$J$11</cx:f>
        <cx:lvl ptCount="1" formatCode="General">
          <cx:pt idx="0">1</cx:pt>
        </cx:lvl>
      </cx:numDim>
    </cx:data>
  </cx:chartData>
  <cx:chart>
    <cx:plotArea>
      <cx:plotAreaRegion>
        <cx:series layoutId="regionMap" uniqueId="{42BBC43C-822B-46A0-9D86-17223561A6A7}">
          <cx:spPr>
            <a:solidFill>
              <a:srgbClr val="92D050"/>
            </a:solidFill>
            <a:ln>
              <a:solidFill>
                <a:srgbClr val="92D050"/>
              </a:solidFill>
            </a:ln>
          </cx:spPr>
          <cx:dataId val="0"/>
          <cx:layoutPr>
            <cx:geography cultureLanguage="en-US" cultureRegion="IE" attribution="Powered by Bing">
              <cx:geoCache provider="{E9337A44-BEBE-4D9F-B70C-5C5E7DAFC167}">
                <cx:binary>pFpZc9w4kv4rDj8vu3GRACam5wFkVemwDt9qvzBkWQIJggBIggSJX78od7fblr3yzGyFFFQRRyIT
mV9e+ufd+o87fX87Plt7baZ/3K2/PW+8d//49dfprrnvb6df+vZutJN98L/c2f5X+/DQ3t3/+mm8
Da2RvyIAya93ze3o79fn//pn2k3e2xf27ta31ryc78ft1f00az89MfbDoWd3djb+uFymnX57ftnK
+7G9ff7s3vjWb282d//b82/mPH/26+OdvqP6TKeD+flTWst/KQAAOC9oehw/+fNn2hr55zD9hacP
heyvYfIX6cvbPi3/N87z+TS3nz6N99P07M/nVwu/OfxX79vJln/wXtrjQS8Pnzn79VvZ/uufj14k
Xh+9+Ur8T419EVJ16293n6X71cqnR/8S+KOlT13SH/d3+um355AmkX+5s+MWf677oYS/rLi/nXxa
TH4pKKWIF6AoECOQPX8W7o8jKA0UHHGeAwoJhBA/f2bs6Ju0CP/CWF5gDjkoKGYoLZrsfBwivyAK
UM5ZTmHaFxPyRZ2vrd6kNV8k8ef3Z2bur21r/PTb88SI+2PW8ZjHUyUSBcLpL44ZwekI7u72VbKY
NBn+j5W1m+qoK6Vg3Yhl0RgLbYIZS0lz7cVXcvn3qCU7TFyh4vjIH1FroBr6frQVZcVHZCx/ObVy
3MGsDuXThIrv2UIAkzzJO31gAb9lS9p2KTQzFYaG7B3h7WEhGayWoF215GP3E77gcb9vxEiTdfKC
QcQYhoQ/orcNUvKtltW0tewto2QrCxxc2VLHL5ZxsKcDa/DZpFSoQM3YbmtRcQkomn9yEER/cBB8
VBAMMUCQHAXz1X0aNhVNpF0Vmi073WKtdnbW73sI5oMCWIusN0j0w/LgZ6IOxtG3fV98clJqUXfm
utHjILIh9tU2D/FAQzOd2GzqhYJYvm4W6U/7Zr10dmtEO7Z5qfI1lm2TJAqa5bLD3FZP3+QPGcoh
oIQTmiTySLLSj9I0haomunHRd4HuOui6RhRupBXkHF3k0qKLp4lC8CMx0jzpKU1GiPjxVF+JEWY4
LlvdVVoTvDeL4WcUg/Hcy85erTkoBF675oxNfXNQvutOQ9sOr54+w3eWmVQqkcYJNTBO2JAQ4Osj
+NAGoGNXrZlfDktP8LUctnm/rZPd/eeUirxgtCggywl7ZJVgk7RdNlW5BoW928C6itW6+W3D+/CT
2+Q/kCsFMCcEUUZQ/kiuXKkmIK+qkZNZgLmXe0to3lUUdP2edsPWC44GdOFiJFqMW1zMTywkecPv
LJWCBMMFSiCUQO+RWElT93btKom1OoVyaM/kTNWH/1yiXxM5HuIr9Zl5bVmzdFXD0Kd8hl74ZXlw
2g4/YeZHOkJxzgEBsKAcPxLnqkIEBKuKIcdPYzE+xA3mIpk9P/wXDH1F6LEy6mnSJFkhQE6fzZ20
UjAnl5JPA3A/0ZEf3tBXtI469JXwTNv1MEu05ITcOZnX7hxnntn/SnQc4xQ8gQIfg6qvqSA+ZVKr
rgJjFwRCSdMHkuNqW8bxJ5R+qPNJ32nOC0KSUX9LichmsiiZ1+bRubOwXIATK73BoC6L6SxmBzPG
n5D8zv0l7KCkQBAmp44BeQSaWbKzWRNVFbGz1w3UXYmC3QPv1EU2I/MTZ/ujC2MIMoBxgSh8rIVz
F3IZEoMtiEuJJgSFmVp7+rQGfk8k4UaRgh5MOEaEPWLJjTMGkaqqiV0UfTvFm83j+fXTROD3d5Wo
0ARP6QdwBB8ZlO0QysZcVb5aKlJOJTyxbDesZV15UOYHXI5n4ASpMlt2L4efubrvrflInDGWgsGE
euyRSo5qBZIkFu22szTbgeyedv3Z0xweGfg2UElKyGFecJB+U9T3rTLWPneBOZWUMK/ylixl3sIS
gNWL0A51SVHx+9MEv1fFI8EUhkEASEGKR0wNaJnroVMljeCshVCEhpaFZYLAuHuaUgp+HzPHkvyK
/CjCRDSh+7fM5V2DTT/XYhmhKc4Te10nFsykf42IdWDPqfXdCTdMvykMzycRsQEXfW3mUG696V8F
ZgYqyBghOemCxKcZsP6tb5tC79dV25fQz/yFVji+nz31viJoXd41M26qYnRvgVnjh2EgrdgWftUt
2VuTmUVsYX4/1P6kGcIbmC1N2Qy4FpnqXuK5Wa77bcVXuVlfDQN6P63tWcYzUCXIJzvYIXDIGwmq
Psu0ULV+Tdl2UwRCBCUDhKVzRu3XfmxwOdUF6quad5c26OXDQDA5MRrNFzCq+II5HXatk7zMWpNX
Wwe1LodFo5OUZqy46upAvFiyVYlF9q/ZMO6Tx/k4+22axIaDKQmy7zDW9Q7AYXzFl8F1FVvVWYbt
1eJbKjAK/avCArdebjFMrZhmxQSVTbG3LIBLYJYelAxnrD1MPV9hBae23o3UdlXWArVvOb1mDdqx
vt5HHy4R6Xat2So04pd9Zq45n3Yr0iXP6v4U5XavJ74rloFfZcrtm8a8IajwAvmenUsK831GQSs4
LBaxzkNb2RXZi3pwL2TszQtnQiGG0exbKUNJzHRBmlnvorPrh4Y6vPezfkOb7gaPxafe6VdodmxH
HNRVIxUvEc13dqHL61arTQusB3Nn1rW7Mh0bzo4+py/rvI+VtTju4ej2C09PguYbls1m27FFuXJO
8ecJX5P4lk7tINr6/bA4Y0pch2Q1DRxK3rT9rqce78aUZYhVQiTWxVQJJPvKMXStUxifbxO6XDI0
71fO/CVaiw8dorxscZ29YZ3dzmaN4FXELT4ETO65C52IjZ0rDHi4GlqKD07z88EORnCav55Mjcp2
gy/yTL8sanVGi/m6DSvYMQnXKsuXt2PfFSLT80XMmktPu0VIFk/6Sdl9m/V5SQM6A13xntT4jdYM
ihjoQaL41qj6o9riVYpqs8sQTEguo+Xh1Qj6c03aonLTxFM22i67uW/fNQW6XQbSCMmlE3JiSuDM
tgmynN21AbeH1rTkVDuYtGF9Uzv3qigGfrrxholWuZM+jqea2lVsTb2K3kygLJJpiMXxZKvWvt9A
cdb3edUv9VmYOlnBlDwiYOwO6vwh78aPznBWwrjZ/VT3N+3cn+p63E/DZPeW6soEt9fLRPYzrpcq
ocRLRsZVuE2qy3Vb4KHpO1ehvtUlmfoThFm2Z5LxXcpoGsEVmMXSTq9bmLErCnlfrRKjcWfR+LFZ
ioeBkeIqlQPWXWTO7xpmbiGdsz0durmcKEyZJ5h16eZOC1dkqGRK3tc5lyLwbhepPxDcv1ns8Lbd
8v1ah1FkW20E9jRLFsrfR97Ich4DqWYSZSlh35WsQ5e0DolAzeaqI70SoEPXKaBBoiP0wpv+nRs8
P8wp3gwU7JeF5mKu1WmqN7xaNdqvOloRs/mul8U9XT0tV2zSNbL2epqREybPexGGbTuNir2PfkGl
n5oPzMVsN3j5Lmvzt1Ghq6UolGCyV7s1DKGKuuvFICErQT9VNqxTtdatrLZG1q8l0qxU3F+MzbZW
jsJFYDPOlyGDD2hZiutpoWEXuuzGhQB3eebaazo4U0a7rYd5Y7MYNlgkuDuqYA70u5yCcMaabBZr
SElDqmuQm4gGLXLVfmwl1CWQIxWdVOdJbOdZNvrdEMle8xTF0o18xHlz59l4rj2fDlnI4UUeu62M
fka7lSWYQChZQLNZI0A+gJPI82CFdUPhhA56+BASXu0No4kInMD7dDGLFiGb2jPDjLzlQ+tuYvDu
nVEsBc4a+asVTtiKecUSl7KJoS87L+3RcMDUlLknw8UKlbotWMNOhuDNw8zt9ADrenztsqE5XZye
qk4O/ZtANntGU33jcvU1TFWNNpOiAXO6bJij6aKYmdoTAxosbLMZf9L5LjyQLvSxnOOqWRUGZTMR
OtrcslY27/Ks0J0w1MS9zmaJz5pOmyz5vKyuL0wTuCvdkKq/1WB9c4I79XuTMtcbjHHbHECWt4uw
dvOyESPkawJfRcLaX9h2mmMnUnVplGdbsEq/xlEVvoouBrTDNVNbOW922M5Mnen+RNcG953AQ9rj
wG1POdo33dhBka0m96WRSfP307ZlTRB6sAC/yJOa1L8r6bO2RGvKiUpuKere5TNo2vdJ0Lw57Twx
+Z7bgJIK51mAF2pERSizhG3sMtOtfyNx9Hd532uVlGdBRjSoNletXvupZDmaG9Gp4OAhwZx7Y4pu
mivagzol6TChAtm6rHTT0E9nY1hd8YpoNqQ4INVKPtY1s1vFV2uaSlJWTxVGXW5PWuzCKiKAlpag
gR0tGaRGneOwpMKVnWTdlXKOnOy7bWoT/S33tBqn4O3Oq8bklzhFP7qKS11Mh7DGmL0fAhu0E90A
Z1SOkpr5VHPcZBe1srL4MOTY5eUysXXdSWDMy5Uh3tzUODSg2qBkNwhME6oWB2l72iwWDefBb5pe
S+QsraaOjWantw6stzo0I3jv+g2GnZuUh9eyNaw+GbrOq1024VTzE8UcuvnOctnPpU+QQo1QPTPJ
DnhCkN3UsiGWekCmTzC3plIXmGTPxUzJ/IknlF5EsQ5tFHxAq3u98HGDp9gxYl8UkfDX6Uw5Fskj
JGutRw5UpVdn2lMNoFwEM56lsK5TPJz5tcVRSM2SRygMDi9Qny/91exBgy6t9dNars20rLLEcohr
lWuqjqCBOXiYl2ZQYh5H+SoZFk8AT1JUq5loVjQmP4aMp6Lp4AKvQXrEM5zVy5XM6KgTFobcXpCF
sqbEVkVVMj727XG6NKI2fS1Pc1NvqcLDkxsXK0bK7yXz6p3DI5xfFnJkZhLJv9VjuYyhlYdpSeM7
Rcg8XqCJzi4VU/U6dtsbPEQ2E9HjpV9uI+JYUDpCJaTMyK3kQam9c2B4CJtNIEdQP3yanfX1jvI2
dmUY+34S0hYS7tpk7efJXwEsprrb0rlVB14b0+W/x97ykNw4Ib97MNaTyFNpVYvZQCdFCi6Lq8Er
80C9XsGZivnmxcBACkY6OVpd9sXazKJoXLaJbmz9S4gdSXrK6ubUsgII2Iz5UEmF4O0SB1+L1S+e
VW1Dc3nBBkrWw5TPWgnqtiWvUuEApMJgoZbunlA82NtMsrB1grs2o+cpC1rHlymCG/DtVGesa084
Va2yAsVpSydJviufP0hdQDxXiuKMrmUzdTN0Z6yYNw+qcQ5bClB0bMkH36puOMSCZzqKwoN0AtGn
sti4iDn3eS1LZsa618dCbBhvmjgt9YeZkAnvQDCcnNjZMmrFwvVCmLCD5oPZj3m+gPvVethcLcR0
JD+L0W30BW99vT1g5FRf9nnn4m7Kp2LcxwzamBQIJO0+bXjSunzXJ2xckzMGBuj9plJSN4ls5HqU
YsszmR2d8kxwirdSLEM+zWtCjzPZLVt3TbOZsXKcC78ezDR4cFYn2Q4l2NZIT/SQDcV+ALHTpVbR
4hLHooXvJhBRe/AZmZeHFDsbdowfUtoqFBoG+jtmObiZsJHwQIuoiFBxKdQNwU2YD0QqR3coaN6e
OMUIOBasyYCvfN4ieK6z3BXXTa1cOB2jnWNVA7PhCrUL1rsBUTy+MJqCcQ8nj2LF1ahimYGi4e9V
NCkM3qJemp0FoJ33eYK8FKcCZseq62NMOQldxwm/qY22zWkR8crPUZ10J2UIGBayIsZLU25BcSTm
VJAlJzOayR2mfg23YeWr39eUbmYPTezycg5QvdckdvgwrXJN6ay2qmmFrWk0V0H5IM+noGj9+0Ym
bUuTrcCdaVMUyQaMikTMsGhebIaNKLV12IDOO243XUo8Zs1uzjVE1dz2Xt5guWUJt3nW7HOqpCsn
ufDlpOfT2olpTP0cQaRD0yFlR4UWNENjCvBcq3lKWYCLvAR86GktCqpfqoQYXVmna7gEKfrQqX8w
Ej3FEhTJ8O4gCtmQbHXZNr+eLEPPyVi6sXHJ3/uJgFVAuPUJtalvp7LoHQ6HlOxt5n26z5YkvVup
TvFbKGLm7odx2FIg0Wsrh71L/ZC26och4VCzLie2X/LiI/Vc3bcZbuxNUMt80KnrtpO15/U+lRzN
RVNs+ifVzcetotSVSeValgIjmmpZqWn0qBzYrYSuhZGlOpUnKaoYDqxKzmC3RIFO1E/Ktt8VzVJN
LtVCEEqNE1qk+ty3BZE2oYdNBX8xrqkSgkL9e4vWP6ouf3Zo0+X/3VG8s24bU3j2Z4/8y9d/XfzV
eP/c2P37/bHL/ve3K3dvXvvx/t5f3LrHM4/0vkz9u0N87LV+aQk/6t3+0a9/evRLK/S49nMP9I19
unP8f036uoH8/Zz/to/8eafPTeyndvh//S9A6lv/eZlPyeDfmvTnvXz+N4x//S8AAAD//w==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modernComment_7FE4E2C4_636E4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070B0B-B771-4589-8925-A82378B46C41}" authorId="{99391EB4-1E61-0CFD-699A-6B4A0C498A34}" status="resolved" created="2022-11-28T08:11:26.354">
    <pc:sldMkLst xmlns:pc="http://schemas.microsoft.com/office/powerpoint/2013/main/command">
      <pc:docMk/>
      <pc:sldMk cId="104260800" sldId="2145706692"/>
    </pc:sldMkLst>
    <p188:txBody>
      <a:bodyPr/>
      <a:lstStyle/>
      <a:p>
        <a:r>
          <a:rPr lang="en-US"/>
          <a:t>this needs updates on global and regional with the cover of latest reports - and update of bullet points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C495E-5EB4-4721-B581-9053A90BFC01}">
      <dgm:prSet phldrT="[Text]" custT="1"/>
      <dgm:spPr>
        <a:solidFill>
          <a:srgbClr val="0080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Energy Efficiency</a:t>
          </a:r>
          <a:endParaRPr lang="en-GB" sz="1600" b="1" noProof="0" dirty="0">
            <a:solidFill>
              <a:schemeClr val="bg1"/>
            </a:solidFill>
          </a:endParaRPr>
        </a:p>
      </dgm:t>
    </dgm:pt>
    <dgm:pt modelId="{D457B88E-BE8B-4D48-98D3-16DF41C368A0}" type="sibTrans" cxnId="{8B42D2D7-0398-4163-85D3-8B0AF3B1E6AD}">
      <dgm:prSet/>
      <dgm:spPr/>
      <dgm:t>
        <a:bodyPr/>
        <a:lstStyle/>
        <a:p>
          <a:endParaRPr lang="en-GB" sz="1600"/>
        </a:p>
      </dgm:t>
    </dgm:pt>
    <dgm:pt modelId="{79359A9B-88AB-4455-B004-0B9D88CA4411}" type="parTrans" cxnId="{8B42D2D7-0398-4163-85D3-8B0AF3B1E6AD}">
      <dgm:prSet/>
      <dgm:spPr/>
      <dgm:t>
        <a:bodyPr/>
        <a:lstStyle/>
        <a:p>
          <a:endParaRPr lang="en-GB" sz="1600"/>
        </a:p>
      </dgm:t>
    </dgm:pt>
    <dgm:pt modelId="{95E41193-D979-4555-9B3F-ABE66E9C097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Expansion of renewables in electricity generation</a:t>
          </a:r>
        </a:p>
      </dgm:t>
    </dgm:pt>
    <dgm:pt modelId="{1F3C6B18-8F3B-4A0B-B6D7-06FB238177B3}" type="sibTrans" cxnId="{778F71CD-5F4F-4EEE-8F70-85A02621B93A}">
      <dgm:prSet/>
      <dgm:spPr/>
      <dgm:t>
        <a:bodyPr/>
        <a:lstStyle/>
        <a:p>
          <a:endParaRPr lang="es-PA" sz="1600" noProof="0">
            <a:solidFill>
              <a:schemeClr val="tx1"/>
            </a:solidFill>
          </a:endParaRPr>
        </a:p>
      </dgm:t>
    </dgm:pt>
    <dgm:pt modelId="{C2A15976-A4A3-4240-BA11-58383E543F96}" type="parTrans" cxnId="{778F71CD-5F4F-4EEE-8F70-85A02621B93A}">
      <dgm:prSet/>
      <dgm:spPr/>
      <dgm:t>
        <a:bodyPr/>
        <a:lstStyle/>
        <a:p>
          <a:endParaRPr lang="es-PA" sz="1600" noProof="0">
            <a:solidFill>
              <a:schemeClr val="tx1"/>
            </a:solidFill>
          </a:endParaRPr>
        </a:p>
      </dgm:t>
    </dgm:pt>
    <dgm:pt modelId="{9BF0821D-C591-41FE-92E4-DFBACC1C0E6E}">
      <dgm:prSet phldrT="[Text]" custT="1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Sustainable mobility</a:t>
          </a:r>
        </a:p>
      </dgm:t>
    </dgm:pt>
    <dgm:pt modelId="{F629E9E3-D5FB-41E0-8B38-94D9B159330D}" type="parTrans" cxnId="{C435353D-EE20-4A1D-AF79-10911033DB9D}">
      <dgm:prSet/>
      <dgm:spPr/>
      <dgm:t>
        <a:bodyPr/>
        <a:lstStyle/>
        <a:p>
          <a:endParaRPr lang="en-GB" sz="1600"/>
        </a:p>
      </dgm:t>
    </dgm:pt>
    <dgm:pt modelId="{1FC7CEE5-494E-41B2-8DEE-84185A06038D}" type="sibTrans" cxnId="{C435353D-EE20-4A1D-AF79-10911033DB9D}">
      <dgm:prSet/>
      <dgm:spPr/>
      <dgm:t>
        <a:bodyPr/>
        <a:lstStyle/>
        <a:p>
          <a:endParaRPr lang="en-GB" sz="1600"/>
        </a:p>
      </dgm:t>
    </dgm:pt>
    <dgm:pt modelId="{22284D9C-2022-4F77-A300-5CC22AFCEBB0}">
      <dgm:prSet phldrT="[Text]" custT="1"/>
      <dgm:spPr>
        <a:solidFill>
          <a:srgbClr val="DAEDEF">
            <a:lumMod val="50000"/>
          </a:srgbClr>
        </a:solidFill>
        <a:ln w="12700" cap="flat" cmpd="sng" algn="ctr">
          <a:solidFill>
            <a:srgbClr val="BBE0E3">
              <a:lumMod val="50000"/>
            </a:srgbClr>
          </a:solidFill>
          <a:prstDash val="solid"/>
        </a:ln>
        <a:effectLst/>
      </dgm:spPr>
      <dgm:t>
        <a:bodyPr spcFirstLastPara="0" vert="horz" wrap="square" lIns="404120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Modern cooking technologies</a:t>
          </a:r>
        </a:p>
      </dgm:t>
    </dgm:pt>
    <dgm:pt modelId="{C5A878F2-7E1F-49EF-8DA2-7E7A1C074EF2}" type="parTrans" cxnId="{B8726238-7B5C-41A2-BE8A-7121EB793B53}">
      <dgm:prSet/>
      <dgm:spPr/>
      <dgm:t>
        <a:bodyPr/>
        <a:lstStyle/>
        <a:p>
          <a:endParaRPr lang="en-GB" sz="1600"/>
        </a:p>
      </dgm:t>
    </dgm:pt>
    <dgm:pt modelId="{9DC515A6-E2E9-4B02-8379-FBC967DB7521}" type="sibTrans" cxnId="{B8726238-7B5C-41A2-BE8A-7121EB793B53}">
      <dgm:prSet/>
      <dgm:spPr/>
      <dgm:t>
        <a:bodyPr/>
        <a:lstStyle/>
        <a:p>
          <a:endParaRPr lang="en-GB" sz="1600"/>
        </a:p>
      </dgm:t>
    </dgm:pt>
    <dgm:pt modelId="{8A4D39B4-3828-4721-88C3-25E52EB83E13}">
      <dgm:prSet phldrT="[Text]" custT="1"/>
      <dgm:spPr>
        <a:solidFill>
          <a:srgbClr val="808080">
            <a:lumMod val="75000"/>
          </a:srgbClr>
        </a:solidFill>
        <a:ln w="12700" cap="flat" cmpd="sng" algn="ctr">
          <a:solidFill>
            <a:srgbClr val="FFFFFF">
              <a:lumMod val="65000"/>
            </a:srgbClr>
          </a:solidFill>
          <a:prstDash val="solid"/>
        </a:ln>
        <a:effectLst/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Direct use of renewables in industry</a:t>
          </a:r>
        </a:p>
      </dgm:t>
    </dgm:pt>
    <dgm:pt modelId="{7CC661C9-0415-496C-8B1D-C46A1A1432C1}" type="parTrans" cxnId="{411D6886-C33F-4A2D-8F29-9E238169E140}">
      <dgm:prSet/>
      <dgm:spPr/>
      <dgm:t>
        <a:bodyPr/>
        <a:lstStyle/>
        <a:p>
          <a:endParaRPr lang="en-US"/>
        </a:p>
      </dgm:t>
    </dgm:pt>
    <dgm:pt modelId="{7F664897-F8D4-4CD1-AA11-8EEE15713010}" type="sibTrans" cxnId="{411D6886-C33F-4A2D-8F29-9E238169E140}">
      <dgm:prSet/>
      <dgm:spPr/>
      <dgm:t>
        <a:bodyPr/>
        <a:lstStyle/>
        <a:p>
          <a:endParaRPr lang="en-US"/>
        </a:p>
      </dgm:t>
    </dgm:pt>
    <dgm:pt modelId="{08B50CCE-89C0-43F8-934C-497A757D34EA}">
      <dgm:prSet phldrT="[Text]" custT="1"/>
      <dgm:spPr>
        <a:solidFill>
          <a:srgbClr val="7030A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Increased mechanization of agriculture with RE</a:t>
          </a:r>
          <a:endParaRPr lang="en-GB" sz="1600" b="1" noProof="0" dirty="0">
            <a:solidFill>
              <a:schemeClr val="bg1"/>
            </a:solidFill>
          </a:endParaRPr>
        </a:p>
      </dgm:t>
    </dgm:pt>
    <dgm:pt modelId="{1292DBA0-C4F3-48CD-809B-4C7780818DA4}" type="parTrans" cxnId="{65B3071E-2FF8-4A6E-9AE8-DD7414F568CF}">
      <dgm:prSet/>
      <dgm:spPr/>
      <dgm:t>
        <a:bodyPr/>
        <a:lstStyle/>
        <a:p>
          <a:endParaRPr lang="en-US"/>
        </a:p>
      </dgm:t>
    </dgm:pt>
    <dgm:pt modelId="{234FF5A0-FA70-4FDF-80A9-6C978825041D}" type="sibTrans" cxnId="{65B3071E-2FF8-4A6E-9AE8-DD7414F568CF}">
      <dgm:prSet/>
      <dgm:spPr/>
      <dgm:t>
        <a:bodyPr/>
        <a:lstStyle/>
        <a:p>
          <a:endParaRPr lang="en-US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6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6"/>
      <dgm:spPr/>
    </dgm:pt>
    <dgm:pt modelId="{32B6A24B-18C0-4B11-85DC-0F11ECFCAE74}" type="pres">
      <dgm:prSet presAssocID="{7DB2AF60-F84D-4119-895B-674513CE5A58}" presName="dstNode" presStyleLbl="node1" presStyleIdx="0" presStyleCnt="6"/>
      <dgm:spPr/>
    </dgm:pt>
    <dgm:pt modelId="{C49004B3-B2F8-4CB1-B1AD-B8E8B6A83C63}" type="pres">
      <dgm:prSet presAssocID="{87DC495E-5EB4-4721-B581-9053A90BFC01}" presName="text_1" presStyleLbl="node1" presStyleIdx="0" presStyleCnt="6">
        <dgm:presLayoutVars>
          <dgm:bulletEnabled val="1"/>
        </dgm:presLayoutVars>
      </dgm:prSet>
      <dgm:spPr/>
    </dgm:pt>
    <dgm:pt modelId="{F788926A-EA32-4EFD-8F7D-518683E3360B}" type="pres">
      <dgm:prSet presAssocID="{87DC495E-5EB4-4721-B581-9053A90BFC01}" presName="accent_1" presStyleCnt="0"/>
      <dgm:spPr/>
    </dgm:pt>
    <dgm:pt modelId="{1226B2F3-6310-4FD1-95EC-BBD2460ABFE6}" type="pres">
      <dgm:prSet presAssocID="{87DC495E-5EB4-4721-B581-9053A90BFC01}" presName="accentRepeatNode" presStyleLbl="solidFgAcc1" presStyleIdx="0" presStyleCnt="6"/>
      <dgm:spPr>
        <a:ln w="19050">
          <a:solidFill>
            <a:srgbClr val="008000"/>
          </a:solidFill>
        </a:ln>
      </dgm:spPr>
    </dgm:pt>
    <dgm:pt modelId="{00CD526D-409D-44E4-B26B-1F2DFC091A3D}" type="pres">
      <dgm:prSet presAssocID="{95E41193-D979-4555-9B3F-ABE66E9C0978}" presName="text_2" presStyleLbl="node1" presStyleIdx="1" presStyleCnt="6">
        <dgm:presLayoutVars>
          <dgm:bulletEnabled val="1"/>
        </dgm:presLayoutVars>
      </dgm:prSet>
      <dgm:spPr/>
    </dgm:pt>
    <dgm:pt modelId="{4405DCB7-571D-465A-AF87-F3C7AFC62765}" type="pres">
      <dgm:prSet presAssocID="{95E41193-D979-4555-9B3F-ABE66E9C0978}" presName="accent_2" presStyleCnt="0"/>
      <dgm:spPr/>
    </dgm:pt>
    <dgm:pt modelId="{97FED2F2-AB5C-4263-A386-25EA75A1953D}" type="pres">
      <dgm:prSet presAssocID="{95E41193-D979-4555-9B3F-ABE66E9C0978}" presName="accentRepeatNode" presStyleLbl="solidFgAcc1" presStyleIdx="1" presStyleCnt="6"/>
      <dgm:spPr>
        <a:ln w="19050">
          <a:solidFill>
            <a:srgbClr val="0070C0"/>
          </a:solidFill>
        </a:ln>
      </dgm:spPr>
    </dgm:pt>
    <dgm:pt modelId="{89CD19E1-C110-43D9-BB7E-C3BC415BDBD0}" type="pres">
      <dgm:prSet presAssocID="{9BF0821D-C591-41FE-92E4-DFBACC1C0E6E}" presName="text_3" presStyleLbl="node1" presStyleIdx="2" presStyleCnt="6">
        <dgm:presLayoutVars>
          <dgm:bulletEnabled val="1"/>
        </dgm:presLayoutVars>
      </dgm:prSet>
      <dgm:spPr/>
    </dgm:pt>
    <dgm:pt modelId="{DDCBFD3F-56A6-43EE-AD30-3F4CA84D6173}" type="pres">
      <dgm:prSet presAssocID="{9BF0821D-C591-41FE-92E4-DFBACC1C0E6E}" presName="accent_3" presStyleCnt="0"/>
      <dgm:spPr/>
    </dgm:pt>
    <dgm:pt modelId="{99FC6D8B-98A6-4C04-B8DE-9BA3FD0A7666}" type="pres">
      <dgm:prSet presAssocID="{9BF0821D-C591-41FE-92E4-DFBACC1C0E6E}" presName="accentRepeatNode" presStyleLbl="solidFgAcc1" presStyleIdx="2" presStyleCnt="6"/>
      <dgm:spPr>
        <a:ln w="19050">
          <a:solidFill>
            <a:srgbClr val="002060"/>
          </a:solidFill>
        </a:ln>
      </dgm:spPr>
    </dgm:pt>
    <dgm:pt modelId="{E8669CE1-5477-435A-85FE-E5099ED0A386}" type="pres">
      <dgm:prSet presAssocID="{22284D9C-2022-4F77-A300-5CC22AFCEBB0}" presName="text_4" presStyleLbl="node1" presStyleIdx="3" presStyleCnt="6">
        <dgm:presLayoutVars>
          <dgm:bulletEnabled val="1"/>
        </dgm:presLayoutVars>
      </dgm:prSet>
      <dgm:spPr/>
    </dgm:pt>
    <dgm:pt modelId="{2B090043-5548-4D12-BF63-2C30CE1D55FB}" type="pres">
      <dgm:prSet presAssocID="{22284D9C-2022-4F77-A300-5CC22AFCEBB0}" presName="accent_4" presStyleCnt="0"/>
      <dgm:spPr/>
    </dgm:pt>
    <dgm:pt modelId="{D5ED069C-BD21-456E-BD67-17FBAA286C01}" type="pres">
      <dgm:prSet presAssocID="{22284D9C-2022-4F77-A300-5CC22AFCEBB0}" presName="accentRepeatNode" presStyleLbl="solidFgAcc1" presStyleIdx="3" presStyleCnt="6"/>
      <dgm:spPr>
        <a:xfrm>
          <a:off x="788509" y="3247033"/>
          <a:ext cx="636409" cy="63640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BBE0E3">
              <a:lumMod val="50000"/>
            </a:srgbClr>
          </a:solidFill>
          <a:prstDash val="solid"/>
        </a:ln>
        <a:effectLst/>
      </dgm:spPr>
    </dgm:pt>
    <dgm:pt modelId="{5AC159C1-03DF-4DB6-B86E-25B9938B95BD}" type="pres">
      <dgm:prSet presAssocID="{8A4D39B4-3828-4721-88C3-25E52EB83E13}" presName="text_5" presStyleLbl="node1" presStyleIdx="4" presStyleCnt="6">
        <dgm:presLayoutVars>
          <dgm:bulletEnabled val="1"/>
        </dgm:presLayoutVars>
      </dgm:prSet>
      <dgm:spPr/>
    </dgm:pt>
    <dgm:pt modelId="{B4BA8796-EB10-4B5E-B952-C09762E89CDA}" type="pres">
      <dgm:prSet presAssocID="{8A4D39B4-3828-4721-88C3-25E52EB83E13}" presName="accent_5" presStyleCnt="0"/>
      <dgm:spPr/>
    </dgm:pt>
    <dgm:pt modelId="{D4530F03-5881-427B-BB93-D2F677D61C2E}" type="pres">
      <dgm:prSet presAssocID="{8A4D39B4-3828-4721-88C3-25E52EB83E13}" presName="accentRepeatNode" presStyleLbl="solidFgAcc1" presStyleIdx="4" presStyleCnt="6"/>
      <dgm:spPr>
        <a:xfrm>
          <a:off x="535850" y="4010612"/>
          <a:ext cx="636409" cy="63640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000000">
              <a:lumMod val="65000"/>
              <a:lumOff val="35000"/>
            </a:srgbClr>
          </a:solidFill>
          <a:prstDash val="solid"/>
        </a:ln>
        <a:effectLst/>
      </dgm:spPr>
    </dgm:pt>
    <dgm:pt modelId="{E8A125E0-6196-4EF8-97D3-23420EDA7178}" type="pres">
      <dgm:prSet presAssocID="{08B50CCE-89C0-43F8-934C-497A757D34EA}" presName="text_6" presStyleLbl="node1" presStyleIdx="5" presStyleCnt="6">
        <dgm:presLayoutVars>
          <dgm:bulletEnabled val="1"/>
        </dgm:presLayoutVars>
      </dgm:prSet>
      <dgm:spPr/>
    </dgm:pt>
    <dgm:pt modelId="{51C73FD4-2AF8-421E-861E-024205140BD4}" type="pres">
      <dgm:prSet presAssocID="{08B50CCE-89C0-43F8-934C-497A757D34EA}" presName="accent_6" presStyleCnt="0"/>
      <dgm:spPr/>
    </dgm:pt>
    <dgm:pt modelId="{D8773BE7-B029-4826-8A1C-8A8A0491E00C}" type="pres">
      <dgm:prSet presAssocID="{08B50CCE-89C0-43F8-934C-497A757D34EA}" presName="accentRepeatNode" presStyleLbl="solidFgAcc1" presStyleIdx="5" presStyleCnt="6"/>
      <dgm:spPr>
        <a:ln w="19050">
          <a:solidFill>
            <a:srgbClr val="7030A0"/>
          </a:solidFill>
        </a:ln>
      </dgm:spPr>
    </dgm:pt>
  </dgm:ptLst>
  <dgm:cxnLst>
    <dgm:cxn modelId="{65B3071E-2FF8-4A6E-9AE8-DD7414F568CF}" srcId="{7DB2AF60-F84D-4119-895B-674513CE5A58}" destId="{08B50CCE-89C0-43F8-934C-497A757D34EA}" srcOrd="5" destOrd="0" parTransId="{1292DBA0-C4F3-48CD-809B-4C7780818DA4}" sibTransId="{234FF5A0-FA70-4FDF-80A9-6C978825041D}"/>
    <dgm:cxn modelId="{B3FBA533-48E1-4E31-A5C6-F6B9A203E0FD}" type="presOf" srcId="{22284D9C-2022-4F77-A300-5CC22AFCEBB0}" destId="{E8669CE1-5477-435A-85FE-E5099ED0A386}" srcOrd="0" destOrd="0" presId="urn:microsoft.com/office/officeart/2008/layout/VerticalCurvedList"/>
    <dgm:cxn modelId="{1BEF9937-A5A5-4F2C-9278-0F7EBAD34030}" type="presOf" srcId="{95E41193-D979-4555-9B3F-ABE66E9C0978}" destId="{00CD526D-409D-44E4-B26B-1F2DFC091A3D}" srcOrd="0" destOrd="0" presId="urn:microsoft.com/office/officeart/2008/layout/VerticalCurvedList"/>
    <dgm:cxn modelId="{B8726238-7B5C-41A2-BE8A-7121EB793B53}" srcId="{7DB2AF60-F84D-4119-895B-674513CE5A58}" destId="{22284D9C-2022-4F77-A300-5CC22AFCEBB0}" srcOrd="3" destOrd="0" parTransId="{C5A878F2-7E1F-49EF-8DA2-7E7A1C074EF2}" sibTransId="{9DC515A6-E2E9-4B02-8379-FBC967DB7521}"/>
    <dgm:cxn modelId="{C435353D-EE20-4A1D-AF79-10911033DB9D}" srcId="{7DB2AF60-F84D-4119-895B-674513CE5A58}" destId="{9BF0821D-C591-41FE-92E4-DFBACC1C0E6E}" srcOrd="2" destOrd="0" parTransId="{F629E9E3-D5FB-41E0-8B38-94D9B159330D}" sibTransId="{1FC7CEE5-494E-41B2-8DEE-84185A06038D}"/>
    <dgm:cxn modelId="{D393484B-055B-435D-9A64-ADAA9D939608}" type="presOf" srcId="{D457B88E-BE8B-4D48-98D3-16DF41C368A0}" destId="{DB16666F-96BE-4868-8939-76BF088D3E37}" srcOrd="0" destOrd="0" presId="urn:microsoft.com/office/officeart/2008/layout/VerticalCurvedList"/>
    <dgm:cxn modelId="{D2BA487F-6448-48DF-8E84-D3A117227D65}" type="presOf" srcId="{87DC495E-5EB4-4721-B581-9053A90BFC01}" destId="{C49004B3-B2F8-4CB1-B1AD-B8E8B6A83C63}" srcOrd="0" destOrd="0" presId="urn:microsoft.com/office/officeart/2008/layout/VerticalCurvedList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411D6886-C33F-4A2D-8F29-9E238169E140}" srcId="{7DB2AF60-F84D-4119-895B-674513CE5A58}" destId="{8A4D39B4-3828-4721-88C3-25E52EB83E13}" srcOrd="4" destOrd="0" parTransId="{7CC661C9-0415-496C-8B1D-C46A1A1432C1}" sibTransId="{7F664897-F8D4-4CD1-AA11-8EEE15713010}"/>
    <dgm:cxn modelId="{E06DA88D-1D9D-4198-95AA-B845F383A210}" type="presOf" srcId="{08B50CCE-89C0-43F8-934C-497A757D34EA}" destId="{E8A125E0-6196-4EF8-97D3-23420EDA7178}" srcOrd="0" destOrd="0" presId="urn:microsoft.com/office/officeart/2008/layout/VerticalCurvedList"/>
    <dgm:cxn modelId="{34AF2396-288D-4D33-88C6-B11BB7C3D59D}" type="presOf" srcId="{8A4D39B4-3828-4721-88C3-25E52EB83E13}" destId="{5AC159C1-03DF-4DB6-B86E-25B9938B95BD}" srcOrd="0" destOrd="0" presId="urn:microsoft.com/office/officeart/2008/layout/VerticalCurvedList"/>
    <dgm:cxn modelId="{778F71CD-5F4F-4EEE-8F70-85A02621B93A}" srcId="{7DB2AF60-F84D-4119-895B-674513CE5A58}" destId="{95E41193-D979-4555-9B3F-ABE66E9C0978}" srcOrd="1" destOrd="0" parTransId="{C2A15976-A4A3-4240-BA11-58383E543F96}" sibTransId="{1F3C6B18-8F3B-4A0B-B6D7-06FB238177B3}"/>
    <dgm:cxn modelId="{AF993DD6-51C0-4395-826E-800F4C765245}" type="presOf" srcId="{9BF0821D-C591-41FE-92E4-DFBACC1C0E6E}" destId="{89CD19E1-C110-43D9-BB7E-C3BC415BDBD0}" srcOrd="0" destOrd="0" presId="urn:microsoft.com/office/officeart/2008/layout/VerticalCurvedList"/>
    <dgm:cxn modelId="{8B42D2D7-0398-4163-85D3-8B0AF3B1E6AD}" srcId="{7DB2AF60-F84D-4119-895B-674513CE5A58}" destId="{87DC495E-5EB4-4721-B581-9053A90BFC01}" srcOrd="0" destOrd="0" parTransId="{79359A9B-88AB-4455-B004-0B9D88CA4411}" sibTransId="{D457B88E-BE8B-4D48-98D3-16DF41C368A0}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E2449BC8-FBC7-4FD4-89A5-BF0280EB1B83}" type="presParOf" srcId="{85D3A19F-9954-4833-8E75-CB3988B367E9}" destId="{C49004B3-B2F8-4CB1-B1AD-B8E8B6A83C63}" srcOrd="1" destOrd="0" presId="urn:microsoft.com/office/officeart/2008/layout/VerticalCurvedList"/>
    <dgm:cxn modelId="{65C44A19-4115-446D-A104-90DF5A698803}" type="presParOf" srcId="{85D3A19F-9954-4833-8E75-CB3988B367E9}" destId="{F788926A-EA32-4EFD-8F7D-518683E3360B}" srcOrd="2" destOrd="0" presId="urn:microsoft.com/office/officeart/2008/layout/VerticalCurvedList"/>
    <dgm:cxn modelId="{4D767B00-F09E-4F94-BC18-E03D286F976B}" type="presParOf" srcId="{F788926A-EA32-4EFD-8F7D-518683E3360B}" destId="{1226B2F3-6310-4FD1-95EC-BBD2460ABFE6}" srcOrd="0" destOrd="0" presId="urn:microsoft.com/office/officeart/2008/layout/VerticalCurvedList"/>
    <dgm:cxn modelId="{CC95782D-292E-4C28-8BD9-8E438A5203E6}" type="presParOf" srcId="{85D3A19F-9954-4833-8E75-CB3988B367E9}" destId="{00CD526D-409D-44E4-B26B-1F2DFC091A3D}" srcOrd="3" destOrd="0" presId="urn:microsoft.com/office/officeart/2008/layout/VerticalCurvedList"/>
    <dgm:cxn modelId="{883A1142-56F2-47E0-8DCB-5D57BB964345}" type="presParOf" srcId="{85D3A19F-9954-4833-8E75-CB3988B367E9}" destId="{4405DCB7-571D-465A-AF87-F3C7AFC62765}" srcOrd="4" destOrd="0" presId="urn:microsoft.com/office/officeart/2008/layout/VerticalCurvedList"/>
    <dgm:cxn modelId="{DBA934D8-D480-41E0-A4E1-699C55C4D252}" type="presParOf" srcId="{4405DCB7-571D-465A-AF87-F3C7AFC62765}" destId="{97FED2F2-AB5C-4263-A386-25EA75A1953D}" srcOrd="0" destOrd="0" presId="urn:microsoft.com/office/officeart/2008/layout/VerticalCurvedList"/>
    <dgm:cxn modelId="{FC4F6D56-5F4A-4B8E-9A77-620DD9F3D839}" type="presParOf" srcId="{85D3A19F-9954-4833-8E75-CB3988B367E9}" destId="{89CD19E1-C110-43D9-BB7E-C3BC415BDBD0}" srcOrd="5" destOrd="0" presId="urn:microsoft.com/office/officeart/2008/layout/VerticalCurvedList"/>
    <dgm:cxn modelId="{404DD7E2-490F-4D46-A4B2-B3403C3DAD15}" type="presParOf" srcId="{85D3A19F-9954-4833-8E75-CB3988B367E9}" destId="{DDCBFD3F-56A6-43EE-AD30-3F4CA84D6173}" srcOrd="6" destOrd="0" presId="urn:microsoft.com/office/officeart/2008/layout/VerticalCurvedList"/>
    <dgm:cxn modelId="{63EB7000-5851-4975-844D-73337086623A}" type="presParOf" srcId="{DDCBFD3F-56A6-43EE-AD30-3F4CA84D6173}" destId="{99FC6D8B-98A6-4C04-B8DE-9BA3FD0A7666}" srcOrd="0" destOrd="0" presId="urn:microsoft.com/office/officeart/2008/layout/VerticalCurvedList"/>
    <dgm:cxn modelId="{96416E0F-59E1-4E48-A204-6CA43181B5EB}" type="presParOf" srcId="{85D3A19F-9954-4833-8E75-CB3988B367E9}" destId="{E8669CE1-5477-435A-85FE-E5099ED0A386}" srcOrd="7" destOrd="0" presId="urn:microsoft.com/office/officeart/2008/layout/VerticalCurvedList"/>
    <dgm:cxn modelId="{AD5356A6-7684-4BFD-9DD6-9F18D076A6BD}" type="presParOf" srcId="{85D3A19F-9954-4833-8E75-CB3988B367E9}" destId="{2B090043-5548-4D12-BF63-2C30CE1D55FB}" srcOrd="8" destOrd="0" presId="urn:microsoft.com/office/officeart/2008/layout/VerticalCurvedList"/>
    <dgm:cxn modelId="{5CAE2F35-7E5F-44E8-8DC7-C0E903000B53}" type="presParOf" srcId="{2B090043-5548-4D12-BF63-2C30CE1D55FB}" destId="{D5ED069C-BD21-456E-BD67-17FBAA286C01}" srcOrd="0" destOrd="0" presId="urn:microsoft.com/office/officeart/2008/layout/VerticalCurvedList"/>
    <dgm:cxn modelId="{0BFE9023-8817-44CD-A2EC-7412E3CD7AA2}" type="presParOf" srcId="{85D3A19F-9954-4833-8E75-CB3988B367E9}" destId="{5AC159C1-03DF-4DB6-B86E-25B9938B95BD}" srcOrd="9" destOrd="0" presId="urn:microsoft.com/office/officeart/2008/layout/VerticalCurvedList"/>
    <dgm:cxn modelId="{4D2496B9-5F49-42EB-BF49-4DAF9075D9BF}" type="presParOf" srcId="{85D3A19F-9954-4833-8E75-CB3988B367E9}" destId="{B4BA8796-EB10-4B5E-B952-C09762E89CDA}" srcOrd="10" destOrd="0" presId="urn:microsoft.com/office/officeart/2008/layout/VerticalCurvedList"/>
    <dgm:cxn modelId="{32FA5A37-8AF7-428F-9581-BFB69A119D0D}" type="presParOf" srcId="{B4BA8796-EB10-4B5E-B952-C09762E89CDA}" destId="{D4530F03-5881-427B-BB93-D2F677D61C2E}" srcOrd="0" destOrd="0" presId="urn:microsoft.com/office/officeart/2008/layout/VerticalCurvedList"/>
    <dgm:cxn modelId="{9DBF3598-EA73-4C47-A0BB-0BA917390C5F}" type="presParOf" srcId="{85D3A19F-9954-4833-8E75-CB3988B367E9}" destId="{E8A125E0-6196-4EF8-97D3-23420EDA7178}" srcOrd="11" destOrd="0" presId="urn:microsoft.com/office/officeart/2008/layout/VerticalCurvedList"/>
    <dgm:cxn modelId="{3CD42BC9-BC5A-41B1-ACA1-A2A57ACF33E8}" type="presParOf" srcId="{85D3A19F-9954-4833-8E75-CB3988B367E9}" destId="{51C73FD4-2AF8-421E-861E-024205140BD4}" srcOrd="12" destOrd="0" presId="urn:microsoft.com/office/officeart/2008/layout/VerticalCurvedList"/>
    <dgm:cxn modelId="{7B6717CB-509D-4B99-A4AD-EEAB0C40CAB0}" type="presParOf" srcId="{51C73FD4-2AF8-421E-861E-024205140BD4}" destId="{D8773BE7-B029-4826-8A1C-8A8A0491E0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C495E-5EB4-4721-B581-9053A90BFC01}">
      <dgm:prSet phldrT="[Text]" custT="1"/>
      <dgm:spPr>
        <a:solidFill>
          <a:srgbClr val="0080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Energy Efficiency</a:t>
          </a:r>
          <a:endParaRPr lang="en-GB" sz="1600" b="1" noProof="0" dirty="0">
            <a:solidFill>
              <a:schemeClr val="bg1"/>
            </a:solidFill>
          </a:endParaRPr>
        </a:p>
      </dgm:t>
    </dgm:pt>
    <dgm:pt modelId="{D457B88E-BE8B-4D48-98D3-16DF41C368A0}" type="sibTrans" cxnId="{8B42D2D7-0398-4163-85D3-8B0AF3B1E6AD}">
      <dgm:prSet/>
      <dgm:spPr/>
      <dgm:t>
        <a:bodyPr/>
        <a:lstStyle/>
        <a:p>
          <a:endParaRPr lang="en-GB" sz="1600"/>
        </a:p>
      </dgm:t>
    </dgm:pt>
    <dgm:pt modelId="{79359A9B-88AB-4455-B004-0B9D88CA4411}" type="parTrans" cxnId="{8B42D2D7-0398-4163-85D3-8B0AF3B1E6AD}">
      <dgm:prSet/>
      <dgm:spPr/>
      <dgm:t>
        <a:bodyPr/>
        <a:lstStyle/>
        <a:p>
          <a:endParaRPr lang="en-GB" sz="1600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1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1"/>
      <dgm:spPr/>
    </dgm:pt>
    <dgm:pt modelId="{32B6A24B-18C0-4B11-85DC-0F11ECFCAE74}" type="pres">
      <dgm:prSet presAssocID="{7DB2AF60-F84D-4119-895B-674513CE5A58}" presName="dstNode" presStyleLbl="node1" presStyleIdx="0" presStyleCnt="1"/>
      <dgm:spPr/>
    </dgm:pt>
    <dgm:pt modelId="{C49004B3-B2F8-4CB1-B1AD-B8E8B6A83C63}" type="pres">
      <dgm:prSet presAssocID="{87DC495E-5EB4-4721-B581-9053A90BFC01}" presName="text_1" presStyleLbl="node1" presStyleIdx="0" presStyleCnt="1">
        <dgm:presLayoutVars>
          <dgm:bulletEnabled val="1"/>
        </dgm:presLayoutVars>
      </dgm:prSet>
      <dgm:spPr/>
    </dgm:pt>
    <dgm:pt modelId="{F788926A-EA32-4EFD-8F7D-518683E3360B}" type="pres">
      <dgm:prSet presAssocID="{87DC495E-5EB4-4721-B581-9053A90BFC01}" presName="accent_1" presStyleCnt="0"/>
      <dgm:spPr/>
    </dgm:pt>
    <dgm:pt modelId="{1226B2F3-6310-4FD1-95EC-BBD2460ABFE6}" type="pres">
      <dgm:prSet presAssocID="{87DC495E-5EB4-4721-B581-9053A90BFC01}" presName="accentRepeatNode" presStyleLbl="solidFgAcc1" presStyleIdx="0" presStyleCnt="1"/>
      <dgm:spPr>
        <a:ln w="19050">
          <a:solidFill>
            <a:srgbClr val="008000"/>
          </a:solidFill>
        </a:ln>
      </dgm:spPr>
    </dgm:pt>
  </dgm:ptLst>
  <dgm:cxnLst>
    <dgm:cxn modelId="{D393484B-055B-435D-9A64-ADAA9D939608}" type="presOf" srcId="{D457B88E-BE8B-4D48-98D3-16DF41C368A0}" destId="{DB16666F-96BE-4868-8939-76BF088D3E37}" srcOrd="0" destOrd="0" presId="urn:microsoft.com/office/officeart/2008/layout/VerticalCurvedList"/>
    <dgm:cxn modelId="{D2BA487F-6448-48DF-8E84-D3A117227D65}" type="presOf" srcId="{87DC495E-5EB4-4721-B581-9053A90BFC01}" destId="{C49004B3-B2F8-4CB1-B1AD-B8E8B6A83C63}" srcOrd="0" destOrd="0" presId="urn:microsoft.com/office/officeart/2008/layout/VerticalCurvedList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8B42D2D7-0398-4163-85D3-8B0AF3B1E6AD}" srcId="{7DB2AF60-F84D-4119-895B-674513CE5A58}" destId="{87DC495E-5EB4-4721-B581-9053A90BFC01}" srcOrd="0" destOrd="0" parTransId="{79359A9B-88AB-4455-B004-0B9D88CA4411}" sibTransId="{D457B88E-BE8B-4D48-98D3-16DF41C368A0}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E2449BC8-FBC7-4FD4-89A5-BF0280EB1B83}" type="presParOf" srcId="{85D3A19F-9954-4833-8E75-CB3988B367E9}" destId="{C49004B3-B2F8-4CB1-B1AD-B8E8B6A83C63}" srcOrd="1" destOrd="0" presId="urn:microsoft.com/office/officeart/2008/layout/VerticalCurvedList"/>
    <dgm:cxn modelId="{65C44A19-4115-446D-A104-90DF5A698803}" type="presParOf" srcId="{85D3A19F-9954-4833-8E75-CB3988B367E9}" destId="{F788926A-EA32-4EFD-8F7D-518683E3360B}" srcOrd="2" destOrd="0" presId="urn:microsoft.com/office/officeart/2008/layout/VerticalCurvedList"/>
    <dgm:cxn modelId="{4D767B00-F09E-4F94-BC18-E03D286F976B}" type="presParOf" srcId="{F788926A-EA32-4EFD-8F7D-518683E3360B}" destId="{1226B2F3-6310-4FD1-95EC-BBD2460ABF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C495E-5EB4-4721-B581-9053A90BFC01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b="1" noProof="0" dirty="0">
              <a:solidFill>
                <a:schemeClr val="bg1"/>
              </a:solidFill>
            </a:rPr>
            <a:t>Expansion of renewables in electricity generation</a:t>
          </a:r>
          <a:endParaRPr lang="en-GB" sz="1800" b="1" noProof="0" dirty="0">
            <a:solidFill>
              <a:schemeClr val="bg1"/>
            </a:solidFill>
          </a:endParaRPr>
        </a:p>
      </dgm:t>
    </dgm:pt>
    <dgm:pt modelId="{D457B88E-BE8B-4D48-98D3-16DF41C368A0}" type="sibTrans" cxnId="{8B42D2D7-0398-4163-85D3-8B0AF3B1E6AD}">
      <dgm:prSet/>
      <dgm:spPr/>
      <dgm:t>
        <a:bodyPr/>
        <a:lstStyle/>
        <a:p>
          <a:endParaRPr lang="en-GB" sz="1600"/>
        </a:p>
      </dgm:t>
    </dgm:pt>
    <dgm:pt modelId="{79359A9B-88AB-4455-B004-0B9D88CA4411}" type="parTrans" cxnId="{8B42D2D7-0398-4163-85D3-8B0AF3B1E6AD}">
      <dgm:prSet/>
      <dgm:spPr/>
      <dgm:t>
        <a:bodyPr/>
        <a:lstStyle/>
        <a:p>
          <a:endParaRPr lang="en-GB" sz="1600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1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1"/>
      <dgm:spPr/>
    </dgm:pt>
    <dgm:pt modelId="{32B6A24B-18C0-4B11-85DC-0F11ECFCAE74}" type="pres">
      <dgm:prSet presAssocID="{7DB2AF60-F84D-4119-895B-674513CE5A58}" presName="dstNode" presStyleLbl="node1" presStyleIdx="0" presStyleCnt="1"/>
      <dgm:spPr/>
    </dgm:pt>
    <dgm:pt modelId="{C49004B3-B2F8-4CB1-B1AD-B8E8B6A83C63}" type="pres">
      <dgm:prSet presAssocID="{87DC495E-5EB4-4721-B581-9053A90BFC01}" presName="text_1" presStyleLbl="node1" presStyleIdx="0" presStyleCnt="1">
        <dgm:presLayoutVars>
          <dgm:bulletEnabled val="1"/>
        </dgm:presLayoutVars>
      </dgm:prSet>
      <dgm:spPr/>
    </dgm:pt>
    <dgm:pt modelId="{F788926A-EA32-4EFD-8F7D-518683E3360B}" type="pres">
      <dgm:prSet presAssocID="{87DC495E-5EB4-4721-B581-9053A90BFC01}" presName="accent_1" presStyleCnt="0"/>
      <dgm:spPr/>
    </dgm:pt>
    <dgm:pt modelId="{1226B2F3-6310-4FD1-95EC-BBD2460ABFE6}" type="pres">
      <dgm:prSet presAssocID="{87DC495E-5EB4-4721-B581-9053A90BFC01}" presName="accentRepeatNode" presStyleLbl="solidFgAcc1" presStyleIdx="0" presStyleCnt="1"/>
      <dgm:spPr>
        <a:ln>
          <a:solidFill>
            <a:srgbClr val="0070C0"/>
          </a:solidFill>
        </a:ln>
      </dgm:spPr>
    </dgm:pt>
  </dgm:ptLst>
  <dgm:cxnLst>
    <dgm:cxn modelId="{D393484B-055B-435D-9A64-ADAA9D939608}" type="presOf" srcId="{D457B88E-BE8B-4D48-98D3-16DF41C368A0}" destId="{DB16666F-96BE-4868-8939-76BF088D3E37}" srcOrd="0" destOrd="0" presId="urn:microsoft.com/office/officeart/2008/layout/VerticalCurvedList"/>
    <dgm:cxn modelId="{D2BA487F-6448-48DF-8E84-D3A117227D65}" type="presOf" srcId="{87DC495E-5EB4-4721-B581-9053A90BFC01}" destId="{C49004B3-B2F8-4CB1-B1AD-B8E8B6A83C63}" srcOrd="0" destOrd="0" presId="urn:microsoft.com/office/officeart/2008/layout/VerticalCurvedList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8B42D2D7-0398-4163-85D3-8B0AF3B1E6AD}" srcId="{7DB2AF60-F84D-4119-895B-674513CE5A58}" destId="{87DC495E-5EB4-4721-B581-9053A90BFC01}" srcOrd="0" destOrd="0" parTransId="{79359A9B-88AB-4455-B004-0B9D88CA4411}" sibTransId="{D457B88E-BE8B-4D48-98D3-16DF41C368A0}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E2449BC8-FBC7-4FD4-89A5-BF0280EB1B83}" type="presParOf" srcId="{85D3A19F-9954-4833-8E75-CB3988B367E9}" destId="{C49004B3-B2F8-4CB1-B1AD-B8E8B6A83C63}" srcOrd="1" destOrd="0" presId="urn:microsoft.com/office/officeart/2008/layout/VerticalCurvedList"/>
    <dgm:cxn modelId="{65C44A19-4115-446D-A104-90DF5A698803}" type="presParOf" srcId="{85D3A19F-9954-4833-8E75-CB3988B367E9}" destId="{F788926A-EA32-4EFD-8F7D-518683E3360B}" srcOrd="2" destOrd="0" presId="urn:microsoft.com/office/officeart/2008/layout/VerticalCurvedList"/>
    <dgm:cxn modelId="{4D767B00-F09E-4F94-BC18-E03D286F976B}" type="presParOf" srcId="{F788926A-EA32-4EFD-8F7D-518683E3360B}" destId="{1226B2F3-6310-4FD1-95EC-BBD2460ABF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F0821D-C591-41FE-92E4-DFBACC1C0E6E}">
      <dgm:prSet phldrT="[Text]" custT="1"/>
      <dgm:spPr>
        <a:solidFill>
          <a:srgbClr val="00206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sz="1600" b="1" noProof="0" dirty="0">
              <a:solidFill>
                <a:schemeClr val="bg1"/>
              </a:solidFill>
            </a:rPr>
            <a:t>Sustainable mobility</a:t>
          </a:r>
        </a:p>
      </dgm:t>
    </dgm:pt>
    <dgm:pt modelId="{F629E9E3-D5FB-41E0-8B38-94D9B159330D}" type="parTrans" cxnId="{C435353D-EE20-4A1D-AF79-10911033DB9D}">
      <dgm:prSet/>
      <dgm:spPr/>
      <dgm:t>
        <a:bodyPr/>
        <a:lstStyle/>
        <a:p>
          <a:endParaRPr lang="en-GB" sz="1600"/>
        </a:p>
      </dgm:t>
    </dgm:pt>
    <dgm:pt modelId="{1FC7CEE5-494E-41B2-8DEE-84185A06038D}" type="sibTrans" cxnId="{C435353D-EE20-4A1D-AF79-10911033DB9D}">
      <dgm:prSet/>
      <dgm:spPr/>
      <dgm:t>
        <a:bodyPr/>
        <a:lstStyle/>
        <a:p>
          <a:endParaRPr lang="en-GB" sz="1600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1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1"/>
      <dgm:spPr/>
    </dgm:pt>
    <dgm:pt modelId="{32B6A24B-18C0-4B11-85DC-0F11ECFCAE74}" type="pres">
      <dgm:prSet presAssocID="{7DB2AF60-F84D-4119-895B-674513CE5A58}" presName="dstNode" presStyleLbl="node1" presStyleIdx="0" presStyleCnt="1"/>
      <dgm:spPr/>
    </dgm:pt>
    <dgm:pt modelId="{843072A5-56DF-45EF-87ED-E3BC68435CDA}" type="pres">
      <dgm:prSet presAssocID="{9BF0821D-C591-41FE-92E4-DFBACC1C0E6E}" presName="text_1" presStyleLbl="node1" presStyleIdx="0" presStyleCnt="1">
        <dgm:presLayoutVars>
          <dgm:bulletEnabled val="1"/>
        </dgm:presLayoutVars>
      </dgm:prSet>
      <dgm:spPr/>
    </dgm:pt>
    <dgm:pt modelId="{8C68E12C-07F5-4363-BBCF-94724631B893}" type="pres">
      <dgm:prSet presAssocID="{9BF0821D-C591-41FE-92E4-DFBACC1C0E6E}" presName="accent_1" presStyleCnt="0"/>
      <dgm:spPr/>
    </dgm:pt>
    <dgm:pt modelId="{99FC6D8B-98A6-4C04-B8DE-9BA3FD0A7666}" type="pres">
      <dgm:prSet presAssocID="{9BF0821D-C591-41FE-92E4-DFBACC1C0E6E}" presName="accentRepeatNode" presStyleLbl="solidFgAcc1" presStyleIdx="0" presStyleCnt="1"/>
      <dgm:spPr>
        <a:ln w="19050">
          <a:solidFill>
            <a:srgbClr val="002060"/>
          </a:solidFill>
        </a:ln>
      </dgm:spPr>
    </dgm:pt>
  </dgm:ptLst>
  <dgm:cxnLst>
    <dgm:cxn modelId="{C435353D-EE20-4A1D-AF79-10911033DB9D}" srcId="{7DB2AF60-F84D-4119-895B-674513CE5A58}" destId="{9BF0821D-C591-41FE-92E4-DFBACC1C0E6E}" srcOrd="0" destOrd="0" parTransId="{F629E9E3-D5FB-41E0-8B38-94D9B159330D}" sibTransId="{1FC7CEE5-494E-41B2-8DEE-84185A06038D}"/>
    <dgm:cxn modelId="{FCD5F064-F69B-45A9-B198-76AFDD2CA3D7}" type="presOf" srcId="{9BF0821D-C591-41FE-92E4-DFBACC1C0E6E}" destId="{843072A5-56DF-45EF-87ED-E3BC68435CDA}" srcOrd="0" destOrd="0" presId="urn:microsoft.com/office/officeart/2008/layout/VerticalCurvedList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CB40BAF4-8A49-4BCF-BA4D-CD5CB8D62644}" type="presOf" srcId="{1FC7CEE5-494E-41B2-8DEE-84185A06038D}" destId="{DB16666F-96BE-4868-8939-76BF088D3E37}" srcOrd="0" destOrd="0" presId="urn:microsoft.com/office/officeart/2008/layout/VerticalCurvedList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45832EBB-29AC-43BA-ADF9-F15518707383}" type="presParOf" srcId="{85D3A19F-9954-4833-8E75-CB3988B367E9}" destId="{843072A5-56DF-45EF-87ED-E3BC68435CDA}" srcOrd="1" destOrd="0" presId="urn:microsoft.com/office/officeart/2008/layout/VerticalCurvedList"/>
    <dgm:cxn modelId="{A248A659-1792-48A3-BA65-FE25A61C5C38}" type="presParOf" srcId="{85D3A19F-9954-4833-8E75-CB3988B367E9}" destId="{8C68E12C-07F5-4363-BBCF-94724631B893}" srcOrd="2" destOrd="0" presId="urn:microsoft.com/office/officeart/2008/layout/VerticalCurvedList"/>
    <dgm:cxn modelId="{20C9A9B7-0707-4E2C-9E1F-5B215AE3061E}" type="presParOf" srcId="{8C68E12C-07F5-4363-BBCF-94724631B893}" destId="{99FC6D8B-98A6-4C04-B8DE-9BA3FD0A76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84D9C-2022-4F77-A300-5CC22AFCEBB0}">
      <dgm:prSet phldrT="[Text]" custT="1"/>
      <dgm:spPr>
        <a:solidFill>
          <a:srgbClr val="DAEDEF">
            <a:lumMod val="50000"/>
          </a:srgbClr>
        </a:solidFill>
        <a:ln w="12700" cap="flat" cmpd="sng" algn="ctr">
          <a:solidFill>
            <a:srgbClr val="BBE0E3">
              <a:lumMod val="50000"/>
            </a:srgbClr>
          </a:solidFill>
          <a:prstDash val="solid"/>
        </a:ln>
        <a:effectLst/>
      </dgm:spPr>
      <dgm:t>
        <a:bodyPr spcFirstLastPara="0" vert="horz" wrap="square" lIns="404120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Modern cooking technologies</a:t>
          </a:r>
          <a:endParaRPr lang="en-US" sz="1600" b="1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C5A878F2-7E1F-49EF-8DA2-7E7A1C074EF2}" type="parTrans" cxnId="{B8726238-7B5C-41A2-BE8A-7121EB793B53}">
      <dgm:prSet/>
      <dgm:spPr/>
      <dgm:t>
        <a:bodyPr/>
        <a:lstStyle/>
        <a:p>
          <a:endParaRPr lang="en-GB" sz="1600"/>
        </a:p>
      </dgm:t>
    </dgm:pt>
    <dgm:pt modelId="{9DC515A6-E2E9-4B02-8379-FBC967DB7521}" type="sibTrans" cxnId="{B8726238-7B5C-41A2-BE8A-7121EB793B53}">
      <dgm:prSet/>
      <dgm:spPr/>
      <dgm:t>
        <a:bodyPr/>
        <a:lstStyle/>
        <a:p>
          <a:endParaRPr lang="en-GB" sz="1600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1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1"/>
      <dgm:spPr/>
    </dgm:pt>
    <dgm:pt modelId="{32B6A24B-18C0-4B11-85DC-0F11ECFCAE74}" type="pres">
      <dgm:prSet presAssocID="{7DB2AF60-F84D-4119-895B-674513CE5A58}" presName="dstNode" presStyleLbl="node1" presStyleIdx="0" presStyleCnt="1"/>
      <dgm:spPr/>
    </dgm:pt>
    <dgm:pt modelId="{B03E9152-BCE3-48E3-AA35-CE7C48A2B5C5}" type="pres">
      <dgm:prSet presAssocID="{22284D9C-2022-4F77-A300-5CC22AFCEBB0}" presName="text_1" presStyleLbl="node1" presStyleIdx="0" presStyleCnt="1">
        <dgm:presLayoutVars>
          <dgm:bulletEnabled val="1"/>
        </dgm:presLayoutVars>
      </dgm:prSet>
      <dgm:spPr/>
    </dgm:pt>
    <dgm:pt modelId="{806F366A-0383-4258-98A4-A5740120C7DA}" type="pres">
      <dgm:prSet presAssocID="{22284D9C-2022-4F77-A300-5CC22AFCEBB0}" presName="accent_1" presStyleCnt="0"/>
      <dgm:spPr/>
    </dgm:pt>
    <dgm:pt modelId="{D5ED069C-BD21-456E-BD67-17FBAA286C01}" type="pres">
      <dgm:prSet presAssocID="{22284D9C-2022-4F77-A300-5CC22AFCEBB0}" presName="accentRepeatNode" presStyleLbl="solidFgAcc1" presStyleIdx="0" presStyleCnt="1"/>
      <dgm:spPr>
        <a:xfrm>
          <a:off x="788509" y="3247033"/>
          <a:ext cx="636409" cy="63640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BBE0E3">
              <a:lumMod val="50000"/>
            </a:srgbClr>
          </a:solidFill>
          <a:prstDash val="solid"/>
        </a:ln>
        <a:effectLst/>
      </dgm:spPr>
    </dgm:pt>
  </dgm:ptLst>
  <dgm:cxnLst>
    <dgm:cxn modelId="{B8726238-7B5C-41A2-BE8A-7121EB793B53}" srcId="{7DB2AF60-F84D-4119-895B-674513CE5A58}" destId="{22284D9C-2022-4F77-A300-5CC22AFCEBB0}" srcOrd="0" destOrd="0" parTransId="{C5A878F2-7E1F-49EF-8DA2-7E7A1C074EF2}" sibTransId="{9DC515A6-E2E9-4B02-8379-FBC967DB7521}"/>
    <dgm:cxn modelId="{61E24641-233C-4E1F-B5A8-1CFDA3B24E27}" type="presOf" srcId="{9DC515A6-E2E9-4B02-8379-FBC967DB7521}" destId="{DB16666F-96BE-4868-8939-76BF088D3E37}" srcOrd="0" destOrd="0" presId="urn:microsoft.com/office/officeart/2008/layout/VerticalCurvedList"/>
    <dgm:cxn modelId="{7B0E3551-1D68-4BDD-A159-8141E9B9F48F}" type="presOf" srcId="{22284D9C-2022-4F77-A300-5CC22AFCEBB0}" destId="{B03E9152-BCE3-48E3-AA35-CE7C48A2B5C5}" srcOrd="0" destOrd="0" presId="urn:microsoft.com/office/officeart/2008/layout/VerticalCurvedList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B705817B-C59F-4AED-BF8A-3783B11BA8AF}" type="presParOf" srcId="{85D3A19F-9954-4833-8E75-CB3988B367E9}" destId="{B03E9152-BCE3-48E3-AA35-CE7C48A2B5C5}" srcOrd="1" destOrd="0" presId="urn:microsoft.com/office/officeart/2008/layout/VerticalCurvedList"/>
    <dgm:cxn modelId="{2CE2F9F6-B4D6-40C8-B912-BF308247706E}" type="presParOf" srcId="{85D3A19F-9954-4833-8E75-CB3988B367E9}" destId="{806F366A-0383-4258-98A4-A5740120C7DA}" srcOrd="2" destOrd="0" presId="urn:microsoft.com/office/officeart/2008/layout/VerticalCurvedList"/>
    <dgm:cxn modelId="{F980C390-8A3E-445F-968E-F3B9FEF5F258}" type="presParOf" srcId="{806F366A-0383-4258-98A4-A5740120C7DA}" destId="{D5ED069C-BD21-456E-BD67-17FBAA286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D39B4-3828-4721-88C3-25E52EB83E13}">
      <dgm:prSet phldrT="[Text]" custT="1"/>
      <dgm:spPr>
        <a:solidFill>
          <a:srgbClr val="808080">
            <a:lumMod val="75000"/>
          </a:srgbClr>
        </a:solidFill>
        <a:ln w="12700" cap="flat" cmpd="sng" algn="ctr">
          <a:solidFill>
            <a:srgbClr val="FFFFFF">
              <a:lumMod val="65000"/>
            </a:srgbClr>
          </a:solidFill>
          <a:prstDash val="solid"/>
        </a:ln>
        <a:effectLst/>
      </dgm:spPr>
      <dgm:t>
        <a:bodyPr spcFirstLastPara="0" vert="horz" wrap="square" lIns="404120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Direct use of renewables in Industry</a:t>
          </a:r>
        </a:p>
      </dgm:t>
    </dgm:pt>
    <dgm:pt modelId="{7F664897-F8D4-4CD1-AA11-8EEE15713010}" type="sibTrans" cxnId="{411D6886-C33F-4A2D-8F29-9E238169E140}">
      <dgm:prSet/>
      <dgm:spPr/>
      <dgm:t>
        <a:bodyPr/>
        <a:lstStyle/>
        <a:p>
          <a:endParaRPr lang="en-US"/>
        </a:p>
      </dgm:t>
    </dgm:pt>
    <dgm:pt modelId="{7CC661C9-0415-496C-8B1D-C46A1A1432C1}" type="parTrans" cxnId="{411D6886-C33F-4A2D-8F29-9E238169E140}">
      <dgm:prSet/>
      <dgm:spPr/>
      <dgm:t>
        <a:bodyPr/>
        <a:lstStyle/>
        <a:p>
          <a:endParaRPr lang="en-US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1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1"/>
      <dgm:spPr/>
    </dgm:pt>
    <dgm:pt modelId="{32B6A24B-18C0-4B11-85DC-0F11ECFCAE74}" type="pres">
      <dgm:prSet presAssocID="{7DB2AF60-F84D-4119-895B-674513CE5A58}" presName="dstNode" presStyleLbl="node1" presStyleIdx="0" presStyleCnt="1"/>
      <dgm:spPr/>
    </dgm:pt>
    <dgm:pt modelId="{FB945592-6B5C-4221-B87D-F5AB218364A8}" type="pres">
      <dgm:prSet presAssocID="{8A4D39B4-3828-4721-88C3-25E52EB83E13}" presName="text_1" presStyleLbl="node1" presStyleIdx="0" presStyleCnt="1">
        <dgm:presLayoutVars>
          <dgm:bulletEnabled val="1"/>
        </dgm:presLayoutVars>
      </dgm:prSet>
      <dgm:spPr/>
    </dgm:pt>
    <dgm:pt modelId="{189CA513-573A-4702-AEEE-0D566F00370A}" type="pres">
      <dgm:prSet presAssocID="{8A4D39B4-3828-4721-88C3-25E52EB83E13}" presName="accent_1" presStyleCnt="0"/>
      <dgm:spPr/>
    </dgm:pt>
    <dgm:pt modelId="{D4530F03-5881-427B-BB93-D2F677D61C2E}" type="pres">
      <dgm:prSet presAssocID="{8A4D39B4-3828-4721-88C3-25E52EB83E13}" presName="accentRepeatNode" presStyleLbl="solidFgAcc1" presStyleIdx="0" presStyleCnt="1"/>
      <dgm:spPr>
        <a:xfrm>
          <a:off x="535850" y="4010612"/>
          <a:ext cx="636409" cy="63640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000000">
              <a:lumMod val="65000"/>
              <a:lumOff val="35000"/>
            </a:srgbClr>
          </a:solidFill>
          <a:prstDash val="solid"/>
        </a:ln>
        <a:effectLst/>
      </dgm:spPr>
    </dgm:pt>
  </dgm:ptLst>
  <dgm:cxnLst>
    <dgm:cxn modelId="{A2A92950-319A-4364-84CD-258BD97564A7}" type="presOf" srcId="{7F664897-F8D4-4CD1-AA11-8EEE15713010}" destId="{DB16666F-96BE-4868-8939-76BF088D3E37}" srcOrd="0" destOrd="0" presId="urn:microsoft.com/office/officeart/2008/layout/VerticalCurvedList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411D6886-C33F-4A2D-8F29-9E238169E140}" srcId="{7DB2AF60-F84D-4119-895B-674513CE5A58}" destId="{8A4D39B4-3828-4721-88C3-25E52EB83E13}" srcOrd="0" destOrd="0" parTransId="{7CC661C9-0415-496C-8B1D-C46A1A1432C1}" sibTransId="{7F664897-F8D4-4CD1-AA11-8EEE15713010}"/>
    <dgm:cxn modelId="{7AC906F6-F818-4AFA-8E7E-F38BC4B4BC89}" type="presOf" srcId="{8A4D39B4-3828-4721-88C3-25E52EB83E13}" destId="{FB945592-6B5C-4221-B87D-F5AB218364A8}" srcOrd="0" destOrd="0" presId="urn:microsoft.com/office/officeart/2008/layout/VerticalCurvedList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4A2EF38B-E886-44B2-9F50-A3BE5276C5FB}" type="presParOf" srcId="{85D3A19F-9954-4833-8E75-CB3988B367E9}" destId="{FB945592-6B5C-4221-B87D-F5AB218364A8}" srcOrd="1" destOrd="0" presId="urn:microsoft.com/office/officeart/2008/layout/VerticalCurvedList"/>
    <dgm:cxn modelId="{AF67036D-0D5E-4582-A942-45F53AEA8682}" type="presParOf" srcId="{85D3A19F-9954-4833-8E75-CB3988B367E9}" destId="{189CA513-573A-4702-AEEE-0D566F00370A}" srcOrd="2" destOrd="0" presId="urn:microsoft.com/office/officeart/2008/layout/VerticalCurvedList"/>
    <dgm:cxn modelId="{8F17D9CE-A3F0-48A3-A99F-12F5B0B415F1}" type="presParOf" srcId="{189CA513-573A-4702-AEEE-0D566F00370A}" destId="{D4530F03-5881-427B-BB93-D2F677D61C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B2AF60-F84D-4119-895B-674513CE5A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B50CCE-89C0-43F8-934C-497A757D34EA}">
      <dgm:prSet phldrT="[Text]" custT="1"/>
      <dgm:spPr>
        <a:solidFill>
          <a:srgbClr val="7030A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sz="1600" b="1" noProof="0" dirty="0">
              <a:solidFill>
                <a:schemeClr val="bg1"/>
              </a:solidFill>
            </a:rPr>
            <a:t>Increased mechanization of agriculture with RE</a:t>
          </a:r>
          <a:endParaRPr lang="en-GB" sz="1600" b="1" noProof="0" dirty="0">
            <a:solidFill>
              <a:schemeClr val="bg1"/>
            </a:solidFill>
          </a:endParaRPr>
        </a:p>
      </dgm:t>
    </dgm:pt>
    <dgm:pt modelId="{1292DBA0-C4F3-48CD-809B-4C7780818DA4}" type="parTrans" cxnId="{65B3071E-2FF8-4A6E-9AE8-DD7414F568CF}">
      <dgm:prSet/>
      <dgm:spPr/>
      <dgm:t>
        <a:bodyPr/>
        <a:lstStyle/>
        <a:p>
          <a:endParaRPr lang="en-US"/>
        </a:p>
      </dgm:t>
    </dgm:pt>
    <dgm:pt modelId="{234FF5A0-FA70-4FDF-80A9-6C978825041D}" type="sibTrans" cxnId="{65B3071E-2FF8-4A6E-9AE8-DD7414F568CF}">
      <dgm:prSet/>
      <dgm:spPr/>
      <dgm:t>
        <a:bodyPr/>
        <a:lstStyle/>
        <a:p>
          <a:endParaRPr lang="en-US"/>
        </a:p>
      </dgm:t>
    </dgm:pt>
    <dgm:pt modelId="{CDB64D25-EA5D-4FA4-ABA2-ECAC0C956486}" type="pres">
      <dgm:prSet presAssocID="{7DB2AF60-F84D-4119-895B-674513CE5A58}" presName="Name0" presStyleCnt="0">
        <dgm:presLayoutVars>
          <dgm:chMax val="7"/>
          <dgm:chPref val="7"/>
          <dgm:dir/>
        </dgm:presLayoutVars>
      </dgm:prSet>
      <dgm:spPr/>
    </dgm:pt>
    <dgm:pt modelId="{85D3A19F-9954-4833-8E75-CB3988B367E9}" type="pres">
      <dgm:prSet presAssocID="{7DB2AF60-F84D-4119-895B-674513CE5A58}" presName="Name1" presStyleCnt="0"/>
      <dgm:spPr/>
    </dgm:pt>
    <dgm:pt modelId="{EDF0B18E-60CF-4ABB-A2D0-CF4BE4291CE1}" type="pres">
      <dgm:prSet presAssocID="{7DB2AF60-F84D-4119-895B-674513CE5A58}" presName="cycle" presStyleCnt="0"/>
      <dgm:spPr/>
    </dgm:pt>
    <dgm:pt modelId="{ABB1DA55-E4F3-468F-B090-705328C413AB}" type="pres">
      <dgm:prSet presAssocID="{7DB2AF60-F84D-4119-895B-674513CE5A58}" presName="srcNode" presStyleLbl="node1" presStyleIdx="0" presStyleCnt="1"/>
      <dgm:spPr/>
    </dgm:pt>
    <dgm:pt modelId="{DB16666F-96BE-4868-8939-76BF088D3E37}" type="pres">
      <dgm:prSet presAssocID="{7DB2AF60-F84D-4119-895B-674513CE5A58}" presName="conn" presStyleLbl="parChTrans1D2" presStyleIdx="0" presStyleCnt="1"/>
      <dgm:spPr/>
    </dgm:pt>
    <dgm:pt modelId="{0E0DEB20-BAC2-40B0-88A2-29AE0E7B8405}" type="pres">
      <dgm:prSet presAssocID="{7DB2AF60-F84D-4119-895B-674513CE5A58}" presName="extraNode" presStyleLbl="node1" presStyleIdx="0" presStyleCnt="1"/>
      <dgm:spPr/>
    </dgm:pt>
    <dgm:pt modelId="{32B6A24B-18C0-4B11-85DC-0F11ECFCAE74}" type="pres">
      <dgm:prSet presAssocID="{7DB2AF60-F84D-4119-895B-674513CE5A58}" presName="dstNode" presStyleLbl="node1" presStyleIdx="0" presStyleCnt="1"/>
      <dgm:spPr/>
    </dgm:pt>
    <dgm:pt modelId="{70F581F1-F792-43E3-A207-B329A4E8A995}" type="pres">
      <dgm:prSet presAssocID="{08B50CCE-89C0-43F8-934C-497A757D34EA}" presName="text_1" presStyleLbl="node1" presStyleIdx="0" presStyleCnt="1">
        <dgm:presLayoutVars>
          <dgm:bulletEnabled val="1"/>
        </dgm:presLayoutVars>
      </dgm:prSet>
      <dgm:spPr/>
    </dgm:pt>
    <dgm:pt modelId="{4F9BD86D-86EC-4753-801E-4C93EEC58CA0}" type="pres">
      <dgm:prSet presAssocID="{08B50CCE-89C0-43F8-934C-497A757D34EA}" presName="accent_1" presStyleCnt="0"/>
      <dgm:spPr/>
    </dgm:pt>
    <dgm:pt modelId="{D8773BE7-B029-4826-8A1C-8A8A0491E00C}" type="pres">
      <dgm:prSet presAssocID="{08B50CCE-89C0-43F8-934C-497A757D34EA}" presName="accentRepeatNode" presStyleLbl="solidFgAcc1" presStyleIdx="0" presStyleCnt="1"/>
      <dgm:spPr>
        <a:ln w="19050">
          <a:solidFill>
            <a:srgbClr val="7030A0"/>
          </a:solidFill>
        </a:ln>
      </dgm:spPr>
    </dgm:pt>
  </dgm:ptLst>
  <dgm:cxnLst>
    <dgm:cxn modelId="{23671819-5D41-4FFB-B087-32B7E9F5E396}" type="presOf" srcId="{08B50CCE-89C0-43F8-934C-497A757D34EA}" destId="{70F581F1-F792-43E3-A207-B329A4E8A995}" srcOrd="0" destOrd="0" presId="urn:microsoft.com/office/officeart/2008/layout/VerticalCurvedList"/>
    <dgm:cxn modelId="{65B3071E-2FF8-4A6E-9AE8-DD7414F568CF}" srcId="{7DB2AF60-F84D-4119-895B-674513CE5A58}" destId="{08B50CCE-89C0-43F8-934C-497A757D34EA}" srcOrd="0" destOrd="0" parTransId="{1292DBA0-C4F3-48CD-809B-4C7780818DA4}" sibTransId="{234FF5A0-FA70-4FDF-80A9-6C978825041D}"/>
    <dgm:cxn modelId="{E7AE8580-3B12-4F01-9466-18A500A47F2C}" type="presOf" srcId="{7DB2AF60-F84D-4119-895B-674513CE5A58}" destId="{CDB64D25-EA5D-4FA4-ABA2-ECAC0C956486}" srcOrd="0" destOrd="0" presId="urn:microsoft.com/office/officeart/2008/layout/VerticalCurvedList"/>
    <dgm:cxn modelId="{BDB462BB-CB49-4ACE-B0F0-8FDFE2254039}" type="presOf" srcId="{234FF5A0-FA70-4FDF-80A9-6C978825041D}" destId="{DB16666F-96BE-4868-8939-76BF088D3E37}" srcOrd="0" destOrd="0" presId="urn:microsoft.com/office/officeart/2008/layout/VerticalCurvedList"/>
    <dgm:cxn modelId="{84FA234D-228B-40A0-8798-A4331E76ADF7}" type="presParOf" srcId="{CDB64D25-EA5D-4FA4-ABA2-ECAC0C956486}" destId="{85D3A19F-9954-4833-8E75-CB3988B367E9}" srcOrd="0" destOrd="0" presId="urn:microsoft.com/office/officeart/2008/layout/VerticalCurvedList"/>
    <dgm:cxn modelId="{415E0F4D-BFBE-4AED-B03C-168C2188DE2C}" type="presParOf" srcId="{85D3A19F-9954-4833-8E75-CB3988B367E9}" destId="{EDF0B18E-60CF-4ABB-A2D0-CF4BE4291CE1}" srcOrd="0" destOrd="0" presId="urn:microsoft.com/office/officeart/2008/layout/VerticalCurvedList"/>
    <dgm:cxn modelId="{CE85D2F8-46CE-4740-BB1B-56985C6FAC83}" type="presParOf" srcId="{EDF0B18E-60CF-4ABB-A2D0-CF4BE4291CE1}" destId="{ABB1DA55-E4F3-468F-B090-705328C413AB}" srcOrd="0" destOrd="0" presId="urn:microsoft.com/office/officeart/2008/layout/VerticalCurvedList"/>
    <dgm:cxn modelId="{111D0A83-8F88-4EF8-A957-11A66C81C6B0}" type="presParOf" srcId="{EDF0B18E-60CF-4ABB-A2D0-CF4BE4291CE1}" destId="{DB16666F-96BE-4868-8939-76BF088D3E37}" srcOrd="1" destOrd="0" presId="urn:microsoft.com/office/officeart/2008/layout/VerticalCurvedList"/>
    <dgm:cxn modelId="{3F813664-6478-485B-B0AE-A2DBBDBB90E0}" type="presParOf" srcId="{EDF0B18E-60CF-4ABB-A2D0-CF4BE4291CE1}" destId="{0E0DEB20-BAC2-40B0-88A2-29AE0E7B8405}" srcOrd="2" destOrd="0" presId="urn:microsoft.com/office/officeart/2008/layout/VerticalCurvedList"/>
    <dgm:cxn modelId="{4AD1DAA0-9C1F-436B-B3D1-17458B5D8D87}" type="presParOf" srcId="{EDF0B18E-60CF-4ABB-A2D0-CF4BE4291CE1}" destId="{32B6A24B-18C0-4B11-85DC-0F11ECFCAE74}" srcOrd="3" destOrd="0" presId="urn:microsoft.com/office/officeart/2008/layout/VerticalCurvedList"/>
    <dgm:cxn modelId="{4696958D-4A6B-4EE7-BF21-F607F870A8C1}" type="presParOf" srcId="{85D3A19F-9954-4833-8E75-CB3988B367E9}" destId="{70F581F1-F792-43E3-A207-B329A4E8A995}" srcOrd="1" destOrd="0" presId="urn:microsoft.com/office/officeart/2008/layout/VerticalCurvedList"/>
    <dgm:cxn modelId="{65C6CA84-6A5C-4E74-930E-5351F57A2D1F}" type="presParOf" srcId="{85D3A19F-9954-4833-8E75-CB3988B367E9}" destId="{4F9BD86D-86EC-4753-801E-4C93EEC58CA0}" srcOrd="2" destOrd="0" presId="urn:microsoft.com/office/officeart/2008/layout/VerticalCurvedList"/>
    <dgm:cxn modelId="{836E9B8D-5D28-44DA-B32A-39B026CF73AD}" type="presParOf" srcId="{4F9BD86D-86EC-4753-801E-4C93EEC58CA0}" destId="{D8773BE7-B029-4826-8A1C-8A8A0491E0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6334623" y="-968977"/>
          <a:ext cx="7540152" cy="754015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04B3-B2F8-4CB1-B1AD-B8E8B6A83C63}">
      <dsp:nvSpPr>
        <dsp:cNvPr id="0" name=""/>
        <dsp:cNvSpPr/>
      </dsp:nvSpPr>
      <dsp:spPr>
        <a:xfrm>
          <a:off x="448806" y="295011"/>
          <a:ext cx="4548083" cy="589799"/>
        </a:xfrm>
        <a:prstGeom prst="rect">
          <a:avLst/>
        </a:prstGeom>
        <a:solidFill>
          <a:srgbClr val="0080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Energy Efficiency</a:t>
          </a:r>
          <a:endParaRPr lang="en-GB" sz="1600" b="1" kern="1200" noProof="0" dirty="0">
            <a:solidFill>
              <a:schemeClr val="bg1"/>
            </a:solidFill>
          </a:endParaRPr>
        </a:p>
      </dsp:txBody>
      <dsp:txXfrm>
        <a:off x="448806" y="295011"/>
        <a:ext cx="4548083" cy="589799"/>
      </dsp:txXfrm>
    </dsp:sp>
    <dsp:sp modelId="{1226B2F3-6310-4FD1-95EC-BBD2460ABFE6}">
      <dsp:nvSpPr>
        <dsp:cNvPr id="0" name=""/>
        <dsp:cNvSpPr/>
      </dsp:nvSpPr>
      <dsp:spPr>
        <a:xfrm>
          <a:off x="80181" y="221286"/>
          <a:ext cx="737249" cy="737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526D-409D-44E4-B26B-1F2DFC091A3D}">
      <dsp:nvSpPr>
        <dsp:cNvPr id="0" name=""/>
        <dsp:cNvSpPr/>
      </dsp:nvSpPr>
      <dsp:spPr>
        <a:xfrm>
          <a:off x="933956" y="1179598"/>
          <a:ext cx="4062933" cy="58979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Expansion of renewables in electricity generation</a:t>
          </a:r>
        </a:p>
      </dsp:txBody>
      <dsp:txXfrm>
        <a:off x="933956" y="1179598"/>
        <a:ext cx="4062933" cy="589799"/>
      </dsp:txXfrm>
    </dsp:sp>
    <dsp:sp modelId="{97FED2F2-AB5C-4263-A386-25EA75A1953D}">
      <dsp:nvSpPr>
        <dsp:cNvPr id="0" name=""/>
        <dsp:cNvSpPr/>
      </dsp:nvSpPr>
      <dsp:spPr>
        <a:xfrm>
          <a:off x="565332" y="1105873"/>
          <a:ext cx="737249" cy="737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D19E1-C110-43D9-BB7E-C3BC415BDBD0}">
      <dsp:nvSpPr>
        <dsp:cNvPr id="0" name=""/>
        <dsp:cNvSpPr/>
      </dsp:nvSpPr>
      <dsp:spPr>
        <a:xfrm>
          <a:off x="1155803" y="2064185"/>
          <a:ext cx="3841086" cy="58979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Sustainable mobility</a:t>
          </a:r>
        </a:p>
      </dsp:txBody>
      <dsp:txXfrm>
        <a:off x="1155803" y="2064185"/>
        <a:ext cx="3841086" cy="589799"/>
      </dsp:txXfrm>
    </dsp:sp>
    <dsp:sp modelId="{99FC6D8B-98A6-4C04-B8DE-9BA3FD0A7666}">
      <dsp:nvSpPr>
        <dsp:cNvPr id="0" name=""/>
        <dsp:cNvSpPr/>
      </dsp:nvSpPr>
      <dsp:spPr>
        <a:xfrm>
          <a:off x="787179" y="1990460"/>
          <a:ext cx="737249" cy="737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69CE1-5477-435A-85FE-E5099ED0A386}">
      <dsp:nvSpPr>
        <dsp:cNvPr id="0" name=""/>
        <dsp:cNvSpPr/>
      </dsp:nvSpPr>
      <dsp:spPr>
        <a:xfrm>
          <a:off x="1155803" y="2948212"/>
          <a:ext cx="3841086" cy="589799"/>
        </a:xfrm>
        <a:prstGeom prst="rect">
          <a:avLst/>
        </a:prstGeom>
        <a:solidFill>
          <a:srgbClr val="DAEDEF">
            <a:lumMod val="50000"/>
          </a:srgbClr>
        </a:solidFill>
        <a:ln w="12700" cap="flat" cmpd="sng" algn="ctr">
          <a:solidFill>
            <a:srgbClr val="BBE0E3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Modern cooking technologies</a:t>
          </a:r>
        </a:p>
      </dsp:txBody>
      <dsp:txXfrm>
        <a:off x="1155803" y="2948212"/>
        <a:ext cx="3841086" cy="589799"/>
      </dsp:txXfrm>
    </dsp:sp>
    <dsp:sp modelId="{D5ED069C-BD21-456E-BD67-17FBAA286C01}">
      <dsp:nvSpPr>
        <dsp:cNvPr id="0" name=""/>
        <dsp:cNvSpPr/>
      </dsp:nvSpPr>
      <dsp:spPr>
        <a:xfrm>
          <a:off x="787179" y="2874487"/>
          <a:ext cx="737249" cy="73724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BBE0E3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159C1-03DF-4DB6-B86E-25B9938B95BD}">
      <dsp:nvSpPr>
        <dsp:cNvPr id="0" name=""/>
        <dsp:cNvSpPr/>
      </dsp:nvSpPr>
      <dsp:spPr>
        <a:xfrm>
          <a:off x="933956" y="3832799"/>
          <a:ext cx="4062933" cy="589799"/>
        </a:xfrm>
        <a:prstGeom prst="rect">
          <a:avLst/>
        </a:prstGeom>
        <a:solidFill>
          <a:srgbClr val="808080">
            <a:lumMod val="75000"/>
          </a:srgbClr>
        </a:solidFill>
        <a:ln w="127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Direct use of renewables in industry</a:t>
          </a:r>
        </a:p>
      </dsp:txBody>
      <dsp:txXfrm>
        <a:off x="933956" y="3832799"/>
        <a:ext cx="4062933" cy="589799"/>
      </dsp:txXfrm>
    </dsp:sp>
    <dsp:sp modelId="{D4530F03-5881-427B-BB93-D2F677D61C2E}">
      <dsp:nvSpPr>
        <dsp:cNvPr id="0" name=""/>
        <dsp:cNvSpPr/>
      </dsp:nvSpPr>
      <dsp:spPr>
        <a:xfrm>
          <a:off x="565332" y="3759074"/>
          <a:ext cx="737249" cy="737249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000000">
              <a:lumMod val="65000"/>
              <a:lumOff val="3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25E0-6196-4EF8-97D3-23420EDA7178}">
      <dsp:nvSpPr>
        <dsp:cNvPr id="0" name=""/>
        <dsp:cNvSpPr/>
      </dsp:nvSpPr>
      <dsp:spPr>
        <a:xfrm>
          <a:off x="448806" y="4717386"/>
          <a:ext cx="4548083" cy="58979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5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Increased mechanization of agriculture with RE</a:t>
          </a:r>
          <a:endParaRPr lang="en-GB" sz="1600" b="1" kern="1200" noProof="0" dirty="0">
            <a:solidFill>
              <a:schemeClr val="bg1"/>
            </a:solidFill>
          </a:endParaRPr>
        </a:p>
      </dsp:txBody>
      <dsp:txXfrm>
        <a:off x="448806" y="4717386"/>
        <a:ext cx="4548083" cy="589799"/>
      </dsp:txXfrm>
    </dsp:sp>
    <dsp:sp modelId="{D8773BE7-B029-4826-8A1C-8A8A0491E00C}">
      <dsp:nvSpPr>
        <dsp:cNvPr id="0" name=""/>
        <dsp:cNvSpPr/>
      </dsp:nvSpPr>
      <dsp:spPr>
        <a:xfrm>
          <a:off x="80181" y="4643661"/>
          <a:ext cx="737249" cy="737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959108" y="-164111"/>
          <a:ext cx="1250963" cy="1250963"/>
        </a:xfrm>
        <a:prstGeom prst="blockArc">
          <a:avLst>
            <a:gd name="adj1" fmla="val 18900000"/>
            <a:gd name="adj2" fmla="val 2700000"/>
            <a:gd name="adj3" fmla="val 172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04B3-B2F8-4CB1-B1AD-B8E8B6A83C63}">
      <dsp:nvSpPr>
        <dsp:cNvPr id="0" name=""/>
        <dsp:cNvSpPr/>
      </dsp:nvSpPr>
      <dsp:spPr>
        <a:xfrm>
          <a:off x="281489" y="236178"/>
          <a:ext cx="3016881" cy="450383"/>
        </a:xfrm>
        <a:prstGeom prst="rect">
          <a:avLst/>
        </a:prstGeom>
        <a:solidFill>
          <a:srgbClr val="0080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21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Energy Efficiency</a:t>
          </a:r>
          <a:endParaRPr lang="en-GB" sz="1600" b="1" kern="1200" noProof="0" dirty="0">
            <a:solidFill>
              <a:schemeClr val="bg1"/>
            </a:solidFill>
          </a:endParaRPr>
        </a:p>
      </dsp:txBody>
      <dsp:txXfrm>
        <a:off x="281489" y="236178"/>
        <a:ext cx="3016881" cy="450383"/>
      </dsp:txXfrm>
    </dsp:sp>
    <dsp:sp modelId="{1226B2F3-6310-4FD1-95EC-BBD2460ABFE6}">
      <dsp:nvSpPr>
        <dsp:cNvPr id="0" name=""/>
        <dsp:cNvSpPr/>
      </dsp:nvSpPr>
      <dsp:spPr>
        <a:xfrm>
          <a:off x="0" y="179880"/>
          <a:ext cx="562979" cy="5629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1036967" y="-177055"/>
          <a:ext cx="1352107" cy="1352107"/>
        </a:xfrm>
        <a:prstGeom prst="blockArc">
          <a:avLst>
            <a:gd name="adj1" fmla="val 18900000"/>
            <a:gd name="adj2" fmla="val 2700000"/>
            <a:gd name="adj3" fmla="val 1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04B3-B2F8-4CB1-B1AD-B8E8B6A83C63}">
      <dsp:nvSpPr>
        <dsp:cNvPr id="0" name=""/>
        <dsp:cNvSpPr/>
      </dsp:nvSpPr>
      <dsp:spPr>
        <a:xfrm>
          <a:off x="304335" y="255530"/>
          <a:ext cx="3208884" cy="486936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8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bg1"/>
              </a:solidFill>
            </a:rPr>
            <a:t>Expansion of renewables in electricity generation</a:t>
          </a:r>
          <a:endParaRPr lang="en-GB" sz="1800" b="1" kern="1200" noProof="0" dirty="0">
            <a:solidFill>
              <a:schemeClr val="bg1"/>
            </a:solidFill>
          </a:endParaRPr>
        </a:p>
      </dsp:txBody>
      <dsp:txXfrm>
        <a:off x="304335" y="255530"/>
        <a:ext cx="3208884" cy="486936"/>
      </dsp:txXfrm>
    </dsp:sp>
    <dsp:sp modelId="{1226B2F3-6310-4FD1-95EC-BBD2460ABFE6}">
      <dsp:nvSpPr>
        <dsp:cNvPr id="0" name=""/>
        <dsp:cNvSpPr/>
      </dsp:nvSpPr>
      <dsp:spPr>
        <a:xfrm>
          <a:off x="0" y="194663"/>
          <a:ext cx="608670" cy="608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980404" y="-167145"/>
          <a:ext cx="1274673" cy="1274673"/>
        </a:xfrm>
        <a:prstGeom prst="blockArc">
          <a:avLst>
            <a:gd name="adj1" fmla="val 18900000"/>
            <a:gd name="adj2" fmla="val 2700000"/>
            <a:gd name="adj3" fmla="val 16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072A5-56DF-45EF-87ED-E3BC68435CDA}">
      <dsp:nvSpPr>
        <dsp:cNvPr id="0" name=""/>
        <dsp:cNvSpPr/>
      </dsp:nvSpPr>
      <dsp:spPr>
        <a:xfrm>
          <a:off x="282464" y="244219"/>
          <a:ext cx="1748420" cy="45194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Sustainable mobility</a:t>
          </a:r>
        </a:p>
      </dsp:txBody>
      <dsp:txXfrm>
        <a:off x="282464" y="244219"/>
        <a:ext cx="1748420" cy="451942"/>
      </dsp:txXfrm>
    </dsp:sp>
    <dsp:sp modelId="{99FC6D8B-98A6-4C04-B8DE-9BA3FD0A7666}">
      <dsp:nvSpPr>
        <dsp:cNvPr id="0" name=""/>
        <dsp:cNvSpPr/>
      </dsp:nvSpPr>
      <dsp:spPr>
        <a:xfrm>
          <a:off x="0" y="187726"/>
          <a:ext cx="564928" cy="564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1130890" y="-192233"/>
          <a:ext cx="1470706" cy="1470706"/>
        </a:xfrm>
        <a:prstGeom prst="blockArc">
          <a:avLst>
            <a:gd name="adj1" fmla="val 18900000"/>
            <a:gd name="adj2" fmla="val 2700000"/>
            <a:gd name="adj3" fmla="val 14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E9152-BCE3-48E3-AA35-CE7C48A2B5C5}">
      <dsp:nvSpPr>
        <dsp:cNvPr id="0" name=""/>
        <dsp:cNvSpPr/>
      </dsp:nvSpPr>
      <dsp:spPr>
        <a:xfrm>
          <a:off x="327343" y="281245"/>
          <a:ext cx="2233788" cy="523749"/>
        </a:xfrm>
        <a:prstGeom prst="rect">
          <a:avLst/>
        </a:prstGeom>
        <a:solidFill>
          <a:srgbClr val="DAEDEF">
            <a:lumMod val="50000"/>
          </a:srgbClr>
        </a:solidFill>
        <a:ln w="12700" cap="flat" cmpd="sng" algn="ctr">
          <a:solidFill>
            <a:srgbClr val="BBE0E3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chemeClr val="bg1"/>
              </a:solidFill>
            </a:rPr>
            <a:t>Modern cooking technologies</a:t>
          </a:r>
          <a:endParaRPr lang="en-US" sz="1600" b="1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>
        <a:off x="327343" y="281245"/>
        <a:ext cx="2233788" cy="523749"/>
      </dsp:txXfrm>
    </dsp:sp>
    <dsp:sp modelId="{D5ED069C-BD21-456E-BD67-17FBAA286C01}">
      <dsp:nvSpPr>
        <dsp:cNvPr id="0" name=""/>
        <dsp:cNvSpPr/>
      </dsp:nvSpPr>
      <dsp:spPr>
        <a:xfrm>
          <a:off x="0" y="215776"/>
          <a:ext cx="654687" cy="654687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BBE0E3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1072692" y="-182865"/>
          <a:ext cx="1397505" cy="1397505"/>
        </a:xfrm>
        <a:prstGeom prst="blockArc">
          <a:avLst>
            <a:gd name="adj1" fmla="val 18900000"/>
            <a:gd name="adj2" fmla="val 2700000"/>
            <a:gd name="adj3" fmla="val 154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5592-6B5C-4221-B87D-F5AB218364A8}">
      <dsp:nvSpPr>
        <dsp:cNvPr id="0" name=""/>
        <dsp:cNvSpPr/>
      </dsp:nvSpPr>
      <dsp:spPr>
        <a:xfrm>
          <a:off x="313469" y="265111"/>
          <a:ext cx="2834118" cy="501551"/>
        </a:xfrm>
        <a:prstGeom prst="rect">
          <a:avLst/>
        </a:prstGeom>
        <a:solidFill>
          <a:srgbClr val="808080">
            <a:lumMod val="75000"/>
          </a:srgbClr>
        </a:solidFill>
        <a:ln w="12700" cap="flat" cmpd="sng" algn="ctr">
          <a:solidFill>
            <a:srgbClr val="FFFFFF">
              <a:lumMod val="6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1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FFFFFF"/>
              </a:solidFill>
              <a:latin typeface="Arial"/>
              <a:ea typeface="+mn-ea"/>
              <a:cs typeface="Arial"/>
            </a:rPr>
            <a:t>Direct use of renewables in Industry</a:t>
          </a:r>
        </a:p>
      </dsp:txBody>
      <dsp:txXfrm>
        <a:off x="313469" y="265111"/>
        <a:ext cx="2834118" cy="501551"/>
      </dsp:txXfrm>
    </dsp:sp>
    <dsp:sp modelId="{D4530F03-5881-427B-BB93-D2F677D61C2E}">
      <dsp:nvSpPr>
        <dsp:cNvPr id="0" name=""/>
        <dsp:cNvSpPr/>
      </dsp:nvSpPr>
      <dsp:spPr>
        <a:xfrm>
          <a:off x="0" y="202418"/>
          <a:ext cx="626938" cy="62693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000000">
              <a:lumMod val="65000"/>
              <a:lumOff val="3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666F-96BE-4868-8939-76BF088D3E37}">
      <dsp:nvSpPr>
        <dsp:cNvPr id="0" name=""/>
        <dsp:cNvSpPr/>
      </dsp:nvSpPr>
      <dsp:spPr>
        <a:xfrm>
          <a:off x="-1175348" y="-199992"/>
          <a:ext cx="1531334" cy="1531334"/>
        </a:xfrm>
        <a:prstGeom prst="blockArc">
          <a:avLst>
            <a:gd name="adj1" fmla="val 18900000"/>
            <a:gd name="adj2" fmla="val 2700000"/>
            <a:gd name="adj3" fmla="val 14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581F1-F792-43E3-A207-B329A4E8A995}">
      <dsp:nvSpPr>
        <dsp:cNvPr id="0" name=""/>
        <dsp:cNvSpPr/>
      </dsp:nvSpPr>
      <dsp:spPr>
        <a:xfrm>
          <a:off x="344221" y="290297"/>
          <a:ext cx="3297336" cy="55075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0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bg1"/>
              </a:solidFill>
            </a:rPr>
            <a:t>Increased mechanization of agriculture with RE</a:t>
          </a:r>
          <a:endParaRPr lang="en-GB" sz="1600" b="1" kern="1200" noProof="0" dirty="0">
            <a:solidFill>
              <a:schemeClr val="bg1"/>
            </a:solidFill>
          </a:endParaRPr>
        </a:p>
      </dsp:txBody>
      <dsp:txXfrm>
        <a:off x="344221" y="290297"/>
        <a:ext cx="3297336" cy="550754"/>
      </dsp:txXfrm>
    </dsp:sp>
    <dsp:sp modelId="{D8773BE7-B029-4826-8A1C-8A8A0491E00C}">
      <dsp:nvSpPr>
        <dsp:cNvPr id="0" name=""/>
        <dsp:cNvSpPr/>
      </dsp:nvSpPr>
      <dsp:spPr>
        <a:xfrm>
          <a:off x="0" y="221453"/>
          <a:ext cx="688443" cy="688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F93B-08FC-0340-B3BC-8D21CE7B42B6}" type="datetimeFigureOut">
              <a:rPr lang="en-AE" smtClean="0"/>
              <a:t>18/04/2023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35C5E-4432-9842-9A51-9913977BD8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49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35C5E-4432-9842-9A51-9913977BD8E7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8324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F3E1F70-2416-4684-9531-98E1F2047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654050"/>
            <a:ext cx="5800725" cy="3262313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971F497-6322-437F-9941-7A97C31A0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endParaRPr lang="fr-F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A17E05C-F72B-4468-8051-5976A301E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9C1305-D7E3-4338-B163-73B4102BE6BC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7049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5F66F-96AE-4192-9D15-23353ACC29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5F66F-96AE-4192-9D15-23353ACC29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25DD-2750-4EFE-A960-55AB1A604D2F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1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25DD-2750-4EFE-A960-55AB1A604D2F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7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25DD-2750-4EFE-A960-55AB1A604D2F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83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25DD-2750-4EFE-A960-55AB1A604D2F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2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25DD-2750-4EFE-A960-55AB1A604D2F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7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A25DD-2750-4EFE-A960-55AB1A604D2F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2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4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774CC80-4DB8-4B79-985B-E47EF7D537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37FE-52DF-424B-870E-A59AC399804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582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56B460-44DA-48D0-803F-D29672A928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0624-6639-458D-8CE2-B3EAE64DF08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6111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5AF136-C8AB-413A-9B03-9B6542248A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6D8A-33FC-493A-AF5E-0369E9D6A6D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95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5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460937-1651-F846-AEE4-1A6E44B0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1" y="280435"/>
            <a:ext cx="9433048" cy="6282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1" y="1556792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[Section title]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4038" y="2327574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[Section title]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038" y="3871056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[Section title]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4038" y="4647839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[Section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4038" y="3100274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30178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14"/>
            <a:ext cx="109728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279"/>
            <a:ext cx="5386917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3921"/>
            <a:ext cx="5386917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279"/>
            <a:ext cx="5389033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3921"/>
            <a:ext cx="5389033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3C3B8-7B0D-4531-B01D-41298C9C7A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B370-6B23-438B-B355-F567A91A489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1618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5"/>
            <a:ext cx="8638117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7577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13E3A1-0DE2-DE43-9D19-C1120C0484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7483C17-C30B-9647-BAB1-4358976E1386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FAA954-7C93-474A-869F-D63F9DB47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16" y="341450"/>
            <a:ext cx="3149303" cy="6135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7327B-47C3-5449-84B3-8DE950B52FF0}"/>
              </a:ext>
            </a:extLst>
          </p:cNvPr>
          <p:cNvSpPr/>
          <p:nvPr userDrawn="1"/>
        </p:nvSpPr>
        <p:spPr>
          <a:xfrm>
            <a:off x="1" y="3665365"/>
            <a:ext cx="866274" cy="2072787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DA95A1-7100-1645-8E7C-5094856071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5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130E42-89AA-444C-91E0-813059EFCA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7483C17-C30B-9647-BAB1-4358976E1386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8B62C0-F9C0-A04E-B721-DAB7D1A3B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AC89F-FA23-3C40-9468-0FD0C3887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17" y="341450"/>
            <a:ext cx="2496098" cy="4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5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CA995B-1F78-FC45-B138-D1C90D753CD5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22D776-1F81-B240-BBF0-6E09D6EB4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ACD34-87EF-8748-9D4A-CA11D279D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17" y="341450"/>
            <a:ext cx="2496098" cy="4863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9DACE2-424B-7247-8606-91F89DEA7191}"/>
              </a:ext>
            </a:extLst>
          </p:cNvPr>
          <p:cNvSpPr txBox="1"/>
          <p:nvPr userDrawn="1"/>
        </p:nvSpPr>
        <p:spPr>
          <a:xfrm>
            <a:off x="250625" y="1407349"/>
            <a:ext cx="462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</a:rPr>
              <a:t>AGENDA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A9F03B-863C-944D-A3E4-83EAC8EEFFB9}"/>
              </a:ext>
            </a:extLst>
          </p:cNvPr>
          <p:cNvSpPr/>
          <p:nvPr userDrawn="1"/>
        </p:nvSpPr>
        <p:spPr>
          <a:xfrm>
            <a:off x="5451108" y="1378819"/>
            <a:ext cx="644892" cy="4100362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85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39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EB53F7F-87D3-E940-9E6F-46A5E7CD02C0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rgbClr val="00A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041" y="5842317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031963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CC55DFB-35AC-FE46-8690-294CCD5417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29357" y="6352674"/>
            <a:ext cx="1208173" cy="306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6BC807D-3205-0B42-8168-469FAB247B6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00019" y="165474"/>
            <a:ext cx="1135766" cy="6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tmp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4.tmp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5.tmp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6.tmp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7.tmp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mailto:Scollins@irena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collins@irena.org" TargetMode="External"/><Relationship Id="rId5" Type="http://schemas.openxmlformats.org/officeDocument/2006/relationships/hyperlink" Target="mailto:RGorini@irena.org" TargetMode="External"/><Relationship Id="rId4" Type="http://schemas.openxmlformats.org/officeDocument/2006/relationships/hyperlink" Target="mailto:rgorini@irena.or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tmp"/><Relationship Id="rId3" Type="http://schemas.openxmlformats.org/officeDocument/2006/relationships/image" Target="../media/image10.tmp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tmp"/><Relationship Id="rId2" Type="http://schemas.microsoft.com/office/2018/10/relationships/comments" Target="../comments/modernComment_7FE4E2C4_636E4C0.xml"/><Relationship Id="rId16" Type="http://schemas.openxmlformats.org/officeDocument/2006/relationships/image" Target="../media/image23.tmp"/><Relationship Id="rId20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tm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4/relationships/chartEx" Target="../charts/chartEx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tmp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6856CE-952D-3747-BE56-4630DDC323AF}"/>
              </a:ext>
            </a:extLst>
          </p:cNvPr>
          <p:cNvSpPr txBox="1"/>
          <p:nvPr/>
        </p:nvSpPr>
        <p:spPr>
          <a:xfrm>
            <a:off x="983751" y="3993872"/>
            <a:ext cx="1094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Presenters: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Seán Collins, REmap team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6C7E6-E5C0-0144-88BB-57266D6D9938}"/>
              </a:ext>
            </a:extLst>
          </p:cNvPr>
          <p:cNvSpPr txBox="1"/>
          <p:nvPr/>
        </p:nvSpPr>
        <p:spPr>
          <a:xfrm>
            <a:off x="983751" y="5083099"/>
            <a:ext cx="1078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TUESDAY, 18 April 2023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14:00 – 14:30 CET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1E1B2-1DFE-EA43-BC47-C9EC340B59C7}"/>
              </a:ext>
            </a:extLst>
          </p:cNvPr>
          <p:cNvSpPr txBox="1"/>
          <p:nvPr/>
        </p:nvSpPr>
        <p:spPr>
          <a:xfrm>
            <a:off x="983751" y="1621078"/>
            <a:ext cx="989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</a:rPr>
              <a:t>Renewable Energy Roadmap: Nigeria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DD2028-2781-4033-9AA4-0B1AB0E0284F}"/>
              </a:ext>
            </a:extLst>
          </p:cNvPr>
          <p:cNvSpPr txBox="1"/>
          <p:nvPr/>
        </p:nvSpPr>
        <p:spPr>
          <a:xfrm>
            <a:off x="0" y="4249139"/>
            <a:ext cx="5686794" cy="22929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20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scaling renewables in transport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Faster adoption of biofuels. Nigeria has a biofuel policy in place, but it needs to be improved and implemented appropriately.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Policies aimed at transport electrification and acceleration of the adoption of electric vehicles (EVs) should be put in place.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Enhancement of public transportation offerings and rail infrastructure driven by renewables will be key to achieving the modal shifts and energy efficiency needed in transportation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758B82-9E10-FED1-7CA3-B2DF5DB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8" y="102794"/>
            <a:ext cx="9216610" cy="836614"/>
          </a:xfrm>
        </p:spPr>
        <p:txBody>
          <a:bodyPr>
            <a:normAutofit/>
          </a:bodyPr>
          <a:lstStyle/>
          <a:p>
            <a:r>
              <a:rPr lang="en-US" sz="2400" dirty="0"/>
              <a:t>Electrification and increased adoption of biofuels can reduce fossil fuel demand growth by two-thirds using local renewable resources</a:t>
            </a:r>
            <a:endParaRPr lang="en-US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77497-CE86-4B34-A316-59E52DB878B6}"/>
              </a:ext>
            </a:extLst>
          </p:cNvPr>
          <p:cNvSpPr txBox="1"/>
          <p:nvPr/>
        </p:nvSpPr>
        <p:spPr>
          <a:xfrm>
            <a:off x="0" y="1040002"/>
            <a:ext cx="51807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 is set to become the largest energy demand sector rising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19% in 2015 to 40% in both PES and TES by 2050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transport sector in TES evolves such that gasoline- and diesel-run vehicles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increasingly replaced by biofuels, electricity and CNG-powered vehicles.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shift also crucial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with shifts to local and regional mass transit as well as freight being shifted to rail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081D2-AAEC-4A60-8370-87D12669F603}"/>
              </a:ext>
            </a:extLst>
          </p:cNvPr>
          <p:cNvSpPr/>
          <p:nvPr/>
        </p:nvSpPr>
        <p:spPr>
          <a:xfrm>
            <a:off x="5563928" y="2460121"/>
            <a:ext cx="743090" cy="2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3494F-FCE0-5303-EB78-A52E20740934}"/>
              </a:ext>
            </a:extLst>
          </p:cNvPr>
          <p:cNvSpPr txBox="1"/>
          <p:nvPr/>
        </p:nvSpPr>
        <p:spPr>
          <a:xfrm>
            <a:off x="5686794" y="1958717"/>
            <a:ext cx="575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energy consumption in the transport sector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3EB8A038-37D9-622D-6A5B-603176C10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10" y="2297271"/>
            <a:ext cx="5848746" cy="315137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B0B6CF0-990A-15F8-FCD1-701E0BFB215C}"/>
              </a:ext>
            </a:extLst>
          </p:cNvPr>
          <p:cNvGraphicFramePr/>
          <p:nvPr/>
        </p:nvGraphicFramePr>
        <p:xfrm>
          <a:off x="10161115" y="1040002"/>
          <a:ext cx="2030885" cy="94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259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DD2028-2781-4033-9AA4-0B1AB0E0284F}"/>
              </a:ext>
            </a:extLst>
          </p:cNvPr>
          <p:cNvSpPr txBox="1"/>
          <p:nvPr/>
        </p:nvSpPr>
        <p:spPr>
          <a:xfrm>
            <a:off x="0" y="4349621"/>
            <a:ext cx="4921155" cy="26622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20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buildings sector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Promote investment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in modern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clean cooking technologies with adequate financing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upon existing appliance efficiency and lighting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programmes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Promote energy efficiency policies such as stricter building codes, support for building retrofits and appliance standards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Adoption of circular economy principles and wider structural changes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758B82-9E10-FED1-7CA3-B2DF5DB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8" y="102794"/>
            <a:ext cx="9216610" cy="836614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Provision of universal access to clean cooking technologies and fuels thanks to the introduction of electric stoves and improved cooking stoves</a:t>
            </a:r>
            <a:endParaRPr lang="en-US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77497-CE86-4B34-A316-59E52DB878B6}"/>
              </a:ext>
            </a:extLst>
          </p:cNvPr>
          <p:cNvSpPr txBox="1"/>
          <p:nvPr/>
        </p:nvSpPr>
        <p:spPr>
          <a:xfrm>
            <a:off x="36091" y="961994"/>
            <a:ext cx="455134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over 60% of TFC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buildings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sector (residential and commercial) was the largest energy sector in 2015, most of which was in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the form of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traditional biomass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Electricity use could grow from 15% of demand to 60%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residential sector and maintain a high share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commercial buildings of over 60%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Cleaner technologies for cooking and water heating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are key in delivering efficiency gains and improving air quality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081D2-AAEC-4A60-8370-87D12669F603}"/>
              </a:ext>
            </a:extLst>
          </p:cNvPr>
          <p:cNvSpPr/>
          <p:nvPr/>
        </p:nvSpPr>
        <p:spPr>
          <a:xfrm>
            <a:off x="5563928" y="2460121"/>
            <a:ext cx="743090" cy="2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3494F-FCE0-5303-EB78-A52E20740934}"/>
              </a:ext>
            </a:extLst>
          </p:cNvPr>
          <p:cNvSpPr txBox="1"/>
          <p:nvPr/>
        </p:nvSpPr>
        <p:spPr>
          <a:xfrm>
            <a:off x="4587437" y="1458378"/>
            <a:ext cx="520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energy consumption in residential </a:t>
            </a: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uildings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EB746273-394C-1CB2-0765-FD4418E9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64" y="1771168"/>
            <a:ext cx="5474329" cy="2443683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5BC46F5F-2BB9-CA5C-ECBE-5410F6296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37" y="4434348"/>
            <a:ext cx="5541656" cy="2420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1B73B2-17A1-7F82-E3D6-19E752E7D52D}"/>
              </a:ext>
            </a:extLst>
          </p:cNvPr>
          <p:cNvSpPr txBox="1"/>
          <p:nvPr/>
        </p:nvSpPr>
        <p:spPr>
          <a:xfrm>
            <a:off x="4587437" y="4140996"/>
            <a:ext cx="526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energy consumption in commercial </a:t>
            </a: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uildings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B7A2078-D3CA-84B1-BB61-FBD54859F5A7}"/>
              </a:ext>
            </a:extLst>
          </p:cNvPr>
          <p:cNvGraphicFramePr/>
          <p:nvPr/>
        </p:nvGraphicFramePr>
        <p:xfrm>
          <a:off x="9594777" y="1001154"/>
          <a:ext cx="2561132" cy="108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052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DD2028-2781-4033-9AA4-0B1AB0E0284F}"/>
              </a:ext>
            </a:extLst>
          </p:cNvPr>
          <p:cNvSpPr txBox="1"/>
          <p:nvPr/>
        </p:nvSpPr>
        <p:spPr>
          <a:xfrm>
            <a:off x="0" y="3781505"/>
            <a:ext cx="5231877" cy="30931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20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industry sector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Characterization of the industry sector and promotion of energy efficiency and direct use of renewables solutions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local renewable energy technologies manufacturing industries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energy efficiency improvement in small and medium-sized enterprises (SMEs) by providing financial/fiscal incentives to boost their capacities to adopt state-of-the-art technologies.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Promote the adoption of solar heating technologies in large industries where there are available spaces to deploy them.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758B82-9E10-FED1-7CA3-B2DF5DB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8" y="102794"/>
            <a:ext cx="9216610" cy="836614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Substitution of biomass use in industry with direct use of solar thermal energy can reduce energy needs and exposure to fossil fuel price volatility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77497-CE86-4B34-A316-59E52DB878B6}"/>
              </a:ext>
            </a:extLst>
          </p:cNvPr>
          <p:cNvSpPr txBox="1"/>
          <p:nvPr/>
        </p:nvSpPr>
        <p:spPr>
          <a:xfrm>
            <a:off x="0" y="1040002"/>
            <a:ext cx="51807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Industrial energy demand is set to grow over 7-fold in PES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but this is reduced to 5-fold in TES though deployment of efficient technologies to minimize use of inefficient bioenergy technologies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sees the share of modern renewables reach 14% in 2030 and 36% in 2050 in TES compared to nearly 0% in PES along the whole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study horizon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081D2-AAEC-4A60-8370-87D12669F603}"/>
              </a:ext>
            </a:extLst>
          </p:cNvPr>
          <p:cNvSpPr/>
          <p:nvPr/>
        </p:nvSpPr>
        <p:spPr>
          <a:xfrm>
            <a:off x="5563928" y="2460121"/>
            <a:ext cx="743090" cy="2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3494F-FCE0-5303-EB78-A52E20740934}"/>
              </a:ext>
            </a:extLst>
          </p:cNvPr>
          <p:cNvSpPr txBox="1"/>
          <p:nvPr/>
        </p:nvSpPr>
        <p:spPr>
          <a:xfrm>
            <a:off x="5686677" y="2021902"/>
            <a:ext cx="575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energy consumption in industry sector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A72CC4BF-34BE-0F1C-3CEC-9DB8BEC6E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7" y="2383823"/>
            <a:ext cx="6662041" cy="2954789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16B79DE-38CD-DF7F-17A5-A01DE9E4865C}"/>
              </a:ext>
            </a:extLst>
          </p:cNvPr>
          <p:cNvGraphicFramePr/>
          <p:nvPr/>
        </p:nvGraphicFramePr>
        <p:xfrm>
          <a:off x="9044412" y="1059574"/>
          <a:ext cx="3147588" cy="103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34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DD2028-2781-4033-9AA4-0B1AB0E0284F}"/>
              </a:ext>
            </a:extLst>
          </p:cNvPr>
          <p:cNvSpPr txBox="1"/>
          <p:nvPr/>
        </p:nvSpPr>
        <p:spPr>
          <a:xfrm>
            <a:off x="65058" y="4385326"/>
            <a:ext cx="5231877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20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agriculture sector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the affordability of solar irrigation pumps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While solar irrigation pumps are already cheaper than diesel and gasoline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pumpsets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terms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levelised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cost of energy, their initial capital outlay remains relatively higher.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Policies to promote the adoption of efficient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pumpsets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Incentives to promote adoption of alternative fuel tractors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758B82-9E10-FED1-7CA3-B2DF5DB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8" y="102794"/>
            <a:ext cx="9216610" cy="836614"/>
          </a:xfrm>
        </p:spPr>
        <p:txBody>
          <a:bodyPr>
            <a:normAutofit/>
          </a:bodyPr>
          <a:lstStyle/>
          <a:p>
            <a:r>
              <a:rPr lang="en-US" sz="2400" dirty="0"/>
              <a:t>Increased mechanization with renewables and electricity could transform the agricultural sector and reduce costs </a:t>
            </a:r>
            <a:endParaRPr lang="en-US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77497-CE86-4B34-A316-59E52DB878B6}"/>
              </a:ext>
            </a:extLst>
          </p:cNvPr>
          <p:cNvSpPr txBox="1"/>
          <p:nvPr/>
        </p:nvSpPr>
        <p:spPr>
          <a:xfrm>
            <a:off x="0" y="1040002"/>
            <a:ext cx="51807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agriculture sector represents a small share of energy demand (representing less than 0.5% of energy use in both the PES and the TES) 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However,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a crucial part of the Nigerian economy with a very substantial share of the population employed in the sector at 35% in 2019.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Solar-based and electric pump sets replace diesel/gasoline pump sets, which substantially increases energy efficiency of the sector and allows it to achieve a renewable share of 70%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081D2-AAEC-4A60-8370-87D12669F603}"/>
              </a:ext>
            </a:extLst>
          </p:cNvPr>
          <p:cNvSpPr/>
          <p:nvPr/>
        </p:nvSpPr>
        <p:spPr>
          <a:xfrm>
            <a:off x="5563928" y="2460121"/>
            <a:ext cx="743090" cy="2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3494F-FCE0-5303-EB78-A52E20740934}"/>
              </a:ext>
            </a:extLst>
          </p:cNvPr>
          <p:cNvSpPr txBox="1"/>
          <p:nvPr/>
        </p:nvSpPr>
        <p:spPr>
          <a:xfrm>
            <a:off x="5845166" y="2185162"/>
            <a:ext cx="575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energy consumption in the agriculture sector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66782F2-1EEC-35B0-BA0D-74F564792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91" y="2569338"/>
            <a:ext cx="6073814" cy="259356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0E1DDE-7F69-7821-3907-2EBCA68A7CA0}"/>
              </a:ext>
            </a:extLst>
          </p:cNvPr>
          <p:cNvGraphicFramePr/>
          <p:nvPr/>
        </p:nvGraphicFramePr>
        <p:xfrm>
          <a:off x="8550443" y="1008190"/>
          <a:ext cx="3641558" cy="113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870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E383B-B750-484C-B58E-2BC4AD857426}"/>
              </a:ext>
            </a:extLst>
          </p:cNvPr>
          <p:cNvSpPr txBox="1">
            <a:spLocks/>
          </p:cNvSpPr>
          <p:nvPr/>
        </p:nvSpPr>
        <p:spPr>
          <a:xfrm>
            <a:off x="373116" y="132767"/>
            <a:ext cx="9456684" cy="6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Overall investment needs are lower on a high renewables pathway but need to be targeted and redirected to achieve it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9BA8CB-D8FD-425A-A7DB-0ADC041BE22A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5296277" cy="5387357"/>
          </a:xfr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u="none" strike="noStrike" baseline="0" dirty="0">
                <a:latin typeface="GothamNarrow-Bold"/>
              </a:rPr>
              <a:t>The TES shows itself to be a cost-effective scenario with less capital investment required than for the PES.</a:t>
            </a:r>
          </a:p>
          <a:p>
            <a:pPr algn="l"/>
            <a:r>
              <a:rPr lang="en-US" sz="1800" b="1" i="0" u="none" strike="noStrike" baseline="0" dirty="0">
                <a:latin typeface="GothamNarrow-Bold"/>
              </a:rPr>
              <a:t>Costing around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USD 1.2 trillion in TES, similar to PES, between 2015 and 2050, while delivering the same energy service.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D7E5D-A8C3-CFA7-A7BE-9F0CC335F711}"/>
              </a:ext>
            </a:extLst>
          </p:cNvPr>
          <p:cNvSpPr txBox="1"/>
          <p:nvPr/>
        </p:nvSpPr>
        <p:spPr>
          <a:xfrm>
            <a:off x="1" y="2911124"/>
            <a:ext cx="4309450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20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financing the energy transition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shifting of and scaling-up of investments in Nigeria in the short term to avoid locking in investment in fossil fuel infrastructure with long lifetimes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a well-functioning and comprehensive financial planning framework is needed for successful scaling-up of clean energy projects and solutions across the whole energy system of Nigeria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211D1E"/>
                </a:solidFill>
                <a:latin typeface="Gotham Narrow Book"/>
              </a:rPr>
              <a:t>F</a:t>
            </a:r>
            <a:r>
              <a:rPr lang="en-US" sz="1400" b="1" i="0" u="none" strike="noStrike" baseline="0" dirty="0">
                <a:solidFill>
                  <a:srgbClr val="211D1E"/>
                </a:solidFill>
                <a:latin typeface="Gotham Narrow Book"/>
              </a:rPr>
              <a:t>inancial de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Gotham Narrow Book"/>
              </a:rPr>
              <a:t>‑</a:t>
            </a:r>
            <a:r>
              <a:rPr lang="en-US" sz="1400" b="1" i="0" u="none" strike="noStrike" baseline="0" dirty="0">
                <a:solidFill>
                  <a:srgbClr val="211D1E"/>
                </a:solidFill>
                <a:latin typeface="Gotham Narrow Book"/>
              </a:rPr>
              <a:t>risking mechanisms (such as blended finance) are needed to enable investments beyond development finance. 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575785-B925-1B45-7A7F-9213FD91E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03475"/>
              </p:ext>
            </p:extLst>
          </p:nvPr>
        </p:nvGraphicFramePr>
        <p:xfrm>
          <a:off x="5416141" y="1001230"/>
          <a:ext cx="6775861" cy="5856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849">
                  <a:extLst>
                    <a:ext uri="{9D8B030D-6E8A-4147-A177-3AD203B41FA5}">
                      <a16:colId xmlns:a16="http://schemas.microsoft.com/office/drawing/2014/main" val="6694221"/>
                    </a:ext>
                  </a:extLst>
                </a:gridCol>
                <a:gridCol w="1575698">
                  <a:extLst>
                    <a:ext uri="{9D8B030D-6E8A-4147-A177-3AD203B41FA5}">
                      <a16:colId xmlns:a16="http://schemas.microsoft.com/office/drawing/2014/main" val="439846206"/>
                    </a:ext>
                  </a:extLst>
                </a:gridCol>
                <a:gridCol w="1575698">
                  <a:extLst>
                    <a:ext uri="{9D8B030D-6E8A-4147-A177-3AD203B41FA5}">
                      <a16:colId xmlns:a16="http://schemas.microsoft.com/office/drawing/2014/main" val="1287579878"/>
                    </a:ext>
                  </a:extLst>
                </a:gridCol>
                <a:gridCol w="1575698">
                  <a:extLst>
                    <a:ext uri="{9D8B030D-6E8A-4147-A177-3AD203B41FA5}">
                      <a16:colId xmlns:a16="http://schemas.microsoft.com/office/drawing/2014/main" val="2877608544"/>
                    </a:ext>
                  </a:extLst>
                </a:gridCol>
                <a:gridCol w="1260918">
                  <a:extLst>
                    <a:ext uri="{9D8B030D-6E8A-4147-A177-3AD203B41FA5}">
                      <a16:colId xmlns:a16="http://schemas.microsoft.com/office/drawing/2014/main" val="1730292906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effectLst/>
                        </a:rPr>
                        <a:t>2015</a:t>
                      </a:r>
                      <a:endParaRPr lang="en-US" sz="3200" dirty="0"/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effectLst/>
                        </a:rPr>
                        <a:t>2050 PES</a:t>
                      </a:r>
                      <a:endParaRPr lang="en-US" sz="3200" dirty="0"/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dirty="0">
                          <a:effectLst/>
                        </a:rPr>
                        <a:t>2050 TES</a:t>
                      </a:r>
                      <a:endParaRPr lang="en-US" sz="3200" dirty="0"/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325043"/>
                  </a:ext>
                </a:extLst>
              </a:tr>
              <a:tr h="9011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Modern renewable energy share in final energy (excludes traditional bioenergy)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810761"/>
                  </a:ext>
                </a:extLst>
              </a:tr>
              <a:tr h="461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Electrification share of final energy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38982"/>
                  </a:ext>
                </a:extLst>
              </a:tr>
              <a:tr h="461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Renewable energy share in power generation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84%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498857"/>
                  </a:ext>
                </a:extLst>
              </a:tr>
              <a:tr h="26750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400" u="none" strike="noStrike" dirty="0">
                          <a:effectLst/>
                        </a:rPr>
                        <a:t>Solar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Utility (GW)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Negligible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25 GW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40 GW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03128"/>
                  </a:ext>
                </a:extLst>
              </a:tr>
              <a:tr h="267505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Off-grid (GW)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0.8 GW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29.5 GW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75 GW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277876"/>
                  </a:ext>
                </a:extLst>
              </a:tr>
              <a:tr h="2675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Hydropower (GW)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 GW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13 GW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15.5 GW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52779"/>
                  </a:ext>
                </a:extLst>
              </a:tr>
              <a:tr h="2675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Number of electric cars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Negligible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Negligible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28 million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36340"/>
                  </a:ext>
                </a:extLst>
              </a:tr>
              <a:tr h="6789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Number of efficient modern bioenergy cookstoves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Negligible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11 million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33 million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159664"/>
                  </a:ext>
                </a:extLst>
              </a:tr>
              <a:tr h="461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Number of electric cookstoves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2.5 million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11.7 million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35 million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33548"/>
                  </a:ext>
                </a:extLst>
              </a:tr>
              <a:tr h="6869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Renewable energy share in industry (excluding traditional biomass)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59% (1%)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72% (2%)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71% (36%)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39695"/>
                  </a:ext>
                </a:extLst>
              </a:tr>
              <a:tr h="9011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Number of electricity-powered pumps in agriculture (grid and off-grid)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700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9 600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22 100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0" marR="8860" marT="8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3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58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9">
            <a:extLst>
              <a:ext uri="{FF2B5EF4-FFF2-40B4-BE49-F238E27FC236}">
                <a16:creationId xmlns:a16="http://schemas.microsoft.com/office/drawing/2014/main" id="{5F283213-F4B4-47C9-9CC1-746B2D87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119063"/>
            <a:ext cx="11434763" cy="1025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200000"/>
              </a:lnSpc>
            </a:pPr>
            <a:endParaRPr lang="en-US" altLang="en-US" sz="2400">
              <a:latin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A5F32-4263-42B5-8688-62C6BADA1283}"/>
              </a:ext>
            </a:extLst>
          </p:cNvPr>
          <p:cNvSpPr txBox="1"/>
          <p:nvPr/>
        </p:nvSpPr>
        <p:spPr>
          <a:xfrm>
            <a:off x="2503320" y="1844824"/>
            <a:ext cx="733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6192"/>
                </a:solidFill>
                <a:latin typeface="Calibri   "/>
                <a:ea typeface="+mj-ea"/>
                <a:cs typeface="+mj-cs"/>
              </a:rPr>
              <a:t>THANK YOU FOR JOINING US!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A18D7-1606-4C80-B531-A2702C85E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193416"/>
            <a:ext cx="3253742" cy="1025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00500-F7BD-1ACA-3BBA-D4C5A721F7FF}"/>
              </a:ext>
            </a:extLst>
          </p:cNvPr>
          <p:cNvSpPr txBox="1"/>
          <p:nvPr/>
        </p:nvSpPr>
        <p:spPr>
          <a:xfrm>
            <a:off x="3288631" y="4798092"/>
            <a:ext cx="6096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-318770" ea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17678F"/>
              </a:buClr>
              <a:buFont typeface="Arial" panose="020B0604020202020204" pitchFamily="34" charset="0"/>
              <a:buChar char="»"/>
            </a:pPr>
            <a:r>
              <a:rPr lang="pt-BR" sz="1800" dirty="0">
                <a:latin typeface="+mj-lt"/>
              </a:rPr>
              <a:t>Ricardo Gorini, </a:t>
            </a:r>
            <a:r>
              <a:rPr lang="pt-BR" sz="1800" dirty="0">
                <a:latin typeface="+mj-lt"/>
                <a:hlinkClick r:id="rId4"/>
              </a:rPr>
              <a:t>rg</a:t>
            </a:r>
            <a:r>
              <a:rPr lang="pt-BR" sz="1800" dirty="0">
                <a:latin typeface="+mj-lt"/>
                <a:hlinkClick r:id="rId5"/>
              </a:rPr>
              <a:t>orini@irena.org</a:t>
            </a:r>
            <a:r>
              <a:rPr lang="pt-BR" sz="1800" dirty="0">
                <a:latin typeface="+mj-lt"/>
              </a:rPr>
              <a:t> </a:t>
            </a:r>
          </a:p>
          <a:p>
            <a:pPr marL="800100" lvl="2" indent="-318770" ea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17678F"/>
              </a:buClr>
              <a:buFont typeface="Arial" panose="020B0604020202020204" pitchFamily="34" charset="0"/>
              <a:buChar char="»"/>
            </a:pPr>
            <a:r>
              <a:rPr lang="pt-BR" sz="1800" dirty="0">
                <a:latin typeface="+mj-lt"/>
              </a:rPr>
              <a:t>Seán Collins, </a:t>
            </a:r>
            <a:r>
              <a:rPr lang="pt-BR" sz="1800" dirty="0">
                <a:latin typeface="+mj-lt"/>
                <a:hlinkClick r:id="rId6"/>
              </a:rPr>
              <a:t>sc</a:t>
            </a:r>
            <a:r>
              <a:rPr lang="pt-BR" sz="1800" dirty="0">
                <a:latin typeface="+mj-lt"/>
                <a:hlinkClick r:id="rId7"/>
              </a:rPr>
              <a:t>ollins@irena.org</a:t>
            </a:r>
            <a:r>
              <a:rPr lang="pt-BR" sz="1800" dirty="0">
                <a:latin typeface="+mj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18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06B96-C038-634E-AF97-91E5EBD8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75" y="1636265"/>
            <a:ext cx="1883649" cy="1472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43591-9422-F641-9984-85EA6B522CED}"/>
              </a:ext>
            </a:extLst>
          </p:cNvPr>
          <p:cNvSpPr txBox="1"/>
          <p:nvPr/>
        </p:nvSpPr>
        <p:spPr>
          <a:xfrm>
            <a:off x="0" y="326821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Q &amp; A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 min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1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743591-9422-F641-9984-85EA6B522CED}"/>
              </a:ext>
            </a:extLst>
          </p:cNvPr>
          <p:cNvSpPr txBox="1"/>
          <p:nvPr/>
        </p:nvSpPr>
        <p:spPr>
          <a:xfrm>
            <a:off x="0" y="20742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THANK YOU FOR JOINING US!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02B8D-88A3-0341-9B16-791FD9EB58B3}"/>
              </a:ext>
            </a:extLst>
          </p:cNvPr>
          <p:cNvSpPr txBox="1"/>
          <p:nvPr/>
        </p:nvSpPr>
        <p:spPr>
          <a:xfrm>
            <a:off x="0" y="32983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SEE YOU IN OUR NEXT WEBINARS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www.irena.org/events/2020/Jun/IRENA-Insights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9F2284-4388-814E-8682-B79994C9F71B}"/>
              </a:ext>
            </a:extLst>
          </p:cNvPr>
          <p:cNvSpPr txBox="1"/>
          <p:nvPr/>
        </p:nvSpPr>
        <p:spPr>
          <a:xfrm>
            <a:off x="947738" y="1150468"/>
            <a:ext cx="1124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SPEAKERS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7BC79-0BDB-C245-AAF9-61FB14243ED6}"/>
              </a:ext>
            </a:extLst>
          </p:cNvPr>
          <p:cNvSpPr txBox="1"/>
          <p:nvPr/>
        </p:nvSpPr>
        <p:spPr>
          <a:xfrm>
            <a:off x="5293408" y="4552193"/>
            <a:ext cx="231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Seán Collins</a:t>
            </a:r>
          </a:p>
          <a:p>
            <a:pPr algn="ctr"/>
            <a:r>
              <a:rPr lang="en-AE" dirty="0">
                <a:solidFill>
                  <a:schemeClr val="bg1"/>
                </a:solidFill>
              </a:rPr>
              <a:t>IRENA</a:t>
            </a:r>
          </a:p>
        </p:txBody>
      </p:sp>
      <p:pic>
        <p:nvPicPr>
          <p:cNvPr id="3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DF36FE0C-C285-0FCC-E2BE-B2BDE15D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51" y="2281760"/>
            <a:ext cx="1784412" cy="22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42178E-93A5-E442-82E5-DCDA27F03C0E}"/>
              </a:ext>
            </a:extLst>
          </p:cNvPr>
          <p:cNvSpPr txBox="1"/>
          <p:nvPr/>
        </p:nvSpPr>
        <p:spPr>
          <a:xfrm>
            <a:off x="947738" y="3501494"/>
            <a:ext cx="2827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Please make sure to </a:t>
            </a:r>
            <a:r>
              <a:rPr lang="en-US" sz="2000" b="1" dirty="0">
                <a:solidFill>
                  <a:schemeClr val="bg1"/>
                </a:solidFill>
              </a:rPr>
              <a:t>mute</a:t>
            </a:r>
            <a:r>
              <a:rPr lang="en-US" sz="2000" dirty="0">
                <a:solidFill>
                  <a:schemeClr val="bg1"/>
                </a:solidFill>
              </a:rPr>
              <a:t> yourself during the session to avoid background noise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25012-7CB2-0946-8AB2-45097234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7" y="2107838"/>
            <a:ext cx="875031" cy="1065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458B9F-35A1-4846-94C0-B3A764847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99" y="2007557"/>
            <a:ext cx="1770866" cy="1382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EAFAD9-AC95-4477-A694-D12221928C53}"/>
              </a:ext>
            </a:extLst>
          </p:cNvPr>
          <p:cNvSpPr txBox="1"/>
          <p:nvPr/>
        </p:nvSpPr>
        <p:spPr>
          <a:xfrm>
            <a:off x="4545271" y="3475236"/>
            <a:ext cx="282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have </a:t>
            </a:r>
            <a:r>
              <a:rPr lang="en-US" sz="2000" b="1" dirty="0">
                <a:solidFill>
                  <a:schemeClr val="bg1"/>
                </a:solidFill>
              </a:rPr>
              <a:t>Questions</a:t>
            </a:r>
            <a:r>
              <a:rPr lang="en-US" sz="2000" dirty="0">
                <a:solidFill>
                  <a:schemeClr val="bg1"/>
                </a:solidFill>
              </a:rPr>
              <a:t> to the speaker please use the </a:t>
            </a:r>
            <a:r>
              <a:rPr lang="en-US" sz="2000" b="1" dirty="0">
                <a:solidFill>
                  <a:schemeClr val="bg1"/>
                </a:solidFill>
              </a:rPr>
              <a:t>Q&amp;A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09C57-085C-5E3E-ADE5-5551025CE4BD}"/>
              </a:ext>
            </a:extLst>
          </p:cNvPr>
          <p:cNvSpPr txBox="1"/>
          <p:nvPr/>
        </p:nvSpPr>
        <p:spPr>
          <a:xfrm>
            <a:off x="8142804" y="3555997"/>
            <a:ext cx="2827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slides</a:t>
            </a:r>
            <a:r>
              <a:rPr lang="en-US" sz="2000" dirty="0">
                <a:solidFill>
                  <a:schemeClr val="bg1"/>
                </a:solidFill>
              </a:rPr>
              <a:t> and a </a:t>
            </a:r>
            <a:r>
              <a:rPr lang="en-US" sz="2000" b="1" dirty="0">
                <a:solidFill>
                  <a:schemeClr val="bg1"/>
                </a:solidFill>
              </a:rPr>
              <a:t>recording</a:t>
            </a:r>
            <a:r>
              <a:rPr lang="en-US" sz="2000" dirty="0">
                <a:solidFill>
                  <a:schemeClr val="bg1"/>
                </a:solidFill>
              </a:rPr>
              <a:t> at https://irena.org/events/2020/Jun/IRENA-Insights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96A98-33A9-985C-3C64-0C59F1CAD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277" y="2132202"/>
            <a:ext cx="1204294" cy="1197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FC68B-9A6B-29B4-7FE4-1207F00EA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132" y="2132202"/>
            <a:ext cx="1030583" cy="8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F25FF4E-5187-657D-C73C-059A37DE7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67" y="5168510"/>
            <a:ext cx="917920" cy="1290977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97445B9-745A-441C-9081-9D20EF23653E}"/>
              </a:ext>
            </a:extLst>
          </p:cNvPr>
          <p:cNvSpPr txBox="1">
            <a:spLocks/>
          </p:cNvSpPr>
          <p:nvPr/>
        </p:nvSpPr>
        <p:spPr>
          <a:xfrm>
            <a:off x="11064926" y="6413916"/>
            <a:ext cx="958850" cy="306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1176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2352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35285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47046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58807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070568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582330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094092" algn="l" defTabSz="102352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10A1A-9D52-4835-A90D-C038B7A0FE2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A6E7D83-50A1-4970-94B0-7E78FAA10A42}"/>
              </a:ext>
            </a:extLst>
          </p:cNvPr>
          <p:cNvSpPr txBox="1">
            <a:spLocks/>
          </p:cNvSpPr>
          <p:nvPr/>
        </p:nvSpPr>
        <p:spPr>
          <a:xfrm>
            <a:off x="436877" y="195371"/>
            <a:ext cx="6196418" cy="740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>
                <a:solidFill>
                  <a:srgbClr val="0872A6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/>
                <a:cs typeface="Arial"/>
              </a:rPr>
              <a:t>REmap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/>
                <a:cs typeface="Arial"/>
              </a:rPr>
              <a:t> – Renewable Energy Roadmaps</a:t>
            </a:r>
            <a:endParaRPr lang="en-GB" sz="2400" b="1" i="0" u="none" strike="noStrike" kern="1200" cap="none" spc="0" normalizeH="0" baseline="0" noProof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78EDF3-0794-4822-8A26-BAF5F15FE0A2}"/>
              </a:ext>
            </a:extLst>
          </p:cNvPr>
          <p:cNvGrpSpPr/>
          <p:nvPr/>
        </p:nvGrpSpPr>
        <p:grpSpPr>
          <a:xfrm>
            <a:off x="838200" y="1109518"/>
            <a:ext cx="10226727" cy="5475887"/>
            <a:chOff x="1780987" y="1059167"/>
            <a:chExt cx="8991600" cy="572263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9CCD50F-B5F6-467F-828A-71E02A4AF23C}"/>
                </a:ext>
              </a:extLst>
            </p:cNvPr>
            <p:cNvSpPr/>
            <p:nvPr/>
          </p:nvSpPr>
          <p:spPr>
            <a:xfrm>
              <a:off x="1780987" y="1240970"/>
              <a:ext cx="2204761" cy="5523105"/>
            </a:xfrm>
            <a:prstGeom prst="roundRect">
              <a:avLst/>
            </a:prstGeom>
            <a:noFill/>
            <a:ln>
              <a:solidFill>
                <a:srgbClr val="00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E3DEE2F-0A7B-4691-A993-8F0839C82088}"/>
                </a:ext>
              </a:extLst>
            </p:cNvPr>
            <p:cNvSpPr/>
            <p:nvPr/>
          </p:nvSpPr>
          <p:spPr>
            <a:xfrm>
              <a:off x="4018020" y="1240970"/>
              <a:ext cx="2204761" cy="5523105"/>
            </a:xfrm>
            <a:prstGeom prst="roundRect">
              <a:avLst/>
            </a:prstGeom>
            <a:noFill/>
            <a:ln>
              <a:solidFill>
                <a:srgbClr val="00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5F65C6-98B3-45F1-A306-C5E3C12C4FDD}"/>
                </a:ext>
              </a:extLst>
            </p:cNvPr>
            <p:cNvSpPr/>
            <p:nvPr/>
          </p:nvSpPr>
          <p:spPr>
            <a:xfrm>
              <a:off x="6325754" y="1250495"/>
              <a:ext cx="2204761" cy="5523105"/>
            </a:xfrm>
            <a:prstGeom prst="roundRect">
              <a:avLst/>
            </a:prstGeom>
            <a:noFill/>
            <a:ln>
              <a:solidFill>
                <a:srgbClr val="00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49F9F53-65E4-42FF-AE5F-D1B5C629E9C6}"/>
                </a:ext>
              </a:extLst>
            </p:cNvPr>
            <p:cNvSpPr/>
            <p:nvPr/>
          </p:nvSpPr>
          <p:spPr>
            <a:xfrm>
              <a:off x="8567826" y="1277675"/>
              <a:ext cx="2204761" cy="5504125"/>
            </a:xfrm>
            <a:prstGeom prst="roundRect">
              <a:avLst/>
            </a:prstGeom>
            <a:noFill/>
            <a:ln>
              <a:solidFill>
                <a:srgbClr val="0072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415F82-F2C9-45E0-931C-CCE427FD469C}"/>
                </a:ext>
              </a:extLst>
            </p:cNvPr>
            <p:cNvSpPr/>
            <p:nvPr/>
          </p:nvSpPr>
          <p:spPr>
            <a:xfrm>
              <a:off x="1820484" y="1462752"/>
              <a:ext cx="2125768" cy="3232533"/>
            </a:xfrm>
            <a:prstGeom prst="rect">
              <a:avLst/>
            </a:prstGeom>
          </p:spPr>
          <p:txBody>
            <a:bodyPr wrap="square" lIns="91440" tIns="45720" rIns="91440" bIns="91440" anchor="t">
              <a:spAutoFit/>
            </a:bodyPr>
            <a:lstStyle/>
            <a:p>
              <a:pPr marL="285750" lvl="1" indent="-28575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Status of the energy transition</a:t>
              </a:r>
              <a:r>
                <a:rPr lang="en-US" altLang="en-US" sz="1400" dirty="0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 and perspective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 for the global energy system to 2050 based on current and planned policies</a:t>
              </a:r>
              <a:r>
                <a:rPr lang="en-US" altLang="en-US" sz="1400" dirty="0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 </a:t>
              </a:r>
              <a:endParaRPr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2857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Detailed REmap transition pathways to 2050 – energy pathways aligned with the Paris agreement goals.</a:t>
              </a:r>
              <a:endParaRPr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9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 global reports (‘14, ‘16, ‘17, ‘18, ‘19, ’20, ’21, ’22, ‘23)</a:t>
              </a:r>
              <a:endParaRPr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151934-8BC2-4CBF-9178-E809F221857D}"/>
                </a:ext>
              </a:extLst>
            </p:cNvPr>
            <p:cNvSpPr/>
            <p:nvPr/>
          </p:nvSpPr>
          <p:spPr>
            <a:xfrm>
              <a:off x="2254122" y="1151146"/>
              <a:ext cx="1279226" cy="227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2A5"/>
                  </a:solidFill>
                  <a:effectLst/>
                  <a:uLnTx/>
                  <a:uFillTx/>
                  <a:latin typeface="Calibri"/>
                  <a:cs typeface="Arial"/>
                </a:rPr>
                <a:t>Global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rgbClr val="0072A5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E2DEEA5-CBCD-4088-B238-97DA110B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680" y="1059167"/>
              <a:ext cx="382497" cy="41676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57895DE-C9AA-4700-AAE3-A265722D6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6267" y="5522480"/>
              <a:ext cx="748897" cy="11492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D30E98-E68D-4EE5-A28E-E50DD66754E5}"/>
                </a:ext>
              </a:extLst>
            </p:cNvPr>
            <p:cNvSpPr/>
            <p:nvPr/>
          </p:nvSpPr>
          <p:spPr>
            <a:xfrm>
              <a:off x="4430644" y="1150175"/>
              <a:ext cx="1385752" cy="203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2A5"/>
                  </a:solidFill>
                  <a:effectLst/>
                  <a:uLnTx/>
                  <a:uFillTx/>
                  <a:latin typeface="Calibri"/>
                  <a:cs typeface="Arial"/>
                </a:rPr>
                <a:t>Regional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rgbClr val="0072A5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A18D06-E0BB-438A-9AC4-D64AC3347191}"/>
                </a:ext>
              </a:extLst>
            </p:cNvPr>
            <p:cNvSpPr/>
            <p:nvPr/>
          </p:nvSpPr>
          <p:spPr>
            <a:xfrm>
              <a:off x="6641085" y="1143845"/>
              <a:ext cx="1444651" cy="227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2A5"/>
                  </a:solidFill>
                  <a:effectLst/>
                  <a:uLnTx/>
                  <a:uFillTx/>
                  <a:latin typeface="Calibri"/>
                  <a:cs typeface="Arial"/>
                </a:rPr>
                <a:t>Country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rgbClr val="0072A5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9D4493-FC49-4432-AE90-9F1C5CFD6DA9}"/>
                </a:ext>
              </a:extLst>
            </p:cNvPr>
            <p:cNvSpPr/>
            <p:nvPr/>
          </p:nvSpPr>
          <p:spPr>
            <a:xfrm>
              <a:off x="8959138" y="1179362"/>
              <a:ext cx="1410658" cy="227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72A5"/>
                  </a:solidFill>
                  <a:effectLst/>
                  <a:uLnTx/>
                  <a:uFillTx/>
                  <a:latin typeface="Calibri"/>
                  <a:cs typeface="Arial"/>
                </a:rPr>
                <a:t>Thematic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rgbClr val="0072A5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9F85BF1-AB77-46B4-8836-EF80CFD43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199" y="1100161"/>
              <a:ext cx="641154" cy="37576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E9818B-7BFE-408D-A1D0-797CF75B9331}"/>
                </a:ext>
              </a:extLst>
            </p:cNvPr>
            <p:cNvSpPr/>
            <p:nvPr/>
          </p:nvSpPr>
          <p:spPr>
            <a:xfrm>
              <a:off x="8508534" y="1501734"/>
              <a:ext cx="2264052" cy="197811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Provide detailed technical and economic analysis on specific topics (i.e. Future of Wind/Solar PV,RE investments, stranded assets, district heating and cooling etc.)</a:t>
              </a:r>
              <a:endParaRPr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9+ thematic studies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435980-1C72-41FC-99B6-00E744047D32}"/>
                </a:ext>
              </a:extLst>
            </p:cNvPr>
            <p:cNvSpPr/>
            <p:nvPr/>
          </p:nvSpPr>
          <p:spPr>
            <a:xfrm>
              <a:off x="3976780" y="1465886"/>
              <a:ext cx="2191749" cy="310387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Assessment of technology options and regional disaggregation</a:t>
              </a:r>
              <a:endParaRPr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Identification of key technologies and trends, and cross-country opportunities</a:t>
              </a:r>
              <a:endParaRPr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lvl="1" indent="-28575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5 regional reports (Africa,</a:t>
              </a:r>
              <a:r>
                <a:rPr lang="en-US" altLang="en-US" sz="1400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 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EU, CESEC, </a:t>
              </a:r>
              <a:r>
                <a:rPr lang="en-US" altLang="en-US" sz="1400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Central America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, ASEAN 2.0)</a:t>
              </a:r>
              <a:endParaRPr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lvl="1" indent="-28575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872A0"/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2 in preparation (</a:t>
              </a:r>
              <a:r>
                <a:rPr lang="en-US" altLang="en-US" sz="1600" b="1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South America</a:t>
              </a: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, EU)</a:t>
              </a:r>
              <a:endParaRPr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82F9CA3-B6AB-49CA-B3A1-CB52C0879F1A}"/>
                </a:ext>
              </a:extLst>
            </p:cNvPr>
            <p:cNvSpPr/>
            <p:nvPr/>
          </p:nvSpPr>
          <p:spPr>
            <a:xfrm>
              <a:off x="6332706" y="1461132"/>
              <a:ext cx="2251869" cy="183337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Insights for policy and decision makers for areas in which action is needed at a country level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872A6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15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ea typeface="MS PGothic"/>
                  <a:cs typeface="Arial"/>
                </a:rPr>
                <a:t>+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/>
                  <a:cs typeface="Arial"/>
                </a:rPr>
                <a:t> country reports for major economies</a:t>
              </a:r>
              <a:endParaRPr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/>
                <a:cs typeface="Arial"/>
              </a:endParaRPr>
            </a:p>
            <a:p>
              <a:pPr marL="285750" indent="-28575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872A6"/>
                </a:buClr>
                <a:buFont typeface="Arial" panose="020B0604020202020204" pitchFamily="34" charset="0"/>
                <a:buChar char="•"/>
                <a:defRPr/>
              </a:pPr>
              <a:endParaRPr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50DBEB6-70EF-41FF-9F53-10FE1CD2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1134" y="3854582"/>
              <a:ext cx="1117881" cy="16902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760C5D3-5FBE-4AAF-9BB6-AE430E074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8692" y="4225940"/>
              <a:ext cx="1147123" cy="1775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D63F8CE-88BD-44DB-AF37-6FFE0125A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0130" y="5201687"/>
            <a:ext cx="937631" cy="12833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36A973-01FA-44A2-920E-BB426919D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4730" y="3606796"/>
            <a:ext cx="901225" cy="11710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BEB6E73-D637-4576-9475-12C3ED41FD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5394" y="4909339"/>
            <a:ext cx="861823" cy="965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EEE33F-4936-48C6-B62E-22023D2DEA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5941" y="3659866"/>
            <a:ext cx="854977" cy="118660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48102C7-405E-4BF4-8DE3-57B85D20BD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1456" y="4739354"/>
            <a:ext cx="901632" cy="1246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E127A-343D-4E5D-9909-779E3A5B77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6771" y="5127559"/>
            <a:ext cx="837545" cy="1210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E7D639-BD03-A1BD-4A8C-8F405D43BD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1112" y="4411156"/>
            <a:ext cx="1304696" cy="185043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AFE00D4-5E91-0BFB-F6FA-919923FC7B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36" y="4621755"/>
            <a:ext cx="1248819" cy="177109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EE1AB4-8D61-5E06-742F-8EAE166334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6" y="5044685"/>
            <a:ext cx="837545" cy="118266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175EBCA-9461-3CCD-2C76-1EBB569FF2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96" y="5052524"/>
            <a:ext cx="902536" cy="1298650"/>
          </a:xfrm>
          <a:prstGeom prst="rect">
            <a:avLst/>
          </a:prstGeom>
        </p:spPr>
      </p:pic>
      <p:pic>
        <p:nvPicPr>
          <p:cNvPr id="10" name="Picture 9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D085F537-8968-DA37-83D9-166726BE7B3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"/>
          <a:stretch/>
        </p:blipFill>
        <p:spPr>
          <a:xfrm>
            <a:off x="4124775" y="4851732"/>
            <a:ext cx="848276" cy="125747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625F833-F241-B7FE-8A84-AF64A0ACF5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85" y="4688303"/>
            <a:ext cx="896454" cy="127441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707A669-4696-9C3D-7B33-3A5C15F118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44354" y="4473808"/>
            <a:ext cx="1400906" cy="18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8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E383B-B750-484C-B58E-2BC4AD857426}"/>
              </a:ext>
            </a:extLst>
          </p:cNvPr>
          <p:cNvSpPr txBox="1">
            <a:spLocks/>
          </p:cNvSpPr>
          <p:nvPr/>
        </p:nvSpPr>
        <p:spPr bwMode="auto">
          <a:xfrm>
            <a:off x="510117" y="-140628"/>
            <a:ext cx="10972800" cy="11419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/>
                <a:ea typeface="MS PGothic"/>
                <a:cs typeface="Calibri"/>
              </a:rPr>
              <a:t>REmap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/>
                <a:ea typeface="MS PGothic"/>
                <a:cs typeface="Calibri"/>
              </a:rPr>
              <a:t> Nigeria study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9BA8CB-D8FD-425A-A7DB-0ADC041BE22A}"/>
              </a:ext>
            </a:extLst>
          </p:cNvPr>
          <p:cNvSpPr txBox="1">
            <a:spLocks/>
          </p:cNvSpPr>
          <p:nvPr/>
        </p:nvSpPr>
        <p:spPr bwMode="auto">
          <a:xfrm>
            <a:off x="6091767" y="1494626"/>
            <a:ext cx="5722534" cy="35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ri"/>
                <a:ea typeface="MS PGothic"/>
              </a:rPr>
              <a:t>Aims to support the energy transition debate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ri"/>
                <a:ea typeface="MS PGothic"/>
              </a:rPr>
              <a:t>in Nigeria by providing a full integrated energy system analysis of</a:t>
            </a:r>
            <a:r>
              <a:rPr lang="en-US" sz="1700" dirty="0">
                <a:latin typeface="caliri"/>
                <a:ea typeface="MS PGothic"/>
              </a:rPr>
              <a:t> a wide range of national scenarios</a:t>
            </a: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ri"/>
                <a:ea typeface="MS PGothic"/>
              </a:rPr>
              <a:t>Centred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ri"/>
                <a:ea typeface="MS PGothic"/>
              </a:rPr>
              <a:t> on stakeholder engagement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ri"/>
                <a:ea typeface="MS PGothic"/>
              </a:rPr>
              <a:t>so that it captures national concerns, challenges and opportunities to inform energy planning in Nigeria with relevant and meaningful insights</a:t>
            </a: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sz="17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  <a:p>
            <a:pPr marL="228600" marR="0" lvl="0" indent="-22860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ri"/>
              <a:ea typeface="MS PGothic" panose="020B0600070205080204" pitchFamily="34" charset="-128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EB2C69A-2DE0-0A15-87B1-21B046FA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5" y="1319455"/>
            <a:ext cx="3777034" cy="5352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68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E383B-B750-484C-B58E-2BC4AD857426}"/>
              </a:ext>
            </a:extLst>
          </p:cNvPr>
          <p:cNvSpPr txBox="1">
            <a:spLocks/>
          </p:cNvSpPr>
          <p:nvPr/>
        </p:nvSpPr>
        <p:spPr>
          <a:xfrm>
            <a:off x="371474" y="345216"/>
            <a:ext cx="9488451" cy="672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Description of the scenarios in the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REmap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study</a:t>
            </a:r>
            <a:endParaRPr kumimoji="0" lang="en-A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9BA8CB-D8FD-425A-A7DB-0ADC041BE22A}"/>
              </a:ext>
            </a:extLst>
          </p:cNvPr>
          <p:cNvSpPr txBox="1">
            <a:spLocks/>
          </p:cNvSpPr>
          <p:nvPr/>
        </p:nvSpPr>
        <p:spPr>
          <a:xfrm>
            <a:off x="219074" y="1253550"/>
            <a:ext cx="3651177" cy="3275919"/>
          </a:xfr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report provides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multiple possible energy pathways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increasing in energy transition ambition.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Several energy scenarios future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analysed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painting the picture of  business as usual and transformed energy future.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were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analysed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three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average growth rates 5%, 7% and 10%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across the horizon of the study out to 2050 (each denoted with a number after the scenario name in this presentation. e.g. PES7 and TES7)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0F9D9-6B14-46AC-9D12-A1495DA44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62"/>
          <a:stretch/>
        </p:blipFill>
        <p:spPr>
          <a:xfrm>
            <a:off x="9801922" y="1017950"/>
            <a:ext cx="2308798" cy="5779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0695F0-7C76-FF73-4AC8-B5ECF815F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80" r="66530"/>
          <a:stretch/>
        </p:blipFill>
        <p:spPr>
          <a:xfrm>
            <a:off x="6914500" y="1694055"/>
            <a:ext cx="2564037" cy="2671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B14DE-1719-A6DF-660A-8F23C306E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2" t="-56" r="34359" b="55037"/>
          <a:stretch/>
        </p:blipFill>
        <p:spPr>
          <a:xfrm>
            <a:off x="4172042" y="1694055"/>
            <a:ext cx="2419073" cy="26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850A90-35F5-0581-1892-4A50992AA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475649"/>
              </p:ext>
            </p:extLst>
          </p:nvPr>
        </p:nvGraphicFramePr>
        <p:xfrm>
          <a:off x="5774608" y="1025512"/>
          <a:ext cx="5076371" cy="560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5E758B82-9E10-FED1-7CA3-B2DF5DB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58938"/>
            <a:ext cx="10258712" cy="836614"/>
          </a:xfrm>
        </p:spPr>
        <p:txBody>
          <a:bodyPr>
            <a:normAutofit/>
          </a:bodyPr>
          <a:lstStyle/>
          <a:p>
            <a:r>
              <a:rPr lang="en-US" dirty="0"/>
              <a:t>The 6 key pillars of the energy transition in Nigeria</a:t>
            </a:r>
            <a:br>
              <a:rPr lang="en-US" dirty="0"/>
            </a:br>
            <a:r>
              <a:rPr lang="en-US" sz="1800" i="1" dirty="0"/>
              <a:t>An integrated planning of the regional energy transition is key</a:t>
            </a:r>
            <a:endParaRPr lang="en-US" sz="2000" i="1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1E414D66-45EC-BFF0-CE5C-1331462366F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5565431"/>
                  </p:ext>
                </p:extLst>
              </p:nvPr>
            </p:nvGraphicFramePr>
            <p:xfrm>
              <a:off x="-95352" y="1906858"/>
              <a:ext cx="6455228" cy="35628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1E414D66-45EC-BFF0-CE5C-1331462366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5352" y="1906858"/>
                <a:ext cx="6455228" cy="35628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98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5CF8ABAC-F6B1-413A-9B11-D4954AC3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0" y="122608"/>
            <a:ext cx="8989277" cy="683420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Energy efficiency in all end-use sectors can bring lower investment needs in primary energy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2AB6-8AB4-4189-A678-8256FC35B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A6C0B-58BB-FB66-7588-EAE9A4482AF2}"/>
              </a:ext>
            </a:extLst>
          </p:cNvPr>
          <p:cNvSpPr txBox="1"/>
          <p:nvPr/>
        </p:nvSpPr>
        <p:spPr>
          <a:xfrm>
            <a:off x="335032" y="1022227"/>
            <a:ext cx="48584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total final energy demand under current and planned polices grows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2155 PJ in 2015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3 763 PJ in 2030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10 325 PJ in 2050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increasing nearly fivefold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TES, modern renewables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meet just under 50% of demand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renewables supplying 60% overall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Nigeria’s electricity consumption is set to increase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5-fold by 2050 in both cases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delivering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very significant efficiency gains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FE52B7DB-CFA7-2AD6-220C-8E4D9DBB0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/>
          <a:stretch/>
        </p:blipFill>
        <p:spPr>
          <a:xfrm>
            <a:off x="5889011" y="2343705"/>
            <a:ext cx="6302989" cy="4531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45306-466D-5D50-D8F1-69AAD3E8ED23}"/>
              </a:ext>
            </a:extLst>
          </p:cNvPr>
          <p:cNvSpPr txBox="1"/>
          <p:nvPr/>
        </p:nvSpPr>
        <p:spPr>
          <a:xfrm>
            <a:off x="5786502" y="1856311"/>
            <a:ext cx="5683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 final energy consumption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E85E-BF7F-0DA7-3D6E-856E1FB5000F}"/>
              </a:ext>
            </a:extLst>
          </p:cNvPr>
          <p:cNvSpPr txBox="1"/>
          <p:nvPr/>
        </p:nvSpPr>
        <p:spPr>
          <a:xfrm>
            <a:off x="38892" y="4318843"/>
            <a:ext cx="60960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1">
              <a:spcAft>
                <a:spcPts val="60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scaling of energy efficiency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Mandate the use of the most efficient appliances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efficiency standards in building codes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new construction and retrofitting in the commercial sector, supported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schemes as incentive to implement.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Minimum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standards and emission limits for vehicles</a:t>
            </a:r>
          </a:p>
          <a:p>
            <a:pPr marL="3778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Adoption of circular economy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principles and wider structural changes 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CAF283E-C238-90CE-8630-504CE8875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393619"/>
              </p:ext>
            </p:extLst>
          </p:nvPr>
        </p:nvGraphicFramePr>
        <p:xfrm>
          <a:off x="8893629" y="869799"/>
          <a:ext cx="3298371" cy="92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38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DD2028-2781-4033-9AA4-0B1AB0E0284F}"/>
              </a:ext>
            </a:extLst>
          </p:cNvPr>
          <p:cNvSpPr txBox="1"/>
          <p:nvPr/>
        </p:nvSpPr>
        <p:spPr>
          <a:xfrm>
            <a:off x="0" y="3856701"/>
            <a:ext cx="6307018" cy="3077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20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plan for </a:t>
            </a:r>
            <a:r>
              <a:rPr lang="en-US" sz="1300" b="1" dirty="0">
                <a:solidFill>
                  <a:srgbClr val="BBE0E3">
                    <a:lumMod val="50000"/>
                  </a:srgbClr>
                </a:solidFill>
                <a:latin typeface="Arial"/>
                <a:cs typeface="Arial"/>
              </a:rPr>
              <a:t>power sector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Accelerate the development of integrated planning to meet expanding electricity demand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means of generation capacity, grid infrastructure, storage and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decentralised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systems.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Foster innovative financing mechanisms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distributed renewables in off-grid and mini-grid settings such as blended finance and microfinance to deliver higher penetrations. (Also applicable to utility scale)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feasibility studies for the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 of a portfolio of renewable-based generation and transmission projects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De-risking and adjusted contract models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reduce the cost of capital and promote investment attraction for RE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the existing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financing mechanisms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explore further regulatory options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758B82-9E10-FED1-7CA3-B2DF5DB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4" y="52876"/>
            <a:ext cx="9435595" cy="836614"/>
          </a:xfrm>
        </p:spPr>
        <p:txBody>
          <a:bodyPr>
            <a:normAutofit/>
          </a:bodyPr>
          <a:lstStyle/>
          <a:p>
            <a:r>
              <a:rPr lang="en-US" sz="2400" dirty="0"/>
              <a:t>A combination of renewable solutions are needed to meet growing electricity demand including grid, off-grid and mini-grid systems</a:t>
            </a:r>
            <a:endParaRPr lang="en-US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77497-CE86-4B34-A316-59E52DB878B6}"/>
              </a:ext>
            </a:extLst>
          </p:cNvPr>
          <p:cNvSpPr txBox="1"/>
          <p:nvPr/>
        </p:nvSpPr>
        <p:spPr>
          <a:xfrm>
            <a:off x="0" y="1108895"/>
            <a:ext cx="6096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Electricity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demand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d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oubles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by 2030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doubles again by 2050,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renewable solutions are available, modular and cheaper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77825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Installed capacity expands from 30GW to 180GW by 2050:</a:t>
            </a:r>
          </a:p>
          <a:p>
            <a:pPr marL="835025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Solar PV: 40 GW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grid-connected and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75 GW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mini/off-grid</a:t>
            </a:r>
          </a:p>
          <a:p>
            <a:pPr marL="835025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Hydro: 16 GW</a:t>
            </a:r>
          </a:p>
          <a:p>
            <a:pPr marL="835025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CSP: 12 GW</a:t>
            </a:r>
          </a:p>
          <a:p>
            <a:pPr marL="835025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Wind: 10 GW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paradigm shift in system operation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 be needed with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 dominated power system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 mix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grid, off-grid and mini grid solutions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 PV and batteries can deliver power reliably and reduce costs when compared to diesel systems, increasing 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economic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competitiveness </a:t>
            </a: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7825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081D2-AAEC-4A60-8370-87D12669F603}"/>
              </a:ext>
            </a:extLst>
          </p:cNvPr>
          <p:cNvSpPr/>
          <p:nvPr/>
        </p:nvSpPr>
        <p:spPr>
          <a:xfrm>
            <a:off x="5563928" y="2460121"/>
            <a:ext cx="743090" cy="21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Chart, box and whisker chart">
            <a:extLst>
              <a:ext uri="{FF2B5EF4-FFF2-40B4-BE49-F238E27FC236}">
                <a16:creationId xmlns:a16="http://schemas.microsoft.com/office/drawing/2014/main" id="{D72AB07E-4E4B-E358-EAC9-5452DC2A0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82" y="1913742"/>
            <a:ext cx="6004318" cy="2380640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BE1999C-43CB-5B0E-5FAE-A560A1B5C0F2}"/>
              </a:ext>
            </a:extLst>
          </p:cNvPr>
          <p:cNvGraphicFramePr/>
          <p:nvPr/>
        </p:nvGraphicFramePr>
        <p:xfrm>
          <a:off x="8710863" y="933853"/>
          <a:ext cx="3513220" cy="99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EF44EF24-170E-EE9F-F7A4-A5F1B6074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94" y="4430438"/>
            <a:ext cx="5972233" cy="24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ED2EC4029754A93DB0EC8B0EEEF63" ma:contentTypeVersion="13" ma:contentTypeDescription="Create a new document." ma:contentTypeScope="" ma:versionID="9e6bddf884c15f640a8f497dac6c7086">
  <xsd:schema xmlns:xsd="http://www.w3.org/2001/XMLSchema" xmlns:xs="http://www.w3.org/2001/XMLSchema" xmlns:p="http://schemas.microsoft.com/office/2006/metadata/properties" xmlns:ns2="74d4368a-4de0-450e-be0a-ad0ce07b6f11" xmlns:ns3="6a946ebc-3c93-436b-a017-9f9336dfeec1" targetNamespace="http://schemas.microsoft.com/office/2006/metadata/properties" ma:root="true" ma:fieldsID="ea05bba201ba0c675d41a50e976c14fb" ns2:_="" ns3:_="">
    <xsd:import namespace="74d4368a-4de0-450e-be0a-ad0ce07b6f11"/>
    <xsd:import namespace="6a946ebc-3c93-436b-a017-9f9336dfe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368a-4de0-450e-be0a-ad0ce07b6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46ebc-3c93-436b-a017-9f9336dfee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2BA5C-C12F-4CFC-A4B2-BEE1B0E39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368a-4de0-450e-be0a-ad0ce07b6f11"/>
    <ds:schemaRef ds:uri="6a946ebc-3c93-436b-a017-9f9336dfe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DF8725-0007-4334-913F-DF86957EB63F}">
  <ds:schemaRefs>
    <ds:schemaRef ds:uri="http://schemas.microsoft.com/office/2006/metadata/properties"/>
    <ds:schemaRef ds:uri="74d4368a-4de0-450e-be0a-ad0ce07b6f1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1842</Words>
  <Application>Microsoft Office PowerPoint</Application>
  <PresentationFormat>Widescreen</PresentationFormat>
  <Paragraphs>201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  </vt:lpstr>
      <vt:lpstr>Calibri Light</vt:lpstr>
      <vt:lpstr>caliri</vt:lpstr>
      <vt:lpstr>Gotham Narrow Book</vt:lpstr>
      <vt:lpstr>GothamNarrow-Bold</vt:lpstr>
      <vt:lpstr>Wingdings</vt:lpstr>
      <vt:lpstr>Office Theme</vt:lpstr>
      <vt:lpstr>3_Office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6 key pillars of the energy transition in Nigeria An integrated planning of the regional energy transition is key</vt:lpstr>
      <vt:lpstr>Energy efficiency in all end-use sectors can bring lower investment needs in primary energy supply</vt:lpstr>
      <vt:lpstr>A combination of renewable solutions are needed to meet growing electricity demand including grid, off-grid and mini-grid systems</vt:lpstr>
      <vt:lpstr>Electrification and increased adoption of biofuels can reduce fossil fuel demand growth by two-thirds using local renewable resources</vt:lpstr>
      <vt:lpstr>Provision of universal access to clean cooking technologies and fuels thanks to the introduction of electric stoves and improved cooking stoves</vt:lpstr>
      <vt:lpstr>Substitution of biomass use in industry with direct use of solar thermal energy can reduce energy needs and exposure to fossil fuel price volatility</vt:lpstr>
      <vt:lpstr>Increased mechanization with renewables and electricity could transform the agricultural sector and reduce costs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Stefanides</dc:creator>
  <cp:lastModifiedBy>Karan Kochhar</cp:lastModifiedBy>
  <cp:revision>36</cp:revision>
  <dcterms:created xsi:type="dcterms:W3CDTF">2019-12-15T06:25:28Z</dcterms:created>
  <dcterms:modified xsi:type="dcterms:W3CDTF">2023-04-18T11:08:58Z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0x010100509ED2EC4029754A93DB0EC8B0EEEF63</vt:lpwstr>
  </property>
</Properties>
</file>