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4213" r:id="rId6"/>
  </p:sldMasterIdLst>
  <p:notesMasterIdLst>
    <p:notesMasterId r:id="rId17"/>
  </p:notesMasterIdLst>
  <p:handoutMasterIdLst>
    <p:handoutMasterId r:id="rId18"/>
  </p:handoutMasterIdLst>
  <p:sldIdLst>
    <p:sldId id="656" r:id="rId7"/>
    <p:sldId id="641" r:id="rId8"/>
    <p:sldId id="659" r:id="rId9"/>
    <p:sldId id="662" r:id="rId10"/>
    <p:sldId id="660" r:id="rId11"/>
    <p:sldId id="663" r:id="rId12"/>
    <p:sldId id="664" r:id="rId13"/>
    <p:sldId id="666" r:id="rId14"/>
    <p:sldId id="667" r:id="rId15"/>
    <p:sldId id="668" r:id="rId16"/>
  </p:sldIdLst>
  <p:sldSz cx="12192000" cy="6858000"/>
  <p:notesSz cx="6797675" cy="9926638"/>
  <p:defaultTextStyle>
    <a:defPPr>
      <a:defRPr lang="de-DE"/>
    </a:defPPr>
    <a:lvl1pPr algn="l" rtl="0" fontAlgn="base">
      <a:spcBef>
        <a:spcPct val="0"/>
      </a:spcBef>
      <a:spcAft>
        <a:spcPct val="0"/>
      </a:spcAft>
      <a:defRPr sz="1600" kern="1200">
        <a:solidFill>
          <a:schemeClr val="tx1"/>
        </a:solidFill>
        <a:latin typeface="Arial" charset="0"/>
        <a:ea typeface="+mn-ea"/>
        <a:cs typeface="Arial" charset="0"/>
      </a:defRPr>
    </a:lvl1pPr>
    <a:lvl2pPr marL="511761" algn="l" rtl="0" fontAlgn="base">
      <a:spcBef>
        <a:spcPct val="0"/>
      </a:spcBef>
      <a:spcAft>
        <a:spcPct val="0"/>
      </a:spcAft>
      <a:defRPr sz="1600" kern="1200">
        <a:solidFill>
          <a:schemeClr val="tx1"/>
        </a:solidFill>
        <a:latin typeface="Arial" charset="0"/>
        <a:ea typeface="+mn-ea"/>
        <a:cs typeface="Arial" charset="0"/>
      </a:defRPr>
    </a:lvl2pPr>
    <a:lvl3pPr marL="1023523" algn="l" rtl="0" fontAlgn="base">
      <a:spcBef>
        <a:spcPct val="0"/>
      </a:spcBef>
      <a:spcAft>
        <a:spcPct val="0"/>
      </a:spcAft>
      <a:defRPr sz="1600" kern="1200">
        <a:solidFill>
          <a:schemeClr val="tx1"/>
        </a:solidFill>
        <a:latin typeface="Arial" charset="0"/>
        <a:ea typeface="+mn-ea"/>
        <a:cs typeface="Arial" charset="0"/>
      </a:defRPr>
    </a:lvl3pPr>
    <a:lvl4pPr marL="1535285" algn="l" rtl="0" fontAlgn="base">
      <a:spcBef>
        <a:spcPct val="0"/>
      </a:spcBef>
      <a:spcAft>
        <a:spcPct val="0"/>
      </a:spcAft>
      <a:defRPr sz="1600" kern="1200">
        <a:solidFill>
          <a:schemeClr val="tx1"/>
        </a:solidFill>
        <a:latin typeface="Arial" charset="0"/>
        <a:ea typeface="+mn-ea"/>
        <a:cs typeface="Arial" charset="0"/>
      </a:defRPr>
    </a:lvl4pPr>
    <a:lvl5pPr marL="2047046" algn="l" rtl="0" fontAlgn="base">
      <a:spcBef>
        <a:spcPct val="0"/>
      </a:spcBef>
      <a:spcAft>
        <a:spcPct val="0"/>
      </a:spcAft>
      <a:defRPr sz="1600" kern="1200">
        <a:solidFill>
          <a:schemeClr val="tx1"/>
        </a:solidFill>
        <a:latin typeface="Arial" charset="0"/>
        <a:ea typeface="+mn-ea"/>
        <a:cs typeface="Arial" charset="0"/>
      </a:defRPr>
    </a:lvl5pPr>
    <a:lvl6pPr marL="2558807" algn="l" defTabSz="1023523" rtl="0" eaLnBrk="1" latinLnBrk="0" hangingPunct="1">
      <a:defRPr sz="1600" kern="1200">
        <a:solidFill>
          <a:schemeClr val="tx1"/>
        </a:solidFill>
        <a:latin typeface="Arial" charset="0"/>
        <a:ea typeface="+mn-ea"/>
        <a:cs typeface="Arial" charset="0"/>
      </a:defRPr>
    </a:lvl6pPr>
    <a:lvl7pPr marL="3070568" algn="l" defTabSz="1023523" rtl="0" eaLnBrk="1" latinLnBrk="0" hangingPunct="1">
      <a:defRPr sz="1600" kern="1200">
        <a:solidFill>
          <a:schemeClr val="tx1"/>
        </a:solidFill>
        <a:latin typeface="Arial" charset="0"/>
        <a:ea typeface="+mn-ea"/>
        <a:cs typeface="Arial" charset="0"/>
      </a:defRPr>
    </a:lvl7pPr>
    <a:lvl8pPr marL="3582330" algn="l" defTabSz="1023523" rtl="0" eaLnBrk="1" latinLnBrk="0" hangingPunct="1">
      <a:defRPr sz="1600" kern="1200">
        <a:solidFill>
          <a:schemeClr val="tx1"/>
        </a:solidFill>
        <a:latin typeface="Arial" charset="0"/>
        <a:ea typeface="+mn-ea"/>
        <a:cs typeface="Arial" charset="0"/>
      </a:defRPr>
    </a:lvl8pPr>
    <a:lvl9pPr marL="4094092" algn="l" defTabSz="1023523"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n Scigan" initials="MS" lastIdx="2" clrIdx="0">
    <p:extLst/>
  </p:cmAuthor>
  <p:cmAuthor id="2" name="Anuar Tassymov" initials="AT"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82D"/>
    <a:srgbClr val="FFE80E"/>
    <a:srgbClr val="13428B"/>
    <a:srgbClr val="489FC9"/>
    <a:srgbClr val="EFDC1E"/>
    <a:srgbClr val="F46C6C"/>
    <a:srgbClr val="0872A6"/>
    <a:srgbClr val="262626"/>
    <a:srgbClr val="FFFFFF"/>
    <a:srgbClr val="16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3655" autoAdjust="0"/>
  </p:normalViewPr>
  <p:slideViewPr>
    <p:cSldViewPr>
      <p:cViewPr varScale="1">
        <p:scale>
          <a:sx n="64" d="100"/>
          <a:sy n="64" d="100"/>
        </p:scale>
        <p:origin x="510" y="42"/>
      </p:cViewPr>
      <p:guideLst>
        <p:guide orient="horz" pos="2161"/>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9" d="100"/>
          <a:sy n="89" d="100"/>
        </p:scale>
        <p:origin x="373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0" Type="http://schemas.openxmlformats.org/officeDocument/2006/relationships/presProps" Target="presProps.xml"/><Relationship Id="rId16"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pPr>
              <a:defRPr/>
            </a:pPr>
            <a:fld id="{245241A0-8D54-49E2-960A-8064867E6FBE}" type="datetimeFigureOut">
              <a:rPr lang="en-US"/>
              <a:pPr>
                <a:defRPr/>
              </a:pPr>
              <a:t>3/28/2021</a:t>
            </a:fld>
            <a:endParaRPr lang="en-US" dirty="0"/>
          </a:p>
        </p:txBody>
      </p:sp>
      <p:sp>
        <p:nvSpPr>
          <p:cNvPr id="4" name="Footer Placeholder 3"/>
          <p:cNvSpPr>
            <a:spLocks noGrp="1"/>
          </p:cNvSpPr>
          <p:nvPr>
            <p:ph type="ftr" sz="quarter" idx="2"/>
          </p:nvPr>
        </p:nvSpPr>
        <p:spPr>
          <a:xfrm>
            <a:off x="1" y="9428272"/>
            <a:ext cx="2946275" cy="496671"/>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pPr>
              <a:defRPr/>
            </a:pPr>
            <a:fld id="{EAD141E7-8887-432E-BDD1-9BF128B28DAF}" type="slidenum">
              <a:rPr lang="en-US"/>
              <a:pPr>
                <a:defRPr/>
              </a:pPr>
              <a:t>‹#›</a:t>
            </a:fld>
            <a:endParaRPr lang="en-US" dirty="0"/>
          </a:p>
        </p:txBody>
      </p:sp>
    </p:spTree>
    <p:extLst>
      <p:ext uri="{BB962C8B-B14F-4D97-AF65-F5344CB8AC3E}">
        <p14:creationId xmlns:p14="http://schemas.microsoft.com/office/powerpoint/2010/main" val="103718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6275" cy="496671"/>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defRPr sz="1200"/>
            </a:lvl1pPr>
          </a:lstStyle>
          <a:p>
            <a:pPr>
              <a:defRPr/>
            </a:pPr>
            <a:endParaRPr lang="de-DE"/>
          </a:p>
        </p:txBody>
      </p:sp>
      <p:sp>
        <p:nvSpPr>
          <p:cNvPr id="6147" name="Rectangle 3"/>
          <p:cNvSpPr>
            <a:spLocks noGrp="1" noChangeArrowheads="1"/>
          </p:cNvSpPr>
          <p:nvPr>
            <p:ph type="dt" idx="1"/>
          </p:nvPr>
        </p:nvSpPr>
        <p:spPr bwMode="auto">
          <a:xfrm>
            <a:off x="3849862" y="0"/>
            <a:ext cx="2946275" cy="496671"/>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a:defRPr sz="1200"/>
            </a:lvl1pPr>
          </a:lstStyle>
          <a:p>
            <a:pPr>
              <a:defRPr/>
            </a:pPr>
            <a:endParaRPr lang="de-DE"/>
          </a:p>
        </p:txBody>
      </p:sp>
      <p:sp>
        <p:nvSpPr>
          <p:cNvPr id="4608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0383" y="4715833"/>
            <a:ext cx="5436909" cy="4466649"/>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1" y="9428272"/>
            <a:ext cx="2946275" cy="496671"/>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849862" y="9428272"/>
            <a:ext cx="2946275" cy="496671"/>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lvl1pPr>
          </a:lstStyle>
          <a:p>
            <a:pPr>
              <a:defRPr/>
            </a:pPr>
            <a:fld id="{BAF60FA8-7B3F-4A7C-8F0E-23C53659501D}" type="slidenum">
              <a:rPr lang="de-DE"/>
              <a:pPr>
                <a:defRPr/>
              </a:pPr>
              <a:t>‹#›</a:t>
            </a:fld>
            <a:endParaRPr lang="de-DE"/>
          </a:p>
        </p:txBody>
      </p:sp>
    </p:spTree>
    <p:extLst>
      <p:ext uri="{BB962C8B-B14F-4D97-AF65-F5344CB8AC3E}">
        <p14:creationId xmlns:p14="http://schemas.microsoft.com/office/powerpoint/2010/main" val="98300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Arial" charset="0"/>
      </a:defRPr>
    </a:lvl1pPr>
    <a:lvl2pPr marL="511761" algn="l" rtl="0" eaLnBrk="0" fontAlgn="base" hangingPunct="0">
      <a:spcBef>
        <a:spcPct val="30000"/>
      </a:spcBef>
      <a:spcAft>
        <a:spcPct val="0"/>
      </a:spcAft>
      <a:defRPr sz="1300" kern="1200">
        <a:solidFill>
          <a:schemeClr val="tx1"/>
        </a:solidFill>
        <a:latin typeface="Arial" charset="0"/>
        <a:ea typeface="+mn-ea"/>
        <a:cs typeface="Arial" charset="0"/>
      </a:defRPr>
    </a:lvl2pPr>
    <a:lvl3pPr marL="1023523" algn="l" rtl="0" eaLnBrk="0" fontAlgn="base" hangingPunct="0">
      <a:spcBef>
        <a:spcPct val="30000"/>
      </a:spcBef>
      <a:spcAft>
        <a:spcPct val="0"/>
      </a:spcAft>
      <a:defRPr sz="1300" kern="1200">
        <a:solidFill>
          <a:schemeClr val="tx1"/>
        </a:solidFill>
        <a:latin typeface="Arial" charset="0"/>
        <a:ea typeface="+mn-ea"/>
        <a:cs typeface="Arial" charset="0"/>
      </a:defRPr>
    </a:lvl3pPr>
    <a:lvl4pPr marL="1535285" algn="l" rtl="0" eaLnBrk="0" fontAlgn="base" hangingPunct="0">
      <a:spcBef>
        <a:spcPct val="30000"/>
      </a:spcBef>
      <a:spcAft>
        <a:spcPct val="0"/>
      </a:spcAft>
      <a:defRPr sz="1300" kern="1200">
        <a:solidFill>
          <a:schemeClr val="tx1"/>
        </a:solidFill>
        <a:latin typeface="Arial" charset="0"/>
        <a:ea typeface="+mn-ea"/>
        <a:cs typeface="Arial" charset="0"/>
      </a:defRPr>
    </a:lvl4pPr>
    <a:lvl5pPr marL="2047046" algn="l" rtl="0" eaLnBrk="0" fontAlgn="base" hangingPunct="0">
      <a:spcBef>
        <a:spcPct val="30000"/>
      </a:spcBef>
      <a:spcAft>
        <a:spcPct val="0"/>
      </a:spcAft>
      <a:defRPr sz="1300" kern="1200">
        <a:solidFill>
          <a:schemeClr val="tx1"/>
        </a:solidFill>
        <a:latin typeface="Arial" charset="0"/>
        <a:ea typeface="+mn-ea"/>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6779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768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934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438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0552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212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8303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smtClean="0"/>
              <a:t>Finally, what do we plan to do once</a:t>
            </a:r>
            <a:r>
              <a:rPr lang="en-US" baseline="0" dirty="0" smtClean="0"/>
              <a:t> the assessment phase has been completed?</a:t>
            </a:r>
          </a:p>
          <a:p>
            <a:endParaRPr lang="en-US" baseline="0" dirty="0" smtClean="0"/>
          </a:p>
          <a:p>
            <a:r>
              <a:rPr lang="en-US" baseline="0" dirty="0" smtClean="0"/>
              <a:t>As mentioned before, this work will feed into a Final Assessment Report that will include policy recommendations, delivery models, technical designs with cost estimates, compiled to suit the varying needs of the complex panorama of different health </a:t>
            </a:r>
            <a:r>
              <a:rPr lang="en-US" baseline="0" dirty="0" err="1" smtClean="0"/>
              <a:t>centres</a:t>
            </a:r>
            <a:r>
              <a:rPr lang="en-US" baseline="0" dirty="0" smtClean="0"/>
              <a:t> that we have observed before. The report will be validated through consultations with stakeholders from the country and across the region in a Validation Workshop.</a:t>
            </a:r>
          </a:p>
          <a:p>
            <a:endParaRPr lang="en-US" baseline="0" dirty="0" smtClean="0"/>
          </a:p>
          <a:p>
            <a:r>
              <a:rPr lang="en-US" baseline="0" dirty="0" smtClean="0"/>
              <a:t>Finally, I would like to discuss what I may refer to as the post-post-assessment phase, which answers the question of: what are we going to do with this report? The recommendations included therein and the data that will have been gathered within it will obviously be as useful as possible if they can attract funding from international financing institutions, acting as a feasibility study that can </a:t>
            </a:r>
            <a:r>
              <a:rPr lang="en-US" baseline="0" dirty="0" err="1" smtClean="0"/>
              <a:t>ususally</a:t>
            </a:r>
            <a:r>
              <a:rPr lang="en-US" baseline="0" dirty="0" smtClean="0"/>
              <a:t> function as a way to back up funding requests from countries. It will also benefit immensely from its dissemination.</a:t>
            </a:r>
          </a:p>
          <a:p>
            <a:endParaRPr lang="en-US" baseline="0" dirty="0" smtClean="0"/>
          </a:p>
          <a:p>
            <a:r>
              <a:rPr lang="en-US" baseline="0" dirty="0" smtClean="0"/>
              <a:t>This ties very well with the work that is currently being set up in the very country of Burkina Faso by our friends from Power for All. As </a:t>
            </a:r>
            <a:r>
              <a:rPr lang="en-US" baseline="0" dirty="0" err="1" smtClean="0"/>
              <a:t>Mongkogi</a:t>
            </a:r>
            <a:r>
              <a:rPr lang="en-US" baseline="0" dirty="0" smtClean="0"/>
              <a:t> already explained, their plan is to create a local platform and coalition of local stakeholders in the country and we believe that it might be very useful to have the recommendations included in our report in their very useful Solutions Briefs.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878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11"/>
            <a:ext cx="8638117" cy="2876003"/>
          </a:xfrm>
          <a:prstGeom prst="rect">
            <a:avLst/>
          </a:prstGeom>
          <a:solidFill>
            <a:srgbClr val="0872A6"/>
          </a:solidFill>
        </p:spPr>
        <p:txBody>
          <a:bodyPr lIns="402962" tIns="201480" rIns="402962" bIns="402962"/>
          <a:lstStyle>
            <a:lvl1pPr>
              <a:lnSpc>
                <a:spcPct val="110000"/>
              </a:lnSpc>
              <a:defRPr sz="2625">
                <a:solidFill>
                  <a:schemeClr val="bg1"/>
                </a:solidFill>
              </a:defRPr>
            </a:lvl1pPr>
          </a:lstStyle>
          <a:p>
            <a:r>
              <a:rPr lang="de-DE" dirty="0"/>
              <a:t>Titelmasterformat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8368" y="1556794"/>
            <a:ext cx="11228917" cy="484269"/>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478368" y="2276872"/>
            <a:ext cx="11228917" cy="33687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7548E9B5-4524-4854-B31C-19DC72F8AF96}"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8368" y="1556794"/>
            <a:ext cx="11228917" cy="484269"/>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0748435" y="6403344"/>
            <a:ext cx="958852" cy="306633"/>
          </a:xfrm>
          <a:prstGeom prst="rect">
            <a:avLst/>
          </a:prstGeom>
        </p:spPr>
        <p:txBody>
          <a:bodyPr/>
          <a:lstStyle/>
          <a:p>
            <a:pPr>
              <a:defRPr/>
            </a:pPr>
            <a:fld id="{88C20E53-3621-42ED-A9C5-9CBA2B2CF1F0}" type="slidenum">
              <a:rPr lang="de-DE" smtClean="0"/>
              <a:pPr>
                <a:defRPr/>
              </a:pPr>
              <a:t>‹#›</a:t>
            </a:fld>
            <a:endParaRPr lang="de-DE"/>
          </a:p>
        </p:txBody>
      </p:sp>
    </p:spTree>
    <p:extLst>
      <p:ext uri="{BB962C8B-B14F-4D97-AF65-F5344CB8AC3E}">
        <p14:creationId xmlns:p14="http://schemas.microsoft.com/office/powerpoint/2010/main" val="203008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9"/>
            <a:ext cx="2844800" cy="365125"/>
          </a:xfrm>
          <a:prstGeom prst="rect">
            <a:avLst/>
          </a:prstGeom>
        </p:spPr>
        <p:txBody>
          <a:bodyPr/>
          <a:lstStyle/>
          <a:p>
            <a:fld id="{577193E3-DD3B-42DA-9CEF-218A7FD64679}" type="datetime1">
              <a:rPr lang="en-US" smtClean="0"/>
              <a:t>3/28/2021</a:t>
            </a:fld>
            <a:endParaRPr lang="en-US" dirty="0"/>
          </a:p>
        </p:txBody>
      </p:sp>
      <p:sp>
        <p:nvSpPr>
          <p:cNvPr id="5" name="Footer Placeholder 4"/>
          <p:cNvSpPr>
            <a:spLocks noGrp="1"/>
          </p:cNvSpPr>
          <p:nvPr>
            <p:ph type="ftr" sz="quarter" idx="11"/>
          </p:nvPr>
        </p:nvSpPr>
        <p:spPr>
          <a:xfrm>
            <a:off x="4165600" y="6356359"/>
            <a:ext cx="3860800" cy="365125"/>
          </a:xfrm>
          <a:prstGeom prst="rect">
            <a:avLst/>
          </a:prstGeom>
        </p:spPr>
        <p:txBody>
          <a:bodyPr/>
          <a:lstStyle/>
          <a:p>
            <a:r>
              <a:rPr lang="en-US" dirty="0"/>
              <a:t>© IRENA 2013</a:t>
            </a:r>
          </a:p>
        </p:txBody>
      </p:sp>
      <p:sp>
        <p:nvSpPr>
          <p:cNvPr id="6" name="Slide Number Placeholder 5"/>
          <p:cNvSpPr>
            <a:spLocks noGrp="1"/>
          </p:cNvSpPr>
          <p:nvPr>
            <p:ph type="sldNum" sz="quarter" idx="12"/>
          </p:nvPr>
        </p:nvSpPr>
        <p:spPr>
          <a:xfrm>
            <a:off x="10748435" y="6403344"/>
            <a:ext cx="958852" cy="306633"/>
          </a:xfrm>
          <a:prstGeom prst="rect">
            <a:avLst/>
          </a:prstGeom>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017676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6AD26DD-1E7A-4C5A-8CB3-F70951A474C2}" type="slidenum">
              <a:rPr lang="de-DE"/>
              <a:pPr>
                <a:defRPr/>
              </a:pPr>
              <a:t>‹#›</a:t>
            </a:fld>
            <a:endParaRPr lang="de-DE"/>
          </a:p>
        </p:txBody>
      </p:sp>
      <p:pic>
        <p:nvPicPr>
          <p:cNvPr id="4" name="Picture 7">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30490" y="185738"/>
            <a:ext cx="3001415" cy="602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345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4000">
                <a:solidFill>
                  <a:schemeClr val="accent5">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EF20907E-1643-45CD-8E51-27494C261110}" type="slidenum">
              <a:rPr lang="en-US"/>
              <a:pPr>
                <a:defRPr/>
              </a:pPr>
              <a:t>‹#›</a:t>
            </a:fld>
            <a:endParaRPr lang="en-US"/>
          </a:p>
        </p:txBody>
      </p:sp>
    </p:spTree>
    <p:extLst>
      <p:ext uri="{BB962C8B-B14F-4D97-AF65-F5344CB8AC3E}">
        <p14:creationId xmlns:p14="http://schemas.microsoft.com/office/powerpoint/2010/main" val="273746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1A3C55EB-6E7A-7243-9CED-6BC3DB582625}"/>
              </a:ext>
            </a:extLst>
          </p:cNvPr>
          <p:cNvSpPr txBox="1">
            <a:spLocks/>
          </p:cNvSpPr>
          <p:nvPr userDrawn="1"/>
        </p:nvSpPr>
        <p:spPr>
          <a:xfrm>
            <a:off x="924553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6452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197467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97921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1489922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147529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1556794"/>
            <a:ext cx="11228917" cy="484269"/>
          </a:xfrm>
          <a:prstGeom prst="rect">
            <a:avLst/>
          </a:prstGeom>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idx="1"/>
          </p:nvPr>
        </p:nvSpPr>
        <p:spPr>
          <a:xfrm>
            <a:off x="478368" y="2276872"/>
            <a:ext cx="11228917" cy="3368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E565FDF4-D2FE-483D-8AFC-13EC22B32FDB}"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407666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117251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1214770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519853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1220903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52148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C9C345-D764-3A4E-B437-FB16EEDCE4D8}" type="datetimeFigureOut">
              <a:rPr lang="en-US" smtClean="0"/>
              <a:t>3/28/2021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AB7024-CDB9-5248-8DEC-A51A538EC6AE}" type="slidenum">
              <a:rPr lang="en-US" smtClean="0"/>
              <a:t>‹#›</a:t>
            </a:fld>
            <a:endParaRPr lang="en-US" dirty="0"/>
          </a:p>
        </p:txBody>
      </p:sp>
    </p:spTree>
    <p:extLst>
      <p:ext uri="{BB962C8B-B14F-4D97-AF65-F5344CB8AC3E}">
        <p14:creationId xmlns:p14="http://schemas.microsoft.com/office/powerpoint/2010/main" val="67561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4"/>
            <a:ext cx="10363200" cy="1361872"/>
          </a:xfrm>
          <a:prstGeom prst="rect">
            <a:avLst/>
          </a:prstGeom>
        </p:spPr>
        <p:txBody>
          <a:bodyPr anchor="t"/>
          <a:lstStyle>
            <a:lvl1pPr algn="l">
              <a:defRPr sz="3375" b="1" cap="all">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963084" y="2907732"/>
            <a:ext cx="10363200" cy="1499327"/>
          </a:xfrm>
          <a:prstGeom prst="rect">
            <a:avLst/>
          </a:prstGeom>
        </p:spPr>
        <p:txBody>
          <a:bodyPr anchor="b"/>
          <a:lstStyle>
            <a:lvl1pPr marL="0" indent="0">
              <a:buNone/>
              <a:defRPr sz="1650"/>
            </a:lvl1pPr>
            <a:lvl2pPr marL="383821" indent="0">
              <a:buNone/>
              <a:defRPr sz="1500"/>
            </a:lvl2pPr>
            <a:lvl3pPr marL="767642" indent="0">
              <a:buNone/>
              <a:defRPr sz="1350"/>
            </a:lvl3pPr>
            <a:lvl4pPr marL="1151464" indent="0">
              <a:buNone/>
              <a:defRPr sz="1200"/>
            </a:lvl4pPr>
            <a:lvl5pPr marL="1535285" indent="0">
              <a:buNone/>
              <a:defRPr sz="1200"/>
            </a:lvl5pPr>
            <a:lvl6pPr marL="1919105" indent="0">
              <a:buNone/>
              <a:defRPr sz="1200"/>
            </a:lvl6pPr>
            <a:lvl7pPr marL="2302926" indent="0">
              <a:buNone/>
              <a:defRPr sz="1200"/>
            </a:lvl7pPr>
            <a:lvl8pPr marL="2686748" indent="0">
              <a:buNone/>
              <a:defRPr sz="1200"/>
            </a:lvl8pPr>
            <a:lvl9pPr marL="3070569"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F05D858B-B45B-4EC9-B158-BD1953AAA5B3}"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1556794"/>
            <a:ext cx="11228917" cy="484269"/>
          </a:xfrm>
          <a:prstGeom prst="rect">
            <a:avLst/>
          </a:prstGeom>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sz="half" idx="1"/>
          </p:nvPr>
        </p:nvSpPr>
        <p:spPr>
          <a:xfrm>
            <a:off x="478368" y="2457297"/>
            <a:ext cx="5511800" cy="3368731"/>
          </a:xfrm>
          <a:prstGeom prst="rect">
            <a:avLst/>
          </a:prstGeom>
        </p:spPr>
        <p:txBody>
          <a:bodyPr/>
          <a:lstStyle>
            <a:lvl1pPr>
              <a:defRPr sz="2400"/>
            </a:lvl1pPr>
            <a:lvl2pPr>
              <a:defRPr sz="2025"/>
            </a:lvl2pPr>
            <a:lvl3pPr>
              <a:defRPr sz="165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8" y="2457297"/>
            <a:ext cx="5513917" cy="3368731"/>
          </a:xfrm>
          <a:prstGeom prst="rect">
            <a:avLst/>
          </a:prstGeom>
        </p:spPr>
        <p:txBody>
          <a:bodyPr/>
          <a:lstStyle>
            <a:lvl1pPr>
              <a:defRPr sz="2400"/>
            </a:lvl1pPr>
            <a:lvl2pPr>
              <a:defRPr sz="2025"/>
            </a:lvl2pPr>
            <a:lvl3pPr>
              <a:defRPr sz="165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5F0E8351-6A66-4547-B069-85DE88F209D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20"/>
            <a:ext cx="10972800" cy="1141943"/>
          </a:xfrm>
          <a:prstGeom prst="rect">
            <a:avLst/>
          </a:prstGeom>
        </p:spPr>
        <p:txBody>
          <a:bodyPr/>
          <a:lstStyle>
            <a:lvl1pPr>
              <a:defRPr>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609600" y="1535279"/>
            <a:ext cx="5386917" cy="638642"/>
          </a:xfrm>
          <a:prstGeom prst="rect">
            <a:avLst/>
          </a:prstGeom>
        </p:spPr>
        <p:txBody>
          <a:bodyPr anchor="b"/>
          <a:lstStyle>
            <a:lvl1pPr marL="0" indent="0">
              <a:buNone/>
              <a:defRPr sz="2025" b="1"/>
            </a:lvl1pPr>
            <a:lvl2pPr marL="383821" indent="0">
              <a:buNone/>
              <a:defRPr sz="1650" b="1"/>
            </a:lvl2pPr>
            <a:lvl3pPr marL="767642" indent="0">
              <a:buNone/>
              <a:defRPr sz="1500" b="1"/>
            </a:lvl3pPr>
            <a:lvl4pPr marL="1151464" indent="0">
              <a:buNone/>
              <a:defRPr sz="1350" b="1"/>
            </a:lvl4pPr>
            <a:lvl5pPr marL="1535285" indent="0">
              <a:buNone/>
              <a:defRPr sz="1350" b="1"/>
            </a:lvl5pPr>
            <a:lvl6pPr marL="1919105" indent="0">
              <a:buNone/>
              <a:defRPr sz="1350" b="1"/>
            </a:lvl6pPr>
            <a:lvl7pPr marL="2302926" indent="0">
              <a:buNone/>
              <a:defRPr sz="1350" b="1"/>
            </a:lvl7pPr>
            <a:lvl8pPr marL="2686748" indent="0">
              <a:buNone/>
              <a:defRPr sz="1350" b="1"/>
            </a:lvl8pPr>
            <a:lvl9pPr marL="3070569" indent="0">
              <a:buNone/>
              <a:defRPr sz="1350" b="1"/>
            </a:lvl9pPr>
          </a:lstStyle>
          <a:p>
            <a:pPr lvl="0"/>
            <a:r>
              <a:rPr lang="en-US"/>
              <a:t>Click to edit Master text styles</a:t>
            </a:r>
          </a:p>
        </p:txBody>
      </p:sp>
      <p:sp>
        <p:nvSpPr>
          <p:cNvPr id="4" name="Content Placeholder 3"/>
          <p:cNvSpPr>
            <a:spLocks noGrp="1"/>
          </p:cNvSpPr>
          <p:nvPr>
            <p:ph sz="half" idx="2"/>
          </p:nvPr>
        </p:nvSpPr>
        <p:spPr>
          <a:xfrm>
            <a:off x="609600" y="2173921"/>
            <a:ext cx="5386917" cy="3952390"/>
          </a:xfrm>
          <a:prstGeom prst="rect">
            <a:avLst/>
          </a:prstGeom>
        </p:spPr>
        <p:txBody>
          <a:bodyPr/>
          <a:lstStyle>
            <a:lvl1pPr>
              <a:defRPr sz="2025"/>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279"/>
            <a:ext cx="5389033" cy="638642"/>
          </a:xfrm>
          <a:prstGeom prst="rect">
            <a:avLst/>
          </a:prstGeom>
        </p:spPr>
        <p:txBody>
          <a:bodyPr anchor="b"/>
          <a:lstStyle>
            <a:lvl1pPr marL="0" indent="0">
              <a:buNone/>
              <a:defRPr sz="2025" b="1"/>
            </a:lvl1pPr>
            <a:lvl2pPr marL="383821" indent="0">
              <a:buNone/>
              <a:defRPr sz="1650" b="1"/>
            </a:lvl2pPr>
            <a:lvl3pPr marL="767642" indent="0">
              <a:buNone/>
              <a:defRPr sz="1500" b="1"/>
            </a:lvl3pPr>
            <a:lvl4pPr marL="1151464" indent="0">
              <a:buNone/>
              <a:defRPr sz="1350" b="1"/>
            </a:lvl4pPr>
            <a:lvl5pPr marL="1535285" indent="0">
              <a:buNone/>
              <a:defRPr sz="1350" b="1"/>
            </a:lvl5pPr>
            <a:lvl6pPr marL="1919105" indent="0">
              <a:buNone/>
              <a:defRPr sz="1350" b="1"/>
            </a:lvl6pPr>
            <a:lvl7pPr marL="2302926" indent="0">
              <a:buNone/>
              <a:defRPr sz="1350" b="1"/>
            </a:lvl7pPr>
            <a:lvl8pPr marL="2686748" indent="0">
              <a:buNone/>
              <a:defRPr sz="1350" b="1"/>
            </a:lvl8pPr>
            <a:lvl9pPr marL="3070569" indent="0">
              <a:buNone/>
              <a:defRPr sz="1350" b="1"/>
            </a:lvl9pPr>
          </a:lstStyle>
          <a:p>
            <a:pPr lvl="0"/>
            <a:r>
              <a:rPr lang="en-US"/>
              <a:t>Click to edit Master text styles</a:t>
            </a:r>
          </a:p>
        </p:txBody>
      </p:sp>
      <p:sp>
        <p:nvSpPr>
          <p:cNvPr id="6" name="Content Placeholder 5"/>
          <p:cNvSpPr>
            <a:spLocks noGrp="1"/>
          </p:cNvSpPr>
          <p:nvPr>
            <p:ph sz="quarter" idx="4"/>
          </p:nvPr>
        </p:nvSpPr>
        <p:spPr>
          <a:xfrm>
            <a:off x="6193374" y="2173921"/>
            <a:ext cx="5389033" cy="3952390"/>
          </a:xfrm>
          <a:prstGeom prst="rect">
            <a:avLst/>
          </a:prstGeom>
        </p:spPr>
        <p:txBody>
          <a:bodyPr/>
          <a:lstStyle>
            <a:lvl1pPr>
              <a:defRPr sz="2025"/>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BFA9B9B8-B7AA-41FD-9158-67A13BF8F632}"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8368" y="1556794"/>
            <a:ext cx="11228917" cy="484269"/>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D6AD26DD-1E7A-4C5A-8CB3-F70951A474C2}"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D8596AF0-B8A5-4318-89A2-293B505212AA}"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2799"/>
            <a:ext cx="4011084" cy="1163090"/>
          </a:xfrm>
          <a:prstGeom prst="rect">
            <a:avLst/>
          </a:prstGeom>
        </p:spPr>
        <p:txBody>
          <a:bodyPr anchor="b"/>
          <a:lstStyle>
            <a:lvl1pPr algn="l">
              <a:defRPr sz="1650" b="1"/>
            </a:lvl1pPr>
          </a:lstStyle>
          <a:p>
            <a:r>
              <a:rPr lang="en-US"/>
              <a:t>Click to edit Master title style</a:t>
            </a:r>
          </a:p>
        </p:txBody>
      </p:sp>
      <p:sp>
        <p:nvSpPr>
          <p:cNvPr id="3" name="Content Placeholder 2"/>
          <p:cNvSpPr>
            <a:spLocks noGrp="1"/>
          </p:cNvSpPr>
          <p:nvPr>
            <p:ph idx="1"/>
          </p:nvPr>
        </p:nvSpPr>
        <p:spPr>
          <a:xfrm>
            <a:off x="4766737" y="272806"/>
            <a:ext cx="6815667" cy="5853513"/>
          </a:xfrm>
          <a:prstGeom prst="rect">
            <a:avLst/>
          </a:prstGeom>
        </p:spPr>
        <p:txBody>
          <a:bodyPr/>
          <a:lstStyle>
            <a:lvl1pPr>
              <a:defRPr sz="2625"/>
            </a:lvl1pPr>
            <a:lvl2pPr>
              <a:defRPr sz="2400"/>
            </a:lvl2pPr>
            <a:lvl3pPr>
              <a:defRPr sz="2025"/>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888"/>
            <a:ext cx="4011084" cy="4690424"/>
          </a:xfrm>
          <a:prstGeom prst="rect">
            <a:avLst/>
          </a:prstGeom>
        </p:spPr>
        <p:txBody>
          <a:bodyPr/>
          <a:lstStyle>
            <a:lvl1pPr marL="0" indent="0">
              <a:buNone/>
              <a:defRPr sz="1200"/>
            </a:lvl1pPr>
            <a:lvl2pPr marL="383821" indent="0">
              <a:buNone/>
              <a:defRPr sz="975"/>
            </a:lvl2pPr>
            <a:lvl3pPr marL="767642" indent="0">
              <a:buNone/>
              <a:defRPr sz="825"/>
            </a:lvl3pPr>
            <a:lvl4pPr marL="1151464" indent="0">
              <a:buNone/>
              <a:defRPr sz="750"/>
            </a:lvl4pPr>
            <a:lvl5pPr marL="1535285" indent="0">
              <a:buNone/>
              <a:defRPr sz="750"/>
            </a:lvl5pPr>
            <a:lvl6pPr marL="1919105" indent="0">
              <a:buNone/>
              <a:defRPr sz="750"/>
            </a:lvl6pPr>
            <a:lvl7pPr marL="2302926" indent="0">
              <a:buNone/>
              <a:defRPr sz="750"/>
            </a:lvl7pPr>
            <a:lvl8pPr marL="2686748" indent="0">
              <a:buNone/>
              <a:defRPr sz="750"/>
            </a:lvl8pPr>
            <a:lvl9pPr marL="3070569" indent="0">
              <a:buNone/>
              <a:defRPr sz="750"/>
            </a:lvl9pPr>
          </a:lstStyle>
          <a:p>
            <a:pPr lvl="0"/>
            <a:r>
              <a:rPr lang="en-US"/>
              <a:t>Click to edit Master text styles</a:t>
            </a:r>
          </a:p>
        </p:txBody>
      </p:sp>
      <p:sp>
        <p:nvSpPr>
          <p:cNvPr id="5"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F83C5377-ADEA-4F0C-ABF6-5E023DB3FF4A}"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388"/>
            <a:ext cx="7315200" cy="566742"/>
          </a:xfrm>
          <a:prstGeom prst="rect">
            <a:avLst/>
          </a:prstGeom>
        </p:spPr>
        <p:txBody>
          <a:bodyPr anchor="b"/>
          <a:lstStyle>
            <a:lvl1pPr algn="l">
              <a:defRPr sz="1650" b="1"/>
            </a:lvl1pPr>
          </a:lstStyle>
          <a:p>
            <a:r>
              <a:rPr lang="en-US"/>
              <a:t>Click to edit Master title style</a:t>
            </a:r>
          </a:p>
        </p:txBody>
      </p:sp>
      <p:sp>
        <p:nvSpPr>
          <p:cNvPr id="3" name="Picture Placeholder 2"/>
          <p:cNvSpPr>
            <a:spLocks noGrp="1"/>
          </p:cNvSpPr>
          <p:nvPr>
            <p:ph type="pic" idx="1"/>
          </p:nvPr>
        </p:nvSpPr>
        <p:spPr>
          <a:xfrm>
            <a:off x="2389717" y="613267"/>
            <a:ext cx="7315200" cy="4115222"/>
          </a:xfrm>
          <a:prstGeom prst="rect">
            <a:avLst/>
          </a:prstGeom>
        </p:spPr>
        <p:txBody>
          <a:bodyPr/>
          <a:lstStyle>
            <a:lvl1pPr marL="0" indent="0">
              <a:buNone/>
              <a:defRPr sz="2625"/>
            </a:lvl1pPr>
            <a:lvl2pPr marL="383821" indent="0">
              <a:buNone/>
              <a:defRPr sz="2400"/>
            </a:lvl2pPr>
            <a:lvl3pPr marL="767642" indent="0">
              <a:buNone/>
              <a:defRPr sz="2025"/>
            </a:lvl3pPr>
            <a:lvl4pPr marL="1151464" indent="0">
              <a:buNone/>
              <a:defRPr sz="1650"/>
            </a:lvl4pPr>
            <a:lvl5pPr marL="1535285" indent="0">
              <a:buNone/>
              <a:defRPr sz="1650"/>
            </a:lvl5pPr>
            <a:lvl6pPr marL="1919105" indent="0">
              <a:buNone/>
              <a:defRPr sz="1650"/>
            </a:lvl6pPr>
            <a:lvl7pPr marL="2302926" indent="0">
              <a:buNone/>
              <a:defRPr sz="1650"/>
            </a:lvl7pPr>
            <a:lvl8pPr marL="2686748" indent="0">
              <a:buNone/>
              <a:defRPr sz="1650"/>
            </a:lvl8pPr>
            <a:lvl9pPr marL="3070569" indent="0">
              <a:buNone/>
              <a:defRPr sz="1650"/>
            </a:lvl9pPr>
          </a:lstStyle>
          <a:p>
            <a:pPr lvl="0"/>
            <a:endParaRPr lang="en-US" noProof="0" dirty="0"/>
          </a:p>
        </p:txBody>
      </p:sp>
      <p:sp>
        <p:nvSpPr>
          <p:cNvPr id="4" name="Text Placeholder 3"/>
          <p:cNvSpPr>
            <a:spLocks noGrp="1"/>
          </p:cNvSpPr>
          <p:nvPr>
            <p:ph type="body" sz="half" idx="2"/>
          </p:nvPr>
        </p:nvSpPr>
        <p:spPr>
          <a:xfrm>
            <a:off x="2389717" y="5367137"/>
            <a:ext cx="7315200" cy="805705"/>
          </a:xfrm>
          <a:prstGeom prst="rect">
            <a:avLst/>
          </a:prstGeom>
        </p:spPr>
        <p:txBody>
          <a:bodyPr/>
          <a:lstStyle>
            <a:lvl1pPr marL="0" indent="0">
              <a:buNone/>
              <a:defRPr sz="1200"/>
            </a:lvl1pPr>
            <a:lvl2pPr marL="383821" indent="0">
              <a:buNone/>
              <a:defRPr sz="975"/>
            </a:lvl2pPr>
            <a:lvl3pPr marL="767642" indent="0">
              <a:buNone/>
              <a:defRPr sz="825"/>
            </a:lvl3pPr>
            <a:lvl4pPr marL="1151464" indent="0">
              <a:buNone/>
              <a:defRPr sz="750"/>
            </a:lvl4pPr>
            <a:lvl5pPr marL="1535285" indent="0">
              <a:buNone/>
              <a:defRPr sz="750"/>
            </a:lvl5pPr>
            <a:lvl6pPr marL="1919105" indent="0">
              <a:buNone/>
              <a:defRPr sz="750"/>
            </a:lvl6pPr>
            <a:lvl7pPr marL="2302926" indent="0">
              <a:buNone/>
              <a:defRPr sz="750"/>
            </a:lvl7pPr>
            <a:lvl8pPr marL="2686748" indent="0">
              <a:buNone/>
              <a:defRPr sz="750"/>
            </a:lvl8pPr>
            <a:lvl9pPr marL="3070569" indent="0">
              <a:buNone/>
              <a:defRPr sz="750"/>
            </a:lvl9pPr>
          </a:lstStyle>
          <a:p>
            <a:pPr lvl="0"/>
            <a:r>
              <a:rPr lang="en-US"/>
              <a:t>Click to edit Master text styles</a:t>
            </a:r>
          </a:p>
        </p:txBody>
      </p:sp>
      <p:sp>
        <p:nvSpPr>
          <p:cNvPr id="5"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BC90EF78-A679-48F2-B605-0A897EADCABE}"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77839" y="875384"/>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20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344472" y="402451"/>
            <a:ext cx="1347467" cy="34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sldNum" sz="quarter" idx="4"/>
          </p:nvPr>
        </p:nvSpPr>
        <p:spPr bwMode="auto">
          <a:xfrm>
            <a:off x="10748963" y="6403975"/>
            <a:ext cx="958851"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25">
                <a:solidFill>
                  <a:srgbClr val="646464"/>
                </a:solidFill>
                <a:latin typeface="Arial" panose="020B0604020202020204" pitchFamily="34" charset="0"/>
                <a:ea typeface="MS PGothic" panose="020B0600070205080204" pitchFamily="34" charset="-128"/>
              </a:defRPr>
            </a:lvl1pPr>
          </a:lstStyle>
          <a:p>
            <a:pPr>
              <a:defRPr/>
            </a:pPr>
            <a:fld id="{060954C6-BF6D-4D46-AB97-47E06F1C1E8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4209"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10" r:id="rId11"/>
    <p:sldLayoutId id="2147484211" r:id="rId12"/>
    <p:sldLayoutId id="2147484225" r:id="rId13"/>
    <p:sldLayoutId id="2147484228" r:id="rId14"/>
    <p:sldLayoutId id="2147484229" r:id="rId15"/>
  </p:sldLayoutIdLst>
  <p:hf hdr="0" ftr="0"/>
  <p:txStyles>
    <p:titleStyle>
      <a:lvl1pPr algn="l" rtl="0" eaLnBrk="0" fontAlgn="base" hangingPunct="0">
        <a:spcBef>
          <a:spcPct val="0"/>
        </a:spcBef>
        <a:spcAft>
          <a:spcPct val="0"/>
        </a:spcAft>
        <a:defRPr sz="2025"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025" b="1">
          <a:solidFill>
            <a:srgbClr val="E10019"/>
          </a:solidFill>
          <a:latin typeface="Arial" charset="0"/>
          <a:cs typeface="Arial" charset="0"/>
        </a:defRPr>
      </a:lvl2pPr>
      <a:lvl3pPr algn="l" rtl="0" eaLnBrk="0" fontAlgn="base" hangingPunct="0">
        <a:spcBef>
          <a:spcPct val="0"/>
        </a:spcBef>
        <a:spcAft>
          <a:spcPct val="0"/>
        </a:spcAft>
        <a:defRPr sz="2025" b="1">
          <a:solidFill>
            <a:srgbClr val="E10019"/>
          </a:solidFill>
          <a:latin typeface="Arial" charset="0"/>
          <a:cs typeface="Arial" charset="0"/>
        </a:defRPr>
      </a:lvl3pPr>
      <a:lvl4pPr algn="l" rtl="0" eaLnBrk="0" fontAlgn="base" hangingPunct="0">
        <a:spcBef>
          <a:spcPct val="0"/>
        </a:spcBef>
        <a:spcAft>
          <a:spcPct val="0"/>
        </a:spcAft>
        <a:defRPr sz="2025" b="1">
          <a:solidFill>
            <a:srgbClr val="E10019"/>
          </a:solidFill>
          <a:latin typeface="Arial" charset="0"/>
          <a:cs typeface="Arial" charset="0"/>
        </a:defRPr>
      </a:lvl4pPr>
      <a:lvl5pPr algn="l" rtl="0" eaLnBrk="0" fontAlgn="base" hangingPunct="0">
        <a:spcBef>
          <a:spcPct val="0"/>
        </a:spcBef>
        <a:spcAft>
          <a:spcPct val="0"/>
        </a:spcAft>
        <a:defRPr sz="2025" b="1">
          <a:solidFill>
            <a:srgbClr val="E10019"/>
          </a:solidFill>
          <a:latin typeface="Arial" charset="0"/>
          <a:cs typeface="Arial" charset="0"/>
        </a:defRPr>
      </a:lvl5pPr>
      <a:lvl6pPr marL="383821" algn="l" rtl="0" fontAlgn="base">
        <a:spcBef>
          <a:spcPct val="0"/>
        </a:spcBef>
        <a:spcAft>
          <a:spcPct val="0"/>
        </a:spcAft>
        <a:defRPr sz="2025" b="1">
          <a:solidFill>
            <a:srgbClr val="E10019"/>
          </a:solidFill>
          <a:latin typeface="Arial" charset="0"/>
          <a:cs typeface="Arial" charset="0"/>
        </a:defRPr>
      </a:lvl6pPr>
      <a:lvl7pPr marL="767642" algn="l" rtl="0" fontAlgn="base">
        <a:spcBef>
          <a:spcPct val="0"/>
        </a:spcBef>
        <a:spcAft>
          <a:spcPct val="0"/>
        </a:spcAft>
        <a:defRPr sz="2025" b="1">
          <a:solidFill>
            <a:srgbClr val="E10019"/>
          </a:solidFill>
          <a:latin typeface="Arial" charset="0"/>
          <a:cs typeface="Arial" charset="0"/>
        </a:defRPr>
      </a:lvl7pPr>
      <a:lvl8pPr marL="1151464" algn="l" rtl="0" fontAlgn="base">
        <a:spcBef>
          <a:spcPct val="0"/>
        </a:spcBef>
        <a:spcAft>
          <a:spcPct val="0"/>
        </a:spcAft>
        <a:defRPr sz="2025" b="1">
          <a:solidFill>
            <a:srgbClr val="E10019"/>
          </a:solidFill>
          <a:latin typeface="Arial" charset="0"/>
          <a:cs typeface="Arial" charset="0"/>
        </a:defRPr>
      </a:lvl8pPr>
      <a:lvl9pPr marL="1535285" algn="l" rtl="0" fontAlgn="base">
        <a:spcBef>
          <a:spcPct val="0"/>
        </a:spcBef>
        <a:spcAft>
          <a:spcPct val="0"/>
        </a:spcAft>
        <a:defRPr sz="2025" b="1">
          <a:solidFill>
            <a:srgbClr val="E10019"/>
          </a:solidFill>
          <a:latin typeface="Arial" charset="0"/>
          <a:cs typeface="Arial" charset="0"/>
        </a:defRPr>
      </a:lvl9pPr>
    </p:titleStyle>
    <p:bodyStyle>
      <a:lvl1pPr marL="287866" indent="-287866" algn="l" rtl="0" eaLnBrk="0" fontAlgn="base" hangingPunct="0">
        <a:lnSpc>
          <a:spcPct val="130000"/>
        </a:lnSpc>
        <a:spcBef>
          <a:spcPct val="0"/>
        </a:spcBef>
        <a:spcAft>
          <a:spcPct val="0"/>
        </a:spcAft>
        <a:buChar char="•"/>
        <a:defRPr sz="1200">
          <a:solidFill>
            <a:schemeClr val="tx1"/>
          </a:solidFill>
          <a:latin typeface="+mn-lt"/>
          <a:ea typeface="+mn-ea"/>
          <a:cs typeface="+mn-cs"/>
        </a:defRPr>
      </a:lvl1pPr>
      <a:lvl2pPr marL="623709" indent="-239888" algn="l" rtl="0" eaLnBrk="0" fontAlgn="base" hangingPunct="0">
        <a:lnSpc>
          <a:spcPct val="130000"/>
        </a:lnSpc>
        <a:spcBef>
          <a:spcPct val="0"/>
        </a:spcBef>
        <a:spcAft>
          <a:spcPct val="0"/>
        </a:spcAft>
        <a:buFont typeface="Wingdings" pitchFamily="2" charset="2"/>
        <a:buChar char="§"/>
        <a:defRPr sz="1200">
          <a:solidFill>
            <a:schemeClr val="tx1"/>
          </a:solidFill>
          <a:latin typeface="+mn-lt"/>
          <a:cs typeface="+mn-cs"/>
        </a:defRPr>
      </a:lvl2pPr>
      <a:lvl3pPr marL="959552" indent="-191911" algn="l" rtl="0" eaLnBrk="0" fontAlgn="base" hangingPunct="0">
        <a:lnSpc>
          <a:spcPct val="150000"/>
        </a:lnSpc>
        <a:spcBef>
          <a:spcPct val="0"/>
        </a:spcBef>
        <a:spcAft>
          <a:spcPct val="0"/>
        </a:spcAft>
        <a:buChar char="•"/>
        <a:defRPr sz="2025">
          <a:solidFill>
            <a:schemeClr val="tx1"/>
          </a:solidFill>
          <a:latin typeface="+mn-lt"/>
          <a:cs typeface="+mn-cs"/>
        </a:defRPr>
      </a:lvl3pPr>
      <a:lvl4pPr marL="1343374" indent="-191911" algn="l" rtl="0" eaLnBrk="0" fontAlgn="base" hangingPunct="0">
        <a:lnSpc>
          <a:spcPct val="150000"/>
        </a:lnSpc>
        <a:spcBef>
          <a:spcPct val="0"/>
        </a:spcBef>
        <a:spcAft>
          <a:spcPct val="0"/>
        </a:spcAft>
        <a:buChar char="–"/>
        <a:defRPr sz="1650">
          <a:solidFill>
            <a:schemeClr val="tx1"/>
          </a:solidFill>
          <a:latin typeface="+mn-lt"/>
          <a:cs typeface="+mn-cs"/>
        </a:defRPr>
      </a:lvl4pPr>
      <a:lvl5pPr marL="1727195" indent="-191911" algn="l" rtl="0" eaLnBrk="0" fontAlgn="base" hangingPunct="0">
        <a:lnSpc>
          <a:spcPct val="150000"/>
        </a:lnSpc>
        <a:spcBef>
          <a:spcPct val="0"/>
        </a:spcBef>
        <a:spcAft>
          <a:spcPct val="0"/>
        </a:spcAft>
        <a:buChar char="»"/>
        <a:defRPr sz="1650">
          <a:solidFill>
            <a:schemeClr val="tx1"/>
          </a:solidFill>
          <a:latin typeface="+mn-lt"/>
          <a:cs typeface="+mn-cs"/>
        </a:defRPr>
      </a:lvl5pPr>
      <a:lvl6pPr marL="2111016" indent="-191911" algn="l" rtl="0" fontAlgn="base">
        <a:lnSpc>
          <a:spcPct val="150000"/>
        </a:lnSpc>
        <a:spcBef>
          <a:spcPct val="0"/>
        </a:spcBef>
        <a:spcAft>
          <a:spcPct val="0"/>
        </a:spcAft>
        <a:buChar char="»"/>
        <a:defRPr>
          <a:solidFill>
            <a:schemeClr val="tx1"/>
          </a:solidFill>
          <a:latin typeface="+mn-lt"/>
          <a:cs typeface="+mn-cs"/>
        </a:defRPr>
      </a:lvl6pPr>
      <a:lvl7pPr marL="2494838" indent="-191911" algn="l" rtl="0" fontAlgn="base">
        <a:lnSpc>
          <a:spcPct val="150000"/>
        </a:lnSpc>
        <a:spcBef>
          <a:spcPct val="0"/>
        </a:spcBef>
        <a:spcAft>
          <a:spcPct val="0"/>
        </a:spcAft>
        <a:buChar char="»"/>
        <a:defRPr>
          <a:solidFill>
            <a:schemeClr val="tx1"/>
          </a:solidFill>
          <a:latin typeface="+mn-lt"/>
          <a:cs typeface="+mn-cs"/>
        </a:defRPr>
      </a:lvl7pPr>
      <a:lvl8pPr marL="2878658" indent="-191911" algn="l" rtl="0" fontAlgn="base">
        <a:lnSpc>
          <a:spcPct val="150000"/>
        </a:lnSpc>
        <a:spcBef>
          <a:spcPct val="0"/>
        </a:spcBef>
        <a:spcAft>
          <a:spcPct val="0"/>
        </a:spcAft>
        <a:buChar char="»"/>
        <a:defRPr>
          <a:solidFill>
            <a:schemeClr val="tx1"/>
          </a:solidFill>
          <a:latin typeface="+mn-lt"/>
          <a:cs typeface="+mn-cs"/>
        </a:defRPr>
      </a:lvl8pPr>
      <a:lvl9pPr marL="3262479" indent="-19191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767642" rtl="0" eaLnBrk="1" latinLnBrk="0" hangingPunct="1">
        <a:defRPr sz="1500" kern="1200">
          <a:solidFill>
            <a:schemeClr val="tx1"/>
          </a:solidFill>
          <a:latin typeface="+mn-lt"/>
          <a:ea typeface="+mn-ea"/>
          <a:cs typeface="+mn-cs"/>
        </a:defRPr>
      </a:lvl1pPr>
      <a:lvl2pPr marL="383821" algn="l" defTabSz="767642" rtl="0" eaLnBrk="1" latinLnBrk="0" hangingPunct="1">
        <a:defRPr sz="1500" kern="1200">
          <a:solidFill>
            <a:schemeClr val="tx1"/>
          </a:solidFill>
          <a:latin typeface="+mn-lt"/>
          <a:ea typeface="+mn-ea"/>
          <a:cs typeface="+mn-cs"/>
        </a:defRPr>
      </a:lvl2pPr>
      <a:lvl3pPr marL="767642" algn="l" defTabSz="767642" rtl="0" eaLnBrk="1" latinLnBrk="0" hangingPunct="1">
        <a:defRPr sz="1500" kern="1200">
          <a:solidFill>
            <a:schemeClr val="tx1"/>
          </a:solidFill>
          <a:latin typeface="+mn-lt"/>
          <a:ea typeface="+mn-ea"/>
          <a:cs typeface="+mn-cs"/>
        </a:defRPr>
      </a:lvl3pPr>
      <a:lvl4pPr marL="1151464" algn="l" defTabSz="767642" rtl="0" eaLnBrk="1" latinLnBrk="0" hangingPunct="1">
        <a:defRPr sz="1500" kern="1200">
          <a:solidFill>
            <a:schemeClr val="tx1"/>
          </a:solidFill>
          <a:latin typeface="+mn-lt"/>
          <a:ea typeface="+mn-ea"/>
          <a:cs typeface="+mn-cs"/>
        </a:defRPr>
      </a:lvl4pPr>
      <a:lvl5pPr marL="1535285" algn="l" defTabSz="767642" rtl="0" eaLnBrk="1" latinLnBrk="0" hangingPunct="1">
        <a:defRPr sz="1500" kern="1200">
          <a:solidFill>
            <a:schemeClr val="tx1"/>
          </a:solidFill>
          <a:latin typeface="+mn-lt"/>
          <a:ea typeface="+mn-ea"/>
          <a:cs typeface="+mn-cs"/>
        </a:defRPr>
      </a:lvl5pPr>
      <a:lvl6pPr marL="1919105" algn="l" defTabSz="767642" rtl="0" eaLnBrk="1" latinLnBrk="0" hangingPunct="1">
        <a:defRPr sz="1500" kern="1200">
          <a:solidFill>
            <a:schemeClr val="tx1"/>
          </a:solidFill>
          <a:latin typeface="+mn-lt"/>
          <a:ea typeface="+mn-ea"/>
          <a:cs typeface="+mn-cs"/>
        </a:defRPr>
      </a:lvl6pPr>
      <a:lvl7pPr marL="2302926" algn="l" defTabSz="767642" rtl="0" eaLnBrk="1" latinLnBrk="0" hangingPunct="1">
        <a:defRPr sz="1500" kern="1200">
          <a:solidFill>
            <a:schemeClr val="tx1"/>
          </a:solidFill>
          <a:latin typeface="+mn-lt"/>
          <a:ea typeface="+mn-ea"/>
          <a:cs typeface="+mn-cs"/>
        </a:defRPr>
      </a:lvl7pPr>
      <a:lvl8pPr marL="2686748" algn="l" defTabSz="767642" rtl="0" eaLnBrk="1" latinLnBrk="0" hangingPunct="1">
        <a:defRPr sz="1500" kern="1200">
          <a:solidFill>
            <a:schemeClr val="tx1"/>
          </a:solidFill>
          <a:latin typeface="+mn-lt"/>
          <a:ea typeface="+mn-ea"/>
          <a:cs typeface="+mn-cs"/>
        </a:defRPr>
      </a:lvl8pPr>
      <a:lvl9pPr marL="3070569" algn="l" defTabSz="76764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63899"/>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653" y="1614688"/>
            <a:ext cx="10595594" cy="2387600"/>
          </a:xfrm>
        </p:spPr>
        <p:txBody>
          <a:bodyPr>
            <a:normAutofit fontScale="90000"/>
          </a:bodyPr>
          <a:lstStyle/>
          <a:p>
            <a:pPr>
              <a:defRPr/>
            </a:pPr>
            <a:r>
              <a:rPr lang="en-US" sz="5100" dirty="0">
                <a:latin typeface="Helvetica Light"/>
              </a:rPr>
              <a:t>Sector assessment for the electrification of primary health care facilities in Burkina Faso</a:t>
            </a:r>
            <a:r>
              <a:rPr lang="en-US" dirty="0">
                <a:latin typeface="Helvetica Light"/>
              </a:rPr>
              <a:t/>
            </a:r>
            <a:br>
              <a:rPr lang="en-US" dirty="0">
                <a:latin typeface="Helvetica Light"/>
              </a:rPr>
            </a:br>
            <a:r>
              <a:rPr lang="en-US" sz="3300" dirty="0">
                <a:latin typeface="Helvetica Light"/>
              </a:rPr>
              <a:t>4th Africa Energy Market Place (AEMP</a:t>
            </a:r>
            <a:r>
              <a:rPr lang="en-US" sz="3300" dirty="0" smtClean="0">
                <a:latin typeface="Helvetica Light"/>
              </a:rPr>
              <a:t>)</a:t>
            </a:r>
            <a:br>
              <a:rPr lang="en-US" sz="3300" dirty="0" smtClean="0">
                <a:latin typeface="Helvetica Light"/>
              </a:rPr>
            </a:br>
            <a:r>
              <a:rPr lang="en-US" sz="3300" dirty="0" smtClean="0">
                <a:latin typeface="Helvetica Light"/>
              </a:rPr>
              <a:t>Energy Solutions for Resilient Healthcare</a:t>
            </a:r>
            <a:endParaRPr lang="en-US" dirty="0">
              <a:latin typeface="Helvetica Light"/>
            </a:endParaRPr>
          </a:p>
        </p:txBody>
      </p:sp>
      <p:pic>
        <p:nvPicPr>
          <p:cNvPr id="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118" y="4613860"/>
            <a:ext cx="5614664" cy="5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 xmlns:a16="http://schemas.microsoft.com/office/drawing/2014/main" id="{1F7B38C5-F896-4258-9F9E-ED55747D9465}"/>
              </a:ext>
            </a:extLst>
          </p:cNvPr>
          <p:cNvSpPr txBox="1">
            <a:spLocks/>
          </p:cNvSpPr>
          <p:nvPr/>
        </p:nvSpPr>
        <p:spPr bwMode="auto">
          <a:xfrm>
            <a:off x="0" y="5425890"/>
            <a:ext cx="121920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US" altLang="en-US" sz="2400" b="1" dirty="0" smtClean="0">
                <a:solidFill>
                  <a:srgbClr val="0872A6"/>
                </a:solidFill>
                <a:latin typeface="Helvetica Light"/>
              </a:rPr>
              <a:t>Carlo Starace</a:t>
            </a:r>
            <a:endParaRPr lang="en-US" altLang="en-US" sz="2400" b="1" dirty="0">
              <a:solidFill>
                <a:srgbClr val="0872A6"/>
              </a:solidFill>
              <a:latin typeface="Helvetica Light"/>
            </a:endParaRPr>
          </a:p>
          <a:p>
            <a:pPr algn="ctr"/>
            <a:r>
              <a:rPr lang="en-US" altLang="en-US" sz="2400" i="1" dirty="0" smtClean="0">
                <a:solidFill>
                  <a:srgbClr val="0872A6"/>
                </a:solidFill>
                <a:latin typeface="Helvetica Light"/>
              </a:rPr>
              <a:t>Associate </a:t>
            </a:r>
            <a:r>
              <a:rPr lang="en-US" altLang="en-US" sz="2400" i="1" dirty="0" err="1" smtClean="0">
                <a:solidFill>
                  <a:srgbClr val="0872A6"/>
                </a:solidFill>
                <a:latin typeface="Helvetica Light"/>
              </a:rPr>
              <a:t>Programme</a:t>
            </a:r>
            <a:r>
              <a:rPr lang="en-US" altLang="en-US" sz="2400" i="1" dirty="0" smtClean="0">
                <a:solidFill>
                  <a:srgbClr val="0872A6"/>
                </a:solidFill>
                <a:latin typeface="Helvetica Light"/>
              </a:rPr>
              <a:t> Officer, IRENA</a:t>
            </a:r>
            <a:endParaRPr lang="en-US" altLang="en-US" sz="2400" i="1" dirty="0">
              <a:solidFill>
                <a:srgbClr val="0872A6"/>
              </a:solidFill>
              <a:latin typeface="Helvetica Light"/>
            </a:endParaRPr>
          </a:p>
        </p:txBody>
      </p:sp>
      <p:sp>
        <p:nvSpPr>
          <p:cNvPr id="9" name="Title 1">
            <a:extLst>
              <a:ext uri="{FF2B5EF4-FFF2-40B4-BE49-F238E27FC236}">
                <a16:creationId xmlns="" xmlns:a16="http://schemas.microsoft.com/office/drawing/2014/main" id="{8F325E8B-682D-4134-A8EA-C1DFD1470080}"/>
              </a:ext>
            </a:extLst>
          </p:cNvPr>
          <p:cNvSpPr txBox="1">
            <a:spLocks/>
          </p:cNvSpPr>
          <p:nvPr/>
        </p:nvSpPr>
        <p:spPr bwMode="auto">
          <a:xfrm>
            <a:off x="0" y="6369682"/>
            <a:ext cx="121920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solidFill>
                  <a:srgbClr val="0872A6"/>
                </a:solidFill>
                <a:latin typeface="Helvetica Light"/>
              </a:rPr>
              <a:t>4</a:t>
            </a:r>
            <a:r>
              <a:rPr lang="en-US" altLang="en-US" sz="2000" baseline="30000" dirty="0" smtClean="0">
                <a:solidFill>
                  <a:srgbClr val="0872A6"/>
                </a:solidFill>
                <a:latin typeface="Helvetica Light"/>
              </a:rPr>
              <a:t>th</a:t>
            </a:r>
            <a:r>
              <a:rPr lang="en-US" altLang="en-US" sz="2000" dirty="0" smtClean="0">
                <a:solidFill>
                  <a:srgbClr val="0872A6"/>
                </a:solidFill>
                <a:latin typeface="Helvetica Light"/>
              </a:rPr>
              <a:t> Africa Energy Market Place (AEMP), </a:t>
            </a:r>
            <a:r>
              <a:rPr lang="en-US" altLang="en-US" sz="2000" dirty="0">
                <a:solidFill>
                  <a:srgbClr val="0872A6"/>
                </a:solidFill>
                <a:latin typeface="Helvetica Light"/>
              </a:rPr>
              <a:t>8</a:t>
            </a:r>
            <a:r>
              <a:rPr lang="en-US" altLang="en-US" sz="2000" baseline="30000" dirty="0">
                <a:solidFill>
                  <a:srgbClr val="0872A6"/>
                </a:solidFill>
                <a:latin typeface="Helvetica Light"/>
              </a:rPr>
              <a:t>th</a:t>
            </a:r>
            <a:r>
              <a:rPr lang="en-US" altLang="en-US" sz="2000" dirty="0">
                <a:solidFill>
                  <a:srgbClr val="0872A6"/>
                </a:solidFill>
                <a:latin typeface="Helvetica Light"/>
              </a:rPr>
              <a:t> May, Calgary</a:t>
            </a:r>
          </a:p>
        </p:txBody>
      </p:sp>
    </p:spTree>
    <p:extLst>
      <p:ext uri="{BB962C8B-B14F-4D97-AF65-F5344CB8AC3E}">
        <p14:creationId xmlns:p14="http://schemas.microsoft.com/office/powerpoint/2010/main" val="326925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xmlns="" id="{BF045ACD-5B12-CD4A-9BBC-05392C760870}"/>
              </a:ext>
            </a:extLst>
          </p:cNvPr>
          <p:cNvSpPr txBox="1">
            <a:spLocks noChangeArrowheads="1"/>
          </p:cNvSpPr>
          <p:nvPr/>
        </p:nvSpPr>
        <p:spPr bwMode="auto">
          <a:xfrm>
            <a:off x="3792538" y="1773238"/>
            <a:ext cx="531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dirty="0" err="1">
                <a:solidFill>
                  <a:srgbClr val="0872A6"/>
                </a:solidFill>
                <a:latin typeface="Calibri" panose="020F0502020204030204" pitchFamily="34" charset="0"/>
                <a:cs typeface="Calibri" panose="020F0502020204030204" pitchFamily="34" charset="0"/>
              </a:rPr>
              <a:t>www.irena.org</a:t>
            </a:r>
            <a:endParaRPr lang="en-US" altLang="en-US" sz="3600" b="1" baseline="30000" dirty="0">
              <a:solidFill>
                <a:srgbClr val="0872A6"/>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xmlns="" id="{51E197C2-9DF7-C540-87A4-60C4E764B4A0}"/>
              </a:ext>
            </a:extLst>
          </p:cNvPr>
          <p:cNvSpPr txBox="1">
            <a:spLocks noChangeArrowheads="1"/>
          </p:cNvSpPr>
          <p:nvPr/>
        </p:nvSpPr>
        <p:spPr bwMode="auto">
          <a:xfrm>
            <a:off x="3792538" y="2481263"/>
            <a:ext cx="531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latin typeface="Calibri" panose="020F0502020204030204" pitchFamily="34" charset="0"/>
                <a:cs typeface="Calibri" panose="020F0502020204030204" pitchFamily="34" charset="0"/>
              </a:rPr>
              <a:t>www.twitter.com/irena</a:t>
            </a:r>
          </a:p>
        </p:txBody>
      </p:sp>
      <p:sp>
        <p:nvSpPr>
          <p:cNvPr id="6" name="TextBox 7">
            <a:extLst>
              <a:ext uri="{FF2B5EF4-FFF2-40B4-BE49-F238E27FC236}">
                <a16:creationId xmlns:a16="http://schemas.microsoft.com/office/drawing/2014/main" xmlns="" id="{4BC6281B-C3DB-2245-8A69-AD77532A7A8C}"/>
              </a:ext>
            </a:extLst>
          </p:cNvPr>
          <p:cNvSpPr txBox="1">
            <a:spLocks noChangeArrowheads="1"/>
          </p:cNvSpPr>
          <p:nvPr/>
        </p:nvSpPr>
        <p:spPr bwMode="auto">
          <a:xfrm>
            <a:off x="3792538" y="3052763"/>
            <a:ext cx="553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latin typeface="Calibri" panose="020F0502020204030204" pitchFamily="34" charset="0"/>
                <a:cs typeface="Calibri" panose="020F0502020204030204" pitchFamily="34" charset="0"/>
              </a:rPr>
              <a:t>www.facebook.com/irena.org</a:t>
            </a:r>
            <a:endParaRPr lang="en-US" altLang="en-US" sz="3600" b="1">
              <a:solidFill>
                <a:srgbClr val="0872A6"/>
              </a:solidFill>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xmlns="" id="{DF7BC6D6-2F81-434A-94EE-E822049C1F9C}"/>
              </a:ext>
            </a:extLst>
          </p:cNvPr>
          <p:cNvSpPr txBox="1">
            <a:spLocks noChangeArrowheads="1"/>
          </p:cNvSpPr>
          <p:nvPr/>
        </p:nvSpPr>
        <p:spPr bwMode="auto">
          <a:xfrm>
            <a:off x="3792538" y="3832225"/>
            <a:ext cx="614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latin typeface="Calibri" panose="020F0502020204030204" pitchFamily="34" charset="0"/>
                <a:cs typeface="Calibri" panose="020F0502020204030204" pitchFamily="34" charset="0"/>
              </a:rPr>
              <a:t>www.instagram.com/irenaimages</a:t>
            </a:r>
            <a:endParaRPr lang="en-US" altLang="en-US" sz="3600" b="1">
              <a:solidFill>
                <a:srgbClr val="0872A6"/>
              </a:solidFill>
              <a:latin typeface="Calibri" panose="020F0502020204030204" pitchFamily="34" charset="0"/>
              <a:cs typeface="Calibri" panose="020F0502020204030204" pitchFamily="34" charset="0"/>
            </a:endParaRPr>
          </a:p>
        </p:txBody>
      </p:sp>
      <p:pic>
        <p:nvPicPr>
          <p:cNvPr id="8" name="Picture 9">
            <a:extLst>
              <a:ext uri="{FF2B5EF4-FFF2-40B4-BE49-F238E27FC236}">
                <a16:creationId xmlns:a16="http://schemas.microsoft.com/office/drawing/2014/main" xmlns="" id="{A21004AB-BD1B-3F47-82AA-F5D46D94AE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7863" y="15605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xmlns="" id="{7E3D9E0E-5BB8-7846-87D6-185F710775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863" y="31178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xmlns="" id="{9B8C36AB-DF3B-9D4B-A9DD-45F4A564BB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863" y="3887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a:extLst>
              <a:ext uri="{FF2B5EF4-FFF2-40B4-BE49-F238E27FC236}">
                <a16:creationId xmlns:a16="http://schemas.microsoft.com/office/drawing/2014/main" xmlns="" id="{4A1C258B-3FD6-0C4A-836A-A66C4B712B96}"/>
              </a:ext>
            </a:extLst>
          </p:cNvPr>
          <p:cNvSpPr txBox="1">
            <a:spLocks noChangeArrowheads="1"/>
          </p:cNvSpPr>
          <p:nvPr/>
        </p:nvSpPr>
        <p:spPr bwMode="auto">
          <a:xfrm>
            <a:off x="3773488" y="4600575"/>
            <a:ext cx="6630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latin typeface="Calibri" panose="020F0502020204030204" pitchFamily="34" charset="0"/>
                <a:cs typeface="Calibri" panose="020F0502020204030204" pitchFamily="34" charset="0"/>
              </a:rPr>
              <a:t>www.flickr.com/photos/irenaimages</a:t>
            </a:r>
            <a:endParaRPr lang="en-US" altLang="en-US" sz="3600" b="1">
              <a:solidFill>
                <a:srgbClr val="0872A6"/>
              </a:solidFill>
              <a:latin typeface="Calibri" panose="020F0502020204030204" pitchFamily="34" charset="0"/>
              <a:cs typeface="Calibri" panose="020F0502020204030204" pitchFamily="34" charset="0"/>
            </a:endParaRPr>
          </a:p>
        </p:txBody>
      </p:sp>
      <p:pic>
        <p:nvPicPr>
          <p:cNvPr id="12" name="Picture 13">
            <a:extLst>
              <a:ext uri="{FF2B5EF4-FFF2-40B4-BE49-F238E27FC236}">
                <a16:creationId xmlns:a16="http://schemas.microsoft.com/office/drawing/2014/main" xmlns="" id="{A9395511-DE7D-AB45-821B-57EF9CC465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7863" y="5434013"/>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a:extLst>
              <a:ext uri="{FF2B5EF4-FFF2-40B4-BE49-F238E27FC236}">
                <a16:creationId xmlns:a16="http://schemas.microsoft.com/office/drawing/2014/main" xmlns="" id="{095760B3-D860-9D4C-AD62-E742065806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7863" y="2330450"/>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a:extLst>
              <a:ext uri="{FF2B5EF4-FFF2-40B4-BE49-F238E27FC236}">
                <a16:creationId xmlns:a16="http://schemas.microsoft.com/office/drawing/2014/main" xmlns="" id="{13476FDC-7B6E-754D-9E13-E65A42D396A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7863" y="4657725"/>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6">
            <a:extLst>
              <a:ext uri="{FF2B5EF4-FFF2-40B4-BE49-F238E27FC236}">
                <a16:creationId xmlns:a16="http://schemas.microsoft.com/office/drawing/2014/main" xmlns="" id="{05828EF7-514F-9C41-880C-A4F14D7FF691}"/>
              </a:ext>
            </a:extLst>
          </p:cNvPr>
          <p:cNvSpPr txBox="1">
            <a:spLocks noChangeArrowheads="1"/>
          </p:cNvSpPr>
          <p:nvPr/>
        </p:nvSpPr>
        <p:spPr bwMode="auto">
          <a:xfrm>
            <a:off x="3792538" y="5360988"/>
            <a:ext cx="646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latin typeface="Calibri" panose="020F0502020204030204" pitchFamily="34" charset="0"/>
                <a:cs typeface="Calibri" panose="020F0502020204030204" pitchFamily="34" charset="0"/>
              </a:rPr>
              <a:t>www.youtube.com/user/irenaorg</a:t>
            </a:r>
            <a:endParaRPr lang="en-US" altLang="en-US" sz="3600" b="1">
              <a:solidFill>
                <a:srgbClr val="0872A6"/>
              </a:solidFill>
              <a:latin typeface="Calibri" panose="020F0502020204030204" pitchFamily="34" charset="0"/>
              <a:cs typeface="Calibri" panose="020F0502020204030204" pitchFamily="34" charset="0"/>
            </a:endParaRPr>
          </a:p>
        </p:txBody>
      </p:sp>
      <p:sp>
        <p:nvSpPr>
          <p:cNvPr id="16" name="Rectangle 15"/>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Thank you</a:t>
            </a:r>
            <a:endParaRPr lang="en-US" altLang="ko-KR" sz="2400" b="1" dirty="0">
              <a:solidFill>
                <a:srgbClr val="0872A6"/>
              </a:solidFill>
              <a:latin typeface="+mn-lt"/>
              <a:ea typeface="+mj-ea"/>
              <a:cs typeface="+mj-cs"/>
            </a:endParaRPr>
          </a:p>
        </p:txBody>
      </p:sp>
    </p:spTree>
    <p:extLst>
      <p:ext uri="{BB962C8B-B14F-4D97-AF65-F5344CB8AC3E}">
        <p14:creationId xmlns:p14="http://schemas.microsoft.com/office/powerpoint/2010/main" val="295285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IRENA and the Energy-Health Nexus</a:t>
            </a:r>
            <a:endParaRPr lang="en-US" altLang="ko-KR" sz="2400" b="1" dirty="0">
              <a:solidFill>
                <a:srgbClr val="0872A6"/>
              </a:solidFill>
              <a:latin typeface="+mn-lt"/>
              <a:ea typeface="+mj-ea"/>
              <a:cs typeface="+mj-cs"/>
            </a:endParaRPr>
          </a:p>
        </p:txBody>
      </p:sp>
      <p:pic>
        <p:nvPicPr>
          <p:cNvPr id="11" name="Picture 10"/>
          <p:cNvPicPr>
            <a:picLocks noChangeAspect="1"/>
          </p:cNvPicPr>
          <p:nvPr/>
        </p:nvPicPr>
        <p:blipFill rotWithShape="1">
          <a:blip r:embed="rId3"/>
          <a:srcRect l="388" t="10101" r="80712" b="78349"/>
          <a:stretch/>
        </p:blipFill>
        <p:spPr>
          <a:xfrm>
            <a:off x="9841986" y="2060848"/>
            <a:ext cx="1890210" cy="720080"/>
          </a:xfrm>
          <a:prstGeom prst="rect">
            <a:avLst/>
          </a:prstGeom>
        </p:spPr>
      </p:pic>
      <p:sp>
        <p:nvSpPr>
          <p:cNvPr id="16" name="TextBox 15"/>
          <p:cNvSpPr txBox="1"/>
          <p:nvPr/>
        </p:nvSpPr>
        <p:spPr>
          <a:xfrm>
            <a:off x="6240016" y="1700808"/>
            <a:ext cx="3744416" cy="1169551"/>
          </a:xfrm>
          <a:prstGeom prst="rect">
            <a:avLst/>
          </a:prstGeom>
          <a:noFill/>
        </p:spPr>
        <p:txBody>
          <a:bodyPr wrap="square" rtlCol="0">
            <a:spAutoFit/>
          </a:bodyPr>
          <a:lstStyle/>
          <a:p>
            <a:r>
              <a:rPr lang="en-US" sz="1400" dirty="0" smtClean="0"/>
              <a:t>IRENA began work on </a:t>
            </a:r>
            <a:r>
              <a:rPr lang="en-US" sz="1400" b="1" dirty="0" smtClean="0"/>
              <a:t>renewable</a:t>
            </a:r>
            <a:r>
              <a:rPr lang="en-US" sz="1400" dirty="0" smtClean="0"/>
              <a:t> </a:t>
            </a:r>
            <a:r>
              <a:rPr lang="en-US" sz="1400" b="1" dirty="0" smtClean="0"/>
              <a:t>energy-health nexus</a:t>
            </a:r>
            <a:r>
              <a:rPr lang="en-US" sz="1400" dirty="0" smtClean="0"/>
              <a:t> in late 2018 through the launch of the </a:t>
            </a:r>
            <a:r>
              <a:rPr lang="en-US" sz="1400" b="1" dirty="0" smtClean="0"/>
              <a:t>International Conference on Renewable Energy Solutions for Healthcare Facilities</a:t>
            </a:r>
            <a:endParaRPr lang="en-US" sz="1400" b="1" dirty="0"/>
          </a:p>
        </p:txBody>
      </p:sp>
      <p:sp>
        <p:nvSpPr>
          <p:cNvPr id="21" name="TextBox 20"/>
          <p:cNvSpPr txBox="1"/>
          <p:nvPr/>
        </p:nvSpPr>
        <p:spPr>
          <a:xfrm>
            <a:off x="6240016" y="3043445"/>
            <a:ext cx="3888432" cy="1200329"/>
          </a:xfrm>
          <a:prstGeom prst="rect">
            <a:avLst/>
          </a:prstGeom>
          <a:noFill/>
        </p:spPr>
        <p:txBody>
          <a:bodyPr wrap="square" rtlCol="0">
            <a:spAutoFit/>
          </a:bodyPr>
          <a:lstStyle/>
          <a:p>
            <a:r>
              <a:rPr lang="en-US" sz="1400" dirty="0"/>
              <a:t>IRENA is among the founding partners and permanent steering committee member of </a:t>
            </a:r>
            <a:r>
              <a:rPr lang="en-US" sz="1400" dirty="0" smtClean="0"/>
              <a:t>the </a:t>
            </a:r>
            <a:r>
              <a:rPr lang="en-US" sz="1400" b="1" dirty="0" smtClean="0"/>
              <a:t>Global Health and Energy Platform of Action (HEPA)</a:t>
            </a:r>
            <a:r>
              <a:rPr lang="en-US" sz="1400" dirty="0" smtClean="0"/>
              <a:t>, convened by the World Health Organization</a:t>
            </a:r>
            <a:r>
              <a:rPr lang="en-US" dirty="0" smtClean="0"/>
              <a:t> </a:t>
            </a:r>
            <a:endParaRPr lang="en-US" b="1" dirty="0"/>
          </a:p>
        </p:txBody>
      </p:sp>
      <p:pic>
        <p:nvPicPr>
          <p:cNvPr id="1030"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0496" y="2996952"/>
            <a:ext cx="936104" cy="82590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6384032" y="2878451"/>
            <a:ext cx="5132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84032" y="4293096"/>
            <a:ext cx="51321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Picture 35"/>
          <p:cNvPicPr/>
          <p:nvPr/>
        </p:nvPicPr>
        <p:blipFill>
          <a:blip r:embed="rId5" cstate="print">
            <a:extLst>
              <a:ext uri="{28A0092B-C50C-407E-A947-70E740481C1C}">
                <a14:useLocalDpi xmlns:a14="http://schemas.microsoft.com/office/drawing/2010/main" val="0"/>
              </a:ext>
            </a:extLst>
          </a:blip>
          <a:stretch>
            <a:fillRect/>
          </a:stretch>
        </p:blipFill>
        <p:spPr>
          <a:xfrm>
            <a:off x="296416" y="1628800"/>
            <a:ext cx="5943600" cy="4233024"/>
          </a:xfrm>
          <a:prstGeom prst="rect">
            <a:avLst/>
          </a:prstGeom>
        </p:spPr>
      </p:pic>
      <p:sp>
        <p:nvSpPr>
          <p:cNvPr id="37" name="TextBox 36"/>
          <p:cNvSpPr txBox="1"/>
          <p:nvPr/>
        </p:nvSpPr>
        <p:spPr>
          <a:xfrm>
            <a:off x="6240016" y="4408767"/>
            <a:ext cx="4032448" cy="1169551"/>
          </a:xfrm>
          <a:prstGeom prst="rect">
            <a:avLst/>
          </a:prstGeom>
          <a:noFill/>
        </p:spPr>
        <p:txBody>
          <a:bodyPr wrap="square" rtlCol="0">
            <a:spAutoFit/>
          </a:bodyPr>
          <a:lstStyle/>
          <a:p>
            <a:r>
              <a:rPr lang="en-US" sz="1400" dirty="0" smtClean="0"/>
              <a:t>Teamed </a:t>
            </a:r>
            <a:r>
              <a:rPr lang="en-US" sz="1400" dirty="0"/>
              <a:t>up with the </a:t>
            </a:r>
            <a:r>
              <a:rPr lang="en-US" sz="1400" b="1" dirty="0"/>
              <a:t>African Union Commission</a:t>
            </a:r>
            <a:r>
              <a:rPr lang="en-US" sz="1400" dirty="0"/>
              <a:t> to advance renewable energy solutions to bolster Africa’s response to COVID-19 and to bolster efforts in the electrification of health facilities in the African continent.</a:t>
            </a:r>
            <a:endParaRPr lang="en-US" b="1" dirty="0"/>
          </a:p>
        </p:txBody>
      </p:sp>
      <p:cxnSp>
        <p:nvCxnSpPr>
          <p:cNvPr id="39" name="Straight Connector 38"/>
          <p:cNvCxnSpPr/>
          <p:nvPr/>
        </p:nvCxnSpPr>
        <p:spPr>
          <a:xfrm>
            <a:off x="6384032" y="5658418"/>
            <a:ext cx="51321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4" name="Picture 10" descr="Home | African 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8876" y="4582906"/>
            <a:ext cx="1459732" cy="51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9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Overview of the Project in Burkina Faso</a:t>
            </a:r>
            <a:endParaRPr lang="en-US" altLang="ko-KR" sz="2400" b="1" dirty="0">
              <a:solidFill>
                <a:srgbClr val="0872A6"/>
              </a:solidFill>
              <a:latin typeface="+mn-lt"/>
              <a:ea typeface="+mj-ea"/>
              <a:cs typeface="+mj-cs"/>
            </a:endParaRPr>
          </a:p>
        </p:txBody>
      </p:sp>
      <p:sp>
        <p:nvSpPr>
          <p:cNvPr id="16" name="TextBox 15"/>
          <p:cNvSpPr txBox="1"/>
          <p:nvPr/>
        </p:nvSpPr>
        <p:spPr>
          <a:xfrm>
            <a:off x="5231904" y="1700808"/>
            <a:ext cx="6192688" cy="738664"/>
          </a:xfrm>
          <a:prstGeom prst="rect">
            <a:avLst/>
          </a:prstGeom>
          <a:noFill/>
        </p:spPr>
        <p:txBody>
          <a:bodyPr wrap="square" rtlCol="0">
            <a:spAutoFit/>
          </a:bodyPr>
          <a:lstStyle/>
          <a:p>
            <a:r>
              <a:rPr lang="en-US" sz="1400" dirty="0"/>
              <a:t>IRENA launched the project </a:t>
            </a:r>
            <a:r>
              <a:rPr lang="en-US" sz="1400" b="1" dirty="0" smtClean="0"/>
              <a:t>“</a:t>
            </a:r>
            <a:r>
              <a:rPr lang="en-US" sz="1400" b="1" dirty="0"/>
              <a:t>Sector assessment for the electrification of primary health care facilities in Burkina Faso</a:t>
            </a:r>
            <a:r>
              <a:rPr lang="en-US" sz="1400" b="1" dirty="0" smtClean="0"/>
              <a:t>”</a:t>
            </a:r>
            <a:r>
              <a:rPr lang="en-US" sz="1400" dirty="0" smtClean="0"/>
              <a:t> </a:t>
            </a:r>
            <a:r>
              <a:rPr lang="en-US" sz="1400" dirty="0"/>
              <a:t>to support access to energy </a:t>
            </a:r>
            <a:r>
              <a:rPr lang="en-US" sz="1400" dirty="0" smtClean="0"/>
              <a:t>in the country. </a:t>
            </a:r>
            <a:endParaRPr lang="en-US" sz="1400" dirty="0"/>
          </a:p>
        </p:txBody>
      </p:sp>
      <p:pic>
        <p:nvPicPr>
          <p:cNvPr id="2060" name="Picture 12" descr="Africa :: Burkina Faso — The World Factbook - Central Intelligence Ag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93" y="1556792"/>
            <a:ext cx="4310287" cy="46107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31904" y="2636912"/>
            <a:ext cx="6192688" cy="2893100"/>
          </a:xfrm>
          <a:prstGeom prst="rect">
            <a:avLst/>
          </a:prstGeom>
          <a:noFill/>
        </p:spPr>
        <p:txBody>
          <a:bodyPr wrap="square" rtlCol="0">
            <a:spAutoFit/>
          </a:bodyPr>
          <a:lstStyle/>
          <a:p>
            <a:r>
              <a:rPr lang="en-US" sz="1400" dirty="0"/>
              <a:t>Together with the </a:t>
            </a:r>
            <a:r>
              <a:rPr lang="en-US" sz="1400" b="1" dirty="0"/>
              <a:t>SELCO Foundation</a:t>
            </a:r>
            <a:r>
              <a:rPr lang="en-US" sz="1400" dirty="0"/>
              <a:t> and in collaboration with the </a:t>
            </a:r>
            <a:r>
              <a:rPr lang="en-US" sz="1400" b="1" dirty="0"/>
              <a:t>Health and Energy Ministries of Burkina Faso</a:t>
            </a:r>
            <a:r>
              <a:rPr lang="en-US" sz="1400" dirty="0"/>
              <a:t>, </a:t>
            </a:r>
            <a:r>
              <a:rPr lang="en-US" sz="1400" dirty="0" smtClean="0"/>
              <a:t>the project envisages to</a:t>
            </a:r>
            <a:r>
              <a:rPr lang="en-US" sz="1400" dirty="0"/>
              <a:t>: </a:t>
            </a:r>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Carry </a:t>
            </a:r>
            <a:r>
              <a:rPr lang="en-US" sz="1400" dirty="0"/>
              <a:t>out a </a:t>
            </a:r>
            <a:r>
              <a:rPr lang="en-US" sz="1400" b="1" dirty="0"/>
              <a:t>gap analysis</a:t>
            </a:r>
            <a:r>
              <a:rPr lang="en-US" sz="1400" dirty="0"/>
              <a:t> of the </a:t>
            </a:r>
            <a:r>
              <a:rPr lang="en-US" sz="1400" dirty="0" smtClean="0"/>
              <a:t>rural health sector looking at policy, financial, technical and institutional gaps</a:t>
            </a:r>
          </a:p>
          <a:p>
            <a:pPr marL="285750" indent="-285750">
              <a:buFont typeface="Arial" panose="020B0604020202020204" pitchFamily="34" charset="0"/>
              <a:buChar char="•"/>
            </a:pPr>
            <a:r>
              <a:rPr lang="en-US" sz="1400" b="1" dirty="0" smtClean="0"/>
              <a:t>Evaluate the energy needs</a:t>
            </a:r>
            <a:r>
              <a:rPr lang="en-US" sz="1400" dirty="0" smtClean="0"/>
              <a:t> across the rural medical value chain consider appliance use, energy efficiency and building design through an “ecosystem approach”</a:t>
            </a:r>
          </a:p>
          <a:p>
            <a:pPr marL="285750" indent="-285750">
              <a:buFont typeface="Arial" panose="020B0604020202020204" pitchFamily="34" charset="0"/>
              <a:buChar char="•"/>
            </a:pPr>
            <a:r>
              <a:rPr lang="en-US" sz="1400" dirty="0" smtClean="0"/>
              <a:t>Develop a </a:t>
            </a:r>
            <a:r>
              <a:rPr lang="en-US" sz="1400" b="1" dirty="0" smtClean="0"/>
              <a:t>sector assessment report</a:t>
            </a:r>
            <a:r>
              <a:rPr lang="en-US" sz="1400" dirty="0" smtClean="0"/>
              <a:t> for the electrification of rural healthcare facilities</a:t>
            </a:r>
            <a:r>
              <a:rPr lang="en-US" sz="1400" dirty="0"/>
              <a:t>, </a:t>
            </a:r>
            <a:r>
              <a:rPr lang="en-US" sz="1400" dirty="0" smtClean="0"/>
              <a:t>a </a:t>
            </a:r>
            <a:r>
              <a:rPr lang="en-US" sz="1400" b="1" dirty="0" smtClean="0"/>
              <a:t>“blue-print”</a:t>
            </a:r>
            <a:r>
              <a:rPr lang="en-US" sz="1400" dirty="0" smtClean="0"/>
              <a:t> of </a:t>
            </a:r>
            <a:r>
              <a:rPr lang="en-US" sz="1400" dirty="0"/>
              <a:t>technical design </a:t>
            </a:r>
            <a:r>
              <a:rPr lang="en-US" sz="1400" dirty="0" smtClean="0"/>
              <a:t>with cost estimates for </a:t>
            </a:r>
            <a:r>
              <a:rPr lang="en-US" sz="1400" dirty="0"/>
              <a:t>rural healthcare facilities with the </a:t>
            </a:r>
            <a:r>
              <a:rPr lang="en-US" sz="1400" dirty="0" err="1"/>
              <a:t>optimised</a:t>
            </a:r>
            <a:r>
              <a:rPr lang="en-US" sz="1400" dirty="0"/>
              <a:t> renewable energy </a:t>
            </a:r>
            <a:r>
              <a:rPr lang="en-US" sz="1400" dirty="0" smtClean="0"/>
              <a:t>solutions</a:t>
            </a:r>
          </a:p>
          <a:p>
            <a:pPr marL="285750" indent="-285750">
              <a:buFont typeface="Arial" panose="020B0604020202020204" pitchFamily="34" charset="0"/>
              <a:buChar char="•"/>
            </a:pPr>
            <a:endParaRPr lang="en-US" sz="1400" dirty="0"/>
          </a:p>
        </p:txBody>
      </p:sp>
      <p:sp>
        <p:nvSpPr>
          <p:cNvPr id="23" name="TextBox 22"/>
          <p:cNvSpPr txBox="1"/>
          <p:nvPr/>
        </p:nvSpPr>
        <p:spPr>
          <a:xfrm>
            <a:off x="5231904" y="5642084"/>
            <a:ext cx="6192688" cy="523220"/>
          </a:xfrm>
          <a:prstGeom prst="rect">
            <a:avLst/>
          </a:prstGeom>
          <a:noFill/>
        </p:spPr>
        <p:txBody>
          <a:bodyPr wrap="square" rtlCol="0">
            <a:spAutoFit/>
          </a:bodyPr>
          <a:lstStyle/>
          <a:p>
            <a:r>
              <a:rPr lang="en-US" sz="1400" dirty="0" smtClean="0"/>
              <a:t>The project is scheduled to be completed within Q1 2021 and will be replicated to other countries.</a:t>
            </a:r>
            <a:endParaRPr lang="en-US" sz="1400" dirty="0"/>
          </a:p>
        </p:txBody>
      </p:sp>
      <p:pic>
        <p:nvPicPr>
          <p:cNvPr id="2062" name="Picture 14" descr="SELCO Found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350" y="3053659"/>
            <a:ext cx="808484" cy="80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5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Project phases</a:t>
            </a:r>
            <a:endParaRPr lang="en-US" altLang="ko-KR" sz="2400" b="1" dirty="0">
              <a:solidFill>
                <a:srgbClr val="0872A6"/>
              </a:solidFill>
              <a:latin typeface="+mn-lt"/>
              <a:ea typeface="+mj-ea"/>
              <a:cs typeface="+mj-cs"/>
            </a:endParaRPr>
          </a:p>
        </p:txBody>
      </p:sp>
      <p:sp>
        <p:nvSpPr>
          <p:cNvPr id="2" name="Rectangle 1"/>
          <p:cNvSpPr/>
          <p:nvPr/>
        </p:nvSpPr>
        <p:spPr>
          <a:xfrm>
            <a:off x="479376" y="1484784"/>
            <a:ext cx="3312368" cy="12961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39816" y="1484784"/>
            <a:ext cx="3312368" cy="129614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00256" y="1484784"/>
            <a:ext cx="3312368" cy="1296144"/>
          </a:xfrm>
          <a:prstGeom prst="rect">
            <a:avLst/>
          </a:prstGeom>
          <a:solidFill>
            <a:srgbClr val="ED9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376" y="3068960"/>
            <a:ext cx="3312368"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38478" y="3068960"/>
            <a:ext cx="3312368" cy="31683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00256" y="3068960"/>
            <a:ext cx="3312368" cy="3168352"/>
          </a:xfrm>
          <a:prstGeom prst="rect">
            <a:avLst/>
          </a:prstGeom>
          <a:solidFill>
            <a:srgbClr val="FFE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5400000">
            <a:off x="3935760"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5400000">
            <a:off x="7867679"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5400000">
            <a:off x="3935760"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5400000">
            <a:off x="7867679"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5400" y="1959223"/>
            <a:ext cx="2952328" cy="461665"/>
          </a:xfrm>
          <a:prstGeom prst="rect">
            <a:avLst/>
          </a:prstGeom>
          <a:noFill/>
        </p:spPr>
        <p:txBody>
          <a:bodyPr wrap="square" rtlCol="0">
            <a:spAutoFit/>
          </a:bodyPr>
          <a:lstStyle/>
          <a:p>
            <a:pPr algn="ctr"/>
            <a:r>
              <a:rPr lang="en-US" sz="2400" b="1" dirty="0" smtClean="0">
                <a:solidFill>
                  <a:schemeClr val="bg1"/>
                </a:solidFill>
              </a:rPr>
              <a:t>Pre-Assessment</a:t>
            </a:r>
            <a:endParaRPr lang="en-US" sz="2400" b="1" dirty="0">
              <a:solidFill>
                <a:schemeClr val="bg1"/>
              </a:solidFill>
            </a:endParaRPr>
          </a:p>
        </p:txBody>
      </p:sp>
      <p:sp>
        <p:nvSpPr>
          <p:cNvPr id="22" name="TextBox 21"/>
          <p:cNvSpPr txBox="1"/>
          <p:nvPr/>
        </p:nvSpPr>
        <p:spPr>
          <a:xfrm>
            <a:off x="4618498" y="1959223"/>
            <a:ext cx="2952328" cy="461665"/>
          </a:xfrm>
          <a:prstGeom prst="rect">
            <a:avLst/>
          </a:prstGeom>
          <a:noFill/>
        </p:spPr>
        <p:txBody>
          <a:bodyPr wrap="square" rtlCol="0">
            <a:spAutoFit/>
          </a:bodyPr>
          <a:lstStyle/>
          <a:p>
            <a:pPr algn="ctr"/>
            <a:r>
              <a:rPr lang="en-US" sz="2400" b="1" dirty="0" smtClean="0">
                <a:solidFill>
                  <a:schemeClr val="bg1"/>
                </a:solidFill>
              </a:rPr>
              <a:t>Assessment</a:t>
            </a:r>
            <a:endParaRPr lang="en-US" sz="2400" b="1" dirty="0">
              <a:solidFill>
                <a:schemeClr val="bg1"/>
              </a:solidFill>
            </a:endParaRPr>
          </a:p>
        </p:txBody>
      </p:sp>
      <p:sp>
        <p:nvSpPr>
          <p:cNvPr id="24" name="TextBox 23"/>
          <p:cNvSpPr txBox="1"/>
          <p:nvPr/>
        </p:nvSpPr>
        <p:spPr>
          <a:xfrm>
            <a:off x="8580276" y="1959223"/>
            <a:ext cx="2952328" cy="461665"/>
          </a:xfrm>
          <a:prstGeom prst="rect">
            <a:avLst/>
          </a:prstGeom>
          <a:noFill/>
        </p:spPr>
        <p:txBody>
          <a:bodyPr wrap="square" rtlCol="0">
            <a:spAutoFit/>
          </a:bodyPr>
          <a:lstStyle/>
          <a:p>
            <a:pPr algn="ctr"/>
            <a:r>
              <a:rPr lang="en-US" sz="2400" b="1" dirty="0" smtClean="0">
                <a:solidFill>
                  <a:schemeClr val="bg1"/>
                </a:solidFill>
              </a:rPr>
              <a:t>Post-Assessment</a:t>
            </a:r>
            <a:endParaRPr lang="en-US" sz="2400" b="1" dirty="0">
              <a:solidFill>
                <a:schemeClr val="bg1"/>
              </a:solidFill>
            </a:endParaRPr>
          </a:p>
        </p:txBody>
      </p:sp>
      <p:sp>
        <p:nvSpPr>
          <p:cNvPr id="25" name="TextBox 24"/>
          <p:cNvSpPr txBox="1"/>
          <p:nvPr/>
        </p:nvSpPr>
        <p:spPr>
          <a:xfrm>
            <a:off x="695400" y="3140968"/>
            <a:ext cx="2952328" cy="3046988"/>
          </a:xfrm>
          <a:prstGeom prst="rect">
            <a:avLst/>
          </a:prstGeom>
          <a:noFill/>
        </p:spPr>
        <p:txBody>
          <a:bodyPr wrap="square" rtlCol="0">
            <a:spAutoFit/>
          </a:bodyPr>
          <a:lstStyle/>
          <a:p>
            <a:r>
              <a:rPr lang="en-US" dirty="0" smtClean="0"/>
              <a:t>Work with the Ministries of Health and Energy of Burkina Faso to:</a:t>
            </a:r>
          </a:p>
          <a:p>
            <a:pPr marL="285750" indent="-285750">
              <a:buFont typeface="Arial" panose="020B0604020202020204" pitchFamily="34" charset="0"/>
              <a:buChar char="•"/>
            </a:pPr>
            <a:r>
              <a:rPr lang="en-US" dirty="0" smtClean="0"/>
              <a:t>Understand </a:t>
            </a:r>
            <a:r>
              <a:rPr lang="en-US" b="1" dirty="0" smtClean="0"/>
              <a:t>priorities, baselines, and gaps</a:t>
            </a:r>
            <a:r>
              <a:rPr lang="en-US" dirty="0" smtClean="0"/>
              <a:t> of the health and energy sectors of Burkina Faso</a:t>
            </a:r>
          </a:p>
          <a:p>
            <a:pPr marL="285750" indent="-285750">
              <a:buFont typeface="Arial" panose="020B0604020202020204" pitchFamily="34" charset="0"/>
              <a:buChar char="•"/>
            </a:pPr>
            <a:r>
              <a:rPr lang="en-US" dirty="0" smtClean="0"/>
              <a:t>Undertake a </a:t>
            </a:r>
            <a:r>
              <a:rPr lang="en-US" b="1" dirty="0" smtClean="0"/>
              <a:t>landscape analysis</a:t>
            </a:r>
            <a:r>
              <a:rPr lang="en-US" dirty="0" smtClean="0"/>
              <a:t> of the sectors</a:t>
            </a:r>
          </a:p>
          <a:p>
            <a:pPr marL="285750" indent="-285750">
              <a:buFont typeface="Arial" panose="020B0604020202020204" pitchFamily="34" charset="0"/>
              <a:buChar char="•"/>
            </a:pPr>
            <a:r>
              <a:rPr lang="en-US" dirty="0" smtClean="0"/>
              <a:t>Prepare a </a:t>
            </a:r>
            <a:r>
              <a:rPr lang="en-US" b="1" dirty="0" smtClean="0"/>
              <a:t>selection of sample facilities</a:t>
            </a:r>
            <a:r>
              <a:rPr lang="en-US" dirty="0" smtClean="0"/>
              <a:t> for the assessment</a:t>
            </a:r>
          </a:p>
        </p:txBody>
      </p:sp>
      <p:sp>
        <p:nvSpPr>
          <p:cNvPr id="26" name="TextBox 25"/>
          <p:cNvSpPr txBox="1"/>
          <p:nvPr/>
        </p:nvSpPr>
        <p:spPr>
          <a:xfrm>
            <a:off x="4618498" y="3140968"/>
            <a:ext cx="2952328" cy="206210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Carry out the assessment through a </a:t>
            </a:r>
            <a:r>
              <a:rPr lang="en-US" b="1" dirty="0" smtClean="0"/>
              <a:t>series of workshops and bilateral meetings</a:t>
            </a:r>
          </a:p>
          <a:p>
            <a:pPr marL="285750" indent="-285750">
              <a:buFont typeface="Arial" panose="020B0604020202020204" pitchFamily="34" charset="0"/>
              <a:buChar char="•"/>
            </a:pPr>
            <a:r>
              <a:rPr lang="en-US" dirty="0" smtClean="0"/>
              <a:t>Provide </a:t>
            </a:r>
            <a:r>
              <a:rPr lang="en-US" b="1" dirty="0" smtClean="0"/>
              <a:t>technical trainings</a:t>
            </a:r>
            <a:r>
              <a:rPr lang="en-US" dirty="0" smtClean="0"/>
              <a:t> to local stakeholders to conduct the assessment</a:t>
            </a:r>
          </a:p>
        </p:txBody>
      </p:sp>
      <p:sp>
        <p:nvSpPr>
          <p:cNvPr id="27" name="TextBox 26"/>
          <p:cNvSpPr txBox="1"/>
          <p:nvPr/>
        </p:nvSpPr>
        <p:spPr>
          <a:xfrm>
            <a:off x="8580276" y="3140968"/>
            <a:ext cx="2952328" cy="280076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Develop </a:t>
            </a:r>
            <a:r>
              <a:rPr lang="en-US" b="1" dirty="0" smtClean="0"/>
              <a:t>recommendations</a:t>
            </a:r>
            <a:r>
              <a:rPr lang="en-US" dirty="0" smtClean="0"/>
              <a:t> and a way forward on the </a:t>
            </a:r>
            <a:r>
              <a:rPr lang="en-US" b="1" dirty="0" smtClean="0"/>
              <a:t>technical design</a:t>
            </a:r>
            <a:r>
              <a:rPr lang="en-US" dirty="0" smtClean="0"/>
              <a:t> of solutions for rural healthcare facilities</a:t>
            </a:r>
          </a:p>
          <a:p>
            <a:pPr marL="285750" indent="-285750">
              <a:buFont typeface="Arial" panose="020B0604020202020204" pitchFamily="34" charset="0"/>
              <a:buChar char="•"/>
            </a:pPr>
            <a:r>
              <a:rPr lang="en-US" dirty="0" smtClean="0"/>
              <a:t>The recommendations to include </a:t>
            </a:r>
            <a:r>
              <a:rPr lang="en-US" b="1" dirty="0" smtClean="0"/>
              <a:t>financial</a:t>
            </a:r>
            <a:r>
              <a:rPr lang="en-US" dirty="0" smtClean="0"/>
              <a:t>, </a:t>
            </a:r>
            <a:r>
              <a:rPr lang="en-US" b="1" dirty="0" smtClean="0"/>
              <a:t>capacity building</a:t>
            </a:r>
            <a:r>
              <a:rPr lang="en-US" dirty="0" smtClean="0"/>
              <a:t>, </a:t>
            </a:r>
            <a:r>
              <a:rPr lang="en-US" b="1" dirty="0" smtClean="0"/>
              <a:t>policy</a:t>
            </a:r>
            <a:r>
              <a:rPr lang="en-US" dirty="0" smtClean="0"/>
              <a:t> and </a:t>
            </a:r>
            <a:r>
              <a:rPr lang="en-US" b="1" dirty="0" err="1" smtClean="0"/>
              <a:t>programme</a:t>
            </a:r>
            <a:r>
              <a:rPr lang="en-US" b="1" dirty="0" smtClean="0"/>
              <a:t> design</a:t>
            </a:r>
            <a:r>
              <a:rPr lang="en-US" dirty="0" smtClean="0"/>
              <a:t> aspects</a:t>
            </a:r>
          </a:p>
        </p:txBody>
      </p:sp>
    </p:spTree>
    <p:extLst>
      <p:ext uri="{BB962C8B-B14F-4D97-AF65-F5344CB8AC3E}">
        <p14:creationId xmlns:p14="http://schemas.microsoft.com/office/powerpoint/2010/main" val="367440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Pre-assessment: Challenges of the health system</a:t>
            </a:r>
            <a:endParaRPr lang="en-US" altLang="ko-KR" sz="2400" b="1" dirty="0">
              <a:solidFill>
                <a:srgbClr val="0872A6"/>
              </a:solidFill>
              <a:latin typeface="+mn-lt"/>
              <a:ea typeface="+mj-ea"/>
              <a:cs typeface="+mj-cs"/>
            </a:endParaRPr>
          </a:p>
        </p:txBody>
      </p:sp>
      <p:sp>
        <p:nvSpPr>
          <p:cNvPr id="2" name="Rectangle 1"/>
          <p:cNvSpPr/>
          <p:nvPr/>
        </p:nvSpPr>
        <p:spPr>
          <a:xfrm>
            <a:off x="479376" y="1484784"/>
            <a:ext cx="3312368" cy="12961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376" y="3068960"/>
            <a:ext cx="3312368"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5400" y="1959223"/>
            <a:ext cx="2952328" cy="461665"/>
          </a:xfrm>
          <a:prstGeom prst="rect">
            <a:avLst/>
          </a:prstGeom>
          <a:noFill/>
        </p:spPr>
        <p:txBody>
          <a:bodyPr wrap="square" rtlCol="0">
            <a:spAutoFit/>
          </a:bodyPr>
          <a:lstStyle/>
          <a:p>
            <a:pPr algn="ctr"/>
            <a:r>
              <a:rPr lang="en-US" sz="2400" b="1" dirty="0" smtClean="0">
                <a:solidFill>
                  <a:schemeClr val="bg1"/>
                </a:solidFill>
              </a:rPr>
              <a:t>Pre-Assessment</a:t>
            </a:r>
            <a:endParaRPr lang="en-US" sz="2400" b="1" dirty="0">
              <a:solidFill>
                <a:schemeClr val="bg1"/>
              </a:solidFill>
            </a:endParaRPr>
          </a:p>
        </p:txBody>
      </p:sp>
      <p:sp>
        <p:nvSpPr>
          <p:cNvPr id="25" name="TextBox 24"/>
          <p:cNvSpPr txBox="1"/>
          <p:nvPr/>
        </p:nvSpPr>
        <p:spPr>
          <a:xfrm>
            <a:off x="695400" y="3140968"/>
            <a:ext cx="2952328" cy="3046988"/>
          </a:xfrm>
          <a:prstGeom prst="rect">
            <a:avLst/>
          </a:prstGeom>
          <a:noFill/>
        </p:spPr>
        <p:txBody>
          <a:bodyPr wrap="square" rtlCol="0">
            <a:spAutoFit/>
          </a:bodyPr>
          <a:lstStyle/>
          <a:p>
            <a:r>
              <a:rPr lang="en-US" dirty="0" smtClean="0"/>
              <a:t>Work with the Ministries of Health and Energy of Burkina Faso to:</a:t>
            </a:r>
          </a:p>
          <a:p>
            <a:pPr marL="285750" indent="-285750">
              <a:buFont typeface="Arial" panose="020B0604020202020204" pitchFamily="34" charset="0"/>
              <a:buChar char="•"/>
            </a:pPr>
            <a:r>
              <a:rPr lang="en-US" dirty="0" smtClean="0"/>
              <a:t>Understand </a:t>
            </a:r>
            <a:r>
              <a:rPr lang="en-US" b="1" dirty="0" smtClean="0"/>
              <a:t>priorities, baselines, and gaps</a:t>
            </a:r>
            <a:r>
              <a:rPr lang="en-US" dirty="0" smtClean="0"/>
              <a:t> of the health and energy sectors of Burkina Faso</a:t>
            </a:r>
          </a:p>
          <a:p>
            <a:pPr marL="285750" indent="-285750">
              <a:buFont typeface="Arial" panose="020B0604020202020204" pitchFamily="34" charset="0"/>
              <a:buChar char="•"/>
            </a:pPr>
            <a:r>
              <a:rPr lang="en-US" dirty="0" smtClean="0"/>
              <a:t>Undertake a </a:t>
            </a:r>
            <a:r>
              <a:rPr lang="en-US" b="1" dirty="0" smtClean="0"/>
              <a:t>landscape analysis</a:t>
            </a:r>
            <a:r>
              <a:rPr lang="en-US" dirty="0" smtClean="0"/>
              <a:t> of the sectors</a:t>
            </a:r>
          </a:p>
          <a:p>
            <a:pPr marL="285750" indent="-285750">
              <a:buFont typeface="Arial" panose="020B0604020202020204" pitchFamily="34" charset="0"/>
              <a:buChar char="•"/>
            </a:pPr>
            <a:r>
              <a:rPr lang="en-US" dirty="0" smtClean="0"/>
              <a:t>Prepare a </a:t>
            </a:r>
            <a:r>
              <a:rPr lang="en-US" b="1" dirty="0" smtClean="0"/>
              <a:t>selection of sample facilities</a:t>
            </a:r>
            <a:r>
              <a:rPr lang="en-US" dirty="0" smtClean="0"/>
              <a:t> for the assessment</a:t>
            </a:r>
          </a:p>
        </p:txBody>
      </p:sp>
      <p:sp>
        <p:nvSpPr>
          <p:cNvPr id="5" name="Rectangle 4"/>
          <p:cNvSpPr/>
          <p:nvPr/>
        </p:nvSpPr>
        <p:spPr>
          <a:xfrm>
            <a:off x="422065" y="1412776"/>
            <a:ext cx="3441687" cy="48965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3935760"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3935760"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38478" y="1412776"/>
            <a:ext cx="6194026" cy="4524315"/>
          </a:xfrm>
          <a:prstGeom prst="rect">
            <a:avLst/>
          </a:prstGeom>
          <a:noFill/>
        </p:spPr>
        <p:txBody>
          <a:bodyPr wrap="square" rtlCol="0">
            <a:spAutoFit/>
          </a:bodyPr>
          <a:lstStyle/>
          <a:p>
            <a:r>
              <a:rPr lang="en-US" b="1" dirty="0" smtClean="0"/>
              <a:t>Challenges and opportunities of the Health System in Burkina Faso:</a:t>
            </a:r>
          </a:p>
          <a:p>
            <a:endParaRPr lang="en-US" b="1" dirty="0"/>
          </a:p>
          <a:p>
            <a:pPr marL="285750" indent="-285750">
              <a:buFont typeface="Arial" panose="020B0604020202020204" pitchFamily="34" charset="0"/>
              <a:buChar char="•"/>
            </a:pPr>
            <a:r>
              <a:rPr lang="en-US" dirty="0" smtClean="0"/>
              <a:t>Intra-sectoral coordination and collaboration could be enhanced</a:t>
            </a:r>
          </a:p>
          <a:p>
            <a:endParaRPr lang="en-US" dirty="0" smtClean="0"/>
          </a:p>
          <a:p>
            <a:pPr marL="285750" indent="-285750">
              <a:buFont typeface="Arial" panose="020B0604020202020204" pitchFamily="34" charset="0"/>
              <a:buChar char="•"/>
            </a:pPr>
            <a:r>
              <a:rPr lang="en-US" dirty="0" smtClean="0"/>
              <a:t>Opportunities to further train health personnel</a:t>
            </a:r>
          </a:p>
          <a:p>
            <a:endParaRPr lang="en-US" dirty="0" smtClean="0"/>
          </a:p>
          <a:p>
            <a:pPr marL="285750" indent="-285750">
              <a:buFont typeface="Arial" panose="020B0604020202020204" pitchFamily="34" charset="0"/>
              <a:buChar char="•"/>
            </a:pPr>
            <a:r>
              <a:rPr lang="en-US" dirty="0" smtClean="0"/>
              <a:t>Improvements are required in the supply of quality health products (medicines, consumables, vaccines, blood products)</a:t>
            </a:r>
          </a:p>
          <a:p>
            <a:endParaRPr lang="en-US" dirty="0" smtClean="0"/>
          </a:p>
          <a:p>
            <a:pPr marL="285750" indent="-285750">
              <a:buFont typeface="Arial" panose="020B0604020202020204" pitchFamily="34" charset="0"/>
              <a:buChar char="•"/>
            </a:pPr>
            <a:r>
              <a:rPr lang="en-US" dirty="0" smtClean="0"/>
              <a:t>Lacking infrastructure</a:t>
            </a:r>
          </a:p>
          <a:p>
            <a:endParaRPr lang="en-US" dirty="0" smtClean="0"/>
          </a:p>
          <a:p>
            <a:pPr marL="285750" indent="-285750">
              <a:buFont typeface="Arial" panose="020B0604020202020204" pitchFamily="34" charset="0"/>
              <a:buChar char="•"/>
            </a:pPr>
            <a:r>
              <a:rPr lang="en-US" dirty="0" smtClean="0"/>
              <a:t>Relatively little availability of data and information</a:t>
            </a:r>
          </a:p>
          <a:p>
            <a:endParaRPr lang="en-US" dirty="0" smtClean="0"/>
          </a:p>
          <a:p>
            <a:pPr marL="285750" indent="-285750">
              <a:buFont typeface="Arial" panose="020B0604020202020204" pitchFamily="34" charset="0"/>
              <a:buChar char="•"/>
            </a:pPr>
            <a:r>
              <a:rPr lang="en-US" dirty="0" smtClean="0"/>
              <a:t>Possibilities to enhance the funding and coordination of research</a:t>
            </a:r>
          </a:p>
          <a:p>
            <a:endParaRPr lang="en-US" dirty="0" smtClean="0"/>
          </a:p>
          <a:p>
            <a:pPr marL="285750" indent="-285750">
              <a:buFont typeface="Arial" panose="020B0604020202020204" pitchFamily="34" charset="0"/>
              <a:buChar char="•"/>
            </a:pPr>
            <a:r>
              <a:rPr lang="en-US" dirty="0" smtClean="0"/>
              <a:t>Lack of funding</a:t>
            </a:r>
            <a:endParaRPr lang="en-US" dirty="0"/>
          </a:p>
        </p:txBody>
      </p:sp>
    </p:spTree>
    <p:extLst>
      <p:ext uri="{BB962C8B-B14F-4D97-AF65-F5344CB8AC3E}">
        <p14:creationId xmlns:p14="http://schemas.microsoft.com/office/powerpoint/2010/main" val="395904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Pre-assessment: Structure of the health system</a:t>
            </a:r>
            <a:endParaRPr lang="en-US" altLang="ko-KR" sz="2400" b="1" dirty="0">
              <a:solidFill>
                <a:srgbClr val="0872A6"/>
              </a:solidFill>
              <a:latin typeface="+mn-lt"/>
              <a:ea typeface="+mj-ea"/>
              <a:cs typeface="+mj-cs"/>
            </a:endParaRPr>
          </a:p>
        </p:txBody>
      </p:sp>
      <p:sp>
        <p:nvSpPr>
          <p:cNvPr id="2" name="Rectangle 1"/>
          <p:cNvSpPr/>
          <p:nvPr/>
        </p:nvSpPr>
        <p:spPr>
          <a:xfrm>
            <a:off x="479376" y="1484784"/>
            <a:ext cx="3312368" cy="12961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376" y="3068960"/>
            <a:ext cx="3312368"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5400" y="1959223"/>
            <a:ext cx="2952328" cy="461665"/>
          </a:xfrm>
          <a:prstGeom prst="rect">
            <a:avLst/>
          </a:prstGeom>
          <a:noFill/>
        </p:spPr>
        <p:txBody>
          <a:bodyPr wrap="square" rtlCol="0">
            <a:spAutoFit/>
          </a:bodyPr>
          <a:lstStyle/>
          <a:p>
            <a:pPr algn="ctr"/>
            <a:r>
              <a:rPr lang="en-US" sz="2400" b="1" dirty="0" smtClean="0">
                <a:solidFill>
                  <a:schemeClr val="bg1"/>
                </a:solidFill>
              </a:rPr>
              <a:t>Pre-Assessment</a:t>
            </a:r>
            <a:endParaRPr lang="en-US" sz="2400" b="1" dirty="0">
              <a:solidFill>
                <a:schemeClr val="bg1"/>
              </a:solidFill>
            </a:endParaRPr>
          </a:p>
        </p:txBody>
      </p:sp>
      <p:sp>
        <p:nvSpPr>
          <p:cNvPr id="25" name="TextBox 24"/>
          <p:cNvSpPr txBox="1"/>
          <p:nvPr/>
        </p:nvSpPr>
        <p:spPr>
          <a:xfrm>
            <a:off x="695400" y="3140968"/>
            <a:ext cx="2952328" cy="3046988"/>
          </a:xfrm>
          <a:prstGeom prst="rect">
            <a:avLst/>
          </a:prstGeom>
          <a:noFill/>
        </p:spPr>
        <p:txBody>
          <a:bodyPr wrap="square" rtlCol="0">
            <a:spAutoFit/>
          </a:bodyPr>
          <a:lstStyle/>
          <a:p>
            <a:r>
              <a:rPr lang="en-US" dirty="0" smtClean="0"/>
              <a:t>Work with the Ministries of Health and Energy of Burkina Faso to:</a:t>
            </a:r>
          </a:p>
          <a:p>
            <a:pPr marL="285750" indent="-285750">
              <a:buFont typeface="Arial" panose="020B0604020202020204" pitchFamily="34" charset="0"/>
              <a:buChar char="•"/>
            </a:pPr>
            <a:r>
              <a:rPr lang="en-US" dirty="0" smtClean="0"/>
              <a:t>Understand </a:t>
            </a:r>
            <a:r>
              <a:rPr lang="en-US" b="1" dirty="0" smtClean="0"/>
              <a:t>priorities, baselines, and gaps</a:t>
            </a:r>
            <a:r>
              <a:rPr lang="en-US" dirty="0" smtClean="0"/>
              <a:t> of the health and energy sectors of Burkina Faso</a:t>
            </a:r>
          </a:p>
          <a:p>
            <a:pPr marL="285750" indent="-285750">
              <a:buFont typeface="Arial" panose="020B0604020202020204" pitchFamily="34" charset="0"/>
              <a:buChar char="•"/>
            </a:pPr>
            <a:r>
              <a:rPr lang="en-US" dirty="0" smtClean="0"/>
              <a:t>Undertake a </a:t>
            </a:r>
            <a:r>
              <a:rPr lang="en-US" b="1" dirty="0" smtClean="0"/>
              <a:t>landscape analysis</a:t>
            </a:r>
            <a:r>
              <a:rPr lang="en-US" dirty="0" smtClean="0"/>
              <a:t> of the sectors</a:t>
            </a:r>
          </a:p>
          <a:p>
            <a:pPr marL="285750" indent="-285750">
              <a:buFont typeface="Arial" panose="020B0604020202020204" pitchFamily="34" charset="0"/>
              <a:buChar char="•"/>
            </a:pPr>
            <a:r>
              <a:rPr lang="en-US" dirty="0" smtClean="0"/>
              <a:t>Prepare a </a:t>
            </a:r>
            <a:r>
              <a:rPr lang="en-US" b="1" dirty="0" smtClean="0"/>
              <a:t>selection of sample facilities</a:t>
            </a:r>
            <a:r>
              <a:rPr lang="en-US" dirty="0" smtClean="0"/>
              <a:t> for the assessment</a:t>
            </a:r>
          </a:p>
        </p:txBody>
      </p:sp>
      <p:sp>
        <p:nvSpPr>
          <p:cNvPr id="5" name="Rectangle 4"/>
          <p:cNvSpPr/>
          <p:nvPr/>
        </p:nvSpPr>
        <p:spPr>
          <a:xfrm>
            <a:off x="422065" y="1412776"/>
            <a:ext cx="3441687" cy="48965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3935760"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3935760"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15880" y="1710056"/>
            <a:ext cx="3960440" cy="73577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15880" y="2780928"/>
            <a:ext cx="3960440" cy="73577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15880" y="3861048"/>
            <a:ext cx="3960440" cy="735770"/>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15880" y="4941168"/>
            <a:ext cx="1944216" cy="735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32104" y="4941168"/>
            <a:ext cx="1944216" cy="735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015880" y="1638048"/>
            <a:ext cx="396044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3872" y="1290246"/>
            <a:ext cx="3960440" cy="338554"/>
          </a:xfrm>
          <a:prstGeom prst="rect">
            <a:avLst/>
          </a:prstGeom>
          <a:noFill/>
        </p:spPr>
        <p:txBody>
          <a:bodyPr wrap="square" rtlCol="0">
            <a:spAutoFit/>
          </a:bodyPr>
          <a:lstStyle/>
          <a:p>
            <a:r>
              <a:rPr lang="en-US" b="1" dirty="0" smtClean="0"/>
              <a:t>Health services structure</a:t>
            </a:r>
            <a:endParaRPr lang="en-US" b="1" dirty="0"/>
          </a:p>
        </p:txBody>
      </p:sp>
      <p:cxnSp>
        <p:nvCxnSpPr>
          <p:cNvPr id="28" name="Straight Connector 27"/>
          <p:cNvCxnSpPr/>
          <p:nvPr/>
        </p:nvCxnSpPr>
        <p:spPr>
          <a:xfrm>
            <a:off x="9141575" y="1638048"/>
            <a:ext cx="1008112"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048328" y="1290246"/>
            <a:ext cx="1029351" cy="347802"/>
          </a:xfrm>
          <a:prstGeom prst="rect">
            <a:avLst/>
          </a:prstGeom>
          <a:noFill/>
        </p:spPr>
        <p:txBody>
          <a:bodyPr wrap="square" rtlCol="0">
            <a:spAutoFit/>
          </a:bodyPr>
          <a:lstStyle/>
          <a:p>
            <a:r>
              <a:rPr lang="en-US" b="1" dirty="0" smtClean="0"/>
              <a:t>Level</a:t>
            </a:r>
            <a:endParaRPr lang="en-US" b="1" dirty="0"/>
          </a:p>
        </p:txBody>
      </p:sp>
      <p:sp>
        <p:nvSpPr>
          <p:cNvPr id="37" name="TextBox 36"/>
          <p:cNvSpPr txBox="1"/>
          <p:nvPr/>
        </p:nvSpPr>
        <p:spPr>
          <a:xfrm>
            <a:off x="9141575" y="1836113"/>
            <a:ext cx="1029351" cy="584775"/>
          </a:xfrm>
          <a:prstGeom prst="rect">
            <a:avLst/>
          </a:prstGeom>
          <a:noFill/>
        </p:spPr>
        <p:txBody>
          <a:bodyPr wrap="square" rtlCol="0">
            <a:spAutoFit/>
          </a:bodyPr>
          <a:lstStyle/>
          <a:p>
            <a:r>
              <a:rPr lang="en-US" dirty="0" smtClean="0"/>
              <a:t>National/public</a:t>
            </a:r>
            <a:endParaRPr lang="en-US" dirty="0"/>
          </a:p>
        </p:txBody>
      </p:sp>
      <p:sp>
        <p:nvSpPr>
          <p:cNvPr id="38" name="TextBox 37"/>
          <p:cNvSpPr txBox="1"/>
          <p:nvPr/>
        </p:nvSpPr>
        <p:spPr>
          <a:xfrm>
            <a:off x="9141575" y="2780928"/>
            <a:ext cx="1029351" cy="584775"/>
          </a:xfrm>
          <a:prstGeom prst="rect">
            <a:avLst/>
          </a:prstGeom>
          <a:noFill/>
        </p:spPr>
        <p:txBody>
          <a:bodyPr wrap="square" rtlCol="0">
            <a:spAutoFit/>
          </a:bodyPr>
          <a:lstStyle/>
          <a:p>
            <a:r>
              <a:rPr lang="en-US" dirty="0" smtClean="0"/>
              <a:t>Regional/private</a:t>
            </a:r>
            <a:endParaRPr lang="en-US" dirty="0"/>
          </a:p>
        </p:txBody>
      </p:sp>
      <p:sp>
        <p:nvSpPr>
          <p:cNvPr id="39" name="TextBox 38"/>
          <p:cNvSpPr txBox="1"/>
          <p:nvPr/>
        </p:nvSpPr>
        <p:spPr>
          <a:xfrm>
            <a:off x="9141575" y="4377342"/>
            <a:ext cx="1152128" cy="584775"/>
          </a:xfrm>
          <a:prstGeom prst="rect">
            <a:avLst/>
          </a:prstGeom>
          <a:noFill/>
        </p:spPr>
        <p:txBody>
          <a:bodyPr wrap="square" rtlCol="0">
            <a:spAutoFit/>
          </a:bodyPr>
          <a:lstStyle/>
          <a:p>
            <a:r>
              <a:rPr lang="en-US" dirty="0" smtClean="0"/>
              <a:t>Local/</a:t>
            </a:r>
          </a:p>
          <a:p>
            <a:r>
              <a:rPr lang="en-US" dirty="0" smtClean="0"/>
              <a:t>traditional</a:t>
            </a:r>
            <a:endParaRPr lang="en-US" dirty="0"/>
          </a:p>
        </p:txBody>
      </p:sp>
      <p:cxnSp>
        <p:nvCxnSpPr>
          <p:cNvPr id="27" name="Straight Connector 26"/>
          <p:cNvCxnSpPr/>
          <p:nvPr/>
        </p:nvCxnSpPr>
        <p:spPr>
          <a:xfrm>
            <a:off x="5015880" y="2636912"/>
            <a:ext cx="561662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15880" y="3645024"/>
            <a:ext cx="561662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159896" y="1938318"/>
            <a:ext cx="3744416" cy="276999"/>
          </a:xfrm>
          <a:prstGeom prst="rect">
            <a:avLst/>
          </a:prstGeom>
          <a:noFill/>
        </p:spPr>
        <p:txBody>
          <a:bodyPr wrap="square" rtlCol="0">
            <a:spAutoFit/>
          </a:bodyPr>
          <a:lstStyle/>
          <a:p>
            <a:r>
              <a:rPr lang="en-US" sz="1200" b="1" dirty="0" smtClean="0"/>
              <a:t>University Hospital </a:t>
            </a:r>
            <a:r>
              <a:rPr lang="en-US" sz="1200" b="1" dirty="0" err="1" smtClean="0"/>
              <a:t>Centres</a:t>
            </a:r>
            <a:r>
              <a:rPr lang="en-US" sz="1200" b="1" dirty="0" smtClean="0"/>
              <a:t> (CHU)</a:t>
            </a:r>
            <a:endParaRPr lang="en-US" sz="1200" b="1" dirty="0"/>
          </a:p>
        </p:txBody>
      </p:sp>
      <p:sp>
        <p:nvSpPr>
          <p:cNvPr id="46" name="TextBox 45"/>
          <p:cNvSpPr txBox="1"/>
          <p:nvPr/>
        </p:nvSpPr>
        <p:spPr>
          <a:xfrm>
            <a:off x="5159896" y="2982412"/>
            <a:ext cx="3744416" cy="276999"/>
          </a:xfrm>
          <a:prstGeom prst="rect">
            <a:avLst/>
          </a:prstGeom>
          <a:noFill/>
        </p:spPr>
        <p:txBody>
          <a:bodyPr wrap="square" rtlCol="0">
            <a:spAutoFit/>
          </a:bodyPr>
          <a:lstStyle/>
          <a:p>
            <a:r>
              <a:rPr lang="en-US" sz="1200" b="1" dirty="0" smtClean="0"/>
              <a:t>Regional Hospital </a:t>
            </a:r>
            <a:r>
              <a:rPr lang="en-US" sz="1200" b="1" dirty="0" err="1" smtClean="0"/>
              <a:t>Centres</a:t>
            </a:r>
            <a:r>
              <a:rPr lang="en-US" sz="1200" b="1" dirty="0" smtClean="0"/>
              <a:t> (CHR)</a:t>
            </a:r>
            <a:endParaRPr lang="en-US" sz="1200" b="1" dirty="0"/>
          </a:p>
        </p:txBody>
      </p:sp>
      <p:sp>
        <p:nvSpPr>
          <p:cNvPr id="47" name="TextBox 46"/>
          <p:cNvSpPr txBox="1"/>
          <p:nvPr/>
        </p:nvSpPr>
        <p:spPr>
          <a:xfrm>
            <a:off x="5159896" y="4070676"/>
            <a:ext cx="3744416" cy="276999"/>
          </a:xfrm>
          <a:prstGeom prst="rect">
            <a:avLst/>
          </a:prstGeom>
          <a:noFill/>
        </p:spPr>
        <p:txBody>
          <a:bodyPr wrap="square" rtlCol="0">
            <a:spAutoFit/>
          </a:bodyPr>
          <a:lstStyle/>
          <a:p>
            <a:r>
              <a:rPr lang="en-US" sz="1200" b="1" dirty="0" smtClean="0"/>
              <a:t>Health District Hospitals (HDH)</a:t>
            </a:r>
            <a:endParaRPr lang="en-US" sz="1200" b="1" dirty="0"/>
          </a:p>
        </p:txBody>
      </p:sp>
      <p:sp>
        <p:nvSpPr>
          <p:cNvPr id="48" name="TextBox 47"/>
          <p:cNvSpPr txBox="1"/>
          <p:nvPr/>
        </p:nvSpPr>
        <p:spPr>
          <a:xfrm>
            <a:off x="5159896" y="5014917"/>
            <a:ext cx="1656184" cy="646331"/>
          </a:xfrm>
          <a:prstGeom prst="rect">
            <a:avLst/>
          </a:prstGeom>
          <a:noFill/>
        </p:spPr>
        <p:txBody>
          <a:bodyPr wrap="square" rtlCol="0">
            <a:spAutoFit/>
          </a:bodyPr>
          <a:lstStyle/>
          <a:p>
            <a:pPr algn="ctr"/>
            <a:r>
              <a:rPr lang="en-US" sz="1200" b="1" dirty="0" smtClean="0"/>
              <a:t>Health and Social Promotion </a:t>
            </a:r>
            <a:r>
              <a:rPr lang="en-US" sz="1200" b="1" dirty="0" err="1" smtClean="0"/>
              <a:t>Centres</a:t>
            </a:r>
            <a:r>
              <a:rPr lang="en-US" sz="1200" b="1" dirty="0" smtClean="0"/>
              <a:t> (CSPS)</a:t>
            </a:r>
            <a:endParaRPr lang="en-US" sz="1200" b="1" dirty="0"/>
          </a:p>
        </p:txBody>
      </p:sp>
      <p:sp>
        <p:nvSpPr>
          <p:cNvPr id="49" name="TextBox 48"/>
          <p:cNvSpPr txBox="1"/>
          <p:nvPr/>
        </p:nvSpPr>
        <p:spPr>
          <a:xfrm>
            <a:off x="7176120" y="5085184"/>
            <a:ext cx="1656184" cy="461665"/>
          </a:xfrm>
          <a:prstGeom prst="rect">
            <a:avLst/>
          </a:prstGeom>
          <a:noFill/>
        </p:spPr>
        <p:txBody>
          <a:bodyPr wrap="square" rtlCol="0">
            <a:spAutoFit/>
          </a:bodyPr>
          <a:lstStyle/>
          <a:p>
            <a:pPr algn="ctr"/>
            <a:r>
              <a:rPr lang="en-US" sz="1200" b="1" dirty="0" smtClean="0"/>
              <a:t>Medical </a:t>
            </a:r>
            <a:r>
              <a:rPr lang="en-US" sz="1200" b="1" dirty="0" err="1" smtClean="0"/>
              <a:t>Centres</a:t>
            </a:r>
            <a:r>
              <a:rPr lang="en-US" sz="1200" b="1" dirty="0" smtClean="0"/>
              <a:t> (CM)</a:t>
            </a:r>
            <a:endParaRPr lang="en-US" sz="1200" b="1" dirty="0"/>
          </a:p>
        </p:txBody>
      </p:sp>
      <p:sp>
        <p:nvSpPr>
          <p:cNvPr id="50" name="TextBox 49"/>
          <p:cNvSpPr txBox="1"/>
          <p:nvPr/>
        </p:nvSpPr>
        <p:spPr>
          <a:xfrm>
            <a:off x="5159896" y="5744289"/>
            <a:ext cx="1656184" cy="276999"/>
          </a:xfrm>
          <a:prstGeom prst="rect">
            <a:avLst/>
          </a:prstGeom>
          <a:noFill/>
        </p:spPr>
        <p:txBody>
          <a:bodyPr wrap="square" rtlCol="0">
            <a:spAutoFit/>
          </a:bodyPr>
          <a:lstStyle/>
          <a:p>
            <a:pPr algn="ctr"/>
            <a:r>
              <a:rPr lang="en-US" sz="1200" b="1" dirty="0" smtClean="0">
                <a:solidFill>
                  <a:schemeClr val="bg2"/>
                </a:solidFill>
              </a:rPr>
              <a:t>Rural</a:t>
            </a:r>
            <a:endParaRPr lang="en-US" sz="1200" b="1" dirty="0">
              <a:solidFill>
                <a:schemeClr val="bg2"/>
              </a:solidFill>
            </a:endParaRPr>
          </a:p>
        </p:txBody>
      </p:sp>
      <p:sp>
        <p:nvSpPr>
          <p:cNvPr id="51" name="TextBox 50"/>
          <p:cNvSpPr txBox="1"/>
          <p:nvPr/>
        </p:nvSpPr>
        <p:spPr>
          <a:xfrm>
            <a:off x="7140116" y="5744289"/>
            <a:ext cx="1656184" cy="276999"/>
          </a:xfrm>
          <a:prstGeom prst="rect">
            <a:avLst/>
          </a:prstGeom>
          <a:noFill/>
        </p:spPr>
        <p:txBody>
          <a:bodyPr wrap="square" rtlCol="0">
            <a:spAutoFit/>
          </a:bodyPr>
          <a:lstStyle/>
          <a:p>
            <a:pPr algn="ctr"/>
            <a:r>
              <a:rPr lang="en-US" sz="1200" b="1" dirty="0" smtClean="0">
                <a:solidFill>
                  <a:schemeClr val="bg2"/>
                </a:solidFill>
              </a:rPr>
              <a:t>Urban</a:t>
            </a:r>
            <a:endParaRPr lang="en-US" sz="1200" b="1" dirty="0">
              <a:solidFill>
                <a:schemeClr val="bg2"/>
              </a:solidFill>
            </a:endParaRPr>
          </a:p>
        </p:txBody>
      </p:sp>
    </p:spTree>
    <p:extLst>
      <p:ext uri="{BB962C8B-B14F-4D97-AF65-F5344CB8AC3E}">
        <p14:creationId xmlns:p14="http://schemas.microsoft.com/office/powerpoint/2010/main" val="299384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Assessment: Overview of existing structures and next steps</a:t>
            </a:r>
            <a:endParaRPr lang="en-US" altLang="ko-KR" sz="2400" b="1" dirty="0">
              <a:solidFill>
                <a:srgbClr val="0872A6"/>
              </a:solidFill>
              <a:latin typeface="+mn-lt"/>
              <a:ea typeface="+mj-ea"/>
              <a:cs typeface="+mj-cs"/>
            </a:endParaRPr>
          </a:p>
        </p:txBody>
      </p:sp>
      <p:sp>
        <p:nvSpPr>
          <p:cNvPr id="5" name="Rectangle 4"/>
          <p:cNvSpPr/>
          <p:nvPr/>
        </p:nvSpPr>
        <p:spPr>
          <a:xfrm>
            <a:off x="422065" y="1412776"/>
            <a:ext cx="3441687" cy="48965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3935760"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3935760"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03711633"/>
              </p:ext>
            </p:extLst>
          </p:nvPr>
        </p:nvGraphicFramePr>
        <p:xfrm>
          <a:off x="4439818" y="1417843"/>
          <a:ext cx="7560839" cy="1126112"/>
        </p:xfrm>
        <a:graphic>
          <a:graphicData uri="http://schemas.openxmlformats.org/drawingml/2006/table">
            <a:tbl>
              <a:tblPr firstRow="1" bandRow="1">
                <a:tableStyleId>{5C22544A-7EE6-4342-B048-85BDC9FD1C3A}</a:tableStyleId>
              </a:tblPr>
              <a:tblGrid>
                <a:gridCol w="1080120"/>
                <a:gridCol w="1080120"/>
                <a:gridCol w="1080120"/>
                <a:gridCol w="1080120"/>
                <a:gridCol w="1213744"/>
                <a:gridCol w="1090510"/>
                <a:gridCol w="936105"/>
              </a:tblGrid>
              <a:tr h="501323">
                <a:tc>
                  <a:txBody>
                    <a:bodyPr/>
                    <a:lstStyle/>
                    <a:p>
                      <a:r>
                        <a:rPr lang="en-US" sz="1200" b="1" dirty="0" smtClean="0">
                          <a:solidFill>
                            <a:schemeClr val="tx1"/>
                          </a:solidFill>
                        </a:rPr>
                        <a:t>No. of health facilities</a:t>
                      </a:r>
                      <a:endParaRPr lang="en-US" sz="1200" b="1" dirty="0">
                        <a:solidFill>
                          <a:schemeClr val="tx1"/>
                        </a:solidFill>
                      </a:endParaRPr>
                    </a:p>
                  </a:txBody>
                  <a:tcPr/>
                </a:tc>
                <a:tc>
                  <a:txBody>
                    <a:bodyPr/>
                    <a:lstStyle/>
                    <a:p>
                      <a:r>
                        <a:rPr lang="en-US" sz="1200" dirty="0" smtClean="0">
                          <a:solidFill>
                            <a:schemeClr val="tx1"/>
                          </a:solidFill>
                        </a:rPr>
                        <a:t>Powered by SONABEL</a:t>
                      </a:r>
                      <a:endParaRPr lang="en-US" sz="1200" dirty="0">
                        <a:solidFill>
                          <a:schemeClr val="tx1"/>
                        </a:solidFill>
                      </a:endParaRPr>
                    </a:p>
                  </a:txBody>
                  <a:tcPr/>
                </a:tc>
                <a:tc>
                  <a:txBody>
                    <a:bodyPr/>
                    <a:lstStyle/>
                    <a:p>
                      <a:r>
                        <a:rPr lang="en-US" sz="1200" dirty="0" smtClean="0">
                          <a:solidFill>
                            <a:schemeClr val="tx1"/>
                          </a:solidFill>
                        </a:rPr>
                        <a:t>Powered</a:t>
                      </a:r>
                      <a:r>
                        <a:rPr lang="en-US" sz="1200" baseline="0" dirty="0" smtClean="0">
                          <a:solidFill>
                            <a:schemeClr val="tx1"/>
                          </a:solidFill>
                        </a:rPr>
                        <a:t> by Solar</a:t>
                      </a:r>
                      <a:endParaRPr lang="en-US" sz="1200" dirty="0">
                        <a:solidFill>
                          <a:schemeClr val="tx1"/>
                        </a:solidFill>
                      </a:endParaRPr>
                    </a:p>
                  </a:txBody>
                  <a:tcPr/>
                </a:tc>
                <a:tc>
                  <a:txBody>
                    <a:bodyPr/>
                    <a:lstStyle/>
                    <a:p>
                      <a:r>
                        <a:rPr lang="en-US" sz="1200" dirty="0" smtClean="0">
                          <a:solidFill>
                            <a:schemeClr val="tx1"/>
                          </a:solidFill>
                        </a:rPr>
                        <a:t>Powered by other sources</a:t>
                      </a:r>
                      <a:endParaRPr lang="en-US" sz="1200" dirty="0">
                        <a:solidFill>
                          <a:schemeClr val="tx1"/>
                        </a:solidFill>
                      </a:endParaRPr>
                    </a:p>
                  </a:txBody>
                  <a:tcPr/>
                </a:tc>
                <a:tc>
                  <a:txBody>
                    <a:bodyPr/>
                    <a:lstStyle/>
                    <a:p>
                      <a:r>
                        <a:rPr lang="en-US" sz="1200" dirty="0" smtClean="0">
                          <a:solidFill>
                            <a:schemeClr val="tx1"/>
                          </a:solidFill>
                        </a:rPr>
                        <a:t>Functioning facilities</a:t>
                      </a:r>
                      <a:endParaRPr lang="en-US" sz="1200" dirty="0">
                        <a:solidFill>
                          <a:schemeClr val="tx1"/>
                        </a:solidFill>
                      </a:endParaRPr>
                    </a:p>
                  </a:txBody>
                  <a:tcPr/>
                </a:tc>
                <a:tc>
                  <a:txBody>
                    <a:bodyPr/>
                    <a:lstStyle/>
                    <a:p>
                      <a:r>
                        <a:rPr lang="en-US" sz="1200" dirty="0" smtClean="0">
                          <a:solidFill>
                            <a:schemeClr val="tx1"/>
                          </a:solidFill>
                        </a:rPr>
                        <a:t>Non-functioning</a:t>
                      </a:r>
                      <a:endParaRPr lang="en-US" sz="1200" dirty="0">
                        <a:solidFill>
                          <a:schemeClr val="tx1"/>
                        </a:solidFill>
                      </a:endParaRPr>
                    </a:p>
                  </a:txBody>
                  <a:tcPr/>
                </a:tc>
                <a:tc>
                  <a:txBody>
                    <a:bodyPr/>
                    <a:lstStyle/>
                    <a:p>
                      <a:r>
                        <a:rPr lang="en-US" sz="1200" dirty="0" smtClean="0">
                          <a:solidFill>
                            <a:schemeClr val="tx1"/>
                          </a:solidFill>
                        </a:rPr>
                        <a:t>Un-electrified</a:t>
                      </a:r>
                      <a:endParaRPr lang="en-US" sz="1200" dirty="0">
                        <a:solidFill>
                          <a:schemeClr val="tx1"/>
                        </a:solidFill>
                      </a:endParaRPr>
                    </a:p>
                  </a:txBody>
                  <a:tcPr/>
                </a:tc>
              </a:tr>
              <a:tr h="486032">
                <a:tc>
                  <a:txBody>
                    <a:bodyPr/>
                    <a:lstStyle/>
                    <a:p>
                      <a:pPr algn="ctr"/>
                      <a:r>
                        <a:rPr lang="en-US" b="1" dirty="0" smtClean="0"/>
                        <a:t>2,330</a:t>
                      </a:r>
                      <a:endParaRPr lang="en-US" b="1" dirty="0"/>
                    </a:p>
                  </a:txBody>
                  <a:tcPr/>
                </a:tc>
                <a:tc>
                  <a:txBody>
                    <a:bodyPr/>
                    <a:lstStyle/>
                    <a:p>
                      <a:pPr algn="ctr"/>
                      <a:r>
                        <a:rPr lang="en-US" b="1" dirty="0" smtClean="0"/>
                        <a:t>603</a:t>
                      </a:r>
                      <a:endParaRPr lang="en-US" b="1" dirty="0"/>
                    </a:p>
                  </a:txBody>
                  <a:tcPr/>
                </a:tc>
                <a:tc>
                  <a:txBody>
                    <a:bodyPr/>
                    <a:lstStyle/>
                    <a:p>
                      <a:pPr algn="ctr"/>
                      <a:r>
                        <a:rPr lang="en-US" b="1" dirty="0" smtClean="0"/>
                        <a:t>1,330</a:t>
                      </a:r>
                      <a:endParaRPr lang="en-US" b="1" dirty="0"/>
                    </a:p>
                  </a:txBody>
                  <a:tcPr/>
                </a:tc>
                <a:tc>
                  <a:txBody>
                    <a:bodyPr/>
                    <a:lstStyle/>
                    <a:p>
                      <a:pPr algn="ctr"/>
                      <a:r>
                        <a:rPr lang="en-US" b="1" dirty="0" smtClean="0"/>
                        <a:t>26</a:t>
                      </a:r>
                      <a:endParaRPr lang="en-US" b="1" dirty="0"/>
                    </a:p>
                  </a:txBody>
                  <a:tcPr/>
                </a:tc>
                <a:tc>
                  <a:txBody>
                    <a:bodyPr/>
                    <a:lstStyle/>
                    <a:p>
                      <a:pPr algn="ctr"/>
                      <a:r>
                        <a:rPr lang="en-US" b="1" dirty="0" smtClean="0"/>
                        <a:t>1,551</a:t>
                      </a:r>
                      <a:endParaRPr lang="en-US" b="1" dirty="0"/>
                    </a:p>
                  </a:txBody>
                  <a:tcPr/>
                </a:tc>
                <a:tc>
                  <a:txBody>
                    <a:bodyPr/>
                    <a:lstStyle/>
                    <a:p>
                      <a:pPr algn="ctr"/>
                      <a:r>
                        <a:rPr lang="en-US" b="1" dirty="0" smtClean="0"/>
                        <a:t>392</a:t>
                      </a:r>
                      <a:endParaRPr lang="en-US" b="1" dirty="0"/>
                    </a:p>
                  </a:txBody>
                  <a:tcPr/>
                </a:tc>
                <a:tc>
                  <a:txBody>
                    <a:bodyPr/>
                    <a:lstStyle/>
                    <a:p>
                      <a:pPr algn="ctr"/>
                      <a:r>
                        <a:rPr lang="en-US" b="1" dirty="0" smtClean="0"/>
                        <a:t>387</a:t>
                      </a:r>
                      <a:endParaRPr lang="en-US" b="1" dirty="0"/>
                    </a:p>
                  </a:txBody>
                  <a:tcPr/>
                </a:tc>
              </a:tr>
            </a:tbl>
          </a:graphicData>
        </a:graphic>
      </p:graphicFrame>
      <p:sp>
        <p:nvSpPr>
          <p:cNvPr id="7" name="TextBox 6"/>
          <p:cNvSpPr txBox="1"/>
          <p:nvPr/>
        </p:nvSpPr>
        <p:spPr>
          <a:xfrm>
            <a:off x="4439818" y="2636912"/>
            <a:ext cx="7416822" cy="738664"/>
          </a:xfrm>
          <a:prstGeom prst="rect">
            <a:avLst/>
          </a:prstGeom>
          <a:noFill/>
        </p:spPr>
        <p:txBody>
          <a:bodyPr wrap="square" rtlCol="0">
            <a:spAutoFit/>
          </a:bodyPr>
          <a:lstStyle/>
          <a:p>
            <a:r>
              <a:rPr lang="en-US" sz="1400" dirty="0" smtClean="0"/>
              <a:t>The data shows there is a </a:t>
            </a:r>
            <a:r>
              <a:rPr lang="en-US" sz="1400" b="1" dirty="0" smtClean="0"/>
              <a:t>significant number of health facilities powered by solar</a:t>
            </a:r>
            <a:r>
              <a:rPr lang="en-US" sz="1400" dirty="0" smtClean="0"/>
              <a:t>, through a combination of support from government packages, private donors, NGOs, and other means</a:t>
            </a:r>
            <a:endParaRPr lang="en-US" sz="1400" dirty="0"/>
          </a:p>
        </p:txBody>
      </p:sp>
      <p:sp>
        <p:nvSpPr>
          <p:cNvPr id="35" name="TextBox 34"/>
          <p:cNvSpPr txBox="1"/>
          <p:nvPr/>
        </p:nvSpPr>
        <p:spPr>
          <a:xfrm>
            <a:off x="4439818" y="3429000"/>
            <a:ext cx="7416822" cy="523220"/>
          </a:xfrm>
          <a:prstGeom prst="rect">
            <a:avLst/>
          </a:prstGeom>
          <a:noFill/>
        </p:spPr>
        <p:txBody>
          <a:bodyPr wrap="square" rtlCol="0">
            <a:spAutoFit/>
          </a:bodyPr>
          <a:lstStyle/>
          <a:p>
            <a:r>
              <a:rPr lang="en-US" sz="1400" dirty="0" smtClean="0"/>
              <a:t>There are around </a:t>
            </a:r>
            <a:r>
              <a:rPr lang="en-US" sz="1400" b="1" dirty="0" smtClean="0"/>
              <a:t>400 un-electrified health care facilities</a:t>
            </a:r>
            <a:r>
              <a:rPr lang="en-US" sz="1400" dirty="0" smtClean="0"/>
              <a:t>, the majority of which are CSPS. These are to be </a:t>
            </a:r>
            <a:r>
              <a:rPr lang="en-US" sz="1400" dirty="0" err="1" smtClean="0"/>
              <a:t>prioritised</a:t>
            </a:r>
            <a:r>
              <a:rPr lang="en-US" sz="1400" dirty="0" smtClean="0"/>
              <a:t> when choosing CSPS for assessments. </a:t>
            </a:r>
            <a:endParaRPr lang="en-US" sz="1400" dirty="0"/>
          </a:p>
        </p:txBody>
      </p:sp>
      <p:sp>
        <p:nvSpPr>
          <p:cNvPr id="36" name="TextBox 35"/>
          <p:cNvSpPr txBox="1"/>
          <p:nvPr/>
        </p:nvSpPr>
        <p:spPr>
          <a:xfrm>
            <a:off x="4439818" y="4077072"/>
            <a:ext cx="7416822" cy="523220"/>
          </a:xfrm>
          <a:prstGeom prst="rect">
            <a:avLst/>
          </a:prstGeom>
          <a:noFill/>
        </p:spPr>
        <p:txBody>
          <a:bodyPr wrap="square" rtlCol="0">
            <a:spAutoFit/>
          </a:bodyPr>
          <a:lstStyle/>
          <a:p>
            <a:r>
              <a:rPr lang="en-US" sz="1400" dirty="0" smtClean="0"/>
              <a:t>Around </a:t>
            </a:r>
            <a:r>
              <a:rPr lang="en-US" sz="1400" b="1" dirty="0" smtClean="0"/>
              <a:t>50 </a:t>
            </a:r>
            <a:r>
              <a:rPr lang="en-US" sz="1400" b="1" dirty="0" err="1" smtClean="0"/>
              <a:t>centres</a:t>
            </a:r>
            <a:r>
              <a:rPr lang="en-US" sz="1400" b="1" dirty="0" smtClean="0"/>
              <a:t> have been chosen for the final assessment</a:t>
            </a:r>
            <a:r>
              <a:rPr lang="en-US" sz="1400" dirty="0" smtClean="0"/>
              <a:t>. These comprise 10 CSPS, plus other </a:t>
            </a:r>
            <a:r>
              <a:rPr lang="en-US" sz="1400" dirty="0" err="1" smtClean="0"/>
              <a:t>centres</a:t>
            </a:r>
            <a:r>
              <a:rPr lang="en-US" sz="1400" dirty="0" smtClean="0"/>
              <a:t> from 5 sub-regions within the countries. </a:t>
            </a:r>
            <a:endParaRPr lang="en-US" sz="1400" dirty="0"/>
          </a:p>
        </p:txBody>
      </p:sp>
      <p:sp>
        <p:nvSpPr>
          <p:cNvPr id="40" name="Rectangle 39"/>
          <p:cNvSpPr/>
          <p:nvPr/>
        </p:nvSpPr>
        <p:spPr>
          <a:xfrm>
            <a:off x="480714" y="1484784"/>
            <a:ext cx="3312368" cy="129614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79376" y="3068960"/>
            <a:ext cx="3312368" cy="31683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59396" y="1959223"/>
            <a:ext cx="2952328" cy="461665"/>
          </a:xfrm>
          <a:prstGeom prst="rect">
            <a:avLst/>
          </a:prstGeom>
          <a:noFill/>
        </p:spPr>
        <p:txBody>
          <a:bodyPr wrap="square" rtlCol="0">
            <a:spAutoFit/>
          </a:bodyPr>
          <a:lstStyle/>
          <a:p>
            <a:pPr algn="ctr"/>
            <a:r>
              <a:rPr lang="en-US" sz="2400" b="1" dirty="0" smtClean="0">
                <a:solidFill>
                  <a:schemeClr val="bg1"/>
                </a:solidFill>
              </a:rPr>
              <a:t>Assessment</a:t>
            </a:r>
            <a:endParaRPr lang="en-US" sz="2400" b="1" dirty="0">
              <a:solidFill>
                <a:schemeClr val="bg1"/>
              </a:solidFill>
            </a:endParaRPr>
          </a:p>
        </p:txBody>
      </p:sp>
      <p:sp>
        <p:nvSpPr>
          <p:cNvPr id="45" name="TextBox 44"/>
          <p:cNvSpPr txBox="1"/>
          <p:nvPr/>
        </p:nvSpPr>
        <p:spPr>
          <a:xfrm>
            <a:off x="659396" y="3140968"/>
            <a:ext cx="2952328" cy="206210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Carry out the assessment through a </a:t>
            </a:r>
            <a:r>
              <a:rPr lang="en-US" b="1" dirty="0" smtClean="0"/>
              <a:t>series of workshops and bilateral meetings</a:t>
            </a:r>
          </a:p>
          <a:p>
            <a:pPr marL="285750" indent="-285750">
              <a:buFont typeface="Arial" panose="020B0604020202020204" pitchFamily="34" charset="0"/>
              <a:buChar char="•"/>
            </a:pPr>
            <a:r>
              <a:rPr lang="en-US" dirty="0" smtClean="0"/>
              <a:t>Provide </a:t>
            </a:r>
            <a:r>
              <a:rPr lang="en-US" b="1" dirty="0" smtClean="0"/>
              <a:t>technical trainings</a:t>
            </a:r>
            <a:r>
              <a:rPr lang="en-US" dirty="0" smtClean="0"/>
              <a:t> to local stakeholders to conduct the assessment</a:t>
            </a:r>
          </a:p>
        </p:txBody>
      </p:sp>
      <p:sp>
        <p:nvSpPr>
          <p:cNvPr id="52" name="TextBox 51"/>
          <p:cNvSpPr txBox="1"/>
          <p:nvPr/>
        </p:nvSpPr>
        <p:spPr>
          <a:xfrm>
            <a:off x="4439818" y="4749871"/>
            <a:ext cx="7416822" cy="954107"/>
          </a:xfrm>
          <a:prstGeom prst="rect">
            <a:avLst/>
          </a:prstGeom>
          <a:noFill/>
        </p:spPr>
        <p:txBody>
          <a:bodyPr wrap="square" rtlCol="0">
            <a:spAutoFit/>
          </a:bodyPr>
          <a:lstStyle/>
          <a:p>
            <a:r>
              <a:rPr lang="en-US" sz="1400" dirty="0" smtClean="0"/>
              <a:t>This will be </a:t>
            </a:r>
            <a:r>
              <a:rPr lang="en-US" sz="1400" dirty="0" err="1" smtClean="0"/>
              <a:t>preceeded</a:t>
            </a:r>
            <a:r>
              <a:rPr lang="en-US" sz="1400" dirty="0" smtClean="0"/>
              <a:t> by </a:t>
            </a:r>
            <a:r>
              <a:rPr lang="en-US" sz="1400" b="1" dirty="0" smtClean="0"/>
              <a:t>survey testing in 2-3 select </a:t>
            </a:r>
            <a:r>
              <a:rPr lang="en-US" sz="1400" b="1" dirty="0" err="1" smtClean="0"/>
              <a:t>centres</a:t>
            </a:r>
            <a:r>
              <a:rPr lang="en-US" sz="1400" dirty="0" smtClean="0"/>
              <a:t> to verify and validate the solidity of the data and of the assessment teams. A training of staff from </a:t>
            </a:r>
            <a:r>
              <a:rPr lang="en-US" sz="1400" b="1" dirty="0" smtClean="0"/>
              <a:t>Health and Energy Ministries</a:t>
            </a:r>
            <a:r>
              <a:rPr lang="en-US" sz="1400" dirty="0" smtClean="0"/>
              <a:t> will be conducted in </a:t>
            </a:r>
            <a:r>
              <a:rPr lang="en-US" sz="1400" dirty="0" smtClean="0"/>
              <a:t>April </a:t>
            </a:r>
            <a:r>
              <a:rPr lang="en-US" sz="1400" dirty="0" smtClean="0"/>
              <a:t>and the sample assessment will be carried out immediately.</a:t>
            </a:r>
            <a:endParaRPr lang="en-US" sz="1400" dirty="0"/>
          </a:p>
        </p:txBody>
      </p:sp>
      <p:sp>
        <p:nvSpPr>
          <p:cNvPr id="57" name="TextBox 56"/>
          <p:cNvSpPr txBox="1"/>
          <p:nvPr/>
        </p:nvSpPr>
        <p:spPr>
          <a:xfrm>
            <a:off x="4439818" y="5929535"/>
            <a:ext cx="7416822" cy="307777"/>
          </a:xfrm>
          <a:prstGeom prst="rect">
            <a:avLst/>
          </a:prstGeom>
          <a:noFill/>
        </p:spPr>
        <p:txBody>
          <a:bodyPr wrap="square" rtlCol="0">
            <a:spAutoFit/>
          </a:bodyPr>
          <a:lstStyle/>
          <a:p>
            <a:r>
              <a:rPr lang="en-US" sz="1400" dirty="0" smtClean="0"/>
              <a:t>The final assessment to be carried out in the remaining </a:t>
            </a:r>
            <a:r>
              <a:rPr lang="en-US" sz="1400" dirty="0" err="1" smtClean="0"/>
              <a:t>centres</a:t>
            </a:r>
            <a:r>
              <a:rPr lang="en-US" sz="1400" dirty="0"/>
              <a:t> </a:t>
            </a:r>
            <a:r>
              <a:rPr lang="en-US" sz="1400" dirty="0" smtClean="0"/>
              <a:t>by the trained teams.</a:t>
            </a:r>
            <a:endParaRPr lang="en-US" sz="1400" dirty="0"/>
          </a:p>
        </p:txBody>
      </p:sp>
    </p:spTree>
    <p:extLst>
      <p:ext uri="{BB962C8B-B14F-4D97-AF65-F5344CB8AC3E}">
        <p14:creationId xmlns:p14="http://schemas.microsoft.com/office/powerpoint/2010/main" val="159581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Assessment: Training of personnel for sample assessments</a:t>
            </a:r>
            <a:endParaRPr lang="en-US" altLang="ko-KR" sz="2400" b="1" dirty="0">
              <a:solidFill>
                <a:srgbClr val="0872A6"/>
              </a:solidFill>
              <a:latin typeface="+mn-lt"/>
              <a:ea typeface="+mj-ea"/>
              <a:cs typeface="+mj-cs"/>
            </a:endParaRPr>
          </a:p>
        </p:txBody>
      </p:sp>
      <p:sp>
        <p:nvSpPr>
          <p:cNvPr id="5" name="Rectangle 4"/>
          <p:cNvSpPr/>
          <p:nvPr/>
        </p:nvSpPr>
        <p:spPr>
          <a:xfrm>
            <a:off x="422065" y="1412776"/>
            <a:ext cx="3441687" cy="48965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3935760"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3935760"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714" y="1484784"/>
            <a:ext cx="3312368" cy="129614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79376" y="3068960"/>
            <a:ext cx="3312368" cy="31683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59396" y="1959223"/>
            <a:ext cx="2952328" cy="461665"/>
          </a:xfrm>
          <a:prstGeom prst="rect">
            <a:avLst/>
          </a:prstGeom>
          <a:noFill/>
        </p:spPr>
        <p:txBody>
          <a:bodyPr wrap="square" rtlCol="0">
            <a:spAutoFit/>
          </a:bodyPr>
          <a:lstStyle/>
          <a:p>
            <a:pPr algn="ctr"/>
            <a:r>
              <a:rPr lang="en-US" sz="2400" b="1" dirty="0" smtClean="0">
                <a:solidFill>
                  <a:schemeClr val="bg1"/>
                </a:solidFill>
              </a:rPr>
              <a:t>Assessment</a:t>
            </a:r>
            <a:endParaRPr lang="en-US" sz="2400" b="1" dirty="0">
              <a:solidFill>
                <a:schemeClr val="bg1"/>
              </a:solidFill>
            </a:endParaRPr>
          </a:p>
        </p:txBody>
      </p:sp>
      <p:sp>
        <p:nvSpPr>
          <p:cNvPr id="45" name="TextBox 44"/>
          <p:cNvSpPr txBox="1"/>
          <p:nvPr/>
        </p:nvSpPr>
        <p:spPr>
          <a:xfrm>
            <a:off x="659396" y="3140968"/>
            <a:ext cx="2952328" cy="206210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Carry out the assessment through a </a:t>
            </a:r>
            <a:r>
              <a:rPr lang="en-US" b="1" dirty="0" smtClean="0"/>
              <a:t>series of workshops and bilateral meetings</a:t>
            </a:r>
          </a:p>
          <a:p>
            <a:pPr marL="285750" indent="-285750">
              <a:buFont typeface="Arial" panose="020B0604020202020204" pitchFamily="34" charset="0"/>
              <a:buChar char="•"/>
            </a:pPr>
            <a:r>
              <a:rPr lang="en-US" dirty="0" smtClean="0"/>
              <a:t>Provide </a:t>
            </a:r>
            <a:r>
              <a:rPr lang="en-US" b="1" dirty="0" smtClean="0"/>
              <a:t>technical trainings</a:t>
            </a:r>
            <a:r>
              <a:rPr lang="en-US" dirty="0" smtClean="0"/>
              <a:t> to local stakeholders to conduct the assessment</a:t>
            </a:r>
          </a:p>
        </p:txBody>
      </p:sp>
      <p:sp>
        <p:nvSpPr>
          <p:cNvPr id="16" name="TextBox 15"/>
          <p:cNvSpPr txBox="1"/>
          <p:nvPr/>
        </p:nvSpPr>
        <p:spPr>
          <a:xfrm>
            <a:off x="4439818" y="1682224"/>
            <a:ext cx="7416822" cy="830997"/>
          </a:xfrm>
          <a:prstGeom prst="rect">
            <a:avLst/>
          </a:prstGeom>
          <a:noFill/>
        </p:spPr>
        <p:txBody>
          <a:bodyPr wrap="square" rtlCol="0">
            <a:spAutoFit/>
          </a:bodyPr>
          <a:lstStyle/>
          <a:p>
            <a:r>
              <a:rPr lang="en-US" dirty="0" smtClean="0"/>
              <a:t>Following discussions with the Ministries of Energy and Health, </a:t>
            </a:r>
            <a:r>
              <a:rPr lang="en-US" b="1" dirty="0" smtClean="0"/>
              <a:t>2-3</a:t>
            </a:r>
            <a:r>
              <a:rPr lang="en-US" dirty="0" smtClean="0"/>
              <a:t> </a:t>
            </a:r>
            <a:r>
              <a:rPr lang="en-US" b="1" dirty="0" smtClean="0"/>
              <a:t>health facilities</a:t>
            </a:r>
            <a:r>
              <a:rPr lang="en-US" dirty="0" smtClean="0"/>
              <a:t> to be selected in the Centre (Capital) region to verify the quality and solidity of the teams. A full assessment of the remaining larger sample</a:t>
            </a:r>
            <a:endParaRPr lang="en-US" dirty="0"/>
          </a:p>
        </p:txBody>
      </p:sp>
      <p:sp>
        <p:nvSpPr>
          <p:cNvPr id="17" name="TextBox 16"/>
          <p:cNvSpPr txBox="1"/>
          <p:nvPr/>
        </p:nvSpPr>
        <p:spPr>
          <a:xfrm>
            <a:off x="4439818" y="2951073"/>
            <a:ext cx="7416822" cy="2062103"/>
          </a:xfrm>
          <a:prstGeom prst="rect">
            <a:avLst/>
          </a:prstGeom>
          <a:noFill/>
        </p:spPr>
        <p:txBody>
          <a:bodyPr wrap="square" rtlCol="0">
            <a:spAutoFit/>
          </a:bodyPr>
          <a:lstStyle/>
          <a:p>
            <a:r>
              <a:rPr lang="en-US" dirty="0" smtClean="0"/>
              <a:t>The sample assessments will be carried out by five teams comprising:</a:t>
            </a:r>
          </a:p>
          <a:p>
            <a:endParaRPr lang="en-US" dirty="0"/>
          </a:p>
          <a:p>
            <a:pPr marL="285750" indent="-285750">
              <a:buFont typeface="Arial" panose="020B0604020202020204" pitchFamily="34" charset="0"/>
              <a:buChar char="•"/>
            </a:pPr>
            <a:r>
              <a:rPr lang="en-US" dirty="0" smtClean="0"/>
              <a:t>One energy technician or engineer per region</a:t>
            </a:r>
          </a:p>
          <a:p>
            <a:pPr marL="285750" indent="-285750">
              <a:buFont typeface="Arial" panose="020B0604020202020204" pitchFamily="34" charset="0"/>
              <a:buChar char="•"/>
            </a:pPr>
            <a:r>
              <a:rPr lang="en-US" dirty="0" smtClean="0"/>
              <a:t>A practitioner or health administrator per region</a:t>
            </a:r>
          </a:p>
          <a:p>
            <a:endParaRPr lang="en-US" dirty="0" smtClean="0"/>
          </a:p>
          <a:p>
            <a:r>
              <a:rPr lang="en-US" dirty="0" smtClean="0"/>
              <a:t>Plus a supervisory team led by IRENA’s local expert, one energy technician and one health practitioner. </a:t>
            </a:r>
          </a:p>
          <a:p>
            <a:pPr marL="285750" indent="-285750">
              <a:buFont typeface="Arial" panose="020B0604020202020204" pitchFamily="34" charset="0"/>
              <a:buChar char="•"/>
            </a:pPr>
            <a:endParaRPr lang="en-US" dirty="0"/>
          </a:p>
        </p:txBody>
      </p:sp>
      <p:sp>
        <p:nvSpPr>
          <p:cNvPr id="18" name="TextBox 17"/>
          <p:cNvSpPr txBox="1"/>
          <p:nvPr/>
        </p:nvSpPr>
        <p:spPr>
          <a:xfrm>
            <a:off x="4439818" y="5013176"/>
            <a:ext cx="7416822" cy="584775"/>
          </a:xfrm>
          <a:prstGeom prst="rect">
            <a:avLst/>
          </a:prstGeom>
          <a:noFill/>
        </p:spPr>
        <p:txBody>
          <a:bodyPr wrap="square" rtlCol="0">
            <a:spAutoFit/>
          </a:bodyPr>
          <a:lstStyle/>
          <a:p>
            <a:r>
              <a:rPr lang="en-US" b="1" dirty="0" smtClean="0"/>
              <a:t>A training of these teams</a:t>
            </a:r>
            <a:r>
              <a:rPr lang="en-US" dirty="0" smtClean="0"/>
              <a:t> to be conducted in Ouagadougou </a:t>
            </a:r>
            <a:r>
              <a:rPr lang="en-US" dirty="0" smtClean="0"/>
              <a:t>on April 7, </a:t>
            </a:r>
            <a:r>
              <a:rPr lang="en-US" dirty="0" smtClean="0"/>
              <a:t>with sample assessments in selected 2-3 </a:t>
            </a:r>
            <a:r>
              <a:rPr lang="en-US" dirty="0" err="1" smtClean="0"/>
              <a:t>centres</a:t>
            </a:r>
            <a:r>
              <a:rPr lang="en-US" dirty="0" smtClean="0"/>
              <a:t> to follow immediately.</a:t>
            </a:r>
          </a:p>
        </p:txBody>
      </p:sp>
      <p:sp>
        <p:nvSpPr>
          <p:cNvPr id="13" name="TextBox 12"/>
          <p:cNvSpPr txBox="1"/>
          <p:nvPr/>
        </p:nvSpPr>
        <p:spPr>
          <a:xfrm>
            <a:off x="4439818" y="5657941"/>
            <a:ext cx="7416822" cy="338554"/>
          </a:xfrm>
          <a:prstGeom prst="rect">
            <a:avLst/>
          </a:prstGeom>
          <a:noFill/>
        </p:spPr>
        <p:txBody>
          <a:bodyPr wrap="square" rtlCol="0">
            <a:spAutoFit/>
          </a:bodyPr>
          <a:lstStyle/>
          <a:p>
            <a:r>
              <a:rPr lang="en-US" b="1" dirty="0" smtClean="0"/>
              <a:t>A first draft of the report </a:t>
            </a:r>
            <a:r>
              <a:rPr lang="en-US" dirty="0" smtClean="0"/>
              <a:t>has been published, currently undergoing review. </a:t>
            </a:r>
          </a:p>
        </p:txBody>
      </p:sp>
    </p:spTree>
    <p:extLst>
      <p:ext uri="{BB962C8B-B14F-4D97-AF65-F5344CB8AC3E}">
        <p14:creationId xmlns:p14="http://schemas.microsoft.com/office/powerpoint/2010/main" val="284720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smtClean="0">
                <a:solidFill>
                  <a:srgbClr val="0872A6"/>
                </a:solidFill>
                <a:latin typeface="+mn-lt"/>
                <a:ea typeface="+mj-ea"/>
                <a:cs typeface="+mj-cs"/>
              </a:rPr>
              <a:t>Post-assessment</a:t>
            </a:r>
            <a:endParaRPr lang="en-US" altLang="ko-KR" sz="2400" b="1" dirty="0">
              <a:solidFill>
                <a:srgbClr val="0872A6"/>
              </a:solidFill>
              <a:latin typeface="+mn-lt"/>
              <a:ea typeface="+mj-ea"/>
              <a:cs typeface="+mj-cs"/>
            </a:endParaRPr>
          </a:p>
        </p:txBody>
      </p:sp>
      <p:sp>
        <p:nvSpPr>
          <p:cNvPr id="5" name="Rectangle 4"/>
          <p:cNvSpPr/>
          <p:nvPr/>
        </p:nvSpPr>
        <p:spPr>
          <a:xfrm>
            <a:off x="422065" y="1412776"/>
            <a:ext cx="3441687" cy="48965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3935760" y="4509120"/>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3935760" y="2045158"/>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39818" y="1682224"/>
            <a:ext cx="7416822" cy="584775"/>
          </a:xfrm>
          <a:prstGeom prst="rect">
            <a:avLst/>
          </a:prstGeom>
          <a:noFill/>
        </p:spPr>
        <p:txBody>
          <a:bodyPr wrap="square" rtlCol="0">
            <a:spAutoFit/>
          </a:bodyPr>
          <a:lstStyle/>
          <a:p>
            <a:r>
              <a:rPr lang="en-US" dirty="0" smtClean="0"/>
              <a:t>The results from the report will be validated through consultations with stakeholders from the country and across the region</a:t>
            </a:r>
            <a:endParaRPr lang="en-US" dirty="0"/>
          </a:p>
        </p:txBody>
      </p:sp>
      <p:sp>
        <p:nvSpPr>
          <p:cNvPr id="17" name="TextBox 16"/>
          <p:cNvSpPr txBox="1"/>
          <p:nvPr/>
        </p:nvSpPr>
        <p:spPr>
          <a:xfrm>
            <a:off x="4439818" y="2708920"/>
            <a:ext cx="7416822" cy="1077218"/>
          </a:xfrm>
          <a:prstGeom prst="rect">
            <a:avLst/>
          </a:prstGeom>
          <a:noFill/>
        </p:spPr>
        <p:txBody>
          <a:bodyPr wrap="square" rtlCol="0">
            <a:spAutoFit/>
          </a:bodyPr>
          <a:lstStyle/>
          <a:p>
            <a:r>
              <a:rPr lang="en-US" dirty="0" smtClean="0"/>
              <a:t>The validation workshop will result in a final assessment report including policy recommendations, delivery models and technical designs with cost estimates, based on the assessments that will have been carried out on the 50 selected </a:t>
            </a:r>
            <a:r>
              <a:rPr lang="en-US" dirty="0" err="1" smtClean="0"/>
              <a:t>centres</a:t>
            </a:r>
            <a:endParaRPr lang="en-US" dirty="0" smtClean="0"/>
          </a:p>
        </p:txBody>
      </p:sp>
      <p:sp>
        <p:nvSpPr>
          <p:cNvPr id="18" name="TextBox 17"/>
          <p:cNvSpPr txBox="1"/>
          <p:nvPr/>
        </p:nvSpPr>
        <p:spPr>
          <a:xfrm>
            <a:off x="4439818" y="4266967"/>
            <a:ext cx="7416822" cy="830997"/>
          </a:xfrm>
          <a:prstGeom prst="rect">
            <a:avLst/>
          </a:prstGeom>
          <a:noFill/>
        </p:spPr>
        <p:txBody>
          <a:bodyPr wrap="square" rtlCol="0">
            <a:spAutoFit/>
          </a:bodyPr>
          <a:lstStyle/>
          <a:p>
            <a:r>
              <a:rPr lang="en-US" dirty="0" smtClean="0"/>
              <a:t>IRENA will engage in a joint effort of dissemination of the results, in coordination with the Energy and Health Ministries of Burkina Faso, national and other partners for wider knowledge sharing and potential outreach for funding.</a:t>
            </a:r>
          </a:p>
        </p:txBody>
      </p:sp>
      <p:sp>
        <p:nvSpPr>
          <p:cNvPr id="13" name="Rectangle 12"/>
          <p:cNvSpPr/>
          <p:nvPr/>
        </p:nvSpPr>
        <p:spPr>
          <a:xfrm>
            <a:off x="479376" y="1484784"/>
            <a:ext cx="3312368" cy="1296144"/>
          </a:xfrm>
          <a:prstGeom prst="rect">
            <a:avLst/>
          </a:prstGeom>
          <a:solidFill>
            <a:srgbClr val="ED9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9376" y="3068960"/>
            <a:ext cx="3312368" cy="3168352"/>
          </a:xfrm>
          <a:prstGeom prst="rect">
            <a:avLst/>
          </a:prstGeom>
          <a:solidFill>
            <a:srgbClr val="FFE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9396" y="1959223"/>
            <a:ext cx="2952328" cy="461665"/>
          </a:xfrm>
          <a:prstGeom prst="rect">
            <a:avLst/>
          </a:prstGeom>
          <a:noFill/>
        </p:spPr>
        <p:txBody>
          <a:bodyPr wrap="square" rtlCol="0">
            <a:spAutoFit/>
          </a:bodyPr>
          <a:lstStyle/>
          <a:p>
            <a:pPr algn="ctr"/>
            <a:r>
              <a:rPr lang="en-US" sz="2400" b="1" dirty="0" smtClean="0">
                <a:solidFill>
                  <a:schemeClr val="bg1"/>
                </a:solidFill>
              </a:rPr>
              <a:t>Post-Assessment</a:t>
            </a:r>
            <a:endParaRPr lang="en-US" sz="2400" b="1" dirty="0">
              <a:solidFill>
                <a:schemeClr val="bg1"/>
              </a:solidFill>
            </a:endParaRPr>
          </a:p>
        </p:txBody>
      </p:sp>
      <p:sp>
        <p:nvSpPr>
          <p:cNvPr id="19" name="TextBox 18"/>
          <p:cNvSpPr txBox="1"/>
          <p:nvPr/>
        </p:nvSpPr>
        <p:spPr>
          <a:xfrm>
            <a:off x="659396" y="3140968"/>
            <a:ext cx="2952328" cy="280076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Develop </a:t>
            </a:r>
            <a:r>
              <a:rPr lang="en-US" b="1" dirty="0" smtClean="0"/>
              <a:t>recommendations</a:t>
            </a:r>
            <a:r>
              <a:rPr lang="en-US" dirty="0" smtClean="0"/>
              <a:t> and a way forward on the </a:t>
            </a:r>
            <a:r>
              <a:rPr lang="en-US" b="1" dirty="0" smtClean="0"/>
              <a:t>technical design</a:t>
            </a:r>
            <a:r>
              <a:rPr lang="en-US" dirty="0" smtClean="0"/>
              <a:t> of solutions for rural healthcare facilities</a:t>
            </a:r>
          </a:p>
          <a:p>
            <a:pPr marL="285750" indent="-285750">
              <a:buFont typeface="Arial" panose="020B0604020202020204" pitchFamily="34" charset="0"/>
              <a:buChar char="•"/>
            </a:pPr>
            <a:r>
              <a:rPr lang="en-US" dirty="0" smtClean="0"/>
              <a:t>The recommendations to include </a:t>
            </a:r>
            <a:r>
              <a:rPr lang="en-US" b="1" dirty="0" smtClean="0"/>
              <a:t>financial</a:t>
            </a:r>
            <a:r>
              <a:rPr lang="en-US" dirty="0" smtClean="0"/>
              <a:t>, </a:t>
            </a:r>
            <a:r>
              <a:rPr lang="en-US" b="1" dirty="0" smtClean="0"/>
              <a:t>capacity building</a:t>
            </a:r>
            <a:r>
              <a:rPr lang="en-US" dirty="0" smtClean="0"/>
              <a:t>, </a:t>
            </a:r>
            <a:r>
              <a:rPr lang="en-US" b="1" dirty="0" smtClean="0"/>
              <a:t>policy</a:t>
            </a:r>
            <a:r>
              <a:rPr lang="en-US" dirty="0" smtClean="0"/>
              <a:t> and </a:t>
            </a:r>
            <a:r>
              <a:rPr lang="en-US" b="1" dirty="0" err="1" smtClean="0"/>
              <a:t>programme</a:t>
            </a:r>
            <a:r>
              <a:rPr lang="en-US" b="1" dirty="0" smtClean="0"/>
              <a:t> design</a:t>
            </a:r>
            <a:r>
              <a:rPr lang="en-US" dirty="0" smtClean="0"/>
              <a:t> aspects</a:t>
            </a:r>
          </a:p>
        </p:txBody>
      </p:sp>
      <p:pic>
        <p:nvPicPr>
          <p:cNvPr id="1026" name="Picture 2" descr="Power for All | Sustainable Energy for 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3326" y="5097964"/>
            <a:ext cx="1607752" cy="84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852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DFEE1A1A4C134C9B9471C6485ECC38" ma:contentTypeVersion="0" ma:contentTypeDescription="Create a new document." ma:contentTypeScope="" ma:versionID="a975fb6683187c0d7262e6acaf3503c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40F830863362724DB520D7A1D831CECD" ma:contentTypeVersion="6" ma:contentTypeDescription="Create a new document." ma:contentTypeScope="" ma:versionID="5dfba0d6e46e308420bce3565380318c">
  <xsd:schema xmlns:xsd="http://www.w3.org/2001/XMLSchema" xmlns:xs="http://www.w3.org/2001/XMLSchema" xmlns:p="http://schemas.microsoft.com/office/2006/metadata/properties" xmlns:ns2="1e025b32-6b9a-47b8-82d6-0a5c7fcbeb53" xmlns:ns3="53eda448-fbe5-416e-94e8-3496fe9a681a" targetNamespace="http://schemas.microsoft.com/office/2006/metadata/properties" ma:root="true" ma:fieldsID="5861c990a1be02c0e7a73e6a0827b379" ns2:_="" ns3:_="">
    <xsd:import namespace="1e025b32-6b9a-47b8-82d6-0a5c7fcbeb53"/>
    <xsd:import namespace="53eda448-fbe5-416e-94e8-3496fe9a68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25b32-6b9a-47b8-82d6-0a5c7fcbe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da448-fbe5-416e-94e8-3496fe9a68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45E26-BAC9-47CC-AC35-2632352A3B5B}">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9A4C954-EABD-49A4-8D57-29F276C14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A793A4-FC06-4213-BEF4-E1482E15E46E}"/>
</file>

<file path=customXml/itemProps4.xml><?xml version="1.0" encoding="utf-8"?>
<ds:datastoreItem xmlns:ds="http://schemas.openxmlformats.org/officeDocument/2006/customXml" ds:itemID="{636805F6-CB52-4FF6-A634-180897EA4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23655</TotalTime>
  <Words>1351</Words>
  <Application>Microsoft Office PowerPoint</Application>
  <PresentationFormat>Widescreen</PresentationFormat>
  <Paragraphs>133</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MS PGothic</vt:lpstr>
      <vt:lpstr>Arial</vt:lpstr>
      <vt:lpstr>Calibri</vt:lpstr>
      <vt:lpstr>Calibri Light</vt:lpstr>
      <vt:lpstr>Helvetica Light</vt:lpstr>
      <vt:lpstr>ITC Avant Garde Gothic</vt:lpstr>
      <vt:lpstr>Wingdings</vt:lpstr>
      <vt:lpstr>Standarddesign</vt:lpstr>
      <vt:lpstr>Custom Design</vt:lpstr>
      <vt:lpstr>Sector assessment for the electrification of primary health care facilities in Burkina Faso 4th Africa Energy Market Place (AEMP) Energy Solutions for Resilient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dc:creator>
  <cp:lastModifiedBy>IRENA</cp:lastModifiedBy>
  <cp:revision>2021</cp:revision>
  <cp:lastPrinted>2019-04-07T11:43:33Z</cp:lastPrinted>
  <dcterms:created xsi:type="dcterms:W3CDTF">2010-01-06T11:15:24Z</dcterms:created>
  <dcterms:modified xsi:type="dcterms:W3CDTF">2021-03-28T05:15:03Z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0x01010040F830863362724DB520D7A1D831CECD</vt:lpwstr>
  </property>
</Properties>
</file>