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30" r:id="rId4"/>
    <p:sldMasterId id="2147485434" r:id="rId5"/>
    <p:sldMasterId id="2147483648" r:id="rId6"/>
    <p:sldMasterId id="2147483662" r:id="rId7"/>
    <p:sldMasterId id="2147483674" r:id="rId8"/>
  </p:sldMasterIdLst>
  <p:notesMasterIdLst>
    <p:notesMasterId r:id="rId18"/>
  </p:notesMasterIdLst>
  <p:sldIdLst>
    <p:sldId id="265" r:id="rId9"/>
    <p:sldId id="1090" r:id="rId10"/>
    <p:sldId id="257" r:id="rId11"/>
    <p:sldId id="258" r:id="rId12"/>
    <p:sldId id="260" r:id="rId13"/>
    <p:sldId id="1056" r:id="rId14"/>
    <p:sldId id="1091" r:id="rId15"/>
    <p:sldId id="262"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645"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Yasir" userId="e1477e05-045b-4a65-839c-fe20ce971881" providerId="ADAL" clId="{1C520F3A-453E-49C8-8948-AFC424E5B4BB}"/>
    <pc:docChg chg="undo custSel modSld">
      <pc:chgData name="Ali Yasir" userId="e1477e05-045b-4a65-839c-fe20ce971881" providerId="ADAL" clId="{1C520F3A-453E-49C8-8948-AFC424E5B4BB}" dt="2021-06-21T11:32:07.276" v="64" actId="20577"/>
      <pc:docMkLst>
        <pc:docMk/>
      </pc:docMkLst>
      <pc:sldChg chg="modSp">
        <pc:chgData name="Ali Yasir" userId="e1477e05-045b-4a65-839c-fe20ce971881" providerId="ADAL" clId="{1C520F3A-453E-49C8-8948-AFC424E5B4BB}" dt="2021-06-21T11:32:07.276" v="64" actId="20577"/>
        <pc:sldMkLst>
          <pc:docMk/>
          <pc:sldMk cId="3269253214" sldId="265"/>
        </pc:sldMkLst>
        <pc:spChg chg="mod">
          <ac:chgData name="Ali Yasir" userId="e1477e05-045b-4a65-839c-fe20ce971881" providerId="ADAL" clId="{1C520F3A-453E-49C8-8948-AFC424E5B4BB}" dt="2021-06-21T11:32:07.276" v="64" actId="20577"/>
          <ac:spMkLst>
            <pc:docMk/>
            <pc:sldMk cId="3269253214" sldId="265"/>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83849677260049"/>
          <c:y val="2.8316642122806119E-2"/>
          <c:w val="0.57148157611385464"/>
          <c:h val="0.68345415661730213"/>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8D7-48F2-9C87-9EF90C027E4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8D7-48F2-9C87-9EF90C027E4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8D7-48F2-9C87-9EF90C027E4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8D7-48F2-9C87-9EF90C027E4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8D7-48F2-9C87-9EF90C027E4F}"/>
              </c:ext>
            </c:extLst>
          </c:dPt>
          <c:dLbls>
            <c:dLbl>
              <c:idx val="0"/>
              <c:layout>
                <c:manualLayout>
                  <c:x val="-0.21415276870114699"/>
                  <c:y val="-0.16114210592470657"/>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3454276937010184"/>
                      <c:h val="0.11758905474499542"/>
                    </c:manualLayout>
                  </c15:layout>
                </c:ext>
                <c:ext xmlns:c16="http://schemas.microsoft.com/office/drawing/2014/chart" uri="{C3380CC4-5D6E-409C-BE32-E72D297353CC}">
                  <c16:uniqueId val="{00000001-58D7-48F2-9C87-9EF90C027E4F}"/>
                </c:ext>
              </c:extLst>
            </c:dLbl>
            <c:dLbl>
              <c:idx val="1"/>
              <c:layout>
                <c:manualLayout>
                  <c:x val="0.15387268996692713"/>
                  <c:y val="5.845017642487154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5741587892946643"/>
                      <c:h val="0.16610932036097548"/>
                    </c:manualLayout>
                  </c15:layout>
                </c:ext>
                <c:ext xmlns:c16="http://schemas.microsoft.com/office/drawing/2014/chart" uri="{C3380CC4-5D6E-409C-BE32-E72D297353CC}">
                  <c16:uniqueId val="{00000003-58D7-48F2-9C87-9EF90C027E4F}"/>
                </c:ext>
              </c:extLst>
            </c:dLbl>
            <c:dLbl>
              <c:idx val="2"/>
              <c:layout>
                <c:manualLayout>
                  <c:x val="0.15283414999813696"/>
                  <c:y val="9.3232267118476861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5112590244580179"/>
                      <c:h val="0.20621112886791523"/>
                    </c:manualLayout>
                  </c15:layout>
                </c:ext>
                <c:ext xmlns:c16="http://schemas.microsoft.com/office/drawing/2014/chart" uri="{C3380CC4-5D6E-409C-BE32-E72D297353CC}">
                  <c16:uniqueId val="{00000005-58D7-48F2-9C87-9EF90C027E4F}"/>
                </c:ext>
              </c:extLst>
            </c:dLbl>
            <c:dLbl>
              <c:idx val="3"/>
              <c:layout>
                <c:manualLayout>
                  <c:x val="9.7106328936458028E-2"/>
                  <c:y val="0.11106212344338126"/>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8D7-48F2-9C87-9EF90C027E4F}"/>
                </c:ext>
              </c:extLst>
            </c:dLbl>
            <c:dLbl>
              <c:idx val="4"/>
              <c:layout>
                <c:manualLayout>
                  <c:x val="9.0713577054992486E-2"/>
                  <c:y val="8.309632229990980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8D7-48F2-9C87-9EF90C027E4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private</c:v>
                </c:pt>
                <c:pt idx="1">
                  <c:v>public-private partnership</c:v>
                </c:pt>
                <c:pt idx="2">
                  <c:v>community-owned</c:v>
                </c:pt>
                <c:pt idx="3">
                  <c:v>public</c:v>
                </c:pt>
                <c:pt idx="4">
                  <c:v>N/A</c:v>
                </c:pt>
              </c:strCache>
            </c:strRef>
          </c:cat>
          <c:val>
            <c:numRef>
              <c:f>Sheet1!$B$2:$B$6</c:f>
              <c:numCache>
                <c:formatCode>General</c:formatCode>
                <c:ptCount val="5"/>
                <c:pt idx="0">
                  <c:v>149</c:v>
                </c:pt>
                <c:pt idx="1">
                  <c:v>36</c:v>
                </c:pt>
                <c:pt idx="2">
                  <c:v>17</c:v>
                </c:pt>
                <c:pt idx="3">
                  <c:v>11</c:v>
                </c:pt>
                <c:pt idx="4">
                  <c:v>5</c:v>
                </c:pt>
              </c:numCache>
            </c:numRef>
          </c:val>
          <c:extLst>
            <c:ext xmlns:c16="http://schemas.microsoft.com/office/drawing/2014/chart" uri="{C3380CC4-5D6E-409C-BE32-E72D297353CC}">
              <c16:uniqueId val="{0000000A-58D7-48F2-9C87-9EF90C027E4F}"/>
            </c:ext>
          </c:extLst>
        </c:ser>
        <c:dLbls>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3.1562584268882386E-2"/>
          <c:y val="0.70499503350479398"/>
          <c:w val="0.94838655284933815"/>
          <c:h val="0.295004735602820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2814816925258"/>
          <c:y val="6.0571564676130528E-2"/>
          <c:w val="0.55080671309665785"/>
          <c:h val="0.60692533092283718"/>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6ED-49E3-B716-EE0F308F926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6ED-49E3-B716-EE0F308F926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6ED-49E3-B716-EE0F308F926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6ED-49E3-B716-EE0F308F926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6ED-49E3-B716-EE0F308F926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6ED-49E3-B716-EE0F308F9266}"/>
              </c:ext>
            </c:extLst>
          </c:dPt>
          <c:dLbls>
            <c:dLbl>
              <c:idx val="0"/>
              <c:layout>
                <c:manualLayout>
                  <c:x val="-0.19944862684155548"/>
                  <c:y val="0.13593181641918148"/>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639510530892849"/>
                      <c:h val="0.11758905474499542"/>
                    </c:manualLayout>
                  </c15:layout>
                </c:ext>
                <c:ext xmlns:c16="http://schemas.microsoft.com/office/drawing/2014/chart" uri="{C3380CC4-5D6E-409C-BE32-E72D297353CC}">
                  <c16:uniqueId val="{00000001-06ED-49E3-B716-EE0F308F9266}"/>
                </c:ext>
              </c:extLst>
            </c:dLbl>
            <c:dLbl>
              <c:idx val="1"/>
              <c:layout>
                <c:manualLayout>
                  <c:x val="-0.31740491836178109"/>
                  <c:y val="-0.11644882850301999"/>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9662692388837716"/>
                      <c:h val="0.17743058832159231"/>
                    </c:manualLayout>
                  </c15:layout>
                </c:ext>
                <c:ext xmlns:c16="http://schemas.microsoft.com/office/drawing/2014/chart" uri="{C3380CC4-5D6E-409C-BE32-E72D297353CC}">
                  <c16:uniqueId val="{00000003-06ED-49E3-B716-EE0F308F9266}"/>
                </c:ext>
              </c:extLst>
            </c:dLbl>
            <c:dLbl>
              <c:idx val="2"/>
              <c:layout>
                <c:manualLayout>
                  <c:x val="0.26673017267088472"/>
                  <c:y val="-0.2380876821393631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5112590244580179"/>
                      <c:h val="0.20621112886791523"/>
                    </c:manualLayout>
                  </c15:layout>
                </c:ext>
                <c:ext xmlns:c16="http://schemas.microsoft.com/office/drawing/2014/chart" uri="{C3380CC4-5D6E-409C-BE32-E72D297353CC}">
                  <c16:uniqueId val="{00000005-06ED-49E3-B716-EE0F308F9266}"/>
                </c:ext>
              </c:extLst>
            </c:dLbl>
            <c:dLbl>
              <c:idx val="4"/>
              <c:layout>
                <c:manualLayout>
                  <c:x val="0.20432576845929706"/>
                  <c:y val="0.1174855836018013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5088070476964799"/>
                      <c:h val="0.11758905474499542"/>
                    </c:manualLayout>
                  </c15:layout>
                </c:ext>
                <c:ext xmlns:c16="http://schemas.microsoft.com/office/drawing/2014/chart" uri="{C3380CC4-5D6E-409C-BE32-E72D297353CC}">
                  <c16:uniqueId val="{00000009-06ED-49E3-B716-EE0F308F9266}"/>
                </c:ext>
              </c:extLst>
            </c:dLbl>
            <c:dLbl>
              <c:idx val="5"/>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6ED-49E3-B716-EE0F308F926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Less than 5</c:v>
                </c:pt>
                <c:pt idx="1">
                  <c:v>5 to 10</c:v>
                </c:pt>
                <c:pt idx="2">
                  <c:v>10 to 20</c:v>
                </c:pt>
                <c:pt idx="3">
                  <c:v>20-50</c:v>
                </c:pt>
                <c:pt idx="4">
                  <c:v>50-1000</c:v>
                </c:pt>
                <c:pt idx="5">
                  <c:v>1000+</c:v>
                </c:pt>
              </c:strCache>
            </c:strRef>
          </c:cat>
          <c:val>
            <c:numRef>
              <c:f>Sheet1!$B$2:$B$7</c:f>
              <c:numCache>
                <c:formatCode>General</c:formatCode>
                <c:ptCount val="6"/>
                <c:pt idx="0">
                  <c:v>51</c:v>
                </c:pt>
                <c:pt idx="1">
                  <c:v>22</c:v>
                </c:pt>
                <c:pt idx="2">
                  <c:v>24</c:v>
                </c:pt>
                <c:pt idx="3">
                  <c:v>17</c:v>
                </c:pt>
                <c:pt idx="4">
                  <c:v>35</c:v>
                </c:pt>
                <c:pt idx="5">
                  <c:v>11</c:v>
                </c:pt>
              </c:numCache>
            </c:numRef>
          </c:val>
          <c:extLst>
            <c:ext xmlns:c16="http://schemas.microsoft.com/office/drawing/2014/chart" uri="{C3380CC4-5D6E-409C-BE32-E72D297353CC}">
              <c16:uniqueId val="{0000000C-06ED-49E3-B716-EE0F308F926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10605275602328952"/>
          <c:y val="0.69324457083852453"/>
          <c:w val="0.79955535474224793"/>
          <c:h val="0.26341836611082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552351066295407E-2"/>
          <c:y val="3.0684195388438404E-2"/>
          <c:w val="0.56491774725555788"/>
          <c:h val="0.63921738866349753"/>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280-4DA1-8D6A-0E9AE93DD1B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280-4DA1-8D6A-0E9AE93DD1B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280-4DA1-8D6A-0E9AE93DD1B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280-4DA1-8D6A-0E9AE93DD1B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280-4DA1-8D6A-0E9AE93DD1B7}"/>
              </c:ext>
            </c:extLst>
          </c:dPt>
          <c:dLbls>
            <c:dLbl>
              <c:idx val="0"/>
              <c:layout>
                <c:manualLayout>
                  <c:x val="-0.21415276870114699"/>
                  <c:y val="-0.16114210592470657"/>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3454276937010184"/>
                      <c:h val="0.11758905474499542"/>
                    </c:manualLayout>
                  </c15:layout>
                </c:ext>
                <c:ext xmlns:c16="http://schemas.microsoft.com/office/drawing/2014/chart" uri="{C3380CC4-5D6E-409C-BE32-E72D297353CC}">
                  <c16:uniqueId val="{00000001-B280-4DA1-8D6A-0E9AE93DD1B7}"/>
                </c:ext>
              </c:extLst>
            </c:dLbl>
            <c:dLbl>
              <c:idx val="1"/>
              <c:layout>
                <c:manualLayout>
                  <c:x val="0.10227083355278387"/>
                  <c:y val="-0.14740884166680235"/>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9857801459528324"/>
                      <c:h val="0.21763980865292309"/>
                    </c:manualLayout>
                  </c15:layout>
                </c:ext>
                <c:ext xmlns:c16="http://schemas.microsoft.com/office/drawing/2014/chart" uri="{C3380CC4-5D6E-409C-BE32-E72D297353CC}">
                  <c16:uniqueId val="{00000003-B280-4DA1-8D6A-0E9AE93DD1B7}"/>
                </c:ext>
              </c:extLst>
            </c:dLbl>
            <c:dLbl>
              <c:idx val="2"/>
              <c:layout>
                <c:manualLayout>
                  <c:x val="8.1380223631567272E-2"/>
                  <c:y val="8.0671260515140175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9228808979186363"/>
                      <c:h val="0.22170918823931401"/>
                    </c:manualLayout>
                  </c15:layout>
                </c:ext>
                <c:ext xmlns:c16="http://schemas.microsoft.com/office/drawing/2014/chart" uri="{C3380CC4-5D6E-409C-BE32-E72D297353CC}">
                  <c16:uniqueId val="{00000005-B280-4DA1-8D6A-0E9AE93DD1B7}"/>
                </c:ext>
              </c:extLst>
            </c:dLbl>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B280-4DA1-8D6A-0E9AE93DD1B7}"/>
                </c:ext>
              </c:extLst>
            </c:dLbl>
            <c:dLbl>
              <c:idx val="4"/>
              <c:layout>
                <c:manualLayout>
                  <c:x val="2.6550946056511246E-2"/>
                  <c:y val="6.550235858157307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280-4DA1-8D6A-0E9AE93DD1B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Less than 5</c:v>
                </c:pt>
                <c:pt idx="1">
                  <c:v>5 to 10</c:v>
                </c:pt>
                <c:pt idx="2">
                  <c:v>10 to 20</c:v>
                </c:pt>
                <c:pt idx="3">
                  <c:v>20-50</c:v>
                </c:pt>
                <c:pt idx="4">
                  <c:v>N/A</c:v>
                </c:pt>
              </c:strCache>
            </c:strRef>
          </c:cat>
          <c:val>
            <c:numRef>
              <c:f>Sheet1!$B$2:$B$6</c:f>
              <c:numCache>
                <c:formatCode>General</c:formatCode>
                <c:ptCount val="5"/>
                <c:pt idx="0">
                  <c:v>62</c:v>
                </c:pt>
                <c:pt idx="1">
                  <c:v>14</c:v>
                </c:pt>
                <c:pt idx="2">
                  <c:v>16</c:v>
                </c:pt>
                <c:pt idx="3">
                  <c:v>9</c:v>
                </c:pt>
                <c:pt idx="4">
                  <c:v>5</c:v>
                </c:pt>
              </c:numCache>
            </c:numRef>
          </c:val>
          <c:extLst>
            <c:ext xmlns:c16="http://schemas.microsoft.com/office/drawing/2014/chart" uri="{C3380CC4-5D6E-409C-BE32-E72D297353CC}">
              <c16:uniqueId val="{0000000A-B280-4DA1-8D6A-0E9AE93DD1B7}"/>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2.4348062770883999E-2"/>
          <c:y val="0.70346662093335266"/>
          <c:w val="0.77915348098767712"/>
          <c:h val="0.23740592067771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ata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 Id="rId4" Type="http://schemas.openxmlformats.org/officeDocument/2006/relationships/image" Target="../media/image2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 Id="rId4"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7B40B-175A-4DEF-B5DB-B50BC5169B00}" type="doc">
      <dgm:prSet loTypeId="urn:microsoft.com/office/officeart/2008/layout/BendingPictureCaptionList" loCatId="picture" qsTypeId="urn:microsoft.com/office/officeart/2005/8/quickstyle/simple2" qsCatId="simple" csTypeId="urn:microsoft.com/office/officeart/2005/8/colors/accent1_2" csCatId="accent1" phldr="1"/>
      <dgm:spPr/>
      <dgm:t>
        <a:bodyPr/>
        <a:lstStyle/>
        <a:p>
          <a:endParaRPr lang="en-GB"/>
        </a:p>
      </dgm:t>
    </dgm:pt>
    <dgm:pt modelId="{C0F1B16F-C14B-45DF-97D6-A8C6C23189A5}">
      <dgm:prSet phldrT="[Text]"/>
      <dgm:spPr/>
      <dgm:t>
        <a:bodyPr/>
        <a:lstStyle/>
        <a:p>
          <a:pPr>
            <a:buFont typeface="Wingdings" panose="05000000000000000000" pitchFamily="2" charset="2"/>
            <a:buChar char="q"/>
          </a:pPr>
          <a:r>
            <a:rPr lang="en-US" b="1" dirty="0">
              <a:latin typeface="+mn-lt"/>
            </a:rPr>
            <a:t>Energizing Primary Healthcare</a:t>
          </a:r>
          <a:endParaRPr lang="en-GB" dirty="0"/>
        </a:p>
      </dgm:t>
    </dgm:pt>
    <dgm:pt modelId="{6C1DE02A-AF1D-4BF6-9E3D-5FC3B1A06567}" type="parTrans" cxnId="{0BD6B8D1-4841-42BB-87B4-1B80FBADA966}">
      <dgm:prSet/>
      <dgm:spPr/>
      <dgm:t>
        <a:bodyPr/>
        <a:lstStyle/>
        <a:p>
          <a:endParaRPr lang="en-GB"/>
        </a:p>
      </dgm:t>
    </dgm:pt>
    <dgm:pt modelId="{EC6CCBE5-803B-4392-B369-6DA8FED8BA92}" type="sibTrans" cxnId="{0BD6B8D1-4841-42BB-87B4-1B80FBADA966}">
      <dgm:prSet/>
      <dgm:spPr/>
      <dgm:t>
        <a:bodyPr/>
        <a:lstStyle/>
        <a:p>
          <a:endParaRPr lang="en-GB"/>
        </a:p>
      </dgm:t>
    </dgm:pt>
    <dgm:pt modelId="{0FA8339D-6901-4492-A31D-3CA4725EE0E5}">
      <dgm:prSet phldrT="[Text]"/>
      <dgm:spPr/>
      <dgm:t>
        <a:bodyPr/>
        <a:lstStyle/>
        <a:p>
          <a:pPr>
            <a:buFont typeface="Wingdings" panose="05000000000000000000" pitchFamily="2" charset="2"/>
            <a:buChar char="q"/>
          </a:pPr>
          <a:r>
            <a:rPr lang="en-US" b="1"/>
            <a:t>Energizing Agri-Food Value Chains</a:t>
          </a:r>
          <a:endParaRPr lang="en-GB" dirty="0"/>
        </a:p>
      </dgm:t>
    </dgm:pt>
    <dgm:pt modelId="{7510722C-A3DE-445E-9D10-CB1D9456888D}" type="parTrans" cxnId="{05A53168-5E91-4CBE-BD92-DFE9F7DAFE81}">
      <dgm:prSet/>
      <dgm:spPr/>
      <dgm:t>
        <a:bodyPr/>
        <a:lstStyle/>
        <a:p>
          <a:endParaRPr lang="en-GB"/>
        </a:p>
      </dgm:t>
    </dgm:pt>
    <dgm:pt modelId="{B9821583-51F6-41B0-B520-18F02063E7DB}" type="sibTrans" cxnId="{05A53168-5E91-4CBE-BD92-DFE9F7DAFE81}">
      <dgm:prSet/>
      <dgm:spPr/>
      <dgm:t>
        <a:bodyPr/>
        <a:lstStyle/>
        <a:p>
          <a:endParaRPr lang="en-GB"/>
        </a:p>
      </dgm:t>
    </dgm:pt>
    <dgm:pt modelId="{E96D6E36-5C65-4C0C-A982-68802833DD39}">
      <dgm:prSet phldrT="[Text]"/>
      <dgm:spPr/>
      <dgm:t>
        <a:bodyPr/>
        <a:lstStyle/>
        <a:p>
          <a:pPr>
            <a:buFont typeface="Wingdings" panose="05000000000000000000" pitchFamily="2" charset="2"/>
            <a:buChar char="q"/>
          </a:pPr>
          <a:r>
            <a:rPr lang="en-US" b="1">
              <a:latin typeface="+mn-lt"/>
            </a:rPr>
            <a:t>Promoting Entrepreneurship</a:t>
          </a:r>
          <a:endParaRPr lang="en-GB" dirty="0"/>
        </a:p>
      </dgm:t>
    </dgm:pt>
    <dgm:pt modelId="{C43029B9-CABB-4AA2-9F69-635FA254F552}" type="parTrans" cxnId="{5E34F5F9-46D3-4FB3-A7A2-EF0B5E853405}">
      <dgm:prSet/>
      <dgm:spPr/>
      <dgm:t>
        <a:bodyPr/>
        <a:lstStyle/>
        <a:p>
          <a:endParaRPr lang="en-GB"/>
        </a:p>
      </dgm:t>
    </dgm:pt>
    <dgm:pt modelId="{5DD7E2EF-0759-49ED-AC68-F3F6C97C458E}" type="sibTrans" cxnId="{5E34F5F9-46D3-4FB3-A7A2-EF0B5E853405}">
      <dgm:prSet/>
      <dgm:spPr/>
      <dgm:t>
        <a:bodyPr/>
        <a:lstStyle/>
        <a:p>
          <a:endParaRPr lang="en-GB"/>
        </a:p>
      </dgm:t>
    </dgm:pt>
    <dgm:pt modelId="{773627FD-FAE5-495A-BCEA-93665BED4C69}" type="pres">
      <dgm:prSet presAssocID="{E577B40B-175A-4DEF-B5DB-B50BC5169B00}" presName="Name0" presStyleCnt="0">
        <dgm:presLayoutVars>
          <dgm:dir/>
          <dgm:resizeHandles val="exact"/>
        </dgm:presLayoutVars>
      </dgm:prSet>
      <dgm:spPr/>
    </dgm:pt>
    <dgm:pt modelId="{739993E0-8DA3-4190-ABEF-C6CBFB6533E7}" type="pres">
      <dgm:prSet presAssocID="{C0F1B16F-C14B-45DF-97D6-A8C6C23189A5}" presName="composite" presStyleCnt="0"/>
      <dgm:spPr/>
    </dgm:pt>
    <dgm:pt modelId="{AA35A526-20E9-49B0-B99B-A4B0284F128B}" type="pres">
      <dgm:prSet presAssocID="{C0F1B16F-C14B-45DF-97D6-A8C6C23189A5}"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62B106BE-A49C-4F0B-826F-539E883D0A51}" type="pres">
      <dgm:prSet presAssocID="{C0F1B16F-C14B-45DF-97D6-A8C6C23189A5}" presName="wedgeRectCallout1" presStyleLbl="node1" presStyleIdx="0" presStyleCnt="3">
        <dgm:presLayoutVars>
          <dgm:bulletEnabled val="1"/>
        </dgm:presLayoutVars>
      </dgm:prSet>
      <dgm:spPr/>
    </dgm:pt>
    <dgm:pt modelId="{9AF190F1-549C-4FF1-84BD-40DF9C93A8EB}" type="pres">
      <dgm:prSet presAssocID="{EC6CCBE5-803B-4392-B369-6DA8FED8BA92}" presName="sibTrans" presStyleCnt="0"/>
      <dgm:spPr/>
    </dgm:pt>
    <dgm:pt modelId="{4E51BF50-529E-4D3B-9AF0-51F2A2F9D43E}" type="pres">
      <dgm:prSet presAssocID="{0FA8339D-6901-4492-A31D-3CA4725EE0E5}" presName="composite" presStyleCnt="0"/>
      <dgm:spPr/>
    </dgm:pt>
    <dgm:pt modelId="{B76CFB7F-A2B0-48CB-9CBF-F179BB170775}" type="pres">
      <dgm:prSet presAssocID="{0FA8339D-6901-4492-A31D-3CA4725EE0E5}"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pt>
    <dgm:pt modelId="{DA7862BD-E363-41D7-BA9A-1F6C95D0B566}" type="pres">
      <dgm:prSet presAssocID="{0FA8339D-6901-4492-A31D-3CA4725EE0E5}" presName="wedgeRectCallout1" presStyleLbl="node1" presStyleIdx="1" presStyleCnt="3">
        <dgm:presLayoutVars>
          <dgm:bulletEnabled val="1"/>
        </dgm:presLayoutVars>
      </dgm:prSet>
      <dgm:spPr/>
    </dgm:pt>
    <dgm:pt modelId="{308B7560-B0D1-43C9-8EE2-04F4F8432CC5}" type="pres">
      <dgm:prSet presAssocID="{B9821583-51F6-41B0-B520-18F02063E7DB}" presName="sibTrans" presStyleCnt="0"/>
      <dgm:spPr/>
    </dgm:pt>
    <dgm:pt modelId="{77390059-00AE-4C2D-8A37-59FDC686182E}" type="pres">
      <dgm:prSet presAssocID="{E96D6E36-5C65-4C0C-A982-68802833DD39}" presName="composite" presStyleCnt="0"/>
      <dgm:spPr/>
    </dgm:pt>
    <dgm:pt modelId="{EAA12880-F87A-4DB3-9480-6E068E285E28}" type="pres">
      <dgm:prSet presAssocID="{E96D6E36-5C65-4C0C-A982-68802833DD39}"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pt>
    <dgm:pt modelId="{1D66CA61-752E-457B-B4FD-76441CB7D068}" type="pres">
      <dgm:prSet presAssocID="{E96D6E36-5C65-4C0C-A982-68802833DD39}" presName="wedgeRectCallout1" presStyleLbl="node1" presStyleIdx="2" presStyleCnt="3">
        <dgm:presLayoutVars>
          <dgm:bulletEnabled val="1"/>
        </dgm:presLayoutVars>
      </dgm:prSet>
      <dgm:spPr/>
    </dgm:pt>
  </dgm:ptLst>
  <dgm:cxnLst>
    <dgm:cxn modelId="{94BABB02-8462-43D9-ADAA-A31E83AB11F2}" type="presOf" srcId="{C0F1B16F-C14B-45DF-97D6-A8C6C23189A5}" destId="{62B106BE-A49C-4F0B-826F-539E883D0A51}" srcOrd="0" destOrd="0" presId="urn:microsoft.com/office/officeart/2008/layout/BendingPictureCaptionList"/>
    <dgm:cxn modelId="{05A53168-5E91-4CBE-BD92-DFE9F7DAFE81}" srcId="{E577B40B-175A-4DEF-B5DB-B50BC5169B00}" destId="{0FA8339D-6901-4492-A31D-3CA4725EE0E5}" srcOrd="1" destOrd="0" parTransId="{7510722C-A3DE-445E-9D10-CB1D9456888D}" sibTransId="{B9821583-51F6-41B0-B520-18F02063E7DB}"/>
    <dgm:cxn modelId="{EC1CD775-2A14-41FB-AFFB-8D11B6190B29}" type="presOf" srcId="{E577B40B-175A-4DEF-B5DB-B50BC5169B00}" destId="{773627FD-FAE5-495A-BCEA-93665BED4C69}" srcOrd="0" destOrd="0" presId="urn:microsoft.com/office/officeart/2008/layout/BendingPictureCaptionList"/>
    <dgm:cxn modelId="{A39E8977-9CE9-4A66-8720-FE68C6A52D95}" type="presOf" srcId="{0FA8339D-6901-4492-A31D-3CA4725EE0E5}" destId="{DA7862BD-E363-41D7-BA9A-1F6C95D0B566}" srcOrd="0" destOrd="0" presId="urn:microsoft.com/office/officeart/2008/layout/BendingPictureCaptionList"/>
    <dgm:cxn modelId="{0BD6B8D1-4841-42BB-87B4-1B80FBADA966}" srcId="{E577B40B-175A-4DEF-B5DB-B50BC5169B00}" destId="{C0F1B16F-C14B-45DF-97D6-A8C6C23189A5}" srcOrd="0" destOrd="0" parTransId="{6C1DE02A-AF1D-4BF6-9E3D-5FC3B1A06567}" sibTransId="{EC6CCBE5-803B-4392-B369-6DA8FED8BA92}"/>
    <dgm:cxn modelId="{35BC1FD8-E105-4EA6-8448-753629F0D1F1}" type="presOf" srcId="{E96D6E36-5C65-4C0C-A982-68802833DD39}" destId="{1D66CA61-752E-457B-B4FD-76441CB7D068}" srcOrd="0" destOrd="0" presId="urn:microsoft.com/office/officeart/2008/layout/BendingPictureCaptionList"/>
    <dgm:cxn modelId="{5E34F5F9-46D3-4FB3-A7A2-EF0B5E853405}" srcId="{E577B40B-175A-4DEF-B5DB-B50BC5169B00}" destId="{E96D6E36-5C65-4C0C-A982-68802833DD39}" srcOrd="2" destOrd="0" parTransId="{C43029B9-CABB-4AA2-9F69-635FA254F552}" sibTransId="{5DD7E2EF-0759-49ED-AC68-F3F6C97C458E}"/>
    <dgm:cxn modelId="{DD2A5BF8-1BC8-48C9-B267-3EC02754B101}" type="presParOf" srcId="{773627FD-FAE5-495A-BCEA-93665BED4C69}" destId="{739993E0-8DA3-4190-ABEF-C6CBFB6533E7}" srcOrd="0" destOrd="0" presId="urn:microsoft.com/office/officeart/2008/layout/BendingPictureCaptionList"/>
    <dgm:cxn modelId="{E2BFCAA3-DA73-487B-8B15-C1E5CD33D73D}" type="presParOf" srcId="{739993E0-8DA3-4190-ABEF-C6CBFB6533E7}" destId="{AA35A526-20E9-49B0-B99B-A4B0284F128B}" srcOrd="0" destOrd="0" presId="urn:microsoft.com/office/officeart/2008/layout/BendingPictureCaptionList"/>
    <dgm:cxn modelId="{77C36F48-F8CC-4B99-A21E-CAAF49BE2799}" type="presParOf" srcId="{739993E0-8DA3-4190-ABEF-C6CBFB6533E7}" destId="{62B106BE-A49C-4F0B-826F-539E883D0A51}" srcOrd="1" destOrd="0" presId="urn:microsoft.com/office/officeart/2008/layout/BendingPictureCaptionList"/>
    <dgm:cxn modelId="{E874DF0B-D74C-4C75-8505-38F346C4B81B}" type="presParOf" srcId="{773627FD-FAE5-495A-BCEA-93665BED4C69}" destId="{9AF190F1-549C-4FF1-84BD-40DF9C93A8EB}" srcOrd="1" destOrd="0" presId="urn:microsoft.com/office/officeart/2008/layout/BendingPictureCaptionList"/>
    <dgm:cxn modelId="{A0B78932-3ED5-458B-A652-4173E56A6D43}" type="presParOf" srcId="{773627FD-FAE5-495A-BCEA-93665BED4C69}" destId="{4E51BF50-529E-4D3B-9AF0-51F2A2F9D43E}" srcOrd="2" destOrd="0" presId="urn:microsoft.com/office/officeart/2008/layout/BendingPictureCaptionList"/>
    <dgm:cxn modelId="{2DA08056-B089-4E54-9AA7-D51AE6F203A1}" type="presParOf" srcId="{4E51BF50-529E-4D3B-9AF0-51F2A2F9D43E}" destId="{B76CFB7F-A2B0-48CB-9CBF-F179BB170775}" srcOrd="0" destOrd="0" presId="urn:microsoft.com/office/officeart/2008/layout/BendingPictureCaptionList"/>
    <dgm:cxn modelId="{40D66D14-92D0-456C-951B-74CCF0474D50}" type="presParOf" srcId="{4E51BF50-529E-4D3B-9AF0-51F2A2F9D43E}" destId="{DA7862BD-E363-41D7-BA9A-1F6C95D0B566}" srcOrd="1" destOrd="0" presId="urn:microsoft.com/office/officeart/2008/layout/BendingPictureCaptionList"/>
    <dgm:cxn modelId="{C45B56C7-DEBF-4AD6-889C-35F0E4ED01AB}" type="presParOf" srcId="{773627FD-FAE5-495A-BCEA-93665BED4C69}" destId="{308B7560-B0D1-43C9-8EE2-04F4F8432CC5}" srcOrd="3" destOrd="0" presId="urn:microsoft.com/office/officeart/2008/layout/BendingPictureCaptionList"/>
    <dgm:cxn modelId="{B1217136-DE9C-4864-BC9A-A93BDBA72793}" type="presParOf" srcId="{773627FD-FAE5-495A-BCEA-93665BED4C69}" destId="{77390059-00AE-4C2D-8A37-59FDC686182E}" srcOrd="4" destOrd="0" presId="urn:microsoft.com/office/officeart/2008/layout/BendingPictureCaptionList"/>
    <dgm:cxn modelId="{33AFF4EE-2632-440A-A471-40ADF9DCA1C2}" type="presParOf" srcId="{77390059-00AE-4C2D-8A37-59FDC686182E}" destId="{EAA12880-F87A-4DB3-9480-6E068E285E28}" srcOrd="0" destOrd="0" presId="urn:microsoft.com/office/officeart/2008/layout/BendingPictureCaptionList"/>
    <dgm:cxn modelId="{BDE8C119-8274-4300-BD92-648599EED1E6}" type="presParOf" srcId="{77390059-00AE-4C2D-8A37-59FDC686182E}" destId="{1D66CA61-752E-457B-B4FD-76441CB7D068}"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01A082-470B-48CF-835E-D930619232C7}" type="doc">
      <dgm:prSet loTypeId="urn:microsoft.com/office/officeart/2005/8/layout/pList2" loCatId="list" qsTypeId="urn:microsoft.com/office/officeart/2005/8/quickstyle/simple1" qsCatId="simple" csTypeId="urn:microsoft.com/office/officeart/2005/8/colors/colorful2" csCatId="colorful" phldr="1"/>
      <dgm:spPr/>
      <dgm:t>
        <a:bodyPr/>
        <a:lstStyle/>
        <a:p>
          <a:endParaRPr lang="en-GB"/>
        </a:p>
      </dgm:t>
    </dgm:pt>
    <dgm:pt modelId="{14BB9BD4-15CC-48B9-BC61-E120DF049517}">
      <dgm:prSet phldrT="[Text]"/>
      <dgm:spPr/>
      <dgm:t>
        <a:bodyPr/>
        <a:lstStyle/>
        <a:p>
          <a:pPr>
            <a:lnSpc>
              <a:spcPct val="90000"/>
            </a:lnSpc>
          </a:pPr>
          <a:r>
            <a:rPr lang="en-US" sz="1900" b="1" dirty="0"/>
            <a:t>Buckwheat</a:t>
          </a:r>
          <a:endParaRPr lang="en-GB" sz="1900" b="1" dirty="0"/>
        </a:p>
      </dgm:t>
    </dgm:pt>
    <dgm:pt modelId="{C3CA6B61-75F8-4E37-9F4B-4FA0C0168013}" type="parTrans" cxnId="{0F33C687-F0E8-4890-A152-F3EF3A5C4364}">
      <dgm:prSet/>
      <dgm:spPr/>
      <dgm:t>
        <a:bodyPr/>
        <a:lstStyle/>
        <a:p>
          <a:endParaRPr lang="en-GB"/>
        </a:p>
      </dgm:t>
    </dgm:pt>
    <dgm:pt modelId="{3AF31727-2D13-4A8D-8C7E-59D2ECA16D28}" type="sibTrans" cxnId="{0F33C687-F0E8-4890-A152-F3EF3A5C4364}">
      <dgm:prSet/>
      <dgm:spPr/>
      <dgm:t>
        <a:bodyPr/>
        <a:lstStyle/>
        <a:p>
          <a:endParaRPr lang="en-GB"/>
        </a:p>
      </dgm:t>
    </dgm:pt>
    <dgm:pt modelId="{817AB45A-EBA6-4B04-BBDD-C0F2282F5BA5}">
      <dgm:prSet phldrT="[Text]" custT="1"/>
      <dgm:spPr/>
      <dgm:t>
        <a:bodyPr/>
        <a:lstStyle/>
        <a:p>
          <a:pPr>
            <a:lnSpc>
              <a:spcPct val="100000"/>
            </a:lnSpc>
          </a:pPr>
          <a:r>
            <a:rPr lang="en-US" sz="1600" dirty="0"/>
            <a:t>DRE for Threshing and Winnowing Machine</a:t>
          </a:r>
          <a:endParaRPr lang="en-GB" sz="1600" dirty="0"/>
        </a:p>
      </dgm:t>
    </dgm:pt>
    <dgm:pt modelId="{F540FA37-D01F-4F36-9B25-A7595A9430A8}" type="parTrans" cxnId="{F071A5A1-9B7A-457B-B99C-8719DEA4017C}">
      <dgm:prSet/>
      <dgm:spPr/>
      <dgm:t>
        <a:bodyPr/>
        <a:lstStyle/>
        <a:p>
          <a:endParaRPr lang="en-GB"/>
        </a:p>
      </dgm:t>
    </dgm:pt>
    <dgm:pt modelId="{61FF3E8C-F349-4F9B-A3F8-54AD3AB813CE}" type="sibTrans" cxnId="{F071A5A1-9B7A-457B-B99C-8719DEA4017C}">
      <dgm:prSet/>
      <dgm:spPr/>
      <dgm:t>
        <a:bodyPr/>
        <a:lstStyle/>
        <a:p>
          <a:endParaRPr lang="en-GB"/>
        </a:p>
      </dgm:t>
    </dgm:pt>
    <dgm:pt modelId="{F511E68A-9B40-40DD-8D0D-E89746A768AC}">
      <dgm:prSet phldrT="[Text]"/>
      <dgm:spPr/>
      <dgm:t>
        <a:bodyPr/>
        <a:lstStyle/>
        <a:p>
          <a:pPr>
            <a:lnSpc>
              <a:spcPct val="90000"/>
            </a:lnSpc>
          </a:pPr>
          <a:r>
            <a:rPr lang="en-US" sz="1900" b="1" dirty="0"/>
            <a:t>Yak</a:t>
          </a:r>
          <a:endParaRPr lang="en-GB" sz="1900" b="1" dirty="0"/>
        </a:p>
      </dgm:t>
    </dgm:pt>
    <dgm:pt modelId="{8B528CB7-DB55-4133-BD09-E6B23F4A61ED}" type="parTrans" cxnId="{62703B96-929D-41AA-8876-EFAB393A93A9}">
      <dgm:prSet/>
      <dgm:spPr/>
      <dgm:t>
        <a:bodyPr/>
        <a:lstStyle/>
        <a:p>
          <a:endParaRPr lang="en-GB"/>
        </a:p>
      </dgm:t>
    </dgm:pt>
    <dgm:pt modelId="{CAF6F23B-5576-4F42-BC91-BFA753BB1F16}" type="sibTrans" cxnId="{62703B96-929D-41AA-8876-EFAB393A93A9}">
      <dgm:prSet/>
      <dgm:spPr/>
      <dgm:t>
        <a:bodyPr/>
        <a:lstStyle/>
        <a:p>
          <a:endParaRPr lang="en-GB"/>
        </a:p>
      </dgm:t>
    </dgm:pt>
    <dgm:pt modelId="{5C7825D1-868C-40A3-A46F-FCD40C37906C}">
      <dgm:prSet phldrT="[Text]" custT="1"/>
      <dgm:spPr/>
      <dgm:t>
        <a:bodyPr/>
        <a:lstStyle/>
        <a:p>
          <a:pPr>
            <a:lnSpc>
              <a:spcPct val="100000"/>
            </a:lnSpc>
          </a:pPr>
          <a:r>
            <a:rPr lang="en-US" sz="1600" dirty="0"/>
            <a:t>DRE for Milking Machine</a:t>
          </a:r>
          <a:endParaRPr lang="en-GB" sz="1600" dirty="0"/>
        </a:p>
      </dgm:t>
    </dgm:pt>
    <dgm:pt modelId="{22453CD1-5C4F-444D-97D0-14798FE3FBB3}" type="parTrans" cxnId="{EC9F03F8-C084-485B-8969-B89900D31950}">
      <dgm:prSet/>
      <dgm:spPr/>
      <dgm:t>
        <a:bodyPr/>
        <a:lstStyle/>
        <a:p>
          <a:endParaRPr lang="en-GB"/>
        </a:p>
      </dgm:t>
    </dgm:pt>
    <dgm:pt modelId="{0CD9A114-6268-405A-8946-F1F267A23C1D}" type="sibTrans" cxnId="{EC9F03F8-C084-485B-8969-B89900D31950}">
      <dgm:prSet/>
      <dgm:spPr/>
      <dgm:t>
        <a:bodyPr/>
        <a:lstStyle/>
        <a:p>
          <a:endParaRPr lang="en-GB"/>
        </a:p>
      </dgm:t>
    </dgm:pt>
    <dgm:pt modelId="{683F162E-CD42-4EF2-BB75-10B6BC43CCFC}">
      <dgm:prSet phldrT="[Text]" custT="1"/>
      <dgm:spPr/>
      <dgm:t>
        <a:bodyPr/>
        <a:lstStyle/>
        <a:p>
          <a:pPr>
            <a:lnSpc>
              <a:spcPct val="100000"/>
            </a:lnSpc>
          </a:pPr>
          <a:r>
            <a:rPr lang="en-US" sz="1600" dirty="0"/>
            <a:t>DRE for butter churning and cream separator</a:t>
          </a:r>
          <a:endParaRPr lang="en-GB" sz="1600" dirty="0"/>
        </a:p>
      </dgm:t>
    </dgm:pt>
    <dgm:pt modelId="{4E0D91AC-5AC4-4D93-9D30-9E9EBAE9BCB0}" type="parTrans" cxnId="{47655167-BBE7-4FB3-BF47-AC83DC75EE0E}">
      <dgm:prSet/>
      <dgm:spPr/>
      <dgm:t>
        <a:bodyPr/>
        <a:lstStyle/>
        <a:p>
          <a:endParaRPr lang="en-GB"/>
        </a:p>
      </dgm:t>
    </dgm:pt>
    <dgm:pt modelId="{17FB7448-6FF7-4059-B2E4-33A81EA13CC6}" type="sibTrans" cxnId="{47655167-BBE7-4FB3-BF47-AC83DC75EE0E}">
      <dgm:prSet/>
      <dgm:spPr/>
      <dgm:t>
        <a:bodyPr/>
        <a:lstStyle/>
        <a:p>
          <a:endParaRPr lang="en-GB"/>
        </a:p>
      </dgm:t>
    </dgm:pt>
    <dgm:pt modelId="{61F7C5AC-E646-43AD-975F-43FDE1222E47}">
      <dgm:prSet phldrT="[Text]"/>
      <dgm:spPr/>
      <dgm:t>
        <a:bodyPr/>
        <a:lstStyle/>
        <a:p>
          <a:pPr>
            <a:lnSpc>
              <a:spcPct val="90000"/>
            </a:lnSpc>
          </a:pPr>
          <a:r>
            <a:rPr lang="en-US" sz="1900" b="1" dirty="0"/>
            <a:t>Potatoes</a:t>
          </a:r>
          <a:endParaRPr lang="en-GB" sz="1900" b="1" dirty="0"/>
        </a:p>
      </dgm:t>
    </dgm:pt>
    <dgm:pt modelId="{A2350585-9C21-4808-BFF3-A1596981251B}" type="parTrans" cxnId="{1F063F72-F590-4F29-9337-CE2984B4963D}">
      <dgm:prSet/>
      <dgm:spPr/>
      <dgm:t>
        <a:bodyPr/>
        <a:lstStyle/>
        <a:p>
          <a:endParaRPr lang="en-GB"/>
        </a:p>
      </dgm:t>
    </dgm:pt>
    <dgm:pt modelId="{972F078B-93E6-4B4D-A681-B1742A3AA235}" type="sibTrans" cxnId="{1F063F72-F590-4F29-9337-CE2984B4963D}">
      <dgm:prSet/>
      <dgm:spPr/>
      <dgm:t>
        <a:bodyPr/>
        <a:lstStyle/>
        <a:p>
          <a:endParaRPr lang="en-GB"/>
        </a:p>
      </dgm:t>
    </dgm:pt>
    <dgm:pt modelId="{D5DAE1F8-91D8-4056-9264-55C8E8E7B0B6}">
      <dgm:prSet phldrT="[Text]"/>
      <dgm:spPr/>
      <dgm:t>
        <a:bodyPr/>
        <a:lstStyle/>
        <a:p>
          <a:pPr>
            <a:lnSpc>
              <a:spcPct val="90000"/>
            </a:lnSpc>
          </a:pPr>
          <a:r>
            <a:rPr lang="en-US" sz="1900" b="1" dirty="0"/>
            <a:t>Vegetables</a:t>
          </a:r>
          <a:endParaRPr lang="en-GB" sz="1900" b="1" dirty="0"/>
        </a:p>
      </dgm:t>
    </dgm:pt>
    <dgm:pt modelId="{90080206-F69A-4686-8009-ED7B214DC750}" type="parTrans" cxnId="{5E8010B0-C7C8-4747-B262-E78F72D626C6}">
      <dgm:prSet/>
      <dgm:spPr/>
      <dgm:t>
        <a:bodyPr/>
        <a:lstStyle/>
        <a:p>
          <a:endParaRPr lang="en-GB"/>
        </a:p>
      </dgm:t>
    </dgm:pt>
    <dgm:pt modelId="{2B85031B-0610-4904-8AE5-3A1A7CA49925}" type="sibTrans" cxnId="{5E8010B0-C7C8-4747-B262-E78F72D626C6}">
      <dgm:prSet/>
      <dgm:spPr/>
      <dgm:t>
        <a:bodyPr/>
        <a:lstStyle/>
        <a:p>
          <a:endParaRPr lang="en-GB"/>
        </a:p>
      </dgm:t>
    </dgm:pt>
    <dgm:pt modelId="{09F0B3BA-5400-419F-A1F7-E2C2C4549E22}">
      <dgm:prSet phldrT="[Text]" custT="1"/>
      <dgm:spPr/>
      <dgm:t>
        <a:bodyPr/>
        <a:lstStyle/>
        <a:p>
          <a:pPr>
            <a:lnSpc>
              <a:spcPct val="100000"/>
            </a:lnSpc>
          </a:pPr>
          <a:r>
            <a:rPr lang="en-US" sz="1600" dirty="0"/>
            <a:t>DRE Pump Irrigation</a:t>
          </a:r>
          <a:endParaRPr lang="en-GB" sz="1600" dirty="0"/>
        </a:p>
      </dgm:t>
    </dgm:pt>
    <dgm:pt modelId="{0327BA61-E3B4-46CF-A6C2-F4435357018D}" type="parTrans" cxnId="{DB918900-A58F-4517-88CA-3A767926396F}">
      <dgm:prSet/>
      <dgm:spPr/>
      <dgm:t>
        <a:bodyPr/>
        <a:lstStyle/>
        <a:p>
          <a:endParaRPr lang="en-GB"/>
        </a:p>
      </dgm:t>
    </dgm:pt>
    <dgm:pt modelId="{BC700518-B0A8-4D66-BF88-BA6EAD51A202}" type="sibTrans" cxnId="{DB918900-A58F-4517-88CA-3A767926396F}">
      <dgm:prSet/>
      <dgm:spPr/>
      <dgm:t>
        <a:bodyPr/>
        <a:lstStyle/>
        <a:p>
          <a:endParaRPr lang="en-GB"/>
        </a:p>
      </dgm:t>
    </dgm:pt>
    <dgm:pt modelId="{6D8B9861-B311-4141-AE9A-2EE8A52C60DB}">
      <dgm:prSet phldrT="[Text]" custT="1"/>
      <dgm:spPr/>
      <dgm:t>
        <a:bodyPr/>
        <a:lstStyle/>
        <a:p>
          <a:pPr>
            <a:lnSpc>
              <a:spcPct val="100000"/>
            </a:lnSpc>
          </a:pPr>
          <a:r>
            <a:rPr lang="en-US" sz="1600" dirty="0"/>
            <a:t>DRE for potatoes grading machine</a:t>
          </a:r>
          <a:endParaRPr lang="en-GB" sz="1600" dirty="0"/>
        </a:p>
      </dgm:t>
    </dgm:pt>
    <dgm:pt modelId="{9DF99F3D-79BA-4D9F-AD97-C8C821994D4E}" type="parTrans" cxnId="{E487E014-5F22-4E21-A58F-4DF062888030}">
      <dgm:prSet/>
      <dgm:spPr/>
      <dgm:t>
        <a:bodyPr/>
        <a:lstStyle/>
        <a:p>
          <a:endParaRPr lang="en-GB"/>
        </a:p>
      </dgm:t>
    </dgm:pt>
    <dgm:pt modelId="{A174A16A-8BAF-470A-AB55-CB39131E84C4}" type="sibTrans" cxnId="{E487E014-5F22-4E21-A58F-4DF062888030}">
      <dgm:prSet/>
      <dgm:spPr/>
      <dgm:t>
        <a:bodyPr/>
        <a:lstStyle/>
        <a:p>
          <a:endParaRPr lang="en-GB"/>
        </a:p>
      </dgm:t>
    </dgm:pt>
    <dgm:pt modelId="{354106BE-AC0A-4C89-A345-48A2BE9B5A5C}">
      <dgm:prSet phldrT="[Text]" custT="1"/>
      <dgm:spPr/>
      <dgm:t>
        <a:bodyPr/>
        <a:lstStyle/>
        <a:p>
          <a:pPr>
            <a:lnSpc>
              <a:spcPct val="100000"/>
            </a:lnSpc>
          </a:pPr>
          <a:r>
            <a:rPr lang="en-US" sz="1600" dirty="0"/>
            <a:t>DRE for cold storage and transportation</a:t>
          </a:r>
          <a:endParaRPr lang="en-GB" sz="1600" dirty="0"/>
        </a:p>
      </dgm:t>
    </dgm:pt>
    <dgm:pt modelId="{CC1EAD4F-DA9B-431C-9A5E-6D0265C193FD}" type="parTrans" cxnId="{E9B6A554-A384-401F-99AC-4645FDDA9B6A}">
      <dgm:prSet/>
      <dgm:spPr/>
      <dgm:t>
        <a:bodyPr/>
        <a:lstStyle/>
        <a:p>
          <a:endParaRPr lang="en-GB"/>
        </a:p>
      </dgm:t>
    </dgm:pt>
    <dgm:pt modelId="{1042F0DB-05AE-4CDC-A352-3261DC5E16DF}" type="sibTrans" cxnId="{E9B6A554-A384-401F-99AC-4645FDDA9B6A}">
      <dgm:prSet/>
      <dgm:spPr/>
      <dgm:t>
        <a:bodyPr/>
        <a:lstStyle/>
        <a:p>
          <a:endParaRPr lang="en-GB"/>
        </a:p>
      </dgm:t>
    </dgm:pt>
    <dgm:pt modelId="{A5A7110B-67C7-4DC4-B48B-2C0A8ECC3A5E}">
      <dgm:prSet phldrT="[Text]" custT="1"/>
      <dgm:spPr/>
      <dgm:t>
        <a:bodyPr/>
        <a:lstStyle/>
        <a:p>
          <a:pPr>
            <a:lnSpc>
              <a:spcPct val="100000"/>
            </a:lnSpc>
          </a:pPr>
          <a:r>
            <a:rPr lang="en-US" sz="1600" dirty="0"/>
            <a:t>DRE for drip irrigation</a:t>
          </a:r>
          <a:endParaRPr lang="en-GB" sz="1600" dirty="0"/>
        </a:p>
      </dgm:t>
    </dgm:pt>
    <dgm:pt modelId="{CDD83CDF-5FC8-456C-9C89-C7521ED48226}" type="parTrans" cxnId="{27D91063-9343-494D-8C07-49B5D9C035F6}">
      <dgm:prSet/>
      <dgm:spPr/>
      <dgm:t>
        <a:bodyPr/>
        <a:lstStyle/>
        <a:p>
          <a:endParaRPr lang="en-GB"/>
        </a:p>
      </dgm:t>
    </dgm:pt>
    <dgm:pt modelId="{9C2E95CF-048F-4D60-A339-60FD8EDDD561}" type="sibTrans" cxnId="{27D91063-9343-494D-8C07-49B5D9C035F6}">
      <dgm:prSet/>
      <dgm:spPr/>
      <dgm:t>
        <a:bodyPr/>
        <a:lstStyle/>
        <a:p>
          <a:endParaRPr lang="en-GB"/>
        </a:p>
      </dgm:t>
    </dgm:pt>
    <dgm:pt modelId="{00451FBB-DD9C-4A6C-B364-57C7BC69A0DB}">
      <dgm:prSet phldrT="[Text]" custT="1"/>
      <dgm:spPr/>
      <dgm:t>
        <a:bodyPr/>
        <a:lstStyle/>
        <a:p>
          <a:pPr>
            <a:lnSpc>
              <a:spcPct val="100000"/>
            </a:lnSpc>
          </a:pPr>
          <a:r>
            <a:rPr lang="en-US" sz="1600" dirty="0"/>
            <a:t>DRE for Weeding Machine</a:t>
          </a:r>
          <a:endParaRPr lang="en-GB" sz="1600" dirty="0"/>
        </a:p>
      </dgm:t>
    </dgm:pt>
    <dgm:pt modelId="{DF80FBEC-DC44-4A63-9859-4443713E06AB}" type="parTrans" cxnId="{EB983FE9-04E2-4735-914D-79B942C9608B}">
      <dgm:prSet/>
      <dgm:spPr/>
      <dgm:t>
        <a:bodyPr/>
        <a:lstStyle/>
        <a:p>
          <a:endParaRPr lang="en-GB"/>
        </a:p>
      </dgm:t>
    </dgm:pt>
    <dgm:pt modelId="{C8921FF9-2E0A-4051-911C-6B7CA7C1613B}" type="sibTrans" cxnId="{EB983FE9-04E2-4735-914D-79B942C9608B}">
      <dgm:prSet/>
      <dgm:spPr/>
      <dgm:t>
        <a:bodyPr/>
        <a:lstStyle/>
        <a:p>
          <a:endParaRPr lang="en-GB"/>
        </a:p>
      </dgm:t>
    </dgm:pt>
    <dgm:pt modelId="{A5BD8E8F-83D5-4447-A2AC-ACDD8B8901E7}" type="pres">
      <dgm:prSet presAssocID="{6101A082-470B-48CF-835E-D930619232C7}" presName="Name0" presStyleCnt="0">
        <dgm:presLayoutVars>
          <dgm:dir/>
          <dgm:resizeHandles val="exact"/>
        </dgm:presLayoutVars>
      </dgm:prSet>
      <dgm:spPr/>
    </dgm:pt>
    <dgm:pt modelId="{C5FF1D93-0D95-4496-B046-95403CCD9500}" type="pres">
      <dgm:prSet presAssocID="{6101A082-470B-48CF-835E-D930619232C7}" presName="bkgdShp" presStyleLbl="alignAccFollowNode1" presStyleIdx="0" presStyleCnt="1"/>
      <dgm:spPr/>
    </dgm:pt>
    <dgm:pt modelId="{24DE54A8-7F5D-4675-B882-4F80D0597744}" type="pres">
      <dgm:prSet presAssocID="{6101A082-470B-48CF-835E-D930619232C7}" presName="linComp" presStyleCnt="0"/>
      <dgm:spPr/>
    </dgm:pt>
    <dgm:pt modelId="{8DD3B690-977B-49DF-992D-A3C9C87363C6}" type="pres">
      <dgm:prSet presAssocID="{14BB9BD4-15CC-48B9-BC61-E120DF049517}" presName="compNode" presStyleCnt="0"/>
      <dgm:spPr/>
    </dgm:pt>
    <dgm:pt modelId="{2C009944-5F35-4662-BA9B-40E8CA9D73C3}" type="pres">
      <dgm:prSet presAssocID="{14BB9BD4-15CC-48B9-BC61-E120DF049517}" presName="node" presStyleLbl="node1" presStyleIdx="0" presStyleCnt="4">
        <dgm:presLayoutVars>
          <dgm:bulletEnabled val="1"/>
        </dgm:presLayoutVars>
      </dgm:prSet>
      <dgm:spPr/>
    </dgm:pt>
    <dgm:pt modelId="{6B8122A9-0AB3-421E-ACF1-2B5ADB40C8BE}" type="pres">
      <dgm:prSet presAssocID="{14BB9BD4-15CC-48B9-BC61-E120DF049517}" presName="invisiNode" presStyleLbl="node1" presStyleIdx="0" presStyleCnt="4"/>
      <dgm:spPr/>
    </dgm:pt>
    <dgm:pt modelId="{B1C777CF-22A2-4E3F-AF5B-CFA9AF23618E}" type="pres">
      <dgm:prSet presAssocID="{14BB9BD4-15CC-48B9-BC61-E120DF049517}"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33C3F8CB-BE98-4BCF-AB82-F844867F0DCE}" type="pres">
      <dgm:prSet presAssocID="{3AF31727-2D13-4A8D-8C7E-59D2ECA16D28}" presName="sibTrans" presStyleLbl="sibTrans2D1" presStyleIdx="0" presStyleCnt="0"/>
      <dgm:spPr/>
    </dgm:pt>
    <dgm:pt modelId="{75E1C86C-3148-4F43-AA04-57F4896F778B}" type="pres">
      <dgm:prSet presAssocID="{F511E68A-9B40-40DD-8D0D-E89746A768AC}" presName="compNode" presStyleCnt="0"/>
      <dgm:spPr/>
    </dgm:pt>
    <dgm:pt modelId="{B53912F8-F9CF-403B-85F1-CB62320A4FAE}" type="pres">
      <dgm:prSet presAssocID="{F511E68A-9B40-40DD-8D0D-E89746A768AC}" presName="node" presStyleLbl="node1" presStyleIdx="1" presStyleCnt="4">
        <dgm:presLayoutVars>
          <dgm:bulletEnabled val="1"/>
        </dgm:presLayoutVars>
      </dgm:prSet>
      <dgm:spPr/>
    </dgm:pt>
    <dgm:pt modelId="{E9E4C0D5-5B70-4534-B9FD-601CCCE74CF4}" type="pres">
      <dgm:prSet presAssocID="{F511E68A-9B40-40DD-8D0D-E89746A768AC}" presName="invisiNode" presStyleLbl="node1" presStyleIdx="1" presStyleCnt="4"/>
      <dgm:spPr/>
    </dgm:pt>
    <dgm:pt modelId="{893CEB72-C5C4-4C76-8D60-ED0C45B56892}" type="pres">
      <dgm:prSet presAssocID="{F511E68A-9B40-40DD-8D0D-E89746A768AC}"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465E730B-28C3-4559-B01B-34C858942EBA}" type="pres">
      <dgm:prSet presAssocID="{CAF6F23B-5576-4F42-BC91-BFA753BB1F16}" presName="sibTrans" presStyleLbl="sibTrans2D1" presStyleIdx="0" presStyleCnt="0"/>
      <dgm:spPr/>
    </dgm:pt>
    <dgm:pt modelId="{E8114000-26FC-48AA-A572-55571DAB88F8}" type="pres">
      <dgm:prSet presAssocID="{61F7C5AC-E646-43AD-975F-43FDE1222E47}" presName="compNode" presStyleCnt="0"/>
      <dgm:spPr/>
    </dgm:pt>
    <dgm:pt modelId="{E80448E5-324A-458A-B7FB-57A3CF2AD928}" type="pres">
      <dgm:prSet presAssocID="{61F7C5AC-E646-43AD-975F-43FDE1222E47}" presName="node" presStyleLbl="node1" presStyleIdx="2" presStyleCnt="4">
        <dgm:presLayoutVars>
          <dgm:bulletEnabled val="1"/>
        </dgm:presLayoutVars>
      </dgm:prSet>
      <dgm:spPr/>
    </dgm:pt>
    <dgm:pt modelId="{1AE375A5-B058-48C3-966E-8B5CBA33ACAD}" type="pres">
      <dgm:prSet presAssocID="{61F7C5AC-E646-43AD-975F-43FDE1222E47}" presName="invisiNode" presStyleLbl="node1" presStyleIdx="2" presStyleCnt="4"/>
      <dgm:spPr/>
    </dgm:pt>
    <dgm:pt modelId="{4EE176D8-095B-4329-8566-770B32336F27}" type="pres">
      <dgm:prSet presAssocID="{61F7C5AC-E646-43AD-975F-43FDE1222E47}"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dgm:spPr>
    </dgm:pt>
    <dgm:pt modelId="{E1F6AAE7-27D5-4924-8EBD-D4A8AEDB9AB5}" type="pres">
      <dgm:prSet presAssocID="{972F078B-93E6-4B4D-A681-B1742A3AA235}" presName="sibTrans" presStyleLbl="sibTrans2D1" presStyleIdx="0" presStyleCnt="0"/>
      <dgm:spPr/>
    </dgm:pt>
    <dgm:pt modelId="{95987588-6371-416E-8D53-3FE4B3CC2A5D}" type="pres">
      <dgm:prSet presAssocID="{D5DAE1F8-91D8-4056-9264-55C8E8E7B0B6}" presName="compNode" presStyleCnt="0"/>
      <dgm:spPr/>
    </dgm:pt>
    <dgm:pt modelId="{F147D3C9-913C-4231-B1D9-442B991DF4EE}" type="pres">
      <dgm:prSet presAssocID="{D5DAE1F8-91D8-4056-9264-55C8E8E7B0B6}" presName="node" presStyleLbl="node1" presStyleIdx="3" presStyleCnt="4" custScaleX="109809">
        <dgm:presLayoutVars>
          <dgm:bulletEnabled val="1"/>
        </dgm:presLayoutVars>
      </dgm:prSet>
      <dgm:spPr/>
    </dgm:pt>
    <dgm:pt modelId="{99181927-9811-4DDE-9A3A-A3AFBDEC22EB}" type="pres">
      <dgm:prSet presAssocID="{D5DAE1F8-91D8-4056-9264-55C8E8E7B0B6}" presName="invisiNode" presStyleLbl="node1" presStyleIdx="3" presStyleCnt="4"/>
      <dgm:spPr/>
    </dgm:pt>
    <dgm:pt modelId="{9780995C-2505-418B-955A-44DB8799C16D}" type="pres">
      <dgm:prSet presAssocID="{D5DAE1F8-91D8-4056-9264-55C8E8E7B0B6}"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pt>
  </dgm:ptLst>
  <dgm:cxnLst>
    <dgm:cxn modelId="{DB918900-A58F-4517-88CA-3A767926396F}" srcId="{61F7C5AC-E646-43AD-975F-43FDE1222E47}" destId="{09F0B3BA-5400-419F-A1F7-E2C2C4549E22}" srcOrd="0" destOrd="0" parTransId="{0327BA61-E3B4-46CF-A6C2-F4435357018D}" sibTransId="{BC700518-B0A8-4D66-BF88-BA6EAD51A202}"/>
    <dgm:cxn modelId="{E487E014-5F22-4E21-A58F-4DF062888030}" srcId="{61F7C5AC-E646-43AD-975F-43FDE1222E47}" destId="{6D8B9861-B311-4141-AE9A-2EE8A52C60DB}" srcOrd="1" destOrd="0" parTransId="{9DF99F3D-79BA-4D9F-AD97-C8C821994D4E}" sibTransId="{A174A16A-8BAF-470A-AB55-CB39131E84C4}"/>
    <dgm:cxn modelId="{A13B5719-1D92-4160-8685-2D17107FF429}" type="presOf" srcId="{6101A082-470B-48CF-835E-D930619232C7}" destId="{A5BD8E8F-83D5-4447-A2AC-ACDD8B8901E7}" srcOrd="0" destOrd="0" presId="urn:microsoft.com/office/officeart/2005/8/layout/pList2"/>
    <dgm:cxn modelId="{27D91063-9343-494D-8C07-49B5D9C035F6}" srcId="{D5DAE1F8-91D8-4056-9264-55C8E8E7B0B6}" destId="{A5A7110B-67C7-4DC4-B48B-2C0A8ECC3A5E}" srcOrd="0" destOrd="0" parTransId="{CDD83CDF-5FC8-456C-9C89-C7521ED48226}" sibTransId="{9C2E95CF-048F-4D60-A339-60FD8EDDD561}"/>
    <dgm:cxn modelId="{77F83064-89D1-4680-93C2-B6E1850AB92F}" type="presOf" srcId="{00451FBB-DD9C-4A6C-B364-57C7BC69A0DB}" destId="{2C009944-5F35-4662-BA9B-40E8CA9D73C3}" srcOrd="0" destOrd="1" presId="urn:microsoft.com/office/officeart/2005/8/layout/pList2"/>
    <dgm:cxn modelId="{47655167-BBE7-4FB3-BF47-AC83DC75EE0E}" srcId="{F511E68A-9B40-40DD-8D0D-E89746A768AC}" destId="{683F162E-CD42-4EF2-BB75-10B6BC43CCFC}" srcOrd="1" destOrd="0" parTransId="{4E0D91AC-5AC4-4D93-9D30-9E9EBAE9BCB0}" sibTransId="{17FB7448-6FF7-4059-B2E4-33A81EA13CC6}"/>
    <dgm:cxn modelId="{7774DB6F-C019-4F2E-B4D4-AC1433F36BC6}" type="presOf" srcId="{14BB9BD4-15CC-48B9-BC61-E120DF049517}" destId="{2C009944-5F35-4662-BA9B-40E8CA9D73C3}" srcOrd="0" destOrd="0" presId="urn:microsoft.com/office/officeart/2005/8/layout/pList2"/>
    <dgm:cxn modelId="{1F063F72-F590-4F29-9337-CE2984B4963D}" srcId="{6101A082-470B-48CF-835E-D930619232C7}" destId="{61F7C5AC-E646-43AD-975F-43FDE1222E47}" srcOrd="2" destOrd="0" parTransId="{A2350585-9C21-4808-BFF3-A1596981251B}" sibTransId="{972F078B-93E6-4B4D-A681-B1742A3AA235}"/>
    <dgm:cxn modelId="{E9B6A554-A384-401F-99AC-4645FDDA9B6A}" srcId="{D5DAE1F8-91D8-4056-9264-55C8E8E7B0B6}" destId="{354106BE-AC0A-4C89-A345-48A2BE9B5A5C}" srcOrd="1" destOrd="0" parTransId="{CC1EAD4F-DA9B-431C-9A5E-6D0265C193FD}" sibTransId="{1042F0DB-05AE-4CDC-A352-3261DC5E16DF}"/>
    <dgm:cxn modelId="{D898C774-CAE4-44E4-9FE8-691177B6392F}" type="presOf" srcId="{A5A7110B-67C7-4DC4-B48B-2C0A8ECC3A5E}" destId="{F147D3C9-913C-4231-B1D9-442B991DF4EE}" srcOrd="0" destOrd="1" presId="urn:microsoft.com/office/officeart/2005/8/layout/pList2"/>
    <dgm:cxn modelId="{6A10ED7E-0433-4639-892C-B7D8702AD2AA}" type="presOf" srcId="{6D8B9861-B311-4141-AE9A-2EE8A52C60DB}" destId="{E80448E5-324A-458A-B7FB-57A3CF2AD928}" srcOrd="0" destOrd="2" presId="urn:microsoft.com/office/officeart/2005/8/layout/pList2"/>
    <dgm:cxn modelId="{0F33C687-F0E8-4890-A152-F3EF3A5C4364}" srcId="{6101A082-470B-48CF-835E-D930619232C7}" destId="{14BB9BD4-15CC-48B9-BC61-E120DF049517}" srcOrd="0" destOrd="0" parTransId="{C3CA6B61-75F8-4E37-9F4B-4FA0C0168013}" sibTransId="{3AF31727-2D13-4A8D-8C7E-59D2ECA16D28}"/>
    <dgm:cxn modelId="{62703B96-929D-41AA-8876-EFAB393A93A9}" srcId="{6101A082-470B-48CF-835E-D930619232C7}" destId="{F511E68A-9B40-40DD-8D0D-E89746A768AC}" srcOrd="1" destOrd="0" parTransId="{8B528CB7-DB55-4133-BD09-E6B23F4A61ED}" sibTransId="{CAF6F23B-5576-4F42-BC91-BFA753BB1F16}"/>
    <dgm:cxn modelId="{4805F59D-4531-4024-8AB0-33E5D8B693D4}" type="presOf" srcId="{972F078B-93E6-4B4D-A681-B1742A3AA235}" destId="{E1F6AAE7-27D5-4924-8EBD-D4A8AEDB9AB5}" srcOrd="0" destOrd="0" presId="urn:microsoft.com/office/officeart/2005/8/layout/pList2"/>
    <dgm:cxn modelId="{F071A5A1-9B7A-457B-B99C-8719DEA4017C}" srcId="{14BB9BD4-15CC-48B9-BC61-E120DF049517}" destId="{817AB45A-EBA6-4B04-BBDD-C0F2282F5BA5}" srcOrd="1" destOrd="0" parTransId="{F540FA37-D01F-4F36-9B25-A7595A9430A8}" sibTransId="{61FF3E8C-F349-4F9B-A3F8-54AD3AB813CE}"/>
    <dgm:cxn modelId="{CCC141A5-37EE-427E-ABDF-37113DB4BBFC}" type="presOf" srcId="{D5DAE1F8-91D8-4056-9264-55C8E8E7B0B6}" destId="{F147D3C9-913C-4231-B1D9-442B991DF4EE}" srcOrd="0" destOrd="0" presId="urn:microsoft.com/office/officeart/2005/8/layout/pList2"/>
    <dgm:cxn modelId="{5E8010B0-C7C8-4747-B262-E78F72D626C6}" srcId="{6101A082-470B-48CF-835E-D930619232C7}" destId="{D5DAE1F8-91D8-4056-9264-55C8E8E7B0B6}" srcOrd="3" destOrd="0" parTransId="{90080206-F69A-4686-8009-ED7B214DC750}" sibTransId="{2B85031B-0610-4904-8AE5-3A1A7CA49925}"/>
    <dgm:cxn modelId="{5ADC53B2-0E10-416C-822F-F954E09C603E}" type="presOf" srcId="{683F162E-CD42-4EF2-BB75-10B6BC43CCFC}" destId="{B53912F8-F9CF-403B-85F1-CB62320A4FAE}" srcOrd="0" destOrd="2" presId="urn:microsoft.com/office/officeart/2005/8/layout/pList2"/>
    <dgm:cxn modelId="{CC748AB7-2DD0-46BE-82EE-47DCF671FA19}" type="presOf" srcId="{817AB45A-EBA6-4B04-BBDD-C0F2282F5BA5}" destId="{2C009944-5F35-4662-BA9B-40E8CA9D73C3}" srcOrd="0" destOrd="2" presId="urn:microsoft.com/office/officeart/2005/8/layout/pList2"/>
    <dgm:cxn modelId="{9EB4E2B7-20D2-4483-960B-13FB9E16F08F}" type="presOf" srcId="{5C7825D1-868C-40A3-A46F-FCD40C37906C}" destId="{B53912F8-F9CF-403B-85F1-CB62320A4FAE}" srcOrd="0" destOrd="1" presId="urn:microsoft.com/office/officeart/2005/8/layout/pList2"/>
    <dgm:cxn modelId="{3EE94ADB-08D6-4F42-8F3B-F5B7AE0034DA}" type="presOf" srcId="{61F7C5AC-E646-43AD-975F-43FDE1222E47}" destId="{E80448E5-324A-458A-B7FB-57A3CF2AD928}" srcOrd="0" destOrd="0" presId="urn:microsoft.com/office/officeart/2005/8/layout/pList2"/>
    <dgm:cxn modelId="{3A5F02DE-F1A7-43FF-95C3-53C6DB8F228C}" type="presOf" srcId="{3AF31727-2D13-4A8D-8C7E-59D2ECA16D28}" destId="{33C3F8CB-BE98-4BCF-AB82-F844867F0DCE}" srcOrd="0" destOrd="0" presId="urn:microsoft.com/office/officeart/2005/8/layout/pList2"/>
    <dgm:cxn modelId="{F454ABE6-9317-45E9-AB19-2C9AF7562F39}" type="presOf" srcId="{CAF6F23B-5576-4F42-BC91-BFA753BB1F16}" destId="{465E730B-28C3-4559-B01B-34C858942EBA}" srcOrd="0" destOrd="0" presId="urn:microsoft.com/office/officeart/2005/8/layout/pList2"/>
    <dgm:cxn modelId="{EB983FE9-04E2-4735-914D-79B942C9608B}" srcId="{14BB9BD4-15CC-48B9-BC61-E120DF049517}" destId="{00451FBB-DD9C-4A6C-B364-57C7BC69A0DB}" srcOrd="0" destOrd="0" parTransId="{DF80FBEC-DC44-4A63-9859-4443713E06AB}" sibTransId="{C8921FF9-2E0A-4051-911C-6B7CA7C1613B}"/>
    <dgm:cxn modelId="{C19BFBEA-D47C-4837-BEFF-064499541237}" type="presOf" srcId="{354106BE-AC0A-4C89-A345-48A2BE9B5A5C}" destId="{F147D3C9-913C-4231-B1D9-442B991DF4EE}" srcOrd="0" destOrd="2" presId="urn:microsoft.com/office/officeart/2005/8/layout/pList2"/>
    <dgm:cxn modelId="{6D7A87EC-1AFD-4DEE-86A2-44DE52D44D4A}" type="presOf" srcId="{F511E68A-9B40-40DD-8D0D-E89746A768AC}" destId="{B53912F8-F9CF-403B-85F1-CB62320A4FAE}" srcOrd="0" destOrd="0" presId="urn:microsoft.com/office/officeart/2005/8/layout/pList2"/>
    <dgm:cxn modelId="{EC9F03F8-C084-485B-8969-B89900D31950}" srcId="{F511E68A-9B40-40DD-8D0D-E89746A768AC}" destId="{5C7825D1-868C-40A3-A46F-FCD40C37906C}" srcOrd="0" destOrd="0" parTransId="{22453CD1-5C4F-444D-97D0-14798FE3FBB3}" sibTransId="{0CD9A114-6268-405A-8946-F1F267A23C1D}"/>
    <dgm:cxn modelId="{4AA9D1FB-61F8-49B1-81D8-87AC7A4DDF82}" type="presOf" srcId="{09F0B3BA-5400-419F-A1F7-E2C2C4549E22}" destId="{E80448E5-324A-458A-B7FB-57A3CF2AD928}" srcOrd="0" destOrd="1" presId="urn:microsoft.com/office/officeart/2005/8/layout/pList2"/>
    <dgm:cxn modelId="{4EAFACB2-2BF4-4ABC-B14A-07DFF9C1928C}" type="presParOf" srcId="{A5BD8E8F-83D5-4447-A2AC-ACDD8B8901E7}" destId="{C5FF1D93-0D95-4496-B046-95403CCD9500}" srcOrd="0" destOrd="0" presId="urn:microsoft.com/office/officeart/2005/8/layout/pList2"/>
    <dgm:cxn modelId="{796906F0-F286-4377-AE96-A146B8FA5610}" type="presParOf" srcId="{A5BD8E8F-83D5-4447-A2AC-ACDD8B8901E7}" destId="{24DE54A8-7F5D-4675-B882-4F80D0597744}" srcOrd="1" destOrd="0" presId="urn:microsoft.com/office/officeart/2005/8/layout/pList2"/>
    <dgm:cxn modelId="{14B2E593-374A-4557-A5A1-0C1197EEC537}" type="presParOf" srcId="{24DE54A8-7F5D-4675-B882-4F80D0597744}" destId="{8DD3B690-977B-49DF-992D-A3C9C87363C6}" srcOrd="0" destOrd="0" presId="urn:microsoft.com/office/officeart/2005/8/layout/pList2"/>
    <dgm:cxn modelId="{D85B56DC-A8B8-41A1-9496-0B8729F19675}" type="presParOf" srcId="{8DD3B690-977B-49DF-992D-A3C9C87363C6}" destId="{2C009944-5F35-4662-BA9B-40E8CA9D73C3}" srcOrd="0" destOrd="0" presId="urn:microsoft.com/office/officeart/2005/8/layout/pList2"/>
    <dgm:cxn modelId="{458EE953-9E2A-44FB-9BE7-21A5B6679F58}" type="presParOf" srcId="{8DD3B690-977B-49DF-992D-A3C9C87363C6}" destId="{6B8122A9-0AB3-421E-ACF1-2B5ADB40C8BE}" srcOrd="1" destOrd="0" presId="urn:microsoft.com/office/officeart/2005/8/layout/pList2"/>
    <dgm:cxn modelId="{888D02BC-1C3F-4122-9FAC-91C4F00BAFD5}" type="presParOf" srcId="{8DD3B690-977B-49DF-992D-A3C9C87363C6}" destId="{B1C777CF-22A2-4E3F-AF5B-CFA9AF23618E}" srcOrd="2" destOrd="0" presId="urn:microsoft.com/office/officeart/2005/8/layout/pList2"/>
    <dgm:cxn modelId="{D8D335C4-F129-45C6-9840-AB621300F092}" type="presParOf" srcId="{24DE54A8-7F5D-4675-B882-4F80D0597744}" destId="{33C3F8CB-BE98-4BCF-AB82-F844867F0DCE}" srcOrd="1" destOrd="0" presId="urn:microsoft.com/office/officeart/2005/8/layout/pList2"/>
    <dgm:cxn modelId="{270E02D7-21BB-4B89-9179-D6904748981F}" type="presParOf" srcId="{24DE54A8-7F5D-4675-B882-4F80D0597744}" destId="{75E1C86C-3148-4F43-AA04-57F4896F778B}" srcOrd="2" destOrd="0" presId="urn:microsoft.com/office/officeart/2005/8/layout/pList2"/>
    <dgm:cxn modelId="{5F2F8D16-F33D-4764-BA83-D9B16018E219}" type="presParOf" srcId="{75E1C86C-3148-4F43-AA04-57F4896F778B}" destId="{B53912F8-F9CF-403B-85F1-CB62320A4FAE}" srcOrd="0" destOrd="0" presId="urn:microsoft.com/office/officeart/2005/8/layout/pList2"/>
    <dgm:cxn modelId="{A0DBD4D9-7580-41CC-955C-DB519E87F97F}" type="presParOf" srcId="{75E1C86C-3148-4F43-AA04-57F4896F778B}" destId="{E9E4C0D5-5B70-4534-B9FD-601CCCE74CF4}" srcOrd="1" destOrd="0" presId="urn:microsoft.com/office/officeart/2005/8/layout/pList2"/>
    <dgm:cxn modelId="{04239AC4-5BDB-4C7E-9CB1-034BF6230C25}" type="presParOf" srcId="{75E1C86C-3148-4F43-AA04-57F4896F778B}" destId="{893CEB72-C5C4-4C76-8D60-ED0C45B56892}" srcOrd="2" destOrd="0" presId="urn:microsoft.com/office/officeart/2005/8/layout/pList2"/>
    <dgm:cxn modelId="{57DAF390-A8BA-44CD-A392-876FDFD70765}" type="presParOf" srcId="{24DE54A8-7F5D-4675-B882-4F80D0597744}" destId="{465E730B-28C3-4559-B01B-34C858942EBA}" srcOrd="3" destOrd="0" presId="urn:microsoft.com/office/officeart/2005/8/layout/pList2"/>
    <dgm:cxn modelId="{D3EFB8C1-32EB-4EE2-9274-F9B9117A8D20}" type="presParOf" srcId="{24DE54A8-7F5D-4675-B882-4F80D0597744}" destId="{E8114000-26FC-48AA-A572-55571DAB88F8}" srcOrd="4" destOrd="0" presId="urn:microsoft.com/office/officeart/2005/8/layout/pList2"/>
    <dgm:cxn modelId="{1C796AB9-360B-474C-8BBD-2EBCC703524C}" type="presParOf" srcId="{E8114000-26FC-48AA-A572-55571DAB88F8}" destId="{E80448E5-324A-458A-B7FB-57A3CF2AD928}" srcOrd="0" destOrd="0" presId="urn:microsoft.com/office/officeart/2005/8/layout/pList2"/>
    <dgm:cxn modelId="{67A80D44-CE86-4684-8CF5-8B5BDFF534A9}" type="presParOf" srcId="{E8114000-26FC-48AA-A572-55571DAB88F8}" destId="{1AE375A5-B058-48C3-966E-8B5CBA33ACAD}" srcOrd="1" destOrd="0" presId="urn:microsoft.com/office/officeart/2005/8/layout/pList2"/>
    <dgm:cxn modelId="{8593F4B1-6F8B-432C-8845-428DCD9D868B}" type="presParOf" srcId="{E8114000-26FC-48AA-A572-55571DAB88F8}" destId="{4EE176D8-095B-4329-8566-770B32336F27}" srcOrd="2" destOrd="0" presId="urn:microsoft.com/office/officeart/2005/8/layout/pList2"/>
    <dgm:cxn modelId="{89772027-E4AC-4AAD-97A9-8A45A786E39B}" type="presParOf" srcId="{24DE54A8-7F5D-4675-B882-4F80D0597744}" destId="{E1F6AAE7-27D5-4924-8EBD-D4A8AEDB9AB5}" srcOrd="5" destOrd="0" presId="urn:microsoft.com/office/officeart/2005/8/layout/pList2"/>
    <dgm:cxn modelId="{DDE29192-B66E-45B8-8374-18F067CB5826}" type="presParOf" srcId="{24DE54A8-7F5D-4675-B882-4F80D0597744}" destId="{95987588-6371-416E-8D53-3FE4B3CC2A5D}" srcOrd="6" destOrd="0" presId="urn:microsoft.com/office/officeart/2005/8/layout/pList2"/>
    <dgm:cxn modelId="{BDE28D50-AC38-45E7-9D2A-7BD8C36BCD0E}" type="presParOf" srcId="{95987588-6371-416E-8D53-3FE4B3CC2A5D}" destId="{F147D3C9-913C-4231-B1D9-442B991DF4EE}" srcOrd="0" destOrd="0" presId="urn:microsoft.com/office/officeart/2005/8/layout/pList2"/>
    <dgm:cxn modelId="{66ED5A44-0576-4E21-B826-763228B73B29}" type="presParOf" srcId="{95987588-6371-416E-8D53-3FE4B3CC2A5D}" destId="{99181927-9811-4DDE-9A3A-A3AFBDEC22EB}" srcOrd="1" destOrd="0" presId="urn:microsoft.com/office/officeart/2005/8/layout/pList2"/>
    <dgm:cxn modelId="{BEC5AC2C-6DDE-41D8-937C-9315D19E66A1}" type="presParOf" srcId="{95987588-6371-416E-8D53-3FE4B3CC2A5D}" destId="{9780995C-2505-418B-955A-44DB8799C16D}"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5A526-20E9-49B0-B99B-A4B0284F128B}">
      <dsp:nvSpPr>
        <dsp:cNvPr id="0" name=""/>
        <dsp:cNvSpPr/>
      </dsp:nvSpPr>
      <dsp:spPr>
        <a:xfrm>
          <a:off x="274729" y="2221"/>
          <a:ext cx="1737719" cy="13901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B106BE-A49C-4F0B-826F-539E883D0A51}">
      <dsp:nvSpPr>
        <dsp:cNvPr id="0" name=""/>
        <dsp:cNvSpPr/>
      </dsp:nvSpPr>
      <dsp:spPr>
        <a:xfrm>
          <a:off x="431124" y="1253379"/>
          <a:ext cx="1546570" cy="486561"/>
        </a:xfrm>
        <a:prstGeom prst="wedgeRectCallout">
          <a:avLst>
            <a:gd name="adj1" fmla="val 20250"/>
            <a:gd name="adj2" fmla="val -607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en-US" sz="1300" b="1" kern="1200" dirty="0">
              <a:latin typeface="+mn-lt"/>
            </a:rPr>
            <a:t>Energizing Primary Healthcare</a:t>
          </a:r>
          <a:endParaRPr lang="en-GB" sz="1300" kern="1200" dirty="0"/>
        </a:p>
      </dsp:txBody>
      <dsp:txXfrm>
        <a:off x="431124" y="1253379"/>
        <a:ext cx="1546570" cy="486561"/>
      </dsp:txXfrm>
    </dsp:sp>
    <dsp:sp modelId="{B76CFB7F-A2B0-48CB-9CBF-F179BB170775}">
      <dsp:nvSpPr>
        <dsp:cNvPr id="0" name=""/>
        <dsp:cNvSpPr/>
      </dsp:nvSpPr>
      <dsp:spPr>
        <a:xfrm>
          <a:off x="274729" y="1913712"/>
          <a:ext cx="1737719" cy="139017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A7862BD-E363-41D7-BA9A-1F6C95D0B566}">
      <dsp:nvSpPr>
        <dsp:cNvPr id="0" name=""/>
        <dsp:cNvSpPr/>
      </dsp:nvSpPr>
      <dsp:spPr>
        <a:xfrm>
          <a:off x="431124" y="3164870"/>
          <a:ext cx="1546570" cy="486561"/>
        </a:xfrm>
        <a:prstGeom prst="wedgeRectCallout">
          <a:avLst>
            <a:gd name="adj1" fmla="val 20250"/>
            <a:gd name="adj2" fmla="val -607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en-US" sz="1300" b="1" kern="1200"/>
            <a:t>Energizing Agri-Food Value Chains</a:t>
          </a:r>
          <a:endParaRPr lang="en-GB" sz="1300" kern="1200" dirty="0"/>
        </a:p>
      </dsp:txBody>
      <dsp:txXfrm>
        <a:off x="431124" y="3164870"/>
        <a:ext cx="1546570" cy="486561"/>
      </dsp:txXfrm>
    </dsp:sp>
    <dsp:sp modelId="{EAA12880-F87A-4DB3-9480-6E068E285E28}">
      <dsp:nvSpPr>
        <dsp:cNvPr id="0" name=""/>
        <dsp:cNvSpPr/>
      </dsp:nvSpPr>
      <dsp:spPr>
        <a:xfrm>
          <a:off x="274729" y="3825204"/>
          <a:ext cx="1737719" cy="139017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D66CA61-752E-457B-B4FD-76441CB7D068}">
      <dsp:nvSpPr>
        <dsp:cNvPr id="0" name=""/>
        <dsp:cNvSpPr/>
      </dsp:nvSpPr>
      <dsp:spPr>
        <a:xfrm>
          <a:off x="431124" y="5076361"/>
          <a:ext cx="1546570" cy="486561"/>
        </a:xfrm>
        <a:prstGeom prst="wedgeRectCallout">
          <a:avLst>
            <a:gd name="adj1" fmla="val 20250"/>
            <a:gd name="adj2" fmla="val -607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en-US" sz="1300" b="1" kern="1200">
              <a:latin typeface="+mn-lt"/>
            </a:rPr>
            <a:t>Promoting Entrepreneurship</a:t>
          </a:r>
          <a:endParaRPr lang="en-GB" sz="1300" kern="1200" dirty="0"/>
        </a:p>
      </dsp:txBody>
      <dsp:txXfrm>
        <a:off x="431124" y="5076361"/>
        <a:ext cx="1546570" cy="486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F1D93-0D95-4496-B046-95403CCD9500}">
      <dsp:nvSpPr>
        <dsp:cNvPr id="0" name=""/>
        <dsp:cNvSpPr/>
      </dsp:nvSpPr>
      <dsp:spPr>
        <a:xfrm>
          <a:off x="0" y="0"/>
          <a:ext cx="7520244" cy="2216024"/>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C777CF-22A2-4E3F-AF5B-CFA9AF23618E}">
      <dsp:nvSpPr>
        <dsp:cNvPr id="0" name=""/>
        <dsp:cNvSpPr/>
      </dsp:nvSpPr>
      <dsp:spPr>
        <a:xfrm>
          <a:off x="226796" y="295469"/>
          <a:ext cx="1606754" cy="16250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009944-5F35-4662-BA9B-40E8CA9D73C3}">
      <dsp:nvSpPr>
        <dsp:cNvPr id="0" name=""/>
        <dsp:cNvSpPr/>
      </dsp:nvSpPr>
      <dsp:spPr>
        <a:xfrm rot="10800000">
          <a:off x="226796" y="2216024"/>
          <a:ext cx="1606754" cy="2708473"/>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844550">
            <a:lnSpc>
              <a:spcPct val="90000"/>
            </a:lnSpc>
            <a:spcBef>
              <a:spcPct val="0"/>
            </a:spcBef>
            <a:spcAft>
              <a:spcPct val="35000"/>
            </a:spcAft>
            <a:buNone/>
          </a:pPr>
          <a:r>
            <a:rPr lang="en-US" sz="1900" b="1" kern="1200" dirty="0"/>
            <a:t>Buckwheat</a:t>
          </a:r>
          <a:endParaRPr lang="en-GB" sz="1900" b="1" kern="1200" dirty="0"/>
        </a:p>
        <a:p>
          <a:pPr marL="171450" lvl="1" indent="-171450" algn="l" defTabSz="711200">
            <a:lnSpc>
              <a:spcPct val="100000"/>
            </a:lnSpc>
            <a:spcBef>
              <a:spcPct val="0"/>
            </a:spcBef>
            <a:spcAft>
              <a:spcPct val="15000"/>
            </a:spcAft>
            <a:buChar char="•"/>
          </a:pPr>
          <a:r>
            <a:rPr lang="en-US" sz="1600" kern="1200" dirty="0"/>
            <a:t>DRE for Weeding Machine</a:t>
          </a:r>
          <a:endParaRPr lang="en-GB" sz="1600" kern="1200" dirty="0"/>
        </a:p>
        <a:p>
          <a:pPr marL="171450" lvl="1" indent="-171450" algn="l" defTabSz="711200">
            <a:lnSpc>
              <a:spcPct val="100000"/>
            </a:lnSpc>
            <a:spcBef>
              <a:spcPct val="0"/>
            </a:spcBef>
            <a:spcAft>
              <a:spcPct val="15000"/>
            </a:spcAft>
            <a:buChar char="•"/>
          </a:pPr>
          <a:r>
            <a:rPr lang="en-US" sz="1600" kern="1200" dirty="0"/>
            <a:t>DRE for Threshing and Winnowing Machine</a:t>
          </a:r>
          <a:endParaRPr lang="en-GB" sz="1600" kern="1200" dirty="0"/>
        </a:p>
      </dsp:txBody>
      <dsp:txXfrm rot="10800000">
        <a:off x="276209" y="2216024"/>
        <a:ext cx="1507928" cy="2659060"/>
      </dsp:txXfrm>
    </dsp:sp>
    <dsp:sp modelId="{893CEB72-C5C4-4C76-8D60-ED0C45B56892}">
      <dsp:nvSpPr>
        <dsp:cNvPr id="0" name=""/>
        <dsp:cNvSpPr/>
      </dsp:nvSpPr>
      <dsp:spPr>
        <a:xfrm>
          <a:off x="1994226" y="295469"/>
          <a:ext cx="1606754" cy="16250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3912F8-F9CF-403B-85F1-CB62320A4FAE}">
      <dsp:nvSpPr>
        <dsp:cNvPr id="0" name=""/>
        <dsp:cNvSpPr/>
      </dsp:nvSpPr>
      <dsp:spPr>
        <a:xfrm rot="10800000">
          <a:off x="1994226" y="2216024"/>
          <a:ext cx="1606754" cy="2708473"/>
        </a:xfrm>
        <a:prstGeom prst="round2SameRect">
          <a:avLst>
            <a:gd name="adj1" fmla="val 10500"/>
            <a:gd name="adj2" fmla="val 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844550">
            <a:lnSpc>
              <a:spcPct val="90000"/>
            </a:lnSpc>
            <a:spcBef>
              <a:spcPct val="0"/>
            </a:spcBef>
            <a:spcAft>
              <a:spcPct val="35000"/>
            </a:spcAft>
            <a:buNone/>
          </a:pPr>
          <a:r>
            <a:rPr lang="en-US" sz="1900" b="1" kern="1200" dirty="0"/>
            <a:t>Yak</a:t>
          </a:r>
          <a:endParaRPr lang="en-GB" sz="1900" b="1" kern="1200" dirty="0"/>
        </a:p>
        <a:p>
          <a:pPr marL="171450" lvl="1" indent="-171450" algn="l" defTabSz="711200">
            <a:lnSpc>
              <a:spcPct val="100000"/>
            </a:lnSpc>
            <a:spcBef>
              <a:spcPct val="0"/>
            </a:spcBef>
            <a:spcAft>
              <a:spcPct val="15000"/>
            </a:spcAft>
            <a:buChar char="•"/>
          </a:pPr>
          <a:r>
            <a:rPr lang="en-US" sz="1600" kern="1200" dirty="0"/>
            <a:t>DRE for Milking Machine</a:t>
          </a:r>
          <a:endParaRPr lang="en-GB" sz="1600" kern="1200" dirty="0"/>
        </a:p>
        <a:p>
          <a:pPr marL="171450" lvl="1" indent="-171450" algn="l" defTabSz="711200">
            <a:lnSpc>
              <a:spcPct val="100000"/>
            </a:lnSpc>
            <a:spcBef>
              <a:spcPct val="0"/>
            </a:spcBef>
            <a:spcAft>
              <a:spcPct val="15000"/>
            </a:spcAft>
            <a:buChar char="•"/>
          </a:pPr>
          <a:r>
            <a:rPr lang="en-US" sz="1600" kern="1200" dirty="0"/>
            <a:t>DRE for butter churning and cream separator</a:t>
          </a:r>
          <a:endParaRPr lang="en-GB" sz="1600" kern="1200" dirty="0"/>
        </a:p>
      </dsp:txBody>
      <dsp:txXfrm rot="10800000">
        <a:off x="2043639" y="2216024"/>
        <a:ext cx="1507928" cy="2659060"/>
      </dsp:txXfrm>
    </dsp:sp>
    <dsp:sp modelId="{4EE176D8-095B-4329-8566-770B32336F27}">
      <dsp:nvSpPr>
        <dsp:cNvPr id="0" name=""/>
        <dsp:cNvSpPr/>
      </dsp:nvSpPr>
      <dsp:spPr>
        <a:xfrm>
          <a:off x="3761656" y="295469"/>
          <a:ext cx="1606754" cy="162508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0448E5-324A-458A-B7FB-57A3CF2AD928}">
      <dsp:nvSpPr>
        <dsp:cNvPr id="0" name=""/>
        <dsp:cNvSpPr/>
      </dsp:nvSpPr>
      <dsp:spPr>
        <a:xfrm rot="10800000">
          <a:off x="3761656" y="2216024"/>
          <a:ext cx="1606754" cy="2708473"/>
        </a:xfrm>
        <a:prstGeom prst="round2SameRect">
          <a:avLst>
            <a:gd name="adj1" fmla="val 10500"/>
            <a:gd name="adj2" fmla="val 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844550">
            <a:lnSpc>
              <a:spcPct val="90000"/>
            </a:lnSpc>
            <a:spcBef>
              <a:spcPct val="0"/>
            </a:spcBef>
            <a:spcAft>
              <a:spcPct val="35000"/>
            </a:spcAft>
            <a:buNone/>
          </a:pPr>
          <a:r>
            <a:rPr lang="en-US" sz="1900" b="1" kern="1200" dirty="0"/>
            <a:t>Potatoes</a:t>
          </a:r>
          <a:endParaRPr lang="en-GB" sz="1900" b="1" kern="1200" dirty="0"/>
        </a:p>
        <a:p>
          <a:pPr marL="171450" lvl="1" indent="-171450" algn="l" defTabSz="711200">
            <a:lnSpc>
              <a:spcPct val="100000"/>
            </a:lnSpc>
            <a:spcBef>
              <a:spcPct val="0"/>
            </a:spcBef>
            <a:spcAft>
              <a:spcPct val="15000"/>
            </a:spcAft>
            <a:buChar char="•"/>
          </a:pPr>
          <a:r>
            <a:rPr lang="en-US" sz="1600" kern="1200" dirty="0"/>
            <a:t>DRE Pump Irrigation</a:t>
          </a:r>
          <a:endParaRPr lang="en-GB" sz="1600" kern="1200" dirty="0"/>
        </a:p>
        <a:p>
          <a:pPr marL="171450" lvl="1" indent="-171450" algn="l" defTabSz="711200">
            <a:lnSpc>
              <a:spcPct val="100000"/>
            </a:lnSpc>
            <a:spcBef>
              <a:spcPct val="0"/>
            </a:spcBef>
            <a:spcAft>
              <a:spcPct val="15000"/>
            </a:spcAft>
            <a:buChar char="•"/>
          </a:pPr>
          <a:r>
            <a:rPr lang="en-US" sz="1600" kern="1200" dirty="0"/>
            <a:t>DRE for potatoes grading machine</a:t>
          </a:r>
          <a:endParaRPr lang="en-GB" sz="1600" kern="1200" dirty="0"/>
        </a:p>
      </dsp:txBody>
      <dsp:txXfrm rot="10800000">
        <a:off x="3811069" y="2216024"/>
        <a:ext cx="1507928" cy="2659060"/>
      </dsp:txXfrm>
    </dsp:sp>
    <dsp:sp modelId="{9780995C-2505-418B-955A-44DB8799C16D}">
      <dsp:nvSpPr>
        <dsp:cNvPr id="0" name=""/>
        <dsp:cNvSpPr/>
      </dsp:nvSpPr>
      <dsp:spPr>
        <a:xfrm>
          <a:off x="5607889" y="295469"/>
          <a:ext cx="1606754" cy="162508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47D3C9-913C-4231-B1D9-442B991DF4EE}">
      <dsp:nvSpPr>
        <dsp:cNvPr id="0" name=""/>
        <dsp:cNvSpPr/>
      </dsp:nvSpPr>
      <dsp:spPr>
        <a:xfrm rot="10800000">
          <a:off x="5529086" y="2216024"/>
          <a:ext cx="1764361" cy="2708473"/>
        </a:xfrm>
        <a:prstGeom prst="round2SameRect">
          <a:avLst>
            <a:gd name="adj1" fmla="val 10500"/>
            <a:gd name="adj2" fmla="val 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844550">
            <a:lnSpc>
              <a:spcPct val="90000"/>
            </a:lnSpc>
            <a:spcBef>
              <a:spcPct val="0"/>
            </a:spcBef>
            <a:spcAft>
              <a:spcPct val="35000"/>
            </a:spcAft>
            <a:buNone/>
          </a:pPr>
          <a:r>
            <a:rPr lang="en-US" sz="1900" b="1" kern="1200" dirty="0"/>
            <a:t>Vegetables</a:t>
          </a:r>
          <a:endParaRPr lang="en-GB" sz="1900" b="1" kern="1200" dirty="0"/>
        </a:p>
        <a:p>
          <a:pPr marL="171450" lvl="1" indent="-171450" algn="l" defTabSz="711200">
            <a:lnSpc>
              <a:spcPct val="100000"/>
            </a:lnSpc>
            <a:spcBef>
              <a:spcPct val="0"/>
            </a:spcBef>
            <a:spcAft>
              <a:spcPct val="15000"/>
            </a:spcAft>
            <a:buChar char="•"/>
          </a:pPr>
          <a:r>
            <a:rPr lang="en-US" sz="1600" kern="1200" dirty="0"/>
            <a:t>DRE for drip irrigation</a:t>
          </a:r>
          <a:endParaRPr lang="en-GB" sz="1600" kern="1200" dirty="0"/>
        </a:p>
        <a:p>
          <a:pPr marL="171450" lvl="1" indent="-171450" algn="l" defTabSz="711200">
            <a:lnSpc>
              <a:spcPct val="100000"/>
            </a:lnSpc>
            <a:spcBef>
              <a:spcPct val="0"/>
            </a:spcBef>
            <a:spcAft>
              <a:spcPct val="15000"/>
            </a:spcAft>
            <a:buChar char="•"/>
          </a:pPr>
          <a:r>
            <a:rPr lang="en-US" sz="1600" kern="1200" dirty="0"/>
            <a:t>DRE for cold storage and transportation</a:t>
          </a:r>
          <a:endParaRPr lang="en-GB" sz="1600" kern="1200" dirty="0"/>
        </a:p>
      </dsp:txBody>
      <dsp:txXfrm rot="10800000">
        <a:off x="5583346" y="2216024"/>
        <a:ext cx="1655841" cy="265421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5T15:04:53.782"/>
    </inkml:context>
    <inkml:brush xml:id="br0">
      <inkml:brushProperty name="width" value="0.025" units="cm"/>
      <inkml:brushProperty name="height" value="0.025" units="cm"/>
      <inkml:brushProperty name="color" value="#FFFFFF"/>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70FBF-B913-4F8E-90EE-458F6F0D7CA2}" type="datetimeFigureOut">
              <a:rPr lang="en-US" smtClean="0"/>
              <a:t>6/21/2021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7D92A-3601-4160-AF04-D4DCECAC32E1}" type="slidenum">
              <a:rPr lang="en-US" smtClean="0"/>
              <a:t>‹#›</a:t>
            </a:fld>
            <a:endParaRPr lang="en-US"/>
          </a:p>
        </p:txBody>
      </p:sp>
    </p:spTree>
    <p:extLst>
      <p:ext uri="{BB962C8B-B14F-4D97-AF65-F5344CB8AC3E}">
        <p14:creationId xmlns:p14="http://schemas.microsoft.com/office/powerpoint/2010/main" val="8916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F60FA8-7B3F-4A7C-8F0E-23C53659501D}" type="slidenum">
              <a:rPr lang="de-DE" smtClean="0"/>
              <a:pPr>
                <a:defRPr/>
              </a:pPr>
              <a:t>1</a:t>
            </a:fld>
            <a:endParaRPr lang="de-DE"/>
          </a:p>
        </p:txBody>
      </p:sp>
    </p:spTree>
    <p:extLst>
      <p:ext uri="{BB962C8B-B14F-4D97-AF65-F5344CB8AC3E}">
        <p14:creationId xmlns:p14="http://schemas.microsoft.com/office/powerpoint/2010/main" val="327689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7DF62-DE05-4205-8D49-B8C6E55F1311}" type="slidenum">
              <a:rPr lang="en-GB" smtClean="0"/>
              <a:t>2</a:t>
            </a:fld>
            <a:endParaRPr lang="en-GB"/>
          </a:p>
        </p:txBody>
      </p:sp>
    </p:spTree>
    <p:extLst>
      <p:ext uri="{BB962C8B-B14F-4D97-AF65-F5344CB8AC3E}">
        <p14:creationId xmlns:p14="http://schemas.microsoft.com/office/powerpoint/2010/main" val="78791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9D018E-AC63-4AA5-85D6-94D8C9B4E534}" type="slidenum">
              <a:rPr kumimoji="0" lang="de-DE"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58430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768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pPr>
                <a:defRPr/>
              </a:pPr>
              <a:t>6</a:t>
            </a:fld>
            <a:endParaRPr lang="de-DE"/>
          </a:p>
        </p:txBody>
      </p:sp>
    </p:spTree>
    <p:extLst>
      <p:ext uri="{BB962C8B-B14F-4D97-AF65-F5344CB8AC3E}">
        <p14:creationId xmlns:p14="http://schemas.microsoft.com/office/powerpoint/2010/main" val="56606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400" b="1" kern="1200" dirty="0">
                <a:solidFill>
                  <a:schemeClr val="tx1"/>
                </a:solidFill>
                <a:effectLst/>
                <a:latin typeface="Arial" charset="0"/>
                <a:ea typeface="+mn-ea"/>
                <a:cs typeface="Arial" charset="0"/>
              </a:rPr>
              <a:t>CIP</a:t>
            </a:r>
          </a:p>
          <a:p>
            <a:pPr marL="171450" indent="-171450">
              <a:buFont typeface="Arial" panose="020B0604020202020204" pitchFamily="34" charset="0"/>
              <a:buChar char="•"/>
            </a:pPr>
            <a:r>
              <a:rPr lang="en-GB" sz="1400" kern="1200" dirty="0">
                <a:solidFill>
                  <a:schemeClr val="tx1"/>
                </a:solidFill>
                <a:effectLst/>
                <a:latin typeface="Arial" charset="0"/>
                <a:ea typeface="+mn-ea"/>
                <a:cs typeface="Arial" charset="0"/>
              </a:rPr>
              <a:t>CIP is a joint initiative of the International Renewable Energy Agency (IRENA), United Nations Development Programme (UNDP) and the Sustainable Energy for All (</a:t>
            </a:r>
            <a:r>
              <a:rPr lang="en-GB" sz="1400" kern="1200" dirty="0" err="1">
                <a:solidFill>
                  <a:schemeClr val="tx1"/>
                </a:solidFill>
                <a:effectLst/>
                <a:latin typeface="Arial" charset="0"/>
                <a:ea typeface="+mn-ea"/>
                <a:cs typeface="Arial" charset="0"/>
              </a:rPr>
              <a:t>SEforALL</a:t>
            </a:r>
            <a:r>
              <a:rPr lang="en-GB" sz="1400" kern="1200" dirty="0">
                <a:solidFill>
                  <a:schemeClr val="tx1"/>
                </a:solidFill>
                <a:effectLst/>
                <a:latin typeface="Arial" charset="0"/>
                <a:ea typeface="+mn-ea"/>
                <a:cs typeface="Arial" charset="0"/>
              </a:rPr>
              <a:t>), in collaboration with the Green Climate Fund (GCF).</a:t>
            </a:r>
          </a:p>
          <a:p>
            <a:pPr marL="171450" indent="-171450">
              <a:buFont typeface="Arial" panose="020B0604020202020204" pitchFamily="34" charset="0"/>
              <a:buChar char="•"/>
            </a:pPr>
            <a:r>
              <a:rPr lang="en-GB" sz="1400" kern="1200" dirty="0">
                <a:solidFill>
                  <a:schemeClr val="tx1"/>
                </a:solidFill>
                <a:effectLst/>
                <a:latin typeface="Arial" charset="0"/>
                <a:ea typeface="+mn-ea"/>
                <a:cs typeface="Arial" charset="0"/>
              </a:rPr>
              <a:t>CIP’s mandate is to increase capital mobilisation and RE impact investing in developing countries. </a:t>
            </a:r>
          </a:p>
          <a:p>
            <a:pPr marL="171450" indent="-171450">
              <a:buFont typeface="Arial" panose="020B0604020202020204" pitchFamily="34" charset="0"/>
              <a:buChar char="•"/>
            </a:pPr>
            <a:endParaRPr lang="en-US" sz="1050" dirty="0"/>
          </a:p>
          <a:p>
            <a:pPr marL="0" indent="0">
              <a:buFont typeface="Arial" panose="020B0604020202020204" pitchFamily="34" charset="0"/>
              <a:buNone/>
            </a:pPr>
            <a:r>
              <a:rPr lang="en-US" sz="1050" b="1" dirty="0"/>
              <a:t>CIP Partners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dirty="0"/>
              <a:t>Currently, we have 250 registered partners.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050" kern="1200" dirty="0">
                <a:solidFill>
                  <a:schemeClr val="tx1"/>
                </a:solidFill>
                <a:effectLst/>
                <a:latin typeface="Arial" charset="0"/>
                <a:ea typeface="+mn-ea"/>
                <a:cs typeface="Arial" charset="0"/>
              </a:rPr>
              <a:t>We have largest number of partners located in West Africa, followed by East Africa region.</a:t>
            </a:r>
            <a:endParaRPr lang="en-US" sz="1050" b="1" dirty="0"/>
          </a:p>
          <a:p>
            <a:pPr marL="171450" indent="-171450">
              <a:buFont typeface="Arial" panose="020B0604020202020204" pitchFamily="34" charset="0"/>
              <a:buChar char="•"/>
            </a:pPr>
            <a:endParaRPr lang="en-GB" sz="140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600" b="1" dirty="0"/>
              <a:t>CIP Projects</a:t>
            </a:r>
          </a:p>
          <a:p>
            <a:pPr marL="171450" indent="-171450">
              <a:buFont typeface="Arial" panose="020B0604020202020204" pitchFamily="34" charset="0"/>
              <a:buChar char="•"/>
            </a:pPr>
            <a:r>
              <a:rPr lang="en-US" sz="1400" kern="1200" dirty="0">
                <a:solidFill>
                  <a:schemeClr val="tx1"/>
                </a:solidFill>
                <a:effectLst/>
                <a:latin typeface="Arial" charset="0"/>
                <a:ea typeface="+mn-ea"/>
                <a:cs typeface="Arial" charset="0"/>
              </a:rPr>
              <a:t>Specifically, IRENA is supporting renewable energy project developers who are looking for financial and technical </a:t>
            </a:r>
            <a:r>
              <a:rPr lang="en-US" sz="1400" kern="1200" dirty="0" err="1">
                <a:solidFill>
                  <a:schemeClr val="tx1"/>
                </a:solidFill>
                <a:effectLst/>
                <a:latin typeface="Arial" charset="0"/>
                <a:ea typeface="+mn-ea"/>
                <a:cs typeface="Arial" charset="0"/>
              </a:rPr>
              <a:t>supprot</a:t>
            </a:r>
            <a:r>
              <a:rPr lang="en-US" sz="1400" kern="1200" dirty="0">
                <a:solidFill>
                  <a:schemeClr val="tx1"/>
                </a:solidFill>
                <a:effectLst/>
                <a:latin typeface="Arial" charset="0"/>
                <a:ea typeface="+mn-ea"/>
                <a:cs typeface="Arial" charset="0"/>
              </a:rPr>
              <a:t>. So we have invited so far over 218 project to our platform. </a:t>
            </a:r>
          </a:p>
          <a:p>
            <a:pPr marL="455612" indent="-285750">
              <a:lnSpc>
                <a:spcPct val="105000"/>
              </a:lnSpc>
              <a:buFont typeface="Arial" panose="020B0604020202020204" pitchFamily="34" charset="0"/>
              <a:buChar char="•"/>
              <a:tabLst>
                <a:tab pos="174625" algn="l"/>
              </a:tabLst>
            </a:pPr>
            <a:endParaRPr lang="en-US" altLang="ko-KR" sz="1400" dirty="0">
              <a:solidFill>
                <a:srgbClr val="006699"/>
              </a:solidFill>
              <a:latin typeface="Calibri" panose="020F0502020204030204" pitchFamily="34" charset="0"/>
              <a:ea typeface="Segoe UI Symbol"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4327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r>
              <a:rPr lang="en-GB" sz="1100" b="1" noProof="0" dirty="0">
                <a:latin typeface="Calibri" panose="020F0502020204030204" pitchFamily="34" charset="0"/>
                <a:ea typeface="Malgun Gothic" panose="020B0503020000020004" pitchFamily="34" charset="-127"/>
                <a:cs typeface="Times New Roman" panose="02020603050405020304" pitchFamily="18" charset="0"/>
              </a:rPr>
              <a:t>One of the main products of IRENA for CIP work is development of Project Information Documents (PIDs)</a:t>
            </a:r>
          </a:p>
          <a:p>
            <a:pPr marL="171450" marR="0" lvl="0" indent="-171450">
              <a:lnSpc>
                <a:spcPct val="107000"/>
              </a:lnSpc>
              <a:spcBef>
                <a:spcPts val="0"/>
              </a:spcBef>
              <a:spcAft>
                <a:spcPts val="0"/>
              </a:spcAft>
              <a:buFont typeface="Arial" panose="020B0604020202020204" pitchFamily="34" charset="0"/>
              <a:buChar char="•"/>
            </a:pPr>
            <a:endParaRPr lang="en-GB" sz="1200" noProof="0" dirty="0">
              <a:latin typeface="Calibri" panose="020F0502020204030204" pitchFamily="34" charset="0"/>
              <a:ea typeface="Malgun Gothic" panose="020B0503020000020004" pitchFamily="34" charset="-127"/>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GB" sz="1200" noProof="0" dirty="0">
                <a:latin typeface="Calibri" panose="020F0502020204030204" pitchFamily="34" charset="0"/>
                <a:ea typeface="Malgun Gothic" panose="020B0503020000020004" pitchFamily="34" charset="-127"/>
                <a:cs typeface="Times New Roman" panose="02020603050405020304" pitchFamily="18" charset="0"/>
              </a:rPr>
              <a:t>Till date, 33 projects which have been supported by IRENA.</a:t>
            </a:r>
          </a:p>
          <a:p>
            <a:pPr marL="171450" marR="0" lvl="0" indent="-171450">
              <a:lnSpc>
                <a:spcPct val="107000"/>
              </a:lnSpc>
              <a:spcBef>
                <a:spcPts val="0"/>
              </a:spcBef>
              <a:spcAft>
                <a:spcPts val="0"/>
              </a:spcAft>
              <a:buFont typeface="Arial" panose="020B0604020202020204" pitchFamily="34" charset="0"/>
              <a:buChar char="•"/>
            </a:pPr>
            <a:r>
              <a:rPr lang="en-GB" sz="1200" noProof="0" dirty="0">
                <a:latin typeface="Calibri" panose="020F0502020204030204" pitchFamily="34" charset="0"/>
                <a:ea typeface="Malgun Gothic" panose="020B0503020000020004" pitchFamily="34" charset="-127"/>
                <a:cs typeface="Times New Roman" panose="02020603050405020304" pitchFamily="18" charset="0"/>
              </a:rPr>
              <a:t>This is equivalent to approximately 470 MW in capacity, which would lead to mobilisation of US$ 1.1 billion once matchmaking process is completed.</a:t>
            </a:r>
          </a:p>
          <a:p>
            <a:pPr marL="171450" marR="0" lvl="0"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lang="en-GB" sz="1200" noProof="0" dirty="0">
                <a:latin typeface="Calibri" panose="020F0502020204030204" pitchFamily="34" charset="0"/>
                <a:ea typeface="Malgun Gothic" panose="020B0503020000020004" pitchFamily="34" charset="-127"/>
                <a:cs typeface="Times New Roman" panose="02020603050405020304" pitchFamily="18" charset="0"/>
              </a:rPr>
              <a:t>Most importantly, as our mandate is </a:t>
            </a:r>
            <a:r>
              <a:rPr lang="en-GB" sz="2400" kern="1200" noProof="0" dirty="0">
                <a:solidFill>
                  <a:schemeClr val="tx1"/>
                </a:solidFill>
                <a:effectLst/>
                <a:latin typeface="Arial" charset="0"/>
                <a:ea typeface="+mn-ea"/>
                <a:cs typeface="Arial" charset="0"/>
              </a:rPr>
              <a:t>to mobilise capital towards renewable energy (RE) technologies to meet NDCs targets and SDG compliance, we also focus on projects that can contribute to clean energy transition. The total GHG emission reduction as result of our support is expected to be </a:t>
            </a:r>
            <a:r>
              <a:rPr lang="en-GB" sz="2400" b="0" noProof="0" dirty="0">
                <a:solidFill>
                  <a:srgbClr val="0872A6"/>
                </a:solidFill>
                <a:ea typeface="MS PGothic"/>
                <a:cs typeface="Arial"/>
              </a:rPr>
              <a:t>5 tCO2e million</a:t>
            </a:r>
            <a:r>
              <a:rPr lang="en-GB" sz="2400" b="0" kern="1200" noProof="0" dirty="0">
                <a:solidFill>
                  <a:srgbClr val="0872A6"/>
                </a:solidFill>
                <a:effectLst/>
                <a:highlight>
                  <a:srgbClr val="C0C0C0"/>
                </a:highlight>
                <a:latin typeface="Arial" charset="0"/>
                <a:ea typeface="MS PGothic"/>
                <a:cs typeface="Arial"/>
              </a:rPr>
              <a:t> once 33</a:t>
            </a:r>
            <a:r>
              <a:rPr lang="en-GB" sz="2400" b="0" kern="1200" noProof="0" dirty="0">
                <a:solidFill>
                  <a:schemeClr val="tx1"/>
                </a:solidFill>
                <a:effectLst/>
                <a:latin typeface="Arial" charset="0"/>
                <a:ea typeface="+mn-ea"/>
                <a:cs typeface="Arial" charset="0"/>
              </a:rPr>
              <a:t> </a:t>
            </a:r>
            <a:r>
              <a:rPr lang="en-GB" sz="2400" kern="1200" noProof="0" dirty="0">
                <a:solidFill>
                  <a:schemeClr val="tx1"/>
                </a:solidFill>
                <a:effectLst/>
                <a:latin typeface="Arial" charset="0"/>
                <a:ea typeface="+mn-ea"/>
                <a:cs typeface="Arial" charset="0"/>
              </a:rPr>
              <a:t>projects are implemented.</a:t>
            </a:r>
          </a:p>
          <a:p>
            <a:pPr marL="171450" marR="0" lvl="0"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lang="en-GB" sz="2400" kern="1200" noProof="0" dirty="0">
                <a:solidFill>
                  <a:schemeClr val="tx1"/>
                </a:solidFill>
                <a:effectLst/>
                <a:latin typeface="Arial" charset="0"/>
                <a:ea typeface="+mn-ea"/>
                <a:cs typeface="Arial" charset="0"/>
              </a:rPr>
              <a:t>Currently we have introduced </a:t>
            </a:r>
            <a:r>
              <a:rPr lang="en-GB" sz="2400" kern="1200" noProof="0" dirty="0">
                <a:solidFill>
                  <a:srgbClr val="FF0000"/>
                </a:solidFill>
                <a:effectLst/>
                <a:highlight>
                  <a:srgbClr val="FFFF00"/>
                </a:highlight>
                <a:latin typeface="Arial" charset="0"/>
                <a:ea typeface="+mn-ea"/>
                <a:cs typeface="Arial" charset="0"/>
              </a:rPr>
              <a:t>12 projects to the partners registered on the CIP; 7 partners expressed their interest. </a:t>
            </a:r>
          </a:p>
          <a:p>
            <a:pPr marL="171450" marR="0" lvl="0" indent="-171450">
              <a:lnSpc>
                <a:spcPct val="107000"/>
              </a:lnSpc>
              <a:spcBef>
                <a:spcPts val="0"/>
              </a:spcBef>
              <a:spcAft>
                <a:spcPts val="0"/>
              </a:spcAft>
              <a:buFont typeface="Arial" panose="020B0604020202020204" pitchFamily="34" charset="0"/>
              <a:buChar char="•"/>
            </a:pPr>
            <a:endParaRPr lang="en-GB" sz="1200" noProof="0" dirty="0">
              <a:latin typeface="Calibri" panose="020F0502020204030204" pitchFamily="34" charset="0"/>
              <a:ea typeface="Malgun Gothic" panose="020B0503020000020004" pitchFamily="34" charset="-127"/>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r>
              <a:rPr lang="en-GB" sz="1200" b="1" noProof="0" dirty="0">
                <a:latin typeface="Calibri" panose="020F0502020204030204" pitchFamily="34" charset="0"/>
                <a:ea typeface="Malgun Gothic" panose="020B0503020000020004" pitchFamily="34" charset="-127"/>
                <a:cs typeface="Times New Roman" panose="02020603050405020304" pitchFamily="18" charset="0"/>
              </a:rPr>
              <a:t>Geographic coverage</a:t>
            </a:r>
          </a:p>
          <a:p>
            <a:pPr marL="171450" marR="0" lvl="0" indent="-171450">
              <a:lnSpc>
                <a:spcPct val="107000"/>
              </a:lnSpc>
              <a:spcBef>
                <a:spcPts val="0"/>
              </a:spcBef>
              <a:spcAft>
                <a:spcPts val="0"/>
              </a:spcAft>
              <a:buFont typeface="Arial" panose="020B0604020202020204" pitchFamily="34" charset="0"/>
              <a:buChar char="•"/>
            </a:pPr>
            <a:r>
              <a:rPr lang="en-GB" sz="1200" b="0" noProof="0" dirty="0">
                <a:latin typeface="Calibri" panose="020F0502020204030204" pitchFamily="34" charset="0"/>
                <a:ea typeface="Malgun Gothic" panose="020B0503020000020004" pitchFamily="34" charset="-127"/>
                <a:cs typeface="Times New Roman" panose="02020603050405020304" pitchFamily="18" charset="0"/>
              </a:rPr>
              <a:t>Currently, largest number of supported projects are located in West Africa, as request for our support has been the highest in that region</a:t>
            </a:r>
          </a:p>
          <a:p>
            <a:pPr marL="171450" marR="0" lvl="0" indent="-171450">
              <a:lnSpc>
                <a:spcPct val="107000"/>
              </a:lnSpc>
              <a:spcBef>
                <a:spcPts val="0"/>
              </a:spcBef>
              <a:spcAft>
                <a:spcPts val="0"/>
              </a:spcAft>
              <a:buFont typeface="Arial" panose="020B0604020202020204" pitchFamily="34" charset="0"/>
              <a:buChar char="•"/>
            </a:pPr>
            <a:r>
              <a:rPr lang="en-GB" sz="1200" b="0" noProof="0" dirty="0">
                <a:latin typeface="Calibri" panose="020F0502020204030204" pitchFamily="34" charset="0"/>
                <a:ea typeface="Malgun Gothic" panose="020B0503020000020004" pitchFamily="34" charset="-127"/>
                <a:cs typeface="Times New Roman" panose="02020603050405020304" pitchFamily="18" charset="0"/>
              </a:rPr>
              <a:t>In 2021 we will be expanding the focus of our support to projects located in SIDs, Southeast Asia, Southeast Europe and Latin America.</a:t>
            </a:r>
          </a:p>
          <a:p>
            <a:pPr marL="0" indent="0">
              <a:buFont typeface="Arial" panose="020B0604020202020204" pitchFamily="34" charset="0"/>
              <a:buNone/>
            </a:pPr>
            <a:endParaRPr lang="en-GB" b="0" noProof="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9824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Inner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A690-ACA0-6544-8D00-67C47FCAC8E9}"/>
              </a:ext>
            </a:extLst>
          </p:cNvPr>
          <p:cNvSpPr>
            <a:spLocks noGrp="1"/>
          </p:cNvSpPr>
          <p:nvPr>
            <p:ph type="title"/>
          </p:nvPr>
        </p:nvSpPr>
        <p:spPr>
          <a:xfrm>
            <a:off x="263352" y="281458"/>
            <a:ext cx="9722296" cy="399579"/>
          </a:xfrm>
          <a:prstGeom prst="rect">
            <a:avLst/>
          </a:prstGeom>
        </p:spPr>
        <p:txBody>
          <a:bodyPr/>
          <a:lstStyle>
            <a:lvl1pPr>
              <a:defRPr sz="2400" b="1">
                <a:solidFill>
                  <a:srgbClr val="0872A6"/>
                </a:solidFill>
                <a:latin typeface="Calibri" panose="020F0502020204030204" pitchFamily="34" charset="0"/>
                <a:cs typeface="Calibri" panose="020F0502020204030204" pitchFamily="34" charset="0"/>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27465F06-6662-214C-9628-44432C6F3999}"/>
              </a:ext>
            </a:extLst>
          </p:cNvPr>
          <p:cNvSpPr>
            <a:spLocks noGrp="1"/>
          </p:cNvSpPr>
          <p:nvPr>
            <p:ph idx="1"/>
          </p:nvPr>
        </p:nvSpPr>
        <p:spPr>
          <a:xfrm>
            <a:off x="289788" y="908720"/>
            <a:ext cx="11644539" cy="4351338"/>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6" name="Slide Number Placeholder 5">
            <a:extLst>
              <a:ext uri="{FF2B5EF4-FFF2-40B4-BE49-F238E27FC236}">
                <a16:creationId xmlns:a16="http://schemas.microsoft.com/office/drawing/2014/main" id="{D402FABC-3F3B-7645-8046-A6A32826E03E}"/>
              </a:ext>
            </a:extLst>
          </p:cNvPr>
          <p:cNvSpPr>
            <a:spLocks noGrp="1"/>
          </p:cNvSpPr>
          <p:nvPr>
            <p:ph type="sldNum" sz="quarter" idx="12"/>
          </p:nvPr>
        </p:nvSpPr>
        <p:spPr>
          <a:xfrm>
            <a:off x="11568608" y="6475329"/>
            <a:ext cx="365720" cy="168994"/>
          </a:xfrm>
          <a:prstGeom prst="rect">
            <a:avLst/>
          </a:prstGeom>
        </p:spPr>
        <p:txBody>
          <a:bodyPr/>
          <a:lstStyle>
            <a:lvl1pPr>
              <a:defRPr>
                <a:latin typeface="Calibri" panose="020F0502020204030204" pitchFamily="34" charset="0"/>
                <a:cs typeface="Calibri" panose="020F0502020204030204" pitchFamily="34" charset="0"/>
              </a:defRPr>
            </a:lvl1pPr>
          </a:lstStyle>
          <a:p>
            <a:fld id="{99E36414-4D65-5F41-B32E-0049C4C6AB0C}" type="slidenum">
              <a:rPr lang="en-AE" smtClean="0"/>
              <a:pPr/>
              <a:t>‹#›</a:t>
            </a:fld>
            <a:endParaRPr lang="en-A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45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4000">
                <a:solidFill>
                  <a:schemeClr val="accent5">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EF20907E-1643-45CD-8E51-27494C261110}" type="slidenum">
              <a:rPr lang="en-US"/>
              <a:pPr>
                <a:defRPr/>
              </a:pPr>
              <a:t>‹#›</a:t>
            </a:fld>
            <a:endParaRPr lang="en-US"/>
          </a:p>
        </p:txBody>
      </p:sp>
    </p:spTree>
    <p:extLst>
      <p:ext uri="{BB962C8B-B14F-4D97-AF65-F5344CB8AC3E}">
        <p14:creationId xmlns:p14="http://schemas.microsoft.com/office/powerpoint/2010/main" val="273746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8" y="1556794"/>
            <a:ext cx="11228917" cy="484269"/>
          </a:xfrm>
          <a:prstGeom prst="rect">
            <a:avLst/>
          </a:prstGeom>
        </p:spPr>
        <p:txBody>
          <a:bodyPr/>
          <a:lstStyle>
            <a:lvl1pPr>
              <a:defRPr>
                <a:solidFill>
                  <a:srgbClr val="0872A6"/>
                </a:solidFill>
              </a:defRPr>
            </a:lvl1pPr>
          </a:lstStyle>
          <a:p>
            <a:r>
              <a:rPr lang="en-US" dirty="0"/>
              <a:t>Click to edit Master title style</a:t>
            </a:r>
          </a:p>
        </p:txBody>
      </p:sp>
      <p:sp>
        <p:nvSpPr>
          <p:cNvPr id="3" name="Content Placeholder 2"/>
          <p:cNvSpPr>
            <a:spLocks noGrp="1"/>
          </p:cNvSpPr>
          <p:nvPr>
            <p:ph idx="1"/>
          </p:nvPr>
        </p:nvSpPr>
        <p:spPr>
          <a:xfrm>
            <a:off x="478368" y="2276872"/>
            <a:ext cx="11228917" cy="3368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10748435" y="6403344"/>
            <a:ext cx="958852" cy="306633"/>
          </a:xfrm>
          <a:prstGeom prst="rect">
            <a:avLst/>
          </a:prstGeom>
          <a:ln/>
        </p:spPr>
        <p:txBody>
          <a:bodyPr/>
          <a:lstStyle>
            <a:lvl1pPr>
              <a:defRPr/>
            </a:lvl1pPr>
          </a:lstStyle>
          <a:p>
            <a:pPr>
              <a:defRPr/>
            </a:pPr>
            <a:fld id="{E565FDF4-D2FE-483D-8AFC-13EC22B32FDB}"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6"/>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9"/>
            <a:ext cx="2844800" cy="365125"/>
          </a:xfrm>
          <a:prstGeom prst="rect">
            <a:avLst/>
          </a:prstGeom>
        </p:spPr>
        <p:txBody>
          <a:bodyPr/>
          <a:lstStyle/>
          <a:p>
            <a:fld id="{577193E3-DD3B-42DA-9CEF-218A7FD64679}" type="datetime1">
              <a:rPr lang="en-US" smtClean="0"/>
              <a:t>6/21/2021</a:t>
            </a:fld>
            <a:endParaRPr lang="en-US" dirty="0"/>
          </a:p>
        </p:txBody>
      </p:sp>
      <p:sp>
        <p:nvSpPr>
          <p:cNvPr id="5" name="Footer Placeholder 4"/>
          <p:cNvSpPr>
            <a:spLocks noGrp="1"/>
          </p:cNvSpPr>
          <p:nvPr>
            <p:ph type="ftr" sz="quarter" idx="11"/>
          </p:nvPr>
        </p:nvSpPr>
        <p:spPr>
          <a:xfrm>
            <a:off x="4165600" y="6356359"/>
            <a:ext cx="3860800" cy="365125"/>
          </a:xfrm>
          <a:prstGeom prst="rect">
            <a:avLst/>
          </a:prstGeom>
        </p:spPr>
        <p:txBody>
          <a:bodyPr/>
          <a:lstStyle/>
          <a:p>
            <a:r>
              <a:rPr lang="en-US" dirty="0"/>
              <a:t>© IRENA 2013</a:t>
            </a:r>
          </a:p>
        </p:txBody>
      </p:sp>
      <p:sp>
        <p:nvSpPr>
          <p:cNvPr id="6" name="Slide Number Placeholder 5"/>
          <p:cNvSpPr>
            <a:spLocks noGrp="1"/>
          </p:cNvSpPr>
          <p:nvPr>
            <p:ph type="sldNum" sz="quarter" idx="12"/>
          </p:nvPr>
        </p:nvSpPr>
        <p:spPr>
          <a:xfrm>
            <a:off x="10748435" y="6403344"/>
            <a:ext cx="958852" cy="306633"/>
          </a:xfrm>
          <a:prstGeom prst="rect">
            <a:avLst/>
          </a:prstGeom>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101767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14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80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Source:</a:t>
            </a:r>
          </a:p>
        </p:txBody>
      </p:sp>
      <p:sp>
        <p:nvSpPr>
          <p:cNvPr id="6" name="Slide Number Placeholder 5"/>
          <p:cNvSpPr>
            <a:spLocks noGrp="1"/>
          </p:cNvSpPr>
          <p:nvPr>
            <p:ph type="sldNum" sz="quarter" idx="12"/>
          </p:nvPr>
        </p:nvSpPr>
        <p:spPr/>
        <p:txBody>
          <a:bodyPr/>
          <a:lstStyle/>
          <a:p>
            <a:fld id="{B11C1A20-AD1D-4DB2-8DF7-1AE11FF04B0C}" type="slidenum">
              <a:rPr lang="en-US" smtClean="0"/>
              <a:t>‹#›</a:t>
            </a:fld>
            <a:endParaRPr lang="en-US"/>
          </a:p>
        </p:txBody>
      </p:sp>
    </p:spTree>
    <p:extLst>
      <p:ext uri="{BB962C8B-B14F-4D97-AF65-F5344CB8AC3E}">
        <p14:creationId xmlns:p14="http://schemas.microsoft.com/office/powerpoint/2010/main" val="2296551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55D5713C-4AFC-465A-AF35-EC9311FF1866}" type="datetimeFigureOut">
              <a:rPr lang="fr-FR" smtClean="0"/>
              <a:t>21/06/2021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DB7391-C685-4F31-96D7-7A8883131E8C}" type="slidenum">
              <a:rPr lang="fr-FR" smtClean="0"/>
              <a:t>‹#›</a:t>
            </a:fld>
            <a:endParaRPr lang="fr-FR"/>
          </a:p>
        </p:txBody>
      </p:sp>
    </p:spTree>
    <p:extLst>
      <p:ext uri="{BB962C8B-B14F-4D97-AF65-F5344CB8AC3E}">
        <p14:creationId xmlns:p14="http://schemas.microsoft.com/office/powerpoint/2010/main" val="367051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wmf"/></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E677CBB-2280-2549-A426-124342CCAA79}"/>
              </a:ext>
            </a:extLst>
          </p:cNvPr>
          <p:cNvSpPr>
            <a:spLocks noGrp="1" noChangeArrowheads="1"/>
          </p:cNvSpPr>
          <p:nvPr>
            <p:ph type="sldNum" sz="quarter" idx="4"/>
          </p:nvPr>
        </p:nvSpPr>
        <p:spPr bwMode="auto">
          <a:xfrm>
            <a:off x="10969798" y="6340459"/>
            <a:ext cx="958850" cy="1440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a:defRPr/>
            </a:pPr>
            <a:fld id="{4AF90B90-52C9-436E-B48D-F494EA687A1D}" type="slidenum">
              <a:rPr lang="de-DE" altLang="en-US"/>
              <a:pPr>
                <a:defRPr/>
              </a:pPr>
              <a:t>‹#›</a:t>
            </a:fld>
            <a:endParaRPr lang="de-DE" altLang="en-US" dirty="0"/>
          </a:p>
        </p:txBody>
      </p:sp>
      <p:cxnSp>
        <p:nvCxnSpPr>
          <p:cNvPr id="8" name="Straight Connector 7">
            <a:extLst>
              <a:ext uri="{FF2B5EF4-FFF2-40B4-BE49-F238E27FC236}">
                <a16:creationId xmlns:a16="http://schemas.microsoft.com/office/drawing/2014/main" id="{F0B702F1-588A-1049-8ED7-B0076D3A8BFA}"/>
              </a:ext>
            </a:extLst>
          </p:cNvPr>
          <p:cNvCxnSpPr/>
          <p:nvPr userDrawn="1"/>
        </p:nvCxnSpPr>
        <p:spPr>
          <a:xfrm>
            <a:off x="263352" y="764704"/>
            <a:ext cx="11665296" cy="0"/>
          </a:xfrm>
          <a:prstGeom prst="line">
            <a:avLst/>
          </a:prstGeom>
          <a:ln w="19050">
            <a:solidFill>
              <a:srgbClr val="0872A6"/>
            </a:solidFill>
          </a:ln>
        </p:spPr>
        <p:style>
          <a:lnRef idx="1">
            <a:schemeClr val="accent1"/>
          </a:lnRef>
          <a:fillRef idx="0">
            <a:schemeClr val="accent1"/>
          </a:fillRef>
          <a:effectRef idx="0">
            <a:schemeClr val="accent1"/>
          </a:effectRef>
          <a:fontRef idx="minor">
            <a:schemeClr val="tx1"/>
          </a:fontRef>
        </p:style>
      </p:cxnSp>
      <p:pic>
        <p:nvPicPr>
          <p:cNvPr id="10" name="Picture 9" descr="Background pattern&#10;&#10;Description automatically generated">
            <a:extLst>
              <a:ext uri="{FF2B5EF4-FFF2-40B4-BE49-F238E27FC236}">
                <a16:creationId xmlns:a16="http://schemas.microsoft.com/office/drawing/2014/main" id="{C65166E3-E476-3441-93BA-A17126087AF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199"/>
          <a:stretch/>
        </p:blipFill>
        <p:spPr>
          <a:xfrm>
            <a:off x="0" y="6597352"/>
            <a:ext cx="12192000" cy="260647"/>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0931F43-8262-DD4F-B650-FF3AEA4CD8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6905" y="286923"/>
            <a:ext cx="1315735" cy="333761"/>
          </a:xfrm>
          <a:prstGeom prst="rect">
            <a:avLst/>
          </a:prstGeom>
        </p:spPr>
      </p:pic>
    </p:spTree>
    <p:extLst>
      <p:ext uri="{BB962C8B-B14F-4D97-AF65-F5344CB8AC3E}">
        <p14:creationId xmlns:p14="http://schemas.microsoft.com/office/powerpoint/2010/main" val="1291443835"/>
      </p:ext>
    </p:extLst>
  </p:cSld>
  <p:clrMap bg1="lt1" tx1="dk1" bg2="lt2" tx2="dk2" accent1="accent1" accent2="accent2" accent3="accent3" accent4="accent4" accent5="accent5" accent6="accent6" hlink="hlink" folHlink="folHlink"/>
  <p:sldLayoutIdLst>
    <p:sldLayoutId id="21474854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77839" y="875384"/>
            <a:ext cx="11229975"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20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344472" y="402451"/>
            <a:ext cx="1347467" cy="34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Grp="1" noChangeArrowheads="1"/>
          </p:cNvSpPr>
          <p:nvPr>
            <p:ph type="sldNum" sz="quarter" idx="4"/>
          </p:nvPr>
        </p:nvSpPr>
        <p:spPr bwMode="auto">
          <a:xfrm>
            <a:off x="10748963" y="6403975"/>
            <a:ext cx="958851"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25">
                <a:solidFill>
                  <a:srgbClr val="646464"/>
                </a:solidFill>
                <a:latin typeface="Arial" panose="020B0604020202020204" pitchFamily="34" charset="0"/>
                <a:ea typeface="MS PGothic" panose="020B0600070205080204" pitchFamily="34" charset="-128"/>
              </a:defRPr>
            </a:lvl1pPr>
          </a:lstStyle>
          <a:p>
            <a:pPr>
              <a:defRPr/>
            </a:pPr>
            <a:fld id="{060954C6-BF6D-4D46-AB97-47E06F1C1E8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sldLayoutIdLst>
    <p:sldLayoutId id="2147484228" r:id="rId1"/>
    <p:sldLayoutId id="2147484199" r:id="rId2"/>
    <p:sldLayoutId id="2147484211" r:id="rId3"/>
  </p:sldLayoutIdLst>
  <p:hf hdr="0" ftr="0"/>
  <p:txStyles>
    <p:titleStyle>
      <a:lvl1pPr algn="l" rtl="0" eaLnBrk="0" fontAlgn="base" hangingPunct="0">
        <a:spcBef>
          <a:spcPct val="0"/>
        </a:spcBef>
        <a:spcAft>
          <a:spcPct val="0"/>
        </a:spcAft>
        <a:defRPr sz="2025" b="1">
          <a:solidFill>
            <a:srgbClr val="0872A6"/>
          </a:solidFill>
          <a:latin typeface="ITC Avant Garde Gothic" pitchFamily="34" charset="0"/>
          <a:ea typeface="+mj-ea"/>
          <a:cs typeface="+mj-cs"/>
        </a:defRPr>
      </a:lvl1pPr>
      <a:lvl2pPr algn="l" rtl="0" eaLnBrk="0" fontAlgn="base" hangingPunct="0">
        <a:spcBef>
          <a:spcPct val="0"/>
        </a:spcBef>
        <a:spcAft>
          <a:spcPct val="0"/>
        </a:spcAft>
        <a:defRPr sz="2025" b="1">
          <a:solidFill>
            <a:srgbClr val="E10019"/>
          </a:solidFill>
          <a:latin typeface="Arial" charset="0"/>
          <a:cs typeface="Arial" charset="0"/>
        </a:defRPr>
      </a:lvl2pPr>
      <a:lvl3pPr algn="l" rtl="0" eaLnBrk="0" fontAlgn="base" hangingPunct="0">
        <a:spcBef>
          <a:spcPct val="0"/>
        </a:spcBef>
        <a:spcAft>
          <a:spcPct val="0"/>
        </a:spcAft>
        <a:defRPr sz="2025" b="1">
          <a:solidFill>
            <a:srgbClr val="E10019"/>
          </a:solidFill>
          <a:latin typeface="Arial" charset="0"/>
          <a:cs typeface="Arial" charset="0"/>
        </a:defRPr>
      </a:lvl3pPr>
      <a:lvl4pPr algn="l" rtl="0" eaLnBrk="0" fontAlgn="base" hangingPunct="0">
        <a:spcBef>
          <a:spcPct val="0"/>
        </a:spcBef>
        <a:spcAft>
          <a:spcPct val="0"/>
        </a:spcAft>
        <a:defRPr sz="2025" b="1">
          <a:solidFill>
            <a:srgbClr val="E10019"/>
          </a:solidFill>
          <a:latin typeface="Arial" charset="0"/>
          <a:cs typeface="Arial" charset="0"/>
        </a:defRPr>
      </a:lvl4pPr>
      <a:lvl5pPr algn="l" rtl="0" eaLnBrk="0" fontAlgn="base" hangingPunct="0">
        <a:spcBef>
          <a:spcPct val="0"/>
        </a:spcBef>
        <a:spcAft>
          <a:spcPct val="0"/>
        </a:spcAft>
        <a:defRPr sz="2025" b="1">
          <a:solidFill>
            <a:srgbClr val="E10019"/>
          </a:solidFill>
          <a:latin typeface="Arial" charset="0"/>
          <a:cs typeface="Arial" charset="0"/>
        </a:defRPr>
      </a:lvl5pPr>
      <a:lvl6pPr marL="383821" algn="l" rtl="0" fontAlgn="base">
        <a:spcBef>
          <a:spcPct val="0"/>
        </a:spcBef>
        <a:spcAft>
          <a:spcPct val="0"/>
        </a:spcAft>
        <a:defRPr sz="2025" b="1">
          <a:solidFill>
            <a:srgbClr val="E10019"/>
          </a:solidFill>
          <a:latin typeface="Arial" charset="0"/>
          <a:cs typeface="Arial" charset="0"/>
        </a:defRPr>
      </a:lvl6pPr>
      <a:lvl7pPr marL="767642" algn="l" rtl="0" fontAlgn="base">
        <a:spcBef>
          <a:spcPct val="0"/>
        </a:spcBef>
        <a:spcAft>
          <a:spcPct val="0"/>
        </a:spcAft>
        <a:defRPr sz="2025" b="1">
          <a:solidFill>
            <a:srgbClr val="E10019"/>
          </a:solidFill>
          <a:latin typeface="Arial" charset="0"/>
          <a:cs typeface="Arial" charset="0"/>
        </a:defRPr>
      </a:lvl7pPr>
      <a:lvl8pPr marL="1151464" algn="l" rtl="0" fontAlgn="base">
        <a:spcBef>
          <a:spcPct val="0"/>
        </a:spcBef>
        <a:spcAft>
          <a:spcPct val="0"/>
        </a:spcAft>
        <a:defRPr sz="2025" b="1">
          <a:solidFill>
            <a:srgbClr val="E10019"/>
          </a:solidFill>
          <a:latin typeface="Arial" charset="0"/>
          <a:cs typeface="Arial" charset="0"/>
        </a:defRPr>
      </a:lvl8pPr>
      <a:lvl9pPr marL="1535285" algn="l" rtl="0" fontAlgn="base">
        <a:spcBef>
          <a:spcPct val="0"/>
        </a:spcBef>
        <a:spcAft>
          <a:spcPct val="0"/>
        </a:spcAft>
        <a:defRPr sz="2025" b="1">
          <a:solidFill>
            <a:srgbClr val="E10019"/>
          </a:solidFill>
          <a:latin typeface="Arial" charset="0"/>
          <a:cs typeface="Arial" charset="0"/>
        </a:defRPr>
      </a:lvl9pPr>
    </p:titleStyle>
    <p:bodyStyle>
      <a:lvl1pPr marL="287866" indent="-287866" algn="l" rtl="0" eaLnBrk="0" fontAlgn="base" hangingPunct="0">
        <a:lnSpc>
          <a:spcPct val="130000"/>
        </a:lnSpc>
        <a:spcBef>
          <a:spcPct val="0"/>
        </a:spcBef>
        <a:spcAft>
          <a:spcPct val="0"/>
        </a:spcAft>
        <a:buChar char="•"/>
        <a:defRPr sz="1200">
          <a:solidFill>
            <a:schemeClr val="tx1"/>
          </a:solidFill>
          <a:latin typeface="+mn-lt"/>
          <a:ea typeface="+mn-ea"/>
          <a:cs typeface="+mn-cs"/>
        </a:defRPr>
      </a:lvl1pPr>
      <a:lvl2pPr marL="623709" indent="-239888" algn="l" rtl="0" eaLnBrk="0" fontAlgn="base" hangingPunct="0">
        <a:lnSpc>
          <a:spcPct val="130000"/>
        </a:lnSpc>
        <a:spcBef>
          <a:spcPct val="0"/>
        </a:spcBef>
        <a:spcAft>
          <a:spcPct val="0"/>
        </a:spcAft>
        <a:buFont typeface="Wingdings" pitchFamily="2" charset="2"/>
        <a:buChar char="§"/>
        <a:defRPr sz="1200">
          <a:solidFill>
            <a:schemeClr val="tx1"/>
          </a:solidFill>
          <a:latin typeface="+mn-lt"/>
          <a:cs typeface="+mn-cs"/>
        </a:defRPr>
      </a:lvl2pPr>
      <a:lvl3pPr marL="959552" indent="-191911" algn="l" rtl="0" eaLnBrk="0" fontAlgn="base" hangingPunct="0">
        <a:lnSpc>
          <a:spcPct val="150000"/>
        </a:lnSpc>
        <a:spcBef>
          <a:spcPct val="0"/>
        </a:spcBef>
        <a:spcAft>
          <a:spcPct val="0"/>
        </a:spcAft>
        <a:buChar char="•"/>
        <a:defRPr sz="2025">
          <a:solidFill>
            <a:schemeClr val="tx1"/>
          </a:solidFill>
          <a:latin typeface="+mn-lt"/>
          <a:cs typeface="+mn-cs"/>
        </a:defRPr>
      </a:lvl3pPr>
      <a:lvl4pPr marL="1343374" indent="-191911" algn="l" rtl="0" eaLnBrk="0" fontAlgn="base" hangingPunct="0">
        <a:lnSpc>
          <a:spcPct val="150000"/>
        </a:lnSpc>
        <a:spcBef>
          <a:spcPct val="0"/>
        </a:spcBef>
        <a:spcAft>
          <a:spcPct val="0"/>
        </a:spcAft>
        <a:buChar char="–"/>
        <a:defRPr sz="1650">
          <a:solidFill>
            <a:schemeClr val="tx1"/>
          </a:solidFill>
          <a:latin typeface="+mn-lt"/>
          <a:cs typeface="+mn-cs"/>
        </a:defRPr>
      </a:lvl4pPr>
      <a:lvl5pPr marL="1727195" indent="-191911" algn="l" rtl="0" eaLnBrk="0" fontAlgn="base" hangingPunct="0">
        <a:lnSpc>
          <a:spcPct val="150000"/>
        </a:lnSpc>
        <a:spcBef>
          <a:spcPct val="0"/>
        </a:spcBef>
        <a:spcAft>
          <a:spcPct val="0"/>
        </a:spcAft>
        <a:buChar char="»"/>
        <a:defRPr sz="1650">
          <a:solidFill>
            <a:schemeClr val="tx1"/>
          </a:solidFill>
          <a:latin typeface="+mn-lt"/>
          <a:cs typeface="+mn-cs"/>
        </a:defRPr>
      </a:lvl5pPr>
      <a:lvl6pPr marL="2111016" indent="-191911" algn="l" rtl="0" fontAlgn="base">
        <a:lnSpc>
          <a:spcPct val="150000"/>
        </a:lnSpc>
        <a:spcBef>
          <a:spcPct val="0"/>
        </a:spcBef>
        <a:spcAft>
          <a:spcPct val="0"/>
        </a:spcAft>
        <a:buChar char="»"/>
        <a:defRPr>
          <a:solidFill>
            <a:schemeClr val="tx1"/>
          </a:solidFill>
          <a:latin typeface="+mn-lt"/>
          <a:cs typeface="+mn-cs"/>
        </a:defRPr>
      </a:lvl6pPr>
      <a:lvl7pPr marL="2494838" indent="-191911" algn="l" rtl="0" fontAlgn="base">
        <a:lnSpc>
          <a:spcPct val="150000"/>
        </a:lnSpc>
        <a:spcBef>
          <a:spcPct val="0"/>
        </a:spcBef>
        <a:spcAft>
          <a:spcPct val="0"/>
        </a:spcAft>
        <a:buChar char="»"/>
        <a:defRPr>
          <a:solidFill>
            <a:schemeClr val="tx1"/>
          </a:solidFill>
          <a:latin typeface="+mn-lt"/>
          <a:cs typeface="+mn-cs"/>
        </a:defRPr>
      </a:lvl7pPr>
      <a:lvl8pPr marL="2878658" indent="-191911" algn="l" rtl="0" fontAlgn="base">
        <a:lnSpc>
          <a:spcPct val="150000"/>
        </a:lnSpc>
        <a:spcBef>
          <a:spcPct val="0"/>
        </a:spcBef>
        <a:spcAft>
          <a:spcPct val="0"/>
        </a:spcAft>
        <a:buChar char="»"/>
        <a:defRPr>
          <a:solidFill>
            <a:schemeClr val="tx1"/>
          </a:solidFill>
          <a:latin typeface="+mn-lt"/>
          <a:cs typeface="+mn-cs"/>
        </a:defRPr>
      </a:lvl8pPr>
      <a:lvl9pPr marL="3262479" indent="-19191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767642" rtl="0" eaLnBrk="1" latinLnBrk="0" hangingPunct="1">
        <a:defRPr sz="1500" kern="1200">
          <a:solidFill>
            <a:schemeClr val="tx1"/>
          </a:solidFill>
          <a:latin typeface="+mn-lt"/>
          <a:ea typeface="+mn-ea"/>
          <a:cs typeface="+mn-cs"/>
        </a:defRPr>
      </a:lvl1pPr>
      <a:lvl2pPr marL="383821" algn="l" defTabSz="767642" rtl="0" eaLnBrk="1" latinLnBrk="0" hangingPunct="1">
        <a:defRPr sz="1500" kern="1200">
          <a:solidFill>
            <a:schemeClr val="tx1"/>
          </a:solidFill>
          <a:latin typeface="+mn-lt"/>
          <a:ea typeface="+mn-ea"/>
          <a:cs typeface="+mn-cs"/>
        </a:defRPr>
      </a:lvl2pPr>
      <a:lvl3pPr marL="767642" algn="l" defTabSz="767642" rtl="0" eaLnBrk="1" latinLnBrk="0" hangingPunct="1">
        <a:defRPr sz="1500" kern="1200">
          <a:solidFill>
            <a:schemeClr val="tx1"/>
          </a:solidFill>
          <a:latin typeface="+mn-lt"/>
          <a:ea typeface="+mn-ea"/>
          <a:cs typeface="+mn-cs"/>
        </a:defRPr>
      </a:lvl3pPr>
      <a:lvl4pPr marL="1151464" algn="l" defTabSz="767642" rtl="0" eaLnBrk="1" latinLnBrk="0" hangingPunct="1">
        <a:defRPr sz="1500" kern="1200">
          <a:solidFill>
            <a:schemeClr val="tx1"/>
          </a:solidFill>
          <a:latin typeface="+mn-lt"/>
          <a:ea typeface="+mn-ea"/>
          <a:cs typeface="+mn-cs"/>
        </a:defRPr>
      </a:lvl4pPr>
      <a:lvl5pPr marL="1535285" algn="l" defTabSz="767642" rtl="0" eaLnBrk="1" latinLnBrk="0" hangingPunct="1">
        <a:defRPr sz="1500" kern="1200">
          <a:solidFill>
            <a:schemeClr val="tx1"/>
          </a:solidFill>
          <a:latin typeface="+mn-lt"/>
          <a:ea typeface="+mn-ea"/>
          <a:cs typeface="+mn-cs"/>
        </a:defRPr>
      </a:lvl5pPr>
      <a:lvl6pPr marL="1919105" algn="l" defTabSz="767642" rtl="0" eaLnBrk="1" latinLnBrk="0" hangingPunct="1">
        <a:defRPr sz="1500" kern="1200">
          <a:solidFill>
            <a:schemeClr val="tx1"/>
          </a:solidFill>
          <a:latin typeface="+mn-lt"/>
          <a:ea typeface="+mn-ea"/>
          <a:cs typeface="+mn-cs"/>
        </a:defRPr>
      </a:lvl6pPr>
      <a:lvl7pPr marL="2302926" algn="l" defTabSz="767642" rtl="0" eaLnBrk="1" latinLnBrk="0" hangingPunct="1">
        <a:defRPr sz="1500" kern="1200">
          <a:solidFill>
            <a:schemeClr val="tx1"/>
          </a:solidFill>
          <a:latin typeface="+mn-lt"/>
          <a:ea typeface="+mn-ea"/>
          <a:cs typeface="+mn-cs"/>
        </a:defRPr>
      </a:lvl7pPr>
      <a:lvl8pPr marL="2686748" algn="l" defTabSz="767642" rtl="0" eaLnBrk="1" latinLnBrk="0" hangingPunct="1">
        <a:defRPr sz="1500" kern="1200">
          <a:solidFill>
            <a:schemeClr val="tx1"/>
          </a:solidFill>
          <a:latin typeface="+mn-lt"/>
          <a:ea typeface="+mn-ea"/>
          <a:cs typeface="+mn-cs"/>
        </a:defRPr>
      </a:lvl8pPr>
      <a:lvl9pPr marL="3070569" algn="l" defTabSz="76764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28BB98-E14E-416F-ABCC-2B6E582E0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8F7786-9CEC-41DF-A01B-1146A461B6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996BD-9C54-46D1-9A0F-B808FF65A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61B4B-9EA8-4420-8638-C6D2E84A68AB}" type="datetimeFigureOut">
              <a:rPr lang="en-US" smtClean="0"/>
              <a:t>6/21/2021</a:t>
            </a:fld>
            <a:endParaRPr lang="en-US"/>
          </a:p>
        </p:txBody>
      </p:sp>
      <p:sp>
        <p:nvSpPr>
          <p:cNvPr id="5" name="Footer Placeholder 4">
            <a:extLst>
              <a:ext uri="{FF2B5EF4-FFF2-40B4-BE49-F238E27FC236}">
                <a16:creationId xmlns:a16="http://schemas.microsoft.com/office/drawing/2014/main" id="{FCFDEAD8-07F7-4264-98AC-379341A38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AE9B35-20F8-4548-8D9A-927D04F81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F5A3A-CA44-492E-948A-FD26A1428A90}" type="slidenum">
              <a:rPr lang="en-US" smtClean="0"/>
              <a:t>‹#›</a:t>
            </a:fld>
            <a:endParaRPr lang="en-US"/>
          </a:p>
        </p:txBody>
      </p:sp>
    </p:spTree>
    <p:extLst>
      <p:ext uri="{BB962C8B-B14F-4D97-AF65-F5344CB8AC3E}">
        <p14:creationId xmlns:p14="http://schemas.microsoft.com/office/powerpoint/2010/main" val="392574832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20000"/>
            <a:lumOff val="80000"/>
          </a:schemeClr>
        </a:solidFill>
        <a:effectLst/>
      </p:bgPr>
    </p:bg>
    <p:spTree>
      <p:nvGrpSpPr>
        <p:cNvPr id="1" name=""/>
        <p:cNvGrpSpPr/>
        <p:nvPr/>
      </p:nvGrpSpPr>
      <p:grpSpPr>
        <a:xfrm>
          <a:off x="0" y="0"/>
          <a:ext cx="0" cy="0"/>
          <a:chOff x="0" y="0"/>
          <a:chExt cx="0" cy="0"/>
        </a:xfrm>
      </p:grpSpPr>
      <p:pic>
        <p:nvPicPr>
          <p:cNvPr id="2" name="Picture 1" descr="Border_6pe9.wm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lide Number Placeholder 9"/>
          <p:cNvSpPr>
            <a:spLocks noGrp="1"/>
          </p:cNvSpPr>
          <p:nvPr>
            <p:ph type="sldNum" sz="quarter" idx="4"/>
          </p:nvPr>
        </p:nvSpPr>
        <p:spPr>
          <a:xfrm>
            <a:off x="8534400" y="5628218"/>
            <a:ext cx="2844800" cy="366183"/>
          </a:xfrm>
          <a:prstGeom prst="rect">
            <a:avLst/>
          </a:prstGeom>
        </p:spPr>
        <p:txBody>
          <a:bodyPr vert="horz" lIns="91440" tIns="45720" rIns="91440" bIns="45720" rtlCol="0" anchor="ctr"/>
          <a:lstStyle>
            <a:lvl1pPr algn="r">
              <a:defRPr sz="1867" b="0" i="0">
                <a:solidFill>
                  <a:srgbClr val="FFFFFF"/>
                </a:solidFill>
                <a:latin typeface="Gill Sans MT" panose="020B0502020104020203" pitchFamily="34" charset="0"/>
                <a:cs typeface="Gill Sans MT" panose="020B0502020104020203" pitchFamily="34" charset="0"/>
              </a:defRPr>
            </a:lvl1pPr>
          </a:lstStyle>
          <a:p>
            <a:fld id="{65FF4B5E-E568-9341-85E7-197C3D630C70}" type="slidenum">
              <a:rPr lang="en-US" smtClean="0"/>
              <a:pPr/>
              <a:t>‹#›</a:t>
            </a:fld>
            <a:endParaRPr lang="en-US" dirty="0"/>
          </a:p>
        </p:txBody>
      </p:sp>
    </p:spTree>
    <p:extLst>
      <p:ext uri="{BB962C8B-B14F-4D97-AF65-F5344CB8AC3E}">
        <p14:creationId xmlns:p14="http://schemas.microsoft.com/office/powerpoint/2010/main" val="2118802728"/>
      </p:ext>
    </p:extLst>
  </p:cSld>
  <p:clrMap bg1="lt1" tx1="dk1" bg2="lt2" tx2="dk2" accent1="accent1" accent2="accent2" accent3="accent3" accent4="accent4" accent5="accent5" accent6="accent6" hlink="hlink" folHlink="folHlink"/>
  <p:sldLayoutIdLst>
    <p:sldLayoutId id="2147483679" r:id="rId1"/>
    <p:sldLayoutId id="2147485435" r:id="rId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5713C-4AFC-465A-AF35-EC9311FF1866}" type="datetimeFigureOut">
              <a:rPr lang="fr-FR" smtClean="0"/>
              <a:t>21/06/2021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B7391-C685-4F31-96D7-7A8883131E8C}" type="slidenum">
              <a:rPr lang="fr-FR" smtClean="0"/>
              <a:t>‹#›</a:t>
            </a:fld>
            <a:endParaRPr lang="fr-FR"/>
          </a:p>
        </p:txBody>
      </p:sp>
    </p:spTree>
    <p:extLst>
      <p:ext uri="{BB962C8B-B14F-4D97-AF65-F5344CB8AC3E}">
        <p14:creationId xmlns:p14="http://schemas.microsoft.com/office/powerpoint/2010/main" val="4065516597"/>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4.png"/><Relationship Id="rId5" Type="http://schemas.openxmlformats.org/officeDocument/2006/relationships/diagramLayout" Target="../diagrams/layout1.xml"/><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hyperlink" Target="http://iorec.irena.org/" TargetMode="External"/><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jp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653" y="1614688"/>
            <a:ext cx="10595594" cy="2387600"/>
          </a:xfrm>
        </p:spPr>
        <p:txBody>
          <a:bodyPr>
            <a:normAutofit/>
          </a:bodyPr>
          <a:lstStyle/>
          <a:p>
            <a:pPr>
              <a:defRPr/>
            </a:pPr>
            <a:r>
              <a:rPr lang="en-US" sz="4000" kern="1200" dirty="0">
                <a:solidFill>
                  <a:srgbClr val="0872A6"/>
                </a:solidFill>
                <a:latin typeface="Calibri" panose="020F0502020204030204" pitchFamily="34" charset="0"/>
                <a:ea typeface="MS PGothic" panose="020B0600070205080204" pitchFamily="34" charset="-128"/>
                <a:cs typeface="Calibri" panose="020F0502020204030204" pitchFamily="34" charset="0"/>
              </a:rPr>
              <a:t>IRENA’s Initiatives for Advancing Renewables for Energy Access</a:t>
            </a:r>
            <a:br>
              <a:rPr lang="en-US" sz="4400" dirty="0">
                <a:latin typeface="Helvetica Light"/>
              </a:rPr>
            </a:br>
            <a:endParaRPr lang="en-US" dirty="0">
              <a:latin typeface="Helvetica Light"/>
            </a:endParaRPr>
          </a:p>
        </p:txBody>
      </p:sp>
      <p:pic>
        <p:nvPicPr>
          <p:cNvPr id="7"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118" y="5080311"/>
            <a:ext cx="5614664" cy="58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1F7B38C5-F896-4258-9F9E-ED55747D9465}"/>
              </a:ext>
            </a:extLst>
          </p:cNvPr>
          <p:cNvSpPr txBox="1">
            <a:spLocks/>
          </p:cNvSpPr>
          <p:nvPr/>
        </p:nvSpPr>
        <p:spPr bwMode="auto">
          <a:xfrm>
            <a:off x="0" y="3739677"/>
            <a:ext cx="12192000" cy="91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en-US" altLang="en-US" sz="2800" b="1" dirty="0">
                <a:solidFill>
                  <a:srgbClr val="0872A6"/>
                </a:solidFill>
                <a:latin typeface="Calibri" panose="020F0502020204030204" pitchFamily="34" charset="0"/>
                <a:cs typeface="Calibri" panose="020F0502020204030204" pitchFamily="34" charset="0"/>
              </a:rPr>
              <a:t>Amjad Abdulla</a:t>
            </a:r>
          </a:p>
          <a:p>
            <a:pPr algn="ctr"/>
            <a:r>
              <a:rPr lang="en-US" altLang="en-US" sz="2800" b="1" dirty="0">
                <a:solidFill>
                  <a:srgbClr val="0872A6"/>
                </a:solidFill>
                <a:latin typeface="Calibri" panose="020F0502020204030204" pitchFamily="34" charset="0"/>
                <a:cs typeface="Calibri" panose="020F0502020204030204" pitchFamily="34" charset="0"/>
              </a:rPr>
              <a:t>Head-Partnerships, Country Engagement &amp; Partnerships Division</a:t>
            </a:r>
          </a:p>
        </p:txBody>
      </p:sp>
      <p:sp>
        <p:nvSpPr>
          <p:cNvPr id="9" name="Title 1">
            <a:extLst>
              <a:ext uri="{FF2B5EF4-FFF2-40B4-BE49-F238E27FC236}">
                <a16:creationId xmlns:a16="http://schemas.microsoft.com/office/drawing/2014/main" id="{8F325E8B-682D-4134-A8EA-C1DFD1470080}"/>
              </a:ext>
            </a:extLst>
          </p:cNvPr>
          <p:cNvSpPr txBox="1">
            <a:spLocks/>
          </p:cNvSpPr>
          <p:nvPr/>
        </p:nvSpPr>
        <p:spPr bwMode="auto">
          <a:xfrm>
            <a:off x="28401" y="6021288"/>
            <a:ext cx="12163599" cy="68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en-US" altLang="en-US" sz="2000" dirty="0">
                <a:solidFill>
                  <a:srgbClr val="0872A6"/>
                </a:solidFill>
                <a:latin typeface="+mn-lt"/>
              </a:rPr>
              <a:t>Financing solar at the last mile:</a:t>
            </a:r>
            <a:br>
              <a:rPr lang="en-US" altLang="en-US" sz="2000" dirty="0">
                <a:solidFill>
                  <a:srgbClr val="0872A6"/>
                </a:solidFill>
                <a:latin typeface="+mn-lt"/>
              </a:rPr>
            </a:br>
            <a:r>
              <a:rPr lang="en-US" altLang="en-US" sz="2000" dirty="0">
                <a:solidFill>
                  <a:srgbClr val="0872A6"/>
                </a:solidFill>
                <a:latin typeface="+mn-lt"/>
              </a:rPr>
              <a:t>perceived challenges, risks and opportunities</a:t>
            </a:r>
          </a:p>
          <a:p>
            <a:pPr algn="ctr"/>
            <a:r>
              <a:rPr lang="en-US" altLang="en-US" sz="2000" dirty="0">
                <a:solidFill>
                  <a:srgbClr val="0872A6"/>
                </a:solidFill>
                <a:latin typeface="+mn-lt"/>
              </a:rPr>
              <a:t>21 June 2021, Abu Dhabi</a:t>
            </a:r>
          </a:p>
        </p:txBody>
      </p:sp>
    </p:spTree>
    <p:extLst>
      <p:ext uri="{BB962C8B-B14F-4D97-AF65-F5344CB8AC3E}">
        <p14:creationId xmlns:p14="http://schemas.microsoft.com/office/powerpoint/2010/main" val="326925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7156" y="1023212"/>
            <a:ext cx="7495257" cy="5016758"/>
          </a:xfrm>
          <a:prstGeom prst="rect">
            <a:avLst/>
          </a:prstGeom>
          <a:noFill/>
        </p:spPr>
        <p:txBody>
          <a:bodyPr wrap="square" rtlCol="0">
            <a:spAutoFit/>
          </a:bodyPr>
          <a:lstStyle/>
          <a:p>
            <a:pPr marL="342900" indent="-342900">
              <a:spcAft>
                <a:spcPts val="800"/>
              </a:spcAft>
              <a:buFont typeface="Wingdings" panose="05000000000000000000" pitchFamily="2" charset="2"/>
              <a:buChar char="q"/>
            </a:pPr>
            <a:r>
              <a:rPr lang="en-GB" sz="2000" dirty="0"/>
              <a:t>Energy Access</a:t>
            </a:r>
          </a:p>
          <a:p>
            <a:pPr marL="797511" lvl="1" indent="-285750">
              <a:spcAft>
                <a:spcPts val="800"/>
              </a:spcAft>
              <a:buFont typeface="Wingdings" panose="05000000000000000000" pitchFamily="2" charset="2"/>
              <a:buChar char="§"/>
            </a:pPr>
            <a:r>
              <a:rPr lang="en-GB" sz="2000" dirty="0"/>
              <a:t>Central to socio-economic development, contributing to multiple SDGs (health, education, poverty alleviation, climate, women empowerment, etc.)</a:t>
            </a:r>
          </a:p>
          <a:p>
            <a:pPr marL="797511" lvl="1" indent="-285750">
              <a:spcAft>
                <a:spcPts val="800"/>
              </a:spcAft>
              <a:buFont typeface="Wingdings" panose="05000000000000000000" pitchFamily="2" charset="2"/>
              <a:buChar char="§"/>
            </a:pPr>
            <a:r>
              <a:rPr lang="en-US" sz="2000" dirty="0"/>
              <a:t>Key consideration in ET of LDCs, SIDS and LLDCs with increasing prominence in NDCs</a:t>
            </a:r>
          </a:p>
          <a:p>
            <a:pPr marL="342900" indent="-342900">
              <a:spcAft>
                <a:spcPts val="800"/>
              </a:spcAft>
              <a:buFont typeface="Wingdings" panose="05000000000000000000" pitchFamily="2" charset="2"/>
              <a:buChar char="q"/>
            </a:pPr>
            <a:r>
              <a:rPr lang="en-US" sz="2000" dirty="0"/>
              <a:t>Decentralized RE:</a:t>
            </a:r>
          </a:p>
          <a:p>
            <a:pPr marL="797511" lvl="1" indent="-285750">
              <a:spcAft>
                <a:spcPts val="800"/>
              </a:spcAft>
              <a:buFont typeface="Wingdings" panose="05000000000000000000" pitchFamily="2" charset="2"/>
              <a:buChar char="§"/>
            </a:pPr>
            <a:r>
              <a:rPr lang="en-US" sz="2000" dirty="0"/>
              <a:t>Affordable, reliable, clean and rapidly deployable solution for electrification</a:t>
            </a:r>
          </a:p>
          <a:p>
            <a:pPr marL="797511" lvl="1" indent="-285750">
              <a:spcAft>
                <a:spcPts val="800"/>
              </a:spcAft>
              <a:buFont typeface="Wingdings" panose="05000000000000000000" pitchFamily="2" charset="2"/>
              <a:buChar char="§"/>
            </a:pPr>
            <a:r>
              <a:rPr lang="en-US" sz="2000" dirty="0"/>
              <a:t>Grid expansion technically &amp; financially unfeasible for last mile electrification – estimated 2/3</a:t>
            </a:r>
            <a:r>
              <a:rPr lang="en-US" sz="2000" baseline="30000" dirty="0"/>
              <a:t>rd</a:t>
            </a:r>
            <a:r>
              <a:rPr lang="en-US" sz="2000" dirty="0"/>
              <a:t> new access to be decentralised by 2030.</a:t>
            </a:r>
          </a:p>
          <a:p>
            <a:pPr marL="797511" lvl="1" indent="-285750">
              <a:spcAft>
                <a:spcPts val="800"/>
              </a:spcAft>
              <a:buFont typeface="Wingdings" panose="05000000000000000000" pitchFamily="2" charset="2"/>
              <a:buChar char="§"/>
            </a:pPr>
            <a:r>
              <a:rPr lang="en-US" sz="2000" dirty="0"/>
              <a:t>Offer effective solutions for electrification of healthcare, schools and agri-food</a:t>
            </a:r>
          </a:p>
        </p:txBody>
      </p:sp>
      <p:sp>
        <p:nvSpPr>
          <p:cNvPr id="7" name="Title 1"/>
          <p:cNvSpPr>
            <a:spLocks noGrp="1"/>
          </p:cNvSpPr>
          <p:nvPr>
            <p:ph type="title"/>
          </p:nvPr>
        </p:nvSpPr>
        <p:spPr>
          <a:xfrm>
            <a:off x="412798" y="332656"/>
            <a:ext cx="9427618" cy="461665"/>
          </a:xfrm>
        </p:spPr>
        <p:txBody>
          <a:bodyPr wrap="square">
            <a:spAutoFit/>
          </a:bodyPr>
          <a:lstStyle/>
          <a:p>
            <a:r>
              <a:rPr lang="en-US" sz="2400" kern="1200" dirty="0">
                <a:latin typeface="+mn-lt"/>
              </a:rPr>
              <a:t>Decentralised RE for Last-Mile Electrification</a:t>
            </a:r>
          </a:p>
        </p:txBody>
      </p:sp>
      <p:pic>
        <p:nvPicPr>
          <p:cNvPr id="9" name="Picture 8"/>
          <p:cNvPicPr>
            <a:picLocks noChangeAspect="1"/>
          </p:cNvPicPr>
          <p:nvPr/>
        </p:nvPicPr>
        <p:blipFill>
          <a:blip r:embed="rId3"/>
          <a:stretch>
            <a:fillRect/>
          </a:stretch>
        </p:blipFill>
        <p:spPr>
          <a:xfrm>
            <a:off x="7788188" y="1483705"/>
            <a:ext cx="4104456" cy="3890587"/>
          </a:xfrm>
          <a:prstGeom prst="rect">
            <a:avLst/>
          </a:prstGeom>
        </p:spPr>
      </p:pic>
      <p:sp>
        <p:nvSpPr>
          <p:cNvPr id="2" name="TextBox 1">
            <a:extLst>
              <a:ext uri="{FF2B5EF4-FFF2-40B4-BE49-F238E27FC236}">
                <a16:creationId xmlns:a16="http://schemas.microsoft.com/office/drawing/2014/main" id="{66FE3E65-61AD-4A9A-A86A-7A1A090CFCF7}"/>
              </a:ext>
            </a:extLst>
          </p:cNvPr>
          <p:cNvSpPr txBox="1"/>
          <p:nvPr/>
        </p:nvSpPr>
        <p:spPr>
          <a:xfrm>
            <a:off x="377156" y="6039970"/>
            <a:ext cx="11551492" cy="755339"/>
          </a:xfrm>
          <a:prstGeom prst="rect">
            <a:avLst/>
          </a:prstGeom>
          <a:solidFill>
            <a:srgbClr val="C00000"/>
          </a:solidFill>
        </p:spPr>
        <p:txBody>
          <a:bodyPr wrap="square" rtlCol="0" anchor="ctr">
            <a:noAutofit/>
          </a:bodyPr>
          <a:lstStyle/>
          <a:p>
            <a:pPr algn="ctr"/>
            <a:r>
              <a:rPr lang="en-US" sz="2000" b="1" dirty="0">
                <a:solidFill>
                  <a:schemeClr val="bg1"/>
                </a:solidFill>
              </a:rPr>
              <a:t>Despite the demand and viability, investments in DRE projects for access are hindered by perception of higher financial risk, lower profitability and higher operational costs</a:t>
            </a:r>
            <a:endParaRPr lang="en-GB" sz="2000" b="1" dirty="0">
              <a:solidFill>
                <a:schemeClr val="bg1"/>
              </a:solidFill>
            </a:endParaRPr>
          </a:p>
        </p:txBody>
      </p:sp>
    </p:spTree>
    <p:extLst>
      <p:ext uri="{BB962C8B-B14F-4D97-AF65-F5344CB8AC3E}">
        <p14:creationId xmlns:p14="http://schemas.microsoft.com/office/powerpoint/2010/main" val="225431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172" descr="A map of the world&#10;&#10;Description automatically generated with medium confidence">
            <a:extLst>
              <a:ext uri="{FF2B5EF4-FFF2-40B4-BE49-F238E27FC236}">
                <a16:creationId xmlns:a16="http://schemas.microsoft.com/office/drawing/2014/main" id="{5151520A-7AC4-42E1-A233-1277D56CA574}"/>
              </a:ext>
            </a:extLst>
          </p:cNvPr>
          <p:cNvPicPr>
            <a:picLocks noChangeAspect="1"/>
          </p:cNvPicPr>
          <p:nvPr/>
        </p:nvPicPr>
        <p:blipFill>
          <a:blip r:embed="rId3"/>
          <a:stretch>
            <a:fillRect/>
          </a:stretch>
        </p:blipFill>
        <p:spPr>
          <a:xfrm>
            <a:off x="767408" y="1819069"/>
            <a:ext cx="8358761" cy="4130211"/>
          </a:xfrm>
          <a:prstGeom prst="rect">
            <a:avLst/>
          </a:prstGeom>
        </p:spPr>
      </p:pic>
      <p:sp>
        <p:nvSpPr>
          <p:cNvPr id="192" name="Oval 191">
            <a:extLst>
              <a:ext uri="{FF2B5EF4-FFF2-40B4-BE49-F238E27FC236}">
                <a16:creationId xmlns:a16="http://schemas.microsoft.com/office/drawing/2014/main" id="{D5797B9B-7C17-48BB-A327-DBE11CEDC70B}"/>
              </a:ext>
            </a:extLst>
          </p:cNvPr>
          <p:cNvSpPr/>
          <p:nvPr/>
        </p:nvSpPr>
        <p:spPr>
          <a:xfrm>
            <a:off x="2635042" y="3962755"/>
            <a:ext cx="1957860" cy="1010453"/>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b="1" u="sng" dirty="0"/>
              <a:t>Regional TA/CB</a:t>
            </a:r>
            <a:br>
              <a:rPr lang="en-US" sz="1200" b="1" dirty="0"/>
            </a:br>
            <a:r>
              <a:rPr lang="en-US" sz="1200" b="1" dirty="0"/>
              <a:t>ECOWAS RE Entrepreneurship Support Facility</a:t>
            </a:r>
          </a:p>
          <a:p>
            <a:pPr algn="ctr"/>
            <a:r>
              <a:rPr lang="en-US" sz="1200" b="1" dirty="0"/>
              <a:t>2015</a:t>
            </a:r>
            <a:endParaRPr lang="en-GB" sz="1200" b="1" dirty="0"/>
          </a:p>
        </p:txBody>
      </p:sp>
      <p:sp>
        <p:nvSpPr>
          <p:cNvPr id="193" name="Oval 192">
            <a:extLst>
              <a:ext uri="{FF2B5EF4-FFF2-40B4-BE49-F238E27FC236}">
                <a16:creationId xmlns:a16="http://schemas.microsoft.com/office/drawing/2014/main" id="{B050B2E4-F978-48CC-B946-222BBF04D6E2}"/>
              </a:ext>
            </a:extLst>
          </p:cNvPr>
          <p:cNvSpPr/>
          <p:nvPr/>
        </p:nvSpPr>
        <p:spPr>
          <a:xfrm>
            <a:off x="5168562" y="4411500"/>
            <a:ext cx="2007127" cy="1010453"/>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b="1" u="sng" dirty="0"/>
              <a:t>Regional TA/CB</a:t>
            </a:r>
          </a:p>
          <a:p>
            <a:pPr algn="ctr"/>
            <a:r>
              <a:rPr lang="en-US" sz="1200" b="1" dirty="0"/>
              <a:t>SADC RE Entrepreneurship Support Facility</a:t>
            </a:r>
          </a:p>
          <a:p>
            <a:pPr algn="ctr"/>
            <a:r>
              <a:rPr lang="en-US" sz="1200" b="1" dirty="0"/>
              <a:t>2017</a:t>
            </a:r>
            <a:endParaRPr lang="en-GB" sz="1200" b="1" dirty="0"/>
          </a:p>
        </p:txBody>
      </p:sp>
      <p:sp>
        <p:nvSpPr>
          <p:cNvPr id="194" name="Oval 193">
            <a:extLst>
              <a:ext uri="{FF2B5EF4-FFF2-40B4-BE49-F238E27FC236}">
                <a16:creationId xmlns:a16="http://schemas.microsoft.com/office/drawing/2014/main" id="{C65C98F5-B9B8-485A-9688-65D5F0DC4B4D}"/>
              </a:ext>
            </a:extLst>
          </p:cNvPr>
          <p:cNvSpPr/>
          <p:nvPr/>
        </p:nvSpPr>
        <p:spPr>
          <a:xfrm>
            <a:off x="5518673" y="3005052"/>
            <a:ext cx="2207037" cy="95613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u="sng" dirty="0"/>
              <a:t>Regional Assessment</a:t>
            </a:r>
            <a:br>
              <a:rPr lang="en-US" sz="1200" b="1" dirty="0"/>
            </a:br>
            <a:r>
              <a:rPr lang="en-US" sz="1200" b="1" dirty="0"/>
              <a:t>DRE Solutions </a:t>
            </a:r>
            <a:br>
              <a:rPr lang="en-US" sz="1200" b="1" dirty="0"/>
            </a:br>
            <a:r>
              <a:rPr lang="en-US" sz="1200" b="1" dirty="0"/>
              <a:t>in Agri-Food </a:t>
            </a:r>
            <a:br>
              <a:rPr lang="en-US" sz="1200" b="1" dirty="0"/>
            </a:br>
            <a:r>
              <a:rPr lang="en-US" sz="1200" b="1" dirty="0"/>
              <a:t>HKH Region</a:t>
            </a:r>
            <a:endParaRPr lang="en-GB" sz="1200" b="1" dirty="0"/>
          </a:p>
        </p:txBody>
      </p:sp>
      <p:sp>
        <p:nvSpPr>
          <p:cNvPr id="16" name="Title 15">
            <a:extLst>
              <a:ext uri="{FF2B5EF4-FFF2-40B4-BE49-F238E27FC236}">
                <a16:creationId xmlns:a16="http://schemas.microsoft.com/office/drawing/2014/main" id="{810AF2EA-472A-4DAC-88CD-B81411AB86AF}"/>
              </a:ext>
            </a:extLst>
          </p:cNvPr>
          <p:cNvSpPr>
            <a:spLocks noGrp="1"/>
          </p:cNvSpPr>
          <p:nvPr>
            <p:ph type="title"/>
          </p:nvPr>
        </p:nvSpPr>
        <p:spPr/>
        <p:txBody>
          <a:bodyPr/>
          <a:lstStyle/>
          <a:p>
            <a:r>
              <a:rPr lang="en-US" dirty="0"/>
              <a:t>Decentralized Renewables in Cross-Sectoral Settings</a:t>
            </a:r>
            <a:endParaRPr lang="en-GB" dirty="0"/>
          </a:p>
        </p:txBody>
      </p:sp>
      <p:sp>
        <p:nvSpPr>
          <p:cNvPr id="169" name="TextBox 168">
            <a:extLst>
              <a:ext uri="{FF2B5EF4-FFF2-40B4-BE49-F238E27FC236}">
                <a16:creationId xmlns:a16="http://schemas.microsoft.com/office/drawing/2014/main" id="{EEE489E6-E3E9-4AB9-9564-95F14541F834}"/>
              </a:ext>
            </a:extLst>
          </p:cNvPr>
          <p:cNvSpPr txBox="1"/>
          <p:nvPr/>
        </p:nvSpPr>
        <p:spPr>
          <a:xfrm>
            <a:off x="2613144" y="1032681"/>
            <a:ext cx="2906792" cy="738664"/>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en-US" sz="1400" b="1" u="sng" dirty="0">
                <a:solidFill>
                  <a:schemeClr val="bg2">
                    <a:lumMod val="25000"/>
                  </a:schemeClr>
                </a:solidFill>
                <a:latin typeface="Calibri" panose="020F0502020204030204" pitchFamily="34" charset="0"/>
                <a:cs typeface="Calibri" panose="020F0502020204030204" pitchFamily="34" charset="0"/>
              </a:rPr>
              <a:t>Global Report</a:t>
            </a:r>
            <a:br>
              <a:rPr lang="en-US" sz="1400" b="1" dirty="0">
                <a:solidFill>
                  <a:schemeClr val="bg2">
                    <a:lumMod val="25000"/>
                  </a:schemeClr>
                </a:solidFill>
                <a:latin typeface="Calibri" panose="020F0502020204030204" pitchFamily="34" charset="0"/>
                <a:cs typeface="Calibri" panose="020F0502020204030204" pitchFamily="34" charset="0"/>
              </a:rPr>
            </a:br>
            <a:r>
              <a:rPr lang="en-US" sz="1400" b="1" dirty="0">
                <a:solidFill>
                  <a:schemeClr val="bg2">
                    <a:lumMod val="25000"/>
                  </a:schemeClr>
                </a:solidFill>
                <a:latin typeface="Calibri" panose="020F0502020204030204" pitchFamily="34" charset="0"/>
                <a:cs typeface="Calibri" panose="020F0502020204030204" pitchFamily="34" charset="0"/>
              </a:rPr>
              <a:t>Assessment for Electricity in Healthcare (WHO, WB, SE4ALL)</a:t>
            </a:r>
          </a:p>
        </p:txBody>
      </p:sp>
      <p:sp>
        <p:nvSpPr>
          <p:cNvPr id="204" name="TextBox 203">
            <a:extLst>
              <a:ext uri="{FF2B5EF4-FFF2-40B4-BE49-F238E27FC236}">
                <a16:creationId xmlns:a16="http://schemas.microsoft.com/office/drawing/2014/main" id="{970E3022-ACCA-4D9A-BF0C-EA934AE73510}"/>
              </a:ext>
            </a:extLst>
          </p:cNvPr>
          <p:cNvSpPr txBox="1"/>
          <p:nvPr/>
        </p:nvSpPr>
        <p:spPr>
          <a:xfrm>
            <a:off x="2613145" y="5587509"/>
            <a:ext cx="6242236" cy="738664"/>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de-DE"/>
            </a:defPPr>
            <a:lvl1pPr algn="ctr">
              <a:spcAft>
                <a:spcPts val="600"/>
              </a:spcAft>
              <a:defRPr sz="1400" b="1" u="sng">
                <a:solidFill>
                  <a:schemeClr val="bg2">
                    <a:lumMod val="25000"/>
                  </a:schemeClr>
                </a:solidFill>
                <a:latin typeface="Calibri" panose="020F0502020204030204" pitchFamily="34" charset="0"/>
                <a:cs typeface="Calibri" panose="020F0502020204030204" pitchFamily="34" charset="0"/>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n-US" dirty="0"/>
              <a:t>Country Assessments</a:t>
            </a:r>
            <a:br>
              <a:rPr lang="en-US" dirty="0"/>
            </a:br>
            <a:r>
              <a:rPr lang="en-US" u="none" dirty="0"/>
              <a:t>DRE Solutions in Healthcare </a:t>
            </a:r>
            <a:br>
              <a:rPr lang="en-US" u="none" dirty="0"/>
            </a:br>
            <a:r>
              <a:rPr lang="en-US" u="none" dirty="0"/>
              <a:t>Burkina Faso, Mali, Sao Tome &amp; Principe, Cameroon</a:t>
            </a:r>
            <a:endParaRPr lang="en-GB" u="none" dirty="0"/>
          </a:p>
        </p:txBody>
      </p:sp>
      <p:sp>
        <p:nvSpPr>
          <p:cNvPr id="208" name="TextBox 207">
            <a:extLst>
              <a:ext uri="{FF2B5EF4-FFF2-40B4-BE49-F238E27FC236}">
                <a16:creationId xmlns:a16="http://schemas.microsoft.com/office/drawing/2014/main" id="{D192EDBA-8EB4-4A8D-8E2C-9205CA6B531F}"/>
              </a:ext>
            </a:extLst>
          </p:cNvPr>
          <p:cNvSpPr txBox="1"/>
          <p:nvPr/>
        </p:nvSpPr>
        <p:spPr>
          <a:xfrm>
            <a:off x="2613144" y="1845823"/>
            <a:ext cx="6252535" cy="738664"/>
          </a:xfrm>
          <a:prstGeom prst="rect">
            <a:avLst/>
          </a:prstGeom>
          <a:ln w="28575">
            <a:solidFill>
              <a:srgbClr val="0066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de-DE"/>
            </a:defPPr>
            <a:lvl1pPr algn="ctr">
              <a:spcAft>
                <a:spcPts val="600"/>
              </a:spcAft>
              <a:defRPr sz="1400" b="1" u="sng">
                <a:solidFill>
                  <a:schemeClr val="bg2">
                    <a:lumMod val="25000"/>
                  </a:schemeClr>
                </a:solidFill>
                <a:latin typeface="Calibri" panose="020F0502020204030204" pitchFamily="34" charset="0"/>
                <a:ea typeface="+mn-ea"/>
                <a:cs typeface="Calibri" panose="020F0502020204030204" pitchFamily="34" charset="0"/>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n-US" dirty="0"/>
              <a:t>Global Advocacy</a:t>
            </a:r>
            <a:br>
              <a:rPr lang="en-US" dirty="0"/>
            </a:br>
            <a:r>
              <a:rPr lang="en-US" u="none" dirty="0"/>
              <a:t>International Off-grid RE Conference and Exhibition</a:t>
            </a:r>
            <a:br>
              <a:rPr lang="en-US" u="none" dirty="0"/>
            </a:br>
            <a:r>
              <a:rPr lang="en-US" u="none" dirty="0"/>
              <a:t>Ghana, Philippines, Kenya, Singapore</a:t>
            </a:r>
            <a:endParaRPr lang="en-GB" u="none" dirty="0"/>
          </a:p>
        </p:txBody>
      </p:sp>
      <p:sp>
        <p:nvSpPr>
          <p:cNvPr id="209" name="Freeform 7">
            <a:extLst>
              <a:ext uri="{FF2B5EF4-FFF2-40B4-BE49-F238E27FC236}">
                <a16:creationId xmlns:a16="http://schemas.microsoft.com/office/drawing/2014/main" id="{533D3F56-2E29-4B1D-9439-3E5736E9EC12}"/>
              </a:ext>
            </a:extLst>
          </p:cNvPr>
          <p:cNvSpPr/>
          <p:nvPr/>
        </p:nvSpPr>
        <p:spPr>
          <a:xfrm flipV="1">
            <a:off x="8043793" y="1973010"/>
            <a:ext cx="277339" cy="399987"/>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6"/>
          </a:solidFill>
          <a:ln w="19050">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2" name="Diagram 211">
            <a:extLst>
              <a:ext uri="{FF2B5EF4-FFF2-40B4-BE49-F238E27FC236}">
                <a16:creationId xmlns:a16="http://schemas.microsoft.com/office/drawing/2014/main" id="{F34EC717-7E0C-4918-B51E-D0EB22C8DCB0}"/>
              </a:ext>
            </a:extLst>
          </p:cNvPr>
          <p:cNvGraphicFramePr/>
          <p:nvPr/>
        </p:nvGraphicFramePr>
        <p:xfrm>
          <a:off x="171203" y="887857"/>
          <a:ext cx="2287178" cy="55651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7" name="Rectangle 216">
            <a:extLst>
              <a:ext uri="{FF2B5EF4-FFF2-40B4-BE49-F238E27FC236}">
                <a16:creationId xmlns:a16="http://schemas.microsoft.com/office/drawing/2014/main" id="{D7C7524B-15C2-4BC4-A90A-0A43B0713938}"/>
              </a:ext>
            </a:extLst>
          </p:cNvPr>
          <p:cNvSpPr/>
          <p:nvPr/>
        </p:nvSpPr>
        <p:spPr>
          <a:xfrm>
            <a:off x="234555" y="6380684"/>
            <a:ext cx="6284093" cy="246221"/>
          </a:xfrm>
          <a:prstGeom prst="rect">
            <a:avLst/>
          </a:prstGeom>
        </p:spPr>
        <p:txBody>
          <a:bodyPr wrap="none">
            <a:spAutoFit/>
          </a:bodyPr>
          <a:lstStyle/>
          <a:p>
            <a:pPr eaLnBrk="1" fontAlgn="auto" hangingPunct="1">
              <a:spcBef>
                <a:spcPts val="0"/>
              </a:spcBef>
              <a:spcAft>
                <a:spcPts val="0"/>
              </a:spcAft>
              <a:buClr>
                <a:srgbClr val="000000"/>
              </a:buClr>
              <a:buFont typeface="Arial"/>
              <a:buNone/>
            </a:pPr>
            <a:r>
              <a:rPr lang="en-AE" sz="1000" i="1" kern="0" dirty="0">
                <a:solidFill>
                  <a:srgbClr val="000000"/>
                </a:solidFill>
                <a:latin typeface="Calibri" panose="020F0502020204030204" pitchFamily="34" charset="0"/>
                <a:cs typeface="Calibri" panose="020F0502020204030204" pitchFamily="34" charset="0"/>
                <a:sym typeface="Arial"/>
              </a:rPr>
              <a:t>Disclaimer: Boundaries and names shown on this map do not imply any official endorsement of acceptance by IRENA.</a:t>
            </a:r>
          </a:p>
        </p:txBody>
      </p:sp>
      <p:sp>
        <p:nvSpPr>
          <p:cNvPr id="30" name="Freeform 7">
            <a:extLst>
              <a:ext uri="{FF2B5EF4-FFF2-40B4-BE49-F238E27FC236}">
                <a16:creationId xmlns:a16="http://schemas.microsoft.com/office/drawing/2014/main" id="{1A54828F-EA9D-46E3-8A84-9E72DF0EF572}"/>
              </a:ext>
            </a:extLst>
          </p:cNvPr>
          <p:cNvSpPr/>
          <p:nvPr/>
        </p:nvSpPr>
        <p:spPr>
          <a:xfrm flipV="1">
            <a:off x="7751350" y="4067995"/>
            <a:ext cx="277339" cy="399987"/>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6"/>
          </a:solidFill>
          <a:ln w="19050">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7">
            <a:extLst>
              <a:ext uri="{FF2B5EF4-FFF2-40B4-BE49-F238E27FC236}">
                <a16:creationId xmlns:a16="http://schemas.microsoft.com/office/drawing/2014/main" id="{C1C1550E-CB04-4652-87B1-11EC8F22B37E}"/>
              </a:ext>
            </a:extLst>
          </p:cNvPr>
          <p:cNvSpPr/>
          <p:nvPr/>
        </p:nvSpPr>
        <p:spPr>
          <a:xfrm flipV="1">
            <a:off x="7925155" y="3424932"/>
            <a:ext cx="277339" cy="399987"/>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6"/>
          </a:solidFill>
          <a:ln w="19050">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7">
            <a:extLst>
              <a:ext uri="{FF2B5EF4-FFF2-40B4-BE49-F238E27FC236}">
                <a16:creationId xmlns:a16="http://schemas.microsoft.com/office/drawing/2014/main" id="{28DD4BD3-B79F-4DE2-B5FF-C28DDC79C77F}"/>
              </a:ext>
            </a:extLst>
          </p:cNvPr>
          <p:cNvSpPr/>
          <p:nvPr/>
        </p:nvSpPr>
        <p:spPr>
          <a:xfrm flipV="1">
            <a:off x="5507895" y="3912508"/>
            <a:ext cx="277339" cy="399987"/>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6"/>
          </a:solidFill>
          <a:ln w="19050">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7">
            <a:extLst>
              <a:ext uri="{FF2B5EF4-FFF2-40B4-BE49-F238E27FC236}">
                <a16:creationId xmlns:a16="http://schemas.microsoft.com/office/drawing/2014/main" id="{451A33A5-9D4B-4FFF-B43C-35CCB458BB53}"/>
              </a:ext>
            </a:extLst>
          </p:cNvPr>
          <p:cNvSpPr/>
          <p:nvPr/>
        </p:nvSpPr>
        <p:spPr>
          <a:xfrm flipV="1">
            <a:off x="4419851" y="3668008"/>
            <a:ext cx="277339" cy="399987"/>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6"/>
          </a:solidFill>
          <a:ln w="19050">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4">
            <a:extLst>
              <a:ext uri="{FF2B5EF4-FFF2-40B4-BE49-F238E27FC236}">
                <a16:creationId xmlns:a16="http://schemas.microsoft.com/office/drawing/2014/main" id="{41A4595C-F980-4217-85C2-1A400B45A9CA}"/>
              </a:ext>
            </a:extLst>
          </p:cNvPr>
          <p:cNvSpPr/>
          <p:nvPr/>
        </p:nvSpPr>
        <p:spPr>
          <a:xfrm flipV="1">
            <a:off x="4357530" y="3415061"/>
            <a:ext cx="277339" cy="399987"/>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4">
            <a:extLst>
              <a:ext uri="{FF2B5EF4-FFF2-40B4-BE49-F238E27FC236}">
                <a16:creationId xmlns:a16="http://schemas.microsoft.com/office/drawing/2014/main" id="{84B8D603-2085-4147-80D2-49A5DBEC6ABE}"/>
              </a:ext>
            </a:extLst>
          </p:cNvPr>
          <p:cNvSpPr/>
          <p:nvPr/>
        </p:nvSpPr>
        <p:spPr>
          <a:xfrm flipV="1">
            <a:off x="4670284" y="3773917"/>
            <a:ext cx="277339" cy="399987"/>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4">
            <a:extLst>
              <a:ext uri="{FF2B5EF4-FFF2-40B4-BE49-F238E27FC236}">
                <a16:creationId xmlns:a16="http://schemas.microsoft.com/office/drawing/2014/main" id="{868869EA-451D-489C-B01D-1380963807B8}"/>
              </a:ext>
            </a:extLst>
          </p:cNvPr>
          <p:cNvSpPr/>
          <p:nvPr/>
        </p:nvSpPr>
        <p:spPr>
          <a:xfrm flipV="1">
            <a:off x="4965749" y="3735643"/>
            <a:ext cx="277339" cy="399987"/>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
            <a:extLst>
              <a:ext uri="{FF2B5EF4-FFF2-40B4-BE49-F238E27FC236}">
                <a16:creationId xmlns:a16="http://schemas.microsoft.com/office/drawing/2014/main" id="{91000F5B-14E1-4514-9AA0-7380B8C53D01}"/>
              </a:ext>
            </a:extLst>
          </p:cNvPr>
          <p:cNvSpPr/>
          <p:nvPr/>
        </p:nvSpPr>
        <p:spPr>
          <a:xfrm flipV="1">
            <a:off x="4609597" y="3209156"/>
            <a:ext cx="277339" cy="399987"/>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5EFA203-1647-44EB-8228-DF4312C2CB36}"/>
              </a:ext>
            </a:extLst>
          </p:cNvPr>
          <p:cNvSpPr txBox="1"/>
          <p:nvPr/>
        </p:nvSpPr>
        <p:spPr>
          <a:xfrm>
            <a:off x="5879976" y="1023213"/>
            <a:ext cx="2992174" cy="738664"/>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Aft>
                <a:spcPts val="600"/>
              </a:spcAft>
            </a:pPr>
            <a:r>
              <a:rPr lang="en-US" sz="1400" b="1" u="sng" dirty="0">
                <a:solidFill>
                  <a:schemeClr val="bg2">
                    <a:lumMod val="25000"/>
                  </a:schemeClr>
                </a:solidFill>
                <a:latin typeface="Calibri" panose="020F0502020204030204" pitchFamily="34" charset="0"/>
                <a:cs typeface="Calibri" panose="020F0502020204030204" pitchFamily="34" charset="0"/>
              </a:rPr>
              <a:t>Global Report</a:t>
            </a:r>
            <a:br>
              <a:rPr lang="en-US" sz="1400" b="1" dirty="0">
                <a:solidFill>
                  <a:schemeClr val="bg2">
                    <a:lumMod val="25000"/>
                  </a:schemeClr>
                </a:solidFill>
                <a:latin typeface="Calibri" panose="020F0502020204030204" pitchFamily="34" charset="0"/>
                <a:cs typeface="Calibri" panose="020F0502020204030204" pitchFamily="34" charset="0"/>
              </a:rPr>
            </a:br>
            <a:r>
              <a:rPr lang="en-US" sz="1400" b="1" dirty="0">
                <a:solidFill>
                  <a:schemeClr val="bg2">
                    <a:lumMod val="25000"/>
                  </a:schemeClr>
                </a:solidFill>
                <a:latin typeface="Calibri" panose="020F0502020204030204" pitchFamily="34" charset="0"/>
                <a:cs typeface="Calibri" panose="020F0502020204030204" pitchFamily="34" charset="0"/>
              </a:rPr>
              <a:t>Renewable Energy </a:t>
            </a:r>
            <a:br>
              <a:rPr lang="en-US" sz="1400" b="1" dirty="0">
                <a:solidFill>
                  <a:schemeClr val="bg2">
                    <a:lumMod val="25000"/>
                  </a:schemeClr>
                </a:solidFill>
                <a:latin typeface="Calibri" panose="020F0502020204030204" pitchFamily="34" charset="0"/>
                <a:cs typeface="Calibri" panose="020F0502020204030204" pitchFamily="34" charset="0"/>
              </a:rPr>
            </a:br>
            <a:r>
              <a:rPr lang="en-US" sz="1400" b="1" dirty="0">
                <a:solidFill>
                  <a:schemeClr val="bg2">
                    <a:lumMod val="25000"/>
                  </a:schemeClr>
                </a:solidFill>
                <a:latin typeface="Calibri" panose="020F0502020204030204" pitchFamily="34" charset="0"/>
                <a:cs typeface="Calibri" panose="020F0502020204030204" pitchFamily="34" charset="0"/>
              </a:rPr>
              <a:t>in Food Systems (FAO)</a:t>
            </a:r>
          </a:p>
        </p:txBody>
      </p:sp>
      <p:sp>
        <p:nvSpPr>
          <p:cNvPr id="38" name="Freeform 4">
            <a:extLst>
              <a:ext uri="{FF2B5EF4-FFF2-40B4-BE49-F238E27FC236}">
                <a16:creationId xmlns:a16="http://schemas.microsoft.com/office/drawing/2014/main" id="{9EF8DDAB-8EC7-44EC-9BF5-5F8C4C0D21A1}"/>
              </a:ext>
            </a:extLst>
          </p:cNvPr>
          <p:cNvSpPr/>
          <p:nvPr/>
        </p:nvSpPr>
        <p:spPr>
          <a:xfrm flipV="1">
            <a:off x="8022536" y="5737739"/>
            <a:ext cx="277339" cy="399987"/>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0BBCBA0-22F3-40B4-A429-8CC492A7A407}"/>
              </a:ext>
            </a:extLst>
          </p:cNvPr>
          <p:cNvSpPr txBox="1"/>
          <p:nvPr/>
        </p:nvSpPr>
        <p:spPr>
          <a:xfrm>
            <a:off x="9064909" y="1268760"/>
            <a:ext cx="2830205" cy="4720531"/>
          </a:xfrm>
          <a:prstGeom prst="rect">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7030A0"/>
                </a:solidFill>
                <a:effectLst/>
                <a:uLnTx/>
                <a:uFillTx/>
                <a:latin typeface="Calibri" panose="020F0502020204030204" pitchFamily="34" charset="0"/>
                <a:ea typeface="MS PGothic" panose="020B0600070205080204" pitchFamily="34" charset="-128"/>
                <a:cs typeface="+mn-cs"/>
              </a:rPr>
              <a:t>Strengthening Partnerships</a:t>
            </a:r>
          </a:p>
        </p:txBody>
      </p:sp>
      <p:pic>
        <p:nvPicPr>
          <p:cNvPr id="40" name="Picture 39" descr="Graphical user interface, text, application&#10;&#10;Description automatically generated">
            <a:extLst>
              <a:ext uri="{FF2B5EF4-FFF2-40B4-BE49-F238E27FC236}">
                <a16:creationId xmlns:a16="http://schemas.microsoft.com/office/drawing/2014/main" id="{ECD5370C-5872-4E32-8661-AAEE31A55D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81163" y="1772816"/>
            <a:ext cx="1258337" cy="419445"/>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C06045CD-3A9D-4FBA-A0DE-2BEF8603548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345410" y="2639929"/>
            <a:ext cx="1071070" cy="357023"/>
          </a:xfrm>
          <a:prstGeom prst="rect">
            <a:avLst/>
          </a:prstGeom>
          <a:ln>
            <a:noFill/>
          </a:ln>
          <a:effectLst>
            <a:outerShdw blurRad="292100" dist="139700" dir="2700000" algn="tl" rotWithShape="0">
              <a:srgbClr val="333333">
                <a:alpha val="65000"/>
              </a:srgbClr>
            </a:outerShdw>
          </a:effectLst>
        </p:spPr>
      </p:pic>
      <p:pic>
        <p:nvPicPr>
          <p:cNvPr id="42" name="Picture 41" descr="Logo&#10;&#10;Description automatically generated">
            <a:extLst>
              <a:ext uri="{FF2B5EF4-FFF2-40B4-BE49-F238E27FC236}">
                <a16:creationId xmlns:a16="http://schemas.microsoft.com/office/drawing/2014/main" id="{BEBB56B2-ED04-499F-ADCE-555D0D2D8C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58531" y="2636912"/>
            <a:ext cx="1398109" cy="523042"/>
          </a:xfrm>
          <a:prstGeom prst="rect">
            <a:avLst/>
          </a:prstGeom>
          <a:ln>
            <a:noFill/>
          </a:ln>
          <a:effectLst>
            <a:outerShdw blurRad="292100" dist="139700" dir="2700000" algn="tl" rotWithShape="0">
              <a:srgbClr val="333333">
                <a:alpha val="65000"/>
              </a:srgbClr>
            </a:outerShdw>
          </a:effectLst>
        </p:spPr>
      </p:pic>
      <p:pic>
        <p:nvPicPr>
          <p:cNvPr id="43" name="Picture 42">
            <a:extLst>
              <a:ext uri="{FF2B5EF4-FFF2-40B4-BE49-F238E27FC236}">
                <a16:creationId xmlns:a16="http://schemas.microsoft.com/office/drawing/2014/main" id="{725FD415-30E8-436C-B27D-428EFA16C9A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9132007" y="4993521"/>
            <a:ext cx="812064" cy="812064"/>
          </a:xfrm>
          <a:prstGeom prst="rect">
            <a:avLst/>
          </a:prstGeom>
        </p:spPr>
      </p:pic>
      <p:pic>
        <p:nvPicPr>
          <p:cNvPr id="44" name="Picture 2">
            <a:extLst>
              <a:ext uri="{FF2B5EF4-FFF2-40B4-BE49-F238E27FC236}">
                <a16:creationId xmlns:a16="http://schemas.microsoft.com/office/drawing/2014/main" id="{88FB2E9C-013A-4A4B-9A03-C58D8AB97C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76520" y="1700808"/>
            <a:ext cx="931131" cy="93113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SACREEE - Home | Facebook">
            <a:extLst>
              <a:ext uri="{FF2B5EF4-FFF2-40B4-BE49-F238E27FC236}">
                <a16:creationId xmlns:a16="http://schemas.microsoft.com/office/drawing/2014/main" id="{2629A514-DE6F-4156-90CC-51DDA403583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14463" y="3321951"/>
            <a:ext cx="1365548" cy="75512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ECREEE board adopts work programme for greater access to energy | Economic  Community of West African States(ECOWAS)">
            <a:extLst>
              <a:ext uri="{FF2B5EF4-FFF2-40B4-BE49-F238E27FC236}">
                <a16:creationId xmlns:a16="http://schemas.microsoft.com/office/drawing/2014/main" id="{369C286C-6686-4F33-A36F-8962D0072E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74219" y="3494848"/>
            <a:ext cx="1234324" cy="40932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extLst>
              <a:ext uri="{FF2B5EF4-FFF2-40B4-BE49-F238E27FC236}">
                <a16:creationId xmlns:a16="http://schemas.microsoft.com/office/drawing/2014/main" id="{5C9584FC-D4A0-4EA0-B0D8-FA15805A0B6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74219" y="4253496"/>
            <a:ext cx="1234761" cy="69377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Graphical user interface, text&#10;&#10;Description automatically generated">
            <a:extLst>
              <a:ext uri="{FF2B5EF4-FFF2-40B4-BE49-F238E27FC236}">
                <a16:creationId xmlns:a16="http://schemas.microsoft.com/office/drawing/2014/main" id="{7B6EB9B9-847E-421D-8C3E-316D3E80D2E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16706" y="5206762"/>
            <a:ext cx="1740028" cy="523042"/>
          </a:xfrm>
          <a:prstGeom prst="rect">
            <a:avLst/>
          </a:prstGeom>
        </p:spPr>
      </p:pic>
      <p:pic>
        <p:nvPicPr>
          <p:cNvPr id="49" name="Picture 48" descr="Text&#10;&#10;Description automatically generated">
            <a:extLst>
              <a:ext uri="{FF2B5EF4-FFF2-40B4-BE49-F238E27FC236}">
                <a16:creationId xmlns:a16="http://schemas.microsoft.com/office/drawing/2014/main" id="{D724EE0B-6285-4A15-90AC-8E76946A4D4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149427" y="4451285"/>
            <a:ext cx="1505863" cy="495990"/>
          </a:xfrm>
          <a:prstGeom prst="rect">
            <a:avLst/>
          </a:prstGeom>
        </p:spPr>
      </p:pic>
      <p:pic>
        <p:nvPicPr>
          <p:cNvPr id="50" name="Picture 49">
            <a:extLst>
              <a:ext uri="{FF2B5EF4-FFF2-40B4-BE49-F238E27FC236}">
                <a16:creationId xmlns:a16="http://schemas.microsoft.com/office/drawing/2014/main" id="{0A68CE15-E849-4A5F-B392-441D956AA8DA}"/>
              </a:ext>
            </a:extLst>
          </p:cNvPr>
          <p:cNvPicPr>
            <a:picLocks noChangeAspect="1"/>
          </p:cNvPicPr>
          <p:nvPr/>
        </p:nvPicPr>
        <p:blipFill>
          <a:blip r:embed="rId19"/>
          <a:stretch>
            <a:fillRect/>
          </a:stretch>
        </p:blipFill>
        <p:spPr>
          <a:xfrm>
            <a:off x="2757117" y="2034258"/>
            <a:ext cx="1001280" cy="316006"/>
          </a:xfrm>
          <a:prstGeom prst="rect">
            <a:avLst/>
          </a:prstGeom>
        </p:spPr>
      </p:pic>
    </p:spTree>
    <p:extLst>
      <p:ext uri="{BB962C8B-B14F-4D97-AF65-F5344CB8AC3E}">
        <p14:creationId xmlns:p14="http://schemas.microsoft.com/office/powerpoint/2010/main" val="7727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82F6ED-67EA-4D88-ABB8-4A59C4A8E408}"/>
              </a:ext>
            </a:extLst>
          </p:cNvPr>
          <p:cNvSpPr txBox="1"/>
          <p:nvPr/>
        </p:nvSpPr>
        <p:spPr>
          <a:xfrm>
            <a:off x="322281" y="1235964"/>
            <a:ext cx="3932031" cy="1077218"/>
          </a:xfrm>
          <a:prstGeom prst="rect">
            <a:avLst/>
          </a:prstGeom>
        </p:spPr>
        <p:style>
          <a:lnRef idx="2">
            <a:schemeClr val="accent1"/>
          </a:lnRef>
          <a:fillRef idx="1">
            <a:schemeClr val="lt1"/>
          </a:fillRef>
          <a:effectRef idx="0">
            <a:schemeClr val="accent1"/>
          </a:effectRef>
          <a:fontRef idx="minor">
            <a:schemeClr val="dk1"/>
          </a:fontRef>
        </p:style>
        <p:txBody>
          <a:bodyPr wrap="square" numCol="1" rtlCol="0">
            <a:spAutoFit/>
          </a:bodyPr>
          <a:lstStyle/>
          <a:p>
            <a:pPr lvl="0">
              <a:spcAft>
                <a:spcPts val="1200"/>
              </a:spcAft>
              <a:defRPr/>
            </a:pPr>
            <a:r>
              <a:rPr lang="en-US" altLang="en-US" sz="1800" b="1" dirty="0">
                <a:solidFill>
                  <a:prstClr val="black"/>
                </a:solidFill>
                <a:latin typeface="Calibri" panose="020F0502020204030204" pitchFamily="34" charset="0"/>
              </a:rPr>
              <a:t>Hindukush – Himalayan region</a:t>
            </a:r>
            <a:r>
              <a:rPr lang="en-US" altLang="en-US" sz="1800" dirty="0">
                <a:solidFill>
                  <a:prstClr val="black"/>
                </a:solidFill>
                <a:latin typeface="Calibri" panose="020F0502020204030204" pitchFamily="34" charset="0"/>
              </a:rPr>
              <a:t>:</a:t>
            </a:r>
          </a:p>
          <a:p>
            <a:pPr lvl="0">
              <a:spcAft>
                <a:spcPts val="1200"/>
              </a:spcAft>
              <a:defRPr/>
            </a:pPr>
            <a:r>
              <a:rPr lang="en-US" altLang="en-US" sz="1800" dirty="0">
                <a:solidFill>
                  <a:prstClr val="black"/>
                </a:solidFill>
                <a:latin typeface="Calibri" panose="020F0502020204030204" pitchFamily="34" charset="0"/>
              </a:rPr>
              <a:t>Afghanistan, Bangladesh, Bhutan, China, India, Myanmar, Nepal, Pakistan</a:t>
            </a:r>
          </a:p>
        </p:txBody>
      </p:sp>
      <p:sp>
        <p:nvSpPr>
          <p:cNvPr id="2" name="Title 1">
            <a:extLst>
              <a:ext uri="{FF2B5EF4-FFF2-40B4-BE49-F238E27FC236}">
                <a16:creationId xmlns:a16="http://schemas.microsoft.com/office/drawing/2014/main" id="{71FCD780-A8F4-42E4-AB04-EC9BAED859A9}"/>
              </a:ext>
            </a:extLst>
          </p:cNvPr>
          <p:cNvSpPr>
            <a:spLocks noGrp="1"/>
          </p:cNvSpPr>
          <p:nvPr>
            <p:ph type="title"/>
          </p:nvPr>
        </p:nvSpPr>
        <p:spPr>
          <a:xfrm>
            <a:off x="263352" y="281458"/>
            <a:ext cx="9937104" cy="399579"/>
          </a:xfrm>
        </p:spPr>
        <p:txBody>
          <a:bodyPr/>
          <a:lstStyle/>
          <a:p>
            <a:r>
              <a:rPr lang="en-US" dirty="0"/>
              <a:t>Viability Assessment of Decentralized RE Solutions in Agri-Food Value-Chains</a:t>
            </a:r>
          </a:p>
        </p:txBody>
      </p:sp>
      <p:sp>
        <p:nvSpPr>
          <p:cNvPr id="6" name="Slide Number Placeholder 3">
            <a:extLst>
              <a:ext uri="{FF2B5EF4-FFF2-40B4-BE49-F238E27FC236}">
                <a16:creationId xmlns:a16="http://schemas.microsoft.com/office/drawing/2014/main" id="{35A31F59-05C1-4749-BBB3-04592C0BF451}"/>
              </a:ext>
            </a:extLst>
          </p:cNvPr>
          <p:cNvSpPr txBox="1">
            <a:spLocks/>
          </p:cNvSpPr>
          <p:nvPr/>
        </p:nvSpPr>
        <p:spPr bwMode="auto">
          <a:xfrm>
            <a:off x="11696700" y="6367463"/>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a:solidFill>
                  <a:schemeClr val="tx1"/>
                </a:solidFill>
                <a:latin typeface="Arial" panose="020B0604020202020204" pitchFamily="34" charset="0"/>
                <a:ea typeface="MS PGothic" panose="020B0600070205080204" pitchFamily="34" charset="-128"/>
              </a:defRPr>
            </a:lvl1pPr>
            <a:lvl2pPr indent="-319088">
              <a:defRPr sz="1600">
                <a:solidFill>
                  <a:schemeClr val="tx1"/>
                </a:solidFill>
                <a:latin typeface="Arial" panose="020B0604020202020204" pitchFamily="34" charset="0"/>
                <a:ea typeface="MS PGothic" panose="020B0600070205080204" pitchFamily="34" charset="-128"/>
              </a:defRPr>
            </a:lvl2pPr>
            <a:lvl3pPr indent="-255588">
              <a:defRPr sz="1600">
                <a:solidFill>
                  <a:schemeClr val="tx1"/>
                </a:solidFill>
                <a:latin typeface="Arial" panose="020B0604020202020204" pitchFamily="34" charset="0"/>
                <a:ea typeface="MS PGothic" panose="020B0600070205080204" pitchFamily="34" charset="-128"/>
              </a:defRPr>
            </a:lvl3pPr>
            <a:lvl4pPr indent="-255588">
              <a:defRPr sz="1600">
                <a:solidFill>
                  <a:schemeClr val="tx1"/>
                </a:solidFill>
                <a:latin typeface="Arial" panose="020B0604020202020204" pitchFamily="34" charset="0"/>
                <a:ea typeface="MS PGothic" panose="020B0600070205080204" pitchFamily="34" charset="-128"/>
              </a:defRPr>
            </a:lvl4pPr>
            <a:lvl5pPr indent="-255588">
              <a:defRPr sz="1600">
                <a:solidFill>
                  <a:schemeClr val="tx1"/>
                </a:solidFill>
                <a:latin typeface="Arial" panose="020B0604020202020204" pitchFamily="34" charset="0"/>
                <a:ea typeface="MS PGothic" panose="020B0600070205080204" pitchFamily="34" charset="-128"/>
              </a:defRPr>
            </a:lvl5pPr>
            <a:lvl6pPr marL="2503488" indent="-2555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60688" indent="-2555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17888" indent="-2555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75088" indent="-2555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39384004-82BF-EA41-A130-8B49D8AAA886}" type="slidenum">
              <a:rPr kumimoji="0" lang="en-GB" altLang="en-US" sz="11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Calibri" panose="020F050202020403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GB" altLang="en-US" sz="11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21EAFECA-41D3-4AEE-B2C7-ADF322CEABEA}"/>
                  </a:ext>
                </a:extLst>
              </p14:cNvPr>
              <p14:cNvContentPartPr/>
              <p14:nvPr/>
            </p14:nvContentPartPr>
            <p14:xfrm>
              <a:off x="1432322" y="6086482"/>
              <a:ext cx="360" cy="360"/>
            </p14:xfrm>
          </p:contentPart>
        </mc:Choice>
        <mc:Fallback xmlns="">
          <p:pic>
            <p:nvPicPr>
              <p:cNvPr id="7" name="Ink 6">
                <a:extLst>
                  <a:ext uri="{FF2B5EF4-FFF2-40B4-BE49-F238E27FC236}">
                    <a16:creationId xmlns:a16="http://schemas.microsoft.com/office/drawing/2014/main" id="{21EAFECA-41D3-4AEE-B2C7-ADF322CEABEA}"/>
                  </a:ext>
                </a:extLst>
              </p:cNvPr>
              <p:cNvPicPr/>
              <p:nvPr/>
            </p:nvPicPr>
            <p:blipFill>
              <a:blip r:embed="rId3"/>
              <a:stretch>
                <a:fillRect/>
              </a:stretch>
            </p:blipFill>
            <p:spPr>
              <a:xfrm>
                <a:off x="1428002" y="6082162"/>
                <a:ext cx="9000" cy="9000"/>
              </a:xfrm>
              <a:prstGeom prst="rect">
                <a:avLst/>
              </a:prstGeom>
            </p:spPr>
          </p:pic>
        </mc:Fallback>
      </mc:AlternateContent>
      <p:sp>
        <p:nvSpPr>
          <p:cNvPr id="16" name="Rectangle 15">
            <a:extLst>
              <a:ext uri="{FF2B5EF4-FFF2-40B4-BE49-F238E27FC236}">
                <a16:creationId xmlns:a16="http://schemas.microsoft.com/office/drawing/2014/main" id="{B035DE7E-F30B-4EA4-9D82-0FAC648D42E5}"/>
              </a:ext>
            </a:extLst>
          </p:cNvPr>
          <p:cNvSpPr/>
          <p:nvPr/>
        </p:nvSpPr>
        <p:spPr>
          <a:xfrm>
            <a:off x="266376" y="5062862"/>
            <a:ext cx="398793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Clr>
                <a:srgbClr val="0872A6"/>
              </a:buClr>
            </a:pPr>
            <a:r>
              <a:rPr lang="en-US" sz="1800" dirty="0">
                <a:latin typeface="Calibri" panose="020F0502020204030204" pitchFamily="34" charset="0"/>
                <a:ea typeface="+mj-ea"/>
                <a:cs typeface="+mj-cs"/>
              </a:rPr>
              <a:t>Experts</a:t>
            </a:r>
            <a:r>
              <a:rPr lang="en-GB" sz="1800" dirty="0">
                <a:latin typeface="Calibri" panose="020F0502020204030204" pitchFamily="34" charset="0"/>
                <a:ea typeface="+mj-ea"/>
                <a:cs typeface="+mj-cs"/>
              </a:rPr>
              <a:t> Consultation Workshop – DRE Solution for Food Value Chains in HKH, 24 March 2021 </a:t>
            </a:r>
          </a:p>
        </p:txBody>
      </p:sp>
      <p:graphicFrame>
        <p:nvGraphicFramePr>
          <p:cNvPr id="10" name="Diagram 9">
            <a:extLst>
              <a:ext uri="{FF2B5EF4-FFF2-40B4-BE49-F238E27FC236}">
                <a16:creationId xmlns:a16="http://schemas.microsoft.com/office/drawing/2014/main" id="{8C52231C-B76C-4C5C-ABE2-37E3B16C2EB4}"/>
              </a:ext>
            </a:extLst>
          </p:cNvPr>
          <p:cNvGraphicFramePr/>
          <p:nvPr/>
        </p:nvGraphicFramePr>
        <p:xfrm>
          <a:off x="4503028" y="1484784"/>
          <a:ext cx="7520244" cy="4924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69E65A39-E0B9-45B5-8954-B0434699136B}"/>
              </a:ext>
            </a:extLst>
          </p:cNvPr>
          <p:cNvSpPr txBox="1"/>
          <p:nvPr/>
        </p:nvSpPr>
        <p:spPr>
          <a:xfrm>
            <a:off x="4511824" y="930466"/>
            <a:ext cx="7488832" cy="400110"/>
          </a:xfrm>
          <a:prstGeom prst="rect">
            <a:avLst/>
          </a:prstGeom>
          <a:noFill/>
        </p:spPr>
        <p:txBody>
          <a:bodyPr wrap="square" rtlCol="0">
            <a:spAutoFit/>
          </a:bodyPr>
          <a:lstStyle/>
          <a:p>
            <a:pPr algn="ctr"/>
            <a:r>
              <a:rPr lang="en-US" sz="2000" b="1" dirty="0">
                <a:latin typeface="+mn-lt"/>
              </a:rPr>
              <a:t>Nodal Points for Decentralized Renewable Energy Interventions</a:t>
            </a:r>
            <a:endParaRPr lang="en-GB" sz="2000" b="1" dirty="0">
              <a:latin typeface="+mn-lt"/>
            </a:endParaRPr>
          </a:p>
        </p:txBody>
      </p:sp>
      <p:sp>
        <p:nvSpPr>
          <p:cNvPr id="13" name="TextBox 12">
            <a:extLst>
              <a:ext uri="{FF2B5EF4-FFF2-40B4-BE49-F238E27FC236}">
                <a16:creationId xmlns:a16="http://schemas.microsoft.com/office/drawing/2014/main" id="{9AF9AC2F-8FB2-4E17-99DA-4DB5621BD9D4}"/>
              </a:ext>
            </a:extLst>
          </p:cNvPr>
          <p:cNvSpPr txBox="1"/>
          <p:nvPr/>
        </p:nvSpPr>
        <p:spPr>
          <a:xfrm>
            <a:off x="294328" y="2795470"/>
            <a:ext cx="3932031"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Aft>
                <a:spcPts val="1200"/>
              </a:spcAft>
              <a:buFont typeface="Wingdings" panose="05000000000000000000" pitchFamily="2" charset="2"/>
              <a:buChar char="q"/>
            </a:pPr>
            <a:r>
              <a:rPr lang="en-US" sz="1800" b="1" dirty="0">
                <a:solidFill>
                  <a:srgbClr val="C00000"/>
                </a:solidFill>
                <a:latin typeface="+mn-lt"/>
              </a:rPr>
              <a:t>Identification of value chains with need for DRE interventions</a:t>
            </a:r>
          </a:p>
          <a:p>
            <a:pPr marL="285750" indent="-285750">
              <a:spcAft>
                <a:spcPts val="1200"/>
              </a:spcAft>
              <a:buFont typeface="Wingdings" panose="05000000000000000000" pitchFamily="2" charset="2"/>
              <a:buChar char="q"/>
            </a:pPr>
            <a:r>
              <a:rPr lang="en-US" sz="1800" b="1" dirty="0">
                <a:solidFill>
                  <a:srgbClr val="C00000"/>
                </a:solidFill>
                <a:latin typeface="+mn-lt"/>
              </a:rPr>
              <a:t>Estimation of energy supply and demand</a:t>
            </a:r>
          </a:p>
          <a:p>
            <a:pPr marL="285750" indent="-285750">
              <a:spcAft>
                <a:spcPts val="1200"/>
              </a:spcAft>
              <a:buFont typeface="Wingdings" panose="05000000000000000000" pitchFamily="2" charset="2"/>
              <a:buChar char="q"/>
            </a:pPr>
            <a:r>
              <a:rPr lang="en-US" sz="1800" b="1" dirty="0">
                <a:solidFill>
                  <a:srgbClr val="C00000"/>
                </a:solidFill>
                <a:latin typeface="+mn-lt"/>
              </a:rPr>
              <a:t>Techno-commercial viability analysis</a:t>
            </a:r>
          </a:p>
        </p:txBody>
      </p:sp>
      <p:sp>
        <p:nvSpPr>
          <p:cNvPr id="3" name="TextBox 2">
            <a:extLst>
              <a:ext uri="{FF2B5EF4-FFF2-40B4-BE49-F238E27FC236}">
                <a16:creationId xmlns:a16="http://schemas.microsoft.com/office/drawing/2014/main" id="{C0DA25F6-1333-4094-B1E3-89D7A34A9A12}"/>
              </a:ext>
            </a:extLst>
          </p:cNvPr>
          <p:cNvSpPr txBox="1"/>
          <p:nvPr/>
        </p:nvSpPr>
        <p:spPr>
          <a:xfrm>
            <a:off x="9923020" y="6341771"/>
            <a:ext cx="1784276" cy="276999"/>
          </a:xfrm>
          <a:prstGeom prst="rect">
            <a:avLst/>
          </a:prstGeom>
          <a:noFill/>
        </p:spPr>
        <p:txBody>
          <a:bodyPr wrap="square" rtlCol="0">
            <a:spAutoFit/>
          </a:bodyPr>
          <a:lstStyle/>
          <a:p>
            <a:r>
              <a:rPr lang="en-US" sz="1200" i="1" dirty="0">
                <a:latin typeface="+mn-lt"/>
              </a:rPr>
              <a:t>Images Source: Online</a:t>
            </a:r>
            <a:endParaRPr lang="en-GB" sz="1200" i="1" dirty="0">
              <a:latin typeface="+mn-lt"/>
            </a:endParaRPr>
          </a:p>
        </p:txBody>
      </p:sp>
    </p:spTree>
    <p:extLst>
      <p:ext uri="{BB962C8B-B14F-4D97-AF65-F5344CB8AC3E}">
        <p14:creationId xmlns:p14="http://schemas.microsoft.com/office/powerpoint/2010/main" val="124163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2065" y="395579"/>
            <a:ext cx="11345195" cy="461665"/>
          </a:xfrm>
          <a:prstGeom prst="rect">
            <a:avLst/>
          </a:prstGeom>
        </p:spPr>
        <p:txBody>
          <a:bodyPr wrap="square">
            <a:spAutoFit/>
          </a:bodyPr>
          <a:lstStyle/>
          <a:p>
            <a:pPr eaLnBrk="0" hangingPunct="0">
              <a:defRPr/>
            </a:pPr>
            <a:r>
              <a:rPr lang="en-US" altLang="ko-KR" sz="2400" b="1" dirty="0">
                <a:solidFill>
                  <a:srgbClr val="0872A6"/>
                </a:solidFill>
                <a:latin typeface="+mn-lt"/>
                <a:ea typeface="+mj-ea"/>
                <a:cs typeface="+mj-cs"/>
              </a:rPr>
              <a:t>Overview of the Project in Burkina Faso</a:t>
            </a:r>
          </a:p>
        </p:txBody>
      </p:sp>
      <p:sp>
        <p:nvSpPr>
          <p:cNvPr id="16" name="TextBox 15"/>
          <p:cNvSpPr txBox="1"/>
          <p:nvPr/>
        </p:nvSpPr>
        <p:spPr>
          <a:xfrm>
            <a:off x="5231904" y="1700808"/>
            <a:ext cx="6192688" cy="738664"/>
          </a:xfrm>
          <a:prstGeom prst="rect">
            <a:avLst/>
          </a:prstGeom>
          <a:noFill/>
        </p:spPr>
        <p:txBody>
          <a:bodyPr wrap="square" rtlCol="0">
            <a:spAutoFit/>
          </a:bodyPr>
          <a:lstStyle/>
          <a:p>
            <a:r>
              <a:rPr lang="en-US" sz="1400" dirty="0"/>
              <a:t>IRENA launched the project </a:t>
            </a:r>
            <a:r>
              <a:rPr lang="en-US" sz="1400" b="1" dirty="0"/>
              <a:t>“Sector assessment for the electrification of primary health care facilities in Burkina Faso”</a:t>
            </a:r>
            <a:r>
              <a:rPr lang="en-US" sz="1400" dirty="0"/>
              <a:t> to support access to energy in the country. </a:t>
            </a:r>
          </a:p>
        </p:txBody>
      </p:sp>
      <p:pic>
        <p:nvPicPr>
          <p:cNvPr id="2060" name="Picture 12" descr="Africa :: Burkina Faso — The World Factbook - Central Intelligence Ag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93" y="1556792"/>
            <a:ext cx="4310287" cy="461070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231904" y="2636912"/>
            <a:ext cx="6192688" cy="2893100"/>
          </a:xfrm>
          <a:prstGeom prst="rect">
            <a:avLst/>
          </a:prstGeom>
          <a:noFill/>
        </p:spPr>
        <p:txBody>
          <a:bodyPr wrap="square" rtlCol="0">
            <a:spAutoFit/>
          </a:bodyPr>
          <a:lstStyle/>
          <a:p>
            <a:r>
              <a:rPr lang="en-US" sz="1400" dirty="0"/>
              <a:t>Together with the </a:t>
            </a:r>
            <a:r>
              <a:rPr lang="en-US" sz="1400" b="1" dirty="0"/>
              <a:t>SELCO Foundation</a:t>
            </a:r>
            <a:r>
              <a:rPr lang="en-US" sz="1400" dirty="0"/>
              <a:t> and in collaboration with the </a:t>
            </a:r>
            <a:r>
              <a:rPr lang="en-US" sz="1400" b="1" dirty="0"/>
              <a:t>Health and Energy Ministries of Burkina Faso</a:t>
            </a:r>
            <a:r>
              <a:rPr lang="en-US" sz="1400" dirty="0"/>
              <a:t>, the project envisages to: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Carry out a </a:t>
            </a:r>
            <a:r>
              <a:rPr lang="en-US" sz="1400" b="1" dirty="0"/>
              <a:t>gap analysis</a:t>
            </a:r>
            <a:r>
              <a:rPr lang="en-US" sz="1400" dirty="0"/>
              <a:t> of the rural health sector looking at policy, financial, technical and institutional gaps</a:t>
            </a:r>
          </a:p>
          <a:p>
            <a:pPr marL="285750" indent="-285750">
              <a:buFont typeface="Arial" panose="020B0604020202020204" pitchFamily="34" charset="0"/>
              <a:buChar char="•"/>
            </a:pPr>
            <a:r>
              <a:rPr lang="en-US" sz="1400" b="1" dirty="0"/>
              <a:t>Evaluate the energy needs</a:t>
            </a:r>
            <a:r>
              <a:rPr lang="en-US" sz="1400" dirty="0"/>
              <a:t> across the rural medical value chain consider appliance use, energy efficiency and building design through an “ecosystem approach”</a:t>
            </a:r>
          </a:p>
          <a:p>
            <a:pPr marL="285750" indent="-285750">
              <a:buFont typeface="Arial" panose="020B0604020202020204" pitchFamily="34" charset="0"/>
              <a:buChar char="•"/>
            </a:pPr>
            <a:r>
              <a:rPr lang="en-US" sz="1400" dirty="0"/>
              <a:t>Develop a </a:t>
            </a:r>
            <a:r>
              <a:rPr lang="en-US" sz="1400" b="1" dirty="0"/>
              <a:t>sector assessment report</a:t>
            </a:r>
            <a:r>
              <a:rPr lang="en-US" sz="1400" dirty="0"/>
              <a:t> for the electrification of rural healthcare facilities, a </a:t>
            </a:r>
            <a:r>
              <a:rPr lang="en-US" sz="1400" b="1" dirty="0"/>
              <a:t>“blue-print”</a:t>
            </a:r>
            <a:r>
              <a:rPr lang="en-US" sz="1400" dirty="0"/>
              <a:t> of technical design with cost estimates for rural healthcare facilities with the </a:t>
            </a:r>
            <a:r>
              <a:rPr lang="en-US" sz="1400" dirty="0" err="1"/>
              <a:t>optimised</a:t>
            </a:r>
            <a:r>
              <a:rPr lang="en-US" sz="1400" dirty="0"/>
              <a:t> renewable energy solutions</a:t>
            </a:r>
          </a:p>
          <a:p>
            <a:pPr marL="285750" indent="-285750">
              <a:buFont typeface="Arial" panose="020B0604020202020204" pitchFamily="34" charset="0"/>
              <a:buChar char="•"/>
            </a:pPr>
            <a:endParaRPr lang="en-US" sz="1400" dirty="0"/>
          </a:p>
        </p:txBody>
      </p:sp>
      <p:sp>
        <p:nvSpPr>
          <p:cNvPr id="23" name="TextBox 22"/>
          <p:cNvSpPr txBox="1"/>
          <p:nvPr/>
        </p:nvSpPr>
        <p:spPr>
          <a:xfrm>
            <a:off x="5231904" y="5642084"/>
            <a:ext cx="6192688" cy="523220"/>
          </a:xfrm>
          <a:prstGeom prst="rect">
            <a:avLst/>
          </a:prstGeom>
          <a:noFill/>
        </p:spPr>
        <p:txBody>
          <a:bodyPr wrap="square" rtlCol="0">
            <a:spAutoFit/>
          </a:bodyPr>
          <a:lstStyle/>
          <a:p>
            <a:r>
              <a:rPr lang="en-US" sz="1400" dirty="0"/>
              <a:t>The project will also be expanded to other four countries in the Sub-Saharan region</a:t>
            </a:r>
          </a:p>
        </p:txBody>
      </p:sp>
      <p:pic>
        <p:nvPicPr>
          <p:cNvPr id="2062" name="Picture 14" descr="SELCO Found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350" y="3053659"/>
            <a:ext cx="808484" cy="80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5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525468" y="6453336"/>
            <a:ext cx="1403180" cy="307777"/>
          </a:xfrm>
          <a:prstGeom prst="rect">
            <a:avLst/>
          </a:prstGeom>
          <a:noFill/>
        </p:spPr>
        <p:txBody>
          <a:bodyPr wrap="square" rtlCol="0">
            <a:spAutoFit/>
          </a:bodyPr>
          <a:lstStyle/>
          <a:p>
            <a:r>
              <a:rPr lang="en-US" sz="1400" b="1" u="sng" dirty="0">
                <a:hlinkClick r:id="rId3"/>
              </a:rPr>
              <a:t>www.iorec.org</a:t>
            </a:r>
            <a:endParaRPr lang="en-US" sz="1400" b="1" u="sng" dirty="0"/>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135" y="3722704"/>
            <a:ext cx="1722244" cy="538899"/>
          </a:xfrm>
          <a:prstGeom prst="rect">
            <a:avLst/>
          </a:prstGeom>
        </p:spPr>
      </p:pic>
      <p:sp>
        <p:nvSpPr>
          <p:cNvPr id="26" name="Rectangle 25">
            <a:extLst>
              <a:ext uri="{FF2B5EF4-FFF2-40B4-BE49-F238E27FC236}">
                <a16:creationId xmlns:a16="http://schemas.microsoft.com/office/drawing/2014/main" id="{2C563A88-5ECB-49E6-BAA6-36FE5BFEECCA}"/>
              </a:ext>
            </a:extLst>
          </p:cNvPr>
          <p:cNvSpPr/>
          <p:nvPr/>
        </p:nvSpPr>
        <p:spPr>
          <a:xfrm>
            <a:off x="2521744" y="1014539"/>
            <a:ext cx="9382635" cy="2798715"/>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sz="1700" dirty="0"/>
              <a:t>Several hundred expert participants in each edition representing governments, international agencies, INGOs, financial institutions, practitioners and academia </a:t>
            </a:r>
          </a:p>
          <a:p>
            <a:pPr marL="285750" indent="-285750">
              <a:lnSpc>
                <a:spcPct val="150000"/>
              </a:lnSpc>
              <a:buFont typeface="Wingdings" panose="05000000000000000000" pitchFamily="2" charset="2"/>
              <a:buChar char="ü"/>
            </a:pPr>
            <a:r>
              <a:rPr lang="en-US" sz="1700" dirty="0"/>
              <a:t>Features side-events co-organised with government ministries, international agencies, INGOs, etc. </a:t>
            </a:r>
          </a:p>
          <a:p>
            <a:pPr marL="285750" indent="-285750">
              <a:lnSpc>
                <a:spcPct val="150000"/>
              </a:lnSpc>
              <a:buFont typeface="Wingdings" panose="05000000000000000000" pitchFamily="2" charset="2"/>
              <a:buChar char="ü"/>
            </a:pPr>
            <a:r>
              <a:rPr lang="en-US" sz="1700" dirty="0"/>
              <a:t>Launchpad for publications and initiatives on off-grid renewable energy for IRENA and external partners</a:t>
            </a:r>
          </a:p>
          <a:p>
            <a:pPr marL="285750" indent="-285750">
              <a:lnSpc>
                <a:spcPct val="150000"/>
              </a:lnSpc>
              <a:buFont typeface="Wingdings" panose="05000000000000000000" pitchFamily="2" charset="2"/>
              <a:buChar char="ü"/>
            </a:pPr>
            <a:r>
              <a:rPr lang="en-US" sz="1700" dirty="0"/>
              <a:t>Source of guidance for the Agency and external partners’ work in the off-grid renewables sector</a:t>
            </a:r>
          </a:p>
          <a:p>
            <a:pPr marL="285750" indent="-285750">
              <a:lnSpc>
                <a:spcPct val="150000"/>
              </a:lnSpc>
              <a:buFont typeface="Wingdings" panose="05000000000000000000" pitchFamily="2" charset="2"/>
              <a:buChar char="ü"/>
            </a:pPr>
            <a:r>
              <a:rPr lang="en-US" sz="1700" b="1" dirty="0"/>
              <a:t>Opportunity for private sector to showcase products and services, network and </a:t>
            </a:r>
            <a:r>
              <a:rPr lang="en-US" sz="1700" b="1"/>
              <a:t>forge partnerships</a:t>
            </a:r>
            <a:endParaRPr lang="en-US" sz="1700" b="1" dirty="0"/>
          </a:p>
        </p:txBody>
      </p:sp>
      <p:grpSp>
        <p:nvGrpSpPr>
          <p:cNvPr id="9" name="Group 8"/>
          <p:cNvGrpSpPr/>
          <p:nvPr/>
        </p:nvGrpSpPr>
        <p:grpSpPr>
          <a:xfrm>
            <a:off x="969564" y="4492708"/>
            <a:ext cx="10429184" cy="1824704"/>
            <a:chOff x="405116" y="4140988"/>
            <a:chExt cx="11176074" cy="2312348"/>
          </a:xfrm>
        </p:grpSpPr>
        <p:cxnSp>
          <p:nvCxnSpPr>
            <p:cNvPr id="15" name="Straight Connector 14"/>
            <p:cNvCxnSpPr/>
            <p:nvPr/>
          </p:nvCxnSpPr>
          <p:spPr>
            <a:xfrm>
              <a:off x="478162" y="4140988"/>
              <a:ext cx="11015846" cy="8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5116" y="6442530"/>
              <a:ext cx="11176074" cy="1080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456" y="4522955"/>
              <a:ext cx="1572070" cy="1858373"/>
            </a:xfrm>
            <a:prstGeom prst="rect">
              <a:avLst/>
            </a:prstGeom>
          </p:spPr>
        </p:pic>
        <p:sp>
          <p:nvSpPr>
            <p:cNvPr id="12" name="TextBox 11"/>
            <p:cNvSpPr txBox="1"/>
            <p:nvPr/>
          </p:nvSpPr>
          <p:spPr>
            <a:xfrm>
              <a:off x="9182805" y="4140988"/>
              <a:ext cx="2311203" cy="361040"/>
            </a:xfrm>
            <a:prstGeom prst="rect">
              <a:avLst/>
            </a:prstGeom>
            <a:noFill/>
            <a:ln>
              <a:noFill/>
            </a:ln>
          </p:spPr>
          <p:txBody>
            <a:bodyPr wrap="square" rtlCol="0">
              <a:spAutoFit/>
            </a:bodyPr>
            <a:lstStyle/>
            <a:p>
              <a:pPr algn="ctr" fontAlgn="base">
                <a:spcBef>
                  <a:spcPct val="0"/>
                </a:spcBef>
                <a:spcAft>
                  <a:spcPct val="0"/>
                </a:spcAft>
                <a:buSzPct val="125000"/>
              </a:pPr>
              <a:r>
                <a:rPr lang="en-US" sz="1600" b="1" dirty="0">
                  <a:solidFill>
                    <a:srgbClr val="000000"/>
                  </a:solidFill>
                </a:rPr>
                <a:t>IOREC 2012 : Ghana</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0096" y="4576795"/>
              <a:ext cx="1635369" cy="1740635"/>
            </a:xfrm>
            <a:prstGeom prst="rect">
              <a:avLst/>
            </a:prstGeom>
          </p:spPr>
        </p:pic>
        <p:sp>
          <p:nvSpPr>
            <p:cNvPr id="13" name="TextBox 12"/>
            <p:cNvSpPr txBox="1"/>
            <p:nvPr/>
          </p:nvSpPr>
          <p:spPr>
            <a:xfrm>
              <a:off x="6379262" y="4143882"/>
              <a:ext cx="2669066" cy="338554"/>
            </a:xfrm>
            <a:prstGeom prst="rect">
              <a:avLst/>
            </a:prstGeom>
            <a:noFill/>
            <a:ln>
              <a:noFill/>
            </a:ln>
          </p:spPr>
          <p:txBody>
            <a:bodyPr wrap="square" rtlCol="0">
              <a:spAutoFit/>
            </a:bodyPr>
            <a:lstStyle/>
            <a:p>
              <a:pPr algn="ctr" fontAlgn="base">
                <a:spcBef>
                  <a:spcPct val="0"/>
                </a:spcBef>
                <a:spcAft>
                  <a:spcPct val="0"/>
                </a:spcAft>
                <a:buSzPct val="125000"/>
              </a:pPr>
              <a:r>
                <a:rPr lang="en-US" sz="1600" b="1" dirty="0">
                  <a:solidFill>
                    <a:srgbClr val="000000"/>
                  </a:solidFill>
                </a:rPr>
                <a:t>IOREC 2014 : Philippines</a:t>
              </a:r>
            </a:p>
          </p:txBody>
        </p:sp>
        <p:cxnSp>
          <p:nvCxnSpPr>
            <p:cNvPr id="17" name="Straight Connector 16"/>
            <p:cNvCxnSpPr/>
            <p:nvPr/>
          </p:nvCxnSpPr>
          <p:spPr>
            <a:xfrm>
              <a:off x="6379262" y="4140988"/>
              <a:ext cx="4771" cy="2301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058175" y="4149080"/>
              <a:ext cx="10485" cy="2304256"/>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11046"/>
            <a:stretch/>
          </p:blipFill>
          <p:spPr>
            <a:xfrm>
              <a:off x="3842556" y="4542173"/>
              <a:ext cx="2027340" cy="1804876"/>
            </a:xfrm>
            <a:prstGeom prst="rect">
              <a:avLst/>
            </a:prstGeom>
          </p:spPr>
        </p:pic>
        <p:sp>
          <p:nvSpPr>
            <p:cNvPr id="25" name="TextBox 24"/>
            <p:cNvSpPr txBox="1"/>
            <p:nvPr/>
          </p:nvSpPr>
          <p:spPr>
            <a:xfrm>
              <a:off x="3575719" y="4140988"/>
              <a:ext cx="2592289" cy="338554"/>
            </a:xfrm>
            <a:prstGeom prst="rect">
              <a:avLst/>
            </a:prstGeom>
            <a:noFill/>
            <a:ln>
              <a:noFill/>
            </a:ln>
          </p:spPr>
          <p:txBody>
            <a:bodyPr wrap="square" rtlCol="0">
              <a:spAutoFit/>
            </a:bodyPr>
            <a:lstStyle/>
            <a:p>
              <a:pPr algn="ctr" fontAlgn="base">
                <a:spcBef>
                  <a:spcPct val="0"/>
                </a:spcBef>
                <a:spcAft>
                  <a:spcPct val="0"/>
                </a:spcAft>
                <a:buSzPct val="125000"/>
              </a:pPr>
              <a:r>
                <a:rPr lang="en-US" sz="1600" b="1" dirty="0">
                  <a:solidFill>
                    <a:srgbClr val="000000"/>
                  </a:solidFill>
                </a:rPr>
                <a:t>IOREC 2016 : </a:t>
              </a:r>
              <a:r>
                <a:rPr lang="en-US" b="1" dirty="0">
                  <a:solidFill>
                    <a:srgbClr val="000000"/>
                  </a:solidFill>
                </a:rPr>
                <a:t>Kenya</a:t>
              </a:r>
              <a:endParaRPr lang="en-US" sz="1600" b="1" dirty="0">
                <a:solidFill>
                  <a:srgbClr val="000000"/>
                </a:solidFill>
              </a:endParaRPr>
            </a:p>
          </p:txBody>
        </p:sp>
        <p:pic>
          <p:nvPicPr>
            <p:cNvPr id="37" name="Picture 36">
              <a:extLst>
                <a:ext uri="{FF2B5EF4-FFF2-40B4-BE49-F238E27FC236}">
                  <a16:creationId xmlns:a16="http://schemas.microsoft.com/office/drawing/2014/main" id="{311B4A21-CCD2-4A8A-B487-B4057AB730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254" y="4648435"/>
              <a:ext cx="2332650" cy="1587905"/>
            </a:xfrm>
            <a:prstGeom prst="rect">
              <a:avLst/>
            </a:prstGeom>
          </p:spPr>
        </p:pic>
        <p:sp>
          <p:nvSpPr>
            <p:cNvPr id="29" name="TextBox 28"/>
            <p:cNvSpPr txBox="1"/>
            <p:nvPr/>
          </p:nvSpPr>
          <p:spPr>
            <a:xfrm>
              <a:off x="478162" y="4170566"/>
              <a:ext cx="2616756" cy="338554"/>
            </a:xfrm>
            <a:prstGeom prst="rect">
              <a:avLst/>
            </a:prstGeom>
            <a:noFill/>
            <a:ln>
              <a:noFill/>
            </a:ln>
          </p:spPr>
          <p:txBody>
            <a:bodyPr wrap="square" rtlCol="0">
              <a:spAutoFit/>
            </a:bodyPr>
            <a:lstStyle/>
            <a:p>
              <a:pPr algn="ctr" fontAlgn="base">
                <a:spcBef>
                  <a:spcPct val="0"/>
                </a:spcBef>
                <a:spcAft>
                  <a:spcPct val="0"/>
                </a:spcAft>
                <a:buSzPct val="125000"/>
              </a:pPr>
              <a:r>
                <a:rPr lang="en-US" sz="1600" b="1" dirty="0">
                  <a:solidFill>
                    <a:srgbClr val="000000"/>
                  </a:solidFill>
                </a:rPr>
                <a:t>IOREC 2018 : </a:t>
              </a:r>
              <a:r>
                <a:rPr lang="en-US" b="1" dirty="0">
                  <a:solidFill>
                    <a:srgbClr val="000000"/>
                  </a:solidFill>
                </a:rPr>
                <a:t>Singapore</a:t>
              </a:r>
              <a:endParaRPr lang="en-US" sz="1600" b="1" dirty="0">
                <a:solidFill>
                  <a:srgbClr val="000000"/>
                </a:solidFill>
              </a:endParaRPr>
            </a:p>
          </p:txBody>
        </p:sp>
        <p:cxnSp>
          <p:nvCxnSpPr>
            <p:cNvPr id="30" name="Straight Connector 29"/>
            <p:cNvCxnSpPr/>
            <p:nvPr/>
          </p:nvCxnSpPr>
          <p:spPr>
            <a:xfrm flipH="1">
              <a:off x="3359697" y="4149080"/>
              <a:ext cx="14233" cy="22963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287621" y="941626"/>
            <a:ext cx="2234123" cy="2708434"/>
          </a:xfrm>
          <a:prstGeom prst="rect">
            <a:avLst/>
          </a:prstGeom>
          <a:noFill/>
        </p:spPr>
        <p:txBody>
          <a:bodyPr wrap="square" rtlCol="0">
            <a:spAutoFit/>
          </a:bodyPr>
          <a:lstStyle/>
          <a:p>
            <a:pPr algn="ctr"/>
            <a:r>
              <a:rPr lang="en-US" sz="1700" b="1" dirty="0"/>
              <a:t>IRENA Flagship Event: Conference and Exhibition convened every two years – Could not be organised in 2020 due to pandemic. </a:t>
            </a:r>
          </a:p>
          <a:p>
            <a:pPr algn="ctr"/>
            <a:endParaRPr lang="en-US" sz="1700" b="1" dirty="0"/>
          </a:p>
          <a:p>
            <a:pPr algn="ctr"/>
            <a:r>
              <a:rPr lang="en-US" sz="1700" b="1" dirty="0"/>
              <a:t>To take place virtually in 4</a:t>
            </a:r>
            <a:r>
              <a:rPr lang="en-US" sz="1700" b="1" baseline="30000" dirty="0"/>
              <a:t>th</a:t>
            </a:r>
            <a:r>
              <a:rPr lang="en-US" sz="1700" b="1" dirty="0"/>
              <a:t> quarter of 2021</a:t>
            </a: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384" y="6444855"/>
            <a:ext cx="1029089" cy="339132"/>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1516" y="6329266"/>
            <a:ext cx="490188" cy="473543"/>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43852" y="6363790"/>
            <a:ext cx="720100" cy="449586"/>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26188" y="6398149"/>
            <a:ext cx="1058044" cy="343219"/>
          </a:xfrm>
          <a:prstGeom prst="rect">
            <a:avLst/>
          </a:prstGeom>
        </p:spPr>
      </p:pic>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35958" y="6381328"/>
            <a:ext cx="864498" cy="376720"/>
          </a:xfrm>
          <a:prstGeom prst="rect">
            <a:avLst/>
          </a:prstGeom>
        </p:spPr>
      </p:pic>
      <p:sp>
        <p:nvSpPr>
          <p:cNvPr id="28" name="Title 1">
            <a:extLst>
              <a:ext uri="{FF2B5EF4-FFF2-40B4-BE49-F238E27FC236}">
                <a16:creationId xmlns:a16="http://schemas.microsoft.com/office/drawing/2014/main" id="{1B99B149-0570-4BF3-BA17-BC90B12855E1}"/>
              </a:ext>
            </a:extLst>
          </p:cNvPr>
          <p:cNvSpPr txBox="1">
            <a:spLocks/>
          </p:cNvSpPr>
          <p:nvPr/>
        </p:nvSpPr>
        <p:spPr>
          <a:xfrm>
            <a:off x="287621" y="251225"/>
            <a:ext cx="11793070" cy="533400"/>
          </a:xfrm>
          <a:prstGeom prst="rect">
            <a:avLst/>
          </a:prstGeom>
          <a:ln>
            <a:noFill/>
          </a:ln>
        </p:spPr>
        <p:txBody>
          <a:bodyPr vert="horz" lIns="0" tIns="0" rIns="0" bIns="0"/>
          <a:lstStyle>
            <a:lvl1pPr algn="l" defTabSz="457200" rtl="0" eaLnBrk="1" latinLnBrk="0" hangingPunct="1">
              <a:spcBef>
                <a:spcPct val="0"/>
              </a:spcBef>
              <a:buNone/>
              <a:defRPr sz="2400" b="0" i="0" kern="1200" baseline="0">
                <a:solidFill>
                  <a:srgbClr val="002A6C"/>
                </a:solidFill>
                <a:latin typeface="Gill Sans MT" panose="020B0502020104020203" pitchFamily="34" charset="0"/>
                <a:ea typeface="+mj-ea"/>
                <a:cs typeface="Gill Sans MT" panose="020B0502020104020203" pitchFamily="34" charset="0"/>
              </a:defRPr>
            </a:lvl1pPr>
          </a:lstStyle>
          <a:p>
            <a:pPr marL="285750" indent="-285750" defTabSz="914400" fontAlgn="base">
              <a:lnSpc>
                <a:spcPct val="90000"/>
              </a:lnSpc>
            </a:pPr>
            <a:r>
              <a:rPr lang="en-US" sz="2900" b="1" dirty="0">
                <a:solidFill>
                  <a:srgbClr val="006699"/>
                </a:solidFill>
                <a:latin typeface="Calibri" panose="020F0502020204030204" pitchFamily="34" charset="0"/>
                <a:ea typeface="Segoe UI Symbol" pitchFamily="34" charset="0"/>
                <a:cs typeface="Calibri" panose="020F0502020204030204" pitchFamily="34" charset="0"/>
              </a:rPr>
              <a:t>International Off-Grid Renewable Energy Conference and Exhibition (IOREC)</a:t>
            </a:r>
          </a:p>
        </p:txBody>
      </p:sp>
    </p:spTree>
    <p:extLst>
      <p:ext uri="{BB962C8B-B14F-4D97-AF65-F5344CB8AC3E}">
        <p14:creationId xmlns:p14="http://schemas.microsoft.com/office/powerpoint/2010/main" val="409714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2262"/>
            <a:ext cx="12192000" cy="369332"/>
          </a:xfrm>
          <a:prstGeom prst="rect">
            <a:avLst/>
          </a:prstGeom>
          <a:solidFill>
            <a:schemeClr val="accent1">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Entrepreneurship Support Facility</a:t>
            </a:r>
          </a:p>
        </p:txBody>
      </p:sp>
      <p:sp>
        <p:nvSpPr>
          <p:cNvPr id="5" name="Rectangle 4"/>
          <p:cNvSpPr/>
          <p:nvPr/>
        </p:nvSpPr>
        <p:spPr>
          <a:xfrm>
            <a:off x="0" y="471594"/>
            <a:ext cx="121920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Regional and Partnership initiative to support small and medium-sized renewable energy entrepreneurs to successfully bring their innovative project ideas to fruition and to access financing in affordable terms</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9050" y="1117925"/>
            <a:ext cx="6037634" cy="954107"/>
          </a:xfrm>
          <a:prstGeom prst="rect">
            <a:avLst/>
          </a:prstGeom>
          <a:solidFill>
            <a:schemeClr val="accent6">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Arial" panose="020B0604020202020204" pitchFamily="34" charset="0"/>
              </a:rPr>
              <a:t>ECOWAS</a:t>
            </a:r>
            <a:endParaRPr kumimoji="0" lang="fr-FR"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Implementers: </a:t>
            </a:r>
            <a:r>
              <a:rPr kumimoji="0" lang="en-US" sz="11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ECREEE, 2iE, Centre of Renewable Energy and Industrial Maintenance (CERMI)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IRENA’s Role: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Facilitator (Project Agreement with 2iE, MoU with ECREEE)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Convening technical committee and advisory board meetings, and trainings</a:t>
            </a:r>
          </a:p>
        </p:txBody>
      </p:sp>
      <p:sp>
        <p:nvSpPr>
          <p:cNvPr id="7" name="Rectangle 6"/>
          <p:cNvSpPr/>
          <p:nvPr/>
        </p:nvSpPr>
        <p:spPr>
          <a:xfrm>
            <a:off x="6135316" y="1117924"/>
            <a:ext cx="6002210" cy="984885"/>
          </a:xfrm>
          <a:prstGeom prst="rect">
            <a:avLst/>
          </a:prstGeom>
          <a:solidFill>
            <a:schemeClr val="accent2">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Arial" panose="020B0604020202020204" pitchFamily="34" charset="0"/>
              </a:rPr>
              <a:t>SADC</a:t>
            </a:r>
            <a:endParaRPr kumimoji="0" lang="fr-F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Implementer:</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SACREEE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IRENA’s Role:</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Facilitator (MoU and Project Agreement with SACREEE)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Convening technical committee and advisory board meetings, and trainings</a:t>
            </a:r>
          </a:p>
        </p:txBody>
      </p:sp>
      <p:sp>
        <p:nvSpPr>
          <p:cNvPr id="9" name="Rectangle 8"/>
          <p:cNvSpPr/>
          <p:nvPr/>
        </p:nvSpPr>
        <p:spPr>
          <a:xfrm>
            <a:off x="133284" y="3637303"/>
            <a:ext cx="2933766" cy="91404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3 Calls for Proposal (2015-2017</a:t>
            </a:r>
            <a:r>
              <a:rPr kumimoji="0" lang="fr-FR" sz="110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Over 280 applications received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SMEs from all 15 ECOWAS countries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Straight Arrow Connector 10"/>
          <p:cNvCxnSpPr/>
          <p:nvPr/>
        </p:nvCxnSpPr>
        <p:spPr>
          <a:xfrm>
            <a:off x="3236092" y="4160603"/>
            <a:ext cx="670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56173" y="3813953"/>
            <a:ext cx="466531" cy="34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56173" y="4160603"/>
            <a:ext cx="472806" cy="260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69234" y="3637304"/>
            <a:ext cx="1462440" cy="25891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Mentorship Support</a:t>
            </a:r>
            <a:endParaRPr kumimoji="0" lang="fr-FR"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4569234" y="3962651"/>
            <a:ext cx="1462440" cy="5886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Capacity Building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SELCO, Project Navigator, Village Energy, etc.</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fr-FR"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p:cNvSpPr/>
          <p:nvPr/>
        </p:nvSpPr>
        <p:spPr>
          <a:xfrm>
            <a:off x="3181466" y="3974881"/>
            <a:ext cx="701579" cy="37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Project Selection</a:t>
            </a:r>
            <a:endPar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48"/>
          <p:cNvSpPr/>
          <p:nvPr/>
        </p:nvSpPr>
        <p:spPr>
          <a:xfrm>
            <a:off x="104776" y="3242147"/>
            <a:ext cx="5950616" cy="307777"/>
          </a:xfrm>
          <a:prstGeom prst="rect">
            <a:avLst/>
          </a:prstGeom>
          <a:solidFill>
            <a:srgbClr val="4472C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Support for Entrepreneur</a:t>
            </a: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s</a:t>
            </a:r>
          </a:p>
        </p:txBody>
      </p:sp>
      <p:sp>
        <p:nvSpPr>
          <p:cNvPr id="53" name="Rectangle 52"/>
          <p:cNvSpPr/>
          <p:nvPr/>
        </p:nvSpPr>
        <p:spPr>
          <a:xfrm>
            <a:off x="138414" y="4631727"/>
            <a:ext cx="5893260" cy="253916"/>
          </a:xfrm>
          <a:prstGeom prst="rect">
            <a:avLst/>
          </a:prstGeom>
          <a:solidFill>
            <a:srgbClr val="4472C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Trainings for local Financial Institutions</a:t>
            </a:r>
          </a:p>
        </p:txBody>
      </p:sp>
      <p:sp>
        <p:nvSpPr>
          <p:cNvPr id="64" name="Rectangle 63"/>
          <p:cNvSpPr/>
          <p:nvPr/>
        </p:nvSpPr>
        <p:spPr>
          <a:xfrm>
            <a:off x="138416" y="4962447"/>
            <a:ext cx="5893257" cy="91040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Over 90 entrepreneurs supported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Total of more than USD 1 million in debt financing by local banks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SMEs from all 15 ECOWAS member countries</a:t>
            </a:r>
          </a:p>
        </p:txBody>
      </p:sp>
      <p:sp>
        <p:nvSpPr>
          <p:cNvPr id="75" name="Rectangle 74"/>
          <p:cNvSpPr/>
          <p:nvPr/>
        </p:nvSpPr>
        <p:spPr>
          <a:xfrm>
            <a:off x="6135316" y="3935302"/>
            <a:ext cx="3070597" cy="8131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2 Calls for Proposal (2019 - 2021)</a:t>
            </a:r>
            <a:endParaRPr kumimoji="0" lang="fr-FR"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109 applications received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65 SMEs from all 12 SADC countries selected</a:t>
            </a:r>
          </a:p>
        </p:txBody>
      </p:sp>
      <p:cxnSp>
        <p:nvCxnSpPr>
          <p:cNvPr id="76" name="Straight Arrow Connector 75"/>
          <p:cNvCxnSpPr/>
          <p:nvPr/>
        </p:nvCxnSpPr>
        <p:spPr>
          <a:xfrm>
            <a:off x="9300727" y="4378554"/>
            <a:ext cx="670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9980850" y="4023633"/>
            <a:ext cx="466531" cy="34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9970952" y="4369986"/>
            <a:ext cx="466531" cy="160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0670012" y="3970186"/>
            <a:ext cx="1462440" cy="25891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Mentorship Support</a:t>
            </a:r>
            <a:endParaRPr kumimoji="0" lang="fr-FR"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10670012" y="4396189"/>
            <a:ext cx="1462440" cy="3782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Capacity Building </a:t>
            </a:r>
            <a:r>
              <a:rPr kumimoji="0" lang="en-US" sz="1000" b="0" i="1" u="none" strike="noStrike" kern="1200" cap="none" spc="0" normalizeH="0" baseline="0" noProof="0" dirty="0">
                <a:ln>
                  <a:noFill/>
                </a:ln>
                <a:solidFill>
                  <a:prstClr val="white"/>
                </a:solidFill>
                <a:effectLst/>
                <a:uLnTx/>
                <a:uFillTx/>
                <a:latin typeface="Calibri" panose="020F0502020204030204"/>
                <a:ea typeface="+mn-ea"/>
                <a:cs typeface="+mn-cs"/>
              </a:rPr>
              <a:t>(SADC DFRC, KGRTC)</a:t>
            </a:r>
          </a:p>
        </p:txBody>
      </p:sp>
      <p:sp>
        <p:nvSpPr>
          <p:cNvPr id="81" name="Rectangle 80"/>
          <p:cNvSpPr/>
          <p:nvPr/>
        </p:nvSpPr>
        <p:spPr>
          <a:xfrm>
            <a:off x="9259475" y="4188084"/>
            <a:ext cx="701579" cy="337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Project Selection</a:t>
            </a:r>
            <a:endPar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73"/>
          <p:cNvSpPr/>
          <p:nvPr/>
        </p:nvSpPr>
        <p:spPr>
          <a:xfrm>
            <a:off x="6150886" y="3637302"/>
            <a:ext cx="5986640" cy="261610"/>
          </a:xfrm>
          <a:prstGeom prst="rect">
            <a:avLst/>
          </a:prstGeom>
          <a:solidFill>
            <a:srgbClr val="4472C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Support for Entrepreneurs</a:t>
            </a:r>
          </a:p>
        </p:txBody>
      </p:sp>
      <p:sp>
        <p:nvSpPr>
          <p:cNvPr id="72" name="Rectangle 71"/>
          <p:cNvSpPr/>
          <p:nvPr/>
        </p:nvSpPr>
        <p:spPr>
          <a:xfrm>
            <a:off x="6150884" y="4822328"/>
            <a:ext cx="5981568" cy="523220"/>
          </a:xfrm>
          <a:prstGeom prst="rect">
            <a:avLst/>
          </a:prstGeom>
          <a:solidFill>
            <a:srgbClr val="4472C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Trainings for local Financial Institutions and 1</a:t>
            </a:r>
            <a:r>
              <a:rPr kumimoji="0" lang="en-US" sz="1400" b="1"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Cohort of entrepreneurs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Advisory Board meeting</a:t>
            </a:r>
          </a:p>
        </p:txBody>
      </p:sp>
      <p:sp>
        <p:nvSpPr>
          <p:cNvPr id="86" name="Rectangle 85"/>
          <p:cNvSpPr/>
          <p:nvPr/>
        </p:nvSpPr>
        <p:spPr>
          <a:xfrm>
            <a:off x="6135316" y="3249324"/>
            <a:ext cx="6002210" cy="307777"/>
          </a:xfrm>
          <a:prstGeom prst="rect">
            <a:avLst/>
          </a:prstGeom>
          <a:solidFill>
            <a:srgbClr val="FF0000"/>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Special focus on youth promotion and gender mainstreaming</a:t>
            </a:r>
          </a:p>
        </p:txBody>
      </p:sp>
      <p:sp>
        <p:nvSpPr>
          <p:cNvPr id="87" name="Rectangle 86"/>
          <p:cNvSpPr/>
          <p:nvPr/>
        </p:nvSpPr>
        <p:spPr>
          <a:xfrm>
            <a:off x="6155506" y="5406751"/>
            <a:ext cx="5976946" cy="684803"/>
          </a:xfrm>
          <a:prstGeom prst="rect">
            <a:avLst/>
          </a:prstGeom>
          <a:solidFill>
            <a:schemeClr val="accent3">
              <a:lumMod val="75000"/>
            </a:schemeClr>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Training for 2</a:t>
            </a:r>
            <a:r>
              <a:rPr kumimoji="0" lang="en-US" sz="1400" b="1" i="0" u="none" strike="noStrike" kern="1200" cap="none" spc="0" normalizeH="0" baseline="30000" noProof="0" dirty="0">
                <a:ln>
                  <a:noFill/>
                </a:ln>
                <a:solidFill>
                  <a:prstClr val="white"/>
                </a:solidFill>
                <a:effectLst/>
                <a:uLnTx/>
                <a:uFillTx/>
                <a:latin typeface="Calibri" panose="020F0502020204030204"/>
                <a:ea typeface="+mn-ea"/>
                <a:cs typeface="+mn-cs"/>
              </a:rPr>
              <a:t>nd</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Cohort of entrepreneurs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Continuous mentoring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050" b="1" dirty="0">
              <a:solidFill>
                <a:prstClr val="white"/>
              </a:solidFill>
              <a:latin typeface="Calibri" panose="020F0502020204030204"/>
            </a:endParaRPr>
          </a:p>
        </p:txBody>
      </p:sp>
      <p:pic>
        <p:nvPicPr>
          <p:cNvPr id="43" name="Picture 4" descr="SACREEE - Home | Facebook">
            <a:extLst>
              <a:ext uri="{FF2B5EF4-FFF2-40B4-BE49-F238E27FC236}">
                <a16:creationId xmlns:a16="http://schemas.microsoft.com/office/drawing/2014/main" id="{76417B8D-1734-4E1B-9B72-78257C61E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139" y="2323685"/>
            <a:ext cx="1365548" cy="75512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ECREEE board adopts work programme for greater access to energy | Economic  Community of West African States(ECOWAS)">
            <a:extLst>
              <a:ext uri="{FF2B5EF4-FFF2-40B4-BE49-F238E27FC236}">
                <a16:creationId xmlns:a16="http://schemas.microsoft.com/office/drawing/2014/main" id="{202A74DE-8458-4B8E-9110-9522B5E94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304" y="2559832"/>
            <a:ext cx="1234324" cy="40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30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6492876"/>
            <a:ext cx="914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5">
            <a:extLst>
              <a:ext uri="{FF2B5EF4-FFF2-40B4-BE49-F238E27FC236}">
                <a16:creationId xmlns:a16="http://schemas.microsoft.com/office/drawing/2014/main" id="{0C68D639-7D79-F14C-8C79-DFCDD7E070CD}"/>
              </a:ext>
            </a:extLst>
          </p:cNvPr>
          <p:cNvSpPr txBox="1">
            <a:spLocks/>
          </p:cNvSpPr>
          <p:nvPr/>
        </p:nvSpPr>
        <p:spPr>
          <a:xfrm>
            <a:off x="11506200" y="6400800"/>
            <a:ext cx="609600" cy="365125"/>
          </a:xfrm>
          <a:prstGeom prst="rect">
            <a:avLst/>
          </a:prstGeom>
        </p:spPr>
        <p:txBody>
          <a:bodyPr vert="horz" lIns="91440" tIns="45720" rIns="91440" bIns="45720" rtlCol="0" anchor="ctr"/>
          <a:lstStyle>
            <a:defPPr>
              <a:defRPr lang="de-DE"/>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511761" algn="l" rtl="0" fontAlgn="base">
              <a:spcBef>
                <a:spcPct val="0"/>
              </a:spcBef>
              <a:spcAft>
                <a:spcPct val="0"/>
              </a:spcAft>
              <a:defRPr sz="1600" kern="1200">
                <a:solidFill>
                  <a:schemeClr val="tx1"/>
                </a:solidFill>
                <a:latin typeface="Arial" charset="0"/>
                <a:ea typeface="+mn-ea"/>
                <a:cs typeface="Arial" charset="0"/>
              </a:defRPr>
            </a:lvl2pPr>
            <a:lvl3pPr marL="1023523" algn="l" rtl="0" fontAlgn="base">
              <a:spcBef>
                <a:spcPct val="0"/>
              </a:spcBef>
              <a:spcAft>
                <a:spcPct val="0"/>
              </a:spcAft>
              <a:defRPr sz="1600" kern="1200">
                <a:solidFill>
                  <a:schemeClr val="tx1"/>
                </a:solidFill>
                <a:latin typeface="Arial" charset="0"/>
                <a:ea typeface="+mn-ea"/>
                <a:cs typeface="Arial" charset="0"/>
              </a:defRPr>
            </a:lvl3pPr>
            <a:lvl4pPr marL="1535285" algn="l" rtl="0" fontAlgn="base">
              <a:spcBef>
                <a:spcPct val="0"/>
              </a:spcBef>
              <a:spcAft>
                <a:spcPct val="0"/>
              </a:spcAft>
              <a:defRPr sz="1600" kern="1200">
                <a:solidFill>
                  <a:schemeClr val="tx1"/>
                </a:solidFill>
                <a:latin typeface="Arial" charset="0"/>
                <a:ea typeface="+mn-ea"/>
                <a:cs typeface="Arial" charset="0"/>
              </a:defRPr>
            </a:lvl4pPr>
            <a:lvl5pPr marL="2047046" algn="l" rtl="0" fontAlgn="base">
              <a:spcBef>
                <a:spcPct val="0"/>
              </a:spcBef>
              <a:spcAft>
                <a:spcPct val="0"/>
              </a:spcAft>
              <a:defRPr sz="1600" kern="1200">
                <a:solidFill>
                  <a:schemeClr val="tx1"/>
                </a:solidFill>
                <a:latin typeface="Arial" charset="0"/>
                <a:ea typeface="+mn-ea"/>
                <a:cs typeface="Arial" charset="0"/>
              </a:defRPr>
            </a:lvl5pPr>
            <a:lvl6pPr marL="2558807" algn="l" defTabSz="1023523" rtl="0" eaLnBrk="1" latinLnBrk="0" hangingPunct="1">
              <a:defRPr sz="1600" kern="1200">
                <a:solidFill>
                  <a:schemeClr val="tx1"/>
                </a:solidFill>
                <a:latin typeface="Arial" charset="0"/>
                <a:ea typeface="+mn-ea"/>
                <a:cs typeface="Arial" charset="0"/>
              </a:defRPr>
            </a:lvl6pPr>
            <a:lvl7pPr marL="3070568" algn="l" defTabSz="1023523" rtl="0" eaLnBrk="1" latinLnBrk="0" hangingPunct="1">
              <a:defRPr sz="1600" kern="1200">
                <a:solidFill>
                  <a:schemeClr val="tx1"/>
                </a:solidFill>
                <a:latin typeface="Arial" charset="0"/>
                <a:ea typeface="+mn-ea"/>
                <a:cs typeface="Arial" charset="0"/>
              </a:defRPr>
            </a:lvl7pPr>
            <a:lvl8pPr marL="3582330" algn="l" defTabSz="1023523" rtl="0" eaLnBrk="1" latinLnBrk="0" hangingPunct="1">
              <a:defRPr sz="1600" kern="1200">
                <a:solidFill>
                  <a:schemeClr val="tx1"/>
                </a:solidFill>
                <a:latin typeface="Arial" charset="0"/>
                <a:ea typeface="+mn-ea"/>
                <a:cs typeface="Arial" charset="0"/>
              </a:defRPr>
            </a:lvl8pPr>
            <a:lvl9pPr marL="4094092" algn="l" defTabSz="1023523" rtl="0" eaLnBrk="1" latinLnBrk="0" hangingPunct="1">
              <a:defRPr sz="1600" kern="1200">
                <a:solidFill>
                  <a:schemeClr val="tx1"/>
                </a:solidFill>
                <a:latin typeface="Arial" charset="0"/>
                <a:ea typeface="+mn-ea"/>
                <a:cs typeface="Arial" charset="0"/>
              </a:defRPr>
            </a:lvl9pPr>
          </a:lstStyle>
          <a:p>
            <a:pPr algn="ctr" fontAlgn="auto">
              <a:spcBef>
                <a:spcPts val="0"/>
              </a:spcBef>
              <a:spcAft>
                <a:spcPts val="0"/>
              </a:spcAft>
              <a:defRPr/>
            </a:pPr>
            <a:fld id="{6A06B1E7-21B8-4C37-8EB9-3B9E4E23EB19}" type="slidenum">
              <a:rPr lang="en-US" sz="1000" kern="0" smtClean="0">
                <a:solidFill>
                  <a:sysClr val="windowText" lastClr="000000"/>
                </a:solidFill>
              </a:rPr>
              <a:pPr algn="ctr" fontAlgn="auto">
                <a:spcBef>
                  <a:spcPts val="0"/>
                </a:spcBef>
                <a:spcAft>
                  <a:spcPts val="0"/>
                </a:spcAft>
                <a:defRPr/>
              </a:pPr>
              <a:t>8</a:t>
            </a:fld>
            <a:endParaRPr lang="en-US" sz="1000" kern="0" dirty="0">
              <a:solidFill>
                <a:sysClr val="windowText" lastClr="000000"/>
              </a:solidFill>
            </a:endParaRPr>
          </a:p>
        </p:txBody>
      </p:sp>
      <p:sp>
        <p:nvSpPr>
          <p:cNvPr id="9" name="Rectangle 8">
            <a:extLst>
              <a:ext uri="{FF2B5EF4-FFF2-40B4-BE49-F238E27FC236}">
                <a16:creationId xmlns:a16="http://schemas.microsoft.com/office/drawing/2014/main" id="{C216D2FF-F334-4383-BBB5-F2718A67F388}"/>
              </a:ext>
            </a:extLst>
          </p:cNvPr>
          <p:cNvSpPr/>
          <p:nvPr/>
        </p:nvSpPr>
        <p:spPr>
          <a:xfrm>
            <a:off x="304800" y="304800"/>
            <a:ext cx="11506200" cy="584775"/>
          </a:xfrm>
          <a:prstGeom prst="rect">
            <a:avLst/>
          </a:prstGeom>
        </p:spPr>
        <p:txBody>
          <a:bodyPr wrap="square">
            <a:spAutoFit/>
          </a:bodyPr>
          <a:lstStyle/>
          <a:p>
            <a:pPr marL="457200" rtl="1">
              <a:tabLst>
                <a:tab pos="342900" algn="l"/>
              </a:tabLst>
            </a:pPr>
            <a:r>
              <a:rPr lang="en-US" altLang="ko-KR" sz="3200" b="1" dirty="0">
                <a:solidFill>
                  <a:srgbClr val="006699"/>
                </a:solidFill>
                <a:latin typeface="Calibri" panose="020F0502020204030204" pitchFamily="34" charset="0"/>
                <a:ea typeface="Segoe UI Symbol" pitchFamily="34" charset="0"/>
                <a:cs typeface="Calibri" panose="020F0502020204030204" pitchFamily="34" charset="0"/>
              </a:rPr>
              <a:t>IRENA for CIP – Key Features</a:t>
            </a:r>
          </a:p>
        </p:txBody>
      </p:sp>
      <p:sp>
        <p:nvSpPr>
          <p:cNvPr id="2" name="TextBox 1">
            <a:extLst>
              <a:ext uri="{FF2B5EF4-FFF2-40B4-BE49-F238E27FC236}">
                <a16:creationId xmlns:a16="http://schemas.microsoft.com/office/drawing/2014/main" id="{072BFBC5-9200-4E82-8233-E8FC55AE9D58}"/>
              </a:ext>
            </a:extLst>
          </p:cNvPr>
          <p:cNvSpPr txBox="1"/>
          <p:nvPr/>
        </p:nvSpPr>
        <p:spPr>
          <a:xfrm>
            <a:off x="7234368" y="1104960"/>
            <a:ext cx="4453369"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en-US" sz="3600" b="1" dirty="0">
                <a:solidFill>
                  <a:schemeClr val="bg1"/>
                </a:solidFill>
                <a:latin typeface="Calibri" panose="020F0502020204030204" pitchFamily="34" charset="0"/>
                <a:ea typeface="Segoe UI Symbol" pitchFamily="34" charset="0"/>
                <a:cs typeface="Calibri" panose="020F0502020204030204" pitchFamily="34" charset="0"/>
              </a:rPr>
              <a:t>250 </a:t>
            </a:r>
            <a:r>
              <a:rPr lang="en-US" b="1" dirty="0">
                <a:solidFill>
                  <a:schemeClr val="bg1"/>
                </a:solidFill>
                <a:latin typeface="Calibri" panose="020F0502020204030204" pitchFamily="34" charset="0"/>
                <a:ea typeface="Segoe UI Symbol" pitchFamily="34" charset="0"/>
                <a:cs typeface="Calibri" panose="020F0502020204030204" pitchFamily="34" charset="0"/>
              </a:rPr>
              <a:t>Registered Partners</a:t>
            </a:r>
          </a:p>
          <a:p>
            <a:r>
              <a:rPr lang="en-US" sz="3600" b="1" dirty="0">
                <a:solidFill>
                  <a:schemeClr val="bg1"/>
                </a:solidFill>
                <a:latin typeface="Calibri" panose="020F0502020204030204" pitchFamily="34" charset="0"/>
                <a:ea typeface="Segoe UI Symbol" pitchFamily="34" charset="0"/>
                <a:cs typeface="Calibri" panose="020F0502020204030204" pitchFamily="34" charset="0"/>
              </a:rPr>
              <a:t>  57 </a:t>
            </a:r>
            <a:r>
              <a:rPr lang="en-US" b="1" dirty="0">
                <a:solidFill>
                  <a:schemeClr val="bg1"/>
                </a:solidFill>
                <a:latin typeface="Calibri" panose="020F0502020204030204" pitchFamily="34" charset="0"/>
                <a:ea typeface="Segoe UI Symbol" pitchFamily="34" charset="0"/>
                <a:cs typeface="Calibri" panose="020F0502020204030204" pitchFamily="34" charset="0"/>
              </a:rPr>
              <a:t>Registered Financial Institutions* </a:t>
            </a:r>
          </a:p>
        </p:txBody>
      </p:sp>
      <p:sp>
        <p:nvSpPr>
          <p:cNvPr id="12" name="Rectangle 11">
            <a:extLst>
              <a:ext uri="{FF2B5EF4-FFF2-40B4-BE49-F238E27FC236}">
                <a16:creationId xmlns:a16="http://schemas.microsoft.com/office/drawing/2014/main" id="{1CD26A02-063C-47C5-89FC-0E6AEEF37293}"/>
              </a:ext>
            </a:extLst>
          </p:cNvPr>
          <p:cNvSpPr/>
          <p:nvPr/>
        </p:nvSpPr>
        <p:spPr>
          <a:xfrm>
            <a:off x="116616" y="1181280"/>
            <a:ext cx="7511139" cy="2740943"/>
          </a:xfrm>
          <a:prstGeom prst="rect">
            <a:avLst/>
          </a:prstGeom>
        </p:spPr>
        <p:txBody>
          <a:bodyPr wrap="square">
            <a:spAutoFit/>
          </a:bodyPr>
          <a:lstStyle/>
          <a:p>
            <a:pPr marL="174625" indent="-4763">
              <a:lnSpc>
                <a:spcPct val="105000"/>
              </a:lnSpc>
              <a:tabLst>
                <a:tab pos="174625" algn="l"/>
              </a:tabLst>
            </a:pPr>
            <a:r>
              <a:rPr lang="en-US" altLang="ko-KR" b="1" dirty="0">
                <a:latin typeface="Calibri" panose="020F0502020204030204" pitchFamily="34" charset="0"/>
                <a:ea typeface="Segoe UI Symbol" pitchFamily="34" charset="0"/>
                <a:cs typeface="Calibri" panose="020F0502020204030204" pitchFamily="34" charset="0"/>
              </a:rPr>
              <a:t>Climate Invest Platform (CIP) </a:t>
            </a:r>
            <a:r>
              <a:rPr lang="en-US" altLang="ko-KR" dirty="0">
                <a:latin typeface="Calibri" panose="020F0502020204030204" pitchFamily="34" charset="0"/>
                <a:ea typeface="Segoe UI Symbol" pitchFamily="34" charset="0"/>
                <a:cs typeface="Calibri" panose="020F0502020204030204" pitchFamily="34" charset="0"/>
              </a:rPr>
              <a:t>is a joint initiative of </a:t>
            </a:r>
            <a:r>
              <a:rPr lang="en-US" altLang="ko-KR" b="1" dirty="0">
                <a:latin typeface="Calibri" panose="020F0502020204030204" pitchFamily="34" charset="0"/>
                <a:ea typeface="Segoe UI Symbol" pitchFamily="34" charset="0"/>
                <a:cs typeface="Calibri" panose="020F0502020204030204" pitchFamily="34" charset="0"/>
              </a:rPr>
              <a:t>IRENA, UNDP, and </a:t>
            </a:r>
            <a:r>
              <a:rPr lang="en-US" altLang="ko-KR" b="1" dirty="0" err="1">
                <a:latin typeface="Calibri" panose="020F0502020204030204" pitchFamily="34" charset="0"/>
                <a:ea typeface="Segoe UI Symbol" pitchFamily="34" charset="0"/>
                <a:cs typeface="Calibri" panose="020F0502020204030204" pitchFamily="34" charset="0"/>
              </a:rPr>
              <a:t>SEforALL</a:t>
            </a:r>
            <a:r>
              <a:rPr lang="en-US" altLang="ko-KR" dirty="0">
                <a:latin typeface="Calibri" panose="020F0502020204030204" pitchFamily="34" charset="0"/>
                <a:ea typeface="Segoe UI Symbol" pitchFamily="34" charset="0"/>
                <a:cs typeface="Calibri" panose="020F0502020204030204" pitchFamily="34" charset="0"/>
              </a:rPr>
              <a:t> in coordination with </a:t>
            </a:r>
            <a:r>
              <a:rPr lang="en-US" altLang="ko-KR" b="1" dirty="0">
                <a:latin typeface="Calibri" panose="020F0502020204030204" pitchFamily="34" charset="0"/>
                <a:ea typeface="Segoe UI Symbol" pitchFamily="34" charset="0"/>
                <a:cs typeface="Calibri" panose="020F0502020204030204" pitchFamily="34" charset="0"/>
              </a:rPr>
              <a:t>Green Climate Fund (GCF)</a:t>
            </a:r>
            <a:r>
              <a:rPr lang="en-US" altLang="ko-KR" dirty="0">
                <a:latin typeface="Calibri" panose="020F0502020204030204" pitchFamily="34" charset="0"/>
                <a:ea typeface="Segoe UI Symbol" pitchFamily="34" charset="0"/>
                <a:cs typeface="Calibri" panose="020F0502020204030204" pitchFamily="34" charset="0"/>
              </a:rPr>
              <a:t>. </a:t>
            </a:r>
          </a:p>
          <a:p>
            <a:pPr marL="174625" indent="-4763">
              <a:lnSpc>
                <a:spcPct val="105000"/>
              </a:lnSpc>
              <a:tabLst>
                <a:tab pos="174625" algn="l"/>
              </a:tabLst>
            </a:pPr>
            <a:r>
              <a:rPr lang="en-US" altLang="ko-KR" dirty="0">
                <a:latin typeface="Calibri" panose="020F0502020204030204" pitchFamily="34" charset="0"/>
                <a:ea typeface="Segoe UI Symbol" pitchFamily="34" charset="0"/>
                <a:cs typeface="Calibri" panose="020F0502020204030204" pitchFamily="34" charset="0"/>
              </a:rPr>
              <a:t>The CIP cover four </a:t>
            </a:r>
            <a:r>
              <a:rPr lang="en-US" altLang="ko-KR" b="1" dirty="0">
                <a:latin typeface="Calibri" panose="020F0502020204030204" pitchFamily="34" charset="0"/>
                <a:ea typeface="Segoe UI Symbol" pitchFamily="34" charset="0"/>
                <a:cs typeface="Calibri" panose="020F0502020204030204" pitchFamily="34" charset="0"/>
              </a:rPr>
              <a:t>key building blocks </a:t>
            </a:r>
            <a:r>
              <a:rPr lang="en-US" altLang="ko-KR" dirty="0">
                <a:latin typeface="Calibri" panose="020F0502020204030204" pitchFamily="34" charset="0"/>
                <a:ea typeface="Segoe UI Symbol" pitchFamily="34" charset="0"/>
                <a:cs typeface="Calibri" panose="020F0502020204030204" pitchFamily="34" charset="0"/>
              </a:rPr>
              <a:t>in the climate finance value-chain: </a:t>
            </a:r>
          </a:p>
          <a:p>
            <a:pPr marL="967373" lvl="1" indent="-285750">
              <a:lnSpc>
                <a:spcPct val="105000"/>
              </a:lnSpc>
              <a:buFont typeface="Arial" panose="020B0604020202020204" pitchFamily="34" charset="0"/>
              <a:buChar char="•"/>
              <a:tabLst>
                <a:tab pos="174625" algn="l"/>
              </a:tabLst>
            </a:pPr>
            <a:r>
              <a:rPr lang="en-US" altLang="ko-KR" dirty="0">
                <a:latin typeface="Calibri" panose="020F0502020204030204" pitchFamily="34" charset="0"/>
                <a:ea typeface="Segoe UI Symbol" pitchFamily="34" charset="0"/>
                <a:cs typeface="Calibri" panose="020F0502020204030204" pitchFamily="34" charset="0"/>
              </a:rPr>
              <a:t>Track 1 - Climate targets</a:t>
            </a:r>
          </a:p>
          <a:p>
            <a:pPr marL="967373" lvl="1" indent="-285750">
              <a:lnSpc>
                <a:spcPct val="105000"/>
              </a:lnSpc>
              <a:buFont typeface="Arial" panose="020B0604020202020204" pitchFamily="34" charset="0"/>
              <a:buChar char="•"/>
              <a:tabLst>
                <a:tab pos="174625" algn="l"/>
              </a:tabLst>
            </a:pPr>
            <a:r>
              <a:rPr lang="en-US" altLang="ko-KR" dirty="0">
                <a:latin typeface="Calibri" panose="020F0502020204030204" pitchFamily="34" charset="0"/>
                <a:ea typeface="Segoe UI Symbol" pitchFamily="34" charset="0"/>
                <a:cs typeface="Calibri" panose="020F0502020204030204" pitchFamily="34" charset="0"/>
              </a:rPr>
              <a:t>Track 2 - Policies and regulations</a:t>
            </a:r>
          </a:p>
          <a:p>
            <a:pPr marL="967373" lvl="1" indent="-285750">
              <a:lnSpc>
                <a:spcPct val="105000"/>
              </a:lnSpc>
              <a:buFont typeface="Arial" panose="020B0604020202020204" pitchFamily="34" charset="0"/>
              <a:buChar char="•"/>
              <a:tabLst>
                <a:tab pos="174625" algn="l"/>
              </a:tabLst>
            </a:pPr>
            <a:r>
              <a:rPr lang="en-US" altLang="ko-KR" b="1" dirty="0">
                <a:latin typeface="Calibri" panose="020F0502020204030204" pitchFamily="34" charset="0"/>
                <a:ea typeface="Segoe UI Symbol" pitchFamily="34" charset="0"/>
                <a:cs typeface="Calibri" panose="020F0502020204030204" pitchFamily="34" charset="0"/>
              </a:rPr>
              <a:t>Track 3 - Market Place</a:t>
            </a:r>
          </a:p>
          <a:p>
            <a:pPr marL="967373" lvl="1" indent="-285750">
              <a:lnSpc>
                <a:spcPct val="105000"/>
              </a:lnSpc>
              <a:buFont typeface="Arial" panose="020B0604020202020204" pitchFamily="34" charset="0"/>
              <a:buChar char="•"/>
              <a:tabLst>
                <a:tab pos="174625" algn="l"/>
              </a:tabLst>
            </a:pPr>
            <a:r>
              <a:rPr lang="en-US" altLang="ko-KR" b="1" dirty="0">
                <a:latin typeface="Calibri" panose="020F0502020204030204" pitchFamily="34" charset="0"/>
                <a:ea typeface="Segoe UI Symbol" pitchFamily="34" charset="0"/>
                <a:cs typeface="Calibri" panose="020F0502020204030204" pitchFamily="34" charset="0"/>
              </a:rPr>
              <a:t>Track 4 - Financial De-risking</a:t>
            </a:r>
          </a:p>
          <a:p>
            <a:pPr marL="169862">
              <a:lnSpc>
                <a:spcPct val="105000"/>
              </a:lnSpc>
              <a:tabLst>
                <a:tab pos="174625" algn="l"/>
              </a:tabLst>
            </a:pPr>
            <a:r>
              <a:rPr lang="en-US" altLang="ko-KR" b="1" dirty="0">
                <a:latin typeface="Calibri" panose="020F0502020204030204" pitchFamily="34" charset="0"/>
                <a:ea typeface="Segoe UI Symbol" pitchFamily="34" charset="0"/>
                <a:cs typeface="Calibri" panose="020F0502020204030204" pitchFamily="34" charset="0"/>
              </a:rPr>
              <a:t>IRENA</a:t>
            </a:r>
            <a:r>
              <a:rPr lang="en-US" altLang="ko-KR" dirty="0">
                <a:latin typeface="Calibri" panose="020F0502020204030204" pitchFamily="34" charset="0"/>
                <a:ea typeface="Segoe UI Symbol" pitchFamily="34" charset="0"/>
                <a:cs typeface="Calibri" panose="020F0502020204030204" pitchFamily="34" charset="0"/>
              </a:rPr>
              <a:t> is leading </a:t>
            </a:r>
            <a:r>
              <a:rPr lang="en-US" altLang="ko-KR" b="1" dirty="0">
                <a:latin typeface="Calibri" panose="020F0502020204030204" pitchFamily="34" charset="0"/>
                <a:ea typeface="Segoe UI Symbol" pitchFamily="34" charset="0"/>
                <a:cs typeface="Calibri" panose="020F0502020204030204" pitchFamily="34" charset="0"/>
              </a:rPr>
              <a:t>the CIP risk-mitigation and matchmaking</a:t>
            </a:r>
            <a:r>
              <a:rPr lang="en-US" altLang="ko-KR" dirty="0">
                <a:latin typeface="Calibri" panose="020F0502020204030204" pitchFamily="34" charset="0"/>
                <a:ea typeface="Segoe UI Symbol" pitchFamily="34" charset="0"/>
                <a:cs typeface="Calibri" panose="020F0502020204030204" pitchFamily="34" charset="0"/>
              </a:rPr>
              <a:t> activities</a:t>
            </a:r>
          </a:p>
          <a:p>
            <a:pPr marL="174625" indent="-4763">
              <a:lnSpc>
                <a:spcPct val="105000"/>
              </a:lnSpc>
              <a:tabLst>
                <a:tab pos="174625" algn="l"/>
              </a:tabLst>
            </a:pPr>
            <a:r>
              <a:rPr lang="en-US" altLang="ko-KR" dirty="0">
                <a:latin typeface="Calibri" panose="020F0502020204030204" pitchFamily="34" charset="0"/>
                <a:ea typeface="Segoe UI Symbol" pitchFamily="34" charset="0"/>
                <a:cs typeface="Calibri" panose="020F0502020204030204" pitchFamily="34" charset="0"/>
              </a:rPr>
              <a:t>Through the “IRENA for CIP” </a:t>
            </a:r>
          </a:p>
          <a:p>
            <a:pPr marL="457200">
              <a:lnSpc>
                <a:spcPct val="105000"/>
              </a:lnSpc>
              <a:tabLst>
                <a:tab pos="342900" algn="l"/>
              </a:tabLst>
            </a:pPr>
            <a:endParaRPr lang="en-US" altLang="ko-KR" sz="200" dirty="0">
              <a:solidFill>
                <a:srgbClr val="006699"/>
              </a:solidFill>
              <a:latin typeface="Calibri" panose="020F0502020204030204" pitchFamily="34" charset="0"/>
              <a:ea typeface="Segoe UI Symbol" pitchFamily="34" charset="0"/>
              <a:cs typeface="Calibri" panose="020F0502020204030204" pitchFamily="34" charset="0"/>
            </a:endParaRPr>
          </a:p>
        </p:txBody>
      </p:sp>
      <p:sp>
        <p:nvSpPr>
          <p:cNvPr id="29" name="TextBox 28">
            <a:extLst>
              <a:ext uri="{FF2B5EF4-FFF2-40B4-BE49-F238E27FC236}">
                <a16:creationId xmlns:a16="http://schemas.microsoft.com/office/drawing/2014/main" id="{CD52BD21-4572-45C5-923C-1A511C194DA1}"/>
              </a:ext>
            </a:extLst>
          </p:cNvPr>
          <p:cNvSpPr txBox="1"/>
          <p:nvPr/>
        </p:nvSpPr>
        <p:spPr>
          <a:xfrm>
            <a:off x="445416" y="6270797"/>
            <a:ext cx="11060784" cy="430887"/>
          </a:xfrm>
          <a:prstGeom prst="rect">
            <a:avLst/>
          </a:prstGeom>
          <a:noFill/>
        </p:spPr>
        <p:txBody>
          <a:bodyPr wrap="square" rtlCol="0">
            <a:spAutoFit/>
          </a:bodyPr>
          <a:lstStyle/>
          <a:p>
            <a:r>
              <a:rPr lang="en-US" sz="1100" b="1" dirty="0"/>
              <a:t>*</a:t>
            </a:r>
            <a:r>
              <a:rPr lang="en-US" sz="1100" dirty="0"/>
              <a:t> Bilateral/Multilateral Financial Institutions and Private Investors (registered on the CIP website and/or have MOU with IRENA. </a:t>
            </a:r>
            <a:r>
              <a:rPr lang="en-US" sz="1100" b="1" dirty="0"/>
              <a:t>**</a:t>
            </a:r>
            <a:r>
              <a:rPr lang="en-US" sz="1100" dirty="0"/>
              <a:t>The statistics come from the analysis of the CIP partners </a:t>
            </a:r>
            <a:br>
              <a:rPr lang="en-US" sz="1100" dirty="0"/>
            </a:br>
            <a:r>
              <a:rPr lang="en-US" sz="1100" dirty="0"/>
              <a:t>   application document</a:t>
            </a:r>
          </a:p>
        </p:txBody>
      </p:sp>
      <p:sp>
        <p:nvSpPr>
          <p:cNvPr id="14" name="TextBox 13">
            <a:extLst>
              <a:ext uri="{FF2B5EF4-FFF2-40B4-BE49-F238E27FC236}">
                <a16:creationId xmlns:a16="http://schemas.microsoft.com/office/drawing/2014/main" id="{235BF29D-2BDC-4551-849D-B7797AB9BD86}"/>
              </a:ext>
            </a:extLst>
          </p:cNvPr>
          <p:cNvSpPr txBox="1"/>
          <p:nvPr/>
        </p:nvSpPr>
        <p:spPr>
          <a:xfrm>
            <a:off x="7234369" y="2444895"/>
            <a:ext cx="4453369"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3600" b="1" dirty="0">
                <a:solidFill>
                  <a:schemeClr val="bg1"/>
                </a:solidFill>
                <a:latin typeface="Calibri" panose="020F0502020204030204" pitchFamily="34" charset="0"/>
                <a:ea typeface="Segoe UI Symbol" pitchFamily="34" charset="0"/>
                <a:cs typeface="Calibri" panose="020F0502020204030204" pitchFamily="34" charset="0"/>
              </a:rPr>
              <a:t>218</a:t>
            </a:r>
            <a:r>
              <a:rPr lang="en-US" sz="1600" b="1" dirty="0">
                <a:solidFill>
                  <a:schemeClr val="bg1"/>
                </a:solidFill>
                <a:latin typeface="Calibri" panose="020F0502020204030204" pitchFamily="34" charset="0"/>
                <a:ea typeface="Segoe UI Symbol" pitchFamily="34" charset="0"/>
                <a:cs typeface="Calibri" panose="020F0502020204030204" pitchFamily="34" charset="0"/>
              </a:rPr>
              <a:t> </a:t>
            </a:r>
            <a:r>
              <a:rPr lang="en-US" b="1" dirty="0">
                <a:solidFill>
                  <a:schemeClr val="bg1"/>
                </a:solidFill>
                <a:latin typeface="Calibri" panose="020F0502020204030204" pitchFamily="34" charset="0"/>
                <a:ea typeface="Segoe UI Symbol" pitchFamily="34" charset="0"/>
                <a:cs typeface="Calibri" panose="020F0502020204030204" pitchFamily="34" charset="0"/>
              </a:rPr>
              <a:t>Projects Submitted for Consideration</a:t>
            </a:r>
            <a:br>
              <a:rPr lang="en-US" sz="1600" b="1" dirty="0">
                <a:solidFill>
                  <a:schemeClr val="bg1"/>
                </a:solidFill>
                <a:latin typeface="Calibri" panose="020F0502020204030204" pitchFamily="34" charset="0"/>
                <a:ea typeface="Segoe UI Symbol" pitchFamily="34" charset="0"/>
                <a:cs typeface="Calibri" panose="020F0502020204030204" pitchFamily="34" charset="0"/>
              </a:rPr>
            </a:br>
            <a:r>
              <a:rPr lang="en-US" sz="3600" b="1" dirty="0">
                <a:solidFill>
                  <a:schemeClr val="bg1"/>
                </a:solidFill>
                <a:latin typeface="Calibri" panose="020F0502020204030204" pitchFamily="34" charset="0"/>
                <a:ea typeface="Segoe UI Symbol" pitchFamily="34" charset="0"/>
                <a:cs typeface="Calibri" panose="020F0502020204030204" pitchFamily="34" charset="0"/>
              </a:rPr>
              <a:t>  50 </a:t>
            </a:r>
            <a:r>
              <a:rPr lang="en-US" b="1" dirty="0">
                <a:solidFill>
                  <a:schemeClr val="bg1"/>
                </a:solidFill>
                <a:latin typeface="Calibri" panose="020F0502020204030204" pitchFamily="34" charset="0"/>
                <a:ea typeface="Segoe UI Symbol" pitchFamily="34" charset="0"/>
                <a:cs typeface="Calibri" panose="020F0502020204030204" pitchFamily="34" charset="0"/>
              </a:rPr>
              <a:t>Projects Eligible for TA and </a:t>
            </a:r>
          </a:p>
          <a:p>
            <a:r>
              <a:rPr lang="en-US" b="1" dirty="0">
                <a:solidFill>
                  <a:schemeClr val="bg1"/>
                </a:solidFill>
                <a:latin typeface="Calibri" panose="020F0502020204030204" pitchFamily="34" charset="0"/>
                <a:ea typeface="Segoe UI Symbol" pitchFamily="34" charset="0"/>
                <a:cs typeface="Calibri" panose="020F0502020204030204" pitchFamily="34" charset="0"/>
              </a:rPr>
              <a:t>                facilitation support</a:t>
            </a:r>
          </a:p>
        </p:txBody>
      </p:sp>
      <p:sp>
        <p:nvSpPr>
          <p:cNvPr id="17" name="Rectangle 16">
            <a:extLst>
              <a:ext uri="{FF2B5EF4-FFF2-40B4-BE49-F238E27FC236}">
                <a16:creationId xmlns:a16="http://schemas.microsoft.com/office/drawing/2014/main" id="{D8227B9A-389C-4B23-9F80-C7B8F700F09B}"/>
              </a:ext>
            </a:extLst>
          </p:cNvPr>
          <p:cNvSpPr/>
          <p:nvPr/>
        </p:nvSpPr>
        <p:spPr>
          <a:xfrm>
            <a:off x="304800" y="4313097"/>
            <a:ext cx="11443553" cy="725583"/>
          </a:xfrm>
          <a:prstGeom prst="rect">
            <a:avLst/>
          </a:prstGeom>
        </p:spPr>
        <p:txBody>
          <a:bodyPr wrap="square">
            <a:spAutoFit/>
          </a:bodyPr>
          <a:lstStyle/>
          <a:p>
            <a:pPr marL="455612" indent="-285750" algn="just">
              <a:lnSpc>
                <a:spcPct val="105000"/>
              </a:lnSpc>
              <a:buFont typeface="Wingdings" panose="05000000000000000000" pitchFamily="2" charset="2"/>
              <a:buChar char="q"/>
              <a:tabLst>
                <a:tab pos="174625" algn="l"/>
              </a:tabLst>
            </a:pPr>
            <a:r>
              <a:rPr lang="en-US" altLang="ko-KR" sz="2000" b="1" dirty="0">
                <a:latin typeface="Calibri" panose="020F0502020204030204" pitchFamily="34" charset="0"/>
                <a:ea typeface="Segoe UI Symbol" pitchFamily="34" charset="0"/>
                <a:cs typeface="Calibri" panose="020F0502020204030204" pitchFamily="34" charset="0"/>
              </a:rPr>
              <a:t>CIP’s mandate </a:t>
            </a:r>
            <a:r>
              <a:rPr lang="en-US" altLang="ko-KR" sz="2000" dirty="0">
                <a:latin typeface="Calibri" panose="020F0502020204030204" pitchFamily="34" charset="0"/>
                <a:ea typeface="Segoe UI Symbol" pitchFamily="34" charset="0"/>
                <a:cs typeface="Calibri" panose="020F0502020204030204" pitchFamily="34" charset="0"/>
              </a:rPr>
              <a:t>is to </a:t>
            </a:r>
            <a:r>
              <a:rPr lang="en-US" altLang="ko-KR" sz="2000" dirty="0" err="1">
                <a:latin typeface="Calibri" panose="020F0502020204030204" pitchFamily="34" charset="0"/>
                <a:ea typeface="Segoe UI Symbol" pitchFamily="34" charset="0"/>
                <a:cs typeface="Calibri" panose="020F0502020204030204" pitchFamily="34" charset="0"/>
              </a:rPr>
              <a:t>mobilise</a:t>
            </a:r>
            <a:r>
              <a:rPr lang="en-US" altLang="ko-KR" sz="2000" dirty="0">
                <a:latin typeface="Calibri" panose="020F0502020204030204" pitchFamily="34" charset="0"/>
                <a:ea typeface="Segoe UI Symbol" pitchFamily="34" charset="0"/>
                <a:cs typeface="Calibri" panose="020F0502020204030204" pitchFamily="34" charset="0"/>
              </a:rPr>
              <a:t> capital towards developing countries to accelerate the </a:t>
            </a:r>
            <a:r>
              <a:rPr lang="en-US" altLang="ko-KR" sz="2000" b="1" dirty="0">
                <a:latin typeface="Calibri" panose="020F0502020204030204" pitchFamily="34" charset="0"/>
                <a:ea typeface="Segoe UI Symbol" pitchFamily="34" charset="0"/>
                <a:cs typeface="Calibri" panose="020F0502020204030204" pitchFamily="34" charset="0"/>
              </a:rPr>
              <a:t>scale of RE technologies to meet NDCs targets </a:t>
            </a:r>
            <a:r>
              <a:rPr lang="en-US" altLang="ko-KR" sz="2000" dirty="0">
                <a:latin typeface="Calibri" panose="020F0502020204030204" pitchFamily="34" charset="0"/>
                <a:ea typeface="Segoe UI Symbol" pitchFamily="34" charset="0"/>
                <a:cs typeface="Calibri" panose="020F0502020204030204" pitchFamily="34" charset="0"/>
              </a:rPr>
              <a:t>and SDG compliance.</a:t>
            </a:r>
          </a:p>
        </p:txBody>
      </p:sp>
      <p:sp>
        <p:nvSpPr>
          <p:cNvPr id="19" name="Rectangle 18">
            <a:extLst>
              <a:ext uri="{FF2B5EF4-FFF2-40B4-BE49-F238E27FC236}">
                <a16:creationId xmlns:a16="http://schemas.microsoft.com/office/drawing/2014/main" id="{4D19B625-F99F-4F87-93F0-832860EC2450}"/>
              </a:ext>
            </a:extLst>
          </p:cNvPr>
          <p:cNvSpPr/>
          <p:nvPr/>
        </p:nvSpPr>
        <p:spPr>
          <a:xfrm>
            <a:off x="304800" y="5118184"/>
            <a:ext cx="11443552" cy="1048749"/>
          </a:xfrm>
          <a:prstGeom prst="rect">
            <a:avLst/>
          </a:prstGeom>
        </p:spPr>
        <p:txBody>
          <a:bodyPr wrap="square">
            <a:spAutoFit/>
          </a:bodyPr>
          <a:lstStyle/>
          <a:p>
            <a:pPr marL="455612" indent="-285750" algn="just">
              <a:lnSpc>
                <a:spcPct val="105000"/>
              </a:lnSpc>
              <a:buFont typeface="Wingdings" panose="05000000000000000000" pitchFamily="2" charset="2"/>
              <a:buChar char="q"/>
              <a:tabLst>
                <a:tab pos="174625" algn="l"/>
              </a:tabLst>
            </a:pPr>
            <a:r>
              <a:rPr lang="en-US" altLang="ko-KR" sz="2000" b="1" dirty="0">
                <a:latin typeface="Calibri" panose="020F0502020204030204" pitchFamily="34" charset="0"/>
                <a:ea typeface="Segoe UI Symbol" pitchFamily="34" charset="0"/>
                <a:cs typeface="Calibri" panose="020F0502020204030204" pitchFamily="34" charset="0"/>
              </a:rPr>
              <a:t>CIP is a platform to facilitate the financing matchmaking </a:t>
            </a:r>
            <a:r>
              <a:rPr lang="en-US" altLang="ko-KR" sz="2000" dirty="0">
                <a:latin typeface="Calibri" panose="020F0502020204030204" pitchFamily="34" charset="0"/>
                <a:ea typeface="Segoe UI Symbol" pitchFamily="34" charset="0"/>
                <a:cs typeface="Calibri" panose="020F0502020204030204" pitchFamily="34" charset="0"/>
              </a:rPr>
              <a:t>between registered </a:t>
            </a:r>
            <a:r>
              <a:rPr lang="en-US" altLang="ko-KR" sz="2000" b="1" dirty="0">
                <a:latin typeface="Calibri" panose="020F0502020204030204" pitchFamily="34" charset="0"/>
                <a:ea typeface="Segoe UI Symbol" pitchFamily="34" charset="0"/>
                <a:cs typeface="Calibri" panose="020F0502020204030204" pitchFamily="34" charset="0"/>
              </a:rPr>
              <a:t>financing institutions</a:t>
            </a:r>
            <a:r>
              <a:rPr lang="en-US" altLang="ko-KR" sz="2000" dirty="0">
                <a:latin typeface="Calibri" panose="020F0502020204030204" pitchFamily="34" charset="0"/>
                <a:ea typeface="Segoe UI Symbol" pitchFamily="34" charset="0"/>
                <a:cs typeface="Calibri" panose="020F0502020204030204" pitchFamily="34" charset="0"/>
              </a:rPr>
              <a:t> and registered </a:t>
            </a:r>
            <a:r>
              <a:rPr lang="en-US" altLang="ko-KR" sz="2000" b="1" dirty="0">
                <a:latin typeface="Calibri" panose="020F0502020204030204" pitchFamily="34" charset="0"/>
                <a:ea typeface="Segoe UI Symbol" pitchFamily="34" charset="0"/>
                <a:cs typeface="Calibri" panose="020F0502020204030204" pitchFamily="34" charset="0"/>
              </a:rPr>
              <a:t>RE projects’ proponents</a:t>
            </a:r>
            <a:r>
              <a:rPr lang="en-US" altLang="ko-KR" sz="2000" dirty="0">
                <a:latin typeface="Calibri" panose="020F0502020204030204" pitchFamily="34" charset="0"/>
                <a:ea typeface="Segoe UI Symbol" pitchFamily="34" charset="0"/>
                <a:cs typeface="Calibri" panose="020F0502020204030204" pitchFamily="34" charset="0"/>
              </a:rPr>
              <a:t>. </a:t>
            </a:r>
          </a:p>
          <a:p>
            <a:pPr marL="174625" indent="-4763">
              <a:lnSpc>
                <a:spcPct val="105000"/>
              </a:lnSpc>
              <a:tabLst>
                <a:tab pos="174625" algn="l"/>
              </a:tabLst>
            </a:pPr>
            <a:endParaRPr lang="en-US" altLang="ko-KR" sz="2000" dirty="0">
              <a:latin typeface="Calibri" panose="020F0502020204030204" pitchFamily="34" charset="0"/>
              <a:ea typeface="Segoe UI Symbol" pitchFamily="34" charset="0"/>
              <a:cs typeface="Calibri" panose="020F0502020204030204" pitchFamily="34" charset="0"/>
            </a:endParaRPr>
          </a:p>
        </p:txBody>
      </p:sp>
    </p:spTree>
    <p:extLst>
      <p:ext uri="{BB962C8B-B14F-4D97-AF65-F5344CB8AC3E}">
        <p14:creationId xmlns:p14="http://schemas.microsoft.com/office/powerpoint/2010/main" val="5243318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D1F2ECC-8CE7-40E9-9980-9E6AC9BC989E}"/>
              </a:ext>
            </a:extLst>
          </p:cNvPr>
          <p:cNvGraphicFramePr>
            <a:graphicFrameLocks noGrp="1"/>
          </p:cNvGraphicFramePr>
          <p:nvPr/>
        </p:nvGraphicFramePr>
        <p:xfrm>
          <a:off x="0" y="1400481"/>
          <a:ext cx="12192000" cy="145360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94947443"/>
                    </a:ext>
                  </a:extLst>
                </a:gridCol>
                <a:gridCol w="3048000">
                  <a:extLst>
                    <a:ext uri="{9D8B030D-6E8A-4147-A177-3AD203B41FA5}">
                      <a16:colId xmlns:a16="http://schemas.microsoft.com/office/drawing/2014/main" val="2421296897"/>
                    </a:ext>
                  </a:extLst>
                </a:gridCol>
                <a:gridCol w="3048000">
                  <a:extLst>
                    <a:ext uri="{9D8B030D-6E8A-4147-A177-3AD203B41FA5}">
                      <a16:colId xmlns:a16="http://schemas.microsoft.com/office/drawing/2014/main" val="1668194617"/>
                    </a:ext>
                  </a:extLst>
                </a:gridCol>
                <a:gridCol w="3048000">
                  <a:extLst>
                    <a:ext uri="{9D8B030D-6E8A-4147-A177-3AD203B41FA5}">
                      <a16:colId xmlns:a16="http://schemas.microsoft.com/office/drawing/2014/main" val="2542441485"/>
                    </a:ext>
                  </a:extLst>
                </a:gridCol>
              </a:tblGrid>
              <a:tr h="1453607">
                <a:tc>
                  <a:txBody>
                    <a:bodyPr/>
                    <a:lstStyle/>
                    <a:p>
                      <a:pPr algn="ctr"/>
                      <a:r>
                        <a:rPr lang="en-US" sz="1300" b="1" dirty="0"/>
                        <a:t># Projects supported </a:t>
                      </a:r>
                    </a:p>
                    <a:p>
                      <a:pPr algn="ctr"/>
                      <a:r>
                        <a:rPr lang="en-US" sz="1300" b="1" dirty="0"/>
                        <a:t>by PFS*</a:t>
                      </a:r>
                      <a:endParaRPr lang="en-US" sz="1300" b="1" dirty="0">
                        <a:highlight>
                          <a:srgbClr val="FFFF00"/>
                        </a:highlight>
                      </a:endParaRPr>
                    </a:p>
                    <a:p>
                      <a:pPr algn="ctr"/>
                      <a:endParaRPr lang="en-US" sz="500" b="1" dirty="0"/>
                    </a:p>
                    <a:p>
                      <a:pPr algn="ctr"/>
                      <a:r>
                        <a:rPr lang="en-US" sz="4000" b="1" dirty="0"/>
                        <a:t>33</a:t>
                      </a:r>
                    </a:p>
                  </a:txBody>
                  <a:tcPr anchor="ctr">
                    <a:solidFill>
                      <a:srgbClr val="0872A6"/>
                    </a:solidFill>
                  </a:tcPr>
                </a:tc>
                <a:tc>
                  <a:txBody>
                    <a:bodyPr/>
                    <a:lstStyle/>
                    <a:p>
                      <a:pPr algn="ctr"/>
                      <a:r>
                        <a:rPr lang="en-US" sz="1900" b="1" dirty="0"/>
                        <a:t># Projects for </a:t>
                      </a:r>
                    </a:p>
                    <a:p>
                      <a:pPr algn="ctr"/>
                      <a:r>
                        <a:rPr lang="en-US" sz="1900" b="1" dirty="0"/>
                        <a:t>financing matchmaking</a:t>
                      </a:r>
                    </a:p>
                    <a:p>
                      <a:pPr algn="ctr"/>
                      <a:endParaRPr lang="en-US" sz="500" b="1" dirty="0"/>
                    </a:p>
                    <a:p>
                      <a:pPr algn="ctr"/>
                      <a:r>
                        <a:rPr lang="en-US" sz="3200" b="1" dirty="0"/>
                        <a:t>17</a:t>
                      </a:r>
                    </a:p>
                  </a:txBody>
                  <a:tcPr anchor="ctr">
                    <a:solidFill>
                      <a:srgbClr val="0872A6"/>
                    </a:solidFill>
                  </a:tcPr>
                </a:tc>
                <a:tc>
                  <a:txBody>
                    <a:bodyPr/>
                    <a:lstStyle/>
                    <a:p>
                      <a:pPr algn="ctr"/>
                      <a:r>
                        <a:rPr lang="en-US" sz="1300" b="1" dirty="0"/>
                        <a:t># Projects introduced to partners</a:t>
                      </a:r>
                    </a:p>
                    <a:p>
                      <a:pPr algn="ctr"/>
                      <a:r>
                        <a:rPr lang="en-US" sz="4000" b="1" dirty="0"/>
                        <a:t>12</a:t>
                      </a:r>
                    </a:p>
                  </a:txBody>
                  <a:tcPr anchor="ctr">
                    <a:solidFill>
                      <a:srgbClr val="0872A6"/>
                    </a:solidFill>
                  </a:tcPr>
                </a:tc>
                <a:tc>
                  <a:txBody>
                    <a:bodyPr/>
                    <a:lstStyle/>
                    <a:p>
                      <a:pPr algn="ctr"/>
                      <a:r>
                        <a:rPr lang="en-US" sz="1900" b="1" dirty="0"/>
                        <a:t># Projects matched to partners</a:t>
                      </a:r>
                      <a:endParaRPr lang="en-US" sz="500" b="1" dirty="0"/>
                    </a:p>
                    <a:p>
                      <a:pPr algn="ctr"/>
                      <a:r>
                        <a:rPr lang="en-US" sz="3200" b="1" dirty="0"/>
                        <a:t>6</a:t>
                      </a:r>
                    </a:p>
                  </a:txBody>
                  <a:tcPr anchor="ctr">
                    <a:solidFill>
                      <a:srgbClr val="0872A6"/>
                    </a:solidFill>
                  </a:tcPr>
                </a:tc>
                <a:extLst>
                  <a:ext uri="{0D108BD9-81ED-4DB2-BD59-A6C34878D82A}">
                    <a16:rowId xmlns:a16="http://schemas.microsoft.com/office/drawing/2014/main" val="2622032428"/>
                  </a:ext>
                </a:extLst>
              </a:tr>
            </a:tbl>
          </a:graphicData>
        </a:graphic>
      </p:graphicFrame>
      <p:sp>
        <p:nvSpPr>
          <p:cNvPr id="14" name="Rectangle 13">
            <a:extLst>
              <a:ext uri="{FF2B5EF4-FFF2-40B4-BE49-F238E27FC236}">
                <a16:creationId xmlns:a16="http://schemas.microsoft.com/office/drawing/2014/main" id="{A733ABB8-D36C-4E74-99AA-115CE0742F86}"/>
              </a:ext>
            </a:extLst>
          </p:cNvPr>
          <p:cNvSpPr/>
          <p:nvPr/>
        </p:nvSpPr>
        <p:spPr>
          <a:xfrm>
            <a:off x="8212081" y="3233995"/>
            <a:ext cx="3751321" cy="723275"/>
          </a:xfrm>
          <a:prstGeom prst="rect">
            <a:avLst/>
          </a:prstGeom>
        </p:spPr>
        <p:txBody>
          <a:bodyPr wrap="square">
            <a:spAutoFit/>
          </a:bodyPr>
          <a:lstStyle/>
          <a:p>
            <a:pPr defTabSz="914377" eaLnBrk="0" fontAlgn="base" hangingPunct="0">
              <a:spcBef>
                <a:spcPct val="0"/>
              </a:spcBef>
              <a:spcAft>
                <a:spcPct val="0"/>
              </a:spcAft>
            </a:pPr>
            <a:r>
              <a:rPr lang="en-US" sz="1600" b="1" dirty="0">
                <a:solidFill>
                  <a:srgbClr val="595959"/>
                </a:solidFill>
                <a:latin typeface="Arial" panose="020B0604020202020204" pitchFamily="34" charset="0"/>
                <a:ea typeface="MS PGothic"/>
                <a:cs typeface="Arial"/>
              </a:rPr>
              <a:t>Projected total installed capacity </a:t>
            </a:r>
          </a:p>
          <a:p>
            <a:pPr defTabSz="914377" eaLnBrk="0" fontAlgn="base" hangingPunct="0">
              <a:spcBef>
                <a:spcPct val="0"/>
              </a:spcBef>
              <a:spcAft>
                <a:spcPct val="0"/>
              </a:spcAft>
            </a:pPr>
            <a:r>
              <a:rPr lang="en-US" sz="2500" b="1" dirty="0">
                <a:solidFill>
                  <a:srgbClr val="002F6C"/>
                </a:solidFill>
                <a:latin typeface="Arial" panose="020B0604020202020204" pitchFamily="34" charset="0"/>
                <a:ea typeface="MS PGothic"/>
                <a:cs typeface="Arial"/>
              </a:rPr>
              <a:t>470 MW</a:t>
            </a:r>
          </a:p>
        </p:txBody>
      </p:sp>
      <p:sp>
        <p:nvSpPr>
          <p:cNvPr id="15" name="Rectangle 14">
            <a:extLst>
              <a:ext uri="{FF2B5EF4-FFF2-40B4-BE49-F238E27FC236}">
                <a16:creationId xmlns:a16="http://schemas.microsoft.com/office/drawing/2014/main" id="{2392BB6B-4560-4640-9302-9B0074BFF7C9}"/>
              </a:ext>
            </a:extLst>
          </p:cNvPr>
          <p:cNvSpPr/>
          <p:nvPr/>
        </p:nvSpPr>
        <p:spPr>
          <a:xfrm>
            <a:off x="8205132" y="4267200"/>
            <a:ext cx="3758269" cy="723275"/>
          </a:xfrm>
          <a:prstGeom prst="rect">
            <a:avLst/>
          </a:prstGeom>
        </p:spPr>
        <p:txBody>
          <a:bodyPr wrap="square">
            <a:spAutoFit/>
          </a:bodyPr>
          <a:lstStyle/>
          <a:p>
            <a:pPr defTabSz="914377" eaLnBrk="0" fontAlgn="base" hangingPunct="0">
              <a:spcBef>
                <a:spcPct val="0"/>
              </a:spcBef>
              <a:spcAft>
                <a:spcPct val="0"/>
              </a:spcAft>
            </a:pPr>
            <a:r>
              <a:rPr lang="en-GB" sz="1600" b="1" dirty="0">
                <a:solidFill>
                  <a:srgbClr val="595959"/>
                </a:solidFill>
                <a:latin typeface="Arial" panose="020B0604020202020204" pitchFamily="34" charset="0"/>
                <a:ea typeface="MS PGothic"/>
                <a:cs typeface="Arial"/>
              </a:rPr>
              <a:t>Projected total capital mobilisation</a:t>
            </a:r>
          </a:p>
          <a:p>
            <a:pPr defTabSz="914377" eaLnBrk="0" fontAlgn="base" hangingPunct="0">
              <a:spcBef>
                <a:spcPct val="0"/>
              </a:spcBef>
              <a:spcAft>
                <a:spcPct val="0"/>
              </a:spcAft>
            </a:pPr>
            <a:r>
              <a:rPr lang="en-GB" sz="2500" b="1" dirty="0">
                <a:solidFill>
                  <a:srgbClr val="002F6C"/>
                </a:solidFill>
                <a:latin typeface="Arial" panose="020B0604020202020204" pitchFamily="34" charset="0"/>
                <a:ea typeface="MS PGothic"/>
                <a:cs typeface="Arial"/>
              </a:rPr>
              <a:t>1.1 US$ billion</a:t>
            </a:r>
          </a:p>
        </p:txBody>
      </p:sp>
      <p:cxnSp>
        <p:nvCxnSpPr>
          <p:cNvPr id="17" name="Straight Connector 16">
            <a:extLst>
              <a:ext uri="{FF2B5EF4-FFF2-40B4-BE49-F238E27FC236}">
                <a16:creationId xmlns:a16="http://schemas.microsoft.com/office/drawing/2014/main" id="{5831AC4A-F78B-4D04-8B32-E97284B258BF}"/>
              </a:ext>
            </a:extLst>
          </p:cNvPr>
          <p:cNvCxnSpPr>
            <a:cxnSpLocks/>
          </p:cNvCxnSpPr>
          <p:nvPr/>
        </p:nvCxnSpPr>
        <p:spPr>
          <a:xfrm>
            <a:off x="8153400" y="4114800"/>
            <a:ext cx="381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5864D6-F4FB-4364-AC0C-D44021ED600D}"/>
              </a:ext>
            </a:extLst>
          </p:cNvPr>
          <p:cNvCxnSpPr>
            <a:cxnSpLocks/>
          </p:cNvCxnSpPr>
          <p:nvPr/>
        </p:nvCxnSpPr>
        <p:spPr>
          <a:xfrm>
            <a:off x="8153400" y="3233994"/>
            <a:ext cx="0" cy="29382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CB82565-6661-4D5F-AA30-66294F83C6F0}"/>
              </a:ext>
            </a:extLst>
          </p:cNvPr>
          <p:cNvCxnSpPr>
            <a:cxnSpLocks/>
          </p:cNvCxnSpPr>
          <p:nvPr/>
        </p:nvCxnSpPr>
        <p:spPr>
          <a:xfrm>
            <a:off x="8153400" y="5188780"/>
            <a:ext cx="381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4E5CB5E-4AA9-427D-8B36-001749A408E1}"/>
              </a:ext>
            </a:extLst>
          </p:cNvPr>
          <p:cNvSpPr/>
          <p:nvPr/>
        </p:nvSpPr>
        <p:spPr>
          <a:xfrm>
            <a:off x="8211469" y="5353144"/>
            <a:ext cx="4267199" cy="723275"/>
          </a:xfrm>
          <a:prstGeom prst="rect">
            <a:avLst/>
          </a:prstGeom>
        </p:spPr>
        <p:txBody>
          <a:bodyPr wrap="square">
            <a:spAutoFit/>
          </a:bodyPr>
          <a:lstStyle/>
          <a:p>
            <a:pPr defTabSz="914377" eaLnBrk="0" fontAlgn="base" hangingPunct="0">
              <a:spcBef>
                <a:spcPct val="0"/>
              </a:spcBef>
              <a:spcAft>
                <a:spcPct val="0"/>
              </a:spcAft>
            </a:pPr>
            <a:r>
              <a:rPr lang="en-US" sz="1600" b="1" dirty="0">
                <a:solidFill>
                  <a:srgbClr val="595959"/>
                </a:solidFill>
                <a:latin typeface="Arial" panose="020B0604020202020204" pitchFamily="34" charset="0"/>
                <a:ea typeface="MS PGothic"/>
                <a:cs typeface="Arial"/>
              </a:rPr>
              <a:t>Projected total GHG emission reduced</a:t>
            </a:r>
          </a:p>
          <a:p>
            <a:pPr defTabSz="914377" eaLnBrk="0" fontAlgn="base" hangingPunct="0">
              <a:spcBef>
                <a:spcPct val="0"/>
              </a:spcBef>
              <a:spcAft>
                <a:spcPct val="0"/>
              </a:spcAft>
            </a:pPr>
            <a:r>
              <a:rPr lang="en-US" sz="2500" b="1" dirty="0">
                <a:solidFill>
                  <a:srgbClr val="002F6C"/>
                </a:solidFill>
                <a:latin typeface="Arial" panose="020B0604020202020204" pitchFamily="34" charset="0"/>
                <a:ea typeface="MS PGothic"/>
                <a:cs typeface="Arial"/>
              </a:rPr>
              <a:t>5 tCO2e million</a:t>
            </a:r>
            <a:endParaRPr lang="en-US" sz="2500" b="1" dirty="0">
              <a:solidFill>
                <a:srgbClr val="002F6C"/>
              </a:solidFill>
              <a:highlight>
                <a:srgbClr val="C0C0C0"/>
              </a:highlight>
              <a:latin typeface="Arial" panose="020B0604020202020204" pitchFamily="34" charset="0"/>
              <a:ea typeface="MS PGothic"/>
              <a:cs typeface="Arial"/>
            </a:endParaRPr>
          </a:p>
        </p:txBody>
      </p:sp>
      <p:sp>
        <p:nvSpPr>
          <p:cNvPr id="19" name="Rectangle 18">
            <a:extLst>
              <a:ext uri="{FF2B5EF4-FFF2-40B4-BE49-F238E27FC236}">
                <a16:creationId xmlns:a16="http://schemas.microsoft.com/office/drawing/2014/main" id="{C2762597-BF5D-4F19-B1A8-F9C9AB1936FF}"/>
              </a:ext>
            </a:extLst>
          </p:cNvPr>
          <p:cNvSpPr/>
          <p:nvPr/>
        </p:nvSpPr>
        <p:spPr>
          <a:xfrm>
            <a:off x="105544" y="3098519"/>
            <a:ext cx="7638283" cy="292388"/>
          </a:xfrm>
          <a:prstGeom prst="rect">
            <a:avLst/>
          </a:prstGeom>
        </p:spPr>
        <p:txBody>
          <a:bodyPr wrap="square">
            <a:spAutoFit/>
          </a:bodyPr>
          <a:lstStyle/>
          <a:p>
            <a:pPr defTabSz="914377" eaLnBrk="0" fontAlgn="base" hangingPunct="0">
              <a:spcBef>
                <a:spcPct val="0"/>
              </a:spcBef>
              <a:spcAft>
                <a:spcPct val="0"/>
              </a:spcAft>
            </a:pPr>
            <a:r>
              <a:rPr lang="en-US" sz="1300" b="1" dirty="0">
                <a:solidFill>
                  <a:srgbClr val="002F6C"/>
                </a:solidFill>
                <a:latin typeface="Arial" panose="020B0604020202020204" pitchFamily="34" charset="0"/>
                <a:ea typeface="MS PGothic"/>
                <a:cs typeface="Arial"/>
              </a:rPr>
              <a:t>Projects registered on the CIP (218), of which 84 categorized as “off-grid” and “</a:t>
            </a:r>
            <a:r>
              <a:rPr lang="en-US" sz="1300" b="1" dirty="0" err="1">
                <a:solidFill>
                  <a:srgbClr val="002F6C"/>
                </a:solidFill>
                <a:latin typeface="Arial" panose="020B0604020202020204" pitchFamily="34" charset="0"/>
                <a:ea typeface="MS PGothic"/>
                <a:cs typeface="Arial"/>
              </a:rPr>
              <a:t>minigrid</a:t>
            </a:r>
            <a:r>
              <a:rPr lang="en-US" sz="1300" b="1" dirty="0">
                <a:solidFill>
                  <a:srgbClr val="002F6C"/>
                </a:solidFill>
                <a:latin typeface="Arial" panose="020B0604020202020204" pitchFamily="34" charset="0"/>
                <a:ea typeface="MS PGothic"/>
                <a:cs typeface="Arial"/>
              </a:rPr>
              <a:t>”</a:t>
            </a:r>
          </a:p>
        </p:txBody>
      </p:sp>
      <p:sp>
        <p:nvSpPr>
          <p:cNvPr id="23" name="Rectangle 22">
            <a:extLst>
              <a:ext uri="{FF2B5EF4-FFF2-40B4-BE49-F238E27FC236}">
                <a16:creationId xmlns:a16="http://schemas.microsoft.com/office/drawing/2014/main" id="{F7D02734-C98E-4698-816B-6F0348D4B6DF}"/>
              </a:ext>
            </a:extLst>
          </p:cNvPr>
          <p:cNvSpPr/>
          <p:nvPr/>
        </p:nvSpPr>
        <p:spPr>
          <a:xfrm flipH="1">
            <a:off x="2965448" y="3973056"/>
            <a:ext cx="228600" cy="261610"/>
          </a:xfrm>
          <a:prstGeom prst="rect">
            <a:avLst/>
          </a:prstGeom>
        </p:spPr>
        <p:txBody>
          <a:bodyPr wrap="square">
            <a:spAutoFit/>
          </a:bodyPr>
          <a:lstStyle/>
          <a:p>
            <a:pPr defTabSz="914377" eaLnBrk="0" fontAlgn="base" hangingPunct="0">
              <a:spcBef>
                <a:spcPct val="0"/>
              </a:spcBef>
              <a:spcAft>
                <a:spcPct val="0"/>
              </a:spcAft>
            </a:pPr>
            <a:r>
              <a:rPr lang="en-US" sz="1100" b="1" dirty="0">
                <a:solidFill>
                  <a:prstClr val="white"/>
                </a:solidFill>
                <a:latin typeface="Arial" panose="020B0604020202020204" pitchFamily="34" charset="0"/>
                <a:ea typeface="MS PGothic"/>
                <a:cs typeface="Arial"/>
              </a:rPr>
              <a:t>4</a:t>
            </a:r>
          </a:p>
        </p:txBody>
      </p:sp>
      <p:sp>
        <p:nvSpPr>
          <p:cNvPr id="24" name="Rectangle 23">
            <a:extLst>
              <a:ext uri="{FF2B5EF4-FFF2-40B4-BE49-F238E27FC236}">
                <a16:creationId xmlns:a16="http://schemas.microsoft.com/office/drawing/2014/main" id="{264FDA1C-281F-4008-BD50-EA3AC77CFC45}"/>
              </a:ext>
            </a:extLst>
          </p:cNvPr>
          <p:cNvSpPr/>
          <p:nvPr/>
        </p:nvSpPr>
        <p:spPr>
          <a:xfrm flipH="1">
            <a:off x="1759531" y="5060130"/>
            <a:ext cx="458035" cy="261610"/>
          </a:xfrm>
          <a:prstGeom prst="rect">
            <a:avLst/>
          </a:prstGeom>
        </p:spPr>
        <p:txBody>
          <a:bodyPr wrap="square">
            <a:spAutoFit/>
          </a:bodyPr>
          <a:lstStyle/>
          <a:p>
            <a:pPr defTabSz="914377" eaLnBrk="0" fontAlgn="base" hangingPunct="0">
              <a:spcBef>
                <a:spcPct val="0"/>
              </a:spcBef>
              <a:spcAft>
                <a:spcPct val="0"/>
              </a:spcAft>
            </a:pPr>
            <a:r>
              <a:rPr lang="en-US" sz="1100" b="1" dirty="0">
                <a:solidFill>
                  <a:prstClr val="white"/>
                </a:solidFill>
                <a:latin typeface="Arial" panose="020B0604020202020204" pitchFamily="34" charset="0"/>
                <a:ea typeface="MS PGothic"/>
                <a:cs typeface="Arial"/>
              </a:rPr>
              <a:t>16</a:t>
            </a:r>
          </a:p>
        </p:txBody>
      </p:sp>
      <p:sp>
        <p:nvSpPr>
          <p:cNvPr id="25" name="Rectangle 24">
            <a:extLst>
              <a:ext uri="{FF2B5EF4-FFF2-40B4-BE49-F238E27FC236}">
                <a16:creationId xmlns:a16="http://schemas.microsoft.com/office/drawing/2014/main" id="{7CD9D666-EAC6-4137-A5C8-ECF7C2426B37}"/>
              </a:ext>
            </a:extLst>
          </p:cNvPr>
          <p:cNvSpPr/>
          <p:nvPr/>
        </p:nvSpPr>
        <p:spPr>
          <a:xfrm flipH="1">
            <a:off x="3589167" y="4278022"/>
            <a:ext cx="228600" cy="261610"/>
          </a:xfrm>
          <a:prstGeom prst="rect">
            <a:avLst/>
          </a:prstGeom>
        </p:spPr>
        <p:txBody>
          <a:bodyPr wrap="square">
            <a:spAutoFit/>
          </a:bodyPr>
          <a:lstStyle/>
          <a:p>
            <a:pPr defTabSz="914377" eaLnBrk="0" fontAlgn="base" hangingPunct="0">
              <a:spcBef>
                <a:spcPct val="0"/>
              </a:spcBef>
              <a:spcAft>
                <a:spcPct val="0"/>
              </a:spcAft>
            </a:pPr>
            <a:r>
              <a:rPr lang="en-US" sz="1100" b="1" dirty="0">
                <a:solidFill>
                  <a:prstClr val="white"/>
                </a:solidFill>
                <a:latin typeface="Arial" panose="020B0604020202020204" pitchFamily="34" charset="0"/>
                <a:ea typeface="MS PGothic"/>
                <a:cs typeface="Arial"/>
              </a:rPr>
              <a:t>1</a:t>
            </a:r>
          </a:p>
        </p:txBody>
      </p:sp>
      <p:sp>
        <p:nvSpPr>
          <p:cNvPr id="26" name="Rectangle 25">
            <a:extLst>
              <a:ext uri="{FF2B5EF4-FFF2-40B4-BE49-F238E27FC236}">
                <a16:creationId xmlns:a16="http://schemas.microsoft.com/office/drawing/2014/main" id="{CF6DF11D-1E5F-4ADB-A83A-570F81F0B894}"/>
              </a:ext>
            </a:extLst>
          </p:cNvPr>
          <p:cNvSpPr/>
          <p:nvPr/>
        </p:nvSpPr>
        <p:spPr>
          <a:xfrm flipH="1">
            <a:off x="3718496" y="4506319"/>
            <a:ext cx="228600" cy="261610"/>
          </a:xfrm>
          <a:prstGeom prst="rect">
            <a:avLst/>
          </a:prstGeom>
        </p:spPr>
        <p:txBody>
          <a:bodyPr wrap="square">
            <a:spAutoFit/>
          </a:bodyPr>
          <a:lstStyle/>
          <a:p>
            <a:pPr defTabSz="914377" eaLnBrk="0" fontAlgn="base" hangingPunct="0">
              <a:spcBef>
                <a:spcPct val="0"/>
              </a:spcBef>
              <a:spcAft>
                <a:spcPct val="0"/>
              </a:spcAft>
            </a:pPr>
            <a:r>
              <a:rPr lang="en-US" sz="1100" b="1" dirty="0">
                <a:solidFill>
                  <a:prstClr val="white"/>
                </a:solidFill>
                <a:latin typeface="Arial" panose="020B0604020202020204" pitchFamily="34" charset="0"/>
                <a:ea typeface="MS PGothic"/>
                <a:cs typeface="Arial"/>
              </a:rPr>
              <a:t>1</a:t>
            </a:r>
          </a:p>
        </p:txBody>
      </p:sp>
      <p:sp>
        <p:nvSpPr>
          <p:cNvPr id="27" name="Rectangle 26">
            <a:extLst>
              <a:ext uri="{FF2B5EF4-FFF2-40B4-BE49-F238E27FC236}">
                <a16:creationId xmlns:a16="http://schemas.microsoft.com/office/drawing/2014/main" id="{C7AA5419-FB23-469A-814F-960E4A751FCC}"/>
              </a:ext>
            </a:extLst>
          </p:cNvPr>
          <p:cNvSpPr/>
          <p:nvPr/>
        </p:nvSpPr>
        <p:spPr>
          <a:xfrm flipH="1">
            <a:off x="3718496" y="5101678"/>
            <a:ext cx="228600" cy="261610"/>
          </a:xfrm>
          <a:prstGeom prst="rect">
            <a:avLst/>
          </a:prstGeom>
        </p:spPr>
        <p:txBody>
          <a:bodyPr wrap="square">
            <a:spAutoFit/>
          </a:bodyPr>
          <a:lstStyle/>
          <a:p>
            <a:pPr defTabSz="914377" eaLnBrk="0" fontAlgn="base" hangingPunct="0">
              <a:spcBef>
                <a:spcPct val="0"/>
              </a:spcBef>
              <a:spcAft>
                <a:spcPct val="0"/>
              </a:spcAft>
            </a:pPr>
            <a:r>
              <a:rPr lang="en-US" sz="1100" b="1" dirty="0">
                <a:solidFill>
                  <a:prstClr val="white"/>
                </a:solidFill>
                <a:latin typeface="Arial" panose="020B0604020202020204" pitchFamily="34" charset="0"/>
                <a:ea typeface="MS PGothic"/>
                <a:cs typeface="Arial"/>
              </a:rPr>
              <a:t>1</a:t>
            </a:r>
          </a:p>
        </p:txBody>
      </p:sp>
      <p:sp>
        <p:nvSpPr>
          <p:cNvPr id="28" name="Rectangle 27">
            <a:extLst>
              <a:ext uri="{FF2B5EF4-FFF2-40B4-BE49-F238E27FC236}">
                <a16:creationId xmlns:a16="http://schemas.microsoft.com/office/drawing/2014/main" id="{85C7DEE4-4757-45C0-8C7F-8B7EF33C9C02}"/>
              </a:ext>
            </a:extLst>
          </p:cNvPr>
          <p:cNvSpPr/>
          <p:nvPr/>
        </p:nvSpPr>
        <p:spPr>
          <a:xfrm flipH="1">
            <a:off x="3625381" y="5363287"/>
            <a:ext cx="228600" cy="261610"/>
          </a:xfrm>
          <a:prstGeom prst="rect">
            <a:avLst/>
          </a:prstGeom>
        </p:spPr>
        <p:txBody>
          <a:bodyPr wrap="square">
            <a:spAutoFit/>
          </a:bodyPr>
          <a:lstStyle/>
          <a:p>
            <a:pPr defTabSz="914377" eaLnBrk="0" fontAlgn="base" hangingPunct="0">
              <a:spcBef>
                <a:spcPct val="0"/>
              </a:spcBef>
              <a:spcAft>
                <a:spcPct val="0"/>
              </a:spcAft>
            </a:pPr>
            <a:r>
              <a:rPr lang="en-US" sz="1100" b="1" dirty="0">
                <a:solidFill>
                  <a:prstClr val="white"/>
                </a:solidFill>
                <a:latin typeface="Arial" panose="020B0604020202020204" pitchFamily="34" charset="0"/>
                <a:ea typeface="MS PGothic"/>
                <a:cs typeface="Arial"/>
              </a:rPr>
              <a:t>1</a:t>
            </a:r>
          </a:p>
        </p:txBody>
      </p:sp>
      <p:sp>
        <p:nvSpPr>
          <p:cNvPr id="29" name="Rectangle 28">
            <a:extLst>
              <a:ext uri="{FF2B5EF4-FFF2-40B4-BE49-F238E27FC236}">
                <a16:creationId xmlns:a16="http://schemas.microsoft.com/office/drawing/2014/main" id="{A4470B39-0734-4827-BB6D-43DBE7842A0F}"/>
              </a:ext>
            </a:extLst>
          </p:cNvPr>
          <p:cNvSpPr/>
          <p:nvPr/>
        </p:nvSpPr>
        <p:spPr>
          <a:xfrm flipH="1">
            <a:off x="3325339" y="5624898"/>
            <a:ext cx="228600" cy="261610"/>
          </a:xfrm>
          <a:prstGeom prst="rect">
            <a:avLst/>
          </a:prstGeom>
        </p:spPr>
        <p:txBody>
          <a:bodyPr wrap="square">
            <a:spAutoFit/>
          </a:bodyPr>
          <a:lstStyle/>
          <a:p>
            <a:pPr defTabSz="914377" eaLnBrk="0" fontAlgn="base" hangingPunct="0">
              <a:spcBef>
                <a:spcPct val="0"/>
              </a:spcBef>
              <a:spcAft>
                <a:spcPct val="0"/>
              </a:spcAft>
            </a:pPr>
            <a:r>
              <a:rPr lang="en-US" sz="1100" b="1" dirty="0">
                <a:solidFill>
                  <a:prstClr val="white"/>
                </a:solidFill>
                <a:latin typeface="Arial" panose="020B0604020202020204" pitchFamily="34" charset="0"/>
                <a:ea typeface="MS PGothic"/>
                <a:cs typeface="Arial"/>
              </a:rPr>
              <a:t>2</a:t>
            </a:r>
          </a:p>
        </p:txBody>
      </p:sp>
      <p:sp>
        <p:nvSpPr>
          <p:cNvPr id="30" name="Rectangle 29">
            <a:extLst>
              <a:ext uri="{FF2B5EF4-FFF2-40B4-BE49-F238E27FC236}">
                <a16:creationId xmlns:a16="http://schemas.microsoft.com/office/drawing/2014/main" id="{C2BC7D8A-5577-4784-88BC-769C8257B7A3}"/>
              </a:ext>
            </a:extLst>
          </p:cNvPr>
          <p:cNvSpPr/>
          <p:nvPr/>
        </p:nvSpPr>
        <p:spPr>
          <a:xfrm flipH="1">
            <a:off x="3798191" y="4784104"/>
            <a:ext cx="228600" cy="261610"/>
          </a:xfrm>
          <a:prstGeom prst="rect">
            <a:avLst/>
          </a:prstGeom>
        </p:spPr>
        <p:txBody>
          <a:bodyPr wrap="square">
            <a:spAutoFit/>
          </a:bodyPr>
          <a:lstStyle/>
          <a:p>
            <a:pPr defTabSz="914377" eaLnBrk="0" fontAlgn="base" hangingPunct="0">
              <a:spcBef>
                <a:spcPct val="0"/>
              </a:spcBef>
              <a:spcAft>
                <a:spcPct val="0"/>
              </a:spcAft>
            </a:pPr>
            <a:r>
              <a:rPr lang="en-US" sz="1100" b="1" dirty="0">
                <a:solidFill>
                  <a:prstClr val="white"/>
                </a:solidFill>
                <a:latin typeface="Arial" panose="020B0604020202020204" pitchFamily="34" charset="0"/>
                <a:ea typeface="MS PGothic"/>
                <a:cs typeface="Arial"/>
              </a:rPr>
              <a:t>1</a:t>
            </a:r>
          </a:p>
        </p:txBody>
      </p:sp>
      <p:sp>
        <p:nvSpPr>
          <p:cNvPr id="31" name="TextBox 30">
            <a:extLst>
              <a:ext uri="{FF2B5EF4-FFF2-40B4-BE49-F238E27FC236}">
                <a16:creationId xmlns:a16="http://schemas.microsoft.com/office/drawing/2014/main" id="{2945EA8A-0B95-4FE7-BD13-2210582CE36F}"/>
              </a:ext>
            </a:extLst>
          </p:cNvPr>
          <p:cNvSpPr txBox="1"/>
          <p:nvPr/>
        </p:nvSpPr>
        <p:spPr>
          <a:xfrm>
            <a:off x="381001" y="3483517"/>
            <a:ext cx="2747819" cy="307777"/>
          </a:xfrm>
          <a:prstGeom prst="rect">
            <a:avLst/>
          </a:prstGeom>
          <a:noFill/>
        </p:spPr>
        <p:txBody>
          <a:bodyPr wrap="square" rtlCol="0">
            <a:spAutoFit/>
          </a:bodyPr>
          <a:lstStyle/>
          <a:p>
            <a:pPr defTabSz="914377" eaLnBrk="0" fontAlgn="base" hangingPunct="0">
              <a:spcBef>
                <a:spcPct val="0"/>
              </a:spcBef>
              <a:spcAft>
                <a:spcPct val="0"/>
              </a:spcAft>
            </a:pPr>
            <a:r>
              <a:rPr lang="en-US" sz="1400" b="1" dirty="0">
                <a:solidFill>
                  <a:srgbClr val="595959"/>
                </a:solidFill>
                <a:latin typeface="Calibri" panose="020F0502020204030204" pitchFamily="34" charset="0"/>
                <a:ea typeface="Segoe UI Symbol" pitchFamily="34" charset="0"/>
                <a:cs typeface="Calibri" panose="020F0502020204030204" pitchFamily="34" charset="0"/>
              </a:rPr>
              <a:t>Project ownership</a:t>
            </a:r>
          </a:p>
        </p:txBody>
      </p:sp>
      <p:graphicFrame>
        <p:nvGraphicFramePr>
          <p:cNvPr id="32" name="Chart 31">
            <a:extLst>
              <a:ext uri="{FF2B5EF4-FFF2-40B4-BE49-F238E27FC236}">
                <a16:creationId xmlns:a16="http://schemas.microsoft.com/office/drawing/2014/main" id="{30B6C00F-2599-4881-9D90-6D1612D85613}"/>
              </a:ext>
            </a:extLst>
          </p:cNvPr>
          <p:cNvGraphicFramePr/>
          <p:nvPr/>
        </p:nvGraphicFramePr>
        <p:xfrm>
          <a:off x="91255" y="3711890"/>
          <a:ext cx="2595782" cy="2887348"/>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1CDBA36B-1499-4D14-810E-00AE8614963E}"/>
              </a:ext>
            </a:extLst>
          </p:cNvPr>
          <p:cNvSpPr txBox="1"/>
          <p:nvPr/>
        </p:nvSpPr>
        <p:spPr>
          <a:xfrm>
            <a:off x="2303805" y="3468504"/>
            <a:ext cx="4161481" cy="307777"/>
          </a:xfrm>
          <a:prstGeom prst="rect">
            <a:avLst/>
          </a:prstGeom>
          <a:noFill/>
        </p:spPr>
        <p:txBody>
          <a:bodyPr wrap="square" rtlCol="0">
            <a:spAutoFit/>
          </a:bodyPr>
          <a:lstStyle/>
          <a:p>
            <a:pPr defTabSz="914377" eaLnBrk="0" fontAlgn="base" hangingPunct="0">
              <a:spcBef>
                <a:spcPct val="0"/>
              </a:spcBef>
              <a:spcAft>
                <a:spcPct val="0"/>
              </a:spcAft>
            </a:pPr>
            <a:r>
              <a:rPr lang="en-US" sz="1400" b="1" dirty="0">
                <a:solidFill>
                  <a:srgbClr val="595959"/>
                </a:solidFill>
                <a:latin typeface="Calibri" panose="020F0502020204030204" pitchFamily="34" charset="0"/>
                <a:ea typeface="Segoe UI Symbol" pitchFamily="34" charset="0"/>
                <a:cs typeface="Calibri" panose="020F0502020204030204" pitchFamily="34" charset="0"/>
              </a:rPr>
              <a:t>Estimated total investment (US$ million)</a:t>
            </a:r>
          </a:p>
        </p:txBody>
      </p:sp>
      <p:sp>
        <p:nvSpPr>
          <p:cNvPr id="35" name="TextBox 34">
            <a:extLst>
              <a:ext uri="{FF2B5EF4-FFF2-40B4-BE49-F238E27FC236}">
                <a16:creationId xmlns:a16="http://schemas.microsoft.com/office/drawing/2014/main" id="{9B55AA7E-C0A7-42B5-9B76-7E3897258172}"/>
              </a:ext>
            </a:extLst>
          </p:cNvPr>
          <p:cNvSpPr txBox="1"/>
          <p:nvPr/>
        </p:nvSpPr>
        <p:spPr>
          <a:xfrm>
            <a:off x="5639421" y="3468000"/>
            <a:ext cx="4161481" cy="307777"/>
          </a:xfrm>
          <a:prstGeom prst="rect">
            <a:avLst/>
          </a:prstGeom>
          <a:noFill/>
        </p:spPr>
        <p:txBody>
          <a:bodyPr wrap="square" rtlCol="0">
            <a:spAutoFit/>
          </a:bodyPr>
          <a:lstStyle/>
          <a:p>
            <a:pPr defTabSz="914377" eaLnBrk="0" fontAlgn="base" hangingPunct="0">
              <a:spcBef>
                <a:spcPct val="0"/>
              </a:spcBef>
              <a:spcAft>
                <a:spcPct val="0"/>
              </a:spcAft>
            </a:pPr>
            <a:r>
              <a:rPr lang="en-US" sz="1400" b="1" dirty="0">
                <a:solidFill>
                  <a:srgbClr val="595959"/>
                </a:solidFill>
                <a:latin typeface="Calibri" panose="020F0502020204030204" pitchFamily="34" charset="0"/>
                <a:ea typeface="Segoe UI Symbol" pitchFamily="34" charset="0"/>
                <a:cs typeface="Calibri" panose="020F0502020204030204" pitchFamily="34" charset="0"/>
              </a:rPr>
              <a:t>Estimated total capacity (MW)</a:t>
            </a:r>
          </a:p>
        </p:txBody>
      </p:sp>
      <p:graphicFrame>
        <p:nvGraphicFramePr>
          <p:cNvPr id="36" name="Chart 35">
            <a:extLst>
              <a:ext uri="{FF2B5EF4-FFF2-40B4-BE49-F238E27FC236}">
                <a16:creationId xmlns:a16="http://schemas.microsoft.com/office/drawing/2014/main" id="{4BF694F7-7D8B-4EB8-BA99-C36A3DB8262A}"/>
              </a:ext>
            </a:extLst>
          </p:cNvPr>
          <p:cNvGraphicFramePr/>
          <p:nvPr/>
        </p:nvGraphicFramePr>
        <p:xfrm>
          <a:off x="2458680" y="3657600"/>
          <a:ext cx="2646718" cy="29305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a:extLst>
              <a:ext uri="{FF2B5EF4-FFF2-40B4-BE49-F238E27FC236}">
                <a16:creationId xmlns:a16="http://schemas.microsoft.com/office/drawing/2014/main" id="{FDA52640-BEE5-4983-9869-4590F331E50A}"/>
              </a:ext>
            </a:extLst>
          </p:cNvPr>
          <p:cNvGraphicFramePr/>
          <p:nvPr/>
        </p:nvGraphicFramePr>
        <p:xfrm>
          <a:off x="5503192" y="3729825"/>
          <a:ext cx="2595782" cy="2798835"/>
        </p:xfrm>
        <a:graphic>
          <a:graphicData uri="http://schemas.openxmlformats.org/drawingml/2006/chart">
            <c:chart xmlns:c="http://schemas.openxmlformats.org/drawingml/2006/chart" xmlns:r="http://schemas.openxmlformats.org/officeDocument/2006/relationships" r:id="rId5"/>
          </a:graphicData>
        </a:graphic>
      </p:graphicFrame>
      <p:sp>
        <p:nvSpPr>
          <p:cNvPr id="38" name="Title 1">
            <a:extLst>
              <a:ext uri="{FF2B5EF4-FFF2-40B4-BE49-F238E27FC236}">
                <a16:creationId xmlns:a16="http://schemas.microsoft.com/office/drawing/2014/main" id="{DD96A6AA-BD78-466A-A380-1065BC946868}"/>
              </a:ext>
            </a:extLst>
          </p:cNvPr>
          <p:cNvSpPr txBox="1">
            <a:spLocks/>
          </p:cNvSpPr>
          <p:nvPr/>
        </p:nvSpPr>
        <p:spPr>
          <a:xfrm>
            <a:off x="406400" y="478923"/>
            <a:ext cx="9550400" cy="533400"/>
          </a:xfrm>
          <a:prstGeom prst="rect">
            <a:avLst/>
          </a:prstGeom>
          <a:ln>
            <a:noFill/>
          </a:ln>
        </p:spPr>
        <p:txBody>
          <a:bodyPr vert="horz" lIns="0" tIns="0" rIns="0" bIns="0"/>
          <a:lstStyle>
            <a:lvl1pPr algn="l" defTabSz="457200" rtl="0" eaLnBrk="1" latinLnBrk="0" hangingPunct="1">
              <a:spcBef>
                <a:spcPct val="0"/>
              </a:spcBef>
              <a:buNone/>
              <a:defRPr sz="2400" b="0" i="0" kern="1200" baseline="0">
                <a:solidFill>
                  <a:srgbClr val="002A6C"/>
                </a:solidFill>
                <a:latin typeface="Gill Sans MT" panose="020B0502020104020203" pitchFamily="34" charset="0"/>
                <a:ea typeface="+mj-ea"/>
                <a:cs typeface="Gill Sans MT" panose="020B0502020104020203" pitchFamily="34" charset="0"/>
              </a:defRPr>
            </a:lvl1pPr>
          </a:lstStyle>
          <a:p>
            <a:pPr marL="285750" indent="-285750" defTabSz="914400" fontAlgn="base">
              <a:lnSpc>
                <a:spcPct val="90000"/>
              </a:lnSpc>
            </a:pPr>
            <a:r>
              <a:rPr lang="en-US" sz="3200" b="1" dirty="0">
                <a:solidFill>
                  <a:srgbClr val="006699"/>
                </a:solidFill>
                <a:latin typeface="Calibri" panose="020F0502020204030204" pitchFamily="34" charset="0"/>
                <a:ea typeface="Segoe UI Symbol" pitchFamily="34" charset="0"/>
                <a:cs typeface="Calibri" panose="020F0502020204030204" pitchFamily="34" charset="0"/>
              </a:rPr>
              <a:t>CIP Registered Projects and IRENA’s Project Support</a:t>
            </a:r>
          </a:p>
        </p:txBody>
      </p:sp>
    </p:spTree>
    <p:extLst>
      <p:ext uri="{BB962C8B-B14F-4D97-AF65-F5344CB8AC3E}">
        <p14:creationId xmlns:p14="http://schemas.microsoft.com/office/powerpoint/2010/main" val="2839507102"/>
      </p:ext>
    </p:extLst>
  </p:cSld>
  <p:clrMapOvr>
    <a:masterClrMapping/>
  </p:clrMapOvr>
  <p:transition>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n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6_9_usaid_master_slide">
  <a:themeElements>
    <a:clrScheme name="Power Africa">
      <a:dk1>
        <a:srgbClr val="1F2A44"/>
      </a:dk1>
      <a:lt1>
        <a:sysClr val="window" lastClr="FFFFFF"/>
      </a:lt1>
      <a:dk2>
        <a:srgbClr val="002F6C"/>
      </a:dk2>
      <a:lt2>
        <a:srgbClr val="A7C6ED"/>
      </a:lt2>
      <a:accent1>
        <a:srgbClr val="002A6C"/>
      </a:accent1>
      <a:accent2>
        <a:srgbClr val="BA0C2F"/>
      </a:accent2>
      <a:accent3>
        <a:srgbClr val="D0D0CE"/>
      </a:accent3>
      <a:accent4>
        <a:srgbClr val="1F2A44"/>
      </a:accent4>
      <a:accent5>
        <a:srgbClr val="A7C6ED"/>
      </a:accent5>
      <a:accent6>
        <a:srgbClr val="FFD134"/>
      </a:accent6>
      <a:hlink>
        <a:srgbClr val="002A6C"/>
      </a:hlink>
      <a:folHlink>
        <a:srgbClr val="D0D0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F830863362724DB520D7A1D831CECD" ma:contentTypeVersion="6" ma:contentTypeDescription="Create a new document." ma:contentTypeScope="" ma:versionID="5dfba0d6e46e308420bce3565380318c">
  <xsd:schema xmlns:xsd="http://www.w3.org/2001/XMLSchema" xmlns:xs="http://www.w3.org/2001/XMLSchema" xmlns:p="http://schemas.microsoft.com/office/2006/metadata/properties" xmlns:ns2="1e025b32-6b9a-47b8-82d6-0a5c7fcbeb53" xmlns:ns3="53eda448-fbe5-416e-94e8-3496fe9a681a" targetNamespace="http://schemas.microsoft.com/office/2006/metadata/properties" ma:root="true" ma:fieldsID="5861c990a1be02c0e7a73e6a0827b379" ns2:_="" ns3:_="">
    <xsd:import namespace="1e025b32-6b9a-47b8-82d6-0a5c7fcbeb53"/>
    <xsd:import namespace="53eda448-fbe5-416e-94e8-3496fe9a68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25b32-6b9a-47b8-82d6-0a5c7fcbe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eda448-fbe5-416e-94e8-3496fe9a68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099B0B-82EA-4D2C-B364-DA6B1311F5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8D1CECC-E090-45EF-9A14-DAC9F3547314}">
  <ds:schemaRefs>
    <ds:schemaRef ds:uri="http://schemas.microsoft.com/sharepoint/v3/contenttype/forms"/>
  </ds:schemaRefs>
</ds:datastoreItem>
</file>

<file path=customXml/itemProps3.xml><?xml version="1.0" encoding="utf-8"?>
<ds:datastoreItem xmlns:ds="http://schemas.openxmlformats.org/officeDocument/2006/customXml" ds:itemID="{3BFB487B-EF3F-4A55-AF18-1B9F2D47A465}"/>
</file>

<file path=docProps/app.xml><?xml version="1.0" encoding="utf-8"?>
<Properties xmlns="http://schemas.openxmlformats.org/officeDocument/2006/extended-properties" xmlns:vt="http://schemas.openxmlformats.org/officeDocument/2006/docPropsVTypes">
  <TotalTime>190</TotalTime>
  <Words>1546</Words>
  <Application>Microsoft Office PowerPoint</Application>
  <PresentationFormat>Widescreen</PresentationFormat>
  <Paragraphs>198</Paragraphs>
  <Slides>9</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9</vt:i4>
      </vt:variant>
    </vt:vector>
  </HeadingPairs>
  <TitlesOfParts>
    <vt:vector size="21" baseType="lpstr">
      <vt:lpstr>Arial</vt:lpstr>
      <vt:lpstr>Calibri</vt:lpstr>
      <vt:lpstr>Calibri Light</vt:lpstr>
      <vt:lpstr>Gill Sans MT</vt:lpstr>
      <vt:lpstr>Helvetica Light</vt:lpstr>
      <vt:lpstr>ITC Avant Garde Gothic</vt:lpstr>
      <vt:lpstr>Wingdings</vt:lpstr>
      <vt:lpstr>Inner Page</vt:lpstr>
      <vt:lpstr>Standarddesign</vt:lpstr>
      <vt:lpstr>Office Theme</vt:lpstr>
      <vt:lpstr>16_9_usaid_master_slide</vt:lpstr>
      <vt:lpstr>Office Theme</vt:lpstr>
      <vt:lpstr>IRENA’s Initiatives for Advancing Renewables for Energy Access </vt:lpstr>
      <vt:lpstr>Decentralised RE for Last-Mile Electrification</vt:lpstr>
      <vt:lpstr>Decentralized Renewables in Cross-Sectoral Settings</vt:lpstr>
      <vt:lpstr>Viability Assessment of Decentralized RE Solutions in Agri-Food Value-Chains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 Starace</dc:creator>
  <cp:lastModifiedBy>CEP</cp:lastModifiedBy>
  <cp:revision>13</cp:revision>
  <dcterms:created xsi:type="dcterms:W3CDTF">2021-06-20T08:10:02Z</dcterms:created>
  <dcterms:modified xsi:type="dcterms:W3CDTF">2021-06-21T11:32:14Z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0x01010040F830863362724DB520D7A1D831CECD</vt:lpwstr>
  </property>
</Properties>
</file>