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4"/>
    <p:sldMasterId id="2147483656" r:id="rId5"/>
    <p:sldMasterId id="2147483652" r:id="rId6"/>
    <p:sldMasterId id="2147483661" r:id="rId7"/>
    <p:sldMasterId id="2147483663" r:id="rId8"/>
  </p:sldMasterIdLst>
  <p:notesMasterIdLst>
    <p:notesMasterId r:id="rId21"/>
  </p:notesMasterIdLst>
  <p:sldIdLst>
    <p:sldId id="274" r:id="rId9"/>
    <p:sldId id="282" r:id="rId10"/>
    <p:sldId id="315" r:id="rId11"/>
    <p:sldId id="316" r:id="rId12"/>
    <p:sldId id="317" r:id="rId13"/>
    <p:sldId id="318" r:id="rId14"/>
    <p:sldId id="319" r:id="rId15"/>
    <p:sldId id="320" r:id="rId16"/>
    <p:sldId id="292" r:id="rId17"/>
    <p:sldId id="973" r:id="rId18"/>
    <p:sldId id="974" r:id="rId19"/>
    <p:sldId id="313" r:id="rId20"/>
  </p:sldIdLst>
  <p:sldSz cx="12192000" cy="6858000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S" initials="KS" lastIdx="1" clrIdx="0">
    <p:extLst>
      <p:ext uri="{19B8F6BF-5375-455C-9EA6-DF929625EA0E}">
        <p15:presenceInfo xmlns:p15="http://schemas.microsoft.com/office/powerpoint/2012/main" userId="KS" providerId="None"/>
      </p:ext>
    </p:extLst>
  </p:cmAuthor>
  <p:cmAuthor id="2" name="Hyun Ko" initials="HK" lastIdx="4" clrIdx="1">
    <p:extLst>
      <p:ext uri="{19B8F6BF-5375-455C-9EA6-DF929625EA0E}">
        <p15:presenceInfo xmlns:p15="http://schemas.microsoft.com/office/powerpoint/2012/main" userId="Hyun K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192"/>
    <a:srgbClr val="CEF7FF"/>
    <a:srgbClr val="EDF7FF"/>
    <a:srgbClr val="9DC0D4"/>
    <a:srgbClr val="00A0C6"/>
    <a:srgbClr val="00B7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2FDC73-A9F9-4601-BC90-340833DEA973}" v="169" dt="2021-07-14T12:10:31.0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66" autoAdjust="0"/>
    <p:restoredTop sz="88761" autoAdjust="0"/>
  </p:normalViewPr>
  <p:slideViewPr>
    <p:cSldViewPr snapToGrid="0" snapToObjects="1" showGuides="1">
      <p:cViewPr varScale="1">
        <p:scale>
          <a:sx n="62" d="100"/>
          <a:sy n="62" d="100"/>
        </p:scale>
        <p:origin x="1066" y="2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bian Barrera" userId="067d7869-00f4-4646-a0bb-aed855787d63" providerId="ADAL" clId="{402FDC73-A9F9-4601-BC90-340833DEA973}"/>
    <pc:docChg chg="addSld delSld modSld">
      <pc:chgData name="Fabian Barrera" userId="067d7869-00f4-4646-a0bb-aed855787d63" providerId="ADAL" clId="{402FDC73-A9F9-4601-BC90-340833DEA973}" dt="2021-07-14T12:11:03.181" v="54" actId="255"/>
      <pc:docMkLst>
        <pc:docMk/>
      </pc:docMkLst>
      <pc:sldChg chg="modSp mod">
        <pc:chgData name="Fabian Barrera" userId="067d7869-00f4-4646-a0bb-aed855787d63" providerId="ADAL" clId="{402FDC73-A9F9-4601-BC90-340833DEA973}" dt="2021-07-14T12:11:03.181" v="54" actId="255"/>
        <pc:sldMkLst>
          <pc:docMk/>
          <pc:sldMk cId="2844192091" sldId="274"/>
        </pc:sldMkLst>
        <pc:spChg chg="mod">
          <ac:chgData name="Fabian Barrera" userId="067d7869-00f4-4646-a0bb-aed855787d63" providerId="ADAL" clId="{402FDC73-A9F9-4601-BC90-340833DEA973}" dt="2021-07-14T12:11:03.181" v="54" actId="255"/>
          <ac:spMkLst>
            <pc:docMk/>
            <pc:sldMk cId="2844192091" sldId="274"/>
            <ac:spMk id="10" creationId="{A9F58A16-6329-B947-996A-9EF560504D77}"/>
          </ac:spMkLst>
        </pc:spChg>
      </pc:sldChg>
      <pc:sldChg chg="modSp mod">
        <pc:chgData name="Fabian Barrera" userId="067d7869-00f4-4646-a0bb-aed855787d63" providerId="ADAL" clId="{402FDC73-A9F9-4601-BC90-340833DEA973}" dt="2021-07-06T10:51:48.799" v="20" actId="20577"/>
        <pc:sldMkLst>
          <pc:docMk/>
          <pc:sldMk cId="2485882001" sldId="319"/>
        </pc:sldMkLst>
        <pc:spChg chg="mod">
          <ac:chgData name="Fabian Barrera" userId="067d7869-00f4-4646-a0bb-aed855787d63" providerId="ADAL" clId="{402FDC73-A9F9-4601-BC90-340833DEA973}" dt="2021-07-06T10:51:48.799" v="20" actId="20577"/>
          <ac:spMkLst>
            <pc:docMk/>
            <pc:sldMk cId="2485882001" sldId="319"/>
            <ac:spMk id="6" creationId="{2132B2DD-2E9D-4B93-945B-5BA51D33D2BE}"/>
          </ac:spMkLst>
        </pc:spChg>
      </pc:sldChg>
      <pc:sldChg chg="del">
        <pc:chgData name="Fabian Barrera" userId="067d7869-00f4-4646-a0bb-aed855787d63" providerId="ADAL" clId="{402FDC73-A9F9-4601-BC90-340833DEA973}" dt="2021-07-04T09:33:57.516" v="0" actId="47"/>
        <pc:sldMkLst>
          <pc:docMk/>
          <pc:sldMk cId="2972826134" sldId="972"/>
        </pc:sldMkLst>
      </pc:sldChg>
      <pc:sldChg chg="modSp add mod">
        <pc:chgData name="Fabian Barrera" userId="067d7869-00f4-4646-a0bb-aed855787d63" providerId="ADAL" clId="{402FDC73-A9F9-4601-BC90-340833DEA973}" dt="2021-07-04T13:05:30.366" v="18" actId="1076"/>
        <pc:sldMkLst>
          <pc:docMk/>
          <pc:sldMk cId="1602950982" sldId="974"/>
        </pc:sldMkLst>
        <pc:spChg chg="mod">
          <ac:chgData name="Fabian Barrera" userId="067d7869-00f4-4646-a0bb-aed855787d63" providerId="ADAL" clId="{402FDC73-A9F9-4601-BC90-340833DEA973}" dt="2021-07-04T13:05:27.325" v="17" actId="1076"/>
          <ac:spMkLst>
            <pc:docMk/>
            <pc:sldMk cId="1602950982" sldId="974"/>
            <ac:spMk id="5" creationId="{56FF5519-B1B0-47CC-B0CB-8B1DA9FB7417}"/>
          </ac:spMkLst>
        </pc:spChg>
        <pc:picChg chg="mod">
          <ac:chgData name="Fabian Barrera" userId="067d7869-00f4-4646-a0bb-aed855787d63" providerId="ADAL" clId="{402FDC73-A9F9-4601-BC90-340833DEA973}" dt="2021-07-04T13:05:30.366" v="18" actId="1076"/>
          <ac:picMkLst>
            <pc:docMk/>
            <pc:sldMk cId="1602950982" sldId="974"/>
            <ac:picMk id="4" creationId="{9C98C546-62BB-4657-B78F-D50A075437E4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irena-my.sharepoint.com/personal/fbarrera_irena_org/Documents/Documents/Fabian/Events/ESCAP-GTI%20July%202021/GDP%20per%20capita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barrera\Downloads\IRENA_Stats_Tool.xlsb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Data!$BX$269:$BX$277</c:f>
              <c:strCache>
                <c:ptCount val="9"/>
                <c:pt idx="0">
                  <c:v>Panama</c:v>
                </c:pt>
                <c:pt idx="1">
                  <c:v>Costa Rica</c:v>
                </c:pt>
                <c:pt idx="2">
                  <c:v>World Average</c:v>
                </c:pt>
                <c:pt idx="3">
                  <c:v>Middle income Group Average</c:v>
                </c:pt>
                <c:pt idx="4">
                  <c:v>El Salvador</c:v>
                </c:pt>
                <c:pt idx="5">
                  <c:v>Guatemala</c:v>
                </c:pt>
                <c:pt idx="6">
                  <c:v>Belize</c:v>
                </c:pt>
                <c:pt idx="7">
                  <c:v>Nicaragua</c:v>
                </c:pt>
                <c:pt idx="8">
                  <c:v>Honduras</c:v>
                </c:pt>
              </c:strCache>
            </c:strRef>
          </c:tx>
          <c:spPr>
            <a:solidFill>
              <a:schemeClr val="accent1"/>
            </a:solidFill>
            <a:ln w="25400"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2AF-4302-95A7-725DFC6288E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2AF-4302-95A7-725DFC6288E8}"/>
              </c:ext>
            </c:extLst>
          </c:dPt>
          <c:cat>
            <c:strRef>
              <c:f>Data!$BX$269:$BX$277</c:f>
              <c:strCache>
                <c:ptCount val="9"/>
                <c:pt idx="0">
                  <c:v>Panama</c:v>
                </c:pt>
                <c:pt idx="1">
                  <c:v>Costa Rica</c:v>
                </c:pt>
                <c:pt idx="2">
                  <c:v>World Average</c:v>
                </c:pt>
                <c:pt idx="3">
                  <c:v>Middle income Group Average</c:v>
                </c:pt>
                <c:pt idx="4">
                  <c:v>El Salvador</c:v>
                </c:pt>
                <c:pt idx="5">
                  <c:v>Guatemala</c:v>
                </c:pt>
                <c:pt idx="6">
                  <c:v>Belize</c:v>
                </c:pt>
                <c:pt idx="7">
                  <c:v>Nicaragua</c:v>
                </c:pt>
                <c:pt idx="8">
                  <c:v>Honduras</c:v>
                </c:pt>
              </c:strCache>
            </c:strRef>
          </c:cat>
          <c:val>
            <c:numRef>
              <c:f>Data!$BY$269:$BY$277</c:f>
              <c:numCache>
                <c:formatCode>General</c:formatCode>
                <c:ptCount val="9"/>
                <c:pt idx="0">
                  <c:v>32850.819350531056</c:v>
                </c:pt>
                <c:pt idx="1">
                  <c:v>21059.917529044669</c:v>
                </c:pt>
                <c:pt idx="2">
                  <c:v>17633.474876701439</c:v>
                </c:pt>
                <c:pt idx="3">
                  <c:v>12097.887660936578</c:v>
                </c:pt>
                <c:pt idx="4">
                  <c:v>9164.3461225800256</c:v>
                </c:pt>
                <c:pt idx="5">
                  <c:v>9019.6938035699095</c:v>
                </c:pt>
                <c:pt idx="6">
                  <c:v>7314.631991916167</c:v>
                </c:pt>
                <c:pt idx="7">
                  <c:v>5646.3994684317831</c:v>
                </c:pt>
                <c:pt idx="8">
                  <c:v>5981.4508920464932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2AF-4302-95A7-725DFC6288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8655696"/>
        <c:axId val="124066608"/>
      </c:barChart>
      <c:catAx>
        <c:axId val="10886556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4066608"/>
        <c:crosses val="autoZero"/>
        <c:auto val="1"/>
        <c:lblAlgn val="ctr"/>
        <c:lblOffset val="100"/>
        <c:noMultiLvlLbl val="0"/>
      </c:catAx>
      <c:valAx>
        <c:axId val="124066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GDP per capita (USD)</a:t>
                </a:r>
              </a:p>
            </c:rich>
          </c:tx>
          <c:layout>
            <c:manualLayout>
              <c:xMode val="edge"/>
              <c:yMode val="edge"/>
              <c:x val="1.1362454977390505E-2"/>
              <c:y val="0.1399524819872679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8655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Sheet1!$L$6</c:f>
              <c:strCache>
                <c:ptCount val="1"/>
                <c:pt idx="0">
                  <c:v>Fossil Fuels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Sheet1!$M$41:$M$46</c:f>
              <c:strCache>
                <c:ptCount val="6"/>
                <c:pt idx="0">
                  <c:v>Costa Rica</c:v>
                </c:pt>
                <c:pt idx="1">
                  <c:v>El Salvador</c:v>
                </c:pt>
                <c:pt idx="2">
                  <c:v>Guatemala</c:v>
                </c:pt>
                <c:pt idx="3">
                  <c:v>Honduras</c:v>
                </c:pt>
                <c:pt idx="4">
                  <c:v>Nicaragua</c:v>
                </c:pt>
                <c:pt idx="5">
                  <c:v>Panama</c:v>
                </c:pt>
              </c:strCache>
            </c:strRef>
          </c:cat>
          <c:val>
            <c:numRef>
              <c:f>Sheet1!$N$6:$N$11</c:f>
              <c:numCache>
                <c:formatCode>#,##0</c:formatCode>
                <c:ptCount val="6"/>
                <c:pt idx="0">
                  <c:v>474.11</c:v>
                </c:pt>
                <c:pt idx="1">
                  <c:v>771.09</c:v>
                </c:pt>
                <c:pt idx="2">
                  <c:v>1248.7080000000001</c:v>
                </c:pt>
                <c:pt idx="3">
                  <c:v>1012.9</c:v>
                </c:pt>
                <c:pt idx="4">
                  <c:v>888.31000000000006</c:v>
                </c:pt>
                <c:pt idx="5">
                  <c:v>1819.413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B0-4D67-A791-90EE31CE514B}"/>
            </c:ext>
          </c:extLst>
        </c:ser>
        <c:ser>
          <c:idx val="1"/>
          <c:order val="1"/>
          <c:tx>
            <c:strRef>
              <c:f>Sheet1!$L$13</c:f>
              <c:strCache>
                <c:ptCount val="1"/>
                <c:pt idx="0">
                  <c:v>Bioenergy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Sheet1!$M$41:$M$46</c:f>
              <c:strCache>
                <c:ptCount val="6"/>
                <c:pt idx="0">
                  <c:v>Costa Rica</c:v>
                </c:pt>
                <c:pt idx="1">
                  <c:v>El Salvador</c:v>
                </c:pt>
                <c:pt idx="2">
                  <c:v>Guatemala</c:v>
                </c:pt>
                <c:pt idx="3">
                  <c:v>Honduras</c:v>
                </c:pt>
                <c:pt idx="4">
                  <c:v>Nicaragua</c:v>
                </c:pt>
                <c:pt idx="5">
                  <c:v>Panama</c:v>
                </c:pt>
              </c:strCache>
            </c:strRef>
          </c:cat>
          <c:val>
            <c:numRef>
              <c:f>Sheet1!$N$13:$N$18</c:f>
              <c:numCache>
                <c:formatCode>#,##0</c:formatCode>
                <c:ptCount val="6"/>
                <c:pt idx="0" formatCode="General">
                  <c:v>80</c:v>
                </c:pt>
                <c:pt idx="1">
                  <c:v>299</c:v>
                </c:pt>
                <c:pt idx="2">
                  <c:v>1035.72</c:v>
                </c:pt>
                <c:pt idx="3">
                  <c:v>221.29</c:v>
                </c:pt>
                <c:pt idx="4">
                  <c:v>218.2</c:v>
                </c:pt>
                <c:pt idx="5">
                  <c:v>32.6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B0-4D67-A791-90EE31CE514B}"/>
            </c:ext>
          </c:extLst>
        </c:ser>
        <c:ser>
          <c:idx val="2"/>
          <c:order val="2"/>
          <c:tx>
            <c:strRef>
              <c:f>Sheet1!$L$20</c:f>
              <c:strCache>
                <c:ptCount val="1"/>
                <c:pt idx="0">
                  <c:v>Geothermal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Sheet1!$M$41:$M$46</c:f>
              <c:strCache>
                <c:ptCount val="6"/>
                <c:pt idx="0">
                  <c:v>Costa Rica</c:v>
                </c:pt>
                <c:pt idx="1">
                  <c:v>El Salvador</c:v>
                </c:pt>
                <c:pt idx="2">
                  <c:v>Guatemala</c:v>
                </c:pt>
                <c:pt idx="3">
                  <c:v>Honduras</c:v>
                </c:pt>
                <c:pt idx="4">
                  <c:v>Nicaragua</c:v>
                </c:pt>
                <c:pt idx="5">
                  <c:v>Panama</c:v>
                </c:pt>
              </c:strCache>
            </c:strRef>
          </c:cat>
          <c:val>
            <c:numRef>
              <c:f>Sheet1!$N$20:$N$25</c:f>
              <c:numCache>
                <c:formatCode>#,##0</c:formatCode>
                <c:ptCount val="6"/>
                <c:pt idx="0" formatCode="General">
                  <c:v>262</c:v>
                </c:pt>
                <c:pt idx="1">
                  <c:v>204.4</c:v>
                </c:pt>
                <c:pt idx="2">
                  <c:v>49.2</c:v>
                </c:pt>
                <c:pt idx="3">
                  <c:v>39</c:v>
                </c:pt>
                <c:pt idx="4">
                  <c:v>153.24</c:v>
                </c:pt>
                <c:pt idx="5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B0-4D67-A791-90EE31CE514B}"/>
            </c:ext>
          </c:extLst>
        </c:ser>
        <c:ser>
          <c:idx val="3"/>
          <c:order val="3"/>
          <c:tx>
            <c:strRef>
              <c:f>Sheet1!$L$27</c:f>
              <c:strCache>
                <c:ptCount val="1"/>
                <c:pt idx="0">
                  <c:v>Hydro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Sheet1!$M$41:$M$46</c:f>
              <c:strCache>
                <c:ptCount val="6"/>
                <c:pt idx="0">
                  <c:v>Costa Rica</c:v>
                </c:pt>
                <c:pt idx="1">
                  <c:v>El Salvador</c:v>
                </c:pt>
                <c:pt idx="2">
                  <c:v>Guatemala</c:v>
                </c:pt>
                <c:pt idx="3">
                  <c:v>Honduras</c:v>
                </c:pt>
                <c:pt idx="4">
                  <c:v>Nicaragua</c:v>
                </c:pt>
                <c:pt idx="5">
                  <c:v>Panama</c:v>
                </c:pt>
              </c:strCache>
            </c:strRef>
          </c:cat>
          <c:val>
            <c:numRef>
              <c:f>Sheet1!$N$27:$N$32</c:f>
              <c:numCache>
                <c:formatCode>#,##0</c:formatCode>
                <c:ptCount val="6"/>
                <c:pt idx="0">
                  <c:v>2331.7620000000002</c:v>
                </c:pt>
                <c:pt idx="1">
                  <c:v>574.36</c:v>
                </c:pt>
                <c:pt idx="2">
                  <c:v>1577.203</c:v>
                </c:pt>
                <c:pt idx="3">
                  <c:v>836.9</c:v>
                </c:pt>
                <c:pt idx="4">
                  <c:v>157.41999999999999</c:v>
                </c:pt>
                <c:pt idx="5">
                  <c:v>1795.5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B0-4D67-A791-90EE31CE514B}"/>
            </c:ext>
          </c:extLst>
        </c:ser>
        <c:ser>
          <c:idx val="4"/>
          <c:order val="4"/>
          <c:tx>
            <c:strRef>
              <c:f>Sheet1!$L$34</c:f>
              <c:strCache>
                <c:ptCount val="1"/>
                <c:pt idx="0">
                  <c:v>Solar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Sheet1!$M$41:$M$46</c:f>
              <c:strCache>
                <c:ptCount val="6"/>
                <c:pt idx="0">
                  <c:v>Costa Rica</c:v>
                </c:pt>
                <c:pt idx="1">
                  <c:v>El Salvador</c:v>
                </c:pt>
                <c:pt idx="2">
                  <c:v>Guatemala</c:v>
                </c:pt>
                <c:pt idx="3">
                  <c:v>Honduras</c:v>
                </c:pt>
                <c:pt idx="4">
                  <c:v>Nicaragua</c:v>
                </c:pt>
                <c:pt idx="5">
                  <c:v>Panama</c:v>
                </c:pt>
              </c:strCache>
            </c:strRef>
          </c:cat>
          <c:val>
            <c:numRef>
              <c:f>Sheet1!$N$34:$N$39</c:f>
              <c:numCache>
                <c:formatCode>#,##0</c:formatCode>
                <c:ptCount val="6"/>
                <c:pt idx="0" formatCode="General">
                  <c:v>57</c:v>
                </c:pt>
                <c:pt idx="1">
                  <c:v>429.47199999999998</c:v>
                </c:pt>
                <c:pt idx="2">
                  <c:v>100.80799999999999</c:v>
                </c:pt>
                <c:pt idx="3">
                  <c:v>513.68600000000004</c:v>
                </c:pt>
                <c:pt idx="4">
                  <c:v>16.36</c:v>
                </c:pt>
                <c:pt idx="5">
                  <c:v>197.9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B0-4D67-A791-90EE31CE514B}"/>
            </c:ext>
          </c:extLst>
        </c:ser>
        <c:ser>
          <c:idx val="5"/>
          <c:order val="5"/>
          <c:tx>
            <c:strRef>
              <c:f>Sheet1!$L$41</c:f>
              <c:strCache>
                <c:ptCount val="1"/>
                <c:pt idx="0">
                  <c:v>Wind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Sheet1!$M$41:$M$46</c:f>
              <c:strCache>
                <c:ptCount val="6"/>
                <c:pt idx="0">
                  <c:v>Costa Rica</c:v>
                </c:pt>
                <c:pt idx="1">
                  <c:v>El Salvador</c:v>
                </c:pt>
                <c:pt idx="2">
                  <c:v>Guatemala</c:v>
                </c:pt>
                <c:pt idx="3">
                  <c:v>Honduras</c:v>
                </c:pt>
                <c:pt idx="4">
                  <c:v>Nicaragua</c:v>
                </c:pt>
                <c:pt idx="5">
                  <c:v>Panama</c:v>
                </c:pt>
              </c:strCache>
            </c:strRef>
          </c:cat>
          <c:val>
            <c:numRef>
              <c:f>Sheet1!$N$41:$N$46</c:f>
              <c:numCache>
                <c:formatCode>#,##0</c:formatCode>
                <c:ptCount val="6"/>
                <c:pt idx="0">
                  <c:v>393.52</c:v>
                </c:pt>
                <c:pt idx="1">
                  <c:v>0</c:v>
                </c:pt>
                <c:pt idx="2">
                  <c:v>107.4</c:v>
                </c:pt>
                <c:pt idx="3">
                  <c:v>241.3</c:v>
                </c:pt>
                <c:pt idx="4">
                  <c:v>186.2</c:v>
                </c:pt>
                <c:pt idx="5">
                  <c:v>270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0B0-4D67-A791-90EE31CE51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88412112"/>
        <c:axId val="1569388336"/>
      </c:barChart>
      <c:catAx>
        <c:axId val="1088412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9388336"/>
        <c:crosses val="autoZero"/>
        <c:auto val="1"/>
        <c:lblAlgn val="ctr"/>
        <c:lblOffset val="100"/>
        <c:noMultiLvlLbl val="0"/>
      </c:catAx>
      <c:valAx>
        <c:axId val="1569388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Installed Capacity (MW)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88412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AA930-370E-254E-8DCC-BFDD5E045D12}" type="datetimeFigureOut">
              <a:rPr lang="en-AE" smtClean="0"/>
              <a:t>07/14/2021</a:t>
            </a:fld>
            <a:endParaRPr lang="en-A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FA7B1-F5A7-A340-B2C7-F5F7CC5AB2FB}" type="slidenum">
              <a:rPr lang="en-AE" smtClean="0"/>
              <a:t>‹#›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4256574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FA7B1-F5A7-A340-B2C7-F5F7CC5AB2FB}" type="slidenum">
              <a:rPr lang="en-AE" smtClean="0"/>
              <a:t>1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008658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FA7B1-F5A7-A340-B2C7-F5F7CC5AB2FB}" type="slidenum">
              <a:rPr lang="en-AE" smtClean="0"/>
              <a:t>9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3646908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4FA7B1-F5A7-A340-B2C7-F5F7CC5AB2FB}" type="slidenum">
              <a:rPr lang="en-AE" smtClean="0"/>
              <a:t>10</a:t>
            </a:fld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186718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3360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6534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D751B3-3DCF-C745-A61B-EDC4BCFC4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58401-23C6-2149-BDD6-E20CBEDE973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8D3AE5D-A79A-484E-8B7F-FC8DCAD11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902" y="165474"/>
            <a:ext cx="11622395" cy="836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5744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CFE8D-557D-6D4F-ACFB-30365A478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2" y="1280350"/>
            <a:ext cx="11501367" cy="47942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8D3AE5D-A79A-484E-8B7F-FC8DCAD11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902" y="165474"/>
            <a:ext cx="11587427" cy="836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D6A361D-163C-B842-B22A-F6EED9315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4813" y="6377096"/>
            <a:ext cx="403489" cy="365125"/>
          </a:xfrm>
        </p:spPr>
        <p:txBody>
          <a:bodyPr/>
          <a:lstStyle/>
          <a:p>
            <a:fld id="{E1258401-23C6-2149-BDD6-E20CBEDE9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932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6135E-076F-9B4A-90DB-53E4FBB013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06077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74A6CF-2FCB-7047-B4A1-1B8AF2D12B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06077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B7508D57-48C2-E743-8FDB-B45F9C84E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902" y="165474"/>
            <a:ext cx="11622395" cy="836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D00C219-667B-5442-BF24-2C5B437C9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4813" y="6377096"/>
            <a:ext cx="403489" cy="365125"/>
          </a:xfrm>
        </p:spPr>
        <p:txBody>
          <a:bodyPr/>
          <a:lstStyle/>
          <a:p>
            <a:fld id="{E1258401-23C6-2149-BDD6-E20CBEDE9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77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768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D751B3-3DCF-C745-A61B-EDC4BCFC4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58401-23C6-2149-BDD6-E20CBEDE973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8D3AE5D-A79A-484E-8B7F-FC8DCAD11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902" y="165474"/>
            <a:ext cx="11622395" cy="836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0954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CFE8D-557D-6D4F-ACFB-30365A478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2" y="1280350"/>
            <a:ext cx="11501367" cy="47942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8D3AE5D-A79A-484E-8B7F-FC8DCAD11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902" y="165474"/>
            <a:ext cx="11587427" cy="836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D6A361D-163C-B842-B22A-F6EED9315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4813" y="6377096"/>
            <a:ext cx="403489" cy="365125"/>
          </a:xfrm>
        </p:spPr>
        <p:txBody>
          <a:bodyPr/>
          <a:lstStyle/>
          <a:p>
            <a:fld id="{E1258401-23C6-2149-BDD6-E20CBEDE9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541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6135E-076F-9B4A-90DB-53E4FBB013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06077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74A6CF-2FCB-7047-B4A1-1B8AF2D12B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06077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B7508D57-48C2-E743-8FDB-B45F9C84E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902" y="165474"/>
            <a:ext cx="11622395" cy="836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D00C219-667B-5442-BF24-2C5B437C9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4813" y="6377096"/>
            <a:ext cx="403489" cy="365125"/>
          </a:xfrm>
        </p:spPr>
        <p:txBody>
          <a:bodyPr/>
          <a:lstStyle/>
          <a:p>
            <a:fld id="{E1258401-23C6-2149-BDD6-E20CBEDE97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641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59D466C2-2C2C-0244-BC0A-B0A0A96E0D55}"/>
              </a:ext>
            </a:extLst>
          </p:cNvPr>
          <p:cNvSpPr/>
          <p:nvPr userDrawn="1"/>
        </p:nvSpPr>
        <p:spPr>
          <a:xfrm flipH="1">
            <a:off x="9954703" y="5109327"/>
            <a:ext cx="2237295" cy="1748673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DA2E08B9-7A1E-0748-8CED-32C91C36BF3B}"/>
              </a:ext>
            </a:extLst>
          </p:cNvPr>
          <p:cNvSpPr/>
          <p:nvPr userDrawn="1"/>
        </p:nvSpPr>
        <p:spPr>
          <a:xfrm flipH="1">
            <a:off x="9954702" y="5109326"/>
            <a:ext cx="2237295" cy="1748673"/>
          </a:xfrm>
          <a:prstGeom prst="rtTriangle">
            <a:avLst/>
          </a:prstGeom>
          <a:solidFill>
            <a:srgbClr val="006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>
              <a:solidFill>
                <a:srgbClr val="006192"/>
              </a:solidFill>
            </a:endParaRP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2CEC5750-CEDB-4F45-B1C9-19D413CC63CC}"/>
              </a:ext>
            </a:extLst>
          </p:cNvPr>
          <p:cNvSpPr/>
          <p:nvPr userDrawn="1"/>
        </p:nvSpPr>
        <p:spPr>
          <a:xfrm rot="10800000" flipH="1">
            <a:off x="0" y="0"/>
            <a:ext cx="2237295" cy="1748673"/>
          </a:xfrm>
          <a:prstGeom prst="rtTriangle">
            <a:avLst/>
          </a:prstGeom>
          <a:solidFill>
            <a:srgbClr val="006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>
              <a:solidFill>
                <a:srgbClr val="006192"/>
              </a:solidFill>
            </a:endParaRPr>
          </a:p>
        </p:txBody>
      </p:sp>
      <p:pic>
        <p:nvPicPr>
          <p:cNvPr id="6" name="Picture 5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A9763AEA-381C-0847-8DBC-61E817F6B98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357" y="449514"/>
            <a:ext cx="1899285" cy="48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941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5F5A3F1-2463-374E-A9C2-D30399EA92E6}"/>
              </a:ext>
            </a:extLst>
          </p:cNvPr>
          <p:cNvSpPr/>
          <p:nvPr userDrawn="1"/>
        </p:nvSpPr>
        <p:spPr>
          <a:xfrm flipH="1">
            <a:off x="5402317" y="0"/>
            <a:ext cx="6789681" cy="6858000"/>
          </a:xfrm>
          <a:prstGeom prst="rect">
            <a:avLst/>
          </a:prstGeom>
          <a:solidFill>
            <a:srgbClr val="006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  <p:pic>
        <p:nvPicPr>
          <p:cNvPr id="3" name="Picture 2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E9E7AD10-8BB9-944E-9A00-97C0EBCFE6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09" y="429017"/>
            <a:ext cx="2071370" cy="52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513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E721D-5703-B44C-82A6-B326A7A9E0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24813" y="6377096"/>
            <a:ext cx="4034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58401-23C6-2149-BDD6-E20CBEDE973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0C338BD-8073-864D-87A0-AA930A255E85}"/>
              </a:ext>
            </a:extLst>
          </p:cNvPr>
          <p:cNvCxnSpPr/>
          <p:nvPr userDrawn="1"/>
        </p:nvCxnSpPr>
        <p:spPr>
          <a:xfrm>
            <a:off x="334963" y="885032"/>
            <a:ext cx="11522074" cy="0"/>
          </a:xfrm>
          <a:prstGeom prst="line">
            <a:avLst/>
          </a:prstGeom>
          <a:ln w="28575">
            <a:solidFill>
              <a:srgbClr val="0061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F981CA25-5CDB-FD4A-B618-FB77955D4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902" y="165474"/>
            <a:ext cx="9410355" cy="836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ADF43473-57AB-BB4B-9756-8EE354E180A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469" y="422535"/>
            <a:ext cx="1190088" cy="30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495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0619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5F5A3F1-2463-374E-A9C2-D30399EA92E6}"/>
              </a:ext>
            </a:extLst>
          </p:cNvPr>
          <p:cNvSpPr/>
          <p:nvPr userDrawn="1"/>
        </p:nvSpPr>
        <p:spPr>
          <a:xfrm flipH="1">
            <a:off x="6096000" y="0"/>
            <a:ext cx="6095998" cy="6858000"/>
          </a:xfrm>
          <a:prstGeom prst="rect">
            <a:avLst/>
          </a:prstGeom>
          <a:solidFill>
            <a:srgbClr val="006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2376956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E721D-5703-B44C-82A6-B326A7A9E0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24813" y="6377096"/>
            <a:ext cx="4034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58401-23C6-2149-BDD6-E20CBEDE973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0C338BD-8073-864D-87A0-AA930A255E85}"/>
              </a:ext>
            </a:extLst>
          </p:cNvPr>
          <p:cNvCxnSpPr/>
          <p:nvPr userDrawn="1"/>
        </p:nvCxnSpPr>
        <p:spPr>
          <a:xfrm>
            <a:off x="334963" y="885032"/>
            <a:ext cx="11522074" cy="0"/>
          </a:xfrm>
          <a:prstGeom prst="line">
            <a:avLst/>
          </a:prstGeom>
          <a:ln w="28575">
            <a:solidFill>
              <a:srgbClr val="0061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F981CA25-5CDB-FD4A-B618-FB77955D4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902" y="165474"/>
            <a:ext cx="9410355" cy="836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ADF43473-57AB-BB4B-9756-8EE354E180A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927" y="6419484"/>
            <a:ext cx="1106886" cy="28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094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06192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ena.org/publications" TargetMode="External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Fbarrera@irena.or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9F58A16-6329-B947-996A-9EF560504D77}"/>
              </a:ext>
            </a:extLst>
          </p:cNvPr>
          <p:cNvSpPr txBox="1"/>
          <p:nvPr/>
        </p:nvSpPr>
        <p:spPr>
          <a:xfrm>
            <a:off x="0" y="2341219"/>
            <a:ext cx="12192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Central American Electrical Interconnection System (SIEPAC)</a:t>
            </a:r>
            <a:endParaRPr lang="en-GB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tabLst>
                <a:tab pos="2351088" algn="l"/>
              </a:tabLst>
              <a:defRPr/>
            </a:pPr>
            <a:endParaRPr lang="en-GB" sz="2800" b="1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algn="ctr">
              <a:tabLst>
                <a:tab pos="2351088" algn="l"/>
              </a:tabLst>
              <a:defRPr/>
            </a:pPr>
            <a:endParaRPr lang="en-GB" sz="2800" b="1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algn="ctr">
              <a:tabLst>
                <a:tab pos="2351088" algn="l"/>
              </a:tabLst>
              <a:defRPr/>
            </a:pPr>
            <a:r>
              <a:rPr lang="en-US" sz="28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ESCAP-GTI Seminar on Energy Cooperation in North-East Asia:</a:t>
            </a:r>
          </a:p>
          <a:p>
            <a:pPr algn="ctr">
              <a:tabLst>
                <a:tab pos="2351088" algn="l"/>
              </a:tabLst>
              <a:defRPr/>
            </a:pPr>
            <a:r>
              <a:rPr lang="en-US" sz="28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Regional Power Trade and Connectivity in North-East Asia</a:t>
            </a:r>
            <a:endParaRPr lang="en-GB" sz="2800" b="1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algn="ctr">
              <a:tabLst>
                <a:tab pos="2351088" algn="l"/>
              </a:tabLst>
              <a:defRPr/>
            </a:pPr>
            <a:endParaRPr lang="en-GB" sz="2800" b="1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algn="ctr">
              <a:tabLst>
                <a:tab pos="2351088" algn="l"/>
              </a:tabLst>
              <a:defRPr/>
            </a:pPr>
            <a:r>
              <a:rPr lang="en-GB" sz="26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7 July 2021</a:t>
            </a:r>
          </a:p>
          <a:p>
            <a:pPr algn="ctr">
              <a:tabLst>
                <a:tab pos="2351088" algn="l"/>
              </a:tabLst>
              <a:defRPr/>
            </a:pPr>
            <a:endParaRPr lang="en-GB" sz="2800" b="1" dirty="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algn="ctr">
              <a:tabLst>
                <a:tab pos="2351088" algn="l"/>
              </a:tabLst>
              <a:defRPr/>
            </a:pPr>
            <a:r>
              <a:rPr lang="en-GB" sz="24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Fabian Barrera</a:t>
            </a:r>
          </a:p>
          <a:p>
            <a:pPr algn="ctr">
              <a:tabLst>
                <a:tab pos="2351088" algn="l"/>
              </a:tabLst>
              <a:defRPr/>
            </a:pPr>
            <a:r>
              <a:rPr lang="en-GB" sz="2400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Associate Programme Officer, Latin America and the Caribbean</a:t>
            </a:r>
          </a:p>
        </p:txBody>
      </p:sp>
    </p:spTree>
    <p:extLst>
      <p:ext uri="{BB962C8B-B14F-4D97-AF65-F5344CB8AC3E}">
        <p14:creationId xmlns:p14="http://schemas.microsoft.com/office/powerpoint/2010/main" val="2844192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ECA5F168-7F84-483B-81B3-77D2F8A2BBFD}"/>
              </a:ext>
            </a:extLst>
          </p:cNvPr>
          <p:cNvSpPr txBox="1">
            <a:spLocks/>
          </p:cNvSpPr>
          <p:nvPr/>
        </p:nvSpPr>
        <p:spPr>
          <a:xfrm>
            <a:off x="294198" y="165474"/>
            <a:ext cx="11532359" cy="836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0619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Pillars of Implementation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AA4CBA3-4C73-4E0A-B531-C61B91826696}"/>
              </a:ext>
            </a:extLst>
          </p:cNvPr>
          <p:cNvSpPr txBox="1">
            <a:spLocks/>
          </p:cNvSpPr>
          <p:nvPr/>
        </p:nvSpPr>
        <p:spPr>
          <a:xfrm>
            <a:off x="483242" y="957777"/>
            <a:ext cx="11017224" cy="50405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fontAlgn="base">
              <a:spcBef>
                <a:spcPts val="0"/>
              </a:spcBef>
              <a:spcAft>
                <a:spcPts val="1800"/>
              </a:spcAft>
              <a:buNone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Five </a:t>
            </a:r>
            <a:r>
              <a:rPr lang="en-US" sz="2400" b="1" kern="0" dirty="0">
                <a:solidFill>
                  <a:prstClr val="black"/>
                </a:solidFill>
                <a:latin typeface="Calibri Light" panose="020F0302020204030204"/>
              </a:rPr>
              <a:t>Pillars of Implementation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2A137BD-B558-4F7B-8A12-81479400F0B4}"/>
              </a:ext>
            </a:extLst>
          </p:cNvPr>
          <p:cNvSpPr/>
          <p:nvPr/>
        </p:nvSpPr>
        <p:spPr>
          <a:xfrm>
            <a:off x="1880474" y="3581509"/>
            <a:ext cx="8169851" cy="48167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Resource Assessment and Zoning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872A6"/>
              </a:solidFill>
              <a:effectLst/>
              <a:uLnTx/>
              <a:uFillTx/>
              <a:latin typeface="Calibri Light" panose="020F03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2CEBB8D-C8FF-49DD-B18C-431B6326CCFE}"/>
              </a:ext>
            </a:extLst>
          </p:cNvPr>
          <p:cNvSpPr/>
          <p:nvPr/>
        </p:nvSpPr>
        <p:spPr>
          <a:xfrm>
            <a:off x="1274522" y="2600957"/>
            <a:ext cx="8775803" cy="48167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Country and Regional Planning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872A6"/>
              </a:solidFill>
              <a:effectLst/>
              <a:uLnTx/>
              <a:uFillTx/>
              <a:latin typeface="Calibri Light" panose="020F03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E15AAFF-24EE-4819-A2CC-D749EB02EA15}"/>
              </a:ext>
            </a:extLst>
          </p:cNvPr>
          <p:cNvSpPr/>
          <p:nvPr/>
        </p:nvSpPr>
        <p:spPr>
          <a:xfrm>
            <a:off x="839416" y="1608189"/>
            <a:ext cx="9210909" cy="48167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Enabling Frameworks for Investment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872A6"/>
              </a:solidFill>
              <a:effectLst/>
              <a:uLnTx/>
              <a:uFillTx/>
              <a:latin typeface="Calibri Light" panose="020F03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88A70E2-914C-4CDA-BAF1-73E685D99F72}"/>
              </a:ext>
            </a:extLst>
          </p:cNvPr>
          <p:cNvSpPr/>
          <p:nvPr/>
        </p:nvSpPr>
        <p:spPr>
          <a:xfrm>
            <a:off x="2932816" y="4587359"/>
            <a:ext cx="7122677" cy="48167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Capacity Building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872A6"/>
              </a:solidFill>
              <a:effectLst/>
              <a:uLnTx/>
              <a:uFillTx/>
              <a:latin typeface="Calibri Light" panose="020F03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5E52EA8-4FB3-4E39-8F99-67CA623E0503}"/>
              </a:ext>
            </a:extLst>
          </p:cNvPr>
          <p:cNvSpPr/>
          <p:nvPr/>
        </p:nvSpPr>
        <p:spPr>
          <a:xfrm>
            <a:off x="3647728" y="5579752"/>
            <a:ext cx="6402597" cy="48167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Awareness-raising and Political Support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0872A6"/>
              </a:solidFill>
              <a:effectLst/>
              <a:uLnTx/>
              <a:uFillTx/>
              <a:latin typeface="Calibri Light" panose="020F03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73916F-C6E6-4C72-A556-ABAF3CAACBF3}"/>
              </a:ext>
            </a:extLst>
          </p:cNvPr>
          <p:cNvSpPr txBox="1"/>
          <p:nvPr/>
        </p:nvSpPr>
        <p:spPr>
          <a:xfrm>
            <a:off x="864342" y="2138999"/>
            <a:ext cx="92109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Support a reliable and affordable power system transformation (technical and regulatory)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2374A56-6227-40F4-A9B5-8FC1B33AFC9C}"/>
              </a:ext>
            </a:extLst>
          </p:cNvPr>
          <p:cNvSpPr txBox="1"/>
          <p:nvPr/>
        </p:nvSpPr>
        <p:spPr>
          <a:xfrm>
            <a:off x="1274522" y="3162791"/>
            <a:ext cx="87758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Cost-effective renewable options in power generation in national and regional plans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8936007-06DA-49FD-8AF7-110B3CCE177F}"/>
              </a:ext>
            </a:extLst>
          </p:cNvPr>
          <p:cNvSpPr txBox="1"/>
          <p:nvPr/>
        </p:nvSpPr>
        <p:spPr>
          <a:xfrm>
            <a:off x="1908457" y="4157577"/>
            <a:ext cx="8166794" cy="335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Identification of high resource zones for renewable energy development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99BCAFE-BDDF-4A5A-BF1A-99894EBA3AA6}"/>
              </a:ext>
            </a:extLst>
          </p:cNvPr>
          <p:cNvSpPr txBox="1"/>
          <p:nvPr/>
        </p:nvSpPr>
        <p:spPr>
          <a:xfrm>
            <a:off x="3007233" y="5142120"/>
            <a:ext cx="70430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Increase skills to manage power systems with higher shares of renewables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377545B-F475-41BC-8C15-8ADF76612095}"/>
              </a:ext>
            </a:extLst>
          </p:cNvPr>
          <p:cNvSpPr txBox="1"/>
          <p:nvPr/>
        </p:nvSpPr>
        <p:spPr>
          <a:xfrm>
            <a:off x="3575720" y="6140809"/>
            <a:ext cx="70567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Public information on CECCA’s support for a regional energy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1124964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1EA6C-F640-4DB1-B904-A373F22AD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198" y="165474"/>
            <a:ext cx="11532359" cy="836614"/>
          </a:xfrm>
        </p:spPr>
        <p:txBody>
          <a:bodyPr>
            <a:normAutofit/>
          </a:bodyPr>
          <a:lstStyle/>
          <a:p>
            <a:r>
              <a:rPr lang="en-US" dirty="0"/>
              <a:t>Joint Study on RE and Electricity Interconnections in Northeast Asia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98C546-62BB-4657-B78F-D50A07543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284" y="1577695"/>
            <a:ext cx="4383184" cy="30533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FF5519-B1B0-47CC-B0CB-8B1DA9FB7417}"/>
              </a:ext>
            </a:extLst>
          </p:cNvPr>
          <p:cNvSpPr txBox="1"/>
          <p:nvPr/>
        </p:nvSpPr>
        <p:spPr>
          <a:xfrm>
            <a:off x="459487" y="5206604"/>
            <a:ext cx="43831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Available at </a:t>
            </a:r>
            <a:r>
              <a:rPr lang="en-GB" sz="2000" dirty="0">
                <a:hlinkClick r:id="rId3"/>
              </a:rPr>
              <a:t>www.irena.org/publications</a:t>
            </a:r>
            <a:r>
              <a:rPr lang="en-GB" sz="2000" dirty="0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B1CFB5-6084-46C8-B759-C5ECF9E37EBB}"/>
              </a:ext>
            </a:extLst>
          </p:cNvPr>
          <p:cNvSpPr/>
          <p:nvPr/>
        </p:nvSpPr>
        <p:spPr>
          <a:xfrm>
            <a:off x="4985468" y="1112787"/>
            <a:ext cx="64609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IRENA has conducted a joint study with KEEI for faster-pace developments of power grid interconnections and power trade in Northeast Asia region.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By reviewing the outcomes of selected interconnection plans for integrating power systems in NEA, this report aims to provide stakeholders with an updated view of NEA </a:t>
            </a:r>
            <a:r>
              <a:rPr lang="en-GB" sz="2000" dirty="0"/>
              <a:t>interconnection.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The report has also reviewed existing cases for cross-border interconnections and regional markets, particularly capturing the case in  WAPP (shallow integration), SIEPAC and  Nord Pool (deep) to draw success factors and implications for NEA region.</a:t>
            </a:r>
          </a:p>
        </p:txBody>
      </p:sp>
    </p:spTree>
    <p:extLst>
      <p:ext uri="{BB962C8B-B14F-4D97-AF65-F5344CB8AC3E}">
        <p14:creationId xmlns:p14="http://schemas.microsoft.com/office/powerpoint/2010/main" val="1602950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DBD081D9-90AF-45B5-B5D6-DFCD21A17011}"/>
              </a:ext>
            </a:extLst>
          </p:cNvPr>
          <p:cNvSpPr txBox="1"/>
          <p:nvPr/>
        </p:nvSpPr>
        <p:spPr>
          <a:xfrm>
            <a:off x="4788430" y="2728485"/>
            <a:ext cx="26151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Thank you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50E265-79F8-415F-B683-45A15D080336}"/>
              </a:ext>
            </a:extLst>
          </p:cNvPr>
          <p:cNvSpPr txBox="1"/>
          <p:nvPr/>
        </p:nvSpPr>
        <p:spPr>
          <a:xfrm>
            <a:off x="2821857" y="4961831"/>
            <a:ext cx="65482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Fabian Barrera</a:t>
            </a:r>
          </a:p>
          <a:p>
            <a:pPr algn="ctr"/>
            <a:r>
              <a:rPr lang="en-US" sz="2400" dirty="0"/>
              <a:t>Associate </a:t>
            </a:r>
            <a:r>
              <a:rPr lang="en-US" sz="2400" dirty="0" err="1"/>
              <a:t>Programme</a:t>
            </a:r>
            <a:r>
              <a:rPr lang="en-US" sz="2400" dirty="0"/>
              <a:t> Officer, Latin America and the Caribbean</a:t>
            </a:r>
          </a:p>
          <a:p>
            <a:pPr algn="ctr"/>
            <a:r>
              <a:rPr lang="en-US" sz="2400" dirty="0">
                <a:hlinkClick r:id="rId2"/>
              </a:rPr>
              <a:t>Fbarrera@irena.org</a:t>
            </a:r>
            <a:r>
              <a:rPr lang="en-US" sz="2400" dirty="0"/>
              <a:t>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14794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1EA6C-F640-4DB1-B904-A373F22AD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198" y="165474"/>
            <a:ext cx="11532359" cy="836614"/>
          </a:xfrm>
        </p:spPr>
        <p:txBody>
          <a:bodyPr>
            <a:normAutofit/>
          </a:bodyPr>
          <a:lstStyle/>
          <a:p>
            <a:r>
              <a:rPr lang="en-US" dirty="0"/>
              <a:t>The Central American region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B1CFB5-6084-46C8-B759-C5ECF9E37EBB}"/>
              </a:ext>
            </a:extLst>
          </p:cNvPr>
          <p:cNvSpPr/>
          <p:nvPr/>
        </p:nvSpPr>
        <p:spPr>
          <a:xfrm>
            <a:off x="6352277" y="1728534"/>
            <a:ext cx="5474280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Composed by 7 countries: Belize, Costa Rica, El Salvador, Guatemala, Honduras, Nicaragua and Panama</a:t>
            </a:r>
          </a:p>
          <a:p>
            <a:pPr marL="800100" lvl="1" indent="-342900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Total population of around 49 million (2019). Guatemala accounting for the largest share - 34%</a:t>
            </a:r>
            <a:endParaRPr lang="en-GB" sz="2000" dirty="0"/>
          </a:p>
          <a:p>
            <a:pPr marL="800100" lvl="1" indent="-342900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GB" sz="2000" dirty="0"/>
              <a:t>Cultural and geographic similarities</a:t>
            </a:r>
          </a:p>
          <a:p>
            <a:pPr marL="800100" lvl="1" indent="-342900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All countries are </a:t>
            </a:r>
            <a:r>
              <a:rPr lang="en-US" sz="2000" dirty="0" err="1"/>
              <a:t>categorised</a:t>
            </a:r>
            <a:r>
              <a:rPr lang="en-US" sz="2000" dirty="0"/>
              <a:t> as middle-income countries</a:t>
            </a:r>
          </a:p>
          <a:p>
            <a:pPr marL="800100" lvl="1" indent="-342900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GDP coming mainly from services, commerce, tourism and trading sectors</a:t>
            </a:r>
          </a:p>
          <a:p>
            <a:pPr marL="800100" lvl="1" indent="-342900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en-US" sz="2000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249501B-86CF-4C3D-9338-6A9D9815FF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6972697"/>
              </p:ext>
            </p:extLst>
          </p:nvPr>
        </p:nvGraphicFramePr>
        <p:xfrm>
          <a:off x="122748" y="1895713"/>
          <a:ext cx="6430452" cy="2708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20914F8-E791-4769-A6C4-95BC9F91FC3A}"/>
              </a:ext>
            </a:extLst>
          </p:cNvPr>
          <p:cNvSpPr txBox="1"/>
          <p:nvPr/>
        </p:nvSpPr>
        <p:spPr>
          <a:xfrm>
            <a:off x="0" y="4638853"/>
            <a:ext cx="38074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chemeClr val="accent3">
                    <a:lumMod val="75000"/>
                  </a:schemeClr>
                </a:solidFill>
              </a:rPr>
              <a:t>Source: World Bank, World Development Indicators (July 2021)</a:t>
            </a:r>
            <a:endParaRPr lang="en-GB" sz="8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AFF691-AC0A-43A9-BFB4-372ACEB99EBC}"/>
              </a:ext>
            </a:extLst>
          </p:cNvPr>
          <p:cNvSpPr txBox="1"/>
          <p:nvPr/>
        </p:nvSpPr>
        <p:spPr>
          <a:xfrm>
            <a:off x="122748" y="1601093"/>
            <a:ext cx="1553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Year: 2019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068967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07E33F0-DC91-4C4D-B364-F88D3AE6A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Central American Energy Sector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E79E3A0-44B1-497A-9C59-1902B24897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6537907"/>
              </p:ext>
            </p:extLst>
          </p:nvPr>
        </p:nvGraphicFramePr>
        <p:xfrm>
          <a:off x="5962579" y="1271588"/>
          <a:ext cx="5873750" cy="4794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BD3BF06-B534-4426-99BA-60C2CB9F4951}"/>
              </a:ext>
            </a:extLst>
          </p:cNvPr>
          <p:cNvSpPr txBox="1"/>
          <p:nvPr/>
        </p:nvSpPr>
        <p:spPr>
          <a:xfrm>
            <a:off x="6210300" y="6065838"/>
            <a:ext cx="38074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chemeClr val="accent3">
                    <a:lumMod val="75000"/>
                  </a:schemeClr>
                </a:solidFill>
              </a:rPr>
              <a:t>Source: IRENA Statistics</a:t>
            </a:r>
            <a:endParaRPr lang="en-GB" sz="8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B361C4-E78F-4B01-AC21-6C0C1A82ED2D}"/>
              </a:ext>
            </a:extLst>
          </p:cNvPr>
          <p:cNvSpPr txBox="1"/>
          <p:nvPr/>
        </p:nvSpPr>
        <p:spPr>
          <a:xfrm>
            <a:off x="6210300" y="1051887"/>
            <a:ext cx="1553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Year: 2020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DAB161-3001-4596-80D7-086F6C16E349}"/>
              </a:ext>
            </a:extLst>
          </p:cNvPr>
          <p:cNvSpPr/>
          <p:nvPr/>
        </p:nvSpPr>
        <p:spPr>
          <a:xfrm>
            <a:off x="-28221" y="1583527"/>
            <a:ext cx="5474280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The six countries part of the electricity market reached 19 GW of installed capacity in 2020.</a:t>
            </a:r>
          </a:p>
          <a:p>
            <a:pPr marL="800100" lvl="1" indent="-342900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Renewable energy accounts for 81.9% of total installed capacity</a:t>
            </a:r>
            <a:r>
              <a:rPr lang="en-GB" sz="2000" dirty="0"/>
              <a:t>.</a:t>
            </a:r>
          </a:p>
          <a:p>
            <a:pPr marL="800100" lvl="1" indent="-342900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Hydropower is the largest renewable energy resource accounting for 30% of installed capacity and almost 50% of electricity generation</a:t>
            </a:r>
          </a:p>
          <a:p>
            <a:pPr marL="800100" lvl="1" indent="-342900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Since 2015, VRE plays an important role in the energy mix of the countries in the region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33062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889C54C-ACEB-4C41-B9D5-94043388C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Evolution of interconnectivity in Central America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262DD8-D749-4AA0-B72A-4C2F4ECF4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75" y="1002088"/>
            <a:ext cx="5076825" cy="53543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A3E697-85D0-4C54-B8E6-9696D7DF8F1A}"/>
              </a:ext>
            </a:extLst>
          </p:cNvPr>
          <p:cNvSpPr/>
          <p:nvPr/>
        </p:nvSpPr>
        <p:spPr>
          <a:xfrm>
            <a:off x="-28221" y="1002088"/>
            <a:ext cx="5474280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Regional integration initiatives started in the 50s</a:t>
            </a:r>
          </a:p>
          <a:p>
            <a:pPr marL="800100" lvl="1" indent="-342900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In 1993, the </a:t>
            </a:r>
            <a:r>
              <a:rPr lang="en-GB" sz="2000" dirty="0"/>
              <a:t>Central American Integration System (SICA) was created as a regional economic and political organisation</a:t>
            </a:r>
          </a:p>
          <a:p>
            <a:pPr marL="800100" lvl="1" indent="-342900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The </a:t>
            </a:r>
            <a:r>
              <a:rPr lang="en-US" sz="2000" b="1" dirty="0"/>
              <a:t>Framework Treaty </a:t>
            </a:r>
            <a:r>
              <a:rPr lang="en-US" sz="2000" dirty="0"/>
              <a:t>established the Regional Electricity Market (REM), the creation of the SIEPAC line, and the regional </a:t>
            </a:r>
            <a:r>
              <a:rPr lang="en-US" sz="2000" dirty="0" err="1"/>
              <a:t>organisations</a:t>
            </a:r>
            <a:r>
              <a:rPr lang="en-US" sz="2000" dirty="0"/>
              <a:t> part of REM</a:t>
            </a:r>
          </a:p>
          <a:p>
            <a:pPr marL="800100" lvl="1" indent="-342900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Drivers for regional market:</a:t>
            </a:r>
          </a:p>
          <a:p>
            <a:pPr marL="1257300" lvl="2" indent="-342900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Improve operational efficiency</a:t>
            </a:r>
          </a:p>
          <a:p>
            <a:pPr marL="1257300" lvl="2" indent="-342900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Reduce dependence to fossil fuels</a:t>
            </a:r>
          </a:p>
          <a:p>
            <a:pPr marL="1257300" lvl="2" indent="-342900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Improve competition (national and international)</a:t>
            </a:r>
          </a:p>
          <a:p>
            <a:pPr marL="1257300" lvl="2" indent="-342900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Reduce electricity prices</a:t>
            </a:r>
          </a:p>
          <a:p>
            <a:pPr marL="1257300" lvl="2" indent="-342900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sz="2000" dirty="0"/>
              <a:t>Attract private investment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7712E7-F842-4C72-8157-D21A7C7E698F}"/>
              </a:ext>
            </a:extLst>
          </p:cNvPr>
          <p:cNvSpPr txBox="1"/>
          <p:nvPr/>
        </p:nvSpPr>
        <p:spPr>
          <a:xfrm>
            <a:off x="5857875" y="6331032"/>
            <a:ext cx="4781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chemeClr val="accent3">
                    <a:lumMod val="75000"/>
                  </a:schemeClr>
                </a:solidFill>
              </a:rPr>
              <a:t>Source:  IRENA and KEEI (2021), Renewable energy and electricity interconnections for a sustainable Northeast Asia, International Renewable Energy Agency, Abu Dhabi.</a:t>
            </a:r>
            <a:endParaRPr lang="en-GB" sz="800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259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9CCB11-776B-4B8D-8FE5-B7E0EDFBA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1275" y="1280350"/>
            <a:ext cx="5445054" cy="4794253"/>
          </a:xfrm>
        </p:spPr>
        <p:txBody>
          <a:bodyPr/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000" b="0" dirty="0"/>
              <a:t>Cross-border interconnections has been developed in the region since the 70s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000" b="0" dirty="0"/>
              <a:t>The SIEPAC line started construction in the late 90s by the Regional Operations Entity (EPR)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000" b="0" dirty="0"/>
              <a:t>SIEPAC was finance by the Interamerican Development Bank (IDB), Central American Bank for Economic Integration (CABEI), Development Bank of Latin America (CAF), and private banks – total investment was around USD 505 million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000" b="0" dirty="0"/>
              <a:t>First phase of construction aimed to reinforced existing national grids and cross-border interconnections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000" b="0" dirty="0"/>
              <a:t>SIEPAC is a 230kV power grid from Guatemala to Panama, with a length of 1790km, and  carrying capacity of the single-circuit line is 300 MW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SIEPAC started operations in 2013</a:t>
            </a:r>
            <a:endParaRPr lang="en-GB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4DB4B3-C3A5-4868-88C1-7FBD7E614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Regional market infrastructure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FDF94A-5EC3-4104-ABD9-821AA972A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49" y="1638300"/>
            <a:ext cx="5941466" cy="37242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AF5CDA-FF0B-499E-A38E-0862A3A6474A}"/>
              </a:ext>
            </a:extLst>
          </p:cNvPr>
          <p:cNvSpPr txBox="1"/>
          <p:nvPr/>
        </p:nvSpPr>
        <p:spPr>
          <a:xfrm>
            <a:off x="101149" y="5369008"/>
            <a:ext cx="4781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chemeClr val="accent3">
                    <a:lumMod val="75000"/>
                  </a:schemeClr>
                </a:solidFill>
              </a:rPr>
              <a:t>Source:  IRENA and KEEI (2021), Renewable energy and electricity interconnections for a sustainable Northeast Asia, International Renewable Energy Agency, Abu Dhabi.</a:t>
            </a:r>
            <a:endParaRPr lang="en-GB" sz="800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220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429CE38-F1B5-4574-817A-969939573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71" y="1002088"/>
            <a:ext cx="11501367" cy="3761641"/>
          </a:xfrm>
        </p:spPr>
        <p:txBody>
          <a:bodyPr/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000" b="0" dirty="0"/>
              <a:t>The Framework Treaty established all regional institutions for the development of the REM: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70C0"/>
                </a:solidFill>
              </a:rPr>
              <a:t>SICA’s Council of Ministers of Energy: </a:t>
            </a:r>
            <a:r>
              <a:rPr lang="en-US" sz="2000" dirty="0"/>
              <a:t>Develop guidelines for the regional energy policy.</a:t>
            </a:r>
            <a:endParaRPr lang="en-US" sz="2000" b="1" dirty="0">
              <a:solidFill>
                <a:srgbClr val="0070C0"/>
              </a:solidFill>
            </a:endParaRP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70C0"/>
                </a:solidFill>
              </a:rPr>
              <a:t>Regional Operations Entity (EPR):</a:t>
            </a:r>
            <a:r>
              <a:rPr lang="en-US" sz="2000" dirty="0"/>
              <a:t> It is a public-private company aiming to design, build and sustain the SIEPAC interconnection system.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70C0"/>
                </a:solidFill>
              </a:rPr>
              <a:t>Regional Operating Entity (EOR):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  <a:r>
              <a:rPr lang="en-US" sz="2000" dirty="0"/>
              <a:t>The entity proposes procedures for the operation of the market and correct use of regional grid; ensure the correct criteria of operation and regional dispatch; undertakes commercial management of transactions; develops expansion generation and expansion plans, among others</a:t>
            </a:r>
            <a:endParaRPr lang="en-US" sz="2000" b="1" dirty="0"/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GB" sz="2000" b="1" dirty="0">
                <a:solidFill>
                  <a:srgbClr val="0070C0"/>
                </a:solidFill>
              </a:rPr>
              <a:t>Regional Commission for Electrical Interconnections (CRIE):</a:t>
            </a:r>
            <a:r>
              <a:rPr lang="en-GB" sz="2000" dirty="0"/>
              <a:t> </a:t>
            </a:r>
            <a:r>
              <a:rPr lang="en-US" sz="2000" dirty="0"/>
              <a:t> It is the independent regional regulatory agency, responsible for regulating commercial relations and for setting rates. 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000" b="1" dirty="0">
                <a:solidFill>
                  <a:srgbClr val="0070C0"/>
                </a:solidFill>
              </a:rPr>
              <a:t>Board of Directors of the Regional Electricity Market (</a:t>
            </a:r>
            <a:r>
              <a:rPr lang="en-GB" sz="2000" b="1" dirty="0">
                <a:solidFill>
                  <a:srgbClr val="0070C0"/>
                </a:solidFill>
              </a:rPr>
              <a:t>CDMER):</a:t>
            </a:r>
            <a:r>
              <a:rPr lang="en-GB" sz="2000" dirty="0"/>
              <a:t> </a:t>
            </a:r>
            <a:r>
              <a:rPr lang="en-US" sz="2000" dirty="0"/>
              <a:t>This body is the REM board of directors, which develops the REM and facilitates of the Treaty Framework’s commitments. Additionally, it coordinates interrelation between regional </a:t>
            </a:r>
            <a:r>
              <a:rPr lang="en-US" sz="2000" dirty="0" err="1"/>
              <a:t>organisations</a:t>
            </a:r>
            <a:r>
              <a:rPr lang="en-US" sz="2000" dirty="0"/>
              <a:t>.</a:t>
            </a:r>
            <a:endParaRPr lang="en-GB" sz="2000" b="1" dirty="0">
              <a:solidFill>
                <a:srgbClr val="0070C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C1FD57-0A09-419B-A429-7A53AF345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Institutional Framework</a:t>
            </a:r>
            <a:endParaRPr lang="en-GB" dirty="0"/>
          </a:p>
        </p:txBody>
      </p:sp>
      <p:pic>
        <p:nvPicPr>
          <p:cNvPr id="1026" name="Picture 2" descr="Consejo de Ministros de Energía del SICA - Portal del SICA">
            <a:extLst>
              <a:ext uri="{FF2B5EF4-FFF2-40B4-BE49-F238E27FC236}">
                <a16:creationId xmlns:a16="http://schemas.microsoft.com/office/drawing/2014/main" id="{8F081542-611E-4AB4-85C9-EDCE19222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96" y="5088193"/>
            <a:ext cx="1135473" cy="113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ransportistas | CNEE">
            <a:extLst>
              <a:ext uri="{FF2B5EF4-FFF2-40B4-BE49-F238E27FC236}">
                <a16:creationId xmlns:a16="http://schemas.microsoft.com/office/drawing/2014/main" id="{39094972-C69E-4926-8DEB-4BCBDA85E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638" y="4946316"/>
            <a:ext cx="2066925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6">
            <a:extLst>
              <a:ext uri="{FF2B5EF4-FFF2-40B4-BE49-F238E27FC236}">
                <a16:creationId xmlns:a16="http://schemas.microsoft.com/office/drawing/2014/main" id="{2F05A182-888F-47D8-B9D0-5F017F8265F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332" y="5095789"/>
            <a:ext cx="1860673" cy="1225508"/>
          </a:xfrm>
          <a:prstGeom prst="rect">
            <a:avLst/>
          </a:prstGeom>
        </p:spPr>
      </p:pic>
      <p:pic>
        <p:nvPicPr>
          <p:cNvPr id="1030" name="Picture 6" descr="CRIE - CRIE">
            <a:extLst>
              <a:ext uri="{FF2B5EF4-FFF2-40B4-BE49-F238E27FC236}">
                <a16:creationId xmlns:a16="http://schemas.microsoft.com/office/drawing/2014/main" id="{0A8F0BEE-E204-4A85-8AF4-61FD406F1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493" y="5256138"/>
            <a:ext cx="2718757" cy="110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onsejo Director del Mercado Eléctrico Regional de América Central - Portal  del SICA">
            <a:extLst>
              <a:ext uri="{FF2B5EF4-FFF2-40B4-BE49-F238E27FC236}">
                <a16:creationId xmlns:a16="http://schemas.microsoft.com/office/drawing/2014/main" id="{A102D346-DD31-4C08-8985-0842636E6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995" y="4851754"/>
            <a:ext cx="1608348" cy="160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0447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D28F9A9-F525-4CB8-897D-EB093C37D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0469" y="1267429"/>
            <a:ext cx="5092629" cy="3686175"/>
          </a:xfrm>
        </p:spPr>
        <p:txBody>
          <a:bodyPr/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000" b="0" dirty="0"/>
              <a:t>REM member-state agencies conduct transactions with each other in three ways: 1) spot transactions, 2) </a:t>
            </a:r>
            <a:r>
              <a:rPr lang="en-GB" sz="2000" b="0" dirty="0"/>
              <a:t>firm, or 3) non-firm contracts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000" b="0" dirty="0"/>
              <a:t>The REM includes actors from each member country: generators, distribution companies, transmission entities, electricity dealers, agents, and large-scale consumers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000" b="0" dirty="0"/>
              <a:t>To participate in the REM, all agents must have guarantees of payment at the liquidating bank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000" b="0" dirty="0"/>
              <a:t>Every day, EOR issues the regional pre-dispatch where the allocated and non-allocated purchases and sales appear.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75983CF-9CB9-4FBE-AB60-FAA73FE54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 of the REM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2FABD5-F1CA-4CC5-AA77-F8F3B7F6D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6325"/>
            <a:ext cx="6501345" cy="34861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4FAE40-9B88-41F2-B554-36B728965684}"/>
              </a:ext>
            </a:extLst>
          </p:cNvPr>
          <p:cNvSpPr txBox="1"/>
          <p:nvPr/>
        </p:nvSpPr>
        <p:spPr>
          <a:xfrm>
            <a:off x="248902" y="4636712"/>
            <a:ext cx="4781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chemeClr val="accent3">
                    <a:lumMod val="75000"/>
                  </a:schemeClr>
                </a:solidFill>
              </a:rPr>
              <a:t>Source:  IRENA (2020), IRENA Renewable Readiness Assessment: El Salvador, International Renewable Energy Agency, Abu Dhabi</a:t>
            </a:r>
            <a:endParaRPr lang="en-GB" sz="8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32B2DD-2E9D-4B93-945B-5BA51D33D2BE}"/>
              </a:ext>
            </a:extLst>
          </p:cNvPr>
          <p:cNvSpPr txBox="1"/>
          <p:nvPr/>
        </p:nvSpPr>
        <p:spPr>
          <a:xfrm>
            <a:off x="589935" y="5336941"/>
            <a:ext cx="59114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006192"/>
                </a:solidFill>
              </a:rPr>
              <a:t>REM </a:t>
            </a:r>
            <a:r>
              <a:rPr lang="en-US" sz="2000" b="1" i="1" dirty="0" err="1">
                <a:solidFill>
                  <a:srgbClr val="006192"/>
                </a:solidFill>
              </a:rPr>
              <a:t>utilises</a:t>
            </a:r>
            <a:r>
              <a:rPr lang="en-US" sz="2000" b="1" i="1" dirty="0">
                <a:solidFill>
                  <a:srgbClr val="006192"/>
                </a:solidFill>
              </a:rPr>
              <a:t> a 6+1=1 model: the six national markets plus one superposed regional market function the same as one regional market</a:t>
            </a:r>
            <a:endParaRPr lang="en-GB" sz="2000" b="1" i="1" dirty="0">
              <a:solidFill>
                <a:srgbClr val="0061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882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83ABE02-7074-4FC6-A5E6-8AC8374B33AB}"/>
              </a:ext>
            </a:extLst>
          </p:cNvPr>
          <p:cNvSpPr/>
          <p:nvPr/>
        </p:nvSpPr>
        <p:spPr>
          <a:xfrm>
            <a:off x="6518789" y="1047139"/>
            <a:ext cx="4630992" cy="4763722"/>
          </a:xfrm>
          <a:prstGeom prst="rect">
            <a:avLst/>
          </a:prstGeom>
          <a:solidFill>
            <a:srgbClr val="0061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40E990-6717-4A73-821B-E8EE695BFEE5}"/>
              </a:ext>
            </a:extLst>
          </p:cNvPr>
          <p:cNvSpPr/>
          <p:nvPr/>
        </p:nvSpPr>
        <p:spPr>
          <a:xfrm>
            <a:off x="543868" y="1164318"/>
            <a:ext cx="4927784" cy="4329337"/>
          </a:xfrm>
          <a:prstGeom prst="rect">
            <a:avLst/>
          </a:prstGeom>
          <a:solidFill>
            <a:srgbClr val="0061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40FD13-73EB-4C54-9582-4C8458E7B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128" y="2149146"/>
            <a:ext cx="3965766" cy="3248765"/>
          </a:xfrm>
          <a:solidFill>
            <a:schemeClr val="bg1"/>
          </a:solidFill>
        </p:spPr>
        <p:txBody>
          <a:bodyPr/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200" b="0" dirty="0"/>
              <a:t>Need to further develop national and regional infrastructure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200" b="0" dirty="0"/>
              <a:t>Address growing implementation of VRE in the region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200" b="0" dirty="0"/>
              <a:t>Insufficient coordination between national and regional generation plans</a:t>
            </a:r>
            <a:endParaRPr lang="en-GB" sz="2200" b="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837189-ED09-4204-B052-65F59A4EF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and upcoming projects</a:t>
            </a:r>
            <a:endParaRPr lang="en-GB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E2475E54-F036-4C11-9CE0-E1E214320DB3}"/>
              </a:ext>
            </a:extLst>
          </p:cNvPr>
          <p:cNvSpPr txBox="1">
            <a:spLocks/>
          </p:cNvSpPr>
          <p:nvPr/>
        </p:nvSpPr>
        <p:spPr>
          <a:xfrm>
            <a:off x="6908984" y="1644317"/>
            <a:ext cx="4455833" cy="463236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100" b="0" dirty="0"/>
              <a:t>New draft protocol for REM aiming to: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sz="2100" b="0" dirty="0"/>
              <a:t>Strengthen governance and leadership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sz="2100" b="0" dirty="0"/>
              <a:t>Enhance coordination of planning processes (generation and grid)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sz="2100" dirty="0"/>
              <a:t>Establish mechanism for </a:t>
            </a:r>
            <a:r>
              <a:rPr lang="en-US" sz="2100" dirty="0" err="1"/>
              <a:t>harmonisation</a:t>
            </a:r>
            <a:r>
              <a:rPr lang="en-US" sz="2100" dirty="0"/>
              <a:t> of national markets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ü"/>
            </a:pPr>
            <a:r>
              <a:rPr lang="en-US" sz="2100" dirty="0"/>
              <a:t>Include </a:t>
            </a:r>
            <a:r>
              <a:rPr lang="en-GB" sz="2100" dirty="0"/>
              <a:t>interconnections and extra-regional exchange</a:t>
            </a:r>
            <a:endParaRPr lang="en-US" sz="2100" b="0" dirty="0"/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100" b="0" dirty="0"/>
              <a:t>SIEPAC line upgrades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n-US" sz="2100" b="0" dirty="0"/>
              <a:t>Interconnection Panama-Colombia</a:t>
            </a:r>
          </a:p>
          <a:p>
            <a:pPr marL="0" indent="0">
              <a:buClr>
                <a:srgbClr val="0070C0"/>
              </a:buClr>
              <a:buFont typeface="Arial" panose="020B0604020202020204" pitchFamily="34" charset="0"/>
              <a:buNone/>
            </a:pPr>
            <a:endParaRPr lang="en-GB" sz="2100" b="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89DCC4-8D3C-4208-A59A-20269915514B}"/>
              </a:ext>
            </a:extLst>
          </p:cNvPr>
          <p:cNvSpPr txBox="1"/>
          <p:nvPr/>
        </p:nvSpPr>
        <p:spPr>
          <a:xfrm>
            <a:off x="6518789" y="1047139"/>
            <a:ext cx="4011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Upcoming projects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CBF569-3FB9-41A2-9BBC-C1455C47D1E3}"/>
              </a:ext>
            </a:extLst>
          </p:cNvPr>
          <p:cNvSpPr txBox="1"/>
          <p:nvPr/>
        </p:nvSpPr>
        <p:spPr>
          <a:xfrm>
            <a:off x="742332" y="1364345"/>
            <a:ext cx="4011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Challenges</a:t>
            </a:r>
            <a:endParaRPr lang="en-GB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042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ECA5F168-7F84-483B-81B3-77D2F8A2BBFD}"/>
              </a:ext>
            </a:extLst>
          </p:cNvPr>
          <p:cNvSpPr txBox="1">
            <a:spLocks/>
          </p:cNvSpPr>
          <p:nvPr/>
        </p:nvSpPr>
        <p:spPr>
          <a:xfrm>
            <a:off x="294198" y="165474"/>
            <a:ext cx="11532359" cy="836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00619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IRENA’s Clean Energy Corridor of Central America (CECCA)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23BBC4F-085B-4E15-AE3A-16A86BF8DB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47" r="6883" b="12308"/>
          <a:stretch/>
        </p:blipFill>
        <p:spPr>
          <a:xfrm>
            <a:off x="1847528" y="3327590"/>
            <a:ext cx="7862279" cy="3441676"/>
          </a:xfrm>
          <a:prstGeom prst="rect">
            <a:avLst/>
          </a:prstGeom>
        </p:spPr>
      </p:pic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7A36E34B-7646-42D6-8431-9712AB170EF4}"/>
              </a:ext>
            </a:extLst>
          </p:cNvPr>
          <p:cNvSpPr txBox="1">
            <a:spLocks/>
          </p:cNvSpPr>
          <p:nvPr/>
        </p:nvSpPr>
        <p:spPr>
          <a:xfrm>
            <a:off x="382686" y="1091314"/>
            <a:ext cx="11346418" cy="648072"/>
          </a:xfrm>
          <a:prstGeom prst="rect">
            <a:avLst/>
          </a:prstGeom>
        </p:spPr>
        <p:txBody>
          <a:bodyPr/>
          <a:lstStyle>
            <a:lvl1pPr marL="383821" indent="-383821" algn="l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31612" indent="-319851" algn="l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1279403" indent="-255881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•"/>
              <a:defRPr sz="2700">
                <a:solidFill>
                  <a:schemeClr val="tx1"/>
                </a:solidFill>
                <a:latin typeface="+mn-lt"/>
                <a:cs typeface="+mn-cs"/>
              </a:defRPr>
            </a:lvl3pPr>
            <a:lvl4pPr marL="1791165" indent="-255881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4pPr>
            <a:lvl5pPr marL="2302926" indent="-255881" algn="l" rt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  <a:cs typeface="+mn-cs"/>
              </a:defRPr>
            </a:lvl5pPr>
            <a:lvl6pPr marL="2814688" indent="-255881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3326450" indent="-255881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3838210" indent="-255881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4349972" indent="-255881" algn="l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245898"/>
              </a:buClr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Promote the accelerated development and cross-border trade of renewable power in Central America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1CF034D-50D6-4ACF-92A7-4D95DEA982F4}"/>
              </a:ext>
            </a:extLst>
          </p:cNvPr>
          <p:cNvSpPr/>
          <p:nvPr/>
        </p:nvSpPr>
        <p:spPr>
          <a:xfrm>
            <a:off x="2063552" y="1762950"/>
            <a:ext cx="7956678" cy="1476151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F0112B-00F2-4A5A-8DFD-4266741A5E8E}"/>
              </a:ext>
            </a:extLst>
          </p:cNvPr>
          <p:cNvSpPr txBox="1"/>
          <p:nvPr/>
        </p:nvSpPr>
        <p:spPr>
          <a:xfrm>
            <a:off x="2225467" y="1762951"/>
            <a:ext cx="7632848" cy="1353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245898"/>
              </a:buClr>
              <a:buSzTx/>
              <a:buFont typeface="Calibri" panose="020F0502020204030204" pitchFamily="34" charset="0"/>
              <a:buChar char="»"/>
              <a:tabLst/>
              <a:defRPr/>
            </a:pPr>
            <a:r>
              <a:rPr kumimoji="0" lang="en-US" sz="1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</a:t>
            </a:r>
            <a:r>
              <a:rPr kumimoji="0" lang="en-US" sz="1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endorsed by the Energy Ministers of the region in December 2015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245898"/>
              </a:buClr>
              <a:buSzTx/>
              <a:buFont typeface="Calibri" panose="020F0502020204030204" pitchFamily="34" charset="0"/>
              <a:buChar char="»"/>
              <a:tabLst/>
              <a:defRPr/>
            </a:pPr>
            <a:r>
              <a:rPr kumimoji="0" lang="en-US" sz="19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 piloted in Panama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rgbClr val="245898"/>
              </a:buClr>
              <a:buSzTx/>
              <a:buFont typeface="Calibri" panose="020F0502020204030204" pitchFamily="34" charset="0"/>
              <a:buChar char="»"/>
              <a:tabLst/>
              <a:defRPr/>
            </a:pPr>
            <a:r>
              <a:rPr lang="en-US" sz="1900" i="1" kern="0" dirty="0">
                <a:solidFill>
                  <a:srgbClr val="000000"/>
                </a:solidFill>
                <a:latin typeface="Arial" charset="0"/>
                <a:cs typeface="Arial" charset="0"/>
              </a:rPr>
              <a:t> key component of the 2030 Energy Strategy for the SICA countries</a:t>
            </a:r>
            <a:endParaRPr kumimoji="0" lang="en-US" sz="19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157324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F830863362724DB520D7A1D831CECD" ma:contentTypeVersion="6" ma:contentTypeDescription="Create a new document." ma:contentTypeScope="" ma:versionID="5dfba0d6e46e308420bce3565380318c">
  <xsd:schema xmlns:xsd="http://www.w3.org/2001/XMLSchema" xmlns:xs="http://www.w3.org/2001/XMLSchema" xmlns:p="http://schemas.microsoft.com/office/2006/metadata/properties" xmlns:ns2="1e025b32-6b9a-47b8-82d6-0a5c7fcbeb53" xmlns:ns3="53eda448-fbe5-416e-94e8-3496fe9a681a" targetNamespace="http://schemas.microsoft.com/office/2006/metadata/properties" ma:root="true" ma:fieldsID="5861c990a1be02c0e7a73e6a0827b379" ns2:_="" ns3:_="">
    <xsd:import namespace="1e025b32-6b9a-47b8-82d6-0a5c7fcbeb53"/>
    <xsd:import namespace="53eda448-fbe5-416e-94e8-3496fe9a68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025b32-6b9a-47b8-82d6-0a5c7fcbeb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eda448-fbe5-416e-94e8-3496fe9a681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A2360C3-EB16-4CD6-89CE-B8C51C76DA4B}"/>
</file>

<file path=customXml/itemProps2.xml><?xml version="1.0" encoding="utf-8"?>
<ds:datastoreItem xmlns:ds="http://schemas.openxmlformats.org/officeDocument/2006/customXml" ds:itemID="{1645A9CF-4305-4B29-9416-7F6F176323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1DF8725-0007-4334-913F-DF86957EB63F}">
  <ds:schemaRefs>
    <ds:schemaRef ds:uri="642093c0-08b1-4e75-b818-61e29e9cec16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c792c55a-58ce-4fc0-a5a9-4893877b0cef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13442</TotalTime>
  <Words>1096</Words>
  <Application>Microsoft Office PowerPoint</Application>
  <PresentationFormat>Widescreen</PresentationFormat>
  <Paragraphs>102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2_Office Theme</vt:lpstr>
      <vt:lpstr>1_Office Theme</vt:lpstr>
      <vt:lpstr>Custom Design</vt:lpstr>
      <vt:lpstr>3_Office Theme</vt:lpstr>
      <vt:lpstr>1_Custom Design</vt:lpstr>
      <vt:lpstr>PowerPoint Presentation</vt:lpstr>
      <vt:lpstr>The Central American region</vt:lpstr>
      <vt:lpstr>Central American Energy Sector</vt:lpstr>
      <vt:lpstr>Evolution of interconnectivity in Central America</vt:lpstr>
      <vt:lpstr>Regional market infrastructure</vt:lpstr>
      <vt:lpstr>Institutional Framework</vt:lpstr>
      <vt:lpstr>Operation of the REM</vt:lpstr>
      <vt:lpstr>Challenges and upcoming projects</vt:lpstr>
      <vt:lpstr>PowerPoint Presentation</vt:lpstr>
      <vt:lpstr>PowerPoint Presentation</vt:lpstr>
      <vt:lpstr>Joint Study on RE and Electricity Interconnections in Northeast Asia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Hyun Ko</dc:creator>
  <cp:lastModifiedBy>Fabian Barrera</cp:lastModifiedBy>
  <cp:revision>14</cp:revision>
  <dcterms:created xsi:type="dcterms:W3CDTF">2021-05-25T12:42:18Z</dcterms:created>
  <dcterms:modified xsi:type="dcterms:W3CDTF">2021-07-14T12:11:05Z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0x01010040F830863362724DB520D7A1D831CECD</vt:lpwstr>
  </property>
</Properties>
</file>