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56" r:id="rId5"/>
    <p:sldMasterId id="2147483652" r:id="rId6"/>
    <p:sldMasterId id="2147483660" r:id="rId7"/>
  </p:sldMasterIdLst>
  <p:notesMasterIdLst>
    <p:notesMasterId r:id="rId17"/>
  </p:notesMasterIdLst>
  <p:sldIdLst>
    <p:sldId id="256" r:id="rId8"/>
    <p:sldId id="4231" r:id="rId9"/>
    <p:sldId id="4238" r:id="rId10"/>
    <p:sldId id="4239" r:id="rId11"/>
    <p:sldId id="4236" r:id="rId12"/>
    <p:sldId id="4241" r:id="rId13"/>
    <p:sldId id="4227" r:id="rId14"/>
    <p:sldId id="4240" r:id="rId15"/>
    <p:sldId id="4233"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7FF"/>
    <a:srgbClr val="006192"/>
    <a:srgbClr val="025E89"/>
    <a:srgbClr val="AC29AD"/>
    <a:srgbClr val="FFFFFF"/>
    <a:srgbClr val="9DC0D4"/>
    <a:srgbClr val="CEF7FF"/>
    <a:srgbClr val="00A0C6"/>
    <a:srgbClr val="00B7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C9D538-2F37-4B45-8781-F0716CE2B39F}" v="18" dt="2021-04-28T18:14:33.47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5" autoAdjust="0"/>
    <p:restoredTop sz="91522" autoAdjust="0"/>
  </p:normalViewPr>
  <p:slideViewPr>
    <p:cSldViewPr snapToGrid="0">
      <p:cViewPr varScale="1">
        <p:scale>
          <a:sx n="114" d="100"/>
          <a:sy n="114" d="100"/>
        </p:scale>
        <p:origin x="950"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dirty="0"/>
              <a:t>RE Capacity additions in</a:t>
            </a:r>
            <a:r>
              <a:rPr lang="en-US" baseline="0" dirty="0"/>
              <a:t> Africa</a:t>
            </a:r>
            <a:r>
              <a:rPr lang="en-US" dirty="0"/>
              <a:t> (MW)</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1"/>
          <c:order val="0"/>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Sheet1!$F$11:$N$11</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Sheet1!$F$13:$N$13</c:f>
              <c:numCache>
                <c:formatCode>General</c:formatCode>
                <c:ptCount val="9"/>
                <c:pt idx="0">
                  <c:v>985</c:v>
                </c:pt>
                <c:pt idx="1">
                  <c:v>2176</c:v>
                </c:pt>
                <c:pt idx="2">
                  <c:v>2036</c:v>
                </c:pt>
                <c:pt idx="3">
                  <c:v>2312</c:v>
                </c:pt>
                <c:pt idx="4">
                  <c:v>2642</c:v>
                </c:pt>
                <c:pt idx="5">
                  <c:v>5581</c:v>
                </c:pt>
                <c:pt idx="6">
                  <c:v>5224</c:v>
                </c:pt>
                <c:pt idx="7">
                  <c:v>2464</c:v>
                </c:pt>
                <c:pt idx="8">
                  <c:v>2560</c:v>
                </c:pt>
              </c:numCache>
            </c:numRef>
          </c:val>
          <c:extLst>
            <c:ext xmlns:c16="http://schemas.microsoft.com/office/drawing/2014/chart" uri="{C3380CC4-5D6E-409C-BE32-E72D297353CC}">
              <c16:uniqueId val="{00000000-D7DA-4B72-ADAA-2D1BF73F1DEE}"/>
            </c:ext>
          </c:extLst>
        </c:ser>
        <c:dLbls>
          <c:showLegendKey val="0"/>
          <c:showVal val="0"/>
          <c:showCatName val="0"/>
          <c:showSerName val="0"/>
          <c:showPercent val="0"/>
          <c:showBubbleSize val="0"/>
        </c:dLbls>
        <c:gapWidth val="199"/>
        <c:axId val="914223312"/>
        <c:axId val="508178880"/>
      </c:barChart>
      <c:catAx>
        <c:axId val="91422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508178880"/>
        <c:crosses val="autoZero"/>
        <c:auto val="1"/>
        <c:lblAlgn val="ctr"/>
        <c:lblOffset val="100"/>
        <c:noMultiLvlLbl val="0"/>
      </c:catAx>
      <c:valAx>
        <c:axId val="50817888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4223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Global</a:t>
            </a:r>
            <a:r>
              <a:rPr lang="en-US" baseline="0"/>
              <a:t> Shares of Solar</a:t>
            </a:r>
          </a:p>
          <a:p>
            <a:pPr>
              <a:defRPr/>
            </a:pPr>
            <a:r>
              <a:rPr lang="en-US" baseline="0"/>
              <a:t>PV installed Capacity</a:t>
            </a:r>
            <a:endParaRPr lang="en-US"/>
          </a:p>
        </c:rich>
      </c:tx>
      <c:layout>
        <c:manualLayout>
          <c:xMode val="edge"/>
          <c:yMode val="edge"/>
          <c:x val="0.37907385697538099"/>
          <c:y val="0.5080109417741304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7DE-40B5-BE5C-9FF63443A33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7DE-40B5-BE5C-9FF63443A33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7DE-40B5-BE5C-9FF63443A33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7DE-40B5-BE5C-9FF63443A33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7DE-40B5-BE5C-9FF63443A33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7DE-40B5-BE5C-9FF63443A33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7DE-40B5-BE5C-9FF63443A33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7DE-40B5-BE5C-9FF63443A33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7DE-40B5-BE5C-9FF63443A33E}"/>
              </c:ext>
            </c:extLst>
          </c:dPt>
          <c:dLbls>
            <c:dLbl>
              <c:idx val="0"/>
              <c:layout>
                <c:manualLayout>
                  <c:x val="-9.5740523642047742E-2"/>
                  <c:y val="-0.16282401979940081"/>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93676320-1922-4413-B983-AE0375072641}" type="CATEGORYNAME">
                      <a:rPr lang="en-US"/>
                      <a:pPr>
                        <a:defRPr/>
                      </a:pPr>
                      <a:t>[CATEGORY NAME]</a:t>
                    </a:fld>
                    <a:r>
                      <a:rPr lang="en-US" baseline="0" dirty="0"/>
                      <a:t>
</a:t>
                    </a:r>
                    <a:fld id="{4308D7A2-66AE-4838-8ED8-5B91B100F3CF}" type="VALUE">
                      <a:rPr lang="en-US" baseline="0"/>
                      <a:pPr>
                        <a:defRPr/>
                      </a:pPr>
                      <a:t>[VALUE]</a:t>
                    </a:fld>
                    <a:r>
                      <a:rPr lang="en-US" baseline="0" dirty="0"/>
                      <a:t>
</a:t>
                    </a:r>
                    <a:fld id="{D695D098-47A7-4087-82D4-33AF91A5A92B}" type="PERCENTAGE">
                      <a:rPr lang="en-US" b="1" baseline="0">
                        <a:solidFill>
                          <a:srgbClr val="C00000"/>
                        </a:solidFill>
                      </a:rPr>
                      <a:pPr>
                        <a:defRPr/>
                      </a:pPr>
                      <a:t>[PERCENTAGE]</a:t>
                    </a:fld>
                    <a:endParaRPr lang="en-US" baseline="0" dirty="0"/>
                  </a:p>
                </c:rich>
              </c:tx>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0428563076743191"/>
                      <c:h val="0.11823023880514351"/>
                    </c:manualLayout>
                  </c15:layout>
                  <c15:dlblFieldTable/>
                  <c15:showDataLabelsRange val="0"/>
                </c:ext>
                <c:ext xmlns:c16="http://schemas.microsoft.com/office/drawing/2014/chart" uri="{C3380CC4-5D6E-409C-BE32-E72D297353CC}">
                  <c16:uniqueId val="{00000001-77DE-40B5-BE5C-9FF63443A33E}"/>
                </c:ext>
              </c:extLst>
            </c:dLbl>
            <c:dLbl>
              <c:idx val="1"/>
              <c:layout>
                <c:manualLayout>
                  <c:x val="9.3786635404454866E-2"/>
                  <c:y val="1.953888237592803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7DE-40B5-BE5C-9FF63443A33E}"/>
                </c:ext>
              </c:extLst>
            </c:dLbl>
            <c:dLbl>
              <c:idx val="2"/>
              <c:layout>
                <c:manualLayout>
                  <c:x val="-6.4478311840562755E-2"/>
                  <c:y val="7.489904910772436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7DE-40B5-BE5C-9FF63443A33E}"/>
                </c:ext>
              </c:extLst>
            </c:dLbl>
            <c:dLbl>
              <c:idx val="3"/>
              <c:layout>
                <c:manualLayout>
                  <c:x val="-0.21688159437280188"/>
                  <c:y val="-3.907776475185631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7DE-40B5-BE5C-9FF63443A33E}"/>
                </c:ext>
              </c:extLst>
            </c:dLbl>
            <c:dLbl>
              <c:idx val="4"/>
              <c:layout>
                <c:manualLayout>
                  <c:x val="-0.14067995310668238"/>
                  <c:y val="-7.815552950371244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7DE-40B5-BE5C-9FF63443A33E}"/>
                </c:ext>
              </c:extLst>
            </c:dLbl>
            <c:dLbl>
              <c:idx val="5"/>
              <c:layout>
                <c:manualLayout>
                  <c:x val="-9.9648300117233288E-2"/>
                  <c:y val="-2.93083235638921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7DE-40B5-BE5C-9FF63443A33E}"/>
                </c:ext>
              </c:extLst>
            </c:dLbl>
            <c:dLbl>
              <c:idx val="6"/>
              <c:layout>
                <c:manualLayout>
                  <c:x val="-0.10160218835482611"/>
                  <c:y val="-9.443793148365246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7DE-40B5-BE5C-9FF63443A33E}"/>
                </c:ext>
              </c:extLst>
            </c:dLbl>
            <c:dLbl>
              <c:idx val="7"/>
              <c:layout>
                <c:manualLayout>
                  <c:x val="0.16412661195779601"/>
                  <c:y val="-8.466849029568841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77DE-40B5-BE5C-9FF63443A33E}"/>
                </c:ext>
              </c:extLst>
            </c:dLbl>
            <c:dLbl>
              <c:idx val="8"/>
              <c:layout>
                <c:manualLayout>
                  <c:x val="7.6201641266119502E-2"/>
                  <c:y val="-0.1921323433632929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77DE-40B5-BE5C-9FF63443A33E}"/>
                </c:ext>
              </c:extLst>
            </c:dLbl>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Solar!$F$3:$F$11</c:f>
              <c:strCache>
                <c:ptCount val="9"/>
                <c:pt idx="0">
                  <c:v>Africa</c:v>
                </c:pt>
                <c:pt idx="1">
                  <c:v>Asia</c:v>
                </c:pt>
                <c:pt idx="2">
                  <c:v>Central America &amp; Carribean</c:v>
                </c:pt>
                <c:pt idx="3">
                  <c:v>Eurasia</c:v>
                </c:pt>
                <c:pt idx="4">
                  <c:v>Europe</c:v>
                </c:pt>
                <c:pt idx="5">
                  <c:v>Middle-East</c:v>
                </c:pt>
                <c:pt idx="6">
                  <c:v>North America</c:v>
                </c:pt>
                <c:pt idx="7">
                  <c:v>Oceania</c:v>
                </c:pt>
                <c:pt idx="8">
                  <c:v>South America</c:v>
                </c:pt>
              </c:strCache>
            </c:strRef>
          </c:cat>
          <c:val>
            <c:numRef>
              <c:f>Solar!$G$3:$G$11</c:f>
              <c:numCache>
                <c:formatCode>General</c:formatCode>
                <c:ptCount val="9"/>
                <c:pt idx="0">
                  <c:v>10.581</c:v>
                </c:pt>
                <c:pt idx="1">
                  <c:v>407.03800000000001</c:v>
                </c:pt>
                <c:pt idx="2">
                  <c:v>2.391</c:v>
                </c:pt>
                <c:pt idx="3">
                  <c:v>8.2309999999999999</c:v>
                </c:pt>
                <c:pt idx="4">
                  <c:v>163.46600000000001</c:v>
                </c:pt>
                <c:pt idx="5">
                  <c:v>6.968</c:v>
                </c:pt>
                <c:pt idx="6">
                  <c:v>84.54</c:v>
                </c:pt>
                <c:pt idx="7">
                  <c:v>17.986000000000001</c:v>
                </c:pt>
                <c:pt idx="8">
                  <c:v>12.768000000000001</c:v>
                </c:pt>
              </c:numCache>
            </c:numRef>
          </c:val>
          <c:extLst>
            <c:ext xmlns:c16="http://schemas.microsoft.com/office/drawing/2014/chart" uri="{C3380CC4-5D6E-409C-BE32-E72D297353CC}">
              <c16:uniqueId val="{00000012-77DE-40B5-BE5C-9FF63443A33E}"/>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5EAA930-370E-254E-8DCC-BFDD5E045D12}" type="datetimeFigureOut">
              <a:rPr lang="en-AE" smtClean="0"/>
              <a:t>13/07/2021</a:t>
            </a:fld>
            <a:endParaRPr lang="en-A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14FA7B1-F5A7-A340-B2C7-F5F7CC5AB2FB}" type="slidenum">
              <a:rPr lang="en-AE" smtClean="0"/>
              <a:t>‹#›</a:t>
            </a:fld>
            <a:endParaRPr lang="en-AE"/>
          </a:p>
        </p:txBody>
      </p:sp>
    </p:spTree>
    <p:extLst>
      <p:ext uri="{BB962C8B-B14F-4D97-AF65-F5344CB8AC3E}">
        <p14:creationId xmlns:p14="http://schemas.microsoft.com/office/powerpoint/2010/main" val="4256574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4FA7B1-F5A7-A340-B2C7-F5F7CC5AB2FB}" type="slidenum">
              <a:rPr lang="en-AE" smtClean="0"/>
              <a:t>1</a:t>
            </a:fld>
            <a:endParaRPr lang="en-AE"/>
          </a:p>
        </p:txBody>
      </p:sp>
    </p:spTree>
    <p:extLst>
      <p:ext uri="{BB962C8B-B14F-4D97-AF65-F5344CB8AC3E}">
        <p14:creationId xmlns:p14="http://schemas.microsoft.com/office/powerpoint/2010/main" val="122201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56EF13-2C02-484D-BE29-D537B0027BE5}"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07840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56EF13-2C02-484D-BE29-D537B0027BE5}"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6837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56EF13-2C02-484D-BE29-D537B0027BE5}"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71164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56EF13-2C02-484D-BE29-D537B0027BE5}"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14160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56EF13-2C02-484D-BE29-D537B0027BE5}"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55169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56EF13-2C02-484D-BE29-D537B0027BE5}"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46658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56EF13-2C02-484D-BE29-D537B0027BE5}"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23468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56EF13-2C02-484D-BE29-D537B0027BE5}"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99976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36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Source:</a:t>
            </a:r>
          </a:p>
        </p:txBody>
      </p:sp>
      <p:sp>
        <p:nvSpPr>
          <p:cNvPr id="9" name="Slide Number Placeholder 8"/>
          <p:cNvSpPr>
            <a:spLocks noGrp="1"/>
          </p:cNvSpPr>
          <p:nvPr>
            <p:ph type="sldNum" sz="quarter" idx="12"/>
          </p:nvPr>
        </p:nvSpPr>
        <p:spPr/>
        <p:txBody>
          <a:bodyPr/>
          <a:lstStyle/>
          <a:p>
            <a:fld id="{B11C1A20-AD1D-4DB2-8DF7-1AE11FF04B0C}" type="slidenum">
              <a:rPr lang="en-US" smtClean="0"/>
              <a:t>‹#›</a:t>
            </a:fld>
            <a:endParaRPr lang="en-US"/>
          </a:p>
        </p:txBody>
      </p:sp>
    </p:spTree>
    <p:extLst>
      <p:ext uri="{BB962C8B-B14F-4D97-AF65-F5344CB8AC3E}">
        <p14:creationId xmlns:p14="http://schemas.microsoft.com/office/powerpoint/2010/main" val="128506552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CF6C0-A089-4EE5-8727-251F07F89007}" type="datetimeFigureOut">
              <a:rPr lang="en-US" smtClean="0"/>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6155AC-6EA6-42F8-B731-59D13FB17F58}" type="slidenum">
              <a:rPr lang="en-US" smtClean="0"/>
              <a:t>‹#›</a:t>
            </a:fld>
            <a:endParaRPr lang="en-US"/>
          </a:p>
        </p:txBody>
      </p:sp>
    </p:spTree>
    <p:extLst>
      <p:ext uri="{BB962C8B-B14F-4D97-AF65-F5344CB8AC3E}">
        <p14:creationId xmlns:p14="http://schemas.microsoft.com/office/powerpoint/2010/main" val="2919342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CF6C0-A089-4EE5-8727-251F07F89007}" type="datetimeFigureOut">
              <a:rPr lang="en-US" smtClean="0"/>
              <a:t>7/13/2021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6155AC-6EA6-42F8-B731-59D13FB17F58}" type="slidenum">
              <a:rPr lang="en-US" smtClean="0"/>
              <a:t>‹#›</a:t>
            </a:fld>
            <a:endParaRPr lang="en-US"/>
          </a:p>
        </p:txBody>
      </p:sp>
    </p:spTree>
    <p:extLst>
      <p:ext uri="{BB962C8B-B14F-4D97-AF65-F5344CB8AC3E}">
        <p14:creationId xmlns:p14="http://schemas.microsoft.com/office/powerpoint/2010/main" val="3612288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Source:</a:t>
            </a:r>
          </a:p>
        </p:txBody>
      </p:sp>
      <p:sp>
        <p:nvSpPr>
          <p:cNvPr id="7" name="Slide Number Placeholder 6"/>
          <p:cNvSpPr>
            <a:spLocks noGrp="1"/>
          </p:cNvSpPr>
          <p:nvPr>
            <p:ph type="sldNum" sz="quarter" idx="12"/>
          </p:nvPr>
        </p:nvSpPr>
        <p:spPr/>
        <p:txBody>
          <a:bodyPr/>
          <a:lstStyle/>
          <a:p>
            <a:fld id="{B11C1A20-AD1D-4DB2-8DF7-1AE11FF04B0C}" type="slidenum">
              <a:rPr lang="en-US" smtClean="0"/>
              <a:t>‹#›</a:t>
            </a:fld>
            <a:endParaRPr lang="en-US"/>
          </a:p>
        </p:txBody>
      </p:sp>
    </p:spTree>
    <p:extLst>
      <p:ext uri="{BB962C8B-B14F-4D97-AF65-F5344CB8AC3E}">
        <p14:creationId xmlns:p14="http://schemas.microsoft.com/office/powerpoint/2010/main" val="18236216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Source:</a:t>
            </a:r>
          </a:p>
        </p:txBody>
      </p:sp>
      <p:sp>
        <p:nvSpPr>
          <p:cNvPr id="7" name="Slide Number Placeholder 6"/>
          <p:cNvSpPr>
            <a:spLocks noGrp="1"/>
          </p:cNvSpPr>
          <p:nvPr>
            <p:ph type="sldNum" sz="quarter" idx="12"/>
          </p:nvPr>
        </p:nvSpPr>
        <p:spPr/>
        <p:txBody>
          <a:bodyPr/>
          <a:lstStyle/>
          <a:p>
            <a:fld id="{B11C1A20-AD1D-4DB2-8DF7-1AE11FF04B0C}" type="slidenum">
              <a:rPr lang="en-US" smtClean="0"/>
              <a:t>‹#›</a:t>
            </a:fld>
            <a:endParaRPr lang="en-US"/>
          </a:p>
        </p:txBody>
      </p:sp>
    </p:spTree>
    <p:extLst>
      <p:ext uri="{BB962C8B-B14F-4D97-AF65-F5344CB8AC3E}">
        <p14:creationId xmlns:p14="http://schemas.microsoft.com/office/powerpoint/2010/main" val="189723821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Source:</a:t>
            </a:r>
          </a:p>
        </p:txBody>
      </p:sp>
      <p:sp>
        <p:nvSpPr>
          <p:cNvPr id="6" name="Slide Number Placeholder 5"/>
          <p:cNvSpPr>
            <a:spLocks noGrp="1"/>
          </p:cNvSpPr>
          <p:nvPr>
            <p:ph type="sldNum" sz="quarter" idx="12"/>
          </p:nvPr>
        </p:nvSpPr>
        <p:spPr/>
        <p:txBody>
          <a:bodyPr/>
          <a:lstStyle/>
          <a:p>
            <a:fld id="{B11C1A20-AD1D-4DB2-8DF7-1AE11FF04B0C}" type="slidenum">
              <a:rPr lang="en-US" smtClean="0"/>
              <a:t>‹#›</a:t>
            </a:fld>
            <a:endParaRPr lang="en-US"/>
          </a:p>
        </p:txBody>
      </p:sp>
    </p:spTree>
    <p:extLst>
      <p:ext uri="{BB962C8B-B14F-4D97-AF65-F5344CB8AC3E}">
        <p14:creationId xmlns:p14="http://schemas.microsoft.com/office/powerpoint/2010/main" val="226744079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Source:</a:t>
            </a:r>
          </a:p>
        </p:txBody>
      </p:sp>
      <p:sp>
        <p:nvSpPr>
          <p:cNvPr id="6" name="Slide Number Placeholder 5"/>
          <p:cNvSpPr>
            <a:spLocks noGrp="1"/>
          </p:cNvSpPr>
          <p:nvPr>
            <p:ph type="sldNum" sz="quarter" idx="12"/>
          </p:nvPr>
        </p:nvSpPr>
        <p:spPr/>
        <p:txBody>
          <a:bodyPr/>
          <a:lstStyle/>
          <a:p>
            <a:fld id="{B11C1A20-AD1D-4DB2-8DF7-1AE11FF04B0C}" type="slidenum">
              <a:rPr lang="en-US" smtClean="0"/>
              <a:t>‹#›</a:t>
            </a:fld>
            <a:endParaRPr lang="en-US"/>
          </a:p>
        </p:txBody>
      </p:sp>
    </p:spTree>
    <p:extLst>
      <p:ext uri="{BB962C8B-B14F-4D97-AF65-F5344CB8AC3E}">
        <p14:creationId xmlns:p14="http://schemas.microsoft.com/office/powerpoint/2010/main" val="1703071903"/>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16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534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D751B3-3DCF-C745-A61B-EDC4BCFC4DB5}"/>
              </a:ext>
            </a:extLst>
          </p:cNvPr>
          <p:cNvSpPr>
            <a:spLocks noGrp="1"/>
          </p:cNvSpPr>
          <p:nvPr>
            <p:ph type="sldNum" sz="quarter" idx="12"/>
          </p:nvPr>
        </p:nvSpPr>
        <p:spPr/>
        <p:txBody>
          <a:bodyPr/>
          <a:lstStyle/>
          <a:p>
            <a:fld id="{E1258401-23C6-2149-BDD6-E20CBEDE9734}" type="slidenum">
              <a:rPr lang="en-US" smtClean="0"/>
              <a:t>‹#›</a:t>
            </a:fld>
            <a:endParaRPr lang="en-US"/>
          </a:p>
        </p:txBody>
      </p:sp>
      <p:sp>
        <p:nvSpPr>
          <p:cNvPr id="7" name="Title Placeholder 1">
            <a:extLst>
              <a:ext uri="{FF2B5EF4-FFF2-40B4-BE49-F238E27FC236}">
                <a16:creationId xmlns:a16="http://schemas.microsoft.com/office/drawing/2014/main" id="{88D3AE5D-A79A-484E-8B7F-FC8DCAD11975}"/>
              </a:ext>
            </a:extLst>
          </p:cNvPr>
          <p:cNvSpPr>
            <a:spLocks noGrp="1"/>
          </p:cNvSpPr>
          <p:nvPr>
            <p:ph type="title"/>
          </p:nvPr>
        </p:nvSpPr>
        <p:spPr>
          <a:xfrm>
            <a:off x="248902" y="165474"/>
            <a:ext cx="11622395" cy="83661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65744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CFE8D-557D-6D4F-ACFB-30365A478CBF}"/>
              </a:ext>
            </a:extLst>
          </p:cNvPr>
          <p:cNvSpPr>
            <a:spLocks noGrp="1"/>
          </p:cNvSpPr>
          <p:nvPr>
            <p:ph idx="1"/>
          </p:nvPr>
        </p:nvSpPr>
        <p:spPr>
          <a:xfrm>
            <a:off x="334962" y="1280350"/>
            <a:ext cx="11501367" cy="47942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88D3AE5D-A79A-484E-8B7F-FC8DCAD11975}"/>
              </a:ext>
            </a:extLst>
          </p:cNvPr>
          <p:cNvSpPr>
            <a:spLocks noGrp="1"/>
          </p:cNvSpPr>
          <p:nvPr>
            <p:ph type="title"/>
          </p:nvPr>
        </p:nvSpPr>
        <p:spPr>
          <a:xfrm>
            <a:off x="248902" y="165474"/>
            <a:ext cx="11587427" cy="836614"/>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5">
            <a:extLst>
              <a:ext uri="{FF2B5EF4-FFF2-40B4-BE49-F238E27FC236}">
                <a16:creationId xmlns:a16="http://schemas.microsoft.com/office/drawing/2014/main" id="{9D6A361D-163C-B842-B22A-F6EED9315912}"/>
              </a:ext>
            </a:extLst>
          </p:cNvPr>
          <p:cNvSpPr>
            <a:spLocks noGrp="1"/>
          </p:cNvSpPr>
          <p:nvPr>
            <p:ph type="sldNum" sz="quarter" idx="12"/>
          </p:nvPr>
        </p:nvSpPr>
        <p:spPr>
          <a:xfrm>
            <a:off x="11624813" y="6377096"/>
            <a:ext cx="403489" cy="365125"/>
          </a:xfrm>
        </p:spPr>
        <p:txBody>
          <a:bodyPr/>
          <a:lstStyle/>
          <a:p>
            <a:fld id="{E1258401-23C6-2149-BDD6-E20CBEDE9734}" type="slidenum">
              <a:rPr lang="en-US" smtClean="0"/>
              <a:t>‹#›</a:t>
            </a:fld>
            <a:endParaRPr lang="en-US"/>
          </a:p>
        </p:txBody>
      </p:sp>
    </p:spTree>
    <p:extLst>
      <p:ext uri="{BB962C8B-B14F-4D97-AF65-F5344CB8AC3E}">
        <p14:creationId xmlns:p14="http://schemas.microsoft.com/office/powerpoint/2010/main" val="268093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26135E-076F-9B4A-90DB-53E4FBB013B2}"/>
              </a:ext>
            </a:extLst>
          </p:cNvPr>
          <p:cNvSpPr>
            <a:spLocks noGrp="1"/>
          </p:cNvSpPr>
          <p:nvPr>
            <p:ph sz="half" idx="1"/>
          </p:nvPr>
        </p:nvSpPr>
        <p:spPr>
          <a:xfrm>
            <a:off x="838200" y="1406077"/>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74A6CF-2FCB-7047-B4A1-1B8AF2D12B91}"/>
              </a:ext>
            </a:extLst>
          </p:cNvPr>
          <p:cNvSpPr>
            <a:spLocks noGrp="1"/>
          </p:cNvSpPr>
          <p:nvPr>
            <p:ph sz="half" idx="2"/>
          </p:nvPr>
        </p:nvSpPr>
        <p:spPr>
          <a:xfrm>
            <a:off x="6172200" y="1406077"/>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B7508D57-48C2-E743-8FDB-B45F9C84EDD6}"/>
              </a:ext>
            </a:extLst>
          </p:cNvPr>
          <p:cNvSpPr>
            <a:spLocks noGrp="1"/>
          </p:cNvSpPr>
          <p:nvPr>
            <p:ph type="title"/>
          </p:nvPr>
        </p:nvSpPr>
        <p:spPr>
          <a:xfrm>
            <a:off x="248902" y="165474"/>
            <a:ext cx="11622395" cy="836614"/>
          </a:xfrm>
          <a:prstGeom prst="rect">
            <a:avLst/>
          </a:prstGeom>
        </p:spPr>
        <p:txBody>
          <a:bodyPr vert="horz" lIns="91440" tIns="45720" rIns="91440" bIns="45720" rtlCol="0" anchor="ctr">
            <a:normAutofit/>
          </a:bodyPr>
          <a:lstStyle/>
          <a:p>
            <a:r>
              <a:rPr lang="en-US"/>
              <a:t>Click to edit Master title style</a:t>
            </a:r>
          </a:p>
        </p:txBody>
      </p:sp>
      <p:sp>
        <p:nvSpPr>
          <p:cNvPr id="7" name="Slide Number Placeholder 5">
            <a:extLst>
              <a:ext uri="{FF2B5EF4-FFF2-40B4-BE49-F238E27FC236}">
                <a16:creationId xmlns:a16="http://schemas.microsoft.com/office/drawing/2014/main" id="{BD00C219-667B-5442-BF24-2C5B437C9FF2}"/>
              </a:ext>
            </a:extLst>
          </p:cNvPr>
          <p:cNvSpPr>
            <a:spLocks noGrp="1"/>
          </p:cNvSpPr>
          <p:nvPr>
            <p:ph type="sldNum" sz="quarter" idx="12"/>
          </p:nvPr>
        </p:nvSpPr>
        <p:spPr>
          <a:xfrm>
            <a:off x="11624813" y="6377096"/>
            <a:ext cx="403489" cy="365125"/>
          </a:xfrm>
        </p:spPr>
        <p:txBody>
          <a:bodyPr/>
          <a:lstStyle/>
          <a:p>
            <a:fld id="{E1258401-23C6-2149-BDD6-E20CBEDE9734}" type="slidenum">
              <a:rPr lang="en-US" smtClean="0"/>
              <a:t>‹#›</a:t>
            </a:fld>
            <a:endParaRPr lang="en-US"/>
          </a:p>
        </p:txBody>
      </p:sp>
    </p:spTree>
    <p:extLst>
      <p:ext uri="{BB962C8B-B14F-4D97-AF65-F5344CB8AC3E}">
        <p14:creationId xmlns:p14="http://schemas.microsoft.com/office/powerpoint/2010/main" val="134097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27648" y="1412776"/>
            <a:ext cx="6432715" cy="1223614"/>
          </a:xfrm>
          <a:prstGeom prst="rect">
            <a:avLst/>
          </a:prstGeom>
        </p:spPr>
      </p:pic>
      <p:pic>
        <p:nvPicPr>
          <p:cNvPr id="9" name="Picture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58575" y="5961174"/>
            <a:ext cx="7674851"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16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Source:</a:t>
            </a:r>
          </a:p>
        </p:txBody>
      </p:sp>
      <p:sp>
        <p:nvSpPr>
          <p:cNvPr id="6" name="Slide Number Placeholder 5"/>
          <p:cNvSpPr>
            <a:spLocks noGrp="1"/>
          </p:cNvSpPr>
          <p:nvPr>
            <p:ph type="sldNum" sz="quarter" idx="12"/>
          </p:nvPr>
        </p:nvSpPr>
        <p:spPr/>
        <p:txBody>
          <a:bodyPr/>
          <a:lstStyle/>
          <a:p>
            <a:fld id="{B11C1A20-AD1D-4DB2-8DF7-1AE11FF04B0C}" type="slidenum">
              <a:rPr lang="en-US" smtClean="0"/>
              <a:t>‹#›</a:t>
            </a:fld>
            <a:endParaRPr lang="en-US"/>
          </a:p>
        </p:txBody>
      </p:sp>
    </p:spTree>
    <p:extLst>
      <p:ext uri="{BB962C8B-B14F-4D97-AF65-F5344CB8AC3E}">
        <p14:creationId xmlns:p14="http://schemas.microsoft.com/office/powerpoint/2010/main" val="228711333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Footer Placeholder 4"/>
          <p:cNvSpPr txBox="1">
            <a:spLocks/>
          </p:cNvSpPr>
          <p:nvPr userDrawn="1"/>
        </p:nvSpPr>
        <p:spPr>
          <a:xfrm>
            <a:off x="0" y="6492876"/>
            <a:ext cx="8026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solidFill>
                  <a:schemeClr val="bg1">
                    <a:lumMod val="75000"/>
                  </a:schemeClr>
                </a:solidFill>
              </a:rPr>
              <a:t>© IRENA 2017</a:t>
            </a:r>
          </a:p>
        </p:txBody>
      </p:sp>
    </p:spTree>
    <p:extLst>
      <p:ext uri="{BB962C8B-B14F-4D97-AF65-F5344CB8AC3E}">
        <p14:creationId xmlns:p14="http://schemas.microsoft.com/office/powerpoint/2010/main" val="251714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7/13/2021</a:t>
            </a:fld>
            <a:endParaRPr lang="en-US" dirty="0"/>
          </a:p>
        </p:txBody>
      </p:sp>
      <p:sp>
        <p:nvSpPr>
          <p:cNvPr id="6" name="Footer Placeholder 5"/>
          <p:cNvSpPr>
            <a:spLocks noGrp="1"/>
          </p:cNvSpPr>
          <p:nvPr>
            <p:ph type="ftr" sz="quarter" idx="11"/>
          </p:nvPr>
        </p:nvSpPr>
        <p:spPr/>
        <p:txBody>
          <a:bodyPr/>
          <a:lstStyle/>
          <a:p>
            <a:pPr algn="l"/>
            <a:r>
              <a:rPr lang="en-US"/>
              <a:t>Source:</a:t>
            </a:r>
            <a:endParaRPr lang="en-US" dirty="0"/>
          </a:p>
        </p:txBody>
      </p:sp>
      <p:sp>
        <p:nvSpPr>
          <p:cNvPr id="7" name="Slide Number Placeholder 6"/>
          <p:cNvSpPr>
            <a:spLocks noGrp="1"/>
          </p:cNvSpPr>
          <p:nvPr>
            <p:ph type="sldNum" sz="quarter" idx="12"/>
          </p:nvPr>
        </p:nvSpPr>
        <p:spPr/>
        <p:txBody>
          <a:bodyPr/>
          <a:lstStyle/>
          <a:p>
            <a:fld id="{B11C1A20-AD1D-4DB2-8DF7-1AE11FF04B0C}"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00" y="0"/>
            <a:ext cx="12192000" cy="6858000"/>
          </a:xfrm>
          <a:prstGeom prst="rect">
            <a:avLst/>
          </a:prstGeom>
        </p:spPr>
      </p:pic>
      <p:cxnSp>
        <p:nvCxnSpPr>
          <p:cNvPr id="9" name="Straight Connector 8"/>
          <p:cNvCxnSpPr/>
          <p:nvPr userDrawn="1"/>
        </p:nvCxnSpPr>
        <p:spPr>
          <a:xfrm>
            <a:off x="334038" y="1268760"/>
            <a:ext cx="11476345" cy="0"/>
          </a:xfrm>
          <a:prstGeom prst="line">
            <a:avLst/>
          </a:prstGeom>
          <a:ln w="127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9100684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4.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59D466C2-2C2C-0244-BC0A-B0A0A96E0D55}"/>
              </a:ext>
            </a:extLst>
          </p:cNvPr>
          <p:cNvSpPr/>
          <p:nvPr userDrawn="1"/>
        </p:nvSpPr>
        <p:spPr>
          <a:xfrm flipH="1">
            <a:off x="9954703" y="5109327"/>
            <a:ext cx="2237295" cy="17486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4" name="Right Triangle 13">
            <a:extLst>
              <a:ext uri="{FF2B5EF4-FFF2-40B4-BE49-F238E27FC236}">
                <a16:creationId xmlns:a16="http://schemas.microsoft.com/office/drawing/2014/main" id="{DA2E08B9-7A1E-0748-8CED-32C91C36BF3B}"/>
              </a:ext>
            </a:extLst>
          </p:cNvPr>
          <p:cNvSpPr/>
          <p:nvPr userDrawn="1"/>
        </p:nvSpPr>
        <p:spPr>
          <a:xfrm flipH="1">
            <a:off x="9954702" y="5109326"/>
            <a:ext cx="2237295" cy="1748673"/>
          </a:xfrm>
          <a:prstGeom prst="rtTriangle">
            <a:avLst/>
          </a:prstGeom>
          <a:solidFill>
            <a:srgbClr val="006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rgbClr val="006192"/>
              </a:solidFill>
            </a:endParaRPr>
          </a:p>
        </p:txBody>
      </p:sp>
      <p:sp>
        <p:nvSpPr>
          <p:cNvPr id="4" name="Right Triangle 3">
            <a:extLst>
              <a:ext uri="{FF2B5EF4-FFF2-40B4-BE49-F238E27FC236}">
                <a16:creationId xmlns:a16="http://schemas.microsoft.com/office/drawing/2014/main" id="{2CEC5750-CEDB-4F45-B1C9-19D413CC63CC}"/>
              </a:ext>
            </a:extLst>
          </p:cNvPr>
          <p:cNvSpPr/>
          <p:nvPr userDrawn="1"/>
        </p:nvSpPr>
        <p:spPr>
          <a:xfrm rot="10800000" flipH="1">
            <a:off x="0" y="0"/>
            <a:ext cx="2237295" cy="1748673"/>
          </a:xfrm>
          <a:prstGeom prst="rtTriangle">
            <a:avLst/>
          </a:prstGeom>
          <a:solidFill>
            <a:srgbClr val="006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rgbClr val="006192"/>
              </a:solidFill>
            </a:endParaRPr>
          </a:p>
        </p:txBody>
      </p:sp>
    </p:spTree>
    <p:extLst>
      <p:ext uri="{BB962C8B-B14F-4D97-AF65-F5344CB8AC3E}">
        <p14:creationId xmlns:p14="http://schemas.microsoft.com/office/powerpoint/2010/main" val="2034941522"/>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F5A3F1-2463-374E-A9C2-D30399EA92E6}"/>
              </a:ext>
            </a:extLst>
          </p:cNvPr>
          <p:cNvSpPr/>
          <p:nvPr userDrawn="1"/>
        </p:nvSpPr>
        <p:spPr>
          <a:xfrm flipH="1">
            <a:off x="6096000" y="0"/>
            <a:ext cx="6095998" cy="6858000"/>
          </a:xfrm>
          <a:prstGeom prst="rect">
            <a:avLst/>
          </a:prstGeom>
          <a:solidFill>
            <a:srgbClr val="006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Tree>
    <p:extLst>
      <p:ext uri="{BB962C8B-B14F-4D97-AF65-F5344CB8AC3E}">
        <p14:creationId xmlns:p14="http://schemas.microsoft.com/office/powerpoint/2010/main" val="2468513624"/>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6E721D-5703-B44C-82A6-B326A7A9E0E4}"/>
              </a:ext>
            </a:extLst>
          </p:cNvPr>
          <p:cNvSpPr>
            <a:spLocks noGrp="1"/>
          </p:cNvSpPr>
          <p:nvPr>
            <p:ph type="sldNum" sz="quarter" idx="4"/>
          </p:nvPr>
        </p:nvSpPr>
        <p:spPr>
          <a:xfrm>
            <a:off x="11624813" y="6377096"/>
            <a:ext cx="4034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58401-23C6-2149-BDD6-E20CBEDE9734}" type="slidenum">
              <a:rPr lang="en-US" smtClean="0"/>
              <a:t>‹#›</a:t>
            </a:fld>
            <a:endParaRPr lang="en-US"/>
          </a:p>
        </p:txBody>
      </p:sp>
      <p:cxnSp>
        <p:nvCxnSpPr>
          <p:cNvPr id="9" name="Straight Connector 8">
            <a:extLst>
              <a:ext uri="{FF2B5EF4-FFF2-40B4-BE49-F238E27FC236}">
                <a16:creationId xmlns:a16="http://schemas.microsoft.com/office/drawing/2014/main" id="{10C338BD-8073-864D-87A0-AA930A255E85}"/>
              </a:ext>
            </a:extLst>
          </p:cNvPr>
          <p:cNvCxnSpPr/>
          <p:nvPr userDrawn="1"/>
        </p:nvCxnSpPr>
        <p:spPr>
          <a:xfrm>
            <a:off x="334963" y="885032"/>
            <a:ext cx="11522074" cy="0"/>
          </a:xfrm>
          <a:prstGeom prst="line">
            <a:avLst/>
          </a:prstGeom>
          <a:ln w="28575">
            <a:solidFill>
              <a:srgbClr val="006192"/>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F981CA25-5CDB-FD4A-B618-FB77955D43EA}"/>
              </a:ext>
            </a:extLst>
          </p:cNvPr>
          <p:cNvSpPr>
            <a:spLocks noGrp="1"/>
          </p:cNvSpPr>
          <p:nvPr>
            <p:ph type="title"/>
          </p:nvPr>
        </p:nvSpPr>
        <p:spPr>
          <a:xfrm>
            <a:off x="248902" y="165474"/>
            <a:ext cx="9410355" cy="836614"/>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A picture containing food, drawing&#10;&#10;Description automatically generated">
            <a:extLst>
              <a:ext uri="{FF2B5EF4-FFF2-40B4-BE49-F238E27FC236}">
                <a16:creationId xmlns:a16="http://schemas.microsoft.com/office/drawing/2014/main" id="{ADF43473-57AB-BB4B-9756-8EE354E180A9}"/>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517927" y="6419484"/>
            <a:ext cx="1106886" cy="280347"/>
          </a:xfrm>
          <a:prstGeom prst="rect">
            <a:avLst/>
          </a:prstGeom>
        </p:spPr>
      </p:pic>
    </p:spTree>
    <p:extLst>
      <p:ext uri="{BB962C8B-B14F-4D97-AF65-F5344CB8AC3E}">
        <p14:creationId xmlns:p14="http://schemas.microsoft.com/office/powerpoint/2010/main" val="322649599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xStyles>
    <p:titleStyle>
      <a:lvl1pPr algn="l" defTabSz="914400" rtl="0" eaLnBrk="1" latinLnBrk="0" hangingPunct="1">
        <a:lnSpc>
          <a:spcPct val="90000"/>
        </a:lnSpc>
        <a:spcBef>
          <a:spcPct val="0"/>
        </a:spcBef>
        <a:buNone/>
        <a:defRPr sz="2800" b="1" kern="1200">
          <a:solidFill>
            <a:srgbClr val="00619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Source: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C1A20-AD1D-4DB2-8DF7-1AE11FF04B0C}" type="slidenum">
              <a:rPr lang="en-US" smtClean="0"/>
              <a:t>‹#›</a:t>
            </a:fld>
            <a:endParaRPr lang="en-US"/>
          </a:p>
        </p:txBody>
      </p:sp>
    </p:spTree>
    <p:extLst>
      <p:ext uri="{BB962C8B-B14F-4D97-AF65-F5344CB8AC3E}">
        <p14:creationId xmlns:p14="http://schemas.microsoft.com/office/powerpoint/2010/main" val="3278646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2E31E1B2-1DFE-EA43-BC47-C9EC340B59C7}"/>
              </a:ext>
            </a:extLst>
          </p:cNvPr>
          <p:cNvSpPr txBox="1"/>
          <p:nvPr/>
        </p:nvSpPr>
        <p:spPr>
          <a:xfrm>
            <a:off x="1401780" y="2372875"/>
            <a:ext cx="9724690" cy="1138773"/>
          </a:xfrm>
          <a:prstGeom prst="rect">
            <a:avLst/>
          </a:prstGeom>
          <a:noFill/>
        </p:spPr>
        <p:txBody>
          <a:bodyPr wrap="square" rtlCol="0">
            <a:spAutoFit/>
          </a:bodyPr>
          <a:lstStyle/>
          <a:p>
            <a:pPr algn="ctr">
              <a:defRPr/>
            </a:pPr>
            <a:r>
              <a:rPr lang="en-US" sz="3600" b="1" dirty="0">
                <a:solidFill>
                  <a:srgbClr val="025E89"/>
                </a:solidFill>
              </a:rPr>
              <a:t>COVID-19 impacts on the RE sector in Africa </a:t>
            </a:r>
            <a:r>
              <a:rPr lang="en-US" sz="3200" b="1" i="1" dirty="0">
                <a:solidFill>
                  <a:schemeClr val="accent5">
                    <a:lumMod val="60000"/>
                    <a:lumOff val="40000"/>
                  </a:schemeClr>
                </a:solidFill>
              </a:rPr>
              <a:t>Challenges, Opportunities and Perspectives</a:t>
            </a:r>
            <a:endParaRPr lang="en-US" sz="3600" b="1" i="1" dirty="0">
              <a:solidFill>
                <a:schemeClr val="accent5">
                  <a:lumMod val="60000"/>
                  <a:lumOff val="40000"/>
                </a:schemeClr>
              </a:solidFill>
            </a:endParaRPr>
          </a:p>
        </p:txBody>
      </p:sp>
      <p:cxnSp>
        <p:nvCxnSpPr>
          <p:cNvPr id="8" name="Straight Connector 7">
            <a:extLst>
              <a:ext uri="{FF2B5EF4-FFF2-40B4-BE49-F238E27FC236}">
                <a16:creationId xmlns:a16="http://schemas.microsoft.com/office/drawing/2014/main" id="{1BE38D30-7DF8-1846-A175-6B7E1643A966}"/>
              </a:ext>
            </a:extLst>
          </p:cNvPr>
          <p:cNvCxnSpPr>
            <a:cxnSpLocks/>
          </p:cNvCxnSpPr>
          <p:nvPr/>
        </p:nvCxnSpPr>
        <p:spPr>
          <a:xfrm>
            <a:off x="1065530" y="3828984"/>
            <a:ext cx="10060940" cy="0"/>
          </a:xfrm>
          <a:prstGeom prst="line">
            <a:avLst/>
          </a:prstGeom>
          <a:ln w="47625">
            <a:solidFill>
              <a:srgbClr val="00619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5505D4F-0938-4F6A-92FF-C2AB86AE644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9145" y="198635"/>
            <a:ext cx="2947601" cy="780310"/>
          </a:xfrm>
          <a:prstGeom prst="rect">
            <a:avLst/>
          </a:prstGeom>
          <a:noFill/>
          <a:ln>
            <a:noFill/>
          </a:ln>
        </p:spPr>
      </p:pic>
      <p:pic>
        <p:nvPicPr>
          <p:cNvPr id="9" name="Picture 8">
            <a:extLst>
              <a:ext uri="{FF2B5EF4-FFF2-40B4-BE49-F238E27FC236}">
                <a16:creationId xmlns:a16="http://schemas.microsoft.com/office/drawing/2014/main" id="{19E93FC4-7C43-4142-A4C7-1D3F8509269E}"/>
              </a:ext>
            </a:extLst>
          </p:cNvPr>
          <p:cNvPicPr>
            <a:picLocks noChangeAspect="1"/>
          </p:cNvPicPr>
          <p:nvPr/>
        </p:nvPicPr>
        <p:blipFill rotWithShape="1">
          <a:blip r:embed="rId4">
            <a:alphaModFix amt="20000"/>
          </a:blip>
          <a:srcRect b="4914"/>
          <a:stretch/>
        </p:blipFill>
        <p:spPr>
          <a:xfrm>
            <a:off x="80682" y="4358344"/>
            <a:ext cx="12111318" cy="2428342"/>
          </a:xfrm>
          <a:prstGeom prst="rect">
            <a:avLst/>
          </a:prstGeom>
        </p:spPr>
      </p:pic>
      <p:sp>
        <p:nvSpPr>
          <p:cNvPr id="18" name="TextBox 17">
            <a:extLst>
              <a:ext uri="{FF2B5EF4-FFF2-40B4-BE49-F238E27FC236}">
                <a16:creationId xmlns:a16="http://schemas.microsoft.com/office/drawing/2014/main" id="{E686C7E6-E5C0-0144-88BB-57266D6D9938}"/>
              </a:ext>
            </a:extLst>
          </p:cNvPr>
          <p:cNvSpPr txBox="1"/>
          <p:nvPr/>
        </p:nvSpPr>
        <p:spPr>
          <a:xfrm>
            <a:off x="768911" y="4084765"/>
            <a:ext cx="10654178" cy="707886"/>
          </a:xfrm>
          <a:prstGeom prst="rect">
            <a:avLst/>
          </a:prstGeom>
          <a:solidFill>
            <a:schemeClr val="accent5">
              <a:lumMod val="40000"/>
              <a:lumOff val="60000"/>
            </a:schemeClr>
          </a:solidFill>
        </p:spPr>
        <p:txBody>
          <a:bodyPr wrap="square" rtlCol="0">
            <a:spAutoFit/>
          </a:bodyPr>
          <a:lstStyle/>
          <a:p>
            <a:pPr algn="r">
              <a:tabLst>
                <a:tab pos="2351088" algn="l"/>
              </a:tabLst>
              <a:defRPr/>
            </a:pPr>
            <a:r>
              <a:rPr lang="es-419" sz="2000" b="1" dirty="0">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rPr>
              <a:t>Nopenyo E. Dabla</a:t>
            </a:r>
          </a:p>
          <a:p>
            <a:pPr algn="r">
              <a:tabLst>
                <a:tab pos="2351088" algn="l"/>
              </a:tabLst>
              <a:defRPr/>
            </a:pPr>
            <a:r>
              <a:rPr lang="es-419" sz="2000" i="1" dirty="0" err="1">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rPr>
              <a:t>Programme</a:t>
            </a:r>
            <a:r>
              <a:rPr lang="es-419" sz="2000" i="1" dirty="0">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rPr>
              <a:t> Officer Sub-Saharan Africa</a:t>
            </a:r>
            <a:endParaRPr lang="es-419" sz="2000" i="1" dirty="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6873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26" descr="Electric Tower outline">
            <a:extLst>
              <a:ext uri="{FF2B5EF4-FFF2-40B4-BE49-F238E27FC236}">
                <a16:creationId xmlns:a16="http://schemas.microsoft.com/office/drawing/2014/main" id="{E57569E5-E9FF-4699-841B-B9E409EDE01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5525" r="15527"/>
          <a:stretch/>
        </p:blipFill>
        <p:spPr>
          <a:xfrm>
            <a:off x="9549185" y="4202699"/>
            <a:ext cx="1651795" cy="2395728"/>
          </a:xfrm>
          <a:prstGeom prst="rect">
            <a:avLst/>
          </a:prstGeom>
        </p:spPr>
      </p:pic>
      <p:pic>
        <p:nvPicPr>
          <p:cNvPr id="28" name="Picture 27">
            <a:extLst>
              <a:ext uri="{FF2B5EF4-FFF2-40B4-BE49-F238E27FC236}">
                <a16:creationId xmlns:a16="http://schemas.microsoft.com/office/drawing/2014/main" id="{11757C7E-12CF-4BE7-B78F-B6011B82B43B}"/>
              </a:ext>
            </a:extLst>
          </p:cNvPr>
          <p:cNvPicPr>
            <a:picLocks noChangeAspect="1"/>
          </p:cNvPicPr>
          <p:nvPr/>
        </p:nvPicPr>
        <p:blipFill rotWithShape="1">
          <a:blip r:embed="rId5">
            <a:alphaModFix amt="20000"/>
          </a:blip>
          <a:srcRect b="4914"/>
          <a:stretch/>
        </p:blipFill>
        <p:spPr>
          <a:xfrm>
            <a:off x="80682" y="4358344"/>
            <a:ext cx="12111318" cy="2428342"/>
          </a:xfrm>
          <a:prstGeom prst="rect">
            <a:avLst/>
          </a:prstGeom>
        </p:spPr>
      </p:pic>
      <p:sp>
        <p:nvSpPr>
          <p:cNvPr id="24" name="TextBox 23">
            <a:extLst>
              <a:ext uri="{FF2B5EF4-FFF2-40B4-BE49-F238E27FC236}">
                <a16:creationId xmlns:a16="http://schemas.microsoft.com/office/drawing/2014/main" id="{34DE5F21-6508-4CC4-9ADF-200221C0EDF1}"/>
              </a:ext>
            </a:extLst>
          </p:cNvPr>
          <p:cNvSpPr txBox="1"/>
          <p:nvPr/>
        </p:nvSpPr>
        <p:spPr>
          <a:xfrm>
            <a:off x="346229" y="259573"/>
            <a:ext cx="9378462" cy="461665"/>
          </a:xfrm>
          <a:prstGeom prst="rect">
            <a:avLst/>
          </a:prstGeom>
          <a:noFill/>
        </p:spPr>
        <p:txBody>
          <a:bodyPr wrap="square" rtlCol="0">
            <a:spAutoFit/>
          </a:bodyPr>
          <a:lstStyle/>
          <a:p>
            <a:pPr lvl="0" eaLnBrk="0" fontAlgn="base" hangingPunct="0">
              <a:spcBef>
                <a:spcPct val="0"/>
              </a:spcBef>
              <a:spcAft>
                <a:spcPct val="0"/>
              </a:spcAft>
              <a:defRPr/>
            </a:pPr>
            <a:r>
              <a:rPr lang="en-US" altLang="en-US" sz="2400" b="1" dirty="0">
                <a:solidFill>
                  <a:srgbClr val="0872A6"/>
                </a:solidFill>
                <a:latin typeface="Calibri" panose="020F0502020204030204" pitchFamily="34" charset="0"/>
                <a:ea typeface="MS PGothic" panose="020B0600070205080204" pitchFamily="34" charset="-128"/>
                <a:cs typeface="Calibri" panose="020F0502020204030204" pitchFamily="34" charset="0"/>
              </a:rPr>
              <a:t>Impacts of the Covid-19 Pandemic on the Global Energy Landscape</a:t>
            </a:r>
          </a:p>
        </p:txBody>
      </p:sp>
      <p:grpSp>
        <p:nvGrpSpPr>
          <p:cNvPr id="13" name="Group 12">
            <a:extLst>
              <a:ext uri="{FF2B5EF4-FFF2-40B4-BE49-F238E27FC236}">
                <a16:creationId xmlns:a16="http://schemas.microsoft.com/office/drawing/2014/main" id="{FCBCA6C6-38EA-4CC5-82B4-BC085EFFA608}"/>
              </a:ext>
            </a:extLst>
          </p:cNvPr>
          <p:cNvGrpSpPr/>
          <p:nvPr/>
        </p:nvGrpSpPr>
        <p:grpSpPr>
          <a:xfrm>
            <a:off x="416858" y="1008529"/>
            <a:ext cx="10992971" cy="400110"/>
            <a:chOff x="416858" y="1008529"/>
            <a:chExt cx="10992971" cy="400110"/>
          </a:xfrm>
        </p:grpSpPr>
        <p:cxnSp>
          <p:nvCxnSpPr>
            <p:cNvPr id="8" name="Straight Connector 7" descr="safsadfdsafdsafsadfsdfsafdasdfa">
              <a:extLst>
                <a:ext uri="{FF2B5EF4-FFF2-40B4-BE49-F238E27FC236}">
                  <a16:creationId xmlns:a16="http://schemas.microsoft.com/office/drawing/2014/main" id="{1F75EAF5-4F7F-4696-A7DC-E4BA940B66F3}"/>
                </a:ext>
              </a:extLst>
            </p:cNvPr>
            <p:cNvCxnSpPr/>
            <p:nvPr/>
          </p:nvCxnSpPr>
          <p:spPr>
            <a:xfrm>
              <a:off x="504265" y="1371600"/>
              <a:ext cx="10905564"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E14E9E9-66B2-40DA-9BB5-58076121CD40}"/>
                </a:ext>
              </a:extLst>
            </p:cNvPr>
            <p:cNvSpPr txBox="1"/>
            <p:nvPr/>
          </p:nvSpPr>
          <p:spPr>
            <a:xfrm>
              <a:off x="416858" y="1008529"/>
              <a:ext cx="2064123" cy="400110"/>
            </a:xfrm>
            <a:prstGeom prst="rect">
              <a:avLst/>
            </a:prstGeom>
            <a:noFill/>
          </p:spPr>
          <p:txBody>
            <a:bodyPr wrap="square" rtlCol="0">
              <a:spAutoFit/>
            </a:bodyPr>
            <a:lstStyle/>
            <a:p>
              <a:r>
                <a:rPr lang="en-US" sz="2000" b="1" dirty="0">
                  <a:solidFill>
                    <a:schemeClr val="accent6"/>
                  </a:solidFill>
                </a:rPr>
                <a:t>Macroeconomics</a:t>
              </a:r>
            </a:p>
          </p:txBody>
        </p:sp>
      </p:grpSp>
      <p:grpSp>
        <p:nvGrpSpPr>
          <p:cNvPr id="16" name="Group 15">
            <a:extLst>
              <a:ext uri="{FF2B5EF4-FFF2-40B4-BE49-F238E27FC236}">
                <a16:creationId xmlns:a16="http://schemas.microsoft.com/office/drawing/2014/main" id="{A34663F1-2E89-4358-8741-DAFB53C53B08}"/>
              </a:ext>
            </a:extLst>
          </p:cNvPr>
          <p:cNvGrpSpPr/>
          <p:nvPr/>
        </p:nvGrpSpPr>
        <p:grpSpPr>
          <a:xfrm>
            <a:off x="346229" y="3722864"/>
            <a:ext cx="10992970" cy="400110"/>
            <a:chOff x="416859" y="1008529"/>
            <a:chExt cx="10992970" cy="400110"/>
          </a:xfrm>
        </p:grpSpPr>
        <p:cxnSp>
          <p:nvCxnSpPr>
            <p:cNvPr id="17" name="Straight Connector 16" descr="safsadfdsafdsafsadfsdfsafdasdfa">
              <a:extLst>
                <a:ext uri="{FF2B5EF4-FFF2-40B4-BE49-F238E27FC236}">
                  <a16:creationId xmlns:a16="http://schemas.microsoft.com/office/drawing/2014/main" id="{4BE3A029-374D-4D3E-B61E-54466E5F3474}"/>
                </a:ext>
              </a:extLst>
            </p:cNvPr>
            <p:cNvCxnSpPr/>
            <p:nvPr/>
          </p:nvCxnSpPr>
          <p:spPr>
            <a:xfrm>
              <a:off x="504265" y="1371600"/>
              <a:ext cx="10905564"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3153A2F-08AB-4778-8E9E-B4F6FC0500F6}"/>
                </a:ext>
              </a:extLst>
            </p:cNvPr>
            <p:cNvSpPr txBox="1"/>
            <p:nvPr/>
          </p:nvSpPr>
          <p:spPr>
            <a:xfrm>
              <a:off x="416859" y="1008529"/>
              <a:ext cx="1969994" cy="400110"/>
            </a:xfrm>
            <a:prstGeom prst="rect">
              <a:avLst/>
            </a:prstGeom>
            <a:noFill/>
          </p:spPr>
          <p:txBody>
            <a:bodyPr wrap="square" rtlCol="0">
              <a:spAutoFit/>
            </a:bodyPr>
            <a:lstStyle/>
            <a:p>
              <a:r>
                <a:rPr lang="en-US" sz="2000" b="1" dirty="0">
                  <a:solidFill>
                    <a:schemeClr val="accent6"/>
                  </a:solidFill>
                </a:rPr>
                <a:t>Energy Sector</a:t>
              </a:r>
            </a:p>
          </p:txBody>
        </p:sp>
      </p:grpSp>
      <p:sp>
        <p:nvSpPr>
          <p:cNvPr id="15" name="TextBox 14">
            <a:extLst>
              <a:ext uri="{FF2B5EF4-FFF2-40B4-BE49-F238E27FC236}">
                <a16:creationId xmlns:a16="http://schemas.microsoft.com/office/drawing/2014/main" id="{18F253E7-87F6-4E81-A57E-7311ED870F52}"/>
              </a:ext>
            </a:extLst>
          </p:cNvPr>
          <p:cNvSpPr txBox="1"/>
          <p:nvPr/>
        </p:nvSpPr>
        <p:spPr>
          <a:xfrm>
            <a:off x="504265" y="1506071"/>
            <a:ext cx="10609729" cy="21185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i="0" u="none" strike="noStrike" dirty="0">
                <a:solidFill>
                  <a:schemeClr val="tx2">
                    <a:lumMod val="50000"/>
                  </a:schemeClr>
                </a:solidFill>
                <a:effectLst/>
              </a:rPr>
              <a:t>Global economy contracted by 4.3% in 2020</a:t>
            </a:r>
          </a:p>
          <a:p>
            <a:pPr marL="285750" indent="-285750">
              <a:lnSpc>
                <a:spcPct val="150000"/>
              </a:lnSpc>
              <a:buFont typeface="Arial" panose="020B0604020202020204" pitchFamily="34" charset="0"/>
              <a:buChar char="•"/>
            </a:pPr>
            <a:r>
              <a:rPr lang="en-US" dirty="0">
                <a:solidFill>
                  <a:schemeClr val="tx2">
                    <a:lumMod val="50000"/>
                  </a:schemeClr>
                </a:solidFill>
              </a:rPr>
              <a:t>Global Foreign Direct Investment fell by 42% in 2020</a:t>
            </a:r>
          </a:p>
          <a:p>
            <a:pPr marL="285750" indent="-285750">
              <a:lnSpc>
                <a:spcPct val="150000"/>
              </a:lnSpc>
              <a:buFont typeface="Arial" panose="020B0604020202020204" pitchFamily="34" charset="0"/>
              <a:buChar char="•"/>
            </a:pPr>
            <a:r>
              <a:rPr lang="en-US" sz="1800" i="0" u="none" strike="noStrike" dirty="0">
                <a:solidFill>
                  <a:schemeClr val="tx2">
                    <a:lumMod val="50000"/>
                  </a:schemeClr>
                </a:solidFill>
                <a:effectLst/>
              </a:rPr>
              <a:t>Disruption of global supply chains</a:t>
            </a:r>
          </a:p>
          <a:p>
            <a:pPr marL="285750" indent="-285750">
              <a:lnSpc>
                <a:spcPct val="150000"/>
              </a:lnSpc>
              <a:buFont typeface="Arial" panose="020B0604020202020204" pitchFamily="34" charset="0"/>
              <a:buChar char="•"/>
            </a:pPr>
            <a:r>
              <a:rPr lang="en-US" dirty="0">
                <a:solidFill>
                  <a:schemeClr val="tx2">
                    <a:lumMod val="50000"/>
                  </a:schemeClr>
                </a:solidFill>
              </a:rPr>
              <a:t>Exposure of small and vulnerable economies</a:t>
            </a:r>
          </a:p>
          <a:p>
            <a:pPr marL="285750" indent="-285750">
              <a:lnSpc>
                <a:spcPct val="150000"/>
              </a:lnSpc>
              <a:buFont typeface="Arial" panose="020B0604020202020204" pitchFamily="34" charset="0"/>
              <a:buChar char="•"/>
            </a:pPr>
            <a:r>
              <a:rPr lang="en-US" sz="1800" i="0" u="none" strike="noStrike" dirty="0">
                <a:solidFill>
                  <a:schemeClr val="tx2">
                    <a:lumMod val="50000"/>
                  </a:schemeClr>
                </a:solidFill>
                <a:effectLst/>
              </a:rPr>
              <a:t>Job losses and increase o</a:t>
            </a:r>
            <a:r>
              <a:rPr lang="en-US" dirty="0">
                <a:solidFill>
                  <a:schemeClr val="tx2">
                    <a:lumMod val="50000"/>
                  </a:schemeClr>
                </a:solidFill>
              </a:rPr>
              <a:t>f extreme poverty</a:t>
            </a:r>
            <a:endParaRPr lang="en-US" sz="1800" i="0" u="none" strike="noStrike" dirty="0">
              <a:solidFill>
                <a:schemeClr val="tx2">
                  <a:lumMod val="50000"/>
                </a:schemeClr>
              </a:solidFill>
              <a:effectLst/>
            </a:endParaRPr>
          </a:p>
        </p:txBody>
      </p:sp>
      <p:sp>
        <p:nvSpPr>
          <p:cNvPr id="20" name="TextBox 19">
            <a:extLst>
              <a:ext uri="{FF2B5EF4-FFF2-40B4-BE49-F238E27FC236}">
                <a16:creationId xmlns:a16="http://schemas.microsoft.com/office/drawing/2014/main" id="{EF258105-4E04-42B3-8F8E-5C1CD680C465}"/>
              </a:ext>
            </a:extLst>
          </p:cNvPr>
          <p:cNvSpPr txBox="1"/>
          <p:nvPr/>
        </p:nvSpPr>
        <p:spPr>
          <a:xfrm>
            <a:off x="504264" y="4208039"/>
            <a:ext cx="10609729" cy="25423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chemeClr val="tx2">
                    <a:lumMod val="50000"/>
                  </a:schemeClr>
                </a:solidFill>
              </a:rPr>
              <a:t>By mid-April 2020, weekly energy demand had fallen 18% - 25%</a:t>
            </a:r>
          </a:p>
          <a:p>
            <a:pPr marL="285750" indent="-285750">
              <a:lnSpc>
                <a:spcPct val="150000"/>
              </a:lnSpc>
              <a:buFont typeface="Arial" panose="020B0604020202020204" pitchFamily="34" charset="0"/>
              <a:buChar char="•"/>
            </a:pPr>
            <a:r>
              <a:rPr lang="en-US" dirty="0">
                <a:solidFill>
                  <a:schemeClr val="tx2">
                    <a:lumMod val="50000"/>
                  </a:schemeClr>
                </a:solidFill>
              </a:rPr>
              <a:t>Drop in oil consumption and crude oil prices</a:t>
            </a:r>
          </a:p>
          <a:p>
            <a:pPr marL="285750" indent="-285750">
              <a:lnSpc>
                <a:spcPct val="150000"/>
              </a:lnSpc>
              <a:buFont typeface="Arial" panose="020B0604020202020204" pitchFamily="34" charset="0"/>
              <a:buChar char="•"/>
            </a:pPr>
            <a:r>
              <a:rPr lang="en-US" dirty="0">
                <a:solidFill>
                  <a:schemeClr val="tx2">
                    <a:lumMod val="50000"/>
                  </a:schemeClr>
                </a:solidFill>
              </a:rPr>
              <a:t>Dip of the coal industry</a:t>
            </a:r>
          </a:p>
          <a:p>
            <a:pPr marL="285750" indent="-285750">
              <a:lnSpc>
                <a:spcPct val="150000"/>
              </a:lnSpc>
              <a:buFont typeface="Arial" panose="020B0604020202020204" pitchFamily="34" charset="0"/>
              <a:buChar char="•"/>
            </a:pPr>
            <a:r>
              <a:rPr lang="en-US" dirty="0">
                <a:solidFill>
                  <a:schemeClr val="tx2">
                    <a:lumMod val="50000"/>
                  </a:schemeClr>
                </a:solidFill>
              </a:rPr>
              <a:t>Share of renewables in the electricity mix grew in many countries… curtailment in others</a:t>
            </a:r>
          </a:p>
          <a:p>
            <a:pPr marL="285750" indent="-285750">
              <a:lnSpc>
                <a:spcPct val="150000"/>
              </a:lnSpc>
              <a:buFont typeface="Arial" panose="020B0604020202020204" pitchFamily="34" charset="0"/>
              <a:buChar char="•"/>
            </a:pPr>
            <a:r>
              <a:rPr lang="en-US" dirty="0">
                <a:solidFill>
                  <a:schemeClr val="tx2">
                    <a:lumMod val="50000"/>
                  </a:schemeClr>
                </a:solidFill>
              </a:rPr>
              <a:t>Delays for RE projects</a:t>
            </a:r>
          </a:p>
          <a:p>
            <a:pPr marL="285750" indent="-285750">
              <a:lnSpc>
                <a:spcPct val="150000"/>
              </a:lnSpc>
              <a:buFont typeface="Arial" panose="020B0604020202020204" pitchFamily="34" charset="0"/>
              <a:buChar char="•"/>
            </a:pPr>
            <a:r>
              <a:rPr lang="en-US" dirty="0">
                <a:solidFill>
                  <a:schemeClr val="tx2">
                    <a:lumMod val="50000"/>
                  </a:schemeClr>
                </a:solidFill>
              </a:rPr>
              <a:t>Effects on RE value chains</a:t>
            </a:r>
          </a:p>
        </p:txBody>
      </p:sp>
      <p:pic>
        <p:nvPicPr>
          <p:cNvPr id="23" name="Graphic 22" descr="Supply And Demand with solid fill">
            <a:extLst>
              <a:ext uri="{FF2B5EF4-FFF2-40B4-BE49-F238E27FC236}">
                <a16:creationId xmlns:a16="http://schemas.microsoft.com/office/drawing/2014/main" id="{34A66E69-88D8-496F-8133-1654D5B06EF5}"/>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6174" t="9561" r="9355" b="6223"/>
          <a:stretch/>
        </p:blipFill>
        <p:spPr>
          <a:xfrm>
            <a:off x="9177197" y="1719930"/>
            <a:ext cx="2023783" cy="2017676"/>
          </a:xfrm>
          <a:prstGeom prst="rect">
            <a:avLst/>
          </a:prstGeom>
        </p:spPr>
      </p:pic>
      <p:pic>
        <p:nvPicPr>
          <p:cNvPr id="29" name="Picture 28">
            <a:extLst>
              <a:ext uri="{FF2B5EF4-FFF2-40B4-BE49-F238E27FC236}">
                <a16:creationId xmlns:a16="http://schemas.microsoft.com/office/drawing/2014/main" id="{1610AED1-194C-4377-BAF6-B69F23FC63EB}"/>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49971" y="198635"/>
            <a:ext cx="2096775" cy="555073"/>
          </a:xfrm>
          <a:prstGeom prst="rect">
            <a:avLst/>
          </a:prstGeom>
          <a:noFill/>
          <a:ln>
            <a:noFill/>
          </a:ln>
        </p:spPr>
      </p:pic>
    </p:spTree>
    <p:extLst>
      <p:ext uri="{BB962C8B-B14F-4D97-AF65-F5344CB8AC3E}">
        <p14:creationId xmlns:p14="http://schemas.microsoft.com/office/powerpoint/2010/main" val="3095940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316DA5A-B3F0-416F-B8E1-1A30187AA3AE}"/>
              </a:ext>
            </a:extLst>
          </p:cNvPr>
          <p:cNvPicPr>
            <a:picLocks noChangeAspect="1"/>
          </p:cNvPicPr>
          <p:nvPr/>
        </p:nvPicPr>
        <p:blipFill rotWithShape="1">
          <a:blip r:embed="rId3">
            <a:alphaModFix amt="20000"/>
          </a:blip>
          <a:srcRect b="4914"/>
          <a:stretch/>
        </p:blipFill>
        <p:spPr>
          <a:xfrm>
            <a:off x="80682" y="4358344"/>
            <a:ext cx="12111318" cy="2428342"/>
          </a:xfrm>
          <a:prstGeom prst="rect">
            <a:avLst/>
          </a:prstGeom>
        </p:spPr>
      </p:pic>
      <p:sp>
        <p:nvSpPr>
          <p:cNvPr id="24" name="TextBox 23">
            <a:extLst>
              <a:ext uri="{FF2B5EF4-FFF2-40B4-BE49-F238E27FC236}">
                <a16:creationId xmlns:a16="http://schemas.microsoft.com/office/drawing/2014/main" id="{34DE5F21-6508-4CC4-9ADF-200221C0EDF1}"/>
              </a:ext>
            </a:extLst>
          </p:cNvPr>
          <p:cNvSpPr txBox="1"/>
          <p:nvPr/>
        </p:nvSpPr>
        <p:spPr>
          <a:xfrm>
            <a:off x="346229" y="259573"/>
            <a:ext cx="9503742" cy="461665"/>
          </a:xfrm>
          <a:prstGeom prst="rect">
            <a:avLst/>
          </a:prstGeom>
          <a:noFill/>
        </p:spPr>
        <p:txBody>
          <a:bodyPr wrap="square" rtlCol="0">
            <a:spAutoFit/>
          </a:bodyPr>
          <a:lstStyle/>
          <a:p>
            <a:pPr lvl="0" eaLnBrk="0" fontAlgn="base" hangingPunct="0">
              <a:spcBef>
                <a:spcPct val="0"/>
              </a:spcBef>
              <a:spcAft>
                <a:spcPct val="0"/>
              </a:spcAft>
              <a:defRPr/>
            </a:pPr>
            <a:r>
              <a:rPr lang="en-US" altLang="en-US" sz="2400" b="1" dirty="0">
                <a:solidFill>
                  <a:srgbClr val="0872A6"/>
                </a:solidFill>
                <a:latin typeface="Calibri" panose="020F0502020204030204" pitchFamily="34" charset="0"/>
                <a:ea typeface="MS PGothic" panose="020B0600070205080204" pitchFamily="34" charset="-128"/>
                <a:cs typeface="Calibri" panose="020F0502020204030204" pitchFamily="34" charset="0"/>
              </a:rPr>
              <a:t>Effects on Employment in Segments of the Renewable Energy Value Chain</a:t>
            </a:r>
          </a:p>
        </p:txBody>
      </p:sp>
      <p:graphicFrame>
        <p:nvGraphicFramePr>
          <p:cNvPr id="2" name="Table 2">
            <a:extLst>
              <a:ext uri="{FF2B5EF4-FFF2-40B4-BE49-F238E27FC236}">
                <a16:creationId xmlns:a16="http://schemas.microsoft.com/office/drawing/2014/main" id="{F4C9D44D-4504-4707-9001-9C03C083BAED}"/>
              </a:ext>
            </a:extLst>
          </p:cNvPr>
          <p:cNvGraphicFramePr>
            <a:graphicFrameLocks noGrp="1"/>
          </p:cNvGraphicFramePr>
          <p:nvPr>
            <p:extLst>
              <p:ext uri="{D42A27DB-BD31-4B8C-83A1-F6EECF244321}">
                <p14:modId xmlns:p14="http://schemas.microsoft.com/office/powerpoint/2010/main" val="2861238958"/>
              </p:ext>
            </p:extLst>
          </p:nvPr>
        </p:nvGraphicFramePr>
        <p:xfrm>
          <a:off x="127746" y="868935"/>
          <a:ext cx="11873754" cy="5447149"/>
        </p:xfrm>
        <a:graphic>
          <a:graphicData uri="http://schemas.openxmlformats.org/drawingml/2006/table">
            <a:tbl>
              <a:tblPr firstRow="1" bandRow="1">
                <a:tableStyleId>{68D230F3-CF80-4859-8CE7-A43EE81993B5}</a:tableStyleId>
              </a:tblPr>
              <a:tblGrid>
                <a:gridCol w="2641785">
                  <a:extLst>
                    <a:ext uri="{9D8B030D-6E8A-4147-A177-3AD203B41FA5}">
                      <a16:colId xmlns:a16="http://schemas.microsoft.com/office/drawing/2014/main" val="4197220840"/>
                    </a:ext>
                  </a:extLst>
                </a:gridCol>
                <a:gridCol w="3409393">
                  <a:extLst>
                    <a:ext uri="{9D8B030D-6E8A-4147-A177-3AD203B41FA5}">
                      <a16:colId xmlns:a16="http://schemas.microsoft.com/office/drawing/2014/main" val="4212656633"/>
                    </a:ext>
                  </a:extLst>
                </a:gridCol>
                <a:gridCol w="5822576">
                  <a:extLst>
                    <a:ext uri="{9D8B030D-6E8A-4147-A177-3AD203B41FA5}">
                      <a16:colId xmlns:a16="http://schemas.microsoft.com/office/drawing/2014/main" val="1024446982"/>
                    </a:ext>
                  </a:extLst>
                </a:gridCol>
              </a:tblGrid>
              <a:tr h="612812">
                <a:tc>
                  <a:txBody>
                    <a:bodyPr/>
                    <a:lstStyle/>
                    <a:p>
                      <a:pPr algn="ctr"/>
                      <a:r>
                        <a:rPr lang="en-US" sz="1600" dirty="0"/>
                        <a:t>Segment of value chain</a:t>
                      </a:r>
                    </a:p>
                  </a:txBody>
                  <a:tcPr/>
                </a:tc>
                <a:tc>
                  <a:txBody>
                    <a:bodyPr/>
                    <a:lstStyle/>
                    <a:p>
                      <a:pPr algn="ctr"/>
                      <a:r>
                        <a:rPr lang="en-US" sz="1600" dirty="0"/>
                        <a:t>Magnitude of impact of COVID-19</a:t>
                      </a:r>
                    </a:p>
                  </a:txBody>
                  <a:tcPr/>
                </a:tc>
                <a:tc>
                  <a:txBody>
                    <a:bodyPr/>
                    <a:lstStyle/>
                    <a:p>
                      <a:pPr algn="ctr"/>
                      <a:r>
                        <a:rPr lang="en-US" sz="1600" dirty="0"/>
                        <a:t>Comments</a:t>
                      </a:r>
                    </a:p>
                  </a:txBody>
                  <a:tcPr/>
                </a:tc>
                <a:extLst>
                  <a:ext uri="{0D108BD9-81ED-4DB2-BD59-A6C34878D82A}">
                    <a16:rowId xmlns:a16="http://schemas.microsoft.com/office/drawing/2014/main" val="2818342721"/>
                  </a:ext>
                </a:extLst>
              </a:tr>
              <a:tr h="612812">
                <a:tc>
                  <a:txBody>
                    <a:bodyPr/>
                    <a:lstStyle/>
                    <a:p>
                      <a:r>
                        <a:rPr lang="en-US" sz="1600" dirty="0"/>
                        <a:t>Project Planning</a:t>
                      </a:r>
                    </a:p>
                  </a:txBody>
                  <a:tcPr/>
                </a:tc>
                <a:tc>
                  <a:txBody>
                    <a:bodyPr/>
                    <a:lstStyle/>
                    <a:p>
                      <a:r>
                        <a:rPr lang="en-US" sz="1600" dirty="0"/>
                        <a:t>Low</a:t>
                      </a:r>
                    </a:p>
                  </a:txBody>
                  <a:tcPr/>
                </a:tc>
                <a:tc>
                  <a:txBody>
                    <a:bodyPr/>
                    <a:lstStyle/>
                    <a:p>
                      <a:r>
                        <a:rPr lang="en-US" sz="1200" dirty="0"/>
                        <a:t>Jobs in consulting, administration and research lend themselves to remote working arrangements. However, there are delays to activities that require the presence of foreign expertise as well as on-site assessments.</a:t>
                      </a:r>
                    </a:p>
                  </a:txBody>
                  <a:tcPr/>
                </a:tc>
                <a:extLst>
                  <a:ext uri="{0D108BD9-81ED-4DB2-BD59-A6C34878D82A}">
                    <a16:rowId xmlns:a16="http://schemas.microsoft.com/office/drawing/2014/main" val="3038875698"/>
                  </a:ext>
                </a:extLst>
              </a:tr>
              <a:tr h="612812">
                <a:tc>
                  <a:txBody>
                    <a:bodyPr/>
                    <a:lstStyle/>
                    <a:p>
                      <a:r>
                        <a:rPr lang="en-US" sz="1600" dirty="0"/>
                        <a:t>Manufacturing and Procurement</a:t>
                      </a:r>
                    </a:p>
                  </a:txBody>
                  <a:tcPr/>
                </a:tc>
                <a:tc>
                  <a:txBody>
                    <a:bodyPr/>
                    <a:lstStyle/>
                    <a:p>
                      <a:r>
                        <a:rPr lang="en-US" sz="1600" dirty="0"/>
                        <a:t>High in short term</a:t>
                      </a:r>
                    </a:p>
                  </a:txBody>
                  <a:tcPr/>
                </a:tc>
                <a:tc>
                  <a:txBody>
                    <a:bodyPr/>
                    <a:lstStyle/>
                    <a:p>
                      <a:r>
                        <a:rPr lang="en-US" sz="1200" dirty="0"/>
                        <a:t>Factory workers, technicians and engineers have been heavily affected.</a:t>
                      </a:r>
                    </a:p>
                  </a:txBody>
                  <a:tcPr/>
                </a:tc>
                <a:extLst>
                  <a:ext uri="{0D108BD9-81ED-4DB2-BD59-A6C34878D82A}">
                    <a16:rowId xmlns:a16="http://schemas.microsoft.com/office/drawing/2014/main" val="3902662542"/>
                  </a:ext>
                </a:extLst>
              </a:tr>
              <a:tr h="612812">
                <a:tc>
                  <a:txBody>
                    <a:bodyPr/>
                    <a:lstStyle/>
                    <a:p>
                      <a:r>
                        <a:rPr lang="en-US" sz="1600" dirty="0"/>
                        <a:t>Transport and Logistics</a:t>
                      </a:r>
                    </a:p>
                  </a:txBody>
                  <a:tcPr/>
                </a:tc>
                <a:tc>
                  <a:txBody>
                    <a:bodyPr/>
                    <a:lstStyle/>
                    <a:p>
                      <a:r>
                        <a:rPr lang="en-US" sz="1600" dirty="0"/>
                        <a:t>High through medium term</a:t>
                      </a:r>
                    </a:p>
                  </a:txBody>
                  <a:tcPr/>
                </a:tc>
                <a:tc>
                  <a:txBody>
                    <a:bodyPr/>
                    <a:lstStyle/>
                    <a:p>
                      <a:r>
                        <a:rPr lang="en-US" sz="1200" dirty="0"/>
                        <a:t>Truck drivers and personnel responsible for shipping, delivery and loading have been significantly affected by a shortage of parts, social distancing measures and border controls.</a:t>
                      </a:r>
                    </a:p>
                  </a:txBody>
                  <a:tcPr/>
                </a:tc>
                <a:extLst>
                  <a:ext uri="{0D108BD9-81ED-4DB2-BD59-A6C34878D82A}">
                    <a16:rowId xmlns:a16="http://schemas.microsoft.com/office/drawing/2014/main" val="3413462540"/>
                  </a:ext>
                </a:extLst>
              </a:tr>
              <a:tr h="612812">
                <a:tc>
                  <a:txBody>
                    <a:bodyPr/>
                    <a:lstStyle/>
                    <a:p>
                      <a:r>
                        <a:rPr lang="en-US" sz="1600" dirty="0"/>
                        <a:t>Construction and installation</a:t>
                      </a:r>
                    </a:p>
                  </a:txBody>
                  <a:tcPr/>
                </a:tc>
                <a:tc>
                  <a:txBody>
                    <a:bodyPr/>
                    <a:lstStyle/>
                    <a:p>
                      <a:r>
                        <a:rPr lang="en-US" sz="1600" dirty="0"/>
                        <a:t>High</a:t>
                      </a:r>
                    </a:p>
                  </a:txBody>
                  <a:tcPr/>
                </a:tc>
                <a:tc>
                  <a:txBody>
                    <a:bodyPr/>
                    <a:lstStyle/>
                    <a:p>
                      <a:r>
                        <a:rPr lang="en-US" sz="1200" dirty="0"/>
                        <a:t>Engineers, technicians and workers have been strongly affected by shutdowns and delays in many locations. This has resulted in temporary and permanent job losses as well as slashed hours. Where countries have resumed construction and installation activities there are still limitations on the numbers of workers allowed on-site and requirements to observe stringent health protocols.</a:t>
                      </a:r>
                    </a:p>
                  </a:txBody>
                  <a:tcPr/>
                </a:tc>
                <a:extLst>
                  <a:ext uri="{0D108BD9-81ED-4DB2-BD59-A6C34878D82A}">
                    <a16:rowId xmlns:a16="http://schemas.microsoft.com/office/drawing/2014/main" val="3812477695"/>
                  </a:ext>
                </a:extLst>
              </a:tr>
              <a:tr h="612812">
                <a:tc>
                  <a:txBody>
                    <a:bodyPr/>
                    <a:lstStyle/>
                    <a:p>
                      <a:r>
                        <a:rPr lang="en-US" sz="1600" dirty="0"/>
                        <a:t>Operations and maintenance</a:t>
                      </a:r>
                    </a:p>
                  </a:txBody>
                  <a:tcPr/>
                </a:tc>
                <a:tc>
                  <a:txBody>
                    <a:bodyPr/>
                    <a:lstStyle/>
                    <a:p>
                      <a:r>
                        <a:rPr lang="en-US" sz="1600" dirty="0"/>
                        <a:t>Low</a:t>
                      </a:r>
                    </a:p>
                  </a:txBody>
                  <a:tcPr/>
                </a:tc>
                <a:tc>
                  <a:txBody>
                    <a:bodyPr/>
                    <a:lstStyle/>
                    <a:p>
                      <a:r>
                        <a:rPr lang="en-US" sz="1200" dirty="0"/>
                        <a:t>Because energy generation is an essential service, jobs in operations and maintenance have been relatively unaffected. The physical space available at wind and solar farms allows a degree of social distancing.</a:t>
                      </a:r>
                    </a:p>
                  </a:txBody>
                  <a:tcPr/>
                </a:tc>
                <a:extLst>
                  <a:ext uri="{0D108BD9-81ED-4DB2-BD59-A6C34878D82A}">
                    <a16:rowId xmlns:a16="http://schemas.microsoft.com/office/drawing/2014/main" val="4032178929"/>
                  </a:ext>
                </a:extLst>
              </a:tr>
              <a:tr h="472485">
                <a:tc>
                  <a:txBody>
                    <a:bodyPr/>
                    <a:lstStyle/>
                    <a:p>
                      <a:r>
                        <a:rPr lang="en-US" sz="1600" dirty="0"/>
                        <a:t>Distributed renewables</a:t>
                      </a:r>
                    </a:p>
                  </a:txBody>
                  <a:tcPr/>
                </a:tc>
                <a:tc>
                  <a:txBody>
                    <a:bodyPr/>
                    <a:lstStyle/>
                    <a:p>
                      <a:r>
                        <a:rPr lang="en-US" sz="1600" dirty="0"/>
                        <a:t>Very high</a:t>
                      </a:r>
                    </a:p>
                  </a:txBody>
                  <a:tcPr/>
                </a:tc>
                <a:tc>
                  <a:txBody>
                    <a:bodyPr/>
                    <a:lstStyle/>
                    <a:p>
                      <a:r>
                        <a:rPr lang="en-US" sz="1200" dirty="0"/>
                        <a:t>Job losses among rooftop solar installers and technicians are especially high owing to falling demand.</a:t>
                      </a:r>
                    </a:p>
                  </a:txBody>
                  <a:tcPr/>
                </a:tc>
                <a:extLst>
                  <a:ext uri="{0D108BD9-81ED-4DB2-BD59-A6C34878D82A}">
                    <a16:rowId xmlns:a16="http://schemas.microsoft.com/office/drawing/2014/main" val="3545714490"/>
                  </a:ext>
                </a:extLst>
              </a:tr>
              <a:tr h="612812">
                <a:tc>
                  <a:txBody>
                    <a:bodyPr/>
                    <a:lstStyle/>
                    <a:p>
                      <a:r>
                        <a:rPr lang="en-US" sz="1600" b="0" u="none" strike="noStrike" kern="1200" baseline="0" dirty="0">
                          <a:solidFill>
                            <a:schemeClr val="dk1"/>
                          </a:solidFill>
                        </a:rPr>
                        <a:t>Biofuels</a:t>
                      </a:r>
                      <a:endParaRPr lang="en-US" sz="1600" dirty="0"/>
                    </a:p>
                  </a:txBody>
                  <a:tcPr/>
                </a:tc>
                <a:tc>
                  <a:txBody>
                    <a:bodyPr/>
                    <a:lstStyle/>
                    <a:p>
                      <a:r>
                        <a:rPr lang="en-US" sz="1600" dirty="0"/>
                        <a:t>high</a:t>
                      </a:r>
                    </a:p>
                  </a:txBody>
                  <a:tcPr/>
                </a:tc>
                <a:tc>
                  <a:txBody>
                    <a:bodyPr/>
                    <a:lstStyle/>
                    <a:p>
                      <a:r>
                        <a:rPr lang="en-US" sz="1200" b="0" u="none" strike="noStrike" kern="1200" baseline="0" dirty="0">
                          <a:solidFill>
                            <a:schemeClr val="dk1"/>
                          </a:solidFill>
                        </a:rPr>
                        <a:t>Many of the world’s two million biofuels jobs are threatened by a cratering of demand caused by the pandemic and associated lockdown measures. This is</a:t>
                      </a:r>
                    </a:p>
                    <a:p>
                      <a:r>
                        <a:rPr lang="en-US" sz="1200" b="0" u="none" strike="noStrike" kern="1200" baseline="0" dirty="0">
                          <a:solidFill>
                            <a:schemeClr val="dk1"/>
                          </a:solidFill>
                        </a:rPr>
                        <a:t>true all along the biofuels value chain. Ethanol plants are facing closure in several countries.</a:t>
                      </a:r>
                      <a:endParaRPr lang="en-US" sz="1200" dirty="0"/>
                    </a:p>
                  </a:txBody>
                  <a:tcPr/>
                </a:tc>
                <a:extLst>
                  <a:ext uri="{0D108BD9-81ED-4DB2-BD59-A6C34878D82A}">
                    <a16:rowId xmlns:a16="http://schemas.microsoft.com/office/drawing/2014/main" val="188177339"/>
                  </a:ext>
                </a:extLst>
              </a:tr>
            </a:tbl>
          </a:graphicData>
        </a:graphic>
      </p:graphicFrame>
      <p:pic>
        <p:nvPicPr>
          <p:cNvPr id="21" name="Picture 20">
            <a:extLst>
              <a:ext uri="{FF2B5EF4-FFF2-40B4-BE49-F238E27FC236}">
                <a16:creationId xmlns:a16="http://schemas.microsoft.com/office/drawing/2014/main" id="{2B013F0C-80FF-442A-9568-86FE45A35F3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9971" y="198635"/>
            <a:ext cx="2096775" cy="555073"/>
          </a:xfrm>
          <a:prstGeom prst="rect">
            <a:avLst/>
          </a:prstGeom>
          <a:noFill/>
          <a:ln>
            <a:noFill/>
          </a:ln>
        </p:spPr>
      </p:pic>
    </p:spTree>
    <p:extLst>
      <p:ext uri="{BB962C8B-B14F-4D97-AF65-F5344CB8AC3E}">
        <p14:creationId xmlns:p14="http://schemas.microsoft.com/office/powerpoint/2010/main" val="759685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aphic 2" descr="Africa with solid fill">
            <a:extLst>
              <a:ext uri="{FF2B5EF4-FFF2-40B4-BE49-F238E27FC236}">
                <a16:creationId xmlns:a16="http://schemas.microsoft.com/office/drawing/2014/main" id="{647D16E0-6E58-4317-9F0F-041B0C39BAD7}"/>
              </a:ext>
            </a:extLst>
          </p:cNvPr>
          <p:cNvGrpSpPr/>
          <p:nvPr/>
        </p:nvGrpSpPr>
        <p:grpSpPr>
          <a:xfrm>
            <a:off x="9148463" y="1734672"/>
            <a:ext cx="2798283" cy="2798283"/>
            <a:chOff x="9696982" y="2938028"/>
            <a:chExt cx="914400" cy="914400"/>
          </a:xfrm>
          <a:solidFill>
            <a:srgbClr val="EDF7FF"/>
          </a:solidFill>
        </p:grpSpPr>
        <p:sp>
          <p:nvSpPr>
            <p:cNvPr id="5" name="Freeform: Shape 4">
              <a:extLst>
                <a:ext uri="{FF2B5EF4-FFF2-40B4-BE49-F238E27FC236}">
                  <a16:creationId xmlns:a16="http://schemas.microsoft.com/office/drawing/2014/main" id="{A53A0A8C-1CFE-4468-83A5-E59820DC3413}"/>
                </a:ext>
              </a:extLst>
            </p:cNvPr>
            <p:cNvSpPr/>
            <p:nvPr/>
          </p:nvSpPr>
          <p:spPr>
            <a:xfrm>
              <a:off x="9781797" y="2994162"/>
              <a:ext cx="722748" cy="796972"/>
            </a:xfrm>
            <a:custGeom>
              <a:avLst/>
              <a:gdLst>
                <a:gd name="connsiteX0" fmla="*/ 718904 w 722748"/>
                <a:gd name="connsiteY0" fmla="*/ 288003 h 796972"/>
                <a:gd name="connsiteX1" fmla="*/ 695472 w 722748"/>
                <a:gd name="connsiteY1" fmla="*/ 295242 h 796972"/>
                <a:gd name="connsiteX2" fmla="*/ 671946 w 722748"/>
                <a:gd name="connsiteY2" fmla="*/ 300195 h 796972"/>
                <a:gd name="connsiteX3" fmla="*/ 652038 w 722748"/>
                <a:gd name="connsiteY3" fmla="*/ 303339 h 796972"/>
                <a:gd name="connsiteX4" fmla="*/ 635084 w 722748"/>
                <a:gd name="connsiteY4" fmla="*/ 289718 h 796972"/>
                <a:gd name="connsiteX5" fmla="*/ 637941 w 722748"/>
                <a:gd name="connsiteY5" fmla="*/ 278955 h 796972"/>
                <a:gd name="connsiteX6" fmla="*/ 620987 w 722748"/>
                <a:gd name="connsiteY6" fmla="*/ 262381 h 796972"/>
                <a:gd name="connsiteX7" fmla="*/ 597270 w 722748"/>
                <a:gd name="connsiteY7" fmla="*/ 241140 h 796972"/>
                <a:gd name="connsiteX8" fmla="*/ 592031 w 722748"/>
                <a:gd name="connsiteY8" fmla="*/ 224948 h 796972"/>
                <a:gd name="connsiteX9" fmla="*/ 580220 w 722748"/>
                <a:gd name="connsiteY9" fmla="*/ 213423 h 796972"/>
                <a:gd name="connsiteX10" fmla="*/ 572600 w 722748"/>
                <a:gd name="connsiteY10" fmla="*/ 180371 h 796972"/>
                <a:gd name="connsiteX11" fmla="*/ 561932 w 722748"/>
                <a:gd name="connsiteY11" fmla="*/ 168655 h 796972"/>
                <a:gd name="connsiteX12" fmla="*/ 557265 w 722748"/>
                <a:gd name="connsiteY12" fmla="*/ 155130 h 796972"/>
                <a:gd name="connsiteX13" fmla="*/ 539453 w 722748"/>
                <a:gd name="connsiteY13" fmla="*/ 118935 h 796972"/>
                <a:gd name="connsiteX14" fmla="*/ 525356 w 722748"/>
                <a:gd name="connsiteY14" fmla="*/ 90360 h 796972"/>
                <a:gd name="connsiteX15" fmla="*/ 533357 w 722748"/>
                <a:gd name="connsiteY15" fmla="*/ 98265 h 796972"/>
                <a:gd name="connsiteX16" fmla="*/ 544311 w 722748"/>
                <a:gd name="connsiteY16" fmla="*/ 109600 h 796972"/>
                <a:gd name="connsiteX17" fmla="*/ 536786 w 722748"/>
                <a:gd name="connsiteY17" fmla="*/ 81025 h 796972"/>
                <a:gd name="connsiteX18" fmla="*/ 527261 w 722748"/>
                <a:gd name="connsiteY18" fmla="*/ 73119 h 796972"/>
                <a:gd name="connsiteX19" fmla="*/ 516783 w 722748"/>
                <a:gd name="connsiteY19" fmla="*/ 69309 h 796972"/>
                <a:gd name="connsiteX20" fmla="*/ 494590 w 722748"/>
                <a:gd name="connsiteY20" fmla="*/ 74072 h 796972"/>
                <a:gd name="connsiteX21" fmla="*/ 472111 w 722748"/>
                <a:gd name="connsiteY21" fmla="*/ 71214 h 796972"/>
                <a:gd name="connsiteX22" fmla="*/ 429820 w 722748"/>
                <a:gd name="connsiteY22" fmla="*/ 60165 h 796972"/>
                <a:gd name="connsiteX23" fmla="*/ 410770 w 722748"/>
                <a:gd name="connsiteY23" fmla="*/ 52355 h 796972"/>
                <a:gd name="connsiteX24" fmla="*/ 392958 w 722748"/>
                <a:gd name="connsiteY24" fmla="*/ 64452 h 796972"/>
                <a:gd name="connsiteX25" fmla="*/ 389053 w 722748"/>
                <a:gd name="connsiteY25" fmla="*/ 80644 h 796972"/>
                <a:gd name="connsiteX26" fmla="*/ 364955 w 722748"/>
                <a:gd name="connsiteY26" fmla="*/ 73596 h 796972"/>
                <a:gd name="connsiteX27" fmla="*/ 346572 w 722748"/>
                <a:gd name="connsiteY27" fmla="*/ 67881 h 796972"/>
                <a:gd name="connsiteX28" fmla="*/ 341714 w 722748"/>
                <a:gd name="connsiteY28" fmla="*/ 58832 h 796972"/>
                <a:gd name="connsiteX29" fmla="*/ 327426 w 722748"/>
                <a:gd name="connsiteY29" fmla="*/ 53498 h 796972"/>
                <a:gd name="connsiteX30" fmla="*/ 307710 w 722748"/>
                <a:gd name="connsiteY30" fmla="*/ 51021 h 796972"/>
                <a:gd name="connsiteX31" fmla="*/ 287612 w 722748"/>
                <a:gd name="connsiteY31" fmla="*/ 37877 h 796972"/>
                <a:gd name="connsiteX32" fmla="*/ 297137 w 722748"/>
                <a:gd name="connsiteY32" fmla="*/ 21303 h 796972"/>
                <a:gd name="connsiteX33" fmla="*/ 291327 w 722748"/>
                <a:gd name="connsiteY33" fmla="*/ 12540 h 796972"/>
                <a:gd name="connsiteX34" fmla="*/ 295994 w 722748"/>
                <a:gd name="connsiteY34" fmla="*/ 3492 h 796972"/>
                <a:gd name="connsiteX35" fmla="*/ 279611 w 722748"/>
                <a:gd name="connsiteY35" fmla="*/ 63 h 796972"/>
                <a:gd name="connsiteX36" fmla="*/ 271324 w 722748"/>
                <a:gd name="connsiteY36" fmla="*/ 3587 h 796972"/>
                <a:gd name="connsiteX37" fmla="*/ 258084 w 722748"/>
                <a:gd name="connsiteY37" fmla="*/ 3587 h 796972"/>
                <a:gd name="connsiteX38" fmla="*/ 242368 w 722748"/>
                <a:gd name="connsiteY38" fmla="*/ 5682 h 796972"/>
                <a:gd name="connsiteX39" fmla="*/ 229509 w 722748"/>
                <a:gd name="connsiteY39" fmla="*/ 4635 h 796972"/>
                <a:gd name="connsiteX40" fmla="*/ 201982 w 722748"/>
                <a:gd name="connsiteY40" fmla="*/ 8540 h 796972"/>
                <a:gd name="connsiteX41" fmla="*/ 179598 w 722748"/>
                <a:gd name="connsiteY41" fmla="*/ 16731 h 796972"/>
                <a:gd name="connsiteX42" fmla="*/ 162834 w 722748"/>
                <a:gd name="connsiteY42" fmla="*/ 25494 h 796972"/>
                <a:gd name="connsiteX43" fmla="*/ 138355 w 722748"/>
                <a:gd name="connsiteY43" fmla="*/ 24923 h 796972"/>
                <a:gd name="connsiteX44" fmla="*/ 129783 w 722748"/>
                <a:gd name="connsiteY44" fmla="*/ 23780 h 796972"/>
                <a:gd name="connsiteX45" fmla="*/ 120258 w 722748"/>
                <a:gd name="connsiteY45" fmla="*/ 18160 h 796972"/>
                <a:gd name="connsiteX46" fmla="*/ 110733 w 722748"/>
                <a:gd name="connsiteY46" fmla="*/ 35972 h 796972"/>
                <a:gd name="connsiteX47" fmla="*/ 94826 w 722748"/>
                <a:gd name="connsiteY47" fmla="*/ 46640 h 796972"/>
                <a:gd name="connsiteX48" fmla="*/ 81967 w 722748"/>
                <a:gd name="connsiteY48" fmla="*/ 62356 h 796972"/>
                <a:gd name="connsiteX49" fmla="*/ 78062 w 722748"/>
                <a:gd name="connsiteY49" fmla="*/ 69119 h 796972"/>
                <a:gd name="connsiteX50" fmla="*/ 78062 w 722748"/>
                <a:gd name="connsiteY50" fmla="*/ 86835 h 796972"/>
                <a:gd name="connsiteX51" fmla="*/ 60345 w 722748"/>
                <a:gd name="connsiteY51" fmla="*/ 104647 h 796972"/>
                <a:gd name="connsiteX52" fmla="*/ 41295 w 722748"/>
                <a:gd name="connsiteY52" fmla="*/ 114839 h 796972"/>
                <a:gd name="connsiteX53" fmla="*/ 35580 w 722748"/>
                <a:gd name="connsiteY53" fmla="*/ 125031 h 796972"/>
                <a:gd name="connsiteX54" fmla="*/ 29008 w 722748"/>
                <a:gd name="connsiteY54" fmla="*/ 129507 h 796972"/>
                <a:gd name="connsiteX55" fmla="*/ 24055 w 722748"/>
                <a:gd name="connsiteY55" fmla="*/ 142842 h 796972"/>
                <a:gd name="connsiteX56" fmla="*/ 14530 w 722748"/>
                <a:gd name="connsiteY56" fmla="*/ 155892 h 796972"/>
                <a:gd name="connsiteX57" fmla="*/ 1195 w 722748"/>
                <a:gd name="connsiteY57" fmla="*/ 179609 h 796972"/>
                <a:gd name="connsiteX58" fmla="*/ 5005 w 722748"/>
                <a:gd name="connsiteY58" fmla="*/ 191039 h 796972"/>
                <a:gd name="connsiteX59" fmla="*/ 7863 w 722748"/>
                <a:gd name="connsiteY59" fmla="*/ 202374 h 796972"/>
                <a:gd name="connsiteX60" fmla="*/ 10339 w 722748"/>
                <a:gd name="connsiteY60" fmla="*/ 224853 h 796972"/>
                <a:gd name="connsiteX61" fmla="*/ 814 w 722748"/>
                <a:gd name="connsiteY61" fmla="*/ 253428 h 796972"/>
                <a:gd name="connsiteX62" fmla="*/ 3576 w 722748"/>
                <a:gd name="connsiteY62" fmla="*/ 265143 h 796972"/>
                <a:gd name="connsiteX63" fmla="*/ 3576 w 722748"/>
                <a:gd name="connsiteY63" fmla="*/ 276573 h 796972"/>
                <a:gd name="connsiteX64" fmla="*/ 16721 w 722748"/>
                <a:gd name="connsiteY64" fmla="*/ 288956 h 796972"/>
                <a:gd name="connsiteX65" fmla="*/ 24150 w 722748"/>
                <a:gd name="connsiteY65" fmla="*/ 299243 h 796972"/>
                <a:gd name="connsiteX66" fmla="*/ 40914 w 722748"/>
                <a:gd name="connsiteY66" fmla="*/ 319341 h 796972"/>
                <a:gd name="connsiteX67" fmla="*/ 54345 w 722748"/>
                <a:gd name="connsiteY67" fmla="*/ 338391 h 796972"/>
                <a:gd name="connsiteX68" fmla="*/ 74157 w 722748"/>
                <a:gd name="connsiteY68" fmla="*/ 352107 h 796972"/>
                <a:gd name="connsiteX69" fmla="*/ 92445 w 722748"/>
                <a:gd name="connsiteY69" fmla="*/ 365061 h 796972"/>
                <a:gd name="connsiteX70" fmla="*/ 121020 w 722748"/>
                <a:gd name="connsiteY70" fmla="*/ 360393 h 796972"/>
                <a:gd name="connsiteX71" fmla="*/ 150357 w 722748"/>
                <a:gd name="connsiteY71" fmla="*/ 360393 h 796972"/>
                <a:gd name="connsiteX72" fmla="*/ 172359 w 722748"/>
                <a:gd name="connsiteY72" fmla="*/ 357726 h 796972"/>
                <a:gd name="connsiteX73" fmla="*/ 226938 w 722748"/>
                <a:gd name="connsiteY73" fmla="*/ 345820 h 796972"/>
                <a:gd name="connsiteX74" fmla="*/ 240558 w 722748"/>
                <a:gd name="connsiteY74" fmla="*/ 363060 h 796972"/>
                <a:gd name="connsiteX75" fmla="*/ 254274 w 722748"/>
                <a:gd name="connsiteY75" fmla="*/ 366680 h 796972"/>
                <a:gd name="connsiteX76" fmla="*/ 267609 w 722748"/>
                <a:gd name="connsiteY76" fmla="*/ 364775 h 796972"/>
                <a:gd name="connsiteX77" fmla="*/ 277134 w 722748"/>
                <a:gd name="connsiteY77" fmla="*/ 368775 h 796972"/>
                <a:gd name="connsiteX78" fmla="*/ 285421 w 722748"/>
                <a:gd name="connsiteY78" fmla="*/ 393350 h 796972"/>
                <a:gd name="connsiteX79" fmla="*/ 281706 w 722748"/>
                <a:gd name="connsiteY79" fmla="*/ 416019 h 796972"/>
                <a:gd name="connsiteX80" fmla="*/ 280659 w 722748"/>
                <a:gd name="connsiteY80" fmla="*/ 432498 h 796972"/>
                <a:gd name="connsiteX81" fmla="*/ 298470 w 722748"/>
                <a:gd name="connsiteY81" fmla="*/ 453929 h 796972"/>
                <a:gd name="connsiteX82" fmla="*/ 312948 w 722748"/>
                <a:gd name="connsiteY82" fmla="*/ 479361 h 796972"/>
                <a:gd name="connsiteX83" fmla="*/ 323235 w 722748"/>
                <a:gd name="connsiteY83" fmla="*/ 502983 h 796972"/>
                <a:gd name="connsiteX84" fmla="*/ 320949 w 722748"/>
                <a:gd name="connsiteY84" fmla="*/ 510603 h 796972"/>
                <a:gd name="connsiteX85" fmla="*/ 324759 w 722748"/>
                <a:gd name="connsiteY85" fmla="*/ 522699 h 796972"/>
                <a:gd name="connsiteX86" fmla="*/ 324759 w 722748"/>
                <a:gd name="connsiteY86" fmla="*/ 545750 h 796972"/>
                <a:gd name="connsiteX87" fmla="*/ 311615 w 722748"/>
                <a:gd name="connsiteY87" fmla="*/ 569944 h 796972"/>
                <a:gd name="connsiteX88" fmla="*/ 312948 w 722748"/>
                <a:gd name="connsiteY88" fmla="*/ 617569 h 796972"/>
                <a:gd name="connsiteX89" fmla="*/ 326664 w 722748"/>
                <a:gd name="connsiteY89" fmla="*/ 642524 h 796972"/>
                <a:gd name="connsiteX90" fmla="*/ 335142 w 722748"/>
                <a:gd name="connsiteY90" fmla="*/ 671956 h 796972"/>
                <a:gd name="connsiteX91" fmla="*/ 339047 w 722748"/>
                <a:gd name="connsiteY91" fmla="*/ 692054 h 796972"/>
                <a:gd name="connsiteX92" fmla="*/ 346286 w 722748"/>
                <a:gd name="connsiteY92" fmla="*/ 715390 h 796972"/>
                <a:gd name="connsiteX93" fmla="*/ 360478 w 722748"/>
                <a:gd name="connsiteY93" fmla="*/ 733107 h 796972"/>
                <a:gd name="connsiteX94" fmla="*/ 372289 w 722748"/>
                <a:gd name="connsiteY94" fmla="*/ 758729 h 796972"/>
                <a:gd name="connsiteX95" fmla="*/ 376194 w 722748"/>
                <a:gd name="connsiteY95" fmla="*/ 768826 h 796972"/>
                <a:gd name="connsiteX96" fmla="*/ 372289 w 722748"/>
                <a:gd name="connsiteY96" fmla="*/ 777588 h 796972"/>
                <a:gd name="connsiteX97" fmla="*/ 384481 w 722748"/>
                <a:gd name="connsiteY97" fmla="*/ 794353 h 796972"/>
                <a:gd name="connsiteX98" fmla="*/ 421248 w 722748"/>
                <a:gd name="connsiteY98" fmla="*/ 789590 h 796972"/>
                <a:gd name="connsiteX99" fmla="*/ 445727 w 722748"/>
                <a:gd name="connsiteY99" fmla="*/ 789590 h 796972"/>
                <a:gd name="connsiteX100" fmla="*/ 468682 w 722748"/>
                <a:gd name="connsiteY100" fmla="*/ 782637 h 796972"/>
                <a:gd name="connsiteX101" fmla="*/ 506782 w 722748"/>
                <a:gd name="connsiteY101" fmla="*/ 745394 h 796972"/>
                <a:gd name="connsiteX102" fmla="*/ 529166 w 722748"/>
                <a:gd name="connsiteY102" fmla="*/ 702151 h 796972"/>
                <a:gd name="connsiteX103" fmla="*/ 529166 w 722748"/>
                <a:gd name="connsiteY103" fmla="*/ 691482 h 796972"/>
                <a:gd name="connsiteX104" fmla="*/ 540977 w 722748"/>
                <a:gd name="connsiteY104" fmla="*/ 684815 h 796972"/>
                <a:gd name="connsiteX105" fmla="*/ 556026 w 722748"/>
                <a:gd name="connsiteY105" fmla="*/ 671004 h 796972"/>
                <a:gd name="connsiteX106" fmla="*/ 551454 w 722748"/>
                <a:gd name="connsiteY106" fmla="*/ 639857 h 796972"/>
                <a:gd name="connsiteX107" fmla="*/ 549930 w 722748"/>
                <a:gd name="connsiteY107" fmla="*/ 627379 h 796972"/>
                <a:gd name="connsiteX108" fmla="*/ 564408 w 722748"/>
                <a:gd name="connsiteY108" fmla="*/ 615568 h 796972"/>
                <a:gd name="connsiteX109" fmla="*/ 582315 w 722748"/>
                <a:gd name="connsiteY109" fmla="*/ 599947 h 796972"/>
                <a:gd name="connsiteX110" fmla="*/ 605461 w 722748"/>
                <a:gd name="connsiteY110" fmla="*/ 585660 h 796972"/>
                <a:gd name="connsiteX111" fmla="*/ 610319 w 722748"/>
                <a:gd name="connsiteY111" fmla="*/ 559561 h 796972"/>
                <a:gd name="connsiteX112" fmla="*/ 608985 w 722748"/>
                <a:gd name="connsiteY112" fmla="*/ 527367 h 796972"/>
                <a:gd name="connsiteX113" fmla="*/ 597651 w 722748"/>
                <a:gd name="connsiteY113" fmla="*/ 503840 h 796972"/>
                <a:gd name="connsiteX114" fmla="*/ 598889 w 722748"/>
                <a:gd name="connsiteY114" fmla="*/ 488409 h 796972"/>
                <a:gd name="connsiteX115" fmla="*/ 592317 w 722748"/>
                <a:gd name="connsiteY115" fmla="*/ 477170 h 796972"/>
                <a:gd name="connsiteX116" fmla="*/ 606033 w 722748"/>
                <a:gd name="connsiteY116" fmla="*/ 446023 h 796972"/>
                <a:gd name="connsiteX117" fmla="*/ 622987 w 722748"/>
                <a:gd name="connsiteY117" fmla="*/ 428402 h 796972"/>
                <a:gd name="connsiteX118" fmla="*/ 644609 w 722748"/>
                <a:gd name="connsiteY118" fmla="*/ 404113 h 796972"/>
                <a:gd name="connsiteX119" fmla="*/ 670898 w 722748"/>
                <a:gd name="connsiteY119" fmla="*/ 385063 h 796972"/>
                <a:gd name="connsiteX120" fmla="*/ 705759 w 722748"/>
                <a:gd name="connsiteY120" fmla="*/ 338772 h 796972"/>
                <a:gd name="connsiteX121" fmla="*/ 720999 w 722748"/>
                <a:gd name="connsiteY121" fmla="*/ 309435 h 796972"/>
                <a:gd name="connsiteX122" fmla="*/ 718904 w 722748"/>
                <a:gd name="connsiteY122" fmla="*/ 288003 h 796972"/>
                <a:gd name="connsiteX123" fmla="*/ 511259 w 722748"/>
                <a:gd name="connsiteY123" fmla="*/ 505840 h 796972"/>
                <a:gd name="connsiteX124" fmla="*/ 493923 w 722748"/>
                <a:gd name="connsiteY124" fmla="*/ 484980 h 796972"/>
                <a:gd name="connsiteX125" fmla="*/ 490590 w 722748"/>
                <a:gd name="connsiteY125" fmla="*/ 451548 h 796972"/>
                <a:gd name="connsiteX126" fmla="*/ 500115 w 722748"/>
                <a:gd name="connsiteY126" fmla="*/ 482028 h 796972"/>
                <a:gd name="connsiteX127" fmla="*/ 511259 w 722748"/>
                <a:gd name="connsiteY127" fmla="*/ 505840 h 796972"/>
                <a:gd name="connsiteX128" fmla="*/ 538405 w 722748"/>
                <a:gd name="connsiteY128" fmla="*/ 432688 h 796972"/>
                <a:gd name="connsiteX129" fmla="*/ 533357 w 722748"/>
                <a:gd name="connsiteY129" fmla="*/ 440784 h 796972"/>
                <a:gd name="connsiteX130" fmla="*/ 518784 w 722748"/>
                <a:gd name="connsiteY130" fmla="*/ 440784 h 796972"/>
                <a:gd name="connsiteX131" fmla="*/ 518784 w 722748"/>
                <a:gd name="connsiteY131" fmla="*/ 418972 h 796972"/>
                <a:gd name="connsiteX132" fmla="*/ 529833 w 722748"/>
                <a:gd name="connsiteY132" fmla="*/ 411924 h 796972"/>
                <a:gd name="connsiteX133" fmla="*/ 549549 w 722748"/>
                <a:gd name="connsiteY133" fmla="*/ 416305 h 796972"/>
                <a:gd name="connsiteX134" fmla="*/ 538405 w 722748"/>
                <a:gd name="connsiteY134" fmla="*/ 432688 h 796972"/>
                <a:gd name="connsiteX135" fmla="*/ 543072 w 722748"/>
                <a:gd name="connsiteY135" fmla="*/ 546988 h 796972"/>
                <a:gd name="connsiteX136" fmla="*/ 542025 w 722748"/>
                <a:gd name="connsiteY136" fmla="*/ 516603 h 796972"/>
                <a:gd name="connsiteX137" fmla="*/ 552312 w 722748"/>
                <a:gd name="connsiteY137" fmla="*/ 538321 h 796972"/>
                <a:gd name="connsiteX138" fmla="*/ 551073 w 722748"/>
                <a:gd name="connsiteY138" fmla="*/ 552322 h 796972"/>
                <a:gd name="connsiteX139" fmla="*/ 554407 w 722748"/>
                <a:gd name="connsiteY139" fmla="*/ 565276 h 796972"/>
                <a:gd name="connsiteX140" fmla="*/ 543072 w 722748"/>
                <a:gd name="connsiteY140" fmla="*/ 547274 h 79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722748" h="796972">
                  <a:moveTo>
                    <a:pt x="718904" y="288003"/>
                  </a:moveTo>
                  <a:cubicBezTo>
                    <a:pt x="711871" y="292445"/>
                    <a:pt x="703786" y="294943"/>
                    <a:pt x="695472" y="295242"/>
                  </a:cubicBezTo>
                  <a:cubicBezTo>
                    <a:pt x="687186" y="296481"/>
                    <a:pt x="679756" y="298671"/>
                    <a:pt x="671946" y="300195"/>
                  </a:cubicBezTo>
                  <a:cubicBezTo>
                    <a:pt x="665527" y="302327"/>
                    <a:pt x="658801" y="303389"/>
                    <a:pt x="652038" y="303339"/>
                  </a:cubicBezTo>
                  <a:cubicBezTo>
                    <a:pt x="644990" y="301624"/>
                    <a:pt x="641942" y="292575"/>
                    <a:pt x="635084" y="289718"/>
                  </a:cubicBezTo>
                  <a:cubicBezTo>
                    <a:pt x="639846" y="286194"/>
                    <a:pt x="640989" y="284193"/>
                    <a:pt x="637941" y="278955"/>
                  </a:cubicBezTo>
                  <a:cubicBezTo>
                    <a:pt x="632993" y="272754"/>
                    <a:pt x="627299" y="267187"/>
                    <a:pt x="620987" y="262381"/>
                  </a:cubicBezTo>
                  <a:cubicBezTo>
                    <a:pt x="612414" y="254571"/>
                    <a:pt x="601175" y="252856"/>
                    <a:pt x="597270" y="241140"/>
                  </a:cubicBezTo>
                  <a:cubicBezTo>
                    <a:pt x="596190" y="235549"/>
                    <a:pt x="594430" y="230112"/>
                    <a:pt x="592031" y="224948"/>
                  </a:cubicBezTo>
                  <a:cubicBezTo>
                    <a:pt x="588983" y="219804"/>
                    <a:pt x="583649" y="217709"/>
                    <a:pt x="580220" y="213423"/>
                  </a:cubicBezTo>
                  <a:cubicBezTo>
                    <a:pt x="573171" y="204564"/>
                    <a:pt x="577267" y="190658"/>
                    <a:pt x="572600" y="180371"/>
                  </a:cubicBezTo>
                  <a:cubicBezTo>
                    <a:pt x="570028" y="174656"/>
                    <a:pt x="565742" y="173037"/>
                    <a:pt x="561932" y="168655"/>
                  </a:cubicBezTo>
                  <a:cubicBezTo>
                    <a:pt x="558122" y="164274"/>
                    <a:pt x="558789" y="160749"/>
                    <a:pt x="557265" y="155130"/>
                  </a:cubicBezTo>
                  <a:cubicBezTo>
                    <a:pt x="552217" y="142646"/>
                    <a:pt x="546264" y="130550"/>
                    <a:pt x="539453" y="118935"/>
                  </a:cubicBezTo>
                  <a:cubicBezTo>
                    <a:pt x="537072" y="113505"/>
                    <a:pt x="522594" y="96456"/>
                    <a:pt x="525356" y="90360"/>
                  </a:cubicBezTo>
                  <a:cubicBezTo>
                    <a:pt x="527261" y="86073"/>
                    <a:pt x="531928" y="95979"/>
                    <a:pt x="533357" y="98265"/>
                  </a:cubicBezTo>
                  <a:cubicBezTo>
                    <a:pt x="536310" y="103314"/>
                    <a:pt x="537357" y="109029"/>
                    <a:pt x="544311" y="109600"/>
                  </a:cubicBezTo>
                  <a:cubicBezTo>
                    <a:pt x="541269" y="100224"/>
                    <a:pt x="538757" y="90684"/>
                    <a:pt x="536786" y="81025"/>
                  </a:cubicBezTo>
                  <a:cubicBezTo>
                    <a:pt x="534881" y="72548"/>
                    <a:pt x="535548" y="74358"/>
                    <a:pt x="527261" y="73119"/>
                  </a:cubicBezTo>
                  <a:cubicBezTo>
                    <a:pt x="523546" y="72453"/>
                    <a:pt x="520403" y="70167"/>
                    <a:pt x="516783" y="69309"/>
                  </a:cubicBezTo>
                  <a:cubicBezTo>
                    <a:pt x="507925" y="67309"/>
                    <a:pt x="502496" y="71691"/>
                    <a:pt x="494590" y="74072"/>
                  </a:cubicBezTo>
                  <a:cubicBezTo>
                    <a:pt x="486983" y="75490"/>
                    <a:pt x="479122" y="74491"/>
                    <a:pt x="472111" y="71214"/>
                  </a:cubicBezTo>
                  <a:cubicBezTo>
                    <a:pt x="458205" y="66833"/>
                    <a:pt x="442869" y="67119"/>
                    <a:pt x="429820" y="60165"/>
                  </a:cubicBezTo>
                  <a:cubicBezTo>
                    <a:pt x="422676" y="56260"/>
                    <a:pt x="420295" y="51307"/>
                    <a:pt x="410770" y="52355"/>
                  </a:cubicBezTo>
                  <a:cubicBezTo>
                    <a:pt x="404293" y="53117"/>
                    <a:pt x="394387" y="57308"/>
                    <a:pt x="392958" y="64452"/>
                  </a:cubicBezTo>
                  <a:cubicBezTo>
                    <a:pt x="391530" y="71595"/>
                    <a:pt x="397245" y="75691"/>
                    <a:pt x="389053" y="80644"/>
                  </a:cubicBezTo>
                  <a:cubicBezTo>
                    <a:pt x="380862" y="85597"/>
                    <a:pt x="372956" y="76167"/>
                    <a:pt x="364955" y="73596"/>
                  </a:cubicBezTo>
                  <a:cubicBezTo>
                    <a:pt x="358859" y="71595"/>
                    <a:pt x="351525" y="72357"/>
                    <a:pt x="346572" y="67881"/>
                  </a:cubicBezTo>
                  <a:cubicBezTo>
                    <a:pt x="343714" y="65404"/>
                    <a:pt x="344190" y="61404"/>
                    <a:pt x="341714" y="58832"/>
                  </a:cubicBezTo>
                  <a:cubicBezTo>
                    <a:pt x="337359" y="56109"/>
                    <a:pt x="332499" y="54295"/>
                    <a:pt x="327426" y="53498"/>
                  </a:cubicBezTo>
                  <a:cubicBezTo>
                    <a:pt x="320798" y="53202"/>
                    <a:pt x="314205" y="52374"/>
                    <a:pt x="307710" y="51021"/>
                  </a:cubicBezTo>
                  <a:cubicBezTo>
                    <a:pt x="302947" y="49116"/>
                    <a:pt x="287993" y="43401"/>
                    <a:pt x="287612" y="37877"/>
                  </a:cubicBezTo>
                  <a:cubicBezTo>
                    <a:pt x="287231" y="32352"/>
                    <a:pt x="298851" y="29781"/>
                    <a:pt x="297137" y="21303"/>
                  </a:cubicBezTo>
                  <a:cubicBezTo>
                    <a:pt x="297137" y="19113"/>
                    <a:pt x="291136" y="14922"/>
                    <a:pt x="291327" y="12540"/>
                  </a:cubicBezTo>
                  <a:cubicBezTo>
                    <a:pt x="291517" y="10159"/>
                    <a:pt x="297804" y="7968"/>
                    <a:pt x="295994" y="3492"/>
                  </a:cubicBezTo>
                  <a:cubicBezTo>
                    <a:pt x="288660" y="5778"/>
                    <a:pt x="287421" y="-699"/>
                    <a:pt x="279611" y="63"/>
                  </a:cubicBezTo>
                  <a:cubicBezTo>
                    <a:pt x="277706" y="63"/>
                    <a:pt x="273039" y="3206"/>
                    <a:pt x="271324" y="3587"/>
                  </a:cubicBezTo>
                  <a:cubicBezTo>
                    <a:pt x="266925" y="4083"/>
                    <a:pt x="262484" y="4083"/>
                    <a:pt x="258084" y="3587"/>
                  </a:cubicBezTo>
                  <a:cubicBezTo>
                    <a:pt x="252801" y="3891"/>
                    <a:pt x="247547" y="4592"/>
                    <a:pt x="242368" y="5682"/>
                  </a:cubicBezTo>
                  <a:cubicBezTo>
                    <a:pt x="238054" y="5891"/>
                    <a:pt x="233732" y="5539"/>
                    <a:pt x="229509" y="4635"/>
                  </a:cubicBezTo>
                  <a:cubicBezTo>
                    <a:pt x="220216" y="4899"/>
                    <a:pt x="210982" y="6209"/>
                    <a:pt x="201982" y="8540"/>
                  </a:cubicBezTo>
                  <a:cubicBezTo>
                    <a:pt x="194150" y="10124"/>
                    <a:pt x="186603" y="12885"/>
                    <a:pt x="179598" y="16731"/>
                  </a:cubicBezTo>
                  <a:cubicBezTo>
                    <a:pt x="173883" y="19208"/>
                    <a:pt x="168454" y="23399"/>
                    <a:pt x="162834" y="25494"/>
                  </a:cubicBezTo>
                  <a:cubicBezTo>
                    <a:pt x="154691" y="26491"/>
                    <a:pt x="146444" y="26298"/>
                    <a:pt x="138355" y="24923"/>
                  </a:cubicBezTo>
                  <a:cubicBezTo>
                    <a:pt x="135447" y="25264"/>
                    <a:pt x="132500" y="24871"/>
                    <a:pt x="129783" y="23780"/>
                  </a:cubicBezTo>
                  <a:cubicBezTo>
                    <a:pt x="126068" y="22065"/>
                    <a:pt x="124734" y="16541"/>
                    <a:pt x="120258" y="18160"/>
                  </a:cubicBezTo>
                  <a:cubicBezTo>
                    <a:pt x="115781" y="19779"/>
                    <a:pt x="113400" y="32448"/>
                    <a:pt x="110733" y="35972"/>
                  </a:cubicBezTo>
                  <a:cubicBezTo>
                    <a:pt x="106248" y="40618"/>
                    <a:pt x="100826" y="44255"/>
                    <a:pt x="94826" y="46640"/>
                  </a:cubicBezTo>
                  <a:cubicBezTo>
                    <a:pt x="88947" y="50344"/>
                    <a:pt x="84434" y="55860"/>
                    <a:pt x="81967" y="62356"/>
                  </a:cubicBezTo>
                  <a:cubicBezTo>
                    <a:pt x="80335" y="64402"/>
                    <a:pt x="79018" y="66682"/>
                    <a:pt x="78062" y="69119"/>
                  </a:cubicBezTo>
                  <a:cubicBezTo>
                    <a:pt x="76252" y="75310"/>
                    <a:pt x="79967" y="80644"/>
                    <a:pt x="78062" y="86835"/>
                  </a:cubicBezTo>
                  <a:cubicBezTo>
                    <a:pt x="76157" y="93027"/>
                    <a:pt x="66251" y="100647"/>
                    <a:pt x="60345" y="104647"/>
                  </a:cubicBezTo>
                  <a:cubicBezTo>
                    <a:pt x="54440" y="108648"/>
                    <a:pt x="46248" y="108743"/>
                    <a:pt x="41295" y="114839"/>
                  </a:cubicBezTo>
                  <a:cubicBezTo>
                    <a:pt x="38819" y="117982"/>
                    <a:pt x="38533" y="121887"/>
                    <a:pt x="35580" y="125031"/>
                  </a:cubicBezTo>
                  <a:cubicBezTo>
                    <a:pt x="32628" y="128174"/>
                    <a:pt x="30627" y="127507"/>
                    <a:pt x="29008" y="129507"/>
                  </a:cubicBezTo>
                  <a:cubicBezTo>
                    <a:pt x="26055" y="133222"/>
                    <a:pt x="26055" y="139032"/>
                    <a:pt x="24055" y="142842"/>
                  </a:cubicBezTo>
                  <a:cubicBezTo>
                    <a:pt x="21261" y="147458"/>
                    <a:pt x="18074" y="151824"/>
                    <a:pt x="14530" y="155892"/>
                  </a:cubicBezTo>
                  <a:cubicBezTo>
                    <a:pt x="8841" y="163031"/>
                    <a:pt x="4339" y="171039"/>
                    <a:pt x="1195" y="179609"/>
                  </a:cubicBezTo>
                  <a:cubicBezTo>
                    <a:pt x="243" y="184848"/>
                    <a:pt x="2814" y="186848"/>
                    <a:pt x="5005" y="191039"/>
                  </a:cubicBezTo>
                  <a:cubicBezTo>
                    <a:pt x="7122" y="194424"/>
                    <a:pt x="8122" y="198389"/>
                    <a:pt x="7863" y="202374"/>
                  </a:cubicBezTo>
                  <a:cubicBezTo>
                    <a:pt x="9314" y="209784"/>
                    <a:pt x="10142" y="217304"/>
                    <a:pt x="10339" y="224853"/>
                  </a:cubicBezTo>
                  <a:cubicBezTo>
                    <a:pt x="8172" y="234684"/>
                    <a:pt x="4980" y="244262"/>
                    <a:pt x="814" y="253428"/>
                  </a:cubicBezTo>
                  <a:cubicBezTo>
                    <a:pt x="-1472" y="260190"/>
                    <a:pt x="1576" y="258476"/>
                    <a:pt x="3576" y="265143"/>
                  </a:cubicBezTo>
                  <a:cubicBezTo>
                    <a:pt x="4910" y="269811"/>
                    <a:pt x="3005" y="271906"/>
                    <a:pt x="3576" y="276573"/>
                  </a:cubicBezTo>
                  <a:cubicBezTo>
                    <a:pt x="4719" y="286956"/>
                    <a:pt x="11101" y="284289"/>
                    <a:pt x="16721" y="288956"/>
                  </a:cubicBezTo>
                  <a:cubicBezTo>
                    <a:pt x="18912" y="290861"/>
                    <a:pt x="21960" y="296862"/>
                    <a:pt x="24150" y="299243"/>
                  </a:cubicBezTo>
                  <a:cubicBezTo>
                    <a:pt x="30871" y="304910"/>
                    <a:pt x="36545" y="311712"/>
                    <a:pt x="40914" y="319341"/>
                  </a:cubicBezTo>
                  <a:cubicBezTo>
                    <a:pt x="42977" y="327089"/>
                    <a:pt x="47740" y="333845"/>
                    <a:pt x="54345" y="338391"/>
                  </a:cubicBezTo>
                  <a:cubicBezTo>
                    <a:pt x="61012" y="342867"/>
                    <a:pt x="67775" y="347154"/>
                    <a:pt x="74157" y="352107"/>
                  </a:cubicBezTo>
                  <a:cubicBezTo>
                    <a:pt x="79611" y="357266"/>
                    <a:pt x="85768" y="361628"/>
                    <a:pt x="92445" y="365061"/>
                  </a:cubicBezTo>
                  <a:cubicBezTo>
                    <a:pt x="103113" y="369442"/>
                    <a:pt x="110637" y="362965"/>
                    <a:pt x="121020" y="360393"/>
                  </a:cubicBezTo>
                  <a:cubicBezTo>
                    <a:pt x="130660" y="358062"/>
                    <a:pt x="140716" y="358062"/>
                    <a:pt x="150357" y="360393"/>
                  </a:cubicBezTo>
                  <a:cubicBezTo>
                    <a:pt x="157751" y="362500"/>
                    <a:pt x="165682" y="361539"/>
                    <a:pt x="172359" y="357726"/>
                  </a:cubicBezTo>
                  <a:cubicBezTo>
                    <a:pt x="186742" y="351726"/>
                    <a:pt x="210936" y="339915"/>
                    <a:pt x="226938" y="345820"/>
                  </a:cubicBezTo>
                  <a:cubicBezTo>
                    <a:pt x="235796" y="349154"/>
                    <a:pt x="235796" y="356869"/>
                    <a:pt x="240558" y="363060"/>
                  </a:cubicBezTo>
                  <a:cubicBezTo>
                    <a:pt x="245321" y="369252"/>
                    <a:pt x="247988" y="367251"/>
                    <a:pt x="254274" y="366680"/>
                  </a:cubicBezTo>
                  <a:cubicBezTo>
                    <a:pt x="258675" y="365766"/>
                    <a:pt x="263129" y="365129"/>
                    <a:pt x="267609" y="364775"/>
                  </a:cubicBezTo>
                  <a:cubicBezTo>
                    <a:pt x="275706" y="364775"/>
                    <a:pt x="270943" y="365251"/>
                    <a:pt x="277134" y="368775"/>
                  </a:cubicBezTo>
                  <a:cubicBezTo>
                    <a:pt x="286659" y="374681"/>
                    <a:pt x="287612" y="382301"/>
                    <a:pt x="285421" y="393350"/>
                  </a:cubicBezTo>
                  <a:cubicBezTo>
                    <a:pt x="284865" y="401002"/>
                    <a:pt x="283622" y="408590"/>
                    <a:pt x="281706" y="416019"/>
                  </a:cubicBezTo>
                  <a:cubicBezTo>
                    <a:pt x="278277" y="424116"/>
                    <a:pt x="275229" y="423639"/>
                    <a:pt x="280659" y="432498"/>
                  </a:cubicBezTo>
                  <a:cubicBezTo>
                    <a:pt x="285795" y="440271"/>
                    <a:pt x="291768" y="447458"/>
                    <a:pt x="298470" y="453929"/>
                  </a:cubicBezTo>
                  <a:cubicBezTo>
                    <a:pt x="305337" y="461070"/>
                    <a:pt x="310314" y="469811"/>
                    <a:pt x="312948" y="479361"/>
                  </a:cubicBezTo>
                  <a:cubicBezTo>
                    <a:pt x="315425" y="486504"/>
                    <a:pt x="323045" y="495458"/>
                    <a:pt x="323235" y="502983"/>
                  </a:cubicBezTo>
                  <a:cubicBezTo>
                    <a:pt x="323235" y="505840"/>
                    <a:pt x="320949" y="508602"/>
                    <a:pt x="320949" y="510603"/>
                  </a:cubicBezTo>
                  <a:cubicBezTo>
                    <a:pt x="321405" y="514848"/>
                    <a:pt x="322700" y="518960"/>
                    <a:pt x="324759" y="522699"/>
                  </a:cubicBezTo>
                  <a:cubicBezTo>
                    <a:pt x="329196" y="529742"/>
                    <a:pt x="329196" y="538707"/>
                    <a:pt x="324759" y="545750"/>
                  </a:cubicBezTo>
                  <a:cubicBezTo>
                    <a:pt x="319002" y="552987"/>
                    <a:pt x="314553" y="561175"/>
                    <a:pt x="311615" y="569944"/>
                  </a:cubicBezTo>
                  <a:cubicBezTo>
                    <a:pt x="306757" y="587184"/>
                    <a:pt x="303042" y="601090"/>
                    <a:pt x="312948" y="617569"/>
                  </a:cubicBezTo>
                  <a:cubicBezTo>
                    <a:pt x="317997" y="625665"/>
                    <a:pt x="322473" y="634237"/>
                    <a:pt x="326664" y="642524"/>
                  </a:cubicBezTo>
                  <a:cubicBezTo>
                    <a:pt x="331884" y="651481"/>
                    <a:pt x="334798" y="661595"/>
                    <a:pt x="335142" y="671956"/>
                  </a:cubicBezTo>
                  <a:cubicBezTo>
                    <a:pt x="335713" y="678814"/>
                    <a:pt x="338094" y="685291"/>
                    <a:pt x="339047" y="692054"/>
                  </a:cubicBezTo>
                  <a:cubicBezTo>
                    <a:pt x="340127" y="700186"/>
                    <a:pt x="342575" y="708075"/>
                    <a:pt x="346286" y="715390"/>
                  </a:cubicBezTo>
                  <a:cubicBezTo>
                    <a:pt x="350096" y="722153"/>
                    <a:pt x="356954" y="726153"/>
                    <a:pt x="360478" y="733107"/>
                  </a:cubicBezTo>
                  <a:cubicBezTo>
                    <a:pt x="364002" y="740060"/>
                    <a:pt x="368193" y="750347"/>
                    <a:pt x="372289" y="758729"/>
                  </a:cubicBezTo>
                  <a:cubicBezTo>
                    <a:pt x="374004" y="762349"/>
                    <a:pt x="376385" y="764349"/>
                    <a:pt x="376194" y="768826"/>
                  </a:cubicBezTo>
                  <a:cubicBezTo>
                    <a:pt x="376194" y="770826"/>
                    <a:pt x="372194" y="776255"/>
                    <a:pt x="372289" y="777588"/>
                  </a:cubicBezTo>
                  <a:cubicBezTo>
                    <a:pt x="374186" y="784470"/>
                    <a:pt x="378519" y="790428"/>
                    <a:pt x="384481" y="794353"/>
                  </a:cubicBezTo>
                  <a:cubicBezTo>
                    <a:pt x="395721" y="801687"/>
                    <a:pt x="408770" y="791495"/>
                    <a:pt x="421248" y="789590"/>
                  </a:cubicBezTo>
                  <a:cubicBezTo>
                    <a:pt x="429439" y="788352"/>
                    <a:pt x="437726" y="791495"/>
                    <a:pt x="445727" y="789590"/>
                  </a:cubicBezTo>
                  <a:cubicBezTo>
                    <a:pt x="453616" y="788144"/>
                    <a:pt x="461316" y="785811"/>
                    <a:pt x="468682" y="782637"/>
                  </a:cubicBezTo>
                  <a:cubicBezTo>
                    <a:pt x="484457" y="773817"/>
                    <a:pt x="497606" y="760965"/>
                    <a:pt x="506782" y="745394"/>
                  </a:cubicBezTo>
                  <a:cubicBezTo>
                    <a:pt x="515450" y="730726"/>
                    <a:pt x="530595" y="721486"/>
                    <a:pt x="529166" y="702151"/>
                  </a:cubicBezTo>
                  <a:cubicBezTo>
                    <a:pt x="529166" y="697007"/>
                    <a:pt x="526213" y="696531"/>
                    <a:pt x="529166" y="691482"/>
                  </a:cubicBezTo>
                  <a:cubicBezTo>
                    <a:pt x="531357" y="688244"/>
                    <a:pt x="537643" y="686339"/>
                    <a:pt x="540977" y="684815"/>
                  </a:cubicBezTo>
                  <a:cubicBezTo>
                    <a:pt x="549168" y="681291"/>
                    <a:pt x="554312" y="680529"/>
                    <a:pt x="556026" y="671004"/>
                  </a:cubicBezTo>
                  <a:cubicBezTo>
                    <a:pt x="557368" y="660399"/>
                    <a:pt x="555787" y="649629"/>
                    <a:pt x="551454" y="639857"/>
                  </a:cubicBezTo>
                  <a:cubicBezTo>
                    <a:pt x="549454" y="634142"/>
                    <a:pt x="547168" y="633380"/>
                    <a:pt x="549930" y="627379"/>
                  </a:cubicBezTo>
                  <a:cubicBezTo>
                    <a:pt x="552693" y="621378"/>
                    <a:pt x="560217" y="619092"/>
                    <a:pt x="564408" y="615568"/>
                  </a:cubicBezTo>
                  <a:cubicBezTo>
                    <a:pt x="569806" y="609741"/>
                    <a:pt x="575810" y="604505"/>
                    <a:pt x="582315" y="599947"/>
                  </a:cubicBezTo>
                  <a:cubicBezTo>
                    <a:pt x="590996" y="596962"/>
                    <a:pt x="598902" y="592081"/>
                    <a:pt x="605461" y="585660"/>
                  </a:cubicBezTo>
                  <a:cubicBezTo>
                    <a:pt x="613272" y="576135"/>
                    <a:pt x="611748" y="570801"/>
                    <a:pt x="610319" y="559561"/>
                  </a:cubicBezTo>
                  <a:cubicBezTo>
                    <a:pt x="609081" y="550036"/>
                    <a:pt x="612891" y="536130"/>
                    <a:pt x="608985" y="527367"/>
                  </a:cubicBezTo>
                  <a:cubicBezTo>
                    <a:pt x="605080" y="518604"/>
                    <a:pt x="599460" y="514317"/>
                    <a:pt x="597651" y="503840"/>
                  </a:cubicBezTo>
                  <a:cubicBezTo>
                    <a:pt x="597079" y="499459"/>
                    <a:pt x="599841" y="491743"/>
                    <a:pt x="598889" y="488409"/>
                  </a:cubicBezTo>
                  <a:cubicBezTo>
                    <a:pt x="597936" y="485076"/>
                    <a:pt x="592698" y="482980"/>
                    <a:pt x="592317" y="477170"/>
                  </a:cubicBezTo>
                  <a:cubicBezTo>
                    <a:pt x="591745" y="468978"/>
                    <a:pt x="601842" y="452691"/>
                    <a:pt x="606033" y="446023"/>
                  </a:cubicBezTo>
                  <a:cubicBezTo>
                    <a:pt x="611289" y="439782"/>
                    <a:pt x="616953" y="433895"/>
                    <a:pt x="622987" y="428402"/>
                  </a:cubicBezTo>
                  <a:cubicBezTo>
                    <a:pt x="629582" y="419781"/>
                    <a:pt x="636810" y="411663"/>
                    <a:pt x="644609" y="404113"/>
                  </a:cubicBezTo>
                  <a:cubicBezTo>
                    <a:pt x="652800" y="396969"/>
                    <a:pt x="662611" y="392302"/>
                    <a:pt x="670898" y="385063"/>
                  </a:cubicBezTo>
                  <a:cubicBezTo>
                    <a:pt x="685451" y="372077"/>
                    <a:pt x="697298" y="356346"/>
                    <a:pt x="705759" y="338772"/>
                  </a:cubicBezTo>
                  <a:cubicBezTo>
                    <a:pt x="711754" y="329495"/>
                    <a:pt x="716856" y="319672"/>
                    <a:pt x="720999" y="309435"/>
                  </a:cubicBezTo>
                  <a:cubicBezTo>
                    <a:pt x="721190" y="307434"/>
                    <a:pt x="725952" y="282193"/>
                    <a:pt x="718904" y="288003"/>
                  </a:cubicBezTo>
                  <a:close/>
                  <a:moveTo>
                    <a:pt x="511259" y="505840"/>
                  </a:moveTo>
                  <a:cubicBezTo>
                    <a:pt x="508973" y="509364"/>
                    <a:pt x="495447" y="487743"/>
                    <a:pt x="493923" y="484980"/>
                  </a:cubicBezTo>
                  <a:cubicBezTo>
                    <a:pt x="489682" y="474373"/>
                    <a:pt x="488527" y="462783"/>
                    <a:pt x="490590" y="451548"/>
                  </a:cubicBezTo>
                  <a:cubicBezTo>
                    <a:pt x="496114" y="461073"/>
                    <a:pt x="495638" y="473360"/>
                    <a:pt x="500115" y="482028"/>
                  </a:cubicBezTo>
                  <a:cubicBezTo>
                    <a:pt x="502020" y="486123"/>
                    <a:pt x="514688" y="500601"/>
                    <a:pt x="511259" y="505840"/>
                  </a:cubicBezTo>
                  <a:close/>
                  <a:moveTo>
                    <a:pt x="538405" y="432688"/>
                  </a:moveTo>
                  <a:cubicBezTo>
                    <a:pt x="536976" y="437355"/>
                    <a:pt x="539929" y="439927"/>
                    <a:pt x="533357" y="440784"/>
                  </a:cubicBezTo>
                  <a:cubicBezTo>
                    <a:pt x="528532" y="441579"/>
                    <a:pt x="523609" y="441579"/>
                    <a:pt x="518784" y="440784"/>
                  </a:cubicBezTo>
                  <a:cubicBezTo>
                    <a:pt x="514593" y="438308"/>
                    <a:pt x="517545" y="422211"/>
                    <a:pt x="518784" y="418972"/>
                  </a:cubicBezTo>
                  <a:cubicBezTo>
                    <a:pt x="521355" y="413067"/>
                    <a:pt x="524594" y="413352"/>
                    <a:pt x="529833" y="411924"/>
                  </a:cubicBezTo>
                  <a:cubicBezTo>
                    <a:pt x="538691" y="409542"/>
                    <a:pt x="541263" y="413734"/>
                    <a:pt x="549549" y="416305"/>
                  </a:cubicBezTo>
                  <a:cubicBezTo>
                    <a:pt x="544455" y="420688"/>
                    <a:pt x="540610" y="426340"/>
                    <a:pt x="538405" y="432688"/>
                  </a:cubicBezTo>
                  <a:close/>
                  <a:moveTo>
                    <a:pt x="543072" y="546988"/>
                  </a:moveTo>
                  <a:cubicBezTo>
                    <a:pt x="542310" y="537463"/>
                    <a:pt x="542025" y="526224"/>
                    <a:pt x="542025" y="516603"/>
                  </a:cubicBezTo>
                  <a:cubicBezTo>
                    <a:pt x="548692" y="516603"/>
                    <a:pt x="551550" y="533367"/>
                    <a:pt x="552312" y="538321"/>
                  </a:cubicBezTo>
                  <a:cubicBezTo>
                    <a:pt x="553074" y="543274"/>
                    <a:pt x="550502" y="547846"/>
                    <a:pt x="551073" y="552322"/>
                  </a:cubicBezTo>
                  <a:cubicBezTo>
                    <a:pt x="551645" y="556799"/>
                    <a:pt x="554883" y="561180"/>
                    <a:pt x="554407" y="565276"/>
                  </a:cubicBezTo>
                  <a:cubicBezTo>
                    <a:pt x="545930" y="565943"/>
                    <a:pt x="543834" y="555370"/>
                    <a:pt x="543072" y="547274"/>
                  </a:cubicBezTo>
                  <a:close/>
                </a:path>
              </a:pathLst>
            </a:custGeom>
            <a:grp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649902B1-9336-45F1-8C24-13DC0F388ADE}"/>
                </a:ext>
              </a:extLst>
            </p:cNvPr>
            <p:cNvSpPr/>
            <p:nvPr/>
          </p:nvSpPr>
          <p:spPr>
            <a:xfrm>
              <a:off x="10424093" y="3540600"/>
              <a:ext cx="73283" cy="144377"/>
            </a:xfrm>
            <a:custGeom>
              <a:avLst/>
              <a:gdLst>
                <a:gd name="connsiteX0" fmla="*/ 54891 w 73283"/>
                <a:gd name="connsiteY0" fmla="*/ 11599 h 144377"/>
                <a:gd name="connsiteX1" fmla="*/ 39174 w 73283"/>
                <a:gd name="connsiteY1" fmla="*/ 30649 h 144377"/>
                <a:gd name="connsiteX2" fmla="*/ 17648 w 73283"/>
                <a:gd name="connsiteY2" fmla="*/ 40174 h 144377"/>
                <a:gd name="connsiteX3" fmla="*/ 6885 w 73283"/>
                <a:gd name="connsiteY3" fmla="*/ 62748 h 144377"/>
                <a:gd name="connsiteX4" fmla="*/ 10885 w 73283"/>
                <a:gd name="connsiteY4" fmla="*/ 79608 h 144377"/>
                <a:gd name="connsiteX5" fmla="*/ 3837 w 73283"/>
                <a:gd name="connsiteY5" fmla="*/ 94943 h 144377"/>
                <a:gd name="connsiteX6" fmla="*/ 2884 w 73283"/>
                <a:gd name="connsiteY6" fmla="*/ 125328 h 144377"/>
                <a:gd name="connsiteX7" fmla="*/ 19363 w 73283"/>
                <a:gd name="connsiteY7" fmla="*/ 144378 h 144377"/>
                <a:gd name="connsiteX8" fmla="*/ 41080 w 73283"/>
                <a:gd name="connsiteY8" fmla="*/ 129900 h 144377"/>
                <a:gd name="connsiteX9" fmla="*/ 52414 w 73283"/>
                <a:gd name="connsiteY9" fmla="*/ 94371 h 144377"/>
                <a:gd name="connsiteX10" fmla="*/ 63463 w 73283"/>
                <a:gd name="connsiteY10" fmla="*/ 59605 h 144377"/>
                <a:gd name="connsiteX11" fmla="*/ 66607 w 73283"/>
                <a:gd name="connsiteY11" fmla="*/ 33411 h 144377"/>
                <a:gd name="connsiteX12" fmla="*/ 72988 w 73283"/>
                <a:gd name="connsiteY12" fmla="*/ 35602 h 144377"/>
                <a:gd name="connsiteX13" fmla="*/ 66416 w 73283"/>
                <a:gd name="connsiteY13" fmla="*/ 3789 h 144377"/>
                <a:gd name="connsiteX14" fmla="*/ 54891 w 73283"/>
                <a:gd name="connsiteY14" fmla="*/ 11599 h 14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283" h="144377">
                  <a:moveTo>
                    <a:pt x="54891" y="11599"/>
                  </a:moveTo>
                  <a:cubicBezTo>
                    <a:pt x="50477" y="18587"/>
                    <a:pt x="45196" y="24987"/>
                    <a:pt x="39174" y="30649"/>
                  </a:cubicBezTo>
                  <a:cubicBezTo>
                    <a:pt x="32343" y="34551"/>
                    <a:pt x="25130" y="37742"/>
                    <a:pt x="17648" y="40174"/>
                  </a:cubicBezTo>
                  <a:cubicBezTo>
                    <a:pt x="9398" y="44429"/>
                    <a:pt x="4997" y="53660"/>
                    <a:pt x="6885" y="62748"/>
                  </a:cubicBezTo>
                  <a:cubicBezTo>
                    <a:pt x="8722" y="68237"/>
                    <a:pt x="10061" y="73879"/>
                    <a:pt x="10885" y="79608"/>
                  </a:cubicBezTo>
                  <a:cubicBezTo>
                    <a:pt x="9731" y="85188"/>
                    <a:pt x="7320" y="90433"/>
                    <a:pt x="3837" y="94943"/>
                  </a:cubicBezTo>
                  <a:cubicBezTo>
                    <a:pt x="-3116" y="107040"/>
                    <a:pt x="1170" y="112659"/>
                    <a:pt x="2884" y="125328"/>
                  </a:cubicBezTo>
                  <a:cubicBezTo>
                    <a:pt x="4599" y="137996"/>
                    <a:pt x="9266" y="139520"/>
                    <a:pt x="19363" y="144378"/>
                  </a:cubicBezTo>
                  <a:cubicBezTo>
                    <a:pt x="29459" y="140949"/>
                    <a:pt x="36889" y="140187"/>
                    <a:pt x="41080" y="129900"/>
                  </a:cubicBezTo>
                  <a:cubicBezTo>
                    <a:pt x="45270" y="119613"/>
                    <a:pt x="48699" y="106087"/>
                    <a:pt x="52414" y="94371"/>
                  </a:cubicBezTo>
                  <a:cubicBezTo>
                    <a:pt x="56961" y="83075"/>
                    <a:pt x="60654" y="71453"/>
                    <a:pt x="63463" y="59605"/>
                  </a:cubicBezTo>
                  <a:cubicBezTo>
                    <a:pt x="64797" y="50652"/>
                    <a:pt x="65178" y="42174"/>
                    <a:pt x="66607" y="33411"/>
                  </a:cubicBezTo>
                  <a:lnTo>
                    <a:pt x="72988" y="35602"/>
                  </a:lnTo>
                  <a:cubicBezTo>
                    <a:pt x="74152" y="24572"/>
                    <a:pt x="71855" y="13454"/>
                    <a:pt x="66416" y="3789"/>
                  </a:cubicBezTo>
                  <a:cubicBezTo>
                    <a:pt x="58129" y="-6117"/>
                    <a:pt x="58891" y="5884"/>
                    <a:pt x="54891" y="11599"/>
                  </a:cubicBezTo>
                  <a:close/>
                </a:path>
              </a:pathLst>
            </a:custGeom>
            <a:grpFill/>
            <a:ln w="9525" cap="flat">
              <a:noFill/>
              <a:prstDash val="solid"/>
              <a:miter/>
            </a:ln>
          </p:spPr>
          <p:txBody>
            <a:bodyPr rtlCol="0" anchor="ctr"/>
            <a:lstStyle/>
            <a:p>
              <a:endParaRPr lang="en-US"/>
            </a:p>
          </p:txBody>
        </p:sp>
      </p:grpSp>
      <p:pic>
        <p:nvPicPr>
          <p:cNvPr id="7" name="Picture 6">
            <a:extLst>
              <a:ext uri="{FF2B5EF4-FFF2-40B4-BE49-F238E27FC236}">
                <a16:creationId xmlns:a16="http://schemas.microsoft.com/office/drawing/2014/main" id="{96D303AD-2651-436D-BC28-67B87AB22457}"/>
              </a:ext>
            </a:extLst>
          </p:cNvPr>
          <p:cNvPicPr>
            <a:picLocks noChangeAspect="1"/>
          </p:cNvPicPr>
          <p:nvPr/>
        </p:nvPicPr>
        <p:blipFill rotWithShape="1">
          <a:blip r:embed="rId3">
            <a:alphaModFix amt="20000"/>
          </a:blip>
          <a:srcRect b="4914"/>
          <a:stretch/>
        </p:blipFill>
        <p:spPr>
          <a:xfrm>
            <a:off x="80682" y="4358344"/>
            <a:ext cx="12111318" cy="2428342"/>
          </a:xfrm>
          <a:prstGeom prst="rect">
            <a:avLst/>
          </a:prstGeom>
        </p:spPr>
      </p:pic>
      <p:sp>
        <p:nvSpPr>
          <p:cNvPr id="24" name="TextBox 23">
            <a:extLst>
              <a:ext uri="{FF2B5EF4-FFF2-40B4-BE49-F238E27FC236}">
                <a16:creationId xmlns:a16="http://schemas.microsoft.com/office/drawing/2014/main" id="{34DE5F21-6508-4CC4-9ADF-200221C0EDF1}"/>
              </a:ext>
            </a:extLst>
          </p:cNvPr>
          <p:cNvSpPr txBox="1"/>
          <p:nvPr/>
        </p:nvSpPr>
        <p:spPr>
          <a:xfrm>
            <a:off x="346229" y="259573"/>
            <a:ext cx="9378462" cy="461665"/>
          </a:xfrm>
          <a:prstGeom prst="rect">
            <a:avLst/>
          </a:prstGeom>
          <a:noFill/>
        </p:spPr>
        <p:txBody>
          <a:bodyPr wrap="square" rtlCol="0">
            <a:spAutoFit/>
          </a:bodyPr>
          <a:lstStyle/>
          <a:p>
            <a:pPr lvl="0" eaLnBrk="0" fontAlgn="base" hangingPunct="0">
              <a:spcBef>
                <a:spcPct val="0"/>
              </a:spcBef>
              <a:spcAft>
                <a:spcPct val="0"/>
              </a:spcAft>
              <a:defRPr/>
            </a:pPr>
            <a:r>
              <a:rPr lang="en-US" altLang="en-US" sz="2400" b="1" dirty="0">
                <a:solidFill>
                  <a:srgbClr val="0872A6"/>
                </a:solidFill>
                <a:latin typeface="Calibri" panose="020F0502020204030204" pitchFamily="34" charset="0"/>
                <a:ea typeface="MS PGothic" panose="020B0600070205080204" pitchFamily="34" charset="-128"/>
                <a:cs typeface="Calibri" panose="020F0502020204030204" pitchFamily="34" charset="0"/>
              </a:rPr>
              <a:t>Impacts on the African Energy Sector</a:t>
            </a:r>
          </a:p>
        </p:txBody>
      </p:sp>
      <p:grpSp>
        <p:nvGrpSpPr>
          <p:cNvPr id="13" name="Group 12">
            <a:extLst>
              <a:ext uri="{FF2B5EF4-FFF2-40B4-BE49-F238E27FC236}">
                <a16:creationId xmlns:a16="http://schemas.microsoft.com/office/drawing/2014/main" id="{FCBCA6C6-38EA-4CC5-82B4-BC085EFFA608}"/>
              </a:ext>
            </a:extLst>
          </p:cNvPr>
          <p:cNvGrpSpPr/>
          <p:nvPr/>
        </p:nvGrpSpPr>
        <p:grpSpPr>
          <a:xfrm>
            <a:off x="416858" y="1008529"/>
            <a:ext cx="11181230" cy="400110"/>
            <a:chOff x="416858" y="1008529"/>
            <a:chExt cx="11181230" cy="400110"/>
          </a:xfrm>
        </p:grpSpPr>
        <p:cxnSp>
          <p:nvCxnSpPr>
            <p:cNvPr id="8" name="Straight Connector 7" descr="safsadfdsafdsafsadfsdfsafdasdfa">
              <a:extLst>
                <a:ext uri="{FF2B5EF4-FFF2-40B4-BE49-F238E27FC236}">
                  <a16:creationId xmlns:a16="http://schemas.microsoft.com/office/drawing/2014/main" id="{1F75EAF5-4F7F-4696-A7DC-E4BA940B66F3}"/>
                </a:ext>
              </a:extLst>
            </p:cNvPr>
            <p:cNvCxnSpPr/>
            <p:nvPr/>
          </p:nvCxnSpPr>
          <p:spPr>
            <a:xfrm>
              <a:off x="504265" y="1371600"/>
              <a:ext cx="10905564"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E14E9E9-66B2-40DA-9BB5-58076121CD40}"/>
                </a:ext>
              </a:extLst>
            </p:cNvPr>
            <p:cNvSpPr txBox="1"/>
            <p:nvPr/>
          </p:nvSpPr>
          <p:spPr>
            <a:xfrm>
              <a:off x="416858" y="1008529"/>
              <a:ext cx="11181230" cy="400110"/>
            </a:xfrm>
            <a:prstGeom prst="rect">
              <a:avLst/>
            </a:prstGeom>
            <a:noFill/>
          </p:spPr>
          <p:txBody>
            <a:bodyPr wrap="square" rtlCol="0">
              <a:spAutoFit/>
            </a:bodyPr>
            <a:lstStyle/>
            <a:p>
              <a:r>
                <a:rPr lang="en-US" sz="2000" b="1" dirty="0">
                  <a:solidFill>
                    <a:schemeClr val="accent6"/>
                  </a:solidFill>
                </a:rPr>
                <a:t>High-Level Dialogue: Pandemic Response and Recovery and Africa's Energy Transformation</a:t>
              </a:r>
            </a:p>
          </p:txBody>
        </p:sp>
      </p:grpSp>
      <p:sp>
        <p:nvSpPr>
          <p:cNvPr id="15" name="TextBox 14">
            <a:extLst>
              <a:ext uri="{FF2B5EF4-FFF2-40B4-BE49-F238E27FC236}">
                <a16:creationId xmlns:a16="http://schemas.microsoft.com/office/drawing/2014/main" id="{18F253E7-87F6-4E81-A57E-7311ED870F52}"/>
              </a:ext>
            </a:extLst>
          </p:cNvPr>
          <p:cNvSpPr txBox="1"/>
          <p:nvPr/>
        </p:nvSpPr>
        <p:spPr>
          <a:xfrm>
            <a:off x="504265" y="1506071"/>
            <a:ext cx="10744200" cy="42043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i="0" u="none" strike="noStrike" dirty="0">
                <a:solidFill>
                  <a:schemeClr val="tx2">
                    <a:lumMod val="50000"/>
                  </a:schemeClr>
                </a:solidFill>
                <a:effectLst/>
              </a:rPr>
              <a:t>Decreased demand of electricity</a:t>
            </a:r>
          </a:p>
          <a:p>
            <a:pPr marL="285750" indent="-285750">
              <a:lnSpc>
                <a:spcPct val="150000"/>
              </a:lnSpc>
              <a:buFont typeface="Arial" panose="020B0604020202020204" pitchFamily="34" charset="0"/>
              <a:buChar char="•"/>
            </a:pPr>
            <a:r>
              <a:rPr lang="en-US" dirty="0">
                <a:solidFill>
                  <a:schemeClr val="tx2">
                    <a:lumMod val="50000"/>
                  </a:schemeClr>
                </a:solidFill>
              </a:rPr>
              <a:t>Several off-takers across the continent facing severe difficulties, citing force majeure</a:t>
            </a:r>
          </a:p>
          <a:p>
            <a:pPr marL="285750" indent="-285750">
              <a:lnSpc>
                <a:spcPct val="150000"/>
              </a:lnSpc>
              <a:buFont typeface="Arial" panose="020B0604020202020204" pitchFamily="34" charset="0"/>
              <a:buChar char="•"/>
            </a:pPr>
            <a:r>
              <a:rPr lang="en-US" dirty="0">
                <a:solidFill>
                  <a:schemeClr val="tx2">
                    <a:lumMod val="50000"/>
                  </a:schemeClr>
                </a:solidFill>
              </a:rPr>
              <a:t>Project development, notably on access, heavily impacted due to delays in terms of movement of staff and procurement</a:t>
            </a:r>
          </a:p>
          <a:p>
            <a:pPr marL="285750" indent="-285750">
              <a:lnSpc>
                <a:spcPct val="150000"/>
              </a:lnSpc>
              <a:buFont typeface="Arial" panose="020B0604020202020204" pitchFamily="34" charset="0"/>
              <a:buChar char="•"/>
            </a:pPr>
            <a:r>
              <a:rPr lang="en-US" dirty="0">
                <a:solidFill>
                  <a:schemeClr val="tx2">
                    <a:lumMod val="50000"/>
                  </a:schemeClr>
                </a:solidFill>
              </a:rPr>
              <a:t>They also raised the urgency of addressing the needs of off-grid operators</a:t>
            </a:r>
          </a:p>
          <a:p>
            <a:pPr marL="285750" indent="-285750">
              <a:lnSpc>
                <a:spcPct val="150000"/>
              </a:lnSpc>
              <a:buFont typeface="Arial" panose="020B0604020202020204" pitchFamily="34" charset="0"/>
              <a:buChar char="•"/>
            </a:pPr>
            <a:r>
              <a:rPr lang="en-US" dirty="0">
                <a:solidFill>
                  <a:schemeClr val="tx2">
                    <a:lumMod val="50000"/>
                  </a:schemeClr>
                </a:solidFill>
              </a:rPr>
              <a:t>Reductions on electricity bills and free water supply provided in some countries</a:t>
            </a:r>
          </a:p>
          <a:p>
            <a:pPr marL="285750" indent="-285750">
              <a:lnSpc>
                <a:spcPct val="150000"/>
              </a:lnSpc>
              <a:buFont typeface="Arial" panose="020B0604020202020204" pitchFamily="34" charset="0"/>
              <a:buChar char="•"/>
            </a:pPr>
            <a:r>
              <a:rPr lang="en-US" dirty="0">
                <a:solidFill>
                  <a:schemeClr val="tx2">
                    <a:lumMod val="50000"/>
                  </a:schemeClr>
                </a:solidFill>
              </a:rPr>
              <a:t>Tax breaks and subsidies to household expenses made available</a:t>
            </a:r>
          </a:p>
          <a:p>
            <a:pPr marL="285750" indent="-285750">
              <a:lnSpc>
                <a:spcPct val="150000"/>
              </a:lnSpc>
              <a:buFont typeface="Arial" panose="020B0604020202020204" pitchFamily="34" charset="0"/>
              <a:buChar char="•"/>
            </a:pPr>
            <a:r>
              <a:rPr lang="en-US" dirty="0">
                <a:solidFill>
                  <a:schemeClr val="tx2">
                    <a:lumMod val="50000"/>
                  </a:schemeClr>
                </a:solidFill>
              </a:rPr>
              <a:t>“</a:t>
            </a:r>
            <a:r>
              <a:rPr lang="en-US" b="1" i="1" dirty="0">
                <a:solidFill>
                  <a:schemeClr val="accent4">
                    <a:lumMod val="75000"/>
                  </a:schemeClr>
                </a:solidFill>
              </a:rPr>
              <a:t>Whether it is our individual national policies or through harmonized regional policies, we need to make sure that whatever we come up with talks to SDGs, Agenda 2063, climate objectives as a combination to the response to the pandemic</a:t>
            </a:r>
            <a:r>
              <a:rPr lang="en-US" dirty="0">
                <a:solidFill>
                  <a:schemeClr val="tx2">
                    <a:lumMod val="50000"/>
                  </a:schemeClr>
                </a:solidFill>
              </a:rPr>
              <a:t>” </a:t>
            </a:r>
            <a:endParaRPr lang="en-US" sz="1800" i="0" u="none" strike="noStrike" dirty="0">
              <a:solidFill>
                <a:schemeClr val="tx2">
                  <a:lumMod val="50000"/>
                </a:schemeClr>
              </a:solidFill>
              <a:effectLst/>
            </a:endParaRPr>
          </a:p>
        </p:txBody>
      </p:sp>
      <p:pic>
        <p:nvPicPr>
          <p:cNvPr id="9" name="Picture 8">
            <a:extLst>
              <a:ext uri="{FF2B5EF4-FFF2-40B4-BE49-F238E27FC236}">
                <a16:creationId xmlns:a16="http://schemas.microsoft.com/office/drawing/2014/main" id="{D0DBCBC5-505C-40F1-ACF6-5D2499501E0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9971" y="198635"/>
            <a:ext cx="2096775" cy="555073"/>
          </a:xfrm>
          <a:prstGeom prst="rect">
            <a:avLst/>
          </a:prstGeom>
          <a:noFill/>
          <a:ln>
            <a:noFill/>
          </a:ln>
        </p:spPr>
      </p:pic>
    </p:spTree>
    <p:extLst>
      <p:ext uri="{BB962C8B-B14F-4D97-AF65-F5344CB8AC3E}">
        <p14:creationId xmlns:p14="http://schemas.microsoft.com/office/powerpoint/2010/main" val="3207076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73B2C8B-1DD3-495E-9C77-C92C60E9FCBF}"/>
              </a:ext>
            </a:extLst>
          </p:cNvPr>
          <p:cNvPicPr>
            <a:picLocks noChangeAspect="1"/>
          </p:cNvPicPr>
          <p:nvPr/>
        </p:nvPicPr>
        <p:blipFill rotWithShape="1">
          <a:blip r:embed="rId3">
            <a:alphaModFix amt="20000"/>
          </a:blip>
          <a:srcRect b="4914"/>
          <a:stretch/>
        </p:blipFill>
        <p:spPr>
          <a:xfrm>
            <a:off x="80682" y="4358344"/>
            <a:ext cx="12111318" cy="2428342"/>
          </a:xfrm>
          <a:prstGeom prst="rect">
            <a:avLst/>
          </a:prstGeom>
        </p:spPr>
      </p:pic>
      <p:sp>
        <p:nvSpPr>
          <p:cNvPr id="24" name="TextBox 23">
            <a:extLst>
              <a:ext uri="{FF2B5EF4-FFF2-40B4-BE49-F238E27FC236}">
                <a16:creationId xmlns:a16="http://schemas.microsoft.com/office/drawing/2014/main" id="{34DE5F21-6508-4CC4-9ADF-200221C0EDF1}"/>
              </a:ext>
            </a:extLst>
          </p:cNvPr>
          <p:cNvSpPr txBox="1"/>
          <p:nvPr/>
        </p:nvSpPr>
        <p:spPr>
          <a:xfrm>
            <a:off x="346229" y="259573"/>
            <a:ext cx="9378462" cy="461665"/>
          </a:xfrm>
          <a:prstGeom prst="rect">
            <a:avLst/>
          </a:prstGeom>
          <a:noFill/>
        </p:spPr>
        <p:txBody>
          <a:bodyPr wrap="square" rtlCol="0">
            <a:spAutoFit/>
          </a:bodyPr>
          <a:lstStyle/>
          <a:p>
            <a:pPr lvl="0" eaLnBrk="0" fontAlgn="base" hangingPunct="0">
              <a:spcBef>
                <a:spcPct val="0"/>
              </a:spcBef>
              <a:spcAft>
                <a:spcPct val="0"/>
              </a:spcAft>
              <a:defRPr/>
            </a:pPr>
            <a:r>
              <a:rPr lang="en-US" altLang="en-US" sz="2400" b="1" dirty="0">
                <a:solidFill>
                  <a:srgbClr val="0872A6"/>
                </a:solidFill>
                <a:latin typeface="Calibri" panose="020F0502020204030204" pitchFamily="34" charset="0"/>
                <a:ea typeface="MS PGothic" panose="020B0600070205080204" pitchFamily="34" charset="-128"/>
                <a:cs typeface="Calibri" panose="020F0502020204030204" pitchFamily="34" charset="0"/>
              </a:rPr>
              <a:t>Energy Transition in Africa</a:t>
            </a:r>
          </a:p>
        </p:txBody>
      </p:sp>
      <p:grpSp>
        <p:nvGrpSpPr>
          <p:cNvPr id="25" name="Group 24">
            <a:extLst>
              <a:ext uri="{FF2B5EF4-FFF2-40B4-BE49-F238E27FC236}">
                <a16:creationId xmlns:a16="http://schemas.microsoft.com/office/drawing/2014/main" id="{940B2DCC-E475-4658-8AA7-176E10B63149}"/>
              </a:ext>
            </a:extLst>
          </p:cNvPr>
          <p:cNvGrpSpPr/>
          <p:nvPr/>
        </p:nvGrpSpPr>
        <p:grpSpPr>
          <a:xfrm>
            <a:off x="334132" y="1324136"/>
            <a:ext cx="5546712" cy="3173905"/>
            <a:chOff x="549288" y="1324136"/>
            <a:chExt cx="5546712" cy="3173905"/>
          </a:xfrm>
        </p:grpSpPr>
        <p:pic>
          <p:nvPicPr>
            <p:cNvPr id="13" name="Picture 12">
              <a:extLst>
                <a:ext uri="{FF2B5EF4-FFF2-40B4-BE49-F238E27FC236}">
                  <a16:creationId xmlns:a16="http://schemas.microsoft.com/office/drawing/2014/main" id="{94CB33AB-1302-456B-AB27-846709AF58E0}"/>
                </a:ext>
              </a:extLst>
            </p:cNvPr>
            <p:cNvPicPr>
              <a:picLocks noChangeAspect="1"/>
            </p:cNvPicPr>
            <p:nvPr/>
          </p:nvPicPr>
          <p:blipFill rotWithShape="1">
            <a:blip r:embed="rId4"/>
            <a:srcRect t="21205"/>
            <a:stretch/>
          </p:blipFill>
          <p:spPr>
            <a:xfrm>
              <a:off x="549288" y="1324136"/>
              <a:ext cx="5546712" cy="955141"/>
            </a:xfrm>
            <a:prstGeom prst="rect">
              <a:avLst/>
            </a:prstGeom>
          </p:spPr>
        </p:pic>
        <p:pic>
          <p:nvPicPr>
            <p:cNvPr id="19" name="Picture 18">
              <a:extLst>
                <a:ext uri="{FF2B5EF4-FFF2-40B4-BE49-F238E27FC236}">
                  <a16:creationId xmlns:a16="http://schemas.microsoft.com/office/drawing/2014/main" id="{697C10E5-4EA9-4749-92D1-9BEF1BB727CC}"/>
                </a:ext>
              </a:extLst>
            </p:cNvPr>
            <p:cNvPicPr>
              <a:picLocks noChangeAspect="1"/>
            </p:cNvPicPr>
            <p:nvPr/>
          </p:nvPicPr>
          <p:blipFill rotWithShape="1">
            <a:blip r:embed="rId5"/>
            <a:srcRect t="6720"/>
            <a:stretch/>
          </p:blipFill>
          <p:spPr>
            <a:xfrm>
              <a:off x="549288" y="2279278"/>
              <a:ext cx="5546712" cy="1037834"/>
            </a:xfrm>
            <a:prstGeom prst="rect">
              <a:avLst/>
            </a:prstGeom>
          </p:spPr>
        </p:pic>
        <p:pic>
          <p:nvPicPr>
            <p:cNvPr id="21" name="Picture 20">
              <a:extLst>
                <a:ext uri="{FF2B5EF4-FFF2-40B4-BE49-F238E27FC236}">
                  <a16:creationId xmlns:a16="http://schemas.microsoft.com/office/drawing/2014/main" id="{494ADCCA-79B9-4841-87A0-398F4FBB3254}"/>
                </a:ext>
              </a:extLst>
            </p:cNvPr>
            <p:cNvPicPr>
              <a:picLocks noChangeAspect="1"/>
            </p:cNvPicPr>
            <p:nvPr/>
          </p:nvPicPr>
          <p:blipFill rotWithShape="1">
            <a:blip r:embed="rId6"/>
            <a:srcRect t="6821"/>
            <a:stretch/>
          </p:blipFill>
          <p:spPr>
            <a:xfrm>
              <a:off x="549288" y="3317112"/>
              <a:ext cx="5546712" cy="1180929"/>
            </a:xfrm>
            <a:prstGeom prst="rect">
              <a:avLst/>
            </a:prstGeom>
          </p:spPr>
        </p:pic>
      </p:grpSp>
      <p:pic>
        <p:nvPicPr>
          <p:cNvPr id="23" name="Picture 22">
            <a:extLst>
              <a:ext uri="{FF2B5EF4-FFF2-40B4-BE49-F238E27FC236}">
                <a16:creationId xmlns:a16="http://schemas.microsoft.com/office/drawing/2014/main" id="{1FE5E42E-9658-4A8C-99A3-4F0838BAE646}"/>
              </a:ext>
            </a:extLst>
          </p:cNvPr>
          <p:cNvPicPr>
            <a:picLocks noChangeAspect="1"/>
          </p:cNvPicPr>
          <p:nvPr/>
        </p:nvPicPr>
        <p:blipFill>
          <a:blip r:embed="rId7"/>
          <a:stretch>
            <a:fillRect/>
          </a:stretch>
        </p:blipFill>
        <p:spPr>
          <a:xfrm>
            <a:off x="6266330" y="1324136"/>
            <a:ext cx="5484912" cy="3173905"/>
          </a:xfrm>
          <a:prstGeom prst="rect">
            <a:avLst/>
          </a:prstGeom>
        </p:spPr>
      </p:pic>
      <p:sp>
        <p:nvSpPr>
          <p:cNvPr id="26" name="TextBox 25">
            <a:extLst>
              <a:ext uri="{FF2B5EF4-FFF2-40B4-BE49-F238E27FC236}">
                <a16:creationId xmlns:a16="http://schemas.microsoft.com/office/drawing/2014/main" id="{F4FCA08C-8E01-442B-A80F-A627AFF69B25}"/>
              </a:ext>
            </a:extLst>
          </p:cNvPr>
          <p:cNvSpPr txBox="1"/>
          <p:nvPr/>
        </p:nvSpPr>
        <p:spPr>
          <a:xfrm>
            <a:off x="907676" y="4827494"/>
            <a:ext cx="10320618" cy="369332"/>
          </a:xfrm>
          <a:prstGeom prst="rect">
            <a:avLst/>
          </a:prstGeom>
          <a:noFill/>
        </p:spPr>
        <p:txBody>
          <a:bodyPr wrap="square" rtlCol="0">
            <a:spAutoFit/>
          </a:bodyPr>
          <a:lstStyle/>
          <a:p>
            <a:pPr algn="ctr"/>
            <a:r>
              <a:rPr lang="en-US" b="1" dirty="0">
                <a:solidFill>
                  <a:srgbClr val="006192"/>
                </a:solidFill>
              </a:rPr>
              <a:t>More than 2 million jobs for RE, more than 1 million for EE and 700k for power grids and energy flexibility</a:t>
            </a:r>
          </a:p>
        </p:txBody>
      </p:sp>
      <p:pic>
        <p:nvPicPr>
          <p:cNvPr id="27" name="Picture 26">
            <a:extLst>
              <a:ext uri="{FF2B5EF4-FFF2-40B4-BE49-F238E27FC236}">
                <a16:creationId xmlns:a16="http://schemas.microsoft.com/office/drawing/2014/main" id="{346D0A8B-EABE-43D3-ABCF-D7B38238D9D8}"/>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49971" y="198635"/>
            <a:ext cx="2096775" cy="555073"/>
          </a:xfrm>
          <a:prstGeom prst="rect">
            <a:avLst/>
          </a:prstGeom>
          <a:noFill/>
          <a:ln>
            <a:noFill/>
          </a:ln>
        </p:spPr>
      </p:pic>
    </p:spTree>
    <p:extLst>
      <p:ext uri="{BB962C8B-B14F-4D97-AF65-F5344CB8AC3E}">
        <p14:creationId xmlns:p14="http://schemas.microsoft.com/office/powerpoint/2010/main" val="311539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73B2C8B-1DD3-495E-9C77-C92C60E9FCBF}"/>
              </a:ext>
            </a:extLst>
          </p:cNvPr>
          <p:cNvPicPr>
            <a:picLocks noChangeAspect="1"/>
          </p:cNvPicPr>
          <p:nvPr/>
        </p:nvPicPr>
        <p:blipFill rotWithShape="1">
          <a:blip r:embed="rId3">
            <a:alphaModFix amt="20000"/>
          </a:blip>
          <a:srcRect b="4914"/>
          <a:stretch/>
        </p:blipFill>
        <p:spPr>
          <a:xfrm>
            <a:off x="80682" y="4358344"/>
            <a:ext cx="12111318" cy="2428342"/>
          </a:xfrm>
          <a:prstGeom prst="rect">
            <a:avLst/>
          </a:prstGeom>
        </p:spPr>
      </p:pic>
      <p:sp>
        <p:nvSpPr>
          <p:cNvPr id="24" name="TextBox 23">
            <a:extLst>
              <a:ext uri="{FF2B5EF4-FFF2-40B4-BE49-F238E27FC236}">
                <a16:creationId xmlns:a16="http://schemas.microsoft.com/office/drawing/2014/main" id="{34DE5F21-6508-4CC4-9ADF-200221C0EDF1}"/>
              </a:ext>
            </a:extLst>
          </p:cNvPr>
          <p:cNvSpPr txBox="1"/>
          <p:nvPr/>
        </p:nvSpPr>
        <p:spPr>
          <a:xfrm>
            <a:off x="346229" y="259573"/>
            <a:ext cx="9378462" cy="461665"/>
          </a:xfrm>
          <a:prstGeom prst="rect">
            <a:avLst/>
          </a:prstGeom>
          <a:noFill/>
        </p:spPr>
        <p:txBody>
          <a:bodyPr wrap="square" rtlCol="0">
            <a:spAutoFit/>
          </a:bodyPr>
          <a:lstStyle/>
          <a:p>
            <a:pPr lvl="0" eaLnBrk="0" fontAlgn="base" hangingPunct="0">
              <a:spcBef>
                <a:spcPct val="0"/>
              </a:spcBef>
              <a:spcAft>
                <a:spcPct val="0"/>
              </a:spcAft>
              <a:defRPr/>
            </a:pPr>
            <a:r>
              <a:rPr lang="en-US" altLang="en-US" sz="2400" b="1" dirty="0">
                <a:solidFill>
                  <a:srgbClr val="0872A6"/>
                </a:solidFill>
                <a:latin typeface="Calibri" panose="020F0502020204030204" pitchFamily="34" charset="0"/>
                <a:ea typeface="MS PGothic" panose="020B0600070205080204" pitchFamily="34" charset="-128"/>
                <a:cs typeface="Calibri" panose="020F0502020204030204" pitchFamily="34" charset="0"/>
              </a:rPr>
              <a:t>Renewable Energy Growth in the African Power Sector</a:t>
            </a:r>
          </a:p>
        </p:txBody>
      </p:sp>
      <p:graphicFrame>
        <p:nvGraphicFramePr>
          <p:cNvPr id="10" name="Chart 9">
            <a:extLst>
              <a:ext uri="{FF2B5EF4-FFF2-40B4-BE49-F238E27FC236}">
                <a16:creationId xmlns:a16="http://schemas.microsoft.com/office/drawing/2014/main" id="{AB12446F-2569-404B-A631-2241A182F957}"/>
              </a:ext>
            </a:extLst>
          </p:cNvPr>
          <p:cNvGraphicFramePr>
            <a:graphicFrameLocks/>
          </p:cNvGraphicFramePr>
          <p:nvPr>
            <p:extLst>
              <p:ext uri="{D42A27DB-BD31-4B8C-83A1-F6EECF244321}">
                <p14:modId xmlns:p14="http://schemas.microsoft.com/office/powerpoint/2010/main" val="3675227369"/>
              </p:ext>
            </p:extLst>
          </p:nvPr>
        </p:nvGraphicFramePr>
        <p:xfrm>
          <a:off x="496318" y="1094099"/>
          <a:ext cx="6073588" cy="38055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32FE5016-44AD-44F0-A431-87BEC89DD044}"/>
              </a:ext>
            </a:extLst>
          </p:cNvPr>
          <p:cNvGraphicFramePr>
            <a:graphicFrameLocks/>
          </p:cNvGraphicFramePr>
          <p:nvPr>
            <p:extLst>
              <p:ext uri="{D42A27DB-BD31-4B8C-83A1-F6EECF244321}">
                <p14:modId xmlns:p14="http://schemas.microsoft.com/office/powerpoint/2010/main" val="3125154177"/>
              </p:ext>
            </p:extLst>
          </p:nvPr>
        </p:nvGraphicFramePr>
        <p:xfrm>
          <a:off x="6131023" y="999700"/>
          <a:ext cx="6499860" cy="3899916"/>
        </p:xfrm>
        <a:graphic>
          <a:graphicData uri="http://schemas.openxmlformats.org/drawingml/2006/chart">
            <c:chart xmlns:c="http://schemas.openxmlformats.org/drawingml/2006/chart" xmlns:r="http://schemas.openxmlformats.org/officeDocument/2006/relationships" r:id="rId5"/>
          </a:graphicData>
        </a:graphic>
      </p:graphicFrame>
      <p:pic>
        <p:nvPicPr>
          <p:cNvPr id="14" name="Picture 13">
            <a:extLst>
              <a:ext uri="{FF2B5EF4-FFF2-40B4-BE49-F238E27FC236}">
                <a16:creationId xmlns:a16="http://schemas.microsoft.com/office/drawing/2014/main" id="{A58370A7-73D6-4ED3-9BD9-2CF5F507231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49971" y="198635"/>
            <a:ext cx="2096775" cy="555073"/>
          </a:xfrm>
          <a:prstGeom prst="rect">
            <a:avLst/>
          </a:prstGeom>
          <a:noFill/>
          <a:ln>
            <a:noFill/>
          </a:ln>
        </p:spPr>
      </p:pic>
    </p:spTree>
    <p:extLst>
      <p:ext uri="{BB962C8B-B14F-4D97-AF65-F5344CB8AC3E}">
        <p14:creationId xmlns:p14="http://schemas.microsoft.com/office/powerpoint/2010/main" val="398327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558ED1B-C59C-4348-86BD-528ABAD5115D}"/>
              </a:ext>
            </a:extLst>
          </p:cNvPr>
          <p:cNvPicPr>
            <a:picLocks noChangeAspect="1"/>
          </p:cNvPicPr>
          <p:nvPr/>
        </p:nvPicPr>
        <p:blipFill>
          <a:blip r:embed="rId3"/>
          <a:stretch>
            <a:fillRect/>
          </a:stretch>
        </p:blipFill>
        <p:spPr>
          <a:xfrm>
            <a:off x="1144961" y="5024046"/>
            <a:ext cx="9372600" cy="1841896"/>
          </a:xfrm>
          <a:prstGeom prst="rect">
            <a:avLst/>
          </a:prstGeom>
        </p:spPr>
      </p:pic>
      <p:pic>
        <p:nvPicPr>
          <p:cNvPr id="25" name="Picture 24">
            <a:extLst>
              <a:ext uri="{FF2B5EF4-FFF2-40B4-BE49-F238E27FC236}">
                <a16:creationId xmlns:a16="http://schemas.microsoft.com/office/drawing/2014/main" id="{F72BF165-B7D4-4183-92F8-B838F8B1BA23}"/>
              </a:ext>
            </a:extLst>
          </p:cNvPr>
          <p:cNvPicPr>
            <a:picLocks noChangeAspect="1"/>
          </p:cNvPicPr>
          <p:nvPr/>
        </p:nvPicPr>
        <p:blipFill rotWithShape="1">
          <a:blip r:embed="rId4"/>
          <a:srcRect l="16249" t="18889" r="21251" b="23333"/>
          <a:stretch/>
        </p:blipFill>
        <p:spPr>
          <a:xfrm>
            <a:off x="1941921" y="960638"/>
            <a:ext cx="8106861" cy="4215567"/>
          </a:xfrm>
          <a:prstGeom prst="rect">
            <a:avLst/>
          </a:prstGeom>
        </p:spPr>
      </p:pic>
      <p:pic>
        <p:nvPicPr>
          <p:cNvPr id="26" name="Picture 25">
            <a:extLst>
              <a:ext uri="{FF2B5EF4-FFF2-40B4-BE49-F238E27FC236}">
                <a16:creationId xmlns:a16="http://schemas.microsoft.com/office/drawing/2014/main" id="{4FA32AB6-D6C7-41D9-8532-66E016F974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1185" y="4995325"/>
            <a:ext cx="1608331" cy="477731"/>
          </a:xfrm>
          <a:prstGeom prst="rect">
            <a:avLst/>
          </a:prstGeom>
        </p:spPr>
      </p:pic>
      <p:sp>
        <p:nvSpPr>
          <p:cNvPr id="6" name="TextBox 5">
            <a:extLst>
              <a:ext uri="{FF2B5EF4-FFF2-40B4-BE49-F238E27FC236}">
                <a16:creationId xmlns:a16="http://schemas.microsoft.com/office/drawing/2014/main" id="{B5A440CC-F409-4F6A-BFB7-C9B0550B758F}"/>
              </a:ext>
            </a:extLst>
          </p:cNvPr>
          <p:cNvSpPr txBox="1"/>
          <p:nvPr/>
        </p:nvSpPr>
        <p:spPr>
          <a:xfrm>
            <a:off x="190203" y="296896"/>
            <a:ext cx="9505312" cy="502094"/>
          </a:xfrm>
          <a:prstGeom prst="rect">
            <a:avLst/>
          </a:prstGeom>
          <a:noFill/>
        </p:spPr>
        <p:txBody>
          <a:bodyPr wrap="square" rtlCol="0">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872A6"/>
                </a:solidFill>
                <a:effectLst/>
                <a:uLnTx/>
                <a:uFillTx/>
                <a:latin typeface="Calibri" panose="020F0502020204030204"/>
                <a:ea typeface="+mn-ea"/>
                <a:cs typeface="Arial" charset="0"/>
              </a:rPr>
              <a:t>Climate Investment Platform: Investment Forums </a:t>
            </a:r>
          </a:p>
        </p:txBody>
      </p:sp>
      <p:pic>
        <p:nvPicPr>
          <p:cNvPr id="7" name="Picture 6">
            <a:extLst>
              <a:ext uri="{FF2B5EF4-FFF2-40B4-BE49-F238E27FC236}">
                <a16:creationId xmlns:a16="http://schemas.microsoft.com/office/drawing/2014/main" id="{206ED6D7-CCBC-46A9-AC49-0AF7D9E8331C}"/>
              </a:ext>
            </a:extLst>
          </p:cNvPr>
          <p:cNvPicPr>
            <a:picLocks noChangeAspect="1"/>
          </p:cNvPicPr>
          <p:nvPr/>
        </p:nvPicPr>
        <p:blipFill rotWithShape="1">
          <a:blip r:embed="rId6">
            <a:alphaModFix amt="20000"/>
          </a:blip>
          <a:srcRect b="4914"/>
          <a:stretch/>
        </p:blipFill>
        <p:spPr>
          <a:xfrm>
            <a:off x="80682" y="4358344"/>
            <a:ext cx="12111318" cy="2428342"/>
          </a:xfrm>
          <a:prstGeom prst="rect">
            <a:avLst/>
          </a:prstGeom>
        </p:spPr>
      </p:pic>
      <p:pic>
        <p:nvPicPr>
          <p:cNvPr id="8" name="Picture 7">
            <a:extLst>
              <a:ext uri="{FF2B5EF4-FFF2-40B4-BE49-F238E27FC236}">
                <a16:creationId xmlns:a16="http://schemas.microsoft.com/office/drawing/2014/main" id="{57EE07B0-9A00-4E4B-BAFC-668578F325E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49971" y="198635"/>
            <a:ext cx="2096775" cy="555073"/>
          </a:xfrm>
          <a:prstGeom prst="rect">
            <a:avLst/>
          </a:prstGeom>
          <a:noFill/>
          <a:ln>
            <a:noFill/>
          </a:ln>
        </p:spPr>
      </p:pic>
    </p:spTree>
    <p:extLst>
      <p:ext uri="{BB962C8B-B14F-4D97-AF65-F5344CB8AC3E}">
        <p14:creationId xmlns:p14="http://schemas.microsoft.com/office/powerpoint/2010/main" val="171081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A73C7B-FE4D-41BC-A044-537237796AEB}"/>
              </a:ext>
            </a:extLst>
          </p:cNvPr>
          <p:cNvPicPr>
            <a:picLocks noChangeAspect="1"/>
          </p:cNvPicPr>
          <p:nvPr/>
        </p:nvPicPr>
        <p:blipFill rotWithShape="1">
          <a:blip r:embed="rId3">
            <a:alphaModFix amt="20000"/>
          </a:blip>
          <a:srcRect b="4914"/>
          <a:stretch/>
        </p:blipFill>
        <p:spPr>
          <a:xfrm>
            <a:off x="80682" y="4358344"/>
            <a:ext cx="12111318" cy="2428342"/>
          </a:xfrm>
          <a:prstGeom prst="rect">
            <a:avLst/>
          </a:prstGeom>
        </p:spPr>
      </p:pic>
      <p:sp>
        <p:nvSpPr>
          <p:cNvPr id="6" name="TextBox 5">
            <a:extLst>
              <a:ext uri="{FF2B5EF4-FFF2-40B4-BE49-F238E27FC236}">
                <a16:creationId xmlns:a16="http://schemas.microsoft.com/office/drawing/2014/main" id="{B5A440CC-F409-4F6A-BFB7-C9B0550B758F}"/>
              </a:ext>
            </a:extLst>
          </p:cNvPr>
          <p:cNvSpPr txBox="1"/>
          <p:nvPr/>
        </p:nvSpPr>
        <p:spPr>
          <a:xfrm>
            <a:off x="190203" y="296896"/>
            <a:ext cx="9505312" cy="502094"/>
          </a:xfrm>
          <a:prstGeom prst="rect">
            <a:avLst/>
          </a:prstGeom>
          <a:noFill/>
        </p:spPr>
        <p:txBody>
          <a:bodyPr wrap="square" rtlCol="0">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872A6"/>
                </a:solidFill>
                <a:effectLst/>
                <a:uLnTx/>
                <a:uFillTx/>
                <a:latin typeface="Calibri" panose="020F0502020204030204"/>
                <a:ea typeface="+mn-ea"/>
                <a:cs typeface="Arial" charset="0"/>
              </a:rPr>
              <a:t>Responses in the Context of Energy Access</a:t>
            </a:r>
          </a:p>
        </p:txBody>
      </p:sp>
      <p:pic>
        <p:nvPicPr>
          <p:cNvPr id="8" name="Picture 7">
            <a:extLst>
              <a:ext uri="{FF2B5EF4-FFF2-40B4-BE49-F238E27FC236}">
                <a16:creationId xmlns:a16="http://schemas.microsoft.com/office/drawing/2014/main" id="{11459553-8F23-4A7B-B627-C45DBABFFB1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9971" y="198635"/>
            <a:ext cx="2096775" cy="555073"/>
          </a:xfrm>
          <a:prstGeom prst="rect">
            <a:avLst/>
          </a:prstGeom>
          <a:noFill/>
          <a:ln>
            <a:noFill/>
          </a:ln>
        </p:spPr>
      </p:pic>
      <p:sp>
        <p:nvSpPr>
          <p:cNvPr id="23" name="TextBox 22">
            <a:extLst>
              <a:ext uri="{FF2B5EF4-FFF2-40B4-BE49-F238E27FC236}">
                <a16:creationId xmlns:a16="http://schemas.microsoft.com/office/drawing/2014/main" id="{99A8287E-406C-4756-A643-291F44589A72}"/>
              </a:ext>
            </a:extLst>
          </p:cNvPr>
          <p:cNvSpPr txBox="1"/>
          <p:nvPr/>
        </p:nvSpPr>
        <p:spPr>
          <a:xfrm>
            <a:off x="452158" y="1180011"/>
            <a:ext cx="11199718" cy="646331"/>
          </a:xfrm>
          <a:prstGeom prst="rect">
            <a:avLst/>
          </a:prstGeom>
          <a:solidFill>
            <a:schemeClr val="accent5">
              <a:lumMod val="60000"/>
              <a:lumOff val="40000"/>
            </a:schemeClr>
          </a:solidFill>
        </p:spPr>
        <p:txBody>
          <a:bodyPr wrap="square">
            <a:spAutoFit/>
          </a:bodyPr>
          <a:lstStyle/>
          <a:p>
            <a:pPr algn="l"/>
            <a:r>
              <a:rPr lang="en-US" sz="1800" b="0" i="0" u="none" strike="noStrike" baseline="0" dirty="0">
                <a:latin typeface="GothamNarrow-Light"/>
              </a:rPr>
              <a:t>Deploy distributed renewable energy solutions to support COVID-19 responses and strengthen the scale and resilience of health, sanitation, clean water and other critical infrastructure.</a:t>
            </a:r>
            <a:endParaRPr lang="en-US" dirty="0"/>
          </a:p>
        </p:txBody>
      </p:sp>
      <p:sp>
        <p:nvSpPr>
          <p:cNvPr id="24" name="TextBox 23">
            <a:extLst>
              <a:ext uri="{FF2B5EF4-FFF2-40B4-BE49-F238E27FC236}">
                <a16:creationId xmlns:a16="http://schemas.microsoft.com/office/drawing/2014/main" id="{5012CC69-8383-4C0C-BA8F-154A8C7C1C4F}"/>
              </a:ext>
            </a:extLst>
          </p:cNvPr>
          <p:cNvSpPr txBox="1"/>
          <p:nvPr/>
        </p:nvSpPr>
        <p:spPr>
          <a:xfrm>
            <a:off x="452158" y="4212038"/>
            <a:ext cx="11199718" cy="646331"/>
          </a:xfrm>
          <a:prstGeom prst="rect">
            <a:avLst/>
          </a:prstGeom>
          <a:solidFill>
            <a:schemeClr val="accent5">
              <a:lumMod val="60000"/>
              <a:lumOff val="40000"/>
            </a:schemeClr>
          </a:solidFill>
        </p:spPr>
        <p:txBody>
          <a:bodyPr wrap="square">
            <a:spAutoFit/>
          </a:bodyPr>
          <a:lstStyle/>
          <a:p>
            <a:pPr algn="l"/>
            <a:r>
              <a:rPr lang="en-US" sz="1800" b="0" i="0" u="none" strike="noStrike" baseline="0" dirty="0">
                <a:latin typeface="GothamNarrow-Light"/>
              </a:rPr>
              <a:t>Ensure that vulnerable populations with access to electricity and clean cooking fuels do not fall back on traditional fuels due to income shocks.</a:t>
            </a:r>
            <a:endParaRPr lang="en-US" dirty="0"/>
          </a:p>
        </p:txBody>
      </p:sp>
      <p:sp>
        <p:nvSpPr>
          <p:cNvPr id="27" name="TextBox 26">
            <a:extLst>
              <a:ext uri="{FF2B5EF4-FFF2-40B4-BE49-F238E27FC236}">
                <a16:creationId xmlns:a16="http://schemas.microsoft.com/office/drawing/2014/main" id="{773846DF-DDA6-4778-825F-3BF38D8EE836}"/>
              </a:ext>
            </a:extLst>
          </p:cNvPr>
          <p:cNvSpPr txBox="1"/>
          <p:nvPr/>
        </p:nvSpPr>
        <p:spPr>
          <a:xfrm>
            <a:off x="452158" y="5076768"/>
            <a:ext cx="11199718" cy="646331"/>
          </a:xfrm>
          <a:prstGeom prst="rect">
            <a:avLst/>
          </a:prstGeom>
          <a:solidFill>
            <a:schemeClr val="accent5">
              <a:lumMod val="60000"/>
              <a:lumOff val="40000"/>
            </a:schemeClr>
          </a:solidFill>
        </p:spPr>
        <p:txBody>
          <a:bodyPr wrap="square">
            <a:spAutoFit/>
          </a:bodyPr>
          <a:lstStyle/>
          <a:p>
            <a:pPr algn="l"/>
            <a:r>
              <a:rPr lang="en-US" sz="1800" b="0" i="0" u="none" strike="noStrike" baseline="0" dirty="0">
                <a:latin typeface="GothamNarrow-Light"/>
              </a:rPr>
              <a:t>Support utilities and distributed energy enterprises to introduce relief measures for vulnerable energy consumers, such as deferred or restructured payments.</a:t>
            </a:r>
            <a:endParaRPr lang="en-US" dirty="0"/>
          </a:p>
        </p:txBody>
      </p:sp>
      <p:sp>
        <p:nvSpPr>
          <p:cNvPr id="28" name="TextBox 27">
            <a:extLst>
              <a:ext uri="{FF2B5EF4-FFF2-40B4-BE49-F238E27FC236}">
                <a16:creationId xmlns:a16="http://schemas.microsoft.com/office/drawing/2014/main" id="{6E190A8A-C15A-4936-AE56-20693D332EAA}"/>
              </a:ext>
            </a:extLst>
          </p:cNvPr>
          <p:cNvSpPr txBox="1"/>
          <p:nvPr/>
        </p:nvSpPr>
        <p:spPr>
          <a:xfrm>
            <a:off x="452158" y="5953394"/>
            <a:ext cx="11199718" cy="369332"/>
          </a:xfrm>
          <a:prstGeom prst="rect">
            <a:avLst/>
          </a:prstGeom>
          <a:solidFill>
            <a:schemeClr val="accent5">
              <a:lumMod val="60000"/>
              <a:lumOff val="40000"/>
            </a:schemeClr>
          </a:solidFill>
        </p:spPr>
        <p:txBody>
          <a:bodyPr wrap="square">
            <a:spAutoFit/>
          </a:bodyPr>
          <a:lstStyle/>
          <a:p>
            <a:pPr algn="just"/>
            <a:r>
              <a:rPr lang="en-US" sz="1800" b="0" i="0" u="none" strike="noStrike" baseline="0" dirty="0">
                <a:latin typeface="GothamNarrow-Light"/>
              </a:rPr>
              <a:t>Maintain and strengthen fiscal incentives and support mechanisms for expanding access to modern forms of energy.</a:t>
            </a:r>
            <a:endParaRPr lang="en-US" dirty="0"/>
          </a:p>
        </p:txBody>
      </p:sp>
      <p:grpSp>
        <p:nvGrpSpPr>
          <p:cNvPr id="29" name="Group 28">
            <a:extLst>
              <a:ext uri="{FF2B5EF4-FFF2-40B4-BE49-F238E27FC236}">
                <a16:creationId xmlns:a16="http://schemas.microsoft.com/office/drawing/2014/main" id="{072833C6-F22F-40A9-8BD5-34A79F27CEBC}"/>
              </a:ext>
            </a:extLst>
          </p:cNvPr>
          <p:cNvGrpSpPr/>
          <p:nvPr/>
        </p:nvGrpSpPr>
        <p:grpSpPr>
          <a:xfrm>
            <a:off x="418628" y="1968439"/>
            <a:ext cx="11233248" cy="2103333"/>
            <a:chOff x="479376" y="3068960"/>
            <a:chExt cx="11233248" cy="2103333"/>
          </a:xfrm>
        </p:grpSpPr>
        <p:sp>
          <p:nvSpPr>
            <p:cNvPr id="30" name="Rectangle: Rounded Corners 29">
              <a:extLst>
                <a:ext uri="{FF2B5EF4-FFF2-40B4-BE49-F238E27FC236}">
                  <a16:creationId xmlns:a16="http://schemas.microsoft.com/office/drawing/2014/main" id="{A76B027E-035D-4A50-A0CA-F119A0CC0133}"/>
                </a:ext>
              </a:extLst>
            </p:cNvPr>
            <p:cNvSpPr/>
            <p:nvPr/>
          </p:nvSpPr>
          <p:spPr>
            <a:xfrm>
              <a:off x="479376" y="3068960"/>
              <a:ext cx="3312368" cy="2054774"/>
            </a:xfrm>
            <a:prstGeom prst="round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AD5C835F-EFDA-4D9E-BC8E-461E5BD48449}"/>
                </a:ext>
              </a:extLst>
            </p:cNvPr>
            <p:cNvSpPr/>
            <p:nvPr/>
          </p:nvSpPr>
          <p:spPr>
            <a:xfrm>
              <a:off x="4438478" y="3068960"/>
              <a:ext cx="3312368" cy="2054774"/>
            </a:xfrm>
            <a:prstGeom prst="round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03C4EFC3-57A0-46C7-92B8-FFC2DE57B85F}"/>
                </a:ext>
              </a:extLst>
            </p:cNvPr>
            <p:cNvSpPr/>
            <p:nvPr/>
          </p:nvSpPr>
          <p:spPr>
            <a:xfrm>
              <a:off x="8400256" y="3068960"/>
              <a:ext cx="3312368" cy="205477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0CDFF635-91FB-4454-AC17-82B1379D8307}"/>
                </a:ext>
              </a:extLst>
            </p:cNvPr>
            <p:cNvSpPr/>
            <p:nvPr/>
          </p:nvSpPr>
          <p:spPr>
            <a:xfrm rot="5400000">
              <a:off x="3920193" y="3952331"/>
              <a:ext cx="432048" cy="28803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63D540A2-3A8D-44CF-A7C4-148929F599EE}"/>
                </a:ext>
              </a:extLst>
            </p:cNvPr>
            <p:cNvSpPr/>
            <p:nvPr/>
          </p:nvSpPr>
          <p:spPr>
            <a:xfrm rot="5400000">
              <a:off x="7860196" y="3952331"/>
              <a:ext cx="432048" cy="28803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ECA87DE-C240-4CC4-8C2F-5F37740DE9E0}"/>
                </a:ext>
              </a:extLst>
            </p:cNvPr>
            <p:cNvSpPr txBox="1"/>
            <p:nvPr/>
          </p:nvSpPr>
          <p:spPr>
            <a:xfrm>
              <a:off x="695400" y="3140968"/>
              <a:ext cx="2952328" cy="2031325"/>
            </a:xfrm>
            <a:prstGeom prst="rect">
              <a:avLst/>
            </a:prstGeom>
            <a:noFill/>
          </p:spPr>
          <p:txBody>
            <a:bodyPr wrap="square" rtlCol="0">
              <a:spAutoFit/>
            </a:bodyPr>
            <a:lstStyle/>
            <a:p>
              <a:r>
                <a:rPr lang="en-US" sz="1400" dirty="0"/>
                <a:t>Work with the Ministries of Health and Energy to:</a:t>
              </a:r>
            </a:p>
            <a:p>
              <a:pPr marL="285750" indent="-285750">
                <a:buFont typeface="Arial" panose="020B0604020202020204" pitchFamily="34" charset="0"/>
                <a:buChar char="•"/>
              </a:pPr>
              <a:r>
                <a:rPr lang="en-US" sz="1400" dirty="0"/>
                <a:t>Understand </a:t>
              </a:r>
              <a:r>
                <a:rPr lang="en-US" sz="1400" b="1" dirty="0"/>
                <a:t>priorities, baselines, and gaps</a:t>
              </a:r>
              <a:r>
                <a:rPr lang="en-US" sz="1400" dirty="0"/>
                <a:t> of the health and energy sectors</a:t>
              </a:r>
            </a:p>
            <a:p>
              <a:pPr marL="285750" indent="-285750">
                <a:buFont typeface="Arial" panose="020B0604020202020204" pitchFamily="34" charset="0"/>
                <a:buChar char="•"/>
              </a:pPr>
              <a:r>
                <a:rPr lang="en-US" sz="1400" dirty="0"/>
                <a:t>Undertake a </a:t>
              </a:r>
              <a:r>
                <a:rPr lang="en-US" sz="1400" b="1" dirty="0"/>
                <a:t>landscape analysis</a:t>
              </a:r>
              <a:r>
                <a:rPr lang="en-US" sz="1400" dirty="0"/>
                <a:t> of the sectors</a:t>
              </a:r>
            </a:p>
            <a:p>
              <a:pPr marL="285750" indent="-285750">
                <a:buFont typeface="Arial" panose="020B0604020202020204" pitchFamily="34" charset="0"/>
                <a:buChar char="•"/>
              </a:pPr>
              <a:r>
                <a:rPr lang="en-US" sz="1400" dirty="0"/>
                <a:t>Prepare a </a:t>
              </a:r>
              <a:r>
                <a:rPr lang="en-US" sz="1400" b="1" dirty="0"/>
                <a:t>selection of sample facilities</a:t>
              </a:r>
              <a:r>
                <a:rPr lang="en-US" sz="1400" dirty="0"/>
                <a:t> for the assessment</a:t>
              </a:r>
            </a:p>
          </p:txBody>
        </p:sp>
        <p:sp>
          <p:nvSpPr>
            <p:cNvPr id="36" name="TextBox 35">
              <a:extLst>
                <a:ext uri="{FF2B5EF4-FFF2-40B4-BE49-F238E27FC236}">
                  <a16:creationId xmlns:a16="http://schemas.microsoft.com/office/drawing/2014/main" id="{ACCAF0FC-E4C6-41D8-9802-67CA5463B3B1}"/>
                </a:ext>
              </a:extLst>
            </p:cNvPr>
            <p:cNvSpPr txBox="1"/>
            <p:nvPr/>
          </p:nvSpPr>
          <p:spPr>
            <a:xfrm>
              <a:off x="4618498" y="3375975"/>
              <a:ext cx="2952328"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t>Carry out the assessment through a </a:t>
              </a:r>
              <a:r>
                <a:rPr lang="en-US" sz="1400" b="1" dirty="0"/>
                <a:t>series of workshops and bilateral meetings</a:t>
              </a:r>
            </a:p>
            <a:p>
              <a:pPr marL="285750" indent="-285750">
                <a:buFont typeface="Arial" panose="020B0604020202020204" pitchFamily="34" charset="0"/>
                <a:buChar char="•"/>
              </a:pPr>
              <a:r>
                <a:rPr lang="en-US" sz="1400" dirty="0"/>
                <a:t>Provide </a:t>
              </a:r>
              <a:r>
                <a:rPr lang="en-US" sz="1400" b="1" dirty="0"/>
                <a:t>technical trainings</a:t>
              </a:r>
              <a:r>
                <a:rPr lang="en-US" sz="1400" dirty="0"/>
                <a:t> to local stakeholders to conduct the assessment</a:t>
              </a:r>
            </a:p>
          </p:txBody>
        </p:sp>
        <p:sp>
          <p:nvSpPr>
            <p:cNvPr id="37" name="TextBox 36">
              <a:extLst>
                <a:ext uri="{FF2B5EF4-FFF2-40B4-BE49-F238E27FC236}">
                  <a16:creationId xmlns:a16="http://schemas.microsoft.com/office/drawing/2014/main" id="{D463C937-7FA7-4FD1-8824-E2C733A2436E}"/>
                </a:ext>
              </a:extLst>
            </p:cNvPr>
            <p:cNvSpPr txBox="1"/>
            <p:nvPr/>
          </p:nvSpPr>
          <p:spPr>
            <a:xfrm>
              <a:off x="8580276" y="3268253"/>
              <a:ext cx="2952328"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t>Develop </a:t>
              </a:r>
              <a:r>
                <a:rPr lang="en-US" sz="1400" b="1" dirty="0"/>
                <a:t>recommendations</a:t>
              </a:r>
              <a:r>
                <a:rPr lang="en-US" sz="1400" dirty="0"/>
                <a:t> and a way forward on the </a:t>
              </a:r>
              <a:r>
                <a:rPr lang="en-US" sz="1400" b="1" dirty="0"/>
                <a:t>technical design</a:t>
              </a:r>
              <a:r>
                <a:rPr lang="en-US" sz="1400" dirty="0"/>
                <a:t> of solutions for rural healthcare facilities</a:t>
              </a:r>
            </a:p>
            <a:p>
              <a:pPr marL="285750" indent="-285750">
                <a:buFont typeface="Arial" panose="020B0604020202020204" pitchFamily="34" charset="0"/>
                <a:buChar char="•"/>
              </a:pPr>
              <a:r>
                <a:rPr lang="en-US" sz="1400" dirty="0"/>
                <a:t>The recommendations to include </a:t>
              </a:r>
              <a:r>
                <a:rPr lang="en-US" sz="1400" b="1" dirty="0"/>
                <a:t>financial</a:t>
              </a:r>
              <a:r>
                <a:rPr lang="en-US" sz="1400" dirty="0"/>
                <a:t>, </a:t>
              </a:r>
              <a:r>
                <a:rPr lang="en-US" sz="1400" b="1" dirty="0"/>
                <a:t>capacity building</a:t>
              </a:r>
              <a:r>
                <a:rPr lang="en-US" sz="1400" dirty="0"/>
                <a:t>, </a:t>
              </a:r>
              <a:r>
                <a:rPr lang="en-US" sz="1400" b="1" dirty="0"/>
                <a:t>policy</a:t>
              </a:r>
              <a:r>
                <a:rPr lang="en-US" sz="1400" dirty="0"/>
                <a:t> and </a:t>
              </a:r>
              <a:r>
                <a:rPr lang="en-US" sz="1400" b="1" dirty="0" err="1"/>
                <a:t>programme</a:t>
              </a:r>
              <a:r>
                <a:rPr lang="en-US" sz="1400" b="1" dirty="0"/>
                <a:t> design</a:t>
              </a:r>
              <a:r>
                <a:rPr lang="en-US" sz="1400" dirty="0"/>
                <a:t> aspects</a:t>
              </a:r>
            </a:p>
          </p:txBody>
        </p:sp>
      </p:grpSp>
    </p:spTree>
    <p:extLst>
      <p:ext uri="{BB962C8B-B14F-4D97-AF65-F5344CB8AC3E}">
        <p14:creationId xmlns:p14="http://schemas.microsoft.com/office/powerpoint/2010/main" val="367910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D382E7E-D989-4DC2-BDD3-2E7455F10D51}"/>
              </a:ext>
            </a:extLst>
          </p:cNvPr>
          <p:cNvGraphicFramePr>
            <a:graphicFrameLocks noGrp="1"/>
          </p:cNvGraphicFramePr>
          <p:nvPr>
            <p:extLst>
              <p:ext uri="{D42A27DB-BD31-4B8C-83A1-F6EECF244321}">
                <p14:modId xmlns:p14="http://schemas.microsoft.com/office/powerpoint/2010/main" val="559712005"/>
              </p:ext>
            </p:extLst>
          </p:nvPr>
        </p:nvGraphicFramePr>
        <p:xfrm>
          <a:off x="242047" y="638735"/>
          <a:ext cx="11811050" cy="5412441"/>
        </p:xfrm>
        <a:graphic>
          <a:graphicData uri="http://schemas.openxmlformats.org/drawingml/2006/table">
            <a:tbl>
              <a:tblPr bandRow="1"/>
              <a:tblGrid>
                <a:gridCol w="11811050">
                  <a:extLst>
                    <a:ext uri="{9D8B030D-6E8A-4147-A177-3AD203B41FA5}">
                      <a16:colId xmlns:a16="http://schemas.microsoft.com/office/drawing/2014/main" val="2929101534"/>
                    </a:ext>
                  </a:extLst>
                </a:gridCol>
              </a:tblGrid>
              <a:tr h="31641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1023523" rtl="0" eaLnBrk="1" fontAlgn="auto" latinLnBrk="0" hangingPunct="1">
                        <a:lnSpc>
                          <a:spcPct val="100000"/>
                        </a:lnSpc>
                        <a:spcBef>
                          <a:spcPts val="0"/>
                        </a:spcBef>
                        <a:spcAft>
                          <a:spcPts val="0"/>
                        </a:spcAft>
                        <a:buClrTx/>
                        <a:buSzTx/>
                        <a:buFontTx/>
                        <a:buNone/>
                        <a:tabLst/>
                        <a:defRPr/>
                      </a:pPr>
                      <a:r>
                        <a:rPr lang="en-US" sz="9600" b="1" u="sng" dirty="0">
                          <a:solidFill>
                            <a:schemeClr val="bg1"/>
                          </a:solidFill>
                          <a:effectLst/>
                          <a:latin typeface="Calibri" panose="020F0502020204030204" pitchFamily="34" charset="0"/>
                          <a:cs typeface="Calibri" panose="020F0502020204030204" pitchFamily="34" charset="0"/>
                        </a:rPr>
                        <a:t>THANK YOU</a:t>
                      </a:r>
                      <a:endParaRPr lang="en-US" sz="9600" u="sng" dirty="0">
                        <a:solidFill>
                          <a:schemeClr val="bg1"/>
                        </a:solidFill>
                        <a:effectLst/>
                        <a:latin typeface="Calibri" panose="020F0502020204030204" pitchFamily="34" charset="0"/>
                        <a:cs typeface="Calibri" panose="020F0502020204030204" pitchFamily="34" charset="0"/>
                      </a:endParaRPr>
                    </a:p>
                    <a:p>
                      <a:endParaRPr lang="en-US" sz="2100" dirty="0">
                        <a:solidFill>
                          <a:schemeClr val="bg1"/>
                        </a:solidFill>
                        <a:effectLst/>
                        <a:latin typeface="Calibri" panose="020F0502020204030204" pitchFamily="34" charset="0"/>
                        <a:cs typeface="Calibri" panose="020F0502020204030204" pitchFamily="34" charset="0"/>
                      </a:endParaRPr>
                    </a:p>
                  </a:txBody>
                  <a:tcPr marL="96465" marR="96465" marT="48232" marB="482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6192">
                            <a:shade val="30000"/>
                            <a:satMod val="115000"/>
                          </a:srgbClr>
                        </a:gs>
                        <a:gs pos="50000">
                          <a:srgbClr val="006192">
                            <a:shade val="67500"/>
                            <a:satMod val="115000"/>
                          </a:srgbClr>
                        </a:gs>
                        <a:gs pos="100000">
                          <a:srgbClr val="006192">
                            <a:shade val="100000"/>
                            <a:satMod val="115000"/>
                          </a:srgbClr>
                        </a:gs>
                      </a:gsLst>
                      <a:lin ang="5400000" scaled="1"/>
                      <a:tileRect/>
                    </a:gradFill>
                  </a:tcPr>
                </a:tc>
                <a:extLst>
                  <a:ext uri="{0D108BD9-81ED-4DB2-BD59-A6C34878D82A}">
                    <a16:rowId xmlns:a16="http://schemas.microsoft.com/office/drawing/2014/main" val="2919676521"/>
                  </a:ext>
                </a:extLst>
              </a:tr>
              <a:tr h="22482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2100" b="1" kern="1200" dirty="0">
                          <a:solidFill>
                            <a:srgbClr val="4472C4">
                              <a:lumMod val="25000"/>
                            </a:srgbClr>
                          </a:solidFill>
                          <a:latin typeface="Calibri" panose="020F0502020204030204" pitchFamily="34" charset="0"/>
                          <a:cs typeface="Calibri" panose="020F0502020204030204" pitchFamily="34" charset="0"/>
                        </a:rPr>
                        <a:t>Nopenyo E. Dabla</a:t>
                      </a:r>
                    </a:p>
                    <a:p>
                      <a:pPr algn="l"/>
                      <a:r>
                        <a:rPr lang="en-US" sz="2100" kern="1200" dirty="0" err="1">
                          <a:solidFill>
                            <a:srgbClr val="4472C4">
                              <a:lumMod val="25000"/>
                            </a:srgbClr>
                          </a:solidFill>
                          <a:latin typeface="Calibri" panose="020F0502020204030204" pitchFamily="34" charset="0"/>
                          <a:ea typeface="+mn-ea"/>
                          <a:cs typeface="Calibri" panose="020F0502020204030204" pitchFamily="34" charset="0"/>
                        </a:rPr>
                        <a:t>Programme</a:t>
                      </a:r>
                      <a:r>
                        <a:rPr lang="en-US" sz="2100" kern="1200" dirty="0">
                          <a:solidFill>
                            <a:srgbClr val="4472C4">
                              <a:lumMod val="25000"/>
                            </a:srgbClr>
                          </a:solidFill>
                          <a:latin typeface="Calibri" panose="020F0502020204030204" pitchFamily="34" charset="0"/>
                          <a:ea typeface="+mn-ea"/>
                          <a:cs typeface="Calibri" panose="020F0502020204030204" pitchFamily="34" charset="0"/>
                        </a:rPr>
                        <a:t> Officer Sub-Saharan Africa</a:t>
                      </a:r>
                    </a:p>
                    <a:p>
                      <a:pPr algn="l"/>
                      <a:r>
                        <a:rPr lang="en-US" sz="2100" kern="1200" dirty="0">
                          <a:solidFill>
                            <a:srgbClr val="4472C4">
                              <a:lumMod val="25000"/>
                            </a:srgbClr>
                          </a:solidFill>
                          <a:latin typeface="Calibri" panose="020F0502020204030204" pitchFamily="34" charset="0"/>
                          <a:ea typeface="+mn-ea"/>
                          <a:cs typeface="Calibri" panose="020F0502020204030204" pitchFamily="34" charset="0"/>
                        </a:rPr>
                        <a:t>NDabla@irena.org</a:t>
                      </a:r>
                    </a:p>
                    <a:p>
                      <a:pPr algn="l"/>
                      <a:r>
                        <a:rPr lang="en-US" sz="2100" kern="1200" dirty="0">
                          <a:solidFill>
                            <a:srgbClr val="4472C4">
                              <a:lumMod val="25000"/>
                            </a:srgbClr>
                          </a:solidFill>
                          <a:latin typeface="Calibri" panose="020F0502020204030204" pitchFamily="34" charset="0"/>
                          <a:ea typeface="+mn-ea"/>
                          <a:cs typeface="Calibri" panose="020F0502020204030204" pitchFamily="34" charset="0"/>
                        </a:rPr>
                        <a:t>IRENA Headquarters, Masdar City</a:t>
                      </a:r>
                      <a:br>
                        <a:rPr lang="en-US" sz="2100" kern="1200" dirty="0">
                          <a:solidFill>
                            <a:srgbClr val="4472C4">
                              <a:lumMod val="25000"/>
                            </a:srgbClr>
                          </a:solidFill>
                          <a:latin typeface="Calibri" panose="020F0502020204030204" pitchFamily="34" charset="0"/>
                          <a:ea typeface="+mn-ea"/>
                          <a:cs typeface="Calibri" panose="020F0502020204030204" pitchFamily="34" charset="0"/>
                        </a:rPr>
                      </a:br>
                      <a:r>
                        <a:rPr lang="en-US" sz="2100" kern="1200" dirty="0">
                          <a:solidFill>
                            <a:srgbClr val="4472C4">
                              <a:lumMod val="25000"/>
                            </a:srgbClr>
                          </a:solidFill>
                          <a:latin typeface="Calibri" panose="020F0502020204030204" pitchFamily="34" charset="0"/>
                          <a:ea typeface="+mn-ea"/>
                          <a:cs typeface="Calibri" panose="020F0502020204030204" pitchFamily="34" charset="0"/>
                        </a:rPr>
                        <a:t>P.O. Box 236, Abu Dhabi</a:t>
                      </a:r>
                      <a:br>
                        <a:rPr lang="en-US" sz="2100" kern="1200" dirty="0">
                          <a:solidFill>
                            <a:srgbClr val="4472C4">
                              <a:lumMod val="25000"/>
                            </a:srgbClr>
                          </a:solidFill>
                          <a:latin typeface="Calibri" panose="020F0502020204030204" pitchFamily="34" charset="0"/>
                          <a:ea typeface="+mn-ea"/>
                          <a:cs typeface="Calibri" panose="020F0502020204030204" pitchFamily="34" charset="0"/>
                        </a:rPr>
                      </a:br>
                      <a:r>
                        <a:rPr lang="en-US" sz="2100" kern="1200" dirty="0">
                          <a:solidFill>
                            <a:srgbClr val="4472C4">
                              <a:lumMod val="25000"/>
                            </a:srgbClr>
                          </a:solidFill>
                          <a:latin typeface="Calibri" panose="020F0502020204030204" pitchFamily="34" charset="0"/>
                          <a:ea typeface="+mn-ea"/>
                          <a:cs typeface="Calibri" panose="020F0502020204030204" pitchFamily="34" charset="0"/>
                        </a:rPr>
                        <a:t>United Arab Emirates</a:t>
                      </a:r>
                    </a:p>
                  </a:txBody>
                  <a:tcPr marL="96465" marR="96465" marT="48232" marB="482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152678078"/>
                  </a:ext>
                </a:extLst>
              </a:tr>
            </a:tbl>
          </a:graphicData>
        </a:graphic>
      </p:graphicFrame>
      <p:pic>
        <p:nvPicPr>
          <p:cNvPr id="5" name="Picture 4">
            <a:extLst>
              <a:ext uri="{FF2B5EF4-FFF2-40B4-BE49-F238E27FC236}">
                <a16:creationId xmlns:a16="http://schemas.microsoft.com/office/drawing/2014/main" id="{60571D2E-19D3-43D9-B35F-208D5A226CCC}"/>
              </a:ext>
            </a:extLst>
          </p:cNvPr>
          <p:cNvPicPr>
            <a:picLocks noChangeAspect="1"/>
          </p:cNvPicPr>
          <p:nvPr/>
        </p:nvPicPr>
        <p:blipFill rotWithShape="1">
          <a:blip r:embed="rId3">
            <a:alphaModFix amt="20000"/>
          </a:blip>
          <a:srcRect b="4914"/>
          <a:stretch/>
        </p:blipFill>
        <p:spPr>
          <a:xfrm>
            <a:off x="80682" y="4358344"/>
            <a:ext cx="12111318" cy="2428342"/>
          </a:xfrm>
          <a:prstGeom prst="rect">
            <a:avLst/>
          </a:prstGeom>
        </p:spPr>
      </p:pic>
    </p:spTree>
    <p:extLst>
      <p:ext uri="{BB962C8B-B14F-4D97-AF65-F5344CB8AC3E}">
        <p14:creationId xmlns:p14="http://schemas.microsoft.com/office/powerpoint/2010/main" val="107345654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F830863362724DB520D7A1D831CECD" ma:contentTypeVersion="6" ma:contentTypeDescription="Create a new document." ma:contentTypeScope="" ma:versionID="5dfba0d6e46e308420bce3565380318c">
  <xsd:schema xmlns:xsd="http://www.w3.org/2001/XMLSchema" xmlns:xs="http://www.w3.org/2001/XMLSchema" xmlns:p="http://schemas.microsoft.com/office/2006/metadata/properties" xmlns:ns2="1e025b32-6b9a-47b8-82d6-0a5c7fcbeb53" xmlns:ns3="53eda448-fbe5-416e-94e8-3496fe9a681a" targetNamespace="http://schemas.microsoft.com/office/2006/metadata/properties" ma:root="true" ma:fieldsID="5861c990a1be02c0e7a73e6a0827b379" ns2:_="" ns3:_="">
    <xsd:import namespace="1e025b32-6b9a-47b8-82d6-0a5c7fcbeb53"/>
    <xsd:import namespace="53eda448-fbe5-416e-94e8-3496fe9a68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25b32-6b9a-47b8-82d6-0a5c7fcbeb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eda448-fbe5-416e-94e8-3496fe9a681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DF8725-0007-4334-913F-DF86957EB63F}">
  <ds:schemaRefs>
    <ds:schemaRef ds:uri="http://schemas.microsoft.com/office/2006/metadata/properties"/>
    <ds:schemaRef ds:uri="http://www.w3.org/XML/1998/namespace"/>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f15bbf96-1a0c-4f4f-b5c9-ef8fd1fd2261"/>
    <ds:schemaRef ds:uri="27c9449f-a4b1-4819-ad95-b3b5a9496ca8"/>
  </ds:schemaRefs>
</ds:datastoreItem>
</file>

<file path=customXml/itemProps2.xml><?xml version="1.0" encoding="utf-8"?>
<ds:datastoreItem xmlns:ds="http://schemas.openxmlformats.org/officeDocument/2006/customXml" ds:itemID="{1645A9CF-4305-4B29-9416-7F6F17632389}">
  <ds:schemaRefs>
    <ds:schemaRef ds:uri="http://schemas.microsoft.com/sharepoint/v3/contenttype/forms"/>
  </ds:schemaRefs>
</ds:datastoreItem>
</file>

<file path=customXml/itemProps3.xml><?xml version="1.0" encoding="utf-8"?>
<ds:datastoreItem xmlns:ds="http://schemas.openxmlformats.org/officeDocument/2006/customXml" ds:itemID="{2932DF5C-5100-4B4D-82D6-49875F4BBD6E}"/>
</file>

<file path=docProps/app.xml><?xml version="1.0" encoding="utf-8"?>
<Properties xmlns="http://schemas.openxmlformats.org/officeDocument/2006/extended-properties" xmlns:vt="http://schemas.openxmlformats.org/officeDocument/2006/docPropsVTypes">
  <TotalTime>3667</TotalTime>
  <Words>819</Words>
  <Application>Microsoft Office PowerPoint</Application>
  <PresentationFormat>Widescreen</PresentationFormat>
  <Paragraphs>87</Paragraphs>
  <Slides>9</Slides>
  <Notes>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vt:i4>
      </vt:variant>
    </vt:vector>
  </HeadingPairs>
  <TitlesOfParts>
    <vt:vector size="17" baseType="lpstr">
      <vt:lpstr>Arial</vt:lpstr>
      <vt:lpstr>Calibri</vt:lpstr>
      <vt:lpstr>Calibri Light</vt:lpstr>
      <vt:lpstr>GothamNarrow-Light</vt:lpstr>
      <vt:lpstr>2_Office Theme</vt:lpstr>
      <vt:lpstr>1_Office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Manuela Stefanides</dc:creator>
  <cp:lastModifiedBy>SSA</cp:lastModifiedBy>
  <cp:revision>35</cp:revision>
  <cp:lastPrinted>2021-04-06T07:44:20Z</cp:lastPrinted>
  <dcterms:created xsi:type="dcterms:W3CDTF">2019-12-15T06:25:28Z</dcterms:created>
  <dcterms:modified xsi:type="dcterms:W3CDTF">2021-07-13T15:30:06Z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0x01010040F830863362724DB520D7A1D831CECD</vt:lpwstr>
  </property>
</Properties>
</file>