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83" r:id="rId5"/>
    <p:sldId id="1332" r:id="rId6"/>
    <p:sldId id="384" r:id="rId7"/>
    <p:sldId id="405" r:id="rId8"/>
    <p:sldId id="406" r:id="rId9"/>
    <p:sldId id="1179" r:id="rId10"/>
    <p:sldId id="412" r:id="rId11"/>
    <p:sldId id="415" r:id="rId12"/>
    <p:sldId id="404" r:id="rId13"/>
    <p:sldId id="407" r:id="rId14"/>
    <p:sldId id="1185" r:id="rId15"/>
    <p:sldId id="1184" r:id="rId16"/>
    <p:sldId id="361" r:id="rId17"/>
    <p:sldId id="408" r:id="rId18"/>
    <p:sldId id="40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icy Unit 3" initials="PU3" lastIdx="2" clrIdx="0">
    <p:extLst>
      <p:ext uri="{19B8F6BF-5375-455C-9EA6-DF929625EA0E}">
        <p15:presenceInfo xmlns:p15="http://schemas.microsoft.com/office/powerpoint/2012/main" userId="Policy Unit 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78F"/>
    <a:srgbClr val="0096D2"/>
    <a:srgbClr val="8AACB8"/>
    <a:srgbClr val="E0D563"/>
    <a:srgbClr val="59C2D9"/>
    <a:srgbClr val="004A60"/>
    <a:srgbClr val="135677"/>
    <a:srgbClr val="79B3C8"/>
    <a:srgbClr val="14587A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FD449-8B2B-5EA1-3372-F100C5B8D8BF}" v="2" dt="2021-07-15T06:41:52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5799" autoAdjust="0"/>
  </p:normalViewPr>
  <p:slideViewPr>
    <p:cSldViewPr snapToGrid="0">
      <p:cViewPr varScale="1">
        <p:scale>
          <a:sx n="107" d="100"/>
          <a:sy n="107" d="100"/>
        </p:scale>
        <p:origin x="8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Prodan" userId="S::aprodan@irena.org::d96395dc-c91a-42c2-ba10-79909c389e49" providerId="AD" clId="Web-{C5BFD449-8B2B-5EA1-3372-F100C5B8D8BF}"/>
    <pc:docChg chg="modSld">
      <pc:chgData name="Aleksandra Prodan" userId="S::aprodan@irena.org::d96395dc-c91a-42c2-ba10-79909c389e49" providerId="AD" clId="Web-{C5BFD449-8B2B-5EA1-3372-F100C5B8D8BF}" dt="2021-07-15T06:41:52.660" v="1" actId="1076"/>
      <pc:docMkLst>
        <pc:docMk/>
      </pc:docMkLst>
      <pc:sldChg chg="modSp">
        <pc:chgData name="Aleksandra Prodan" userId="S::aprodan@irena.org::d96395dc-c91a-42c2-ba10-79909c389e49" providerId="AD" clId="Web-{C5BFD449-8B2B-5EA1-3372-F100C5B8D8BF}" dt="2021-07-15T06:41:52.660" v="1" actId="1076"/>
        <pc:sldMkLst>
          <pc:docMk/>
          <pc:sldMk cId="561285665" sldId="406"/>
        </pc:sldMkLst>
        <pc:picChg chg="mod">
          <ac:chgData name="Aleksandra Prodan" userId="S::aprodan@irena.org::d96395dc-c91a-42c2-ba10-79909c389e49" providerId="AD" clId="Web-{C5BFD449-8B2B-5EA1-3372-F100C5B8D8BF}" dt="2021-07-15T06:41:52.660" v="1" actId="1076"/>
          <ac:picMkLst>
            <pc:docMk/>
            <pc:sldMk cId="561285665" sldId="406"/>
            <ac:picMk id="6" creationId="{F10CB987-54F9-6F4B-95E4-4EB672B80CF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04FB7-8054-4745-9E97-E5C0E628A813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0FF54-4CBC-463D-93EF-C3C02210F968}">
      <dgm:prSet phldrT="[Text]"/>
      <dgm:spPr/>
      <dgm:t>
        <a:bodyPr/>
        <a:lstStyle/>
        <a:p>
          <a:r>
            <a:rPr lang="en-US" dirty="0"/>
            <a:t>Energy sector overview</a:t>
          </a:r>
        </a:p>
      </dgm:t>
    </dgm:pt>
    <dgm:pt modelId="{DF4E88F5-0FC5-4533-BDCD-5AA3967F64BD}" type="parTrans" cxnId="{DFDC0A66-FBBB-4BED-A32D-01D3293087F6}">
      <dgm:prSet/>
      <dgm:spPr/>
      <dgm:t>
        <a:bodyPr/>
        <a:lstStyle/>
        <a:p>
          <a:endParaRPr lang="en-US"/>
        </a:p>
      </dgm:t>
    </dgm:pt>
    <dgm:pt modelId="{B5224F8B-4FF7-42DF-AE5A-415DEFF229C9}" type="sibTrans" cxnId="{DFDC0A66-FBBB-4BED-A32D-01D3293087F6}">
      <dgm:prSet/>
      <dgm:spPr/>
      <dgm:t>
        <a:bodyPr/>
        <a:lstStyle/>
        <a:p>
          <a:endParaRPr lang="en-US"/>
        </a:p>
      </dgm:t>
    </dgm:pt>
    <dgm:pt modelId="{AF23EC7F-4A20-4523-8FE7-BB55AE43B112}">
      <dgm:prSet phldrT="[Text]"/>
      <dgm:spPr/>
      <dgm:t>
        <a:bodyPr/>
        <a:lstStyle/>
        <a:p>
          <a:r>
            <a:rPr lang="en-US" dirty="0"/>
            <a:t>Renewable energy landscape</a:t>
          </a:r>
        </a:p>
      </dgm:t>
    </dgm:pt>
    <dgm:pt modelId="{E1CC079E-8EEC-4437-99F5-7ADF3ACDB52A}" type="parTrans" cxnId="{0D33C7B2-71FE-4267-932D-2B06413AC57E}">
      <dgm:prSet/>
      <dgm:spPr/>
      <dgm:t>
        <a:bodyPr/>
        <a:lstStyle/>
        <a:p>
          <a:endParaRPr lang="en-US"/>
        </a:p>
      </dgm:t>
    </dgm:pt>
    <dgm:pt modelId="{069BA434-5799-44D8-AE03-62854766E071}" type="sibTrans" cxnId="{0D33C7B2-71FE-4267-932D-2B06413AC57E}">
      <dgm:prSet/>
      <dgm:spPr/>
      <dgm:t>
        <a:bodyPr/>
        <a:lstStyle/>
        <a:p>
          <a:endParaRPr lang="en-US"/>
        </a:p>
      </dgm:t>
    </dgm:pt>
    <dgm:pt modelId="{E7842E27-0104-4BED-841E-75A61B9F472C}">
      <dgm:prSet phldrT="[Text]"/>
      <dgm:spPr/>
      <dgm:t>
        <a:bodyPr/>
        <a:lstStyle/>
        <a:p>
          <a:r>
            <a:rPr lang="en-US" dirty="0"/>
            <a:t>Policy framework</a:t>
          </a:r>
        </a:p>
      </dgm:t>
    </dgm:pt>
    <dgm:pt modelId="{B367ECBB-1E57-4489-98E5-6A47FEFF9D03}" type="parTrans" cxnId="{961E5F53-0DB3-43ED-859F-E3E11DBC6FB7}">
      <dgm:prSet/>
      <dgm:spPr/>
      <dgm:t>
        <a:bodyPr/>
        <a:lstStyle/>
        <a:p>
          <a:endParaRPr lang="en-US"/>
        </a:p>
      </dgm:t>
    </dgm:pt>
    <dgm:pt modelId="{225DEE46-8344-4A49-A084-98F7E72592F2}" type="sibTrans" cxnId="{961E5F53-0DB3-43ED-859F-E3E11DBC6FB7}">
      <dgm:prSet/>
      <dgm:spPr/>
      <dgm:t>
        <a:bodyPr/>
        <a:lstStyle/>
        <a:p>
          <a:endParaRPr lang="en-US"/>
        </a:p>
      </dgm:t>
    </dgm:pt>
    <dgm:pt modelId="{B7A0F4E0-DDFB-46F6-A4A0-2615B323CB43}">
      <dgm:prSet phldrT="[Text]"/>
      <dgm:spPr/>
      <dgm:t>
        <a:bodyPr/>
        <a:lstStyle/>
        <a:p>
          <a:r>
            <a:rPr lang="en-US" dirty="0"/>
            <a:t>Investment framework</a:t>
          </a:r>
        </a:p>
      </dgm:t>
    </dgm:pt>
    <dgm:pt modelId="{8C05FA47-9E25-4C70-8A32-1FA7F888C4FF}" type="parTrans" cxnId="{62C184A4-0C91-426B-AC8A-8AD464E2DE02}">
      <dgm:prSet/>
      <dgm:spPr/>
      <dgm:t>
        <a:bodyPr/>
        <a:lstStyle/>
        <a:p>
          <a:endParaRPr lang="en-US"/>
        </a:p>
      </dgm:t>
    </dgm:pt>
    <dgm:pt modelId="{C1BB1A48-E239-429B-BFAD-41D2DFB7F6BA}" type="sibTrans" cxnId="{62C184A4-0C91-426B-AC8A-8AD464E2DE02}">
      <dgm:prSet/>
      <dgm:spPr/>
      <dgm:t>
        <a:bodyPr/>
        <a:lstStyle/>
        <a:p>
          <a:endParaRPr lang="en-US"/>
        </a:p>
      </dgm:t>
    </dgm:pt>
    <dgm:pt modelId="{D896A665-C7BE-4F2A-97B2-44D792BF99D9}">
      <dgm:prSet phldrT="[Text]"/>
      <dgm:spPr/>
      <dgm:t>
        <a:bodyPr/>
        <a:lstStyle/>
        <a:p>
          <a:r>
            <a:rPr lang="en-US" dirty="0"/>
            <a:t>The way forward</a:t>
          </a:r>
        </a:p>
      </dgm:t>
    </dgm:pt>
    <dgm:pt modelId="{8A1A83AF-693F-4AA3-BDFB-8321F7CE04F2}" type="parTrans" cxnId="{0F98D746-952C-45ED-B1C2-B029C944985F}">
      <dgm:prSet/>
      <dgm:spPr/>
      <dgm:t>
        <a:bodyPr/>
        <a:lstStyle/>
        <a:p>
          <a:endParaRPr lang="en-US"/>
        </a:p>
      </dgm:t>
    </dgm:pt>
    <dgm:pt modelId="{0ABE408B-0977-42B9-9666-8E189839F8F7}" type="sibTrans" cxnId="{0F98D746-952C-45ED-B1C2-B029C944985F}">
      <dgm:prSet/>
      <dgm:spPr/>
      <dgm:t>
        <a:bodyPr/>
        <a:lstStyle/>
        <a:p>
          <a:endParaRPr lang="en-US"/>
        </a:p>
      </dgm:t>
    </dgm:pt>
    <dgm:pt modelId="{48DA6D48-E6EB-4158-A3A8-56F03050C3E1}">
      <dgm:prSet phldrT="[Text]"/>
      <dgm:spPr/>
      <dgm:t>
        <a:bodyPr/>
        <a:lstStyle/>
        <a:p>
          <a:r>
            <a:rPr lang="en-US" dirty="0"/>
            <a:t>In-focus discussion</a:t>
          </a:r>
        </a:p>
      </dgm:t>
    </dgm:pt>
    <dgm:pt modelId="{793C9E9B-D360-492E-B3C6-5FE6EE54B551}" type="parTrans" cxnId="{77D7CBD0-CDF5-4CFA-B28A-44A70B50D1B5}">
      <dgm:prSet/>
      <dgm:spPr/>
      <dgm:t>
        <a:bodyPr/>
        <a:lstStyle/>
        <a:p>
          <a:endParaRPr lang="en-US"/>
        </a:p>
      </dgm:t>
    </dgm:pt>
    <dgm:pt modelId="{802CEE6B-6E25-441D-BCCC-A7867576411E}" type="sibTrans" cxnId="{77D7CBD0-CDF5-4CFA-B28A-44A70B50D1B5}">
      <dgm:prSet/>
      <dgm:spPr/>
      <dgm:t>
        <a:bodyPr/>
        <a:lstStyle/>
        <a:p>
          <a:endParaRPr lang="en-US"/>
        </a:p>
      </dgm:t>
    </dgm:pt>
    <dgm:pt modelId="{8116B36F-C1DA-4EF2-BF2D-56AE696C7CB1}" type="pres">
      <dgm:prSet presAssocID="{F1704FB7-8054-4745-9E97-E5C0E628A8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ACB6DA-6B6A-4C05-8852-56DAF457D6D6}" type="pres">
      <dgm:prSet presAssocID="{B5A0FF54-4CBC-463D-93EF-C3C02210F968}" presName="vertOne" presStyleCnt="0"/>
      <dgm:spPr/>
    </dgm:pt>
    <dgm:pt modelId="{D95C89D5-0A37-42D2-8776-20F83D5B2A23}" type="pres">
      <dgm:prSet presAssocID="{B5A0FF54-4CBC-463D-93EF-C3C02210F968}" presName="txOne" presStyleLbl="node0" presStyleIdx="0" presStyleCnt="6" custLinFactNeighborX="10384" custLinFactNeighborY="2648">
        <dgm:presLayoutVars>
          <dgm:chPref val="3"/>
        </dgm:presLayoutVars>
      </dgm:prSet>
      <dgm:spPr/>
    </dgm:pt>
    <dgm:pt modelId="{3D51434C-186E-4AFA-91D0-ADA7ADFA3D66}" type="pres">
      <dgm:prSet presAssocID="{B5A0FF54-4CBC-463D-93EF-C3C02210F968}" presName="horzOne" presStyleCnt="0"/>
      <dgm:spPr/>
    </dgm:pt>
    <dgm:pt modelId="{4658806B-C523-43BE-920B-97721F7D4D3C}" type="pres">
      <dgm:prSet presAssocID="{B5224F8B-4FF7-42DF-AE5A-415DEFF229C9}" presName="sibSpaceOne" presStyleCnt="0"/>
      <dgm:spPr/>
    </dgm:pt>
    <dgm:pt modelId="{0AE5453E-F88C-4A61-BBD4-206247BE1690}" type="pres">
      <dgm:prSet presAssocID="{AF23EC7F-4A20-4523-8FE7-BB55AE43B112}" presName="vertOne" presStyleCnt="0"/>
      <dgm:spPr/>
    </dgm:pt>
    <dgm:pt modelId="{02B43E4F-04CC-44A0-A713-CDF16609C4B5}" type="pres">
      <dgm:prSet presAssocID="{AF23EC7F-4A20-4523-8FE7-BB55AE43B112}" presName="txOne" presStyleLbl="node0" presStyleIdx="1" presStyleCnt="6" custLinFactNeighborX="3887" custLinFactNeighborY="6620">
        <dgm:presLayoutVars>
          <dgm:chPref val="3"/>
        </dgm:presLayoutVars>
      </dgm:prSet>
      <dgm:spPr/>
    </dgm:pt>
    <dgm:pt modelId="{FD5A8D38-BFBB-4F64-A99F-F5D9AF776A6E}" type="pres">
      <dgm:prSet presAssocID="{AF23EC7F-4A20-4523-8FE7-BB55AE43B112}" presName="horzOne" presStyleCnt="0"/>
      <dgm:spPr/>
    </dgm:pt>
    <dgm:pt modelId="{562E0F6A-B686-4EFC-8542-A652B924B710}" type="pres">
      <dgm:prSet presAssocID="{069BA434-5799-44D8-AE03-62854766E071}" presName="sibSpaceOne" presStyleCnt="0"/>
      <dgm:spPr/>
    </dgm:pt>
    <dgm:pt modelId="{3BA30D25-E855-49E8-90A2-9021B32A1F91}" type="pres">
      <dgm:prSet presAssocID="{E7842E27-0104-4BED-841E-75A61B9F472C}" presName="vertOne" presStyleCnt="0"/>
      <dgm:spPr/>
    </dgm:pt>
    <dgm:pt modelId="{F4618E69-39AB-4CDA-9B6A-5E0F1AE2C764}" type="pres">
      <dgm:prSet presAssocID="{E7842E27-0104-4BED-841E-75A61B9F472C}" presName="txOne" presStyleLbl="node0" presStyleIdx="2" presStyleCnt="6" custLinFactNeighborY="17416">
        <dgm:presLayoutVars>
          <dgm:chPref val="3"/>
        </dgm:presLayoutVars>
      </dgm:prSet>
      <dgm:spPr/>
    </dgm:pt>
    <dgm:pt modelId="{E93C7A61-046D-472F-B729-295F8CEB2396}" type="pres">
      <dgm:prSet presAssocID="{E7842E27-0104-4BED-841E-75A61B9F472C}" presName="horzOne" presStyleCnt="0"/>
      <dgm:spPr/>
    </dgm:pt>
    <dgm:pt modelId="{0FF2D08A-EF6E-4CFF-A10B-81B2E56AA2DA}" type="pres">
      <dgm:prSet presAssocID="{225DEE46-8344-4A49-A084-98F7E72592F2}" presName="sibSpaceOne" presStyleCnt="0"/>
      <dgm:spPr/>
    </dgm:pt>
    <dgm:pt modelId="{FE0F9909-06B9-45EE-8915-7F5665116A40}" type="pres">
      <dgm:prSet presAssocID="{B7A0F4E0-DDFB-46F6-A4A0-2615B323CB43}" presName="vertOne" presStyleCnt="0"/>
      <dgm:spPr/>
    </dgm:pt>
    <dgm:pt modelId="{2D2B14A6-0140-48BD-9CDA-75EFBA0A2B16}" type="pres">
      <dgm:prSet presAssocID="{B7A0F4E0-DDFB-46F6-A4A0-2615B323CB43}" presName="txOne" presStyleLbl="node0" presStyleIdx="3" presStyleCnt="6" custLinFactNeighborX="-3169" custLinFactNeighborY="1324">
        <dgm:presLayoutVars>
          <dgm:chPref val="3"/>
        </dgm:presLayoutVars>
      </dgm:prSet>
      <dgm:spPr/>
    </dgm:pt>
    <dgm:pt modelId="{B7716426-1682-49B8-8C2F-4A6EBE94665B}" type="pres">
      <dgm:prSet presAssocID="{B7A0F4E0-DDFB-46F6-A4A0-2615B323CB43}" presName="horzOne" presStyleCnt="0"/>
      <dgm:spPr/>
    </dgm:pt>
    <dgm:pt modelId="{C490627B-F790-4602-A642-FC9FD935A04E}" type="pres">
      <dgm:prSet presAssocID="{C1BB1A48-E239-429B-BFAD-41D2DFB7F6BA}" presName="sibSpaceOne" presStyleCnt="0"/>
      <dgm:spPr/>
    </dgm:pt>
    <dgm:pt modelId="{64D65839-8F74-4C63-9059-A9C3C8207F55}" type="pres">
      <dgm:prSet presAssocID="{48DA6D48-E6EB-4158-A3A8-56F03050C3E1}" presName="vertOne" presStyleCnt="0"/>
      <dgm:spPr/>
    </dgm:pt>
    <dgm:pt modelId="{DB6075D6-CDF9-4EF4-B142-972EAD5F9C74}" type="pres">
      <dgm:prSet presAssocID="{48DA6D48-E6EB-4158-A3A8-56F03050C3E1}" presName="txOne" presStyleLbl="node0" presStyleIdx="4" presStyleCnt="6" custLinFactNeighborX="-5412" custLinFactNeighborY="1341">
        <dgm:presLayoutVars>
          <dgm:chPref val="3"/>
        </dgm:presLayoutVars>
      </dgm:prSet>
      <dgm:spPr/>
    </dgm:pt>
    <dgm:pt modelId="{AFDE3F08-2778-4101-AF22-C604ED6BA417}" type="pres">
      <dgm:prSet presAssocID="{48DA6D48-E6EB-4158-A3A8-56F03050C3E1}" presName="horzOne" presStyleCnt="0"/>
      <dgm:spPr/>
    </dgm:pt>
    <dgm:pt modelId="{AF9EE15E-FB1F-4054-9838-E845E244767E}" type="pres">
      <dgm:prSet presAssocID="{802CEE6B-6E25-441D-BCCC-A7867576411E}" presName="sibSpaceOne" presStyleCnt="0"/>
      <dgm:spPr/>
    </dgm:pt>
    <dgm:pt modelId="{9B6A915E-6EBD-440A-92DC-1F9D4FBD79EF}" type="pres">
      <dgm:prSet presAssocID="{D896A665-C7BE-4F2A-97B2-44D792BF99D9}" presName="vertOne" presStyleCnt="0"/>
      <dgm:spPr/>
    </dgm:pt>
    <dgm:pt modelId="{F2F373ED-4225-41B8-B939-53C37EAFBF7F}" type="pres">
      <dgm:prSet presAssocID="{D896A665-C7BE-4F2A-97B2-44D792BF99D9}" presName="txOne" presStyleLbl="node0" presStyleIdx="5" presStyleCnt="6" custLinFactNeighborX="-9146" custLinFactNeighborY="1341">
        <dgm:presLayoutVars>
          <dgm:chPref val="3"/>
        </dgm:presLayoutVars>
      </dgm:prSet>
      <dgm:spPr/>
    </dgm:pt>
    <dgm:pt modelId="{FD404620-6BDD-4E50-B656-EA7E69319605}" type="pres">
      <dgm:prSet presAssocID="{D896A665-C7BE-4F2A-97B2-44D792BF99D9}" presName="horzOne" presStyleCnt="0"/>
      <dgm:spPr/>
    </dgm:pt>
  </dgm:ptLst>
  <dgm:cxnLst>
    <dgm:cxn modelId="{FEF4C261-BB70-4AB9-94AD-6F84DEE808D0}" type="presOf" srcId="{48DA6D48-E6EB-4158-A3A8-56F03050C3E1}" destId="{DB6075D6-CDF9-4EF4-B142-972EAD5F9C74}" srcOrd="0" destOrd="0" presId="urn:microsoft.com/office/officeart/2005/8/layout/architecture"/>
    <dgm:cxn modelId="{DFDC0A66-FBBB-4BED-A32D-01D3293087F6}" srcId="{F1704FB7-8054-4745-9E97-E5C0E628A813}" destId="{B5A0FF54-4CBC-463D-93EF-C3C02210F968}" srcOrd="0" destOrd="0" parTransId="{DF4E88F5-0FC5-4533-BDCD-5AA3967F64BD}" sibTransId="{B5224F8B-4FF7-42DF-AE5A-415DEFF229C9}"/>
    <dgm:cxn modelId="{0F98D746-952C-45ED-B1C2-B029C944985F}" srcId="{F1704FB7-8054-4745-9E97-E5C0E628A813}" destId="{D896A665-C7BE-4F2A-97B2-44D792BF99D9}" srcOrd="5" destOrd="0" parTransId="{8A1A83AF-693F-4AA3-BDFB-8321F7CE04F2}" sibTransId="{0ABE408B-0977-42B9-9666-8E189839F8F7}"/>
    <dgm:cxn modelId="{961E5F53-0DB3-43ED-859F-E3E11DBC6FB7}" srcId="{F1704FB7-8054-4745-9E97-E5C0E628A813}" destId="{E7842E27-0104-4BED-841E-75A61B9F472C}" srcOrd="2" destOrd="0" parTransId="{B367ECBB-1E57-4489-98E5-6A47FEFF9D03}" sibTransId="{225DEE46-8344-4A49-A084-98F7E72592F2}"/>
    <dgm:cxn modelId="{2DCD227B-8C0B-46B0-BD58-80A6733C900C}" type="presOf" srcId="{B7A0F4E0-DDFB-46F6-A4A0-2615B323CB43}" destId="{2D2B14A6-0140-48BD-9CDA-75EFBA0A2B16}" srcOrd="0" destOrd="0" presId="urn:microsoft.com/office/officeart/2005/8/layout/architecture"/>
    <dgm:cxn modelId="{84183F9A-E8C8-457C-B4EB-AEB8A1F45596}" type="presOf" srcId="{F1704FB7-8054-4745-9E97-E5C0E628A813}" destId="{8116B36F-C1DA-4EF2-BF2D-56AE696C7CB1}" srcOrd="0" destOrd="0" presId="urn:microsoft.com/office/officeart/2005/8/layout/architecture"/>
    <dgm:cxn modelId="{62C184A4-0C91-426B-AC8A-8AD464E2DE02}" srcId="{F1704FB7-8054-4745-9E97-E5C0E628A813}" destId="{B7A0F4E0-DDFB-46F6-A4A0-2615B323CB43}" srcOrd="3" destOrd="0" parTransId="{8C05FA47-9E25-4C70-8A32-1FA7F888C4FF}" sibTransId="{C1BB1A48-E239-429B-BFAD-41D2DFB7F6BA}"/>
    <dgm:cxn modelId="{0D33C7B2-71FE-4267-932D-2B06413AC57E}" srcId="{F1704FB7-8054-4745-9E97-E5C0E628A813}" destId="{AF23EC7F-4A20-4523-8FE7-BB55AE43B112}" srcOrd="1" destOrd="0" parTransId="{E1CC079E-8EEC-4437-99F5-7ADF3ACDB52A}" sibTransId="{069BA434-5799-44D8-AE03-62854766E071}"/>
    <dgm:cxn modelId="{77D7CBD0-CDF5-4CFA-B28A-44A70B50D1B5}" srcId="{F1704FB7-8054-4745-9E97-E5C0E628A813}" destId="{48DA6D48-E6EB-4158-A3A8-56F03050C3E1}" srcOrd="4" destOrd="0" parTransId="{793C9E9B-D360-492E-B3C6-5FE6EE54B551}" sibTransId="{802CEE6B-6E25-441D-BCCC-A7867576411E}"/>
    <dgm:cxn modelId="{8BE355D7-756F-4C0C-A34D-9DDFF437FC4C}" type="presOf" srcId="{B5A0FF54-4CBC-463D-93EF-C3C02210F968}" destId="{D95C89D5-0A37-42D2-8776-20F83D5B2A23}" srcOrd="0" destOrd="0" presId="urn:microsoft.com/office/officeart/2005/8/layout/architecture"/>
    <dgm:cxn modelId="{042541D9-21EB-4FC9-84FF-17D312FAA390}" type="presOf" srcId="{AF23EC7F-4A20-4523-8FE7-BB55AE43B112}" destId="{02B43E4F-04CC-44A0-A713-CDF16609C4B5}" srcOrd="0" destOrd="0" presId="urn:microsoft.com/office/officeart/2005/8/layout/architecture"/>
    <dgm:cxn modelId="{9B68CFDE-CA8E-48C5-B5B4-4E125CE1A335}" type="presOf" srcId="{E7842E27-0104-4BED-841E-75A61B9F472C}" destId="{F4618E69-39AB-4CDA-9B6A-5E0F1AE2C764}" srcOrd="0" destOrd="0" presId="urn:microsoft.com/office/officeart/2005/8/layout/architecture"/>
    <dgm:cxn modelId="{CC7BD3FB-49A5-4FCE-81E8-5D932C90F2E6}" type="presOf" srcId="{D896A665-C7BE-4F2A-97B2-44D792BF99D9}" destId="{F2F373ED-4225-41B8-B939-53C37EAFBF7F}" srcOrd="0" destOrd="0" presId="urn:microsoft.com/office/officeart/2005/8/layout/architecture"/>
    <dgm:cxn modelId="{61D5F198-7493-4AE6-A2FD-E012791D016A}" type="presParOf" srcId="{8116B36F-C1DA-4EF2-BF2D-56AE696C7CB1}" destId="{EBACB6DA-6B6A-4C05-8852-56DAF457D6D6}" srcOrd="0" destOrd="0" presId="urn:microsoft.com/office/officeart/2005/8/layout/architecture"/>
    <dgm:cxn modelId="{3C645D10-0BF5-4867-A74A-E20A1F4F29B9}" type="presParOf" srcId="{EBACB6DA-6B6A-4C05-8852-56DAF457D6D6}" destId="{D95C89D5-0A37-42D2-8776-20F83D5B2A23}" srcOrd="0" destOrd="0" presId="urn:microsoft.com/office/officeart/2005/8/layout/architecture"/>
    <dgm:cxn modelId="{35860040-48D0-44A1-8107-66714BCFA937}" type="presParOf" srcId="{EBACB6DA-6B6A-4C05-8852-56DAF457D6D6}" destId="{3D51434C-186E-4AFA-91D0-ADA7ADFA3D66}" srcOrd="1" destOrd="0" presId="urn:microsoft.com/office/officeart/2005/8/layout/architecture"/>
    <dgm:cxn modelId="{30DB579F-2170-45EB-BD22-B15874A63092}" type="presParOf" srcId="{8116B36F-C1DA-4EF2-BF2D-56AE696C7CB1}" destId="{4658806B-C523-43BE-920B-97721F7D4D3C}" srcOrd="1" destOrd="0" presId="urn:microsoft.com/office/officeart/2005/8/layout/architecture"/>
    <dgm:cxn modelId="{8DC5789D-3C84-4673-BF08-2B72238CEDA7}" type="presParOf" srcId="{8116B36F-C1DA-4EF2-BF2D-56AE696C7CB1}" destId="{0AE5453E-F88C-4A61-BBD4-206247BE1690}" srcOrd="2" destOrd="0" presId="urn:microsoft.com/office/officeart/2005/8/layout/architecture"/>
    <dgm:cxn modelId="{B5D3243B-A332-44BC-8C8C-2575D04B4AD7}" type="presParOf" srcId="{0AE5453E-F88C-4A61-BBD4-206247BE1690}" destId="{02B43E4F-04CC-44A0-A713-CDF16609C4B5}" srcOrd="0" destOrd="0" presId="urn:microsoft.com/office/officeart/2005/8/layout/architecture"/>
    <dgm:cxn modelId="{6899793D-0C75-4918-898E-1A339D196234}" type="presParOf" srcId="{0AE5453E-F88C-4A61-BBD4-206247BE1690}" destId="{FD5A8D38-BFBB-4F64-A99F-F5D9AF776A6E}" srcOrd="1" destOrd="0" presId="urn:microsoft.com/office/officeart/2005/8/layout/architecture"/>
    <dgm:cxn modelId="{0C4625EF-E82B-4DBD-8C44-2D8DBB12610F}" type="presParOf" srcId="{8116B36F-C1DA-4EF2-BF2D-56AE696C7CB1}" destId="{562E0F6A-B686-4EFC-8542-A652B924B710}" srcOrd="3" destOrd="0" presId="urn:microsoft.com/office/officeart/2005/8/layout/architecture"/>
    <dgm:cxn modelId="{CDFDC083-6D5E-4F91-AC1C-0688288E2697}" type="presParOf" srcId="{8116B36F-C1DA-4EF2-BF2D-56AE696C7CB1}" destId="{3BA30D25-E855-49E8-90A2-9021B32A1F91}" srcOrd="4" destOrd="0" presId="urn:microsoft.com/office/officeart/2005/8/layout/architecture"/>
    <dgm:cxn modelId="{698570D6-555B-4593-9E5A-9722F8B95D1F}" type="presParOf" srcId="{3BA30D25-E855-49E8-90A2-9021B32A1F91}" destId="{F4618E69-39AB-4CDA-9B6A-5E0F1AE2C764}" srcOrd="0" destOrd="0" presId="urn:microsoft.com/office/officeart/2005/8/layout/architecture"/>
    <dgm:cxn modelId="{F0A091AA-B4D2-42F6-A244-F97619E2A3EB}" type="presParOf" srcId="{3BA30D25-E855-49E8-90A2-9021B32A1F91}" destId="{E93C7A61-046D-472F-B729-295F8CEB2396}" srcOrd="1" destOrd="0" presId="urn:microsoft.com/office/officeart/2005/8/layout/architecture"/>
    <dgm:cxn modelId="{710AD358-642D-4AEC-B3FB-79574DEB0154}" type="presParOf" srcId="{8116B36F-C1DA-4EF2-BF2D-56AE696C7CB1}" destId="{0FF2D08A-EF6E-4CFF-A10B-81B2E56AA2DA}" srcOrd="5" destOrd="0" presId="urn:microsoft.com/office/officeart/2005/8/layout/architecture"/>
    <dgm:cxn modelId="{34DFA3D4-3814-4410-B792-387CCAAE5943}" type="presParOf" srcId="{8116B36F-C1DA-4EF2-BF2D-56AE696C7CB1}" destId="{FE0F9909-06B9-45EE-8915-7F5665116A40}" srcOrd="6" destOrd="0" presId="urn:microsoft.com/office/officeart/2005/8/layout/architecture"/>
    <dgm:cxn modelId="{939846C3-94E3-4209-8CBE-F6BB441A7324}" type="presParOf" srcId="{FE0F9909-06B9-45EE-8915-7F5665116A40}" destId="{2D2B14A6-0140-48BD-9CDA-75EFBA0A2B16}" srcOrd="0" destOrd="0" presId="urn:microsoft.com/office/officeart/2005/8/layout/architecture"/>
    <dgm:cxn modelId="{E0173CC4-984B-4FC7-9CDA-29041485C02C}" type="presParOf" srcId="{FE0F9909-06B9-45EE-8915-7F5665116A40}" destId="{B7716426-1682-49B8-8C2F-4A6EBE94665B}" srcOrd="1" destOrd="0" presId="urn:microsoft.com/office/officeart/2005/8/layout/architecture"/>
    <dgm:cxn modelId="{55313D6E-DE12-471A-9249-EF7D9935EE32}" type="presParOf" srcId="{8116B36F-C1DA-4EF2-BF2D-56AE696C7CB1}" destId="{C490627B-F790-4602-A642-FC9FD935A04E}" srcOrd="7" destOrd="0" presId="urn:microsoft.com/office/officeart/2005/8/layout/architecture"/>
    <dgm:cxn modelId="{F56E0677-71B6-4088-A8B3-D8AE19632DD8}" type="presParOf" srcId="{8116B36F-C1DA-4EF2-BF2D-56AE696C7CB1}" destId="{64D65839-8F74-4C63-9059-A9C3C8207F55}" srcOrd="8" destOrd="0" presId="urn:microsoft.com/office/officeart/2005/8/layout/architecture"/>
    <dgm:cxn modelId="{C4A6B80A-9598-40D1-8F60-5A67708CBD76}" type="presParOf" srcId="{64D65839-8F74-4C63-9059-A9C3C8207F55}" destId="{DB6075D6-CDF9-4EF4-B142-972EAD5F9C74}" srcOrd="0" destOrd="0" presId="urn:microsoft.com/office/officeart/2005/8/layout/architecture"/>
    <dgm:cxn modelId="{919D29F5-5155-40E8-9667-8A70D64674F3}" type="presParOf" srcId="{64D65839-8F74-4C63-9059-A9C3C8207F55}" destId="{AFDE3F08-2778-4101-AF22-C604ED6BA417}" srcOrd="1" destOrd="0" presId="urn:microsoft.com/office/officeart/2005/8/layout/architecture"/>
    <dgm:cxn modelId="{668E34B9-6C5A-47AA-9011-182554AF5540}" type="presParOf" srcId="{8116B36F-C1DA-4EF2-BF2D-56AE696C7CB1}" destId="{AF9EE15E-FB1F-4054-9838-E845E244767E}" srcOrd="9" destOrd="0" presId="urn:microsoft.com/office/officeart/2005/8/layout/architecture"/>
    <dgm:cxn modelId="{AC0A109F-58D4-45B4-A023-A4A4DA5312BB}" type="presParOf" srcId="{8116B36F-C1DA-4EF2-BF2D-56AE696C7CB1}" destId="{9B6A915E-6EBD-440A-92DC-1F9D4FBD79EF}" srcOrd="10" destOrd="0" presId="urn:microsoft.com/office/officeart/2005/8/layout/architecture"/>
    <dgm:cxn modelId="{2B3126CD-173C-4D8C-8085-6BA8D0702319}" type="presParOf" srcId="{9B6A915E-6EBD-440A-92DC-1F9D4FBD79EF}" destId="{F2F373ED-4225-41B8-B939-53C37EAFBF7F}" srcOrd="0" destOrd="0" presId="urn:microsoft.com/office/officeart/2005/8/layout/architecture"/>
    <dgm:cxn modelId="{1FC19136-75C9-4A30-9581-1F08DE442BE6}" type="presParOf" srcId="{9B6A915E-6EBD-440A-92DC-1F9D4FBD79EF}" destId="{FD404620-6BDD-4E50-B656-EA7E6931960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C89D5-0A37-42D2-8776-20F83D5B2A23}">
      <dsp:nvSpPr>
        <dsp:cNvPr id="0" name=""/>
        <dsp:cNvSpPr/>
      </dsp:nvSpPr>
      <dsp:spPr>
        <a:xfrm>
          <a:off x="172498" y="0"/>
          <a:ext cx="1588543" cy="633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Energy sector overview</a:t>
          </a:r>
        </a:p>
      </dsp:txBody>
      <dsp:txXfrm>
        <a:off x="191057" y="18559"/>
        <a:ext cx="1551425" cy="596531"/>
      </dsp:txXfrm>
    </dsp:sp>
    <dsp:sp modelId="{02B43E4F-04CC-44A0-A713-CDF16609C4B5}">
      <dsp:nvSpPr>
        <dsp:cNvPr id="0" name=""/>
        <dsp:cNvSpPr/>
      </dsp:nvSpPr>
      <dsp:spPr>
        <a:xfrm>
          <a:off x="1924709" y="0"/>
          <a:ext cx="1588543" cy="633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Renewable energy landscape</a:t>
          </a:r>
        </a:p>
      </dsp:txBody>
      <dsp:txXfrm>
        <a:off x="1943268" y="18559"/>
        <a:ext cx="1551425" cy="596531"/>
      </dsp:txXfrm>
    </dsp:sp>
    <dsp:sp modelId="{F4618E69-39AB-4CDA-9B6A-5E0F1AE2C764}">
      <dsp:nvSpPr>
        <dsp:cNvPr id="0" name=""/>
        <dsp:cNvSpPr/>
      </dsp:nvSpPr>
      <dsp:spPr>
        <a:xfrm>
          <a:off x="3718381" y="0"/>
          <a:ext cx="1588543" cy="633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Policy framework</a:t>
          </a:r>
        </a:p>
      </dsp:txBody>
      <dsp:txXfrm>
        <a:off x="3736940" y="18559"/>
        <a:ext cx="1551425" cy="596531"/>
      </dsp:txXfrm>
    </dsp:sp>
    <dsp:sp modelId="{2D2B14A6-0140-48BD-9CDA-75EFBA0A2B16}">
      <dsp:nvSpPr>
        <dsp:cNvPr id="0" name=""/>
        <dsp:cNvSpPr/>
      </dsp:nvSpPr>
      <dsp:spPr>
        <a:xfrm>
          <a:off x="5523459" y="0"/>
          <a:ext cx="1588543" cy="633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Investment framework</a:t>
          </a:r>
        </a:p>
      </dsp:txBody>
      <dsp:txXfrm>
        <a:off x="5542018" y="18559"/>
        <a:ext cx="1551425" cy="596531"/>
      </dsp:txXfrm>
    </dsp:sp>
    <dsp:sp modelId="{DB6075D6-CDF9-4EF4-B142-972EAD5F9C74}">
      <dsp:nvSpPr>
        <dsp:cNvPr id="0" name=""/>
        <dsp:cNvSpPr/>
      </dsp:nvSpPr>
      <dsp:spPr>
        <a:xfrm>
          <a:off x="7343246" y="0"/>
          <a:ext cx="1588543" cy="633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In-focus discussion</a:t>
          </a:r>
        </a:p>
      </dsp:txBody>
      <dsp:txXfrm>
        <a:off x="7361805" y="18559"/>
        <a:ext cx="1551425" cy="596531"/>
      </dsp:txXfrm>
    </dsp:sp>
    <dsp:sp modelId="{F2F373ED-4225-41B8-B939-53C37EAFBF7F}">
      <dsp:nvSpPr>
        <dsp:cNvPr id="0" name=""/>
        <dsp:cNvSpPr/>
      </dsp:nvSpPr>
      <dsp:spPr>
        <a:xfrm>
          <a:off x="9139349" y="0"/>
          <a:ext cx="1588543" cy="633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way forward</a:t>
          </a:r>
        </a:p>
      </dsp:txBody>
      <dsp:txXfrm>
        <a:off x="9157908" y="18559"/>
        <a:ext cx="1551425" cy="59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3D41F-59F5-43D0-B489-3DDF05FC5EFD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62760-02CB-4419-A339-785CE4E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2EC89-2346-4681-A8B1-CABFDCA02873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DF62-DE05-4205-8D49-B8C6E55F1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3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3E6CE9C-0F35-44AD-A32F-DC3A0EF1A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ACF85-9066-4D54-B39B-266430BAA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IRENA’s database also compiles the benefits from the widespread adoption of renewable energy technologies. </a:t>
            </a:r>
            <a:r>
              <a:rPr lang="en-US" b="1" dirty="0">
                <a:latin typeface="+mn-lt"/>
              </a:rPr>
              <a:t>i.e. Employment benefits</a:t>
            </a:r>
            <a:r>
              <a:rPr lang="en-US" dirty="0">
                <a:latin typeface="+mn-lt"/>
              </a:rPr>
              <a:t>. 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The widespread adoption of renewables creates employment opportunities up and down the supply chain. </a:t>
            </a:r>
            <a:r>
              <a:rPr lang="en-US" b="1" dirty="0">
                <a:latin typeface="+mn-lt"/>
              </a:rPr>
              <a:t>Worldwide, the sector employed 11 million people at the end of 2018, according to this sixth edition of the Renewable Energy and Jobs series</a:t>
            </a:r>
            <a:r>
              <a:rPr lang="en-US" b="1" dirty="0"/>
              <a:t>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Renewable Energy jobs by technology (in-slide comment):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Solar PV remained the top employer among RE technologies( 3.6 million jobs)</a:t>
            </a:r>
          </a:p>
          <a:p>
            <a:pPr>
              <a:buFont typeface="+mj-lt"/>
              <a:buNone/>
              <a:defRPr/>
            </a:pPr>
            <a:r>
              <a:rPr lang="en-US" b="1" dirty="0"/>
              <a:t>Renewable Energy jobs by Country (in-slide comment):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Asia is leading in terms of renewable energy jobs where 39% of RE jobs are in China</a:t>
            </a:r>
          </a:p>
          <a:p>
            <a:pPr>
              <a:buFont typeface="+mj-lt"/>
              <a:buNone/>
              <a:defRPr/>
            </a:pPr>
            <a:r>
              <a:rPr lang="en-US" b="1" dirty="0"/>
              <a:t>Gender (in-slide comment):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32% of all renewable energy jobs are held by women</a:t>
            </a:r>
          </a:p>
          <a:p>
            <a:pPr>
              <a:buFont typeface="+mj-lt"/>
              <a:buNone/>
              <a:defRPr/>
            </a:pPr>
            <a:endParaRPr lang="en-US" b="1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EE2D414-3845-4352-AEF1-6F3E0071E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D1B137-F417-47DC-9A13-71584C0689AE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311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Emphsize</a:t>
            </a:r>
            <a:r>
              <a:rPr lang="en-US" dirty="0"/>
              <a:t> </a:t>
            </a:r>
            <a:r>
              <a:rPr lang="en-US" dirty="0" err="1"/>
              <a:t>municpaity</a:t>
            </a:r>
            <a:r>
              <a:rPr lang="en-US" dirty="0"/>
              <a:t>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BC4F1A-8E76-4EDE-967E-36530EB8C746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586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BC4F1A-8E76-4EDE-967E-36530EB8C746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455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enhance the regional attractiveness, the following actions have been identified:</a:t>
            </a:r>
            <a:r>
              <a:rPr lang="en-GB" dirty="0"/>
              <a:t>4 axes</a:t>
            </a:r>
            <a:r>
              <a:rPr lang="en-GB" baseline="0" dirty="0"/>
              <a:t> have been identified.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Axis</a:t>
            </a:r>
            <a:r>
              <a:rPr lang="en-GB" b="1" baseline="0" dirty="0"/>
              <a:t> 1: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 strategy and public policies to </a:t>
            </a:r>
            <a:r>
              <a:rPr lang="en-US" sz="1200" b="1" dirty="0"/>
              <a:t>coordinate national RE plans and policies for medium and long terms</a:t>
            </a:r>
          </a:p>
          <a:p>
            <a:endParaRPr lang="en-GB" b="0" baseline="0" dirty="0"/>
          </a:p>
          <a:p>
            <a:r>
              <a:rPr lang="en-US" sz="2200" b="0" kern="120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Examples of recommended measures:</a:t>
            </a:r>
            <a:endParaRPr lang="en-US" sz="2200" b="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Formulate a long term RE strategy with national targets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Define an extensive RE regulatory framework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Define a national plan for RE equipment manufacturing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Reform fossil-fuel subsidies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sz="2200" b="1" dirty="0">
                <a:solidFill>
                  <a:schemeClr val="tx1"/>
                </a:solidFill>
              </a:rPr>
              <a:t>Axis</a:t>
            </a:r>
            <a:r>
              <a:rPr lang="en-US" sz="2200" b="1" baseline="0" dirty="0">
                <a:solidFill>
                  <a:schemeClr val="tx1"/>
                </a:solidFill>
              </a:rPr>
              <a:t> 2: </a:t>
            </a:r>
            <a:r>
              <a:rPr lang="en-US" sz="2200" b="1" kern="120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en-US" sz="2200" b="1" kern="1200" baseline="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 development of local industry, to </a:t>
            </a:r>
            <a:r>
              <a:rPr lang="en-GB" sz="2400" b="1" dirty="0"/>
              <a:t>optimise development of RE resources and manufacturing capacities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None/>
            </a:pPr>
            <a:endParaRPr lang="en-US" sz="2200" baseline="0" dirty="0">
              <a:solidFill>
                <a:schemeClr val="tx1"/>
              </a:solidFill>
            </a:endParaRPr>
          </a:p>
          <a:p>
            <a:r>
              <a:rPr lang="en-US" sz="2200" b="0" kern="120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Examples of recommended measures:</a:t>
            </a:r>
            <a:endParaRPr lang="en-US" sz="2200" b="0" dirty="0">
              <a:solidFill>
                <a:schemeClr val="tx1"/>
              </a:solidFill>
            </a:endParaRP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Provide information on market size and opportunities of production adjustments</a:t>
            </a: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Assess the feasibility of production line upgrades</a:t>
            </a: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Foster business linkages in particular through JV with international companies</a:t>
            </a: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Promote awareness-raising initiatives</a:t>
            </a: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240329" indent="-328254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Support the structuring of the sector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None/>
            </a:pPr>
            <a:r>
              <a:rPr lang="en-GB" sz="2200" b="1" dirty="0">
                <a:solidFill>
                  <a:schemeClr val="tx1"/>
                </a:solidFill>
              </a:rPr>
              <a:t>Axis 3: R&amp;</a:t>
            </a:r>
            <a:r>
              <a:rPr lang="en-GB" sz="2200" b="1" baseline="0" dirty="0">
                <a:solidFill>
                  <a:schemeClr val="tx1"/>
                </a:solidFill>
              </a:rPr>
              <a:t>D and training, </a:t>
            </a:r>
            <a:r>
              <a:rPr lang="en-GB" sz="2400" b="1" dirty="0"/>
              <a:t>to promote cross-border trade and R&amp;D collaboration</a:t>
            </a:r>
            <a:r>
              <a:rPr lang="en-GB" sz="2200" b="1" baseline="0" dirty="0">
                <a:solidFill>
                  <a:schemeClr val="tx1"/>
                </a:solidFill>
              </a:rPr>
              <a:t> </a:t>
            </a:r>
            <a:endParaRPr lang="en-GB" sz="2200" b="1" dirty="0">
              <a:solidFill>
                <a:schemeClr val="tx1"/>
              </a:solidFill>
            </a:endParaRPr>
          </a:p>
          <a:p>
            <a:r>
              <a:rPr lang="en-US" sz="2200" b="0" kern="120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Examples of recommended measures :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Support research and development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Educate and train high-skilled workforce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Implement upgrading programs targeting specific industrial actors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Identify niche technologies and set-up national centres of excellence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en-GB" sz="2200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GB" sz="2200" b="1" dirty="0">
                <a:solidFill>
                  <a:schemeClr val="tx1"/>
                </a:solidFill>
              </a:rPr>
              <a:t>Axis</a:t>
            </a:r>
            <a:r>
              <a:rPr lang="en-GB" sz="2200" b="1" baseline="0" dirty="0">
                <a:solidFill>
                  <a:schemeClr val="tx1"/>
                </a:solidFill>
              </a:rPr>
              <a:t> 4: Mobilization of investment to e</a:t>
            </a:r>
            <a:r>
              <a:rPr lang="en-GB" sz="2400" b="1" dirty="0"/>
              <a:t>stablish a regional financial framework and financing facility</a:t>
            </a:r>
            <a:r>
              <a:rPr lang="en-GB" sz="2400" b="1" baseline="0" dirty="0"/>
              <a:t> </a:t>
            </a:r>
            <a:endParaRPr lang="fr-FR" sz="2200" b="1" dirty="0">
              <a:solidFill>
                <a:schemeClr val="tx1"/>
              </a:solidFill>
            </a:endParaRPr>
          </a:p>
          <a:p>
            <a:r>
              <a:rPr lang="en-US" sz="2200" b="0" kern="1200" dirty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t>Examples of recommended measures :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Encourage local banks to implement low interest loans and grants 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Implement investment support mechanisms for adaptation or creation of production lines</a:t>
            </a: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endParaRPr lang="fr-FR" sz="2200" dirty="0">
              <a:solidFill>
                <a:schemeClr val="tx1"/>
              </a:solidFill>
            </a:endParaRPr>
          </a:p>
          <a:p>
            <a:pPr marL="332651" indent="-332651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Implement price, tax and other incentives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Wingdings" panose="05000000000000000000" pitchFamily="2" charset="2"/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2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839B-3B0B-448C-B8F2-B6D08514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FFEF-0B81-46D1-A840-7F622F5D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F539-9C3D-481E-ABEA-AFF70F81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7678F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713DBA-B7A7-4307-85D4-6C855ED40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0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839B-3B0B-448C-B8F2-B6D08514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FFEF-0B81-46D1-A840-7F622F5D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852654"/>
            <a:ext cx="10881360" cy="432430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F539-9C3D-481E-ABEA-AFF70F81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7678F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713DBA-B7A7-4307-85D4-6C855ED40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72440" y="1269207"/>
            <a:ext cx="10881360" cy="583447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06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E645-73FC-47C3-97CB-D027EA0B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67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0172D-4938-486B-AB96-38938121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DC17-24F8-4D18-B950-0250E3F8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5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1BBA-0D03-4386-A82C-87E8BBB1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AB22-30FD-428A-8CAD-823B5422F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BCDE3-FB4F-4E1F-AF51-E7509A449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6E508-3C45-4730-91BC-0874D8FE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4A7AE-0487-40DD-86AA-F229CD2B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" y="12692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BF364-76B3-4C91-B950-746D7A775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18503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D5747-6D58-495F-86FB-129D11BD3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3120" y="12663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5E85E-8C29-4019-A587-F15BA7F8E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3120" y="218503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6E652-E432-460B-BD07-6307E54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2440" y="365125"/>
            <a:ext cx="10881360" cy="5797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08A8-9EFB-4E46-94F2-5EAD9171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70F0F-4825-4BDB-852F-4789A358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5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15" y="2566551"/>
            <a:ext cx="5291919" cy="13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7193E3-DD3B-42DA-9CEF-218A7FD64679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IRENA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B1E7-21B8-4C37-8EB9-3B9E4E23E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3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217CD-B399-4C9A-9670-7BB62BED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800" y="1"/>
            <a:ext cx="9735999" cy="1105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12E1-278F-4C7E-A191-6E5F1ED0D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" y="1371600"/>
            <a:ext cx="1088136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464CD-1747-4DA6-B405-1BE7773FC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678F"/>
                </a:solidFill>
              </a:defRPr>
            </a:lvl1pPr>
          </a:lstStyle>
          <a:p>
            <a:fld id="{32F9E5B7-4002-416B-BEDC-CDC0E72DBF0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31047"/>
            <a:ext cx="1617801" cy="10431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13703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/>
          <a:srcRect b="95934"/>
          <a:stretch/>
        </p:blipFill>
        <p:spPr>
          <a:xfrm>
            <a:off x="0" y="6364302"/>
            <a:ext cx="12192000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7678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678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678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678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678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678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75762" y="2448232"/>
            <a:ext cx="6378038" cy="3728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ENERGY INDUSTRIES COUNCIL – CONNECT</a:t>
            </a:r>
          </a:p>
          <a:p>
            <a:pPr marL="0" indent="0">
              <a:buNone/>
            </a:pPr>
            <a:r>
              <a:rPr lang="en-US" sz="2400" b="1" dirty="0"/>
              <a:t>Clean Energy UAE 2021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Opportunities in the UAE Renewable Energy Sector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23-24 February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7" b="92958" l="9907" r="94393">
                        <a14:foregroundMark x1="60935" y1="38592" x2="60935" y2="38592"/>
                        <a14:foregroundMark x1="61308" y1="37465" x2="61308" y2="37465"/>
                        <a14:foregroundMark x1="59252" y1="36338" x2="63738" y2="40000"/>
                        <a14:foregroundMark x1="57570" y1="30141" x2="64486" y2="3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6646" y="2150858"/>
            <a:ext cx="5095875" cy="3381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826" y="1"/>
            <a:ext cx="1548974" cy="1105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D38E-6980-C243-80A3-66813A06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0872A6"/>
                </a:solidFill>
              </a:rPr>
            </a:br>
            <a:r>
              <a:rPr lang="en-US" dirty="0">
                <a:solidFill>
                  <a:srgbClr val="0872A6"/>
                </a:solidFill>
              </a:rPr>
              <a:t>UAE leading relative</a:t>
            </a:r>
            <a:br>
              <a:rPr lang="en-US" sz="3600" dirty="0">
                <a:solidFill>
                  <a:srgbClr val="0872A6"/>
                </a:solidFill>
              </a:rPr>
            </a:br>
            <a:r>
              <a:rPr lang="en-US" dirty="0">
                <a:solidFill>
                  <a:srgbClr val="0872A6"/>
                </a:solidFill>
              </a:rPr>
              <a:t> to other GCC countries</a:t>
            </a:r>
            <a:br>
              <a:rPr lang="en-US" dirty="0">
                <a:solidFill>
                  <a:srgbClr val="0872A6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EE09-2B66-4549-9EED-DD05368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8810F-AC70-C942-8875-82A359B53264}"/>
              </a:ext>
            </a:extLst>
          </p:cNvPr>
          <p:cNvSpPr txBox="1"/>
          <p:nvPr/>
        </p:nvSpPr>
        <p:spPr>
          <a:xfrm>
            <a:off x="981512" y="1236370"/>
            <a:ext cx="38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7678F"/>
                </a:solidFill>
              </a:rPr>
              <a:t>Installed renewable energy capacity in GCC </a:t>
            </a:r>
          </a:p>
          <a:p>
            <a:r>
              <a:rPr lang="en-US" sz="1400" b="1" dirty="0">
                <a:solidFill>
                  <a:srgbClr val="17678F"/>
                </a:solidFill>
              </a:rPr>
              <a:t>countries as a share of the total by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9" y="1759590"/>
            <a:ext cx="5045981" cy="4558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99" y="1759590"/>
            <a:ext cx="4996022" cy="4496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C8810F-AC70-C942-8875-82A359B53264}"/>
              </a:ext>
            </a:extLst>
          </p:cNvPr>
          <p:cNvSpPr txBox="1"/>
          <p:nvPr/>
        </p:nvSpPr>
        <p:spPr>
          <a:xfrm>
            <a:off x="7355896" y="1239558"/>
            <a:ext cx="363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7678F"/>
                </a:solidFill>
              </a:rPr>
              <a:t>Growth in renewable energy capacity </a:t>
            </a:r>
          </a:p>
          <a:p>
            <a:r>
              <a:rPr lang="en-US" sz="1400" b="1" dirty="0">
                <a:solidFill>
                  <a:srgbClr val="17678F"/>
                </a:solidFill>
              </a:rPr>
              <a:t>in the GCC by country, 2014-2018</a:t>
            </a:r>
          </a:p>
        </p:txBody>
      </p:sp>
    </p:spTree>
    <p:extLst>
      <p:ext uri="{BB962C8B-B14F-4D97-AF65-F5344CB8AC3E}">
        <p14:creationId xmlns:p14="http://schemas.microsoft.com/office/powerpoint/2010/main" val="6212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AB59D8-B370-4C70-835C-261186E4F63C}"/>
              </a:ext>
            </a:extLst>
          </p:cNvPr>
          <p:cNvSpPr/>
          <p:nvPr/>
        </p:nvSpPr>
        <p:spPr>
          <a:xfrm>
            <a:off x="477838" y="1163127"/>
            <a:ext cx="4421900" cy="3622626"/>
          </a:xfrm>
          <a:prstGeom prst="rect">
            <a:avLst/>
          </a:prstGeom>
          <a:solidFill>
            <a:srgbClr val="FFE9BD"/>
          </a:solidFill>
          <a:ln>
            <a:solidFill>
              <a:srgbClr val="007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Vision 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UAE Energy Strategy 2050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UAE Green Growth Strategy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UAE Future Strategy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UAE Centennial Plan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B32B6-92D9-4CC3-8057-65A83CDC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332656"/>
            <a:ext cx="11229975" cy="484187"/>
          </a:xfrm>
        </p:spPr>
        <p:txBody>
          <a:bodyPr/>
          <a:lstStyle/>
          <a:p>
            <a:r>
              <a:rPr lang="en-US" dirty="0"/>
              <a:t>Sustainability plans in the UAE 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8CA25-77D2-4248-BC3E-E7E497B62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748963" y="6403975"/>
            <a:ext cx="958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511175" indent="-53975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022350" indent="-1079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535113" indent="-163513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46288" indent="-2174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9846EAF-F04D-41F9-97EE-56BDE46E36B6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87E63-81C5-471C-8F38-3E949276B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9"/>
          <a:stretch/>
        </p:blipFill>
        <p:spPr>
          <a:xfrm>
            <a:off x="583033" y="1259673"/>
            <a:ext cx="518477" cy="400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A13805-CC0E-448A-8AFB-F46D0E115875}"/>
              </a:ext>
            </a:extLst>
          </p:cNvPr>
          <p:cNvSpPr txBox="1"/>
          <p:nvPr/>
        </p:nvSpPr>
        <p:spPr>
          <a:xfrm>
            <a:off x="1332684" y="1259673"/>
            <a:ext cx="374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72A6"/>
                </a:solidFill>
              </a:rPr>
              <a:t>National Economic Strategy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BE718-46A5-4D72-A1A5-849283A03083}"/>
              </a:ext>
            </a:extLst>
          </p:cNvPr>
          <p:cNvSpPr txBox="1"/>
          <p:nvPr/>
        </p:nvSpPr>
        <p:spPr>
          <a:xfrm>
            <a:off x="5744147" y="1259673"/>
            <a:ext cx="374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72A6"/>
                </a:solidFill>
              </a:rPr>
              <a:t>Targets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20BA9-6FE9-4BD4-9B92-0FA9EA2DC23E}"/>
              </a:ext>
            </a:extLst>
          </p:cNvPr>
          <p:cNvSpPr txBox="1"/>
          <p:nvPr/>
        </p:nvSpPr>
        <p:spPr>
          <a:xfrm>
            <a:off x="7819449" y="4971663"/>
            <a:ext cx="364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44% renewable energy capacity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40% decrease in electricity consumption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4F026-3B91-42C3-B4DD-7F99AA16967E}"/>
              </a:ext>
            </a:extLst>
          </p:cNvPr>
          <p:cNvSpPr txBox="1"/>
          <p:nvPr/>
        </p:nvSpPr>
        <p:spPr>
          <a:xfrm>
            <a:off x="7819449" y="3201771"/>
            <a:ext cx="32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27% clean energy target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CA803D-81F3-4664-ACB6-4A726F375F49}"/>
              </a:ext>
            </a:extLst>
          </p:cNvPr>
          <p:cNvSpPr/>
          <p:nvPr/>
        </p:nvSpPr>
        <p:spPr>
          <a:xfrm>
            <a:off x="5769232" y="4918739"/>
            <a:ext cx="96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72A6"/>
                </a:solidFill>
              </a:rPr>
              <a:t>2050</a:t>
            </a:r>
            <a:endParaRPr lang="en-US" sz="2400" dirty="0">
              <a:solidFill>
                <a:srgbClr val="0872A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225225-0DC3-4DB9-A6EC-21CB10DDC9C5}"/>
              </a:ext>
            </a:extLst>
          </p:cNvPr>
          <p:cNvSpPr/>
          <p:nvPr/>
        </p:nvSpPr>
        <p:spPr>
          <a:xfrm>
            <a:off x="5771343" y="3148743"/>
            <a:ext cx="101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72A6"/>
                </a:solidFill>
              </a:rPr>
              <a:t>2021</a:t>
            </a:r>
            <a:endParaRPr lang="en-US" sz="2400" dirty="0">
              <a:solidFill>
                <a:srgbClr val="0872A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D3AE24-744E-46D6-BC9C-B5F7E1E8D15A}"/>
              </a:ext>
            </a:extLst>
          </p:cNvPr>
          <p:cNvSpPr/>
          <p:nvPr/>
        </p:nvSpPr>
        <p:spPr>
          <a:xfrm>
            <a:off x="5771344" y="1791566"/>
            <a:ext cx="101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72A6"/>
                </a:solidFill>
              </a:rPr>
              <a:t>2020</a:t>
            </a:r>
            <a:endParaRPr lang="en-US" sz="2400" dirty="0">
              <a:solidFill>
                <a:srgbClr val="0872A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F11287-49A2-4B84-8A2E-630743763DC5}"/>
              </a:ext>
            </a:extLst>
          </p:cNvPr>
          <p:cNvSpPr txBox="1"/>
          <p:nvPr/>
        </p:nvSpPr>
        <p:spPr>
          <a:xfrm>
            <a:off x="7768627" y="1286172"/>
            <a:ext cx="3745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872A6"/>
                </a:solidFill>
              </a:rPr>
              <a:t> </a:t>
            </a:r>
            <a:r>
              <a:rPr lang="en-US" sz="1800" b="1" dirty="0"/>
              <a:t>Abu Dhabi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7% of installed capacity</a:t>
            </a:r>
          </a:p>
          <a:p>
            <a:r>
              <a:rPr lang="en-US" sz="1800" b="1" dirty="0">
                <a:solidFill>
                  <a:srgbClr val="0872A6"/>
                </a:solidFill>
              </a:rPr>
              <a:t>  from renewables</a:t>
            </a:r>
            <a:endParaRPr lang="en-US" sz="1800" b="1" dirty="0"/>
          </a:p>
          <a:p>
            <a:r>
              <a:rPr lang="en-US" sz="1800" b="1" dirty="0"/>
              <a:t>  Dubai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7% RE  of electricity generation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137C30-8D46-46B5-A1CA-AB0E6077C410}"/>
              </a:ext>
            </a:extLst>
          </p:cNvPr>
          <p:cNvSpPr/>
          <p:nvPr/>
        </p:nvSpPr>
        <p:spPr>
          <a:xfrm>
            <a:off x="5769232" y="4023227"/>
            <a:ext cx="101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72A6"/>
                </a:solidFill>
              </a:rPr>
              <a:t>2030</a:t>
            </a:r>
            <a:endParaRPr lang="en-US" sz="2400" dirty="0">
              <a:solidFill>
                <a:srgbClr val="0872A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E66AE2-A824-4CF4-840C-2B00694DF324}"/>
              </a:ext>
            </a:extLst>
          </p:cNvPr>
          <p:cNvSpPr txBox="1"/>
          <p:nvPr/>
        </p:nvSpPr>
        <p:spPr>
          <a:xfrm>
            <a:off x="7821166" y="3969440"/>
            <a:ext cx="3243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Dubai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7% RE in electricity generation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E62643-F1E0-41F7-A3D8-B1DB2E613BEB}"/>
              </a:ext>
            </a:extLst>
          </p:cNvPr>
          <p:cNvSpPr/>
          <p:nvPr/>
        </p:nvSpPr>
        <p:spPr>
          <a:xfrm>
            <a:off x="41564" y="4897711"/>
            <a:ext cx="62531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Drivers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Economic Diversification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Technological innovation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872A6"/>
                </a:solidFill>
              </a:rPr>
              <a:t>Regional knowledge hub for research,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FDBEC4-AB09-4ED4-B960-2AAD5893FEE7}"/>
              </a:ext>
            </a:extLst>
          </p:cNvPr>
          <p:cNvCxnSpPr>
            <a:cxnSpLocks/>
          </p:cNvCxnSpPr>
          <p:nvPr/>
        </p:nvCxnSpPr>
        <p:spPr>
          <a:xfrm>
            <a:off x="99882" y="4892770"/>
            <a:ext cx="4799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0FD7BB-74B7-4AF6-B3F5-2E6B4D6D0C1F}"/>
              </a:ext>
            </a:extLst>
          </p:cNvPr>
          <p:cNvCxnSpPr>
            <a:cxnSpLocks/>
          </p:cNvCxnSpPr>
          <p:nvPr/>
        </p:nvCxnSpPr>
        <p:spPr>
          <a:xfrm>
            <a:off x="41564" y="6364221"/>
            <a:ext cx="4530437" cy="109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5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BFC4E-9E68-4746-BF67-D9CF831EF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748963" y="6403975"/>
            <a:ext cx="958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511175" indent="-53975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022350" indent="-1079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535113" indent="-163513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46288" indent="-2174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9846EAF-F04D-41F9-97EE-56BDE46E36B6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9F102F-C371-46CE-9891-13D3CFEF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052736"/>
            <a:ext cx="4741540" cy="15822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A51090-08BC-4296-B75D-E6501A1B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38" y="1509667"/>
            <a:ext cx="4467200" cy="3062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386234-2897-4041-A5E5-846F9EBC0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938" y="4589212"/>
            <a:ext cx="4467200" cy="15182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0A4261-E357-4505-9F99-18AAC08E9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03" y="3299204"/>
            <a:ext cx="3171825" cy="2982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361667-F3E4-442E-8DA4-B42458944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520" y="3308019"/>
            <a:ext cx="2881035" cy="29828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6D9602-EA0E-4E16-8A89-FAC6726B90FD}"/>
              </a:ext>
            </a:extLst>
          </p:cNvPr>
          <p:cNvSpPr txBox="1"/>
          <p:nvPr/>
        </p:nvSpPr>
        <p:spPr>
          <a:xfrm>
            <a:off x="6599219" y="114033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872A6"/>
                </a:solidFill>
              </a:rPr>
              <a:t>Emirate-level institutions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659FD7-A211-474A-940E-585F8C84A20F}"/>
              </a:ext>
            </a:extLst>
          </p:cNvPr>
          <p:cNvSpPr txBox="1"/>
          <p:nvPr/>
        </p:nvSpPr>
        <p:spPr>
          <a:xfrm>
            <a:off x="348803" y="29502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872A6"/>
                </a:solidFill>
              </a:rPr>
              <a:t>Federal level institutions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C5461-1FD1-4825-8652-34962444AA61}"/>
              </a:ext>
            </a:extLst>
          </p:cNvPr>
          <p:cNvSpPr txBox="1"/>
          <p:nvPr/>
        </p:nvSpPr>
        <p:spPr>
          <a:xfrm>
            <a:off x="545890" y="311849"/>
            <a:ext cx="9870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872A6"/>
                </a:solidFill>
                <a:latin typeface="ITC Avant Garde Gothic" pitchFamily="34" charset="0"/>
                <a:cs typeface="+mj-cs"/>
              </a:rPr>
              <a:t>Institutional Framework  </a:t>
            </a:r>
          </a:p>
        </p:txBody>
      </p:sp>
    </p:spTree>
    <p:extLst>
      <p:ext uri="{BB962C8B-B14F-4D97-AF65-F5344CB8AC3E}">
        <p14:creationId xmlns:p14="http://schemas.microsoft.com/office/powerpoint/2010/main" val="35676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136" y="1216990"/>
            <a:ext cx="8232776" cy="10689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Axis n°1</a:t>
            </a:r>
          </a:p>
          <a:p>
            <a:pPr marL="0" indent="0" algn="ctr">
              <a:buNone/>
            </a:pPr>
            <a:r>
              <a:rPr lang="en-US" sz="2600" b="1" dirty="0">
                <a:cs typeface="Arial" panose="020B0604020202020204" pitchFamily="34" charset="0"/>
              </a:rPr>
              <a:t>Coordinate RE plans and policies </a:t>
            </a: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15" dirty="0"/>
          </a:p>
          <a:p>
            <a:pPr marL="0" indent="0">
              <a:buNone/>
            </a:pPr>
            <a:endParaRPr lang="en-GB" sz="2215" dirty="0"/>
          </a:p>
          <a:p>
            <a:pPr lvl="1">
              <a:buFont typeface="Wingdings" panose="05000000000000000000" pitchFamily="2" charset="2"/>
              <a:buChar char="§"/>
            </a:pPr>
            <a:endParaRPr lang="en-GB" sz="2215" dirty="0"/>
          </a:p>
        </p:txBody>
      </p:sp>
      <p:sp>
        <p:nvSpPr>
          <p:cNvPr id="4" name="Rectangle 3"/>
          <p:cNvSpPr/>
          <p:nvPr/>
        </p:nvSpPr>
        <p:spPr>
          <a:xfrm>
            <a:off x="5231904" y="6453336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0602" y="157221"/>
            <a:ext cx="8767886" cy="106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National and Regional Recommendations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Building a regional strategy for industrial development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57221"/>
            <a:ext cx="2114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03136" y="2407582"/>
            <a:ext cx="8232776" cy="1068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dirty="0"/>
              <a:t>Axis n°2</a:t>
            </a:r>
          </a:p>
          <a:p>
            <a:pPr marL="0" indent="0" algn="ctr">
              <a:buNone/>
            </a:pPr>
            <a:r>
              <a:rPr lang="en-US" sz="2600" b="1" dirty="0"/>
              <a:t>Support development of local industry</a:t>
            </a:r>
          </a:p>
          <a:p>
            <a:pPr marL="0" indent="0">
              <a:buNone/>
            </a:pPr>
            <a:endParaRPr lang="fr-FR" sz="2215" dirty="0"/>
          </a:p>
          <a:p>
            <a:pPr marL="0" indent="0">
              <a:buNone/>
            </a:pPr>
            <a:endParaRPr lang="en-GB" sz="2215" dirty="0"/>
          </a:p>
          <a:p>
            <a:pPr lvl="1">
              <a:buFont typeface="Wingdings" panose="05000000000000000000" pitchFamily="2" charset="2"/>
              <a:buChar char="§"/>
            </a:pPr>
            <a:endParaRPr lang="en-GB" sz="2215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03136" y="3602322"/>
            <a:ext cx="8232776" cy="1068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dirty="0"/>
              <a:t>Axis n°3</a:t>
            </a:r>
          </a:p>
          <a:p>
            <a:pPr marL="0" indent="0" algn="ctr">
              <a:buNone/>
            </a:pPr>
            <a:r>
              <a:rPr lang="en-GB" sz="2600" b="1" dirty="0"/>
              <a:t>Promote cross-border trade, R&amp;D collaboration and training</a:t>
            </a:r>
            <a:endParaRPr lang="fr-FR" sz="26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03136" y="4762922"/>
            <a:ext cx="8232776" cy="1068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300" b="1" dirty="0"/>
              <a:t>Axis n°4</a:t>
            </a:r>
          </a:p>
          <a:p>
            <a:pPr marL="0" indent="0" algn="ctr">
              <a:buNone/>
            </a:pPr>
            <a:r>
              <a:rPr lang="en-GB" sz="3300" b="1" dirty="0"/>
              <a:t>Establish regional financial framework &amp; financing facility</a:t>
            </a:r>
            <a:endParaRPr lang="fr-FR" sz="3300" b="1" dirty="0"/>
          </a:p>
          <a:p>
            <a:pPr marL="0" indent="0" algn="ctr"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215" dirty="0"/>
          </a:p>
          <a:p>
            <a:pPr marL="0" indent="0">
              <a:buNone/>
            </a:pPr>
            <a:endParaRPr lang="en-GB" sz="2215" dirty="0"/>
          </a:p>
          <a:p>
            <a:pPr lvl="1">
              <a:buFont typeface="Wingdings" panose="05000000000000000000" pitchFamily="2" charset="2"/>
              <a:buChar char="§"/>
            </a:pPr>
            <a:endParaRPr lang="en-GB" sz="2215" dirty="0"/>
          </a:p>
        </p:txBody>
      </p:sp>
    </p:spTree>
    <p:extLst>
      <p:ext uri="{BB962C8B-B14F-4D97-AF65-F5344CB8AC3E}">
        <p14:creationId xmlns:p14="http://schemas.microsoft.com/office/powerpoint/2010/main" val="11939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01DCF-474B-4DD3-AD96-DCA9A0320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426"/>
          <a:stretch/>
        </p:blipFill>
        <p:spPr>
          <a:xfrm>
            <a:off x="603756" y="1565456"/>
            <a:ext cx="4630224" cy="21031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852B56-8026-0045-9A00-98FE8F010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"/>
          <a:stretch/>
        </p:blipFill>
        <p:spPr>
          <a:xfrm>
            <a:off x="6838566" y="3933742"/>
            <a:ext cx="4651817" cy="22591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B63F29-1B18-CC49-9ABB-C12599805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9"/>
          <a:stretch/>
        </p:blipFill>
        <p:spPr>
          <a:xfrm>
            <a:off x="6838566" y="1540658"/>
            <a:ext cx="4663551" cy="2103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119D6A-C8AF-5645-865A-34C6DD7D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forward – an evolving energy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2E376-20E4-5A40-BB12-16EC9F42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E26CE7-4E7D-B247-93B1-E6335729BFDB}"/>
              </a:ext>
            </a:extLst>
          </p:cNvPr>
          <p:cNvSpPr/>
          <p:nvPr/>
        </p:nvSpPr>
        <p:spPr>
          <a:xfrm>
            <a:off x="205743" y="1347039"/>
            <a:ext cx="4185509" cy="3657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Market for distributed generation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CEEFCF-4570-014C-B5DA-CCA7EBDB98A1}"/>
              </a:ext>
            </a:extLst>
          </p:cNvPr>
          <p:cNvSpPr/>
          <p:nvPr/>
        </p:nvSpPr>
        <p:spPr>
          <a:xfrm>
            <a:off x="6351362" y="3820201"/>
            <a:ext cx="4185509" cy="3657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overarching role of policy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7FE901-CC84-DF40-A7B2-2E85D2FB6626}"/>
              </a:ext>
            </a:extLst>
          </p:cNvPr>
          <p:cNvSpPr/>
          <p:nvPr/>
        </p:nvSpPr>
        <p:spPr>
          <a:xfrm>
            <a:off x="6351361" y="1325654"/>
            <a:ext cx="4185509" cy="3657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Renewable energy and energy efficiency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A0909D-158F-7848-9043-1EB02C33A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0571"/>
          <a:stretch/>
        </p:blipFill>
        <p:spPr>
          <a:xfrm>
            <a:off x="2855754" y="4583878"/>
            <a:ext cx="2671533" cy="1609043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6722E37-29FE-5144-825B-B778A043588B}"/>
              </a:ext>
            </a:extLst>
          </p:cNvPr>
          <p:cNvSpPr/>
          <p:nvPr/>
        </p:nvSpPr>
        <p:spPr>
          <a:xfrm>
            <a:off x="205744" y="3895305"/>
            <a:ext cx="4185508" cy="3657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Integrating variable RE in power systems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7B66D33-058B-544D-8236-6D7F4FB8D01F}"/>
              </a:ext>
            </a:extLst>
          </p:cNvPr>
          <p:cNvSpPr/>
          <p:nvPr/>
        </p:nvSpPr>
        <p:spPr>
          <a:xfrm>
            <a:off x="3318109" y="4261065"/>
            <a:ext cx="1345515" cy="5173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Electric vehicles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5F65F3-2897-E943-A820-9FC9B66D96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53" t="11470" r="14178"/>
          <a:stretch/>
        </p:blipFill>
        <p:spPr>
          <a:xfrm>
            <a:off x="478117" y="4583878"/>
            <a:ext cx="2356704" cy="1609043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B10C6C9-7DBA-FF43-8058-72A08B7C0BF7}"/>
              </a:ext>
            </a:extLst>
          </p:cNvPr>
          <p:cNvSpPr/>
          <p:nvPr/>
        </p:nvSpPr>
        <p:spPr>
          <a:xfrm>
            <a:off x="478116" y="4265233"/>
            <a:ext cx="1399634" cy="505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Electricity storage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435ADB8-1441-9F47-8BB1-0755F8F3EA65}"/>
              </a:ext>
            </a:extLst>
          </p:cNvPr>
          <p:cNvSpPr/>
          <p:nvPr/>
        </p:nvSpPr>
        <p:spPr>
          <a:xfrm>
            <a:off x="1877750" y="4269098"/>
            <a:ext cx="1431851" cy="509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Electricity trade</a:t>
            </a:r>
          </a:p>
        </p:txBody>
      </p:sp>
    </p:spTree>
    <p:extLst>
      <p:ext uri="{BB962C8B-B14F-4D97-AF65-F5344CB8AC3E}">
        <p14:creationId xmlns:p14="http://schemas.microsoft.com/office/powerpoint/2010/main" val="39139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10464-4F31-904E-AF2A-5DE2F006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your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DAE54-FEAB-3D41-8D1A-35CCA949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5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581" y="210765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 eaLnBrk="1" fontAlgn="auto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altLang="ko-KR" sz="28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egoe UI Symbol" pitchFamily="34" charset="0"/>
                <a:cs typeface="Arial" panose="020B0604020202020204" pitchFamily="34" charset="0"/>
              </a:rPr>
              <a:t>IRENA at a glance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4" y="1710782"/>
            <a:ext cx="54212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Intergovernmental Organization (IGO)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endParaRPr lang="en-US" sz="2000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Established in 2011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endParaRPr lang="en-US" sz="2000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Headquarters in Masdar City, Abu Dhabi, UAE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endParaRPr lang="en-US" sz="2000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Country Engagement &amp; Partnerships (CEP)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endParaRPr lang="en-US" sz="2000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Permanent Observer to the United Nations – New York, USA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endParaRPr lang="en-US" sz="2000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245898"/>
              </a:buClr>
              <a:buFont typeface="Calibri" panose="020F0502020204030204" pitchFamily="34" charset="0"/>
              <a:buChar char="»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Director-General – Francesco la Camera</a:t>
            </a:r>
          </a:p>
        </p:txBody>
      </p:sp>
      <p:pic>
        <p:nvPicPr>
          <p:cNvPr id="14" name="Picture 2" descr="IRENA Membership by year">
            <a:extLst>
              <a:ext uri="{FF2B5EF4-FFF2-40B4-BE49-F238E27FC236}">
                <a16:creationId xmlns:a16="http://schemas.microsoft.com/office/drawing/2014/main" id="{8B6113C1-75C6-47A8-93D6-C368ED32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52" y="2329759"/>
            <a:ext cx="67638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6F73E8-B270-4012-9553-F186FC927951}"/>
              </a:ext>
            </a:extLst>
          </p:cNvPr>
          <p:cNvSpPr txBox="1"/>
          <p:nvPr/>
        </p:nvSpPr>
        <p:spPr>
          <a:xfrm>
            <a:off x="0" y="1064451"/>
            <a:ext cx="12192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800" b="1" kern="0" dirty="0">
                <a:solidFill>
                  <a:srgbClr val="00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Mandate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8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To promote the widespread adoption and sustainable use of </a:t>
            </a:r>
            <a:r>
              <a:rPr lang="de-DE" altLang="ja-JP" sz="18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 forms of renewable energy</a:t>
            </a:r>
            <a:r>
              <a:rPr lang="de-DE" altLang="ja-JP" sz="18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worldwide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94902-2EF7-4419-8871-A9075E1B95F5}"/>
              </a:ext>
            </a:extLst>
          </p:cNvPr>
          <p:cNvSpPr txBox="1"/>
          <p:nvPr/>
        </p:nvSpPr>
        <p:spPr>
          <a:xfrm>
            <a:off x="7464152" y="545001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800" b="1" kern="0" dirty="0">
                <a:solidFill>
                  <a:srgbClr val="0066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Membership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8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2020:163 members + 21 in accession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3847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Renewable Energy Market Analysis </a:t>
            </a:r>
            <a:r>
              <a:rPr lang="en-US" dirty="0"/>
              <a:t>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973548"/>
              </p:ext>
            </p:extLst>
          </p:nvPr>
        </p:nvGraphicFramePr>
        <p:xfrm>
          <a:off x="389185" y="5434206"/>
          <a:ext cx="10880725" cy="63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1518813"/>
            <a:ext cx="2451255" cy="338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567" y="1438472"/>
            <a:ext cx="7905750" cy="3476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7925" y="4920768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IRENA ©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275" y="4906159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IRENA © 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2772" y="4887296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IRENA © 2018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07619" y="4903365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IRENA © 2019</a:t>
            </a:r>
          </a:p>
        </p:txBody>
      </p:sp>
    </p:spTree>
    <p:extLst>
      <p:ext uri="{BB962C8B-B14F-4D97-AF65-F5344CB8AC3E}">
        <p14:creationId xmlns:p14="http://schemas.microsoft.com/office/powerpoint/2010/main" val="187589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C961-18D5-6F4A-BB09-270A9877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628" y="11839"/>
            <a:ext cx="9735999" cy="1105230"/>
          </a:xfrm>
        </p:spPr>
        <p:txBody>
          <a:bodyPr/>
          <a:lstStyle/>
          <a:p>
            <a:r>
              <a:rPr lang="en-US" dirty="0"/>
              <a:t>Rapidly growing energy demand of the GCC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189391-AE0F-FA42-BBD2-3701594D5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b="8232"/>
          <a:stretch/>
        </p:blipFill>
        <p:spPr>
          <a:xfrm>
            <a:off x="240231" y="1648566"/>
            <a:ext cx="7479730" cy="42264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96C14-2F8E-B94A-AF06-AFF3A937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0A9AD-3618-6F41-9E66-D8286CB9985F}"/>
              </a:ext>
            </a:extLst>
          </p:cNvPr>
          <p:cNvSpPr txBox="1"/>
          <p:nvPr/>
        </p:nvSpPr>
        <p:spPr>
          <a:xfrm>
            <a:off x="7878911" y="1580315"/>
            <a:ext cx="37901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767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78F"/>
                </a:solidFill>
              </a:rPr>
              <a:t>Total </a:t>
            </a:r>
            <a:r>
              <a:rPr lang="en-US" b="1" dirty="0">
                <a:solidFill>
                  <a:srgbClr val="17678F"/>
                </a:solidFill>
              </a:rPr>
              <a:t>final</a:t>
            </a:r>
            <a:r>
              <a:rPr lang="en-US" dirty="0">
                <a:solidFill>
                  <a:srgbClr val="17678F"/>
                </a:solidFill>
              </a:rPr>
              <a:t> </a:t>
            </a:r>
            <a:r>
              <a:rPr lang="en-US" b="1" dirty="0">
                <a:solidFill>
                  <a:srgbClr val="17678F"/>
                </a:solidFill>
              </a:rPr>
              <a:t>energy consumption </a:t>
            </a:r>
            <a:r>
              <a:rPr lang="en-US" dirty="0">
                <a:solidFill>
                  <a:srgbClr val="17678F"/>
                </a:solidFill>
              </a:rPr>
              <a:t>quadrupled since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767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678F"/>
                </a:solidFill>
              </a:rPr>
              <a:t>Drivers</a:t>
            </a:r>
            <a:r>
              <a:rPr lang="en-US" dirty="0">
                <a:solidFill>
                  <a:srgbClr val="17678F"/>
                </a:solidFill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</a:rPr>
              <a:t>Economic growth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</a:rPr>
              <a:t>Population growth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</a:rPr>
              <a:t>Fuel and power subsidies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767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678F"/>
                </a:solidFill>
              </a:rPr>
              <a:t>Energy demand per capita </a:t>
            </a:r>
            <a:endParaRPr lang="en-US" dirty="0">
              <a:solidFill>
                <a:srgbClr val="17678F"/>
              </a:solidFill>
            </a:endParaRPr>
          </a:p>
          <a:p>
            <a:r>
              <a:rPr lang="en-US" dirty="0">
                <a:solidFill>
                  <a:srgbClr val="17678F"/>
                </a:solidFill>
              </a:rPr>
              <a:t>      higher in GCC countries than                </a:t>
            </a:r>
          </a:p>
          <a:p>
            <a:r>
              <a:rPr lang="en-US" dirty="0">
                <a:solidFill>
                  <a:srgbClr val="17678F"/>
                </a:solidFill>
              </a:rPr>
              <a:t>      most other industrialized countries</a:t>
            </a:r>
          </a:p>
          <a:p>
            <a:endParaRPr lang="en-US" b="1" dirty="0">
              <a:solidFill>
                <a:srgbClr val="1767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678F"/>
                </a:solidFill>
              </a:rPr>
              <a:t>Energy supply: </a:t>
            </a:r>
            <a:r>
              <a:rPr lang="en-US" dirty="0">
                <a:solidFill>
                  <a:srgbClr val="17678F"/>
                </a:solidFill>
              </a:rPr>
              <a:t>Oil and natural gas</a:t>
            </a:r>
          </a:p>
          <a:p>
            <a:endParaRPr lang="en-US" dirty="0">
              <a:solidFill>
                <a:srgbClr val="17678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6BF60-3F4E-0043-97BE-C2B1A6348A26}"/>
              </a:ext>
            </a:extLst>
          </p:cNvPr>
          <p:cNvSpPr txBox="1"/>
          <p:nvPr/>
        </p:nvSpPr>
        <p:spPr>
          <a:xfrm>
            <a:off x="240231" y="1272538"/>
            <a:ext cx="491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7678F"/>
                </a:solidFill>
              </a:rPr>
              <a:t>Total final energy consumption by source in the GCC, 1990-2016</a:t>
            </a:r>
          </a:p>
        </p:txBody>
      </p:sp>
    </p:spTree>
    <p:extLst>
      <p:ext uri="{BB962C8B-B14F-4D97-AF65-F5344CB8AC3E}">
        <p14:creationId xmlns:p14="http://schemas.microsoft.com/office/powerpoint/2010/main" val="35703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7F67-E59C-1C4B-8089-7B8CBA71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resources: oil and natural gas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CB987-54F9-6F4B-95E4-4EB672B80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/>
          <a:stretch/>
        </p:blipFill>
        <p:spPr>
          <a:xfrm>
            <a:off x="269714" y="2037740"/>
            <a:ext cx="3693581" cy="36844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4FFE4-BFAB-974A-8AC5-00F7DF9A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87E50-2B76-614B-A702-8B7667C3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/>
          <a:stretch/>
        </p:blipFill>
        <p:spPr>
          <a:xfrm>
            <a:off x="3713627" y="2037739"/>
            <a:ext cx="4387542" cy="3684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E1E646-6140-0440-986C-03DD9BDDBC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/>
          <a:stretch/>
        </p:blipFill>
        <p:spPr>
          <a:xfrm>
            <a:off x="8300354" y="2037739"/>
            <a:ext cx="3891646" cy="3684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C67A5-36A3-2740-AE29-CD32F8D9E38D}"/>
              </a:ext>
            </a:extLst>
          </p:cNvPr>
          <p:cNvSpPr txBox="1"/>
          <p:nvPr/>
        </p:nvSpPr>
        <p:spPr>
          <a:xfrm>
            <a:off x="204904" y="1371875"/>
            <a:ext cx="35087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7678F"/>
                </a:solidFill>
              </a:rPr>
              <a:t>Crude oil reserves by region in 2017 as a share of world total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99FDE-3D90-A94C-9843-740A11045CE2}"/>
              </a:ext>
            </a:extLst>
          </p:cNvPr>
          <p:cNvSpPr txBox="1"/>
          <p:nvPr/>
        </p:nvSpPr>
        <p:spPr>
          <a:xfrm>
            <a:off x="3713627" y="1371876"/>
            <a:ext cx="35087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7678F"/>
                </a:solidFill>
              </a:rPr>
              <a:t>Natural gas reserves by region in 2017 as a share of world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92363-E7BC-9848-B561-C58ABD56C63C}"/>
              </a:ext>
            </a:extLst>
          </p:cNvPr>
          <p:cNvSpPr txBox="1"/>
          <p:nvPr/>
        </p:nvSpPr>
        <p:spPr>
          <a:xfrm>
            <a:off x="8300354" y="1371877"/>
            <a:ext cx="35087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17678F"/>
                </a:solidFill>
              </a:rPr>
              <a:t>Crude oil exports by region in 2017 as a share of world total</a:t>
            </a:r>
          </a:p>
        </p:txBody>
      </p:sp>
    </p:spTree>
    <p:extLst>
      <p:ext uri="{BB962C8B-B14F-4D97-AF65-F5344CB8AC3E}">
        <p14:creationId xmlns:p14="http://schemas.microsoft.com/office/powerpoint/2010/main" val="5612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14A9258-DCE1-4F7A-BA97-97FE76156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2" y="419183"/>
            <a:ext cx="11229975" cy="484188"/>
          </a:xfrm>
        </p:spPr>
        <p:txBody>
          <a:bodyPr/>
          <a:lstStyle/>
          <a:p>
            <a:r>
              <a:rPr lang="en-US" sz="2800" dirty="0"/>
              <a:t>Drivers of renewable energy in the GCC</a:t>
            </a:r>
            <a:endParaRPr lang="en-US" altLang="en-US" dirty="0">
              <a:latin typeface="ITC Avant Garde Gothic" charset="0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67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F9E5B7-4002-416B-BEDC-CDC0E72DBF0D}" type="slidenum">
              <a:rPr lang="en-GB" smtClean="0"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F9E5B7-4002-416B-BEDC-CDC0E72DBF0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048245" y="1073674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678F"/>
                </a:solidFill>
                <a:latin typeface="Calibri" panose="020F0502020204030204"/>
                <a:ea typeface="+mn-ea"/>
              </a:rPr>
              <a:t>Rapidly </a:t>
            </a:r>
            <a:r>
              <a:rPr lang="en-US" sz="1800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growing demand </a:t>
            </a:r>
            <a:r>
              <a:rPr lang="en-US" sz="1800" dirty="0">
                <a:solidFill>
                  <a:srgbClr val="17678F"/>
                </a:solidFill>
                <a:latin typeface="Calibri" panose="020F0502020204030204"/>
                <a:ea typeface="+mn-ea"/>
              </a:rPr>
              <a:t>due to economic and population growth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678F"/>
                </a:solidFill>
                <a:latin typeface="Calibri" panose="020F0502020204030204"/>
                <a:ea typeface="+mn-ea"/>
              </a:rPr>
              <a:t>Promising </a:t>
            </a:r>
            <a:r>
              <a:rPr lang="en-US" sz="1800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resources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Falling costs </a:t>
            </a:r>
            <a:r>
              <a:rPr lang="en-US" sz="1800" dirty="0">
                <a:solidFill>
                  <a:srgbClr val="17678F"/>
                </a:solidFill>
                <a:latin typeface="Calibri" panose="020F0502020204030204"/>
                <a:ea typeface="+mn-ea"/>
              </a:rPr>
              <a:t>leading to record-low prices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678F"/>
                </a:solidFill>
                <a:latin typeface="Calibri" panose="020F0502020204030204"/>
                <a:ea typeface="+mn-ea"/>
              </a:rPr>
              <a:t>Socio-economic </a:t>
            </a:r>
            <a:r>
              <a:rPr lang="en-US" sz="1800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benefits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7678F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7678F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7678F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4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/>
          <a:stretch/>
        </p:blipFill>
        <p:spPr>
          <a:xfrm>
            <a:off x="275937" y="2782615"/>
            <a:ext cx="5544616" cy="3414108"/>
          </a:xfrm>
          <a:prstGeom prst="rect">
            <a:avLst/>
          </a:prstGeom>
        </p:spPr>
      </p:pic>
      <p:sp>
        <p:nvSpPr>
          <p:cNvPr id="25" name="Slide Number Placeholder 3"/>
          <p:cNvSpPr txBox="1">
            <a:spLocks/>
          </p:cNvSpPr>
          <p:nvPr/>
        </p:nvSpPr>
        <p:spPr>
          <a:xfrm>
            <a:off x="8444595" y="66447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67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F9E5B7-4002-416B-BEDC-CDC0E72DBF0D}" type="slidenum">
              <a:rPr lang="en-GB" smtClean="0"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84032" y="2920333"/>
            <a:ext cx="3877999" cy="295465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Auctions</a:t>
            </a: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 in GCC resulted in world record low prices for PV and CSP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7678F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Key factors for low prices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well-designed auctions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favourable financing conditions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declining technology costs 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7678F"/>
              </a:solidFill>
              <a:latin typeface="Calibri" panose="020F0502020204030204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Investments</a:t>
            </a: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 in the value chain: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project developers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manufacturing companies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7678F"/>
                </a:solidFill>
                <a:latin typeface="Calibri" panose="020F0502020204030204"/>
                <a:ea typeface="+mn-ea"/>
              </a:rPr>
              <a:t>R&amp;D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937" y="2439892"/>
            <a:ext cx="5058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7678F"/>
                </a:solidFill>
                <a:latin typeface="Calibri" panose="020F0502020204030204"/>
                <a:ea typeface="+mn-ea"/>
              </a:rPr>
              <a:t>Price of utility-scale electricity generation technologies in the GCC</a:t>
            </a:r>
          </a:p>
        </p:txBody>
      </p:sp>
    </p:spTree>
    <p:extLst>
      <p:ext uri="{BB962C8B-B14F-4D97-AF65-F5344CB8AC3E}">
        <p14:creationId xmlns:p14="http://schemas.microsoft.com/office/powerpoint/2010/main" val="2475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08DB-06B0-E94D-BE49-87FC8EBE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The GCC’s promising energy resource: renewables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10DFD-A5DF-7D40-BC5A-6A8DBF0C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D679E5-954F-C842-8066-502FBC2CF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437"/>
          <a:stretch/>
        </p:blipFill>
        <p:spPr>
          <a:xfrm>
            <a:off x="893615" y="1585991"/>
            <a:ext cx="9088585" cy="473101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F9B62F-DA6C-0B43-BDCD-245C6867BA5B}"/>
              </a:ext>
            </a:extLst>
          </p:cNvPr>
          <p:cNvSpPr txBox="1"/>
          <p:nvPr/>
        </p:nvSpPr>
        <p:spPr>
          <a:xfrm>
            <a:off x="3041165" y="1238874"/>
            <a:ext cx="6109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7678F"/>
                </a:solidFill>
              </a:rPr>
              <a:t>Suitability analysis results for on-grid solar PV (left) and on-grid wind (right)</a:t>
            </a:r>
          </a:p>
        </p:txBody>
      </p:sp>
    </p:spTree>
    <p:extLst>
      <p:ext uri="{BB962C8B-B14F-4D97-AF65-F5344CB8AC3E}">
        <p14:creationId xmlns:p14="http://schemas.microsoft.com/office/powerpoint/2010/main" val="419997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1223D4E-87F0-254B-9DEF-600BA685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070"/>
            <a:ext cx="3470787" cy="3432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3BA13-CBA7-F846-800E-624C969B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plans in the GCC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D61EE-2F08-0C4E-9CC1-1831D013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5F3CB0-C972-1E44-99B7-2414AC8EA3F2}"/>
              </a:ext>
            </a:extLst>
          </p:cNvPr>
          <p:cNvGrpSpPr/>
          <p:nvPr/>
        </p:nvGrpSpPr>
        <p:grpSpPr>
          <a:xfrm>
            <a:off x="370113" y="1304702"/>
            <a:ext cx="3085936" cy="1945891"/>
            <a:chOff x="5897223" y="1454464"/>
            <a:chExt cx="3085936" cy="1945891"/>
          </a:xfrm>
        </p:grpSpPr>
        <p:cxnSp>
          <p:nvCxnSpPr>
            <p:cNvPr id="6" name="Connector: Elbow 10">
              <a:extLst>
                <a:ext uri="{FF2B5EF4-FFF2-40B4-BE49-F238E27FC236}">
                  <a16:creationId xmlns:a16="http://schemas.microsoft.com/office/drawing/2014/main" id="{09FC128D-5743-F04B-A181-0B4F8747B4E4}"/>
                </a:ext>
              </a:extLst>
            </p:cNvPr>
            <p:cNvCxnSpPr>
              <a:endCxn id="7" idx="1"/>
            </p:cNvCxnSpPr>
            <p:nvPr/>
          </p:nvCxnSpPr>
          <p:spPr>
            <a:xfrm rot="5400000" flipH="1" flipV="1">
              <a:off x="5663761" y="2240957"/>
              <a:ext cx="1392860" cy="925935"/>
            </a:xfrm>
            <a:prstGeom prst="bentConnector2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B8C59A-C8C6-0847-B9CD-4D5E6086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3159" y="1454464"/>
              <a:ext cx="2160000" cy="11060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A975CB-3702-9E4C-8828-5A872808D2FE}"/>
              </a:ext>
            </a:extLst>
          </p:cNvPr>
          <p:cNvGrpSpPr/>
          <p:nvPr/>
        </p:nvGrpSpPr>
        <p:grpSpPr>
          <a:xfrm>
            <a:off x="2016151" y="1288920"/>
            <a:ext cx="5520918" cy="3670456"/>
            <a:chOff x="2669560" y="2650771"/>
            <a:chExt cx="5520918" cy="36704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FD1C9E-C92A-664C-A292-8702DCA0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0478" y="2650771"/>
              <a:ext cx="2160000" cy="16983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Connector: Elbow 27">
              <a:extLst>
                <a:ext uri="{FF2B5EF4-FFF2-40B4-BE49-F238E27FC236}">
                  <a16:creationId xmlns:a16="http://schemas.microsoft.com/office/drawing/2014/main" id="{301A7941-537C-6D4F-AEEA-C6A8BB1EC015}"/>
                </a:ext>
              </a:extLst>
            </p:cNvPr>
            <p:cNvCxnSpPr>
              <a:endCxn id="9" idx="1"/>
            </p:cNvCxnSpPr>
            <p:nvPr/>
          </p:nvCxnSpPr>
          <p:spPr>
            <a:xfrm flipV="1">
              <a:off x="2669560" y="3499953"/>
              <a:ext cx="3360918" cy="2821274"/>
            </a:xfrm>
            <a:prstGeom prst="bentConnector3">
              <a:avLst>
                <a:gd name="adj1" fmla="val 65547"/>
              </a:avLst>
            </a:prstGeom>
            <a:ln w="19050"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A61838-76CA-AA44-BEEC-22EF6314E943}"/>
              </a:ext>
            </a:extLst>
          </p:cNvPr>
          <p:cNvGrpSpPr/>
          <p:nvPr/>
        </p:nvGrpSpPr>
        <p:grpSpPr>
          <a:xfrm>
            <a:off x="1065531" y="2477910"/>
            <a:ext cx="2389069" cy="1763082"/>
            <a:chOff x="1054312" y="2432682"/>
            <a:chExt cx="2389069" cy="1763082"/>
          </a:xfrm>
        </p:grpSpPr>
        <p:cxnSp>
          <p:nvCxnSpPr>
            <p:cNvPr id="12" name="Connector: Elbow 15">
              <a:extLst>
                <a:ext uri="{FF2B5EF4-FFF2-40B4-BE49-F238E27FC236}">
                  <a16:creationId xmlns:a16="http://schemas.microsoft.com/office/drawing/2014/main" id="{86DE8DC9-B79F-1C49-9D48-67BB0C7B6F28}"/>
                </a:ext>
              </a:extLst>
            </p:cNvPr>
            <p:cNvCxnSpPr>
              <a:endCxn id="13" idx="1"/>
            </p:cNvCxnSpPr>
            <p:nvPr/>
          </p:nvCxnSpPr>
          <p:spPr>
            <a:xfrm rot="5400000" flipH="1" flipV="1">
              <a:off x="480477" y="3392860"/>
              <a:ext cx="1376739" cy="229069"/>
            </a:xfrm>
            <a:prstGeom prst="bentConnector2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1EAAA5-6B1D-7C47-8914-0E33CA4BE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3381" y="2432682"/>
              <a:ext cx="2160000" cy="7726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A08F7-4815-FB4F-A58D-C249C6CCC61C}"/>
              </a:ext>
            </a:extLst>
          </p:cNvPr>
          <p:cNvGrpSpPr/>
          <p:nvPr/>
        </p:nvGrpSpPr>
        <p:grpSpPr>
          <a:xfrm>
            <a:off x="1294600" y="3325571"/>
            <a:ext cx="2827087" cy="1133317"/>
            <a:chOff x="3160643" y="2737099"/>
            <a:chExt cx="2827087" cy="1133317"/>
          </a:xfrm>
        </p:grpSpPr>
        <p:cxnSp>
          <p:nvCxnSpPr>
            <p:cNvPr id="15" name="Connector: Elbow 29">
              <a:extLst>
                <a:ext uri="{FF2B5EF4-FFF2-40B4-BE49-F238E27FC236}">
                  <a16:creationId xmlns:a16="http://schemas.microsoft.com/office/drawing/2014/main" id="{67DD5782-DAE0-9B47-B024-0062BACC2F83}"/>
                </a:ext>
              </a:extLst>
            </p:cNvPr>
            <p:cNvCxnSpPr>
              <a:endCxn id="16" idx="1"/>
            </p:cNvCxnSpPr>
            <p:nvPr/>
          </p:nvCxnSpPr>
          <p:spPr>
            <a:xfrm flipV="1">
              <a:off x="3160643" y="3237587"/>
              <a:ext cx="667087" cy="632829"/>
            </a:xfrm>
            <a:prstGeom prst="bentConnector3">
              <a:avLst>
                <a:gd name="adj1" fmla="val 50000"/>
              </a:avLst>
            </a:prstGeom>
            <a:ln w="19050"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B9DBD6-1A80-5649-9FCB-3D3D4C5F8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7730" y="2737099"/>
              <a:ext cx="2160000" cy="10009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B741FD-716D-554E-8D72-D1BF6081CB86}"/>
              </a:ext>
            </a:extLst>
          </p:cNvPr>
          <p:cNvGrpSpPr/>
          <p:nvPr/>
        </p:nvGrpSpPr>
        <p:grpSpPr>
          <a:xfrm>
            <a:off x="1414875" y="3073196"/>
            <a:ext cx="6098620" cy="2425764"/>
            <a:chOff x="223578" y="4568762"/>
            <a:chExt cx="6098620" cy="2425764"/>
          </a:xfrm>
        </p:grpSpPr>
        <p:cxnSp>
          <p:nvCxnSpPr>
            <p:cNvPr id="18" name="Connector: Elbow 23">
              <a:extLst>
                <a:ext uri="{FF2B5EF4-FFF2-40B4-BE49-F238E27FC236}">
                  <a16:creationId xmlns:a16="http://schemas.microsoft.com/office/drawing/2014/main" id="{5C74DD63-973B-C640-9537-4C3358A2569B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223578" y="5340611"/>
              <a:ext cx="3938620" cy="1653915"/>
            </a:xfrm>
            <a:prstGeom prst="bentConnector3">
              <a:avLst>
                <a:gd name="adj1" fmla="val 80955"/>
              </a:avLst>
            </a:prstGeom>
            <a:ln w="19050"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FD51AF-3EC8-924F-AEB2-BF443A3D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2198" y="4568762"/>
              <a:ext cx="2160000" cy="15436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1C27F4-1C03-C34B-8704-B089C5C5FD60}"/>
              </a:ext>
            </a:extLst>
          </p:cNvPr>
          <p:cNvGrpSpPr/>
          <p:nvPr/>
        </p:nvGrpSpPr>
        <p:grpSpPr>
          <a:xfrm>
            <a:off x="2514600" y="5271764"/>
            <a:ext cx="4963702" cy="696394"/>
            <a:chOff x="3800127" y="4086481"/>
            <a:chExt cx="4963702" cy="696394"/>
          </a:xfrm>
        </p:grpSpPr>
        <p:cxnSp>
          <p:nvCxnSpPr>
            <p:cNvPr id="21" name="Connector: Elbow 43">
              <a:extLst>
                <a:ext uri="{FF2B5EF4-FFF2-40B4-BE49-F238E27FC236}">
                  <a16:creationId xmlns:a16="http://schemas.microsoft.com/office/drawing/2014/main" id="{6A6DFB08-B05A-E446-B5E2-5700BFDF6F37}"/>
                </a:ext>
              </a:extLst>
            </p:cNvPr>
            <p:cNvCxnSpPr>
              <a:endCxn id="22" idx="1"/>
            </p:cNvCxnSpPr>
            <p:nvPr/>
          </p:nvCxnSpPr>
          <p:spPr>
            <a:xfrm flipV="1">
              <a:off x="3800127" y="4434678"/>
              <a:ext cx="2803702" cy="348197"/>
            </a:xfrm>
            <a:prstGeom prst="bentConnector3">
              <a:avLst>
                <a:gd name="adj1" fmla="val 50000"/>
              </a:avLst>
            </a:prstGeom>
            <a:ln w="19050"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4AA1120-5615-D644-829F-DBB995A1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3829" y="4086481"/>
              <a:ext cx="2160000" cy="6963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385FE8-5466-B04B-8538-0B5A8EA49C0E}"/>
              </a:ext>
            </a:extLst>
          </p:cNvPr>
          <p:cNvSpPr txBox="1"/>
          <p:nvPr/>
        </p:nvSpPr>
        <p:spPr>
          <a:xfrm>
            <a:off x="7911372" y="1488872"/>
            <a:ext cx="41416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78F"/>
                </a:solidFill>
              </a:rPr>
              <a:t>Strong increase in </a:t>
            </a:r>
            <a:r>
              <a:rPr lang="en-US" b="1" dirty="0">
                <a:solidFill>
                  <a:srgbClr val="17678F"/>
                </a:solidFill>
              </a:rPr>
              <a:t>renewable energy and energy efficiency plans, </a:t>
            </a:r>
            <a:r>
              <a:rPr lang="en-US" dirty="0">
                <a:solidFill>
                  <a:srgbClr val="17678F"/>
                </a:solidFill>
              </a:rPr>
              <a:t>often integrated in national energy and/or climate strategies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78F"/>
                </a:solidFill>
              </a:rPr>
              <a:t>Many targets not yet part of legislation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678F"/>
                </a:solidFill>
              </a:rPr>
              <a:t>Long-term targets </a:t>
            </a:r>
            <a:r>
              <a:rPr lang="en-US" dirty="0">
                <a:solidFill>
                  <a:srgbClr val="17678F"/>
                </a:solidFill>
              </a:rPr>
              <a:t>translating into concrete policies and medium-term projects</a:t>
            </a:r>
          </a:p>
        </p:txBody>
      </p:sp>
    </p:spTree>
    <p:extLst>
      <p:ext uri="{BB962C8B-B14F-4D97-AF65-F5344CB8AC3E}">
        <p14:creationId xmlns:p14="http://schemas.microsoft.com/office/powerpoint/2010/main" val="41018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0DD7-A9E9-9344-AC4A-58221712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Benefits of renewable energy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C9E8F5-6029-824D-82EF-0B80D144C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/>
          <a:stretch/>
        </p:blipFill>
        <p:spPr>
          <a:xfrm>
            <a:off x="286027" y="1487784"/>
            <a:ext cx="5947826" cy="47888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56CE-678B-FF44-B222-9969C421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A3895-58C5-5044-8E02-1600439C7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/>
          <a:stretch/>
        </p:blipFill>
        <p:spPr>
          <a:xfrm>
            <a:off x="6485799" y="2110793"/>
            <a:ext cx="5377342" cy="2494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F3E58-3A47-854C-A9E3-3495A093DA9B}"/>
              </a:ext>
            </a:extLst>
          </p:cNvPr>
          <p:cNvSpPr txBox="1"/>
          <p:nvPr/>
        </p:nvSpPr>
        <p:spPr>
          <a:xfrm>
            <a:off x="1238141" y="1180007"/>
            <a:ext cx="5058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7678F"/>
                </a:solidFill>
              </a:rPr>
              <a:t>Benefits of renewable energy deployment in the GCC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441BB-7C6A-354B-B56D-87F811BF39ED}"/>
              </a:ext>
            </a:extLst>
          </p:cNvPr>
          <p:cNvSpPr txBox="1"/>
          <p:nvPr/>
        </p:nvSpPr>
        <p:spPr>
          <a:xfrm>
            <a:off x="7226065" y="1803016"/>
            <a:ext cx="5058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7678F"/>
                </a:solidFill>
              </a:rPr>
              <a:t>Renewable energy jobs in 2030, by technology</a:t>
            </a:r>
          </a:p>
        </p:txBody>
      </p:sp>
    </p:spTree>
    <p:extLst>
      <p:ext uri="{BB962C8B-B14F-4D97-AF65-F5344CB8AC3E}">
        <p14:creationId xmlns:p14="http://schemas.microsoft.com/office/powerpoint/2010/main" val="16335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ENA BASIC.potx" id="{92C0DCC8-45F6-4D7F-A2E7-1E535DCA2548}" vid="{2468E46F-825E-4CB6-B87D-22C0CF89C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B02EAF-A3B5-4000-B5AC-D942CEB46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56AA82-E066-477D-B4D4-2DD9F727485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8A3A3A-05D2-40F2-ABD6-50F0DE2DB7D4}"/>
</file>

<file path=docProps/app.xml><?xml version="1.0" encoding="utf-8"?>
<Properties xmlns="http://schemas.openxmlformats.org/officeDocument/2006/extended-properties" xmlns:vt="http://schemas.openxmlformats.org/officeDocument/2006/docPropsVTypes">
  <Template>IRENA BASIC</Template>
  <TotalTime>2636</TotalTime>
  <Words>983</Words>
  <Application>Microsoft Office PowerPoint</Application>
  <PresentationFormat>Widescreen</PresentationFormat>
  <Paragraphs>221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The Renewable Energy Market Analysis Series</vt:lpstr>
      <vt:lpstr>Rapidly growing energy demand of the GCC</vt:lpstr>
      <vt:lpstr>Energy resources: oil and natural gas</vt:lpstr>
      <vt:lpstr>Drivers of renewable energy in the GCC</vt:lpstr>
      <vt:lpstr>The GCC’s promising energy resource: renewables</vt:lpstr>
      <vt:lpstr>Sustainability plans in the GCC</vt:lpstr>
      <vt:lpstr>Benefits of renewable energy</vt:lpstr>
      <vt:lpstr> UAE leading relative  to other GCC countries </vt:lpstr>
      <vt:lpstr>Sustainability plans in the UAE  </vt:lpstr>
      <vt:lpstr>PowerPoint Presentation</vt:lpstr>
      <vt:lpstr>PowerPoint Presentation</vt:lpstr>
      <vt:lpstr>The way forward – an evolving energy sector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Policy Unit 10</dc:creator>
  <cp:lastModifiedBy>CSP MENA</cp:lastModifiedBy>
  <cp:revision>124</cp:revision>
  <cp:lastPrinted>2018-04-30T11:55:57Z</cp:lastPrinted>
  <dcterms:created xsi:type="dcterms:W3CDTF">2019-01-02T05:56:58Z</dcterms:created>
  <dcterms:modified xsi:type="dcterms:W3CDTF">2021-07-15T06:41:59Z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</Properties>
</file>