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25"/>
  </p:notesMasterIdLst>
  <p:sldIdLst>
    <p:sldId id="256" r:id="rId5"/>
    <p:sldId id="268" r:id="rId6"/>
    <p:sldId id="257" r:id="rId7"/>
    <p:sldId id="258" r:id="rId8"/>
    <p:sldId id="260" r:id="rId9"/>
    <p:sldId id="261" r:id="rId10"/>
    <p:sldId id="278" r:id="rId11"/>
    <p:sldId id="277" r:id="rId12"/>
    <p:sldId id="280" r:id="rId13"/>
    <p:sldId id="282" r:id="rId14"/>
    <p:sldId id="289" r:id="rId15"/>
    <p:sldId id="287" r:id="rId16"/>
    <p:sldId id="293" r:id="rId17"/>
    <p:sldId id="291" r:id="rId18"/>
    <p:sldId id="285" r:id="rId19"/>
    <p:sldId id="295" r:id="rId20"/>
    <p:sldId id="296" r:id="rId21"/>
    <p:sldId id="297" r:id="rId22"/>
    <p:sldId id="298" r:id="rId23"/>
    <p:sldId id="29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9DA85-A43D-491A-9BD9-9B2B74D46163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1A2AD-8D79-4114-9A3E-463D1967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3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A76C10-560A-49F9-860B-D144CBCA874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693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13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1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2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306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02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093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86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966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91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9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97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19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32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0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6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9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EF52BE8-290C-40BD-8D94-5AA0833E06CC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843A1B-34EA-4DA2-A43E-EA600683F9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30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3760" y="664285"/>
            <a:ext cx="8001000" cy="251998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Интеграция низкотемпературных возобновляемых источников энергии в системы отопления и охлаждения на районном уровне</a:t>
            </a:r>
            <a:r>
              <a:rPr lang="ru-RU" sz="31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171" y="4015901"/>
            <a:ext cx="9284627" cy="194733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  Беларусь  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3-4 </a:t>
            </a: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Февраля</a:t>
            </a:r>
            <a:r>
              <a:rPr lang="en-GB" u="sng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</a:t>
            </a:r>
            <a:endParaRPr lang="ru-RU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БЕЛОРУССКИЙ НАЦИОНАЛЬНЫЙ ТЕХНИЧЕСКИЙ УНИВЕРСИТЕТ</a:t>
            </a:r>
          </a:p>
          <a:p>
            <a:r>
              <a:rPr lang="ru-RU" sz="2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ПРОФЕССОР СЕДНИН В.А.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8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929117" y="5838941"/>
            <a:ext cx="9440289" cy="683046"/>
          </a:xfrm>
        </p:spPr>
        <p:txBody>
          <a:bodyPr>
            <a:normAutofit fontScale="90000"/>
          </a:bodyPr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энергогенерирующих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источников Беларуси после 2020 </a:t>
            </a:r>
            <a:r>
              <a:rPr lang="ru-RU" alt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14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255" y="539826"/>
            <a:ext cx="7337234" cy="4946574"/>
          </a:xfrm>
        </p:spPr>
      </p:pic>
      <p:sp>
        <p:nvSpPr>
          <p:cNvPr id="2" name="Прямоугольник 1"/>
          <p:cNvSpPr/>
          <p:nvPr/>
        </p:nvSpPr>
        <p:spPr>
          <a:xfrm>
            <a:off x="322200" y="170494"/>
            <a:ext cx="651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72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62" y="416021"/>
            <a:ext cx="8416886" cy="446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81339" y="5230513"/>
            <a:ext cx="85711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 развития ситуации </a:t>
            </a:r>
            <a:b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энергосистеме Беларуси после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ввода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БелАЭС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Отопительный период</a:t>
            </a:r>
            <a:b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2200" y="170494"/>
            <a:ext cx="651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86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095" y="473725"/>
            <a:ext cx="8802477" cy="522199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117334" y="593467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ПРИНЦИПИАЛЬНАЯ СХЕМА ИНТЕГРАЦИИ 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 И ТНУ В СЦТ 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492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250" y="683953"/>
            <a:ext cx="8423237" cy="42554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274545" y="5901619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ИНТЕГРАЦИИ АТ В СЦТ: централизация 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1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74545" y="5901619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ИНТЕГРАЦИИ АТ В СЦТ: децентрализация 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93" y="774551"/>
            <a:ext cx="9331287" cy="43262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0253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7528" y="900132"/>
            <a:ext cx="6626225" cy="37179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91209" y="556259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потоков энергии ЦТП </a:t>
            </a:r>
            <a:b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ЭК и АТ, ТН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26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6" t="35147" r="3084" b="33766"/>
          <a:stretch/>
        </p:blipFill>
        <p:spPr bwMode="auto">
          <a:xfrm>
            <a:off x="1872867" y="836712"/>
            <a:ext cx="8317735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85716" y="5589240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Принципиальная схема комбинированного энергоблока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9987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554" y="620689"/>
            <a:ext cx="7812870" cy="46828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99555" y="5661249"/>
            <a:ext cx="7920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Системой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Co-ah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тип системы централизованного теплофикационного теплоснабжения с применением абсорбционных тепловых преобразователей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931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2" t="16027" r="6791" b="14878"/>
          <a:stretch/>
        </p:blipFill>
        <p:spPr bwMode="auto">
          <a:xfrm>
            <a:off x="1847528" y="404664"/>
            <a:ext cx="7848872" cy="5400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07568" y="5805265"/>
            <a:ext cx="7812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Принципиальная схема теплофикационного ПРЭИ на базе ГТУ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комбинации с парогазовой установкой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135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3752" y="5949281"/>
            <a:ext cx="60841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latin typeface="HeliosC-BoldItalic"/>
              </a:rPr>
              <a:t>Чистый дисконтированный доход в зависимости</a:t>
            </a:r>
          </a:p>
          <a:p>
            <a:r>
              <a:rPr lang="ru-RU" sz="1600" b="1" i="1" dirty="0">
                <a:latin typeface="HeliosC-BoldItalic"/>
              </a:rPr>
              <a:t>от стоимости топлива (природный газ)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344" y="602429"/>
            <a:ext cx="9230061" cy="499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9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217" y="278615"/>
            <a:ext cx="10746889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</a:pPr>
            <a:r>
              <a:rPr lang="ru-RU" sz="2000" b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ИСТОРИЧЕСКИЙ ТРЕНД РАЗВИТИЯ ТЕПЛОСНАБЖЕНИЯ </a:t>
            </a:r>
          </a:p>
          <a:p>
            <a:pPr algn="ctr" fontAlgn="base">
              <a:lnSpc>
                <a:spcPct val="115000"/>
              </a:lnSpc>
            </a:pPr>
            <a:r>
              <a:rPr lang="ru-RU" sz="2000" b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РЕСПУБЛИКЕ БЕЛАРУСЬ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sz="2000" b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Старт: начало девяностых годов </a:t>
            </a:r>
            <a:r>
              <a:rPr lang="en-US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столетия.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1990</a:t>
            </a: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Развитая система централизованного теплоснабжения с коэффициентом теплофикации (</a:t>
            </a:r>
            <a:r>
              <a:rPr lang="ru-RU" b="1" spc="-25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когенерации</a:t>
            </a: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свыше 50 %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1994 – 2000</a:t>
            </a: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Децентрализация (широкое строительство водогрейных котельных на природном газе с отключением от систем централизованного теплоснабжения)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Широкое внедрение систем учета потребления тепловой энергии и автоматизации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Начало внедрение </a:t>
            </a:r>
            <a:r>
              <a:rPr lang="ru-RU" b="1" spc="-25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предизолированных</a:t>
            </a: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теплопровод</a:t>
            </a: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2000 -2010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Строительство </a:t>
            </a:r>
            <a:r>
              <a:rPr lang="ru-RU" b="1" spc="-25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когенерационных</a:t>
            </a: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источников малой и средней мощности на природном газе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2005 – 2020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Строительство водогрейных котельных на местных видах топлива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</a:pP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Строительство нескольких </a:t>
            </a:r>
            <a:r>
              <a:rPr lang="ru-RU" b="1" spc="-25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миниТЭЦ</a:t>
            </a:r>
            <a:r>
              <a:rPr lang="ru-RU" b="1" spc="-25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местных видах топлива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5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96578" y="5934670"/>
            <a:ext cx="6916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97426" y="2909908"/>
            <a:ext cx="55525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12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belstat.gov.by/upload-belstat/upload-belstat-image/2019-grafiki-god/2008310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06" y="645459"/>
            <a:ext cx="8649148" cy="43429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066391" y="5655397"/>
            <a:ext cx="65514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Производство тепловой энергии </a:t>
            </a:r>
          </a:p>
          <a:p>
            <a:r>
              <a:rPr lang="ru-RU" sz="2800" b="1" kern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категориям </a:t>
            </a:r>
            <a:r>
              <a:rPr lang="ru-RU" sz="2800" b="1" kern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энергопроизводителей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2467" y="750566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миллионов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гигакалорий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БЕЛСТАТ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5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belstat.gov.by/upload-belstat/upload-belstat-image/2019-grafiki-god/200831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6" y="892493"/>
            <a:ext cx="8286750" cy="424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60490" y="1385267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миллионов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гигакалорий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9986" y="551716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Потребление тепловой энергии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климатического фактора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БЕЛСТАТ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65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belstat.gov.by/upload-belstat/upload-belstat-image/2019-grafiki-god/200831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60" y="968190"/>
            <a:ext cx="8315325" cy="42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5891" y="554246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конечного потребления тепловой энергии 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2768" y="1159357"/>
            <a:ext cx="3743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миллионов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гигакалорий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БЕЛСТАТ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0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5463" y="298089"/>
            <a:ext cx="92730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Потребление энергии из возобновляемых источников в Республике Беларусь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1000124"/>
            <a:ext cx="11230984" cy="51532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9756" y="125357"/>
            <a:ext cx="122847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15000"/>
              </a:lnSpc>
            </a:pPr>
            <a:r>
              <a:rPr lang="ru-RU" b="1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БЕЛСТАТ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6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dirty="0">
                <a:latin typeface="Times New Roman" panose="02020603050405020304" pitchFamily="18" charset="0"/>
              </a:rPr>
              <a:t>Пути совершенствования и развития систем централизованного теплоснабжения</a:t>
            </a:r>
            <a:br>
              <a:rPr lang="ru-RU" altLang="ru-RU" sz="3200" dirty="0">
                <a:latin typeface="Times New Roman" panose="02020603050405020304" pitchFamily="18" charset="0"/>
              </a:rPr>
            </a:br>
            <a:r>
              <a:rPr lang="ru-RU" altLang="ru-RU" sz="3200" dirty="0">
                <a:latin typeface="Times New Roman" panose="02020603050405020304" pitchFamily="18" charset="0"/>
              </a:rPr>
              <a:t>(О концепции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теплоснабжения Республики Беларусь на период до 2020 г.)</a:t>
            </a:r>
            <a:r>
              <a:rPr lang="ru-RU" altLang="ru-RU" dirty="0"/>
              <a:t> 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solidFill>
                  <a:schemeClr val="bg1"/>
                </a:solidFill>
              </a:rPr>
              <a:t>Принята в 2010 г.</a:t>
            </a:r>
          </a:p>
          <a:p>
            <a:r>
              <a:rPr lang="ru-RU" altLang="ru-RU" sz="2000" dirty="0">
                <a:solidFill>
                  <a:schemeClr val="bg1"/>
                </a:solidFill>
              </a:rPr>
              <a:t>Пересмотрена в 2017 г. </a:t>
            </a:r>
          </a:p>
          <a:p>
            <a:r>
              <a:rPr lang="ru-RU" altLang="ru-RU" sz="2000" dirty="0">
                <a:solidFill>
                  <a:schemeClr val="bg1"/>
                </a:solidFill>
              </a:rPr>
              <a:t>В 2020 г. внесены изменения и продлена до 2025 г.</a:t>
            </a:r>
            <a:endParaRPr lang="ru-RU" alt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909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5176" y="1004224"/>
            <a:ext cx="980501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Стратегическими направлениями развития теплоснабжения являются: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повышение эффективности и обеспечение постоянного развития систем теплоснабжения с применением современных технологий, использованием местных топливно-энергетических ресурсов, </a:t>
            </a: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вторичных энергетических ресурсов и альтернативных источников энергии;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надежное, экономичное и безопасное снабжение тепловой энергией организаций и населения республики;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максимальное использование возможности комбинированной выработки тепловой и электрической энергии;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соблюдение баланса экономических интересов энергоснабжающих организаций (поставщиков тепловой энергии) и потребителей;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обеспечение экономически обоснованной доходности инвестиционного капитала при государственном регулировании тарифов на тепловую энергию;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создание оптимальной структуры управления процессами теплоснабжения;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исключение посредников при поставке тепловой энергии потребителю;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совершенствование нормативных правовых актов.</a:t>
            </a:r>
          </a:p>
        </p:txBody>
      </p:sp>
    </p:spTree>
    <p:extLst>
      <p:ext uri="{BB962C8B-B14F-4D97-AF65-F5344CB8AC3E}">
        <p14:creationId xmlns:p14="http://schemas.microsoft.com/office/powerpoint/2010/main" val="169853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0089" y="987846"/>
            <a:ext cx="9343222" cy="675702"/>
          </a:xfrm>
        </p:spPr>
        <p:txBody>
          <a:bodyPr>
            <a:normAutofit/>
          </a:bodyPr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Наиболее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характерныХ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079653" y="1663548"/>
            <a:ext cx="10322805" cy="4508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применения </a:t>
            </a:r>
            <a:r>
              <a:rPr lang="ru-RU" altLang="ru-RU" sz="24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многоставочных</a:t>
            </a: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 тарифов на централизованное теплоснабжение с учетом налогов на топливо в зависимости от его экологических свойств; </a:t>
            </a:r>
          </a:p>
          <a:p>
            <a:pPr>
              <a:lnSpc>
                <a:spcPct val="90000"/>
              </a:lnSpc>
            </a:pPr>
            <a:r>
              <a:rPr lang="ru-RU" alt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распространение применения альтернативных природному газу и нефти топлив (горючие отходы, биомасса, солнечная энергия, геотермальная энергия, вторичные энергетические ресурсы промышленного производства и пр.). </a:t>
            </a:r>
            <a:endParaRPr lang="ru-RU" alt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9330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F93F39546214EB20615D831F5B962" ma:contentTypeVersion="13" ma:contentTypeDescription="Create a new document." ma:contentTypeScope="" ma:versionID="f39537c117a8e4db60f843875475e9ec">
  <xsd:schema xmlns:xsd="http://www.w3.org/2001/XMLSchema" xmlns:xs="http://www.w3.org/2001/XMLSchema" xmlns:p="http://schemas.microsoft.com/office/2006/metadata/properties" xmlns:ns3="0ee7c878-ee8d-4299-b924-126acfd8af52" xmlns:ns4="3e062066-11ad-4898-a4f8-b145161dd926" targetNamespace="http://schemas.microsoft.com/office/2006/metadata/properties" ma:root="true" ma:fieldsID="4663e2b168b4789ed922fd26425f861d" ns3:_="" ns4:_="">
    <xsd:import namespace="0ee7c878-ee8d-4299-b924-126acfd8af52"/>
    <xsd:import namespace="3e062066-11ad-4898-a4f8-b145161dd9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7c878-ee8d-4299-b924-126acfd8af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62066-11ad-4898-a4f8-b145161dd92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594728-EC5D-4F36-97CF-34C99DD1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e7c878-ee8d-4299-b924-126acfd8af52"/>
    <ds:schemaRef ds:uri="3e062066-11ad-4898-a4f8-b145161dd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9AE7A-C9D5-42BD-9667-90F7F6DDA1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BEBA07-11AD-45B7-B545-9D3DEE122D47}">
  <ds:schemaRefs>
    <ds:schemaRef ds:uri="http://purl.org/dc/terms/"/>
    <ds:schemaRef ds:uri="0ee7c878-ee8d-4299-b924-126acfd8af52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e062066-11ad-4898-a4f8-b145161dd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238</TotalTime>
  <Words>236</Words>
  <Application>Microsoft Office PowerPoint</Application>
  <PresentationFormat>Widescreen</PresentationFormat>
  <Paragraphs>67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HeliosC-BoldItalic</vt:lpstr>
      <vt:lpstr>Times New Roman</vt:lpstr>
      <vt:lpstr>Wingdings 3</vt:lpstr>
      <vt:lpstr>Сектор</vt:lpstr>
      <vt:lpstr>Интеграция низкотемпературных возобновляемых источников энергии в системы отопления и охлаждения на районном уровне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Пути совершенствования и развития систем централизованного теплоснабжения (О концепции развития теплоснабжения Республики Беларусь на период до 2020 г.) </vt:lpstr>
      <vt:lpstr>PowerPoint Presentation</vt:lpstr>
      <vt:lpstr>СРЕДИ Наиболее характерныХ решениЙ</vt:lpstr>
      <vt:lpstr>Структура энергогенерирующих источников Беларуси после 2020 г.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низкотемпературных возобновляемых источников энергии в системы отопления и охлаждения на районном уровне</dc:title>
  <dc:creator>Admin</dc:creator>
  <cp:lastModifiedBy>JK</cp:lastModifiedBy>
  <cp:revision>22</cp:revision>
  <dcterms:created xsi:type="dcterms:W3CDTF">2021-01-25T16:46:38Z</dcterms:created>
  <dcterms:modified xsi:type="dcterms:W3CDTF">2021-02-03T07:03:43Z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0x010100E06F93F39546214EB20615D831F5B962</vt:lpwstr>
  </property>
</Properties>
</file>