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25"/>
  </p:notesMasterIdLst>
  <p:sldIdLst>
    <p:sldId id="256" r:id="rId5"/>
    <p:sldId id="268" r:id="rId6"/>
    <p:sldId id="257" r:id="rId7"/>
    <p:sldId id="258" r:id="rId8"/>
    <p:sldId id="260" r:id="rId9"/>
    <p:sldId id="261" r:id="rId10"/>
    <p:sldId id="278" r:id="rId11"/>
    <p:sldId id="277" r:id="rId12"/>
    <p:sldId id="280" r:id="rId13"/>
    <p:sldId id="282" r:id="rId14"/>
    <p:sldId id="289" r:id="rId15"/>
    <p:sldId id="287" r:id="rId16"/>
    <p:sldId id="293" r:id="rId17"/>
    <p:sldId id="291" r:id="rId18"/>
    <p:sldId id="285" r:id="rId19"/>
    <p:sldId id="295" r:id="rId20"/>
    <p:sldId id="296" r:id="rId21"/>
    <p:sldId id="297" r:id="rId22"/>
    <p:sldId id="298" r:id="rId23"/>
    <p:sldId id="29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58D6"/>
    <a:srgbClr val="82B8E7"/>
    <a:srgbClr val="90C440"/>
    <a:srgbClr val="725198"/>
    <a:srgbClr val="6E529D"/>
    <a:srgbClr val="B7CF9D"/>
    <a:srgbClr val="5CCAE7"/>
    <a:srgbClr val="5AC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02174-6DCF-4571-9CC7-863DDD3D31B7}" v="15" dt="2021-03-17T11:03:50.1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5226" autoAdjust="0"/>
  </p:normalViewPr>
  <p:slideViewPr>
    <p:cSldViewPr snapToGrid="0">
      <p:cViewPr varScale="1">
        <p:scale>
          <a:sx n="62" d="100"/>
          <a:sy n="62" d="100"/>
        </p:scale>
        <p:origin x="68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Kiruja" userId="a27f4c16-035d-444a-a635-26b15532fcb7" providerId="ADAL" clId="{28902174-6DCF-4571-9CC7-863DDD3D31B7}"/>
    <pc:docChg chg="custSel modSld">
      <pc:chgData name="Jack Kiruja" userId="a27f4c16-035d-444a-a635-26b15532fcb7" providerId="ADAL" clId="{28902174-6DCF-4571-9CC7-863DDD3D31B7}" dt="2021-03-17T11:03:50.190" v="14"/>
      <pc:docMkLst>
        <pc:docMk/>
      </pc:docMkLst>
      <pc:sldChg chg="modSp">
        <pc:chgData name="Jack Kiruja" userId="a27f4c16-035d-444a-a635-26b15532fcb7" providerId="ADAL" clId="{28902174-6DCF-4571-9CC7-863DDD3D31B7}" dt="2021-03-17T11:03:50.190" v="14"/>
        <pc:sldMkLst>
          <pc:docMk/>
          <pc:sldMk cId="4034889038" sldId="256"/>
        </pc:sldMkLst>
        <pc:spChg chg="mod">
          <ac:chgData name="Jack Kiruja" userId="a27f4c16-035d-444a-a635-26b15532fcb7" providerId="ADAL" clId="{28902174-6DCF-4571-9CC7-863DDD3D31B7}" dt="2021-03-17T11:03:01.361" v="6" actId="27636"/>
          <ac:spMkLst>
            <pc:docMk/>
            <pc:sldMk cId="4034889038" sldId="256"/>
            <ac:spMk id="2" creationId="{00000000-0000-0000-0000-000000000000}"/>
          </ac:spMkLst>
        </pc:spChg>
        <pc:spChg chg="mod">
          <ac:chgData name="Jack Kiruja" userId="a27f4c16-035d-444a-a635-26b15532fcb7" providerId="ADAL" clId="{28902174-6DCF-4571-9CC7-863DDD3D31B7}" dt="2021-03-17T11:03:50.190" v="14"/>
          <ac:spMkLst>
            <pc:docMk/>
            <pc:sldMk cId="4034889038" sldId="256"/>
            <ac:spMk id="3" creationId="{00000000-0000-0000-0000-000000000000}"/>
          </ac:spMkLst>
        </pc:spChg>
      </pc:sldChg>
      <pc:sldChg chg="modSp">
        <pc:chgData name="Jack Kiruja" userId="a27f4c16-035d-444a-a635-26b15532fcb7" providerId="ADAL" clId="{28902174-6DCF-4571-9CC7-863DDD3D31B7}" dt="2021-03-17T11:03:01.392" v="7" actId="27636"/>
        <pc:sldMkLst>
          <pc:docMk/>
          <pc:sldMk cId="1126722725" sldId="282"/>
        </pc:sldMkLst>
        <pc:spChg chg="mod">
          <ac:chgData name="Jack Kiruja" userId="a27f4c16-035d-444a-a635-26b15532fcb7" providerId="ADAL" clId="{28902174-6DCF-4571-9CC7-863DDD3D31B7}" dt="2021-03-17T11:03:01.392" v="7" actId="27636"/>
          <ac:spMkLst>
            <pc:docMk/>
            <pc:sldMk cId="1126722725" sldId="282"/>
            <ac:spMk id="614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9DA85-A43D-491A-9BD9-9B2B74D4616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1A2AD-8D79-4114-9A3E-463D1967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33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F1A2AD-8D79-4114-9A3E-463D1967623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055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A76C10-560A-49F9-860B-D144CBCA874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6934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F1A2AD-8D79-4114-9A3E-463D1967623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074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13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61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926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306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102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4093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186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966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91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9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97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19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32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70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36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69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EF52BE8-290C-40BD-8D94-5AA0833E06CC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30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3760" y="664285"/>
            <a:ext cx="8001000" cy="2519980"/>
          </a:xfrm>
        </p:spPr>
        <p:txBody>
          <a:bodyPr>
            <a:normAutofit/>
          </a:bodyPr>
          <a:lstStyle/>
          <a:p>
            <a:r>
              <a:rPr lang="en-GB" sz="31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Integrating low-temperature renewables in district heating and cooling systems</a:t>
            </a:r>
            <a:r>
              <a:rPr lang="en-GB" sz="31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GB" sz="4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4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171" y="4015901"/>
            <a:ext cx="9284627" cy="194733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Focus on Belarus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February 3-4 2021</a:t>
            </a:r>
          </a:p>
          <a:p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BELARUSIAN NATIONAL TECHNICAL UNIVERSITY</a:t>
            </a:r>
          </a:p>
          <a:p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PROFESSOR V.A. SEDNIN and ALEXEI SEDNIN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889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929117" y="5838941"/>
            <a:ext cx="9440289" cy="683046"/>
          </a:xfrm>
        </p:spPr>
        <p:txBody>
          <a:bodyPr>
            <a:normAutofit/>
          </a:bodyPr>
          <a:lstStyle/>
          <a:p>
            <a:r>
              <a:rPr lang="en-GB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energy generation sources in Belarus after </a:t>
            </a:r>
            <a:r>
              <a:rPr lang="en-GB" sz="20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  <p:pic>
        <p:nvPicPr>
          <p:cNvPr id="6147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255" y="539826"/>
            <a:ext cx="7337234" cy="4946574"/>
          </a:xfrm>
        </p:spPr>
      </p:pic>
      <p:sp>
        <p:nvSpPr>
          <p:cNvPr id="2" name="Прямоугольник 1"/>
          <p:cNvSpPr/>
          <p:nvPr/>
        </p:nvSpPr>
        <p:spPr>
          <a:xfrm>
            <a:off x="322200" y="170494"/>
            <a:ext cx="651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NPP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D9BCA9C-B0E5-45BA-ACF0-EA405D910258}"/>
              </a:ext>
            </a:extLst>
          </p:cNvPr>
          <p:cNvSpPr txBox="1"/>
          <p:nvPr/>
        </p:nvSpPr>
        <p:spPr>
          <a:xfrm>
            <a:off x="2126255" y="478866"/>
            <a:ext cx="1505945" cy="41915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0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 const</a:t>
            </a:r>
          </a:p>
          <a:p>
            <a:pPr algn="ctr">
              <a:lnSpc>
                <a:spcPts val="1600"/>
              </a:lnSpc>
            </a:pPr>
            <a:r>
              <a:rPr lang="en-GB" sz="20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consumers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621DBCBA-DEF0-4EEB-AF6F-F563A1D2B03A}"/>
              </a:ext>
            </a:extLst>
          </p:cNvPr>
          <p:cNvSpPr/>
          <p:nvPr/>
        </p:nvSpPr>
        <p:spPr>
          <a:xfrm>
            <a:off x="2126255" y="412826"/>
            <a:ext cx="1597385" cy="127000"/>
          </a:xfrm>
          <a:prstGeom prst="rect">
            <a:avLst/>
          </a:prstGeom>
          <a:solidFill>
            <a:srgbClr val="5C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5AC6E4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C803D06-DC07-46AD-86C2-C542DF5085C9}"/>
              </a:ext>
            </a:extLst>
          </p:cNvPr>
          <p:cNvSpPr txBox="1"/>
          <p:nvPr/>
        </p:nvSpPr>
        <p:spPr>
          <a:xfrm rot="16200000">
            <a:off x="1101074" y="3116831"/>
            <a:ext cx="3556306" cy="624338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7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areas of the heating system</a:t>
            </a:r>
          </a:p>
          <a:p>
            <a:pPr algn="ctr">
              <a:lnSpc>
                <a:spcPts val="1600"/>
              </a:lnSpc>
            </a:pPr>
            <a:endParaRPr lang="ru-RU" sz="17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</a:pPr>
            <a:r>
              <a:rPr lang="en-GB" sz="17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(Q = const)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D8993F3-A2CB-47FE-A90B-EF153F2ACB22}"/>
              </a:ext>
            </a:extLst>
          </p:cNvPr>
          <p:cNvSpPr txBox="1"/>
          <p:nvPr/>
        </p:nvSpPr>
        <p:spPr>
          <a:xfrm>
            <a:off x="3451224" y="1449574"/>
            <a:ext cx="1066682" cy="187937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7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 var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CBCFDBAF-0D26-45F1-9FCA-3F2102BC214E}"/>
              </a:ext>
            </a:extLst>
          </p:cNvPr>
          <p:cNvSpPr txBox="1"/>
          <p:nvPr/>
        </p:nvSpPr>
        <p:spPr>
          <a:xfrm>
            <a:off x="3506469" y="1847023"/>
            <a:ext cx="722631" cy="187937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7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 var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9D8B3A74-4D66-4D87-BD1C-4FEB27CBE331}"/>
              </a:ext>
            </a:extLst>
          </p:cNvPr>
          <p:cNvSpPr txBox="1"/>
          <p:nvPr/>
        </p:nvSpPr>
        <p:spPr>
          <a:xfrm>
            <a:off x="3506469" y="2510440"/>
            <a:ext cx="837202" cy="187937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7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 const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226437A8-8DB6-4E91-B871-7A97A47E0B39}"/>
              </a:ext>
            </a:extLst>
          </p:cNvPr>
          <p:cNvSpPr txBox="1"/>
          <p:nvPr/>
        </p:nvSpPr>
        <p:spPr>
          <a:xfrm>
            <a:off x="3460749" y="3079888"/>
            <a:ext cx="837202" cy="187937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7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 const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C13C864-DBEB-48FF-A5DC-D8DC233CB672}"/>
              </a:ext>
            </a:extLst>
          </p:cNvPr>
          <p:cNvSpPr txBox="1"/>
          <p:nvPr/>
        </p:nvSpPr>
        <p:spPr>
          <a:xfrm>
            <a:off x="5200331" y="1433173"/>
            <a:ext cx="1381197" cy="28460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7200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4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Boiler house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3E7D274F-39D1-4856-9434-D82D898808CA}"/>
              </a:ext>
            </a:extLst>
          </p:cNvPr>
          <p:cNvSpPr txBox="1"/>
          <p:nvPr/>
        </p:nvSpPr>
        <p:spPr>
          <a:xfrm>
            <a:off x="5001695" y="1890192"/>
            <a:ext cx="1647566" cy="362279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24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 boilers in boiler houses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7D4125E2-3A7A-46AD-8CEE-B687D6305891}"/>
              </a:ext>
            </a:extLst>
          </p:cNvPr>
          <p:cNvSpPr txBox="1"/>
          <p:nvPr/>
        </p:nvSpPr>
        <p:spPr>
          <a:xfrm>
            <a:off x="5038142" y="2444151"/>
            <a:ext cx="1647566" cy="410369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CHP electric boilers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CD14D8E2-D54C-4769-82A5-4A046D936F5B}"/>
              </a:ext>
            </a:extLst>
          </p:cNvPr>
          <p:cNvSpPr txBox="1"/>
          <p:nvPr/>
        </p:nvSpPr>
        <p:spPr>
          <a:xfrm>
            <a:off x="5038142" y="3113642"/>
            <a:ext cx="1647566" cy="20518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CHP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6822EFDE-0B8D-4F68-B5D8-DD490F1FE3D3}"/>
              </a:ext>
            </a:extLst>
          </p:cNvPr>
          <p:cNvSpPr txBox="1"/>
          <p:nvPr/>
        </p:nvSpPr>
        <p:spPr>
          <a:xfrm>
            <a:off x="4936264" y="3511840"/>
            <a:ext cx="1778428" cy="395108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 cycle</a:t>
            </a:r>
            <a:br>
              <a:rPr lang="en-GB" sz="1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(CCGT-CPP)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6F3C07FD-B33C-405F-86EC-858A04296437}"/>
              </a:ext>
            </a:extLst>
          </p:cNvPr>
          <p:cNvSpPr txBox="1"/>
          <p:nvPr/>
        </p:nvSpPr>
        <p:spPr>
          <a:xfrm>
            <a:off x="4936264" y="3899958"/>
            <a:ext cx="1778428" cy="391133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Steam turbine</a:t>
            </a:r>
          </a:p>
          <a:p>
            <a:pPr algn="ctr">
              <a:lnSpc>
                <a:spcPts val="1600"/>
              </a:lnSpc>
            </a:pPr>
            <a:r>
              <a:rPr lang="en-GB" sz="1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CCGT-CPP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2DAF16F7-1B20-47C0-B670-69D926B332CA}"/>
              </a:ext>
            </a:extLst>
          </p:cNvPr>
          <p:cNvSpPr txBox="1"/>
          <p:nvPr/>
        </p:nvSpPr>
        <p:spPr>
          <a:xfrm>
            <a:off x="4936264" y="4243257"/>
            <a:ext cx="1778428" cy="185948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CPP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4B3B5C66-5866-4F77-9435-E058F526646B}"/>
              </a:ext>
            </a:extLst>
          </p:cNvPr>
          <p:cNvSpPr txBox="1"/>
          <p:nvPr/>
        </p:nvSpPr>
        <p:spPr>
          <a:xfrm>
            <a:off x="4905658" y="4652419"/>
            <a:ext cx="1778428" cy="185948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NPP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55E5E97B-B5CD-40F2-8FFC-9B9451AC6D57}"/>
              </a:ext>
            </a:extLst>
          </p:cNvPr>
          <p:cNvSpPr txBox="1"/>
          <p:nvPr/>
        </p:nvSpPr>
        <p:spPr>
          <a:xfrm>
            <a:off x="4936264" y="5143912"/>
            <a:ext cx="1778428" cy="185948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Isolated generating plant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95DDE376-2006-4372-B4BD-9D5D5EE264F9}"/>
              </a:ext>
            </a:extLst>
          </p:cNvPr>
          <p:cNvSpPr txBox="1"/>
          <p:nvPr/>
        </p:nvSpPr>
        <p:spPr>
          <a:xfrm>
            <a:off x="7301254" y="1886288"/>
            <a:ext cx="1000561" cy="187936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= var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734B3724-53F8-49AE-8BD5-A1C62294D51A}"/>
              </a:ext>
            </a:extLst>
          </p:cNvPr>
          <p:cNvSpPr txBox="1"/>
          <p:nvPr/>
        </p:nvSpPr>
        <p:spPr>
          <a:xfrm>
            <a:off x="7301254" y="2444151"/>
            <a:ext cx="1000561" cy="187936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= var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531E19ED-4798-40AF-805C-177CC14FB890}"/>
              </a:ext>
            </a:extLst>
          </p:cNvPr>
          <p:cNvSpPr txBox="1"/>
          <p:nvPr/>
        </p:nvSpPr>
        <p:spPr>
          <a:xfrm>
            <a:off x="7136662" y="3615426"/>
            <a:ext cx="1000561" cy="187936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= var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AF51FFC2-7AF5-42C4-B5A0-5426BB02C467}"/>
              </a:ext>
            </a:extLst>
          </p:cNvPr>
          <p:cNvSpPr txBox="1"/>
          <p:nvPr/>
        </p:nvSpPr>
        <p:spPr>
          <a:xfrm>
            <a:off x="7301254" y="2963595"/>
            <a:ext cx="1000561" cy="187936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= const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8F51E729-2DE9-442B-A66B-E786C9FBCC77}"/>
              </a:ext>
            </a:extLst>
          </p:cNvPr>
          <p:cNvSpPr txBox="1"/>
          <p:nvPr/>
        </p:nvSpPr>
        <p:spPr>
          <a:xfrm>
            <a:off x="6959878" y="4550913"/>
            <a:ext cx="1000561" cy="187936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= const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396C97A9-67F4-4B61-B1A8-0250D01A4DE4}"/>
              </a:ext>
            </a:extLst>
          </p:cNvPr>
          <p:cNvSpPr txBox="1"/>
          <p:nvPr/>
        </p:nvSpPr>
        <p:spPr>
          <a:xfrm>
            <a:off x="7026934" y="5048950"/>
            <a:ext cx="1000561" cy="187936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= const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DB7C5E68-53F1-4539-9423-7267E1588AB0}"/>
              </a:ext>
            </a:extLst>
          </p:cNvPr>
          <p:cNvSpPr txBox="1"/>
          <p:nvPr/>
        </p:nvSpPr>
        <p:spPr>
          <a:xfrm rot="16200000">
            <a:off x="7037304" y="2960238"/>
            <a:ext cx="3556306" cy="502176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bIns="10800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7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 grid </a:t>
            </a:r>
          </a:p>
          <a:p>
            <a:pPr algn="ctr">
              <a:lnSpc>
                <a:spcPts val="1600"/>
              </a:lnSpc>
            </a:pPr>
            <a:r>
              <a:rPr lang="en-GB" sz="17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(W=const)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E9FD7890-422E-45D5-AE7E-B75E05DB6C8D}"/>
              </a:ext>
            </a:extLst>
          </p:cNvPr>
          <p:cNvSpPr txBox="1"/>
          <p:nvPr/>
        </p:nvSpPr>
        <p:spPr>
          <a:xfrm>
            <a:off x="7850302" y="567346"/>
            <a:ext cx="1505945" cy="41915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0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= const</a:t>
            </a:r>
          </a:p>
          <a:p>
            <a:pPr algn="ctr">
              <a:lnSpc>
                <a:spcPts val="1600"/>
              </a:lnSpc>
            </a:pPr>
            <a:r>
              <a:rPr lang="en-GB" sz="20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consumers</a:t>
            </a:r>
          </a:p>
        </p:txBody>
      </p:sp>
    </p:spTree>
    <p:extLst>
      <p:ext uri="{BB962C8B-B14F-4D97-AF65-F5344CB8AC3E}">
        <p14:creationId xmlns:p14="http://schemas.microsoft.com/office/powerpoint/2010/main" val="112672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262" y="416021"/>
            <a:ext cx="8416886" cy="4464452"/>
          </a:xfrm>
          <a:prstGeom prst="rect">
            <a:avLst/>
          </a:prstGeom>
          <a:solidFill>
            <a:srgbClr val="82B8E7"/>
          </a:solidFill>
          <a:ln>
            <a:noFill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181339" y="5230513"/>
            <a:ext cx="85711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scenario of the situation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Belarusian energy system after 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commissioning of the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BelNPP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Heating season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2200" y="170494"/>
            <a:ext cx="651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NPP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236BF26-D824-4E0E-93A5-8517DD4F994D}"/>
              </a:ext>
            </a:extLst>
          </p:cNvPr>
          <p:cNvSpPr txBox="1"/>
          <p:nvPr/>
        </p:nvSpPr>
        <p:spPr>
          <a:xfrm>
            <a:off x="2576854" y="1406228"/>
            <a:ext cx="2193266" cy="18992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Surplus energy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9AF7EEF-E897-4A41-8893-9591CD616270}"/>
              </a:ext>
            </a:extLst>
          </p:cNvPr>
          <p:cNvSpPr txBox="1"/>
          <p:nvPr/>
        </p:nvSpPr>
        <p:spPr>
          <a:xfrm>
            <a:off x="5870712" y="980640"/>
            <a:ext cx="2383766" cy="372666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GB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 energy consumption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ABFA11A5-F1A4-44C9-B08A-1430FB89A1AA}"/>
              </a:ext>
            </a:extLst>
          </p:cNvPr>
          <p:cNvSpPr txBox="1"/>
          <p:nvPr/>
        </p:nvSpPr>
        <p:spPr>
          <a:xfrm>
            <a:off x="6116344" y="1818050"/>
            <a:ext cx="615926" cy="153371"/>
          </a:xfrm>
          <a:prstGeom prst="rect">
            <a:avLst/>
          </a:prstGeom>
          <a:solidFill>
            <a:srgbClr val="B7CF9D"/>
          </a:solidFill>
        </p:spPr>
        <p:txBody>
          <a:bodyPr wrap="square" lIns="72000" tIns="0" rIns="144000" bIns="36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[кэе]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9DE8FFD-6910-44FA-B841-3B50F4264E62}"/>
              </a:ext>
            </a:extLst>
          </p:cNvPr>
          <p:cNvSpPr txBox="1"/>
          <p:nvPr/>
        </p:nvSpPr>
        <p:spPr>
          <a:xfrm>
            <a:off x="6096000" y="2499857"/>
            <a:ext cx="615926" cy="153371"/>
          </a:xfrm>
          <a:prstGeom prst="rect">
            <a:avLst/>
          </a:prstGeom>
          <a:solidFill>
            <a:srgbClr val="725198"/>
          </a:solidFill>
        </p:spPr>
        <p:txBody>
          <a:bodyPr wrap="square" lIns="72000" tIns="0" rIns="144000" bIns="36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[тэн]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FE3634B9-E050-4332-B3E8-3C968B0307EC}"/>
              </a:ext>
            </a:extLst>
          </p:cNvPr>
          <p:cNvSpPr txBox="1"/>
          <p:nvPr/>
        </p:nvSpPr>
        <p:spPr>
          <a:xfrm>
            <a:off x="5701719" y="3395131"/>
            <a:ext cx="1445176" cy="153371"/>
          </a:xfrm>
          <a:prstGeom prst="rect">
            <a:avLst/>
          </a:prstGeom>
          <a:solidFill>
            <a:srgbClr val="82B8E7"/>
          </a:solidFill>
        </p:spPr>
        <p:txBody>
          <a:bodyPr wrap="square" lIns="72000" tIns="0" rIns="144000" bIns="36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[клок-стаячии]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A882E61-C466-4E8E-9C60-F8D4F229BAC5}"/>
              </a:ext>
            </a:extLst>
          </p:cNvPr>
          <p:cNvSpPr txBox="1"/>
          <p:nvPr/>
        </p:nvSpPr>
        <p:spPr>
          <a:xfrm>
            <a:off x="6158937" y="4013246"/>
            <a:ext cx="615926" cy="153371"/>
          </a:xfrm>
          <a:prstGeom prst="rect">
            <a:avLst/>
          </a:prstGeom>
          <a:solidFill>
            <a:srgbClr val="90C440"/>
          </a:solidFill>
        </p:spPr>
        <p:txBody>
          <a:bodyPr wrap="square" lIns="72000" tIns="0" rIns="144000" bIns="36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NPP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1A3BFF81-57A6-4C21-A2FC-3A1AD69AC285}"/>
              </a:ext>
            </a:extLst>
          </p:cNvPr>
          <p:cNvSpPr txBox="1"/>
          <p:nvPr/>
        </p:nvSpPr>
        <p:spPr>
          <a:xfrm rot="16200000">
            <a:off x="1355217" y="2731134"/>
            <a:ext cx="615926" cy="153371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36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mW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4CD9E37-6954-44DB-B497-54412EAEA17E}"/>
              </a:ext>
            </a:extLst>
          </p:cNvPr>
          <p:cNvSpPr txBox="1"/>
          <p:nvPr/>
        </p:nvSpPr>
        <p:spPr>
          <a:xfrm>
            <a:off x="4869329" y="4678289"/>
            <a:ext cx="2193266" cy="190240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0" rIns="144000" bIns="36000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GB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of day, hr</a:t>
            </a:r>
          </a:p>
        </p:txBody>
      </p:sp>
    </p:spTree>
    <p:extLst>
      <p:ext uri="{BB962C8B-B14F-4D97-AF65-F5344CB8AC3E}">
        <p14:creationId xmlns:p14="http://schemas.microsoft.com/office/powerpoint/2010/main" val="245886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Таблиц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095" y="473725"/>
            <a:ext cx="8802477" cy="522199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62447" y="5934670"/>
            <a:ext cx="9258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SCHEMATIC DIAGRAM FOR INTEGRATING AN ENERGY COMPLEX AND A </a:t>
            </a:r>
            <a:b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HEAT-PUMP SYSTEM INTO A DISTRICT HEATING SYSTEM </a:t>
            </a:r>
            <a:b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00A6F59-AAFB-4ED6-A315-6B76D97D0283}"/>
              </a:ext>
            </a:extLst>
          </p:cNvPr>
          <p:cNvSpPr txBox="1"/>
          <p:nvPr/>
        </p:nvSpPr>
        <p:spPr>
          <a:xfrm>
            <a:off x="1662454" y="2246199"/>
            <a:ext cx="899993" cy="42329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72000" rIns="144000" bIns="14400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400" baseline="-25000">
                <a:solidFill>
                  <a:srgbClr val="6B58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CHP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9C86868-B2AF-4114-B464-0545A7908CBB}"/>
              </a:ext>
            </a:extLst>
          </p:cNvPr>
          <p:cNvSpPr txBox="1"/>
          <p:nvPr/>
        </p:nvSpPr>
        <p:spPr>
          <a:xfrm>
            <a:off x="3876925" y="935288"/>
            <a:ext cx="790770" cy="413575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800" baseline="-25000" dirty="0">
                <a:solidFill>
                  <a:srgbClr val="6B58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ЗК (to clarify)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030534A3-AB6F-4D08-A3A7-27728142F30F}"/>
              </a:ext>
            </a:extLst>
          </p:cNvPr>
          <p:cNvSpPr txBox="1"/>
          <p:nvPr/>
        </p:nvSpPr>
        <p:spPr>
          <a:xfrm>
            <a:off x="5895975" y="935288"/>
            <a:ext cx="523875" cy="615553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000" baseline="-25000" dirty="0">
                <a:solidFill>
                  <a:srgbClr val="6B58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 </a:t>
            </a:r>
            <a:br>
              <a:rPr lang="en-GB" sz="2000" baseline="-25000" dirty="0">
                <a:solidFill>
                  <a:srgbClr val="6B58D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aseline="-25000" dirty="0">
                <a:solidFill>
                  <a:srgbClr val="6B58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(to clarify)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F7164130-DA18-4830-BDC2-F6F9E1210E4E}"/>
              </a:ext>
            </a:extLst>
          </p:cNvPr>
          <p:cNvSpPr txBox="1"/>
          <p:nvPr/>
        </p:nvSpPr>
        <p:spPr>
          <a:xfrm>
            <a:off x="3952000" y="4810516"/>
            <a:ext cx="715694" cy="390235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1600" baseline="-25000" dirty="0">
                <a:solidFill>
                  <a:srgbClr val="6B58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Heat-pump system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DC74BF2-13DB-4B32-8F11-85FE029020DB}"/>
              </a:ext>
            </a:extLst>
          </p:cNvPr>
          <p:cNvSpPr txBox="1"/>
          <p:nvPr/>
        </p:nvSpPr>
        <p:spPr>
          <a:xfrm>
            <a:off x="5032745" y="3315875"/>
            <a:ext cx="563525" cy="410369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000" baseline="-25000" dirty="0">
                <a:solidFill>
                  <a:srgbClr val="6B58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 (to clarify)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35F5D1CE-196A-4A5D-8481-FF9F70889940}"/>
              </a:ext>
            </a:extLst>
          </p:cNvPr>
          <p:cNvSpPr txBox="1"/>
          <p:nvPr/>
        </p:nvSpPr>
        <p:spPr>
          <a:xfrm>
            <a:off x="7194783" y="1620977"/>
            <a:ext cx="2238813" cy="836869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72000" rIns="144000" bIns="14400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800" baseline="-25000" dirty="0">
                <a:solidFill>
                  <a:srgbClr val="6B58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heating networks</a:t>
            </a:r>
          </a:p>
          <a:p>
            <a:pPr algn="ctr">
              <a:lnSpc>
                <a:spcPts val="1600"/>
              </a:lnSpc>
            </a:pPr>
            <a:endParaRPr lang="ru-RU" sz="2800" baseline="-25000" dirty="0">
              <a:solidFill>
                <a:srgbClr val="6B58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28547A3-9757-477D-ADEC-3C646A7CE5B1}"/>
              </a:ext>
            </a:extLst>
          </p:cNvPr>
          <p:cNvSpPr txBox="1"/>
          <p:nvPr/>
        </p:nvSpPr>
        <p:spPr>
          <a:xfrm>
            <a:off x="7156683" y="4717593"/>
            <a:ext cx="1630240" cy="592127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18000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sz="2400" baseline="-25000" dirty="0">
                <a:solidFill>
                  <a:srgbClr val="6B58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Submain heating networks</a:t>
            </a:r>
          </a:p>
        </p:txBody>
      </p:sp>
    </p:spTree>
    <p:extLst>
      <p:ext uri="{BB962C8B-B14F-4D97-AF65-F5344CB8AC3E}">
        <p14:creationId xmlns:p14="http://schemas.microsoft.com/office/powerpoint/2010/main" val="2498492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93250" y="684363"/>
            <a:ext cx="8423237" cy="425459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274545" y="5901619"/>
            <a:ext cx="6916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>
                <a:latin typeface="Times New Roman" panose="02020603050405020304" pitchFamily="18" charset="0"/>
                <a:cs typeface="Times New Roman" panose="02020603050405020304" pitchFamily="18" charset="0"/>
              </a:rPr>
              <a:t>OPTIONS FOR INTEGRATING CUSTOMER TERMINALS INTO A DISTRICT HEATING SYSTEM: centralisation </a:t>
            </a:r>
            <a:br>
              <a:rPr lang="en-GB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4C38EE4-44B0-4311-9560-F288BEE19243}"/>
              </a:ext>
            </a:extLst>
          </p:cNvPr>
          <p:cNvSpPr txBox="1"/>
          <p:nvPr/>
        </p:nvSpPr>
        <p:spPr>
          <a:xfrm>
            <a:off x="1321825" y="2224088"/>
            <a:ext cx="70065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5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thermal energy source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B5781B2-1440-4847-94DE-3A9C43EFB170}"/>
              </a:ext>
            </a:extLst>
          </p:cNvPr>
          <p:cNvSpPr txBox="1"/>
          <p:nvPr/>
        </p:nvSpPr>
        <p:spPr>
          <a:xfrm>
            <a:off x="3672707" y="3803206"/>
            <a:ext cx="12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5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F353EAA-C8DE-4945-B7BB-020235BCBD1C}"/>
              </a:ext>
            </a:extLst>
          </p:cNvPr>
          <p:cNvSpPr txBox="1"/>
          <p:nvPr/>
        </p:nvSpPr>
        <p:spPr>
          <a:xfrm>
            <a:off x="3329807" y="2916294"/>
            <a:ext cx="12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1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F7966A5-2775-46D7-93E1-0952CB151E0C}"/>
              </a:ext>
            </a:extLst>
          </p:cNvPr>
          <p:cNvSpPr txBox="1"/>
          <p:nvPr/>
        </p:nvSpPr>
        <p:spPr>
          <a:xfrm>
            <a:off x="5793607" y="2916294"/>
            <a:ext cx="12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4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D80CC34E-BD17-4407-8EAA-B7A59C22BF4D}"/>
              </a:ext>
            </a:extLst>
          </p:cNvPr>
          <p:cNvSpPr txBox="1"/>
          <p:nvPr/>
        </p:nvSpPr>
        <p:spPr>
          <a:xfrm>
            <a:off x="7412857" y="4357744"/>
            <a:ext cx="12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6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6DCCB86-B7E4-483A-8A19-9284FD7B1CDF}"/>
              </a:ext>
            </a:extLst>
          </p:cNvPr>
          <p:cNvSpPr txBox="1"/>
          <p:nvPr/>
        </p:nvSpPr>
        <p:spPr>
          <a:xfrm>
            <a:off x="7963319" y="1317294"/>
            <a:ext cx="12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221DA42-5F6B-4F11-92A8-2E0E316FBB92}"/>
              </a:ext>
            </a:extLst>
          </p:cNvPr>
          <p:cNvSpPr txBox="1"/>
          <p:nvPr/>
        </p:nvSpPr>
        <p:spPr>
          <a:xfrm>
            <a:off x="5950369" y="980744"/>
            <a:ext cx="129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2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09476E7-FCF9-4E1B-9EC4-4BF8165DBAA8}"/>
              </a:ext>
            </a:extLst>
          </p:cNvPr>
          <p:cNvSpPr txBox="1"/>
          <p:nvPr/>
        </p:nvSpPr>
        <p:spPr>
          <a:xfrm>
            <a:off x="2096598" y="1459641"/>
            <a:ext cx="75783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AT (to clarify)</a:t>
            </a:r>
          </a:p>
        </p:txBody>
      </p:sp>
    </p:spTree>
    <p:extLst>
      <p:ext uri="{BB962C8B-B14F-4D97-AF65-F5344CB8AC3E}">
        <p14:creationId xmlns:p14="http://schemas.microsoft.com/office/powerpoint/2010/main" val="3868915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74545" y="5901619"/>
            <a:ext cx="6916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>
                <a:latin typeface="Times New Roman" panose="02020603050405020304" pitchFamily="18" charset="0"/>
                <a:cs typeface="Times New Roman" panose="02020603050405020304" pitchFamily="18" charset="0"/>
              </a:rPr>
              <a:t>OPTIONS FOR INTEGRATING CUSTOMER TERMINALS INTO A DISTRICT HEATING SYSTEM: decentralisation </a:t>
            </a:r>
            <a:br>
              <a:rPr lang="en-GB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32193" y="779425"/>
            <a:ext cx="9331287" cy="43165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656978E3-ABAE-4546-98B2-523ED6C118CC}"/>
              </a:ext>
            </a:extLst>
          </p:cNvPr>
          <p:cNvSpPr txBox="1"/>
          <p:nvPr/>
        </p:nvSpPr>
        <p:spPr>
          <a:xfrm>
            <a:off x="1428520" y="2353993"/>
            <a:ext cx="781613" cy="439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GB" sz="100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Thermal energy source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C1439CE-3648-4AA8-930E-BF46CC250D57}"/>
              </a:ext>
            </a:extLst>
          </p:cNvPr>
          <p:cNvSpPr txBox="1"/>
          <p:nvPr/>
        </p:nvSpPr>
        <p:spPr>
          <a:xfrm>
            <a:off x="3701282" y="3057524"/>
            <a:ext cx="12989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1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422774B-E36B-45DD-8535-881342DB3C66}"/>
              </a:ext>
            </a:extLst>
          </p:cNvPr>
          <p:cNvSpPr txBox="1"/>
          <p:nvPr/>
        </p:nvSpPr>
        <p:spPr>
          <a:xfrm>
            <a:off x="4091807" y="3895724"/>
            <a:ext cx="12989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5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67D79D9-589D-4060-BDCE-398C36566EA3}"/>
              </a:ext>
            </a:extLst>
          </p:cNvPr>
          <p:cNvSpPr txBox="1"/>
          <p:nvPr/>
        </p:nvSpPr>
        <p:spPr>
          <a:xfrm>
            <a:off x="6433997" y="3006222"/>
            <a:ext cx="12989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4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B278B02-1596-4133-8BB6-1E093BA36815}"/>
              </a:ext>
            </a:extLst>
          </p:cNvPr>
          <p:cNvSpPr txBox="1"/>
          <p:nvPr/>
        </p:nvSpPr>
        <p:spPr>
          <a:xfrm>
            <a:off x="8172310" y="4449259"/>
            <a:ext cx="12989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6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B82AF92-FC1E-4E3A-9C1F-7F7CEE76AA27}"/>
              </a:ext>
            </a:extLst>
          </p:cNvPr>
          <p:cNvSpPr txBox="1"/>
          <p:nvPr/>
        </p:nvSpPr>
        <p:spPr>
          <a:xfrm>
            <a:off x="8821773" y="1377591"/>
            <a:ext cx="12989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3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C4C590B-3442-458D-A0FE-3E054ADAEFD3}"/>
              </a:ext>
            </a:extLst>
          </p:cNvPr>
          <p:cNvSpPr txBox="1"/>
          <p:nvPr/>
        </p:nvSpPr>
        <p:spPr>
          <a:xfrm>
            <a:off x="6573873" y="1057828"/>
            <a:ext cx="12989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Consumer 2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DCAFA56-3925-4446-98C3-D69E9717E05D}"/>
              </a:ext>
            </a:extLst>
          </p:cNvPr>
          <p:cNvSpPr txBox="1"/>
          <p:nvPr/>
        </p:nvSpPr>
        <p:spPr>
          <a:xfrm>
            <a:off x="3097615" y="2573095"/>
            <a:ext cx="75783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AT (to clarify)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E0BD3F7-1273-4D76-900F-E71289F4A41D}"/>
              </a:ext>
            </a:extLst>
          </p:cNvPr>
          <p:cNvSpPr txBox="1"/>
          <p:nvPr/>
        </p:nvSpPr>
        <p:spPr>
          <a:xfrm>
            <a:off x="7742242" y="2353993"/>
            <a:ext cx="75783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AT (to clarify)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5BBD7EF-E337-4E66-9627-39000A6C93A6}"/>
              </a:ext>
            </a:extLst>
          </p:cNvPr>
          <p:cNvSpPr txBox="1"/>
          <p:nvPr/>
        </p:nvSpPr>
        <p:spPr>
          <a:xfrm>
            <a:off x="6194958" y="3298610"/>
            <a:ext cx="75783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AT (to clarify)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6021518-EB87-4701-8A8E-79F3ADC9EFBB}"/>
              </a:ext>
            </a:extLst>
          </p:cNvPr>
          <p:cNvSpPr txBox="1"/>
          <p:nvPr/>
        </p:nvSpPr>
        <p:spPr>
          <a:xfrm>
            <a:off x="7784718" y="1440075"/>
            <a:ext cx="64496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AT (to clarify)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E1BAC505-4F95-43F1-AE94-F7EE6ACC5E2D}"/>
              </a:ext>
            </a:extLst>
          </p:cNvPr>
          <p:cNvSpPr txBox="1"/>
          <p:nvPr/>
        </p:nvSpPr>
        <p:spPr>
          <a:xfrm>
            <a:off x="9391444" y="1909675"/>
            <a:ext cx="75783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AT (to clarify)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8D2B11C0-8EAE-414F-A37A-50659412AD76}"/>
              </a:ext>
            </a:extLst>
          </p:cNvPr>
          <p:cNvSpPr txBox="1"/>
          <p:nvPr/>
        </p:nvSpPr>
        <p:spPr>
          <a:xfrm>
            <a:off x="9445661" y="3972205"/>
            <a:ext cx="70361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AT (to clarify)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62612888-F590-4D6F-A3A7-40D3615F2A7E}"/>
              </a:ext>
            </a:extLst>
          </p:cNvPr>
          <p:cNvSpPr txBox="1"/>
          <p:nvPr/>
        </p:nvSpPr>
        <p:spPr>
          <a:xfrm>
            <a:off x="5658777" y="4209173"/>
            <a:ext cx="75783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" b="1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AT (to clarify)</a:t>
            </a:r>
          </a:p>
        </p:txBody>
      </p:sp>
    </p:spTree>
    <p:extLst>
      <p:ext uri="{BB962C8B-B14F-4D97-AF65-F5344CB8AC3E}">
        <p14:creationId xmlns:p14="http://schemas.microsoft.com/office/powerpoint/2010/main" val="2530253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Таблиц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78030" y="900132"/>
            <a:ext cx="6625221" cy="371792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91209" y="5476871"/>
            <a:ext cx="70816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central heat supply station energy 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flows with energy complex and customer terminals, heat pump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377E58F-8933-4323-9BF6-8EA171496530}"/>
              </a:ext>
            </a:extLst>
          </p:cNvPr>
          <p:cNvSpPr txBox="1"/>
          <p:nvPr/>
        </p:nvSpPr>
        <p:spPr>
          <a:xfrm>
            <a:off x="4654617" y="2313864"/>
            <a:ext cx="1584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i="0" u="none" strike="noStrike" dirty="0">
                <a:solidFill>
                  <a:srgbClr val="FFFFFF"/>
                </a:solidFill>
                <a:latin typeface="Arial" panose="020B0604020202020204" pitchFamily="34" charset="0"/>
              </a:rPr>
              <a:t>Central heat supply station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3A43E18-7D82-4322-993B-7A8FADC09E20}"/>
              </a:ext>
            </a:extLst>
          </p:cNvPr>
          <p:cNvSpPr txBox="1"/>
          <p:nvPr/>
        </p:nvSpPr>
        <p:spPr>
          <a:xfrm>
            <a:off x="3621259" y="4044950"/>
            <a:ext cx="116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i="0" u="none" strike="noStrike" dirty="0">
                <a:solidFill>
                  <a:srgbClr val="FFFFFF"/>
                </a:solidFill>
                <a:latin typeface="Arial" panose="020B0604020202020204" pitchFamily="34" charset="0"/>
              </a:rPr>
              <a:t>energy complex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FE95E5F-0B65-457E-B1B0-B4414015D614}"/>
              </a:ext>
            </a:extLst>
          </p:cNvPr>
          <p:cNvSpPr txBox="1"/>
          <p:nvPr/>
        </p:nvSpPr>
        <p:spPr>
          <a:xfrm>
            <a:off x="5900909" y="4044950"/>
            <a:ext cx="116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i="0" u="none" strike="noStrike">
                <a:solidFill>
                  <a:srgbClr val="FFFFFF"/>
                </a:solidFill>
                <a:latin typeface="Arial" panose="020B0604020202020204" pitchFamily="34" charset="0"/>
              </a:rPr>
              <a:t>AT (to clarify)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4897676-0161-4909-B4C9-661EC2931D4C}"/>
              </a:ext>
            </a:extLst>
          </p:cNvPr>
          <p:cNvSpPr txBox="1"/>
          <p:nvPr/>
        </p:nvSpPr>
        <p:spPr>
          <a:xfrm>
            <a:off x="4789659" y="972129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i="0" u="none" strike="noStrike">
                <a:solidFill>
                  <a:srgbClr val="FFFFFF"/>
                </a:solidFill>
                <a:latin typeface="Arial" panose="020B0604020202020204" pitchFamily="34" charset="0"/>
              </a:rPr>
              <a:t>TH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B5F7C4F-72FF-44A4-A619-8E94E240D097}"/>
              </a:ext>
            </a:extLst>
          </p:cNvPr>
          <p:cNvSpPr txBox="1"/>
          <p:nvPr/>
        </p:nvSpPr>
        <p:spPr>
          <a:xfrm>
            <a:off x="4845050" y="1449964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4A39311-A045-4825-A700-0A1F037A94CF}"/>
              </a:ext>
            </a:extLst>
          </p:cNvPr>
          <p:cNvSpPr txBox="1"/>
          <p:nvPr/>
        </p:nvSpPr>
        <p:spPr>
          <a:xfrm>
            <a:off x="3614909" y="3476915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19429E3-E271-49C8-95B7-45F7EEEEBF4C}"/>
              </a:ext>
            </a:extLst>
          </p:cNvPr>
          <p:cNvSpPr txBox="1"/>
          <p:nvPr/>
        </p:nvSpPr>
        <p:spPr>
          <a:xfrm>
            <a:off x="4786484" y="4136628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CE4DD73-A4C8-49CC-9059-7AC3842C5CB0}"/>
              </a:ext>
            </a:extLst>
          </p:cNvPr>
          <p:cNvSpPr txBox="1"/>
          <p:nvPr/>
        </p:nvSpPr>
        <p:spPr>
          <a:xfrm>
            <a:off x="5919040" y="3432465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C58DA1FF-7C6B-45C4-A245-774F1B0DFC02}"/>
              </a:ext>
            </a:extLst>
          </p:cNvPr>
          <p:cNvSpPr txBox="1"/>
          <p:nvPr/>
        </p:nvSpPr>
        <p:spPr>
          <a:xfrm>
            <a:off x="7424412" y="2795925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  <a:r>
              <a:rPr lang="en-GB" baseline="-5000">
                <a:solidFill>
                  <a:srgbClr val="FFFFFF"/>
                </a:solidFill>
                <a:latin typeface="Arial" panose="020B0604020202020204" pitchFamily="34" charset="0"/>
              </a:rPr>
              <a:t>гвс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0E2C86AE-4273-4C0A-B616-A7D68B411EAE}"/>
              </a:ext>
            </a:extLst>
          </p:cNvPr>
          <p:cNvSpPr txBox="1"/>
          <p:nvPr/>
        </p:nvSpPr>
        <p:spPr>
          <a:xfrm>
            <a:off x="7424412" y="2123262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  <a:r>
              <a:rPr lang="en-GB" baseline="-5000">
                <a:solidFill>
                  <a:srgbClr val="FFFFFF"/>
                </a:solidFill>
                <a:latin typeface="Arial" panose="020B0604020202020204" pitchFamily="34" charset="0"/>
              </a:rPr>
              <a:t>co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02DD18D7-E84F-4C7B-95AF-7F1937D49E60}"/>
              </a:ext>
            </a:extLst>
          </p:cNvPr>
          <p:cNvSpPr txBox="1"/>
          <p:nvPr/>
        </p:nvSpPr>
        <p:spPr>
          <a:xfrm>
            <a:off x="1893562" y="2553554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  <a:r>
              <a:rPr lang="en-GB" baseline="-5000">
                <a:solidFill>
                  <a:srgbClr val="FFFFFF"/>
                </a:solidFill>
                <a:latin typeface="Arial" panose="020B0604020202020204" pitchFamily="34" charset="0"/>
              </a:rPr>
              <a:t>TC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7B05AD14-9A1E-408A-AC7F-2629AE5DA13A}"/>
              </a:ext>
            </a:extLst>
          </p:cNvPr>
          <p:cNvSpPr txBox="1"/>
          <p:nvPr/>
        </p:nvSpPr>
        <p:spPr>
          <a:xfrm>
            <a:off x="6163306" y="991732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  <a:r>
              <a:rPr lang="en-GB" baseline="-5000">
                <a:solidFill>
                  <a:srgbClr val="FFFFFF"/>
                </a:solidFill>
                <a:latin typeface="Arial" panose="020B0604020202020204" pitchFamily="34" charset="0"/>
              </a:rPr>
              <a:t>air flow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F99915A-B113-4E82-AEBB-BB41283757A7}"/>
              </a:ext>
            </a:extLst>
          </p:cNvPr>
          <p:cNvSpPr txBox="1"/>
          <p:nvPr/>
        </p:nvSpPr>
        <p:spPr>
          <a:xfrm>
            <a:off x="3486217" y="991732"/>
            <a:ext cx="116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aseline="-5000">
                <a:solidFill>
                  <a:srgbClr val="FFFFFF"/>
                </a:solidFill>
                <a:latin typeface="Arial" panose="020B0604020202020204" pitchFamily="34" charset="0"/>
              </a:rPr>
              <a:t>EЭС</a:t>
            </a:r>
          </a:p>
          <a:p>
            <a:pPr algn="ctr"/>
            <a:endParaRPr lang="ru-RU" baseline="-5000" dirty="0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718C5458-176D-47AA-B690-B0D661252FC4}"/>
              </a:ext>
            </a:extLst>
          </p:cNvPr>
          <p:cNvSpPr txBox="1"/>
          <p:nvPr/>
        </p:nvSpPr>
        <p:spPr>
          <a:xfrm>
            <a:off x="2178853" y="4127500"/>
            <a:ext cx="116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aseline="-5000">
                <a:solidFill>
                  <a:srgbClr val="FFFFFF"/>
                </a:solidFill>
                <a:latin typeface="Arial" panose="020B0604020202020204" pitchFamily="34" charset="0"/>
              </a:rPr>
              <a:t>EЭС</a:t>
            </a:r>
          </a:p>
          <a:p>
            <a:pPr algn="ctr"/>
            <a:endParaRPr lang="ru-RU" baseline="-5000" dirty="0"/>
          </a:p>
        </p:txBody>
      </p:sp>
    </p:spTree>
    <p:extLst>
      <p:ext uri="{BB962C8B-B14F-4D97-AF65-F5344CB8AC3E}">
        <p14:creationId xmlns:p14="http://schemas.microsoft.com/office/powerpoint/2010/main" val="3621426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r="14"/>
          <a:stretch/>
        </p:blipFill>
        <p:spPr bwMode="auto">
          <a:xfrm>
            <a:off x="1872867" y="836712"/>
            <a:ext cx="8317735" cy="4536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85716" y="5589240"/>
            <a:ext cx="6624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A schematic diagram of a combined heat and power unit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77AC8E6-2A76-4EB5-AE9D-4309AB860D1F}"/>
              </a:ext>
            </a:extLst>
          </p:cNvPr>
          <p:cNvSpPr txBox="1"/>
          <p:nvPr/>
        </p:nvSpPr>
        <p:spPr>
          <a:xfrm>
            <a:off x="2914650" y="768444"/>
            <a:ext cx="1208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35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Fuel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22593E1-295A-4A7E-B55A-9F63A191F828}"/>
              </a:ext>
            </a:extLst>
          </p:cNvPr>
          <p:cNvSpPr txBox="1"/>
          <p:nvPr/>
        </p:nvSpPr>
        <p:spPr>
          <a:xfrm>
            <a:off x="3657601" y="1613252"/>
            <a:ext cx="822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0" i="0" u="none" strike="noStrike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CCGT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11957B0-1270-4B08-A151-D360476B8DB1}"/>
              </a:ext>
            </a:extLst>
          </p:cNvPr>
          <p:cNvSpPr txBox="1"/>
          <p:nvPr/>
        </p:nvSpPr>
        <p:spPr>
          <a:xfrm>
            <a:off x="5091112" y="1613252"/>
            <a:ext cx="1023937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0" i="0" u="none" strike="noStrike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Absorption heat pump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571B7C3-1D84-4F50-8170-BB8B92E19034}"/>
              </a:ext>
            </a:extLst>
          </p:cNvPr>
          <p:cNvSpPr txBox="1"/>
          <p:nvPr/>
        </p:nvSpPr>
        <p:spPr>
          <a:xfrm>
            <a:off x="5186363" y="3784952"/>
            <a:ext cx="822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0" i="0" u="none" strike="noStrike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hot water storage tank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40A7A1C-8C21-4DFB-BEC5-83C979A14728}"/>
              </a:ext>
            </a:extLst>
          </p:cNvPr>
          <p:cNvSpPr txBox="1"/>
          <p:nvPr/>
        </p:nvSpPr>
        <p:spPr>
          <a:xfrm>
            <a:off x="3508660" y="3897399"/>
            <a:ext cx="113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i="0" u="none" strike="noStrike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peak-reserve energy source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155D82F-7E68-467F-AF34-96A5CC2B1E0A}"/>
              </a:ext>
            </a:extLst>
          </p:cNvPr>
          <p:cNvSpPr txBox="1"/>
          <p:nvPr/>
        </p:nvSpPr>
        <p:spPr>
          <a:xfrm>
            <a:off x="8339867" y="2759809"/>
            <a:ext cx="822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0" i="0" u="none" strike="noStrike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Со-Аh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39628E8F-C100-435C-87F3-AE337FF8C868}"/>
              </a:ext>
            </a:extLst>
          </p:cNvPr>
          <p:cNvSpPr txBox="1"/>
          <p:nvPr/>
        </p:nvSpPr>
        <p:spPr>
          <a:xfrm>
            <a:off x="5253673" y="2776534"/>
            <a:ext cx="1543050" cy="480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Therm. </a:t>
            </a:r>
          </a:p>
          <a:p>
            <a:pPr algn="ctr">
              <a:lnSpc>
                <a:spcPts val="1500"/>
              </a:lnSpc>
            </a:pPr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energy (130°С)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3DF29CB9-F8EB-47E6-9EE9-1A532CE837B3}"/>
              </a:ext>
            </a:extLst>
          </p:cNvPr>
          <p:cNvSpPr txBox="1"/>
          <p:nvPr/>
        </p:nvSpPr>
        <p:spPr>
          <a:xfrm>
            <a:off x="4077654" y="3486884"/>
            <a:ext cx="1543050" cy="480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Therm. </a:t>
            </a:r>
          </a:p>
          <a:p>
            <a:pPr algn="ctr">
              <a:lnSpc>
                <a:spcPts val="1500"/>
              </a:lnSpc>
            </a:pPr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energy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5E658344-9575-4806-88E1-BE1E3B20CDD2}"/>
              </a:ext>
            </a:extLst>
          </p:cNvPr>
          <p:cNvSpPr txBox="1"/>
          <p:nvPr/>
        </p:nvSpPr>
        <p:spPr>
          <a:xfrm>
            <a:off x="2914650" y="4952370"/>
            <a:ext cx="12087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Fuel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F817DD11-666E-4B6A-A5BF-60862F31BCEF}"/>
              </a:ext>
            </a:extLst>
          </p:cNvPr>
          <p:cNvSpPr txBox="1"/>
          <p:nvPr/>
        </p:nvSpPr>
        <p:spPr>
          <a:xfrm>
            <a:off x="1609534" y="2618620"/>
            <a:ext cx="147520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Electricity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F4F83E45-3FA4-4720-8A4A-0471ED4AB522}"/>
              </a:ext>
            </a:extLst>
          </p:cNvPr>
          <p:cNvSpPr txBox="1"/>
          <p:nvPr/>
        </p:nvSpPr>
        <p:spPr>
          <a:xfrm>
            <a:off x="4035743" y="1228460"/>
            <a:ext cx="1543050" cy="480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Therm. </a:t>
            </a:r>
          </a:p>
          <a:p>
            <a:pPr algn="ctr">
              <a:lnSpc>
                <a:spcPts val="1500"/>
              </a:lnSpc>
            </a:pPr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energy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00EEA788-94C9-4C12-9DF3-0FC980D716D9}"/>
              </a:ext>
            </a:extLst>
          </p:cNvPr>
          <p:cNvSpPr txBox="1"/>
          <p:nvPr/>
        </p:nvSpPr>
        <p:spPr>
          <a:xfrm>
            <a:off x="8850532" y="3072741"/>
            <a:ext cx="1543050" cy="86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Therm. </a:t>
            </a:r>
          </a:p>
          <a:p>
            <a:pPr algn="ctr">
              <a:lnSpc>
                <a:spcPts val="1500"/>
              </a:lnSpc>
            </a:pPr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energy</a:t>
            </a:r>
          </a:p>
          <a:p>
            <a:pPr algn="ctr">
              <a:lnSpc>
                <a:spcPts val="1500"/>
              </a:lnSpc>
            </a:pPr>
            <a:r>
              <a:rPr lang="en-GB" sz="13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to the consumer</a:t>
            </a:r>
          </a:p>
          <a:p>
            <a:pPr algn="ctr">
              <a:lnSpc>
                <a:spcPts val="1500"/>
              </a:lnSpc>
            </a:pP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939987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610" y="620689"/>
            <a:ext cx="7798757" cy="468282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99555" y="5661249"/>
            <a:ext cx="7920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latin typeface="Times New Roman" panose="02020603050405020304" pitchFamily="18" charset="0"/>
                <a:ea typeface="Times New Roman" panose="02020603050405020304" pitchFamily="18" charset="0"/>
              </a:rPr>
              <a:t>Co-generation-based absorption heat-exchange (Co-ah) system - a type of district heating system using absorption heat converters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40F8DC8-8650-499A-9D55-95FC046BDAF7}"/>
              </a:ext>
            </a:extLst>
          </p:cNvPr>
          <p:cNvSpPr txBox="1"/>
          <p:nvPr/>
        </p:nvSpPr>
        <p:spPr>
          <a:xfrm>
            <a:off x="5321300" y="1936750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Water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660132E-110B-4B19-9800-7313FAC1D252}"/>
              </a:ext>
            </a:extLst>
          </p:cNvPr>
          <p:cNvSpPr txBox="1"/>
          <p:nvPr/>
        </p:nvSpPr>
        <p:spPr>
          <a:xfrm>
            <a:off x="5797550" y="1750491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50°C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7BA8F3D-0A2E-4ACF-BEDF-5872F0FE8530}"/>
              </a:ext>
            </a:extLst>
          </p:cNvPr>
          <p:cNvSpPr txBox="1"/>
          <p:nvPr/>
        </p:nvSpPr>
        <p:spPr>
          <a:xfrm>
            <a:off x="6435725" y="1504270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130°C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D5EED90-3E31-4BE7-AB07-007244CEA5E6}"/>
              </a:ext>
            </a:extLst>
          </p:cNvPr>
          <p:cNvSpPr txBox="1"/>
          <p:nvPr/>
        </p:nvSpPr>
        <p:spPr>
          <a:xfrm>
            <a:off x="6489700" y="2510961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70°C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21280C6-BE1B-4139-B75D-874882C6F745}"/>
              </a:ext>
            </a:extLst>
          </p:cNvPr>
          <p:cNvSpPr txBox="1"/>
          <p:nvPr/>
        </p:nvSpPr>
        <p:spPr>
          <a:xfrm>
            <a:off x="6267450" y="2838991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water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9EBA3EF1-6CEA-4EA2-9B3D-00560B8D64F4}"/>
              </a:ext>
            </a:extLst>
          </p:cNvPr>
          <p:cNvSpPr txBox="1"/>
          <p:nvPr/>
        </p:nvSpPr>
        <p:spPr>
          <a:xfrm>
            <a:off x="6127749" y="2208984"/>
            <a:ext cx="1368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Heat Network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86EDD3C-EBDD-4CAF-89D8-853C51ADFC66}"/>
              </a:ext>
            </a:extLst>
          </p:cNvPr>
          <p:cNvSpPr txBox="1"/>
          <p:nvPr/>
        </p:nvSpPr>
        <p:spPr>
          <a:xfrm>
            <a:off x="6267450" y="1826646"/>
            <a:ext cx="1368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water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0AF229C-3F1D-45BC-AE19-15BEE207EA7A}"/>
              </a:ext>
            </a:extLst>
          </p:cNvPr>
          <p:cNvSpPr txBox="1"/>
          <p:nvPr/>
        </p:nvSpPr>
        <p:spPr>
          <a:xfrm>
            <a:off x="4989511" y="1256077"/>
            <a:ext cx="1368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Heat Network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8EA536EC-FE7A-4BDA-A449-9A67588C91D3}"/>
              </a:ext>
            </a:extLst>
          </p:cNvPr>
          <p:cNvSpPr txBox="1"/>
          <p:nvPr/>
        </p:nvSpPr>
        <p:spPr>
          <a:xfrm>
            <a:off x="5321300" y="691176"/>
            <a:ext cx="1368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water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EFE2A2C-778E-433E-93AE-1C85EDD3ED1F}"/>
              </a:ext>
            </a:extLst>
          </p:cNvPr>
          <p:cNvSpPr txBox="1"/>
          <p:nvPr/>
        </p:nvSpPr>
        <p:spPr>
          <a:xfrm>
            <a:off x="5797550" y="856420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70°C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E677664-3171-4A27-92DA-C50B27A8C7E9}"/>
              </a:ext>
            </a:extLst>
          </p:cNvPr>
          <p:cNvSpPr txBox="1"/>
          <p:nvPr/>
        </p:nvSpPr>
        <p:spPr>
          <a:xfrm>
            <a:off x="4762500" y="727405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80°C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8926CE9E-BFF2-460C-B4A8-69C2E02303B1}"/>
              </a:ext>
            </a:extLst>
          </p:cNvPr>
          <p:cNvSpPr txBox="1"/>
          <p:nvPr/>
        </p:nvSpPr>
        <p:spPr>
          <a:xfrm>
            <a:off x="3530600" y="727404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85°C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653D5CFA-B336-421E-9C53-D1621CF6BBBC}"/>
              </a:ext>
            </a:extLst>
          </p:cNvPr>
          <p:cNvSpPr txBox="1"/>
          <p:nvPr/>
        </p:nvSpPr>
        <p:spPr>
          <a:xfrm>
            <a:off x="3563936" y="1656187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55°C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43E2148C-43E5-4776-9FEB-29ED66692218}"/>
              </a:ext>
            </a:extLst>
          </p:cNvPr>
          <p:cNvSpPr txBox="1"/>
          <p:nvPr/>
        </p:nvSpPr>
        <p:spPr>
          <a:xfrm>
            <a:off x="3563936" y="1256077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1000" i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18353B27-CA0D-4497-A908-B43C367A9D44}"/>
              </a:ext>
            </a:extLst>
          </p:cNvPr>
          <p:cNvSpPr txBox="1"/>
          <p:nvPr/>
        </p:nvSpPr>
        <p:spPr>
          <a:xfrm>
            <a:off x="4864929" y="1256077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1000" i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D6C72CC5-304A-4BCE-91BA-8D71CCBB2D5C}"/>
              </a:ext>
            </a:extLst>
          </p:cNvPr>
          <p:cNvSpPr txBox="1"/>
          <p:nvPr/>
        </p:nvSpPr>
        <p:spPr>
          <a:xfrm>
            <a:off x="4283113" y="1225298"/>
            <a:ext cx="230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D20462EB-2C67-4E7C-90B6-4B44BBF79D70}"/>
              </a:ext>
            </a:extLst>
          </p:cNvPr>
          <p:cNvSpPr txBox="1"/>
          <p:nvPr/>
        </p:nvSpPr>
        <p:spPr>
          <a:xfrm>
            <a:off x="3810000" y="2654324"/>
            <a:ext cx="230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02377AF4-AFA5-4C3A-B3C1-5B7BF850DE1A}"/>
              </a:ext>
            </a:extLst>
          </p:cNvPr>
          <p:cNvSpPr txBox="1"/>
          <p:nvPr/>
        </p:nvSpPr>
        <p:spPr>
          <a:xfrm>
            <a:off x="3461543" y="3881416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1000" i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E6331AE2-B2DA-404A-B9CD-CA0984FB355A}"/>
              </a:ext>
            </a:extLst>
          </p:cNvPr>
          <p:cNvSpPr txBox="1"/>
          <p:nvPr/>
        </p:nvSpPr>
        <p:spPr>
          <a:xfrm>
            <a:off x="3486150" y="2928712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1000" i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A96195E1-7693-4EFD-AB21-77604236814F}"/>
              </a:ext>
            </a:extLst>
          </p:cNvPr>
          <p:cNvSpPr txBox="1"/>
          <p:nvPr/>
        </p:nvSpPr>
        <p:spPr>
          <a:xfrm>
            <a:off x="4912518" y="3279796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1000" i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10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+Q</a:t>
            </a:r>
            <a:r>
              <a:rPr lang="en-GB" sz="1000" i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8662E1A6-FF32-4E56-A85C-7E78C842E334}"/>
              </a:ext>
            </a:extLst>
          </p:cNvPr>
          <p:cNvSpPr txBox="1"/>
          <p:nvPr/>
        </p:nvSpPr>
        <p:spPr>
          <a:xfrm>
            <a:off x="4682332" y="2941241"/>
            <a:ext cx="230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69E33033-3C1C-415D-BE18-EB748615D63D}"/>
              </a:ext>
            </a:extLst>
          </p:cNvPr>
          <p:cNvSpPr txBox="1"/>
          <p:nvPr/>
        </p:nvSpPr>
        <p:spPr>
          <a:xfrm>
            <a:off x="4665664" y="3526017"/>
            <a:ext cx="230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C0D4AD48-E026-466C-B584-24286F1FB754}"/>
              </a:ext>
            </a:extLst>
          </p:cNvPr>
          <p:cNvSpPr txBox="1"/>
          <p:nvPr/>
        </p:nvSpPr>
        <p:spPr>
          <a:xfrm>
            <a:off x="2533650" y="3174933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water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178C8848-BEE4-4EAE-BDF9-202ADD69D829}"/>
              </a:ext>
            </a:extLst>
          </p:cNvPr>
          <p:cNvSpPr txBox="1"/>
          <p:nvPr/>
        </p:nvSpPr>
        <p:spPr>
          <a:xfrm>
            <a:off x="6435725" y="4876733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water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CB4563BD-8DB7-4BA7-98FD-697196856A0A}"/>
              </a:ext>
            </a:extLst>
          </p:cNvPr>
          <p:cNvSpPr txBox="1"/>
          <p:nvPr/>
        </p:nvSpPr>
        <p:spPr>
          <a:xfrm>
            <a:off x="8715375" y="4876733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water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959B5098-295F-4834-8936-718E205EEA29}"/>
              </a:ext>
            </a:extLst>
          </p:cNvPr>
          <p:cNvSpPr txBox="1"/>
          <p:nvPr/>
        </p:nvSpPr>
        <p:spPr>
          <a:xfrm>
            <a:off x="8704374" y="2905705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water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5008C068-F9DD-4212-AA6B-8D0713CAA9FA}"/>
              </a:ext>
            </a:extLst>
          </p:cNvPr>
          <p:cNvSpPr txBox="1"/>
          <p:nvPr/>
        </p:nvSpPr>
        <p:spPr>
          <a:xfrm>
            <a:off x="8704374" y="1826646"/>
            <a:ext cx="1368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water</a:t>
            </a: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30422525-8FA2-4036-9874-0126070CF543}"/>
              </a:ext>
            </a:extLst>
          </p:cNvPr>
          <p:cNvSpPr txBox="1"/>
          <p:nvPr/>
        </p:nvSpPr>
        <p:spPr>
          <a:xfrm>
            <a:off x="8301607" y="2208983"/>
            <a:ext cx="1779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Heat Network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566C7AC9-96E8-4C99-AF6E-CCB53D7C05A4}"/>
              </a:ext>
            </a:extLst>
          </p:cNvPr>
          <p:cNvSpPr txBox="1"/>
          <p:nvPr/>
        </p:nvSpPr>
        <p:spPr>
          <a:xfrm>
            <a:off x="8312721" y="4224418"/>
            <a:ext cx="1779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Heat Network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C64E84D8-114A-4EDC-B45A-987E84FB9F37}"/>
              </a:ext>
            </a:extLst>
          </p:cNvPr>
          <p:cNvSpPr txBox="1"/>
          <p:nvPr/>
        </p:nvSpPr>
        <p:spPr>
          <a:xfrm>
            <a:off x="6357937" y="3829674"/>
            <a:ext cx="1368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water</a:t>
            </a: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20DEF7BC-AEDC-4BF5-BC5A-D0819408B45D}"/>
              </a:ext>
            </a:extLst>
          </p:cNvPr>
          <p:cNvSpPr txBox="1"/>
          <p:nvPr/>
        </p:nvSpPr>
        <p:spPr>
          <a:xfrm>
            <a:off x="8724020" y="3829674"/>
            <a:ext cx="1368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water</a:t>
            </a: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64F94FBD-1A39-4E1F-890A-9611E2545A14}"/>
              </a:ext>
            </a:extLst>
          </p:cNvPr>
          <p:cNvSpPr txBox="1"/>
          <p:nvPr/>
        </p:nvSpPr>
        <p:spPr>
          <a:xfrm>
            <a:off x="2510854" y="4333541"/>
            <a:ext cx="1368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water</a:t>
            </a: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CA1AB345-F20D-4D1D-BA3B-19B5EAC3B302}"/>
              </a:ext>
            </a:extLst>
          </p:cNvPr>
          <p:cNvSpPr txBox="1"/>
          <p:nvPr/>
        </p:nvSpPr>
        <p:spPr>
          <a:xfrm>
            <a:off x="2529283" y="3667375"/>
            <a:ext cx="961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Heat Network</a:t>
            </a:r>
          </a:p>
        </p:txBody>
      </p: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35B0F2FA-AD9C-44F9-8237-0C417B20A1CC}"/>
              </a:ext>
            </a:extLst>
          </p:cNvPr>
          <p:cNvSpPr txBox="1"/>
          <p:nvPr/>
        </p:nvSpPr>
        <p:spPr>
          <a:xfrm>
            <a:off x="4918442" y="2846419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68°C</a:t>
            </a:r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1A8240BE-8B76-458A-9F45-3733096E53ED}"/>
              </a:ext>
            </a:extLst>
          </p:cNvPr>
          <p:cNvSpPr txBox="1"/>
          <p:nvPr/>
        </p:nvSpPr>
        <p:spPr>
          <a:xfrm>
            <a:off x="6565900" y="3468998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130°C</a:t>
            </a:r>
          </a:p>
        </p:txBody>
      </p:sp>
      <p:sp>
        <p:nvSpPr>
          <p:cNvPr id="42" name="pole tekstowe 41">
            <a:extLst>
              <a:ext uri="{FF2B5EF4-FFF2-40B4-BE49-F238E27FC236}">
                <a16:creationId xmlns:a16="http://schemas.microsoft.com/office/drawing/2014/main" id="{5F3E7060-EEA7-4959-9933-4881598F1373}"/>
              </a:ext>
            </a:extLst>
          </p:cNvPr>
          <p:cNvSpPr txBox="1"/>
          <p:nvPr/>
        </p:nvSpPr>
        <p:spPr>
          <a:xfrm>
            <a:off x="8912337" y="1491728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70°C</a:t>
            </a:r>
          </a:p>
        </p:txBody>
      </p:sp>
      <p:sp>
        <p:nvSpPr>
          <p:cNvPr id="43" name="pole tekstowe 42">
            <a:extLst>
              <a:ext uri="{FF2B5EF4-FFF2-40B4-BE49-F238E27FC236}">
                <a16:creationId xmlns:a16="http://schemas.microsoft.com/office/drawing/2014/main" id="{8756EB5B-CC0E-41B8-AFCC-D2D897116890}"/>
              </a:ext>
            </a:extLst>
          </p:cNvPr>
          <p:cNvSpPr txBox="1"/>
          <p:nvPr/>
        </p:nvSpPr>
        <p:spPr>
          <a:xfrm>
            <a:off x="8864600" y="2547856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50°C</a:t>
            </a:r>
          </a:p>
        </p:txBody>
      </p:sp>
      <p:sp>
        <p:nvSpPr>
          <p:cNvPr id="44" name="pole tekstowe 43">
            <a:extLst>
              <a:ext uri="{FF2B5EF4-FFF2-40B4-BE49-F238E27FC236}">
                <a16:creationId xmlns:a16="http://schemas.microsoft.com/office/drawing/2014/main" id="{3AE06DE2-FD07-4CF9-B055-ED0C0561FE80}"/>
              </a:ext>
            </a:extLst>
          </p:cNvPr>
          <p:cNvSpPr txBox="1"/>
          <p:nvPr/>
        </p:nvSpPr>
        <p:spPr>
          <a:xfrm>
            <a:off x="8864600" y="4563291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50°C</a:t>
            </a:r>
          </a:p>
        </p:txBody>
      </p:sp>
      <p:sp>
        <p:nvSpPr>
          <p:cNvPr id="45" name="pole tekstowe 44">
            <a:extLst>
              <a:ext uri="{FF2B5EF4-FFF2-40B4-BE49-F238E27FC236}">
                <a16:creationId xmlns:a16="http://schemas.microsoft.com/office/drawing/2014/main" id="{B5482A10-8BBB-4148-B49C-EC053B754CAE}"/>
              </a:ext>
            </a:extLst>
          </p:cNvPr>
          <p:cNvSpPr txBox="1"/>
          <p:nvPr/>
        </p:nvSpPr>
        <p:spPr>
          <a:xfrm>
            <a:off x="8912337" y="3501009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70°C</a:t>
            </a: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B39D4495-7EE7-41D7-97BB-5AB830FE1720}"/>
              </a:ext>
            </a:extLst>
          </p:cNvPr>
          <p:cNvSpPr txBox="1"/>
          <p:nvPr/>
        </p:nvSpPr>
        <p:spPr>
          <a:xfrm>
            <a:off x="6604000" y="4563290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25°C</a:t>
            </a:r>
          </a:p>
        </p:txBody>
      </p:sp>
      <p:sp>
        <p:nvSpPr>
          <p:cNvPr id="47" name="pole tekstowe 46">
            <a:extLst>
              <a:ext uri="{FF2B5EF4-FFF2-40B4-BE49-F238E27FC236}">
                <a16:creationId xmlns:a16="http://schemas.microsoft.com/office/drawing/2014/main" id="{4F23B452-3AD1-4852-AC2B-C4DBB574912A}"/>
              </a:ext>
            </a:extLst>
          </p:cNvPr>
          <p:cNvSpPr txBox="1"/>
          <p:nvPr/>
        </p:nvSpPr>
        <p:spPr>
          <a:xfrm>
            <a:off x="2543856" y="3380837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25°C</a:t>
            </a: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15BC67A4-7D5A-4F17-8025-1CF001EA5FA9}"/>
              </a:ext>
            </a:extLst>
          </p:cNvPr>
          <p:cNvSpPr txBox="1"/>
          <p:nvPr/>
        </p:nvSpPr>
        <p:spPr>
          <a:xfrm>
            <a:off x="2492660" y="4081678"/>
            <a:ext cx="95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130°C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7F586D20-3EC6-432E-8CC2-C3C0DCF666BF}"/>
              </a:ext>
            </a:extLst>
          </p:cNvPr>
          <p:cNvSpPr txBox="1"/>
          <p:nvPr/>
        </p:nvSpPr>
        <p:spPr>
          <a:xfrm>
            <a:off x="7489825" y="2023966"/>
            <a:ext cx="952500" cy="526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 Heat Exchanger</a:t>
            </a:r>
          </a:p>
        </p:txBody>
      </p:sp>
      <p:sp>
        <p:nvSpPr>
          <p:cNvPr id="50" name="pole tekstowe 49">
            <a:extLst>
              <a:ext uri="{FF2B5EF4-FFF2-40B4-BE49-F238E27FC236}">
                <a16:creationId xmlns:a16="http://schemas.microsoft.com/office/drawing/2014/main" id="{9166E24D-5F83-4296-8443-92BD66D3E6F2}"/>
              </a:ext>
            </a:extLst>
          </p:cNvPr>
          <p:cNvSpPr txBox="1"/>
          <p:nvPr/>
        </p:nvSpPr>
        <p:spPr>
          <a:xfrm>
            <a:off x="7518400" y="4035080"/>
            <a:ext cx="952500" cy="526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Absorption Exchanger</a:t>
            </a:r>
          </a:p>
        </p:txBody>
      </p:sp>
      <p:sp>
        <p:nvSpPr>
          <p:cNvPr id="51" name="pole tekstowe 50">
            <a:extLst>
              <a:ext uri="{FF2B5EF4-FFF2-40B4-BE49-F238E27FC236}">
                <a16:creationId xmlns:a16="http://schemas.microsoft.com/office/drawing/2014/main" id="{E7578B42-6594-4887-B27E-65C8CD64977F}"/>
              </a:ext>
            </a:extLst>
          </p:cNvPr>
          <p:cNvSpPr txBox="1"/>
          <p:nvPr/>
        </p:nvSpPr>
        <p:spPr>
          <a:xfrm>
            <a:off x="2324100" y="4548984"/>
            <a:ext cx="3968750" cy="526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1-Absorption heat pump	2-Water/water heat-exchanger</a:t>
            </a:r>
          </a:p>
          <a:p>
            <a:pPr algn="ctr">
              <a:lnSpc>
                <a:spcPct val="150000"/>
              </a:lnSpc>
            </a:pPr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G-generator   E-evaporator   A-absorber   C-condensor</a:t>
            </a:r>
          </a:p>
        </p:txBody>
      </p:sp>
      <p:sp>
        <p:nvSpPr>
          <p:cNvPr id="53" name="pole tekstowe 52">
            <a:extLst>
              <a:ext uri="{FF2B5EF4-FFF2-40B4-BE49-F238E27FC236}">
                <a16:creationId xmlns:a16="http://schemas.microsoft.com/office/drawing/2014/main" id="{201422DB-6ACE-438C-A63D-0E0240E6348E}"/>
              </a:ext>
            </a:extLst>
          </p:cNvPr>
          <p:cNvSpPr txBox="1"/>
          <p:nvPr/>
        </p:nvSpPr>
        <p:spPr>
          <a:xfrm>
            <a:off x="6134099" y="4222517"/>
            <a:ext cx="1368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Heat Network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id="{6175C2B5-8426-4F7A-97D5-4CCFDD8EC3F9}"/>
              </a:ext>
            </a:extLst>
          </p:cNvPr>
          <p:cNvSpPr txBox="1"/>
          <p:nvPr/>
        </p:nvSpPr>
        <p:spPr>
          <a:xfrm>
            <a:off x="4340225" y="3153162"/>
            <a:ext cx="230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5" name="pole tekstowe 54">
            <a:extLst>
              <a:ext uri="{FF2B5EF4-FFF2-40B4-BE49-F238E27FC236}">
                <a16:creationId xmlns:a16="http://schemas.microsoft.com/office/drawing/2014/main" id="{5D2F8D42-911A-4918-8C4B-F4CDD6CFB317}"/>
              </a:ext>
            </a:extLst>
          </p:cNvPr>
          <p:cNvSpPr txBox="1"/>
          <p:nvPr/>
        </p:nvSpPr>
        <p:spPr>
          <a:xfrm>
            <a:off x="3759158" y="3658376"/>
            <a:ext cx="230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917931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"/>
          <a:stretch/>
        </p:blipFill>
        <p:spPr bwMode="auto">
          <a:xfrm>
            <a:off x="1847528" y="404664"/>
            <a:ext cx="7848872" cy="5400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07568" y="5805265"/>
            <a:ext cx="7812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schematic diagram of a district heating peak-reserve energy source based on a combustion turbine unit </a:t>
            </a:r>
          </a:p>
          <a:p>
            <a:pPr algn="ctr"/>
            <a:r>
              <a:rPr lang="en-GB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 combined cycle gas turbine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DAAF738-D787-45C8-ACEB-694BC3571BB5}"/>
              </a:ext>
            </a:extLst>
          </p:cNvPr>
          <p:cNvSpPr txBox="1"/>
          <p:nvPr/>
        </p:nvSpPr>
        <p:spPr>
          <a:xfrm>
            <a:off x="1842121" y="984344"/>
            <a:ext cx="5659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Fuel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68FBB2B-5CFD-426F-BE4C-4D059269E9A5}"/>
              </a:ext>
            </a:extLst>
          </p:cNvPr>
          <p:cNvSpPr txBox="1"/>
          <p:nvPr/>
        </p:nvSpPr>
        <p:spPr>
          <a:xfrm>
            <a:off x="1812570" y="1468889"/>
            <a:ext cx="5659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Air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B8143EF-4210-4A9E-B31E-E03FF6F88939}"/>
              </a:ext>
            </a:extLst>
          </p:cNvPr>
          <p:cNvSpPr txBox="1"/>
          <p:nvPr/>
        </p:nvSpPr>
        <p:spPr>
          <a:xfrm>
            <a:off x="2749195" y="2281689"/>
            <a:ext cx="911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Condensate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BE50736-F440-4342-8997-67B6B620837C}"/>
              </a:ext>
            </a:extLst>
          </p:cNvPr>
          <p:cNvSpPr txBox="1"/>
          <p:nvPr/>
        </p:nvSpPr>
        <p:spPr>
          <a:xfrm>
            <a:off x="3168650" y="1503814"/>
            <a:ext cx="8572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Flue gases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D65BC8D8-8576-4D5F-9AD5-5107C410AC95}"/>
              </a:ext>
            </a:extLst>
          </p:cNvPr>
          <p:cNvSpPr txBox="1"/>
          <p:nvPr/>
        </p:nvSpPr>
        <p:spPr>
          <a:xfrm>
            <a:off x="3958791" y="1325073"/>
            <a:ext cx="857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Heat recovery steam generator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2C537B5-FF56-40F2-B61F-EE83F368F8F0}"/>
              </a:ext>
            </a:extLst>
          </p:cNvPr>
          <p:cNvSpPr txBox="1"/>
          <p:nvPr/>
        </p:nvSpPr>
        <p:spPr>
          <a:xfrm>
            <a:off x="4581091" y="1870110"/>
            <a:ext cx="56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Live steam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6236320D-96B1-4AC0-AD3D-7F2D7098BF1C}"/>
              </a:ext>
            </a:extLst>
          </p:cNvPr>
          <p:cNvSpPr txBox="1"/>
          <p:nvPr/>
        </p:nvSpPr>
        <p:spPr>
          <a:xfrm>
            <a:off x="3727095" y="2851844"/>
            <a:ext cx="911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Heat extraction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3D60B24-4FF5-4060-BF3F-E00935CB9598}"/>
              </a:ext>
            </a:extLst>
          </p:cNvPr>
          <p:cNvSpPr txBox="1"/>
          <p:nvPr/>
        </p:nvSpPr>
        <p:spPr>
          <a:xfrm>
            <a:off x="5771964" y="1864559"/>
            <a:ext cx="1178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Water to </a:t>
            </a:r>
          </a:p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storage tank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694197F-2E03-47DF-96F6-A465B1A51EF0}"/>
              </a:ext>
            </a:extLst>
          </p:cNvPr>
          <p:cNvSpPr txBox="1"/>
          <p:nvPr/>
        </p:nvSpPr>
        <p:spPr>
          <a:xfrm>
            <a:off x="9180659" y="984344"/>
            <a:ext cx="5659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Fuel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3BD15A03-65E5-4EFB-873E-93C5004B9006}"/>
              </a:ext>
            </a:extLst>
          </p:cNvPr>
          <p:cNvSpPr txBox="1"/>
          <p:nvPr/>
        </p:nvSpPr>
        <p:spPr>
          <a:xfrm>
            <a:off x="9211794" y="1468889"/>
            <a:ext cx="5659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Air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74005D12-9AC7-4EF0-81D7-963BEC38922C}"/>
              </a:ext>
            </a:extLst>
          </p:cNvPr>
          <p:cNvSpPr txBox="1"/>
          <p:nvPr/>
        </p:nvSpPr>
        <p:spPr>
          <a:xfrm>
            <a:off x="7088150" y="3488725"/>
            <a:ext cx="1178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Water from </a:t>
            </a:r>
          </a:p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storage tank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D2BED3B4-EFB8-4600-8DE1-F525997ACF89}"/>
              </a:ext>
            </a:extLst>
          </p:cNvPr>
          <p:cNvSpPr txBox="1"/>
          <p:nvPr/>
        </p:nvSpPr>
        <p:spPr>
          <a:xfrm>
            <a:off x="5529225" y="3860200"/>
            <a:ext cx="86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Storage tank</a:t>
            </a:r>
          </a:p>
          <a:p>
            <a:pPr algn="ctr"/>
            <a:endParaRPr lang="ru-RU" sz="800" b="0" i="0" u="none" strike="noStrike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8AA7A74-E43C-4EAF-8043-725C1AF35706}"/>
              </a:ext>
            </a:extLst>
          </p:cNvPr>
          <p:cNvSpPr txBox="1"/>
          <p:nvPr/>
        </p:nvSpPr>
        <p:spPr>
          <a:xfrm>
            <a:off x="4714062" y="5293713"/>
            <a:ext cx="8652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wastewater treatment 25°С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DE8CC55A-E25E-4226-8BF3-FEAE1A76B00B}"/>
              </a:ext>
            </a:extLst>
          </p:cNvPr>
          <p:cNvSpPr txBox="1"/>
          <p:nvPr/>
        </p:nvSpPr>
        <p:spPr>
          <a:xfrm>
            <a:off x="2378509" y="5293128"/>
            <a:ext cx="8652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industrial waste water 130°С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40A5414-8E52-4B04-8F15-865A6746047E}"/>
              </a:ext>
            </a:extLst>
          </p:cNvPr>
          <p:cNvSpPr txBox="1"/>
          <p:nvPr/>
        </p:nvSpPr>
        <p:spPr>
          <a:xfrm>
            <a:off x="2360731" y="5597154"/>
            <a:ext cx="1178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from the consumer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48729B30-4883-4FA4-939B-94C4B36B8915}"/>
              </a:ext>
            </a:extLst>
          </p:cNvPr>
          <p:cNvSpPr txBox="1"/>
          <p:nvPr/>
        </p:nvSpPr>
        <p:spPr>
          <a:xfrm>
            <a:off x="4581091" y="5597154"/>
            <a:ext cx="8652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to the consumer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B5DC0D4B-19BE-465B-A7B9-2514AC078773}"/>
              </a:ext>
            </a:extLst>
          </p:cNvPr>
          <p:cNvSpPr txBox="1"/>
          <p:nvPr/>
        </p:nvSpPr>
        <p:spPr>
          <a:xfrm>
            <a:off x="3597275" y="5297434"/>
            <a:ext cx="865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Boiler house</a:t>
            </a:r>
          </a:p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Со-Аh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89A7E196-97BB-4EE3-97D8-9C072E96F142}"/>
              </a:ext>
            </a:extLst>
          </p:cNvPr>
          <p:cNvSpPr txBox="1"/>
          <p:nvPr/>
        </p:nvSpPr>
        <p:spPr>
          <a:xfrm>
            <a:off x="4182885" y="4299821"/>
            <a:ext cx="8652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return water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70064D2E-34D3-46BA-BF5D-C0BEB563D072}"/>
              </a:ext>
            </a:extLst>
          </p:cNvPr>
          <p:cNvSpPr txBox="1"/>
          <p:nvPr/>
        </p:nvSpPr>
        <p:spPr>
          <a:xfrm>
            <a:off x="4142506" y="3647922"/>
            <a:ext cx="8652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return water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F3037D50-2A3C-4B55-A25D-AEB316F715CF}"/>
              </a:ext>
            </a:extLst>
          </p:cNvPr>
          <p:cNvSpPr txBox="1"/>
          <p:nvPr/>
        </p:nvSpPr>
        <p:spPr>
          <a:xfrm>
            <a:off x="6152999" y="381805"/>
            <a:ext cx="624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Flue gases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16F3FD2A-5930-4403-85AA-5A0B03B18D28}"/>
              </a:ext>
            </a:extLst>
          </p:cNvPr>
          <p:cNvSpPr txBox="1"/>
          <p:nvPr/>
        </p:nvSpPr>
        <p:spPr>
          <a:xfrm>
            <a:off x="8197511" y="1028338"/>
            <a:ext cx="1014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peak-reserve energy source </a:t>
            </a:r>
          </a:p>
          <a:p>
            <a:pPr algn="ctr"/>
            <a:r>
              <a:rPr lang="en-GB" sz="800" b="0" i="0" u="none" strike="noStrike" dirty="0">
                <a:solidFill>
                  <a:srgbClr val="000000"/>
                </a:solidFill>
                <a:latin typeface="Times New Roman" panose="02020603050405020304" pitchFamily="18" charset="0"/>
              </a:rPr>
              <a:t>combustion turbine unit 6x53 MW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67D123FD-40CD-4A8F-AF3A-DDF2E771CEB6}"/>
              </a:ext>
            </a:extLst>
          </p:cNvPr>
          <p:cNvSpPr txBox="1"/>
          <p:nvPr/>
        </p:nvSpPr>
        <p:spPr>
          <a:xfrm>
            <a:off x="7338861" y="1510740"/>
            <a:ext cx="965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Flue gases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7DDD9EBD-F574-4BBC-8397-8E0162100E3B}"/>
              </a:ext>
            </a:extLst>
          </p:cNvPr>
          <p:cNvSpPr txBox="1"/>
          <p:nvPr/>
        </p:nvSpPr>
        <p:spPr>
          <a:xfrm>
            <a:off x="4615497" y="381805"/>
            <a:ext cx="624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Flue gases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2F888571-665E-4E3C-A146-EEDA21421421}"/>
              </a:ext>
            </a:extLst>
          </p:cNvPr>
          <p:cNvSpPr txBox="1"/>
          <p:nvPr/>
        </p:nvSpPr>
        <p:spPr>
          <a:xfrm>
            <a:off x="7753885" y="431306"/>
            <a:ext cx="965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Electricity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5C2421D0-799C-4269-B61E-A59E1BDD8008}"/>
              </a:ext>
            </a:extLst>
          </p:cNvPr>
          <p:cNvSpPr txBox="1"/>
          <p:nvPr/>
        </p:nvSpPr>
        <p:spPr>
          <a:xfrm>
            <a:off x="5336759" y="490626"/>
            <a:ext cx="965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Electricity</a:t>
            </a: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EA07ED75-3EA5-4171-90AF-0F44BB1AB095}"/>
              </a:ext>
            </a:extLst>
          </p:cNvPr>
          <p:cNvSpPr txBox="1"/>
          <p:nvPr/>
        </p:nvSpPr>
        <p:spPr>
          <a:xfrm>
            <a:off x="2660282" y="443360"/>
            <a:ext cx="965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Electricity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8A6AC02E-D289-46B5-A559-F0B330E51322}"/>
              </a:ext>
            </a:extLst>
          </p:cNvPr>
          <p:cNvSpPr txBox="1"/>
          <p:nvPr/>
        </p:nvSpPr>
        <p:spPr>
          <a:xfrm>
            <a:off x="2378509" y="1225032"/>
            <a:ext cx="8572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combustion turbine unit</a:t>
            </a: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53E92326-C00D-49EA-B765-39CFE6FDEDB5}"/>
              </a:ext>
            </a:extLst>
          </p:cNvPr>
          <p:cNvSpPr txBox="1"/>
          <p:nvPr/>
        </p:nvSpPr>
        <p:spPr>
          <a:xfrm>
            <a:off x="3292619" y="3715801"/>
            <a:ext cx="1178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Absorption heat pump</a:t>
            </a:r>
          </a:p>
        </p:txBody>
      </p:sp>
      <p:sp>
        <p:nvSpPr>
          <p:cNvPr id="40" name="pole tekstowe 39">
            <a:extLst>
              <a:ext uri="{FF2B5EF4-FFF2-40B4-BE49-F238E27FC236}">
                <a16:creationId xmlns:a16="http://schemas.microsoft.com/office/drawing/2014/main" id="{C5547182-8B7D-48AD-BF95-76ABE18BB618}"/>
              </a:ext>
            </a:extLst>
          </p:cNvPr>
          <p:cNvSpPr txBox="1"/>
          <p:nvPr/>
        </p:nvSpPr>
        <p:spPr>
          <a:xfrm>
            <a:off x="6507780" y="1272981"/>
            <a:ext cx="965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Heat recovery system</a:t>
            </a:r>
          </a:p>
        </p:txBody>
      </p:sp>
    </p:spTree>
    <p:extLst>
      <p:ext uri="{BB962C8B-B14F-4D97-AF65-F5344CB8AC3E}">
        <p14:creationId xmlns:p14="http://schemas.microsoft.com/office/powerpoint/2010/main" val="600135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3752" y="5949281"/>
            <a:ext cx="60841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i="1">
                <a:latin typeface="HeliosC-BoldItalic"/>
              </a:rPr>
              <a:t>Net present value as a function of</a:t>
            </a:r>
          </a:p>
          <a:p>
            <a:r>
              <a:rPr lang="en-GB" sz="1600" b="1" i="1">
                <a:latin typeface="HeliosC-BoldItalic"/>
              </a:rPr>
              <a:t>the cost of fuel (natural gas)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344" y="602429"/>
            <a:ext cx="9230061" cy="4991548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B14B9114-5E63-4385-A4F4-35AE8476AC5E}"/>
              </a:ext>
            </a:extLst>
          </p:cNvPr>
          <p:cNvSpPr txBox="1"/>
          <p:nvPr/>
        </p:nvSpPr>
        <p:spPr>
          <a:xfrm>
            <a:off x="3141500" y="1067692"/>
            <a:ext cx="1983393" cy="22607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36000" rIns="144000" bIns="72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 compressor unit with cogeneration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E150BB2-B984-42C1-90FD-5DFB9EF9224A}"/>
              </a:ext>
            </a:extLst>
          </p:cNvPr>
          <p:cNvSpPr txBox="1"/>
          <p:nvPr/>
        </p:nvSpPr>
        <p:spPr>
          <a:xfrm>
            <a:off x="3141499" y="1358381"/>
            <a:ext cx="1983393" cy="22607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36000" rIns="144000" bIns="72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combustion turbine unit in a simple cycle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84FB373-3C99-42C2-83BF-8E1975699A91}"/>
              </a:ext>
            </a:extLst>
          </p:cNvPr>
          <p:cNvSpPr txBox="1"/>
          <p:nvPr/>
        </p:nvSpPr>
        <p:spPr>
          <a:xfrm>
            <a:off x="5590532" y="1072128"/>
            <a:ext cx="1983393" cy="22607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36000" rIns="144000" bIns="72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combustion turbine unit with cogeneration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94A3AFD-9FF4-4FAA-A720-A34C712BAB7C}"/>
              </a:ext>
            </a:extLst>
          </p:cNvPr>
          <p:cNvSpPr txBox="1"/>
          <p:nvPr/>
        </p:nvSpPr>
        <p:spPr>
          <a:xfrm>
            <a:off x="5590532" y="1355795"/>
            <a:ext cx="1983393" cy="22607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36000" rIns="144000" bIns="72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 compressor unit in a simple cycle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D857366-CE06-441C-B68B-020AD7882A07}"/>
              </a:ext>
            </a:extLst>
          </p:cNvPr>
          <p:cNvSpPr txBox="1"/>
          <p:nvPr/>
        </p:nvSpPr>
        <p:spPr>
          <a:xfrm rot="16200000">
            <a:off x="766800" y="2985165"/>
            <a:ext cx="1983393" cy="226074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36000" rIns="144000" bIns="7200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2000" b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NPV [мая] USD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D9149368-DCAC-4EE2-A9AC-134187268FE4}"/>
              </a:ext>
            </a:extLst>
          </p:cNvPr>
          <p:cNvSpPr txBox="1"/>
          <p:nvPr/>
        </p:nvSpPr>
        <p:spPr>
          <a:xfrm>
            <a:off x="4350762" y="5137238"/>
            <a:ext cx="4006429" cy="264546"/>
          </a:xfrm>
          <a:prstGeom prst="rect">
            <a:avLst/>
          </a:prstGeom>
          <a:solidFill>
            <a:schemeClr val="tx1"/>
          </a:solidFill>
        </p:spPr>
        <p:txBody>
          <a:bodyPr wrap="square" lIns="72000" tIns="36000" rIns="144000" bIns="72000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GB" sz="2000" b="1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000" b="1" baseline="-2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Цои</a:t>
            </a:r>
            <a:r>
              <a:rPr lang="en-GB" sz="2000" b="1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baseline="-2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текцлика</a:t>
            </a:r>
            <a:r>
              <a:rPr lang="en-GB" sz="2000" b="1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b="1" baseline="-2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</a:t>
            </a:r>
            <a:r>
              <a:rPr lang="en-GB" sz="2000" b="1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)] USD/[thou.] m</a:t>
            </a:r>
            <a:r>
              <a:rPr lang="en-GB" sz="20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3129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217" y="278615"/>
            <a:ext cx="10746889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</a:pPr>
            <a:r>
              <a:rPr lang="en-GB" sz="20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HISTORY OF THE DEVELOPMENT OF DISTRICT HEATING </a:t>
            </a:r>
          </a:p>
          <a:p>
            <a:pPr algn="ctr" fontAlgn="base">
              <a:lnSpc>
                <a:spcPct val="115000"/>
              </a:lnSpc>
            </a:pPr>
            <a:r>
              <a:rPr lang="en-GB" sz="20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REPUBLIC OF BELARUS</a:t>
            </a:r>
          </a:p>
          <a:p>
            <a:pPr fontAlgn="base">
              <a:lnSpc>
                <a:spcPct val="115000"/>
              </a:lnSpc>
            </a:pPr>
            <a:r>
              <a:rPr lang="en-GB" sz="20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Start: early nineties of the twentieth century. 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1990.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Developed district heating systems with the extraction factors (cogeneration) of over 50%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1994 – 2000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Decentralisation (extensive construction of gas-fired boiler houses, disconnected from district heating systems)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Widespread implementation of heat metering and automation systems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Start of use of pre-insulated heat pipes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2000 – 2010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Construction of small and medium-sized gas-fired CHPs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2005 – 2020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Construction of boiler houses using local fuel</a:t>
            </a:r>
          </a:p>
          <a:p>
            <a:pPr fontAlgn="base">
              <a:lnSpc>
                <a:spcPct val="115000"/>
              </a:lnSpc>
            </a:pPr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Construction of several mini-CHPs using local fuels.</a:t>
            </a:r>
          </a:p>
        </p:txBody>
      </p:sp>
    </p:spTree>
    <p:extLst>
      <p:ext uri="{BB962C8B-B14F-4D97-AF65-F5344CB8AC3E}">
        <p14:creationId xmlns:p14="http://schemas.microsoft.com/office/powerpoint/2010/main" val="158255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96578" y="5934670"/>
            <a:ext cx="6916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GB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97426" y="2909908"/>
            <a:ext cx="55525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04312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4456" y="645459"/>
            <a:ext cx="8640247" cy="43429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066391" y="5655397"/>
            <a:ext cx="65514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Heat production </a:t>
            </a:r>
          </a:p>
          <a:p>
            <a:r>
              <a:rPr lang="en-GB" sz="28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category of energy producer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82467" y="750566"/>
            <a:ext cx="3743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million gigacalories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9756" y="125357"/>
            <a:ext cx="1228478" cy="385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15000"/>
              </a:lnSpc>
            </a:pPr>
            <a:r>
              <a:rPr lang="en-GB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BELSTAT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E196C8D-50CE-4E0E-8046-745767FF4BF5}"/>
              </a:ext>
            </a:extLst>
          </p:cNvPr>
          <p:cNvSpPr txBox="1"/>
          <p:nvPr/>
        </p:nvSpPr>
        <p:spPr>
          <a:xfrm>
            <a:off x="6632726" y="1463330"/>
            <a:ext cx="2675628" cy="531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1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Utility condensing power plants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1E7C810-DF63-427E-806A-F12C79AC653A}"/>
              </a:ext>
            </a:extLst>
          </p:cNvPr>
          <p:cNvSpPr txBox="1"/>
          <p:nvPr/>
        </p:nvSpPr>
        <p:spPr>
          <a:xfrm>
            <a:off x="6632726" y="2024755"/>
            <a:ext cx="2675628" cy="531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1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Utility district boiler houses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678DE27-9619-43C2-94CF-D6848458C687}"/>
              </a:ext>
            </a:extLst>
          </p:cNvPr>
          <p:cNvSpPr txBox="1"/>
          <p:nvPr/>
        </p:nvSpPr>
        <p:spPr>
          <a:xfrm>
            <a:off x="6632726" y="2579938"/>
            <a:ext cx="2675628" cy="306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1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Utility CHPs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97558B2-E250-441E-AE4A-B3C1B03D6D56}"/>
              </a:ext>
            </a:extLst>
          </p:cNvPr>
          <p:cNvSpPr txBox="1"/>
          <p:nvPr/>
        </p:nvSpPr>
        <p:spPr>
          <a:xfrm>
            <a:off x="6632726" y="3128661"/>
            <a:ext cx="2675628" cy="300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1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Boiler houses of organisations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8EB00FB-716D-4A64-9007-858542604EDF}"/>
              </a:ext>
            </a:extLst>
          </p:cNvPr>
          <p:cNvSpPr txBox="1"/>
          <p:nvPr/>
        </p:nvSpPr>
        <p:spPr>
          <a:xfrm>
            <a:off x="6632726" y="3689453"/>
            <a:ext cx="2675628" cy="303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1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CHPs and mini-CHPs of organisations</a:t>
            </a:r>
          </a:p>
        </p:txBody>
      </p:sp>
    </p:spTree>
    <p:extLst>
      <p:ext uri="{BB962C8B-B14F-4D97-AF65-F5344CB8AC3E}">
        <p14:creationId xmlns:p14="http://schemas.microsoft.com/office/powerpoint/2010/main" val="4124856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236" y="892493"/>
            <a:ext cx="8286750" cy="424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60490" y="1385267"/>
            <a:ext cx="3743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million gigacalories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89986" y="5517162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>
                <a:latin typeface="Times New Roman" panose="02020603050405020304" pitchFamily="18" charset="0"/>
                <a:cs typeface="Times New Roman" panose="02020603050405020304" pitchFamily="18" charset="0"/>
              </a:rPr>
              <a:t>Heat consumption </a:t>
            </a:r>
          </a:p>
          <a:p>
            <a:r>
              <a:rPr lang="en-GB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including climatic factors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9756" y="125357"/>
            <a:ext cx="1228478" cy="385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15000"/>
              </a:lnSpc>
            </a:pPr>
            <a:r>
              <a:rPr lang="en-GB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BELSTAT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A4A7B244-4758-4363-842F-8488CC274F93}"/>
              </a:ext>
            </a:extLst>
          </p:cNvPr>
          <p:cNvSpPr txBox="1"/>
          <p:nvPr/>
        </p:nvSpPr>
        <p:spPr>
          <a:xfrm>
            <a:off x="1323459" y="4484278"/>
            <a:ext cx="261671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Heat consumption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3D7F31F-52E7-4DE2-B216-A8B26272C27A}"/>
              </a:ext>
            </a:extLst>
          </p:cNvPr>
          <p:cNvSpPr txBox="1"/>
          <p:nvPr/>
        </p:nvSpPr>
        <p:spPr>
          <a:xfrm>
            <a:off x="4657058" y="4484278"/>
            <a:ext cx="275339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GB" sz="12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Heat consumption </a:t>
            </a:r>
            <a:br>
              <a:rPr lang="en-GB" sz="12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GB" sz="12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\including climatic factor</a:t>
            </a:r>
          </a:p>
        </p:txBody>
      </p:sp>
    </p:spTree>
    <p:extLst>
      <p:ext uri="{BB962C8B-B14F-4D97-AF65-F5344CB8AC3E}">
        <p14:creationId xmlns:p14="http://schemas.microsoft.com/office/powerpoint/2010/main" val="365365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6310" y="968190"/>
            <a:ext cx="8300225" cy="42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05891" y="5542464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>
                <a:latin typeface="Times New Roman" panose="02020603050405020304" pitchFamily="18" charset="0"/>
                <a:cs typeface="Times New Roman" panose="02020603050405020304" pitchFamily="18" charset="0"/>
              </a:rPr>
              <a:t>Dynamics of end-use heat energy demand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02768" y="1159357"/>
            <a:ext cx="3743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million gigacalories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9756" y="125357"/>
            <a:ext cx="1228478" cy="385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15000"/>
              </a:lnSpc>
            </a:pPr>
            <a:r>
              <a:rPr lang="en-GB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BELSTAT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1122691-F5F1-438A-AE12-E49A4167D9F5}"/>
              </a:ext>
            </a:extLst>
          </p:cNvPr>
          <p:cNvSpPr txBox="1"/>
          <p:nvPr/>
        </p:nvSpPr>
        <p:spPr>
          <a:xfrm>
            <a:off x="2305050" y="4821766"/>
            <a:ext cx="342265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Used by organisations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03AED0F1-0834-4147-B69B-670F1CC6A04F}"/>
              </a:ext>
            </a:extLst>
          </p:cNvPr>
          <p:cNvSpPr txBox="1"/>
          <p:nvPr/>
        </p:nvSpPr>
        <p:spPr>
          <a:xfrm>
            <a:off x="5992607" y="4821766"/>
            <a:ext cx="342265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Energy delivered to the population</a:t>
            </a:r>
          </a:p>
        </p:txBody>
      </p:sp>
    </p:spTree>
    <p:extLst>
      <p:ext uri="{BB962C8B-B14F-4D97-AF65-F5344CB8AC3E}">
        <p14:creationId xmlns:p14="http://schemas.microsoft.com/office/powerpoint/2010/main" val="4219407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5463" y="298089"/>
            <a:ext cx="92730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consumption from renewable energy sources in the Republic of Belarus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9755" y="1000124"/>
            <a:ext cx="11202993" cy="51532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9756" y="125357"/>
            <a:ext cx="1228478" cy="385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15000"/>
              </a:lnSpc>
            </a:pPr>
            <a:r>
              <a:rPr lang="en-GB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BELSTAT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D7C17F4-B9B6-49E1-9D4D-F6568DFE0ADA}"/>
              </a:ext>
            </a:extLst>
          </p:cNvPr>
          <p:cNvSpPr txBox="1"/>
          <p:nvPr/>
        </p:nvSpPr>
        <p:spPr>
          <a:xfrm>
            <a:off x="365760" y="1400858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7.2.1.1 Share of primary energy generation (production) from renewable energy sources in gross consumption of fuel and energy resources, %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169E0EF-89F4-495B-A03F-3F3E09A9478A}"/>
              </a:ext>
            </a:extLst>
          </p:cNvPr>
          <p:cNvSpPr txBox="1"/>
          <p:nvPr/>
        </p:nvSpPr>
        <p:spPr>
          <a:xfrm>
            <a:off x="322729" y="2084415"/>
            <a:ext cx="5669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Share of electrical energy generation from renewable energy sources in total generation of electrical energy, %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BCFA357-CA3F-452D-92E7-E7735922CD2A}"/>
              </a:ext>
            </a:extLst>
          </p:cNvPr>
          <p:cNvSpPr txBox="1"/>
          <p:nvPr/>
        </p:nvSpPr>
        <p:spPr>
          <a:xfrm>
            <a:off x="365760" y="2703681"/>
            <a:ext cx="573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Share of generation of heat energy from renewable energy sources in total generation of heat energy, %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0640715-193E-45ED-BF81-B54D32E5C1A6}"/>
              </a:ext>
            </a:extLst>
          </p:cNvPr>
          <p:cNvSpPr txBox="1"/>
          <p:nvPr/>
        </p:nvSpPr>
        <p:spPr>
          <a:xfrm>
            <a:off x="335280" y="3219505"/>
            <a:ext cx="573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Emissions of pollutants into the atmospheric air from fuel combustion for heat and electricity generation, thousand tonnes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3A46658-14B0-47ED-B7D0-DBE2E54022A5}"/>
              </a:ext>
            </a:extLst>
          </p:cNvPr>
          <p:cNvSpPr txBox="1"/>
          <p:nvPr/>
        </p:nvSpPr>
        <p:spPr>
          <a:xfrm>
            <a:off x="335280" y="3697746"/>
            <a:ext cx="573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per capita, kg per person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23A9AB70-A665-419A-B10C-BAF9B5399D40}"/>
              </a:ext>
            </a:extLst>
          </p:cNvPr>
          <p:cNvSpPr txBox="1"/>
          <p:nvPr/>
        </p:nvSpPr>
        <p:spPr>
          <a:xfrm>
            <a:off x="335280" y="4046751"/>
            <a:ext cx="573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per unit area, kg/km2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3C51ED9-DD59-4B86-95A8-92E3B0343185}"/>
              </a:ext>
            </a:extLst>
          </p:cNvPr>
          <p:cNvSpPr txBox="1"/>
          <p:nvPr/>
        </p:nvSpPr>
        <p:spPr>
          <a:xfrm>
            <a:off x="304800" y="4443480"/>
            <a:ext cx="573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Emissions of pollutants into the atmospheric air from mobile sources, thousand tonnes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67B09A28-044C-451E-A7E9-9B84B4BEA7A1}"/>
              </a:ext>
            </a:extLst>
          </p:cNvPr>
          <p:cNvSpPr txBox="1"/>
          <p:nvPr/>
        </p:nvSpPr>
        <p:spPr>
          <a:xfrm>
            <a:off x="347831" y="4864578"/>
            <a:ext cx="573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per capita, kg per person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F2BFF98-CEDC-4168-9BAC-5E6300140F38}"/>
              </a:ext>
            </a:extLst>
          </p:cNvPr>
          <p:cNvSpPr txBox="1"/>
          <p:nvPr/>
        </p:nvSpPr>
        <p:spPr>
          <a:xfrm>
            <a:off x="335280" y="5141220"/>
            <a:ext cx="573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per unit area, kg/km2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FFAFA27-F902-44AF-880F-331F34E4A79A}"/>
              </a:ext>
            </a:extLst>
          </p:cNvPr>
          <p:cNvSpPr txBox="1"/>
          <p:nvPr/>
        </p:nvSpPr>
        <p:spPr>
          <a:xfrm>
            <a:off x="335280" y="5425374"/>
            <a:ext cx="573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Greenhouse gas emissions in the energy sector, million tonnes CO2-equivalent per year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53EFB4E0-0863-40F0-AA43-B2AA108CFB69}"/>
              </a:ext>
            </a:extLst>
          </p:cNvPr>
          <p:cNvSpPr txBox="1"/>
          <p:nvPr/>
        </p:nvSpPr>
        <p:spPr>
          <a:xfrm>
            <a:off x="347831" y="5904109"/>
            <a:ext cx="573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u="none" strike="noStrike">
                <a:solidFill>
                  <a:srgbClr val="000000"/>
                </a:solidFill>
                <a:latin typeface="Arial" panose="020B0604020202020204" pitchFamily="34" charset="0"/>
              </a:rPr>
              <a:t>of which СО2</a:t>
            </a:r>
          </a:p>
        </p:txBody>
      </p:sp>
    </p:spTree>
    <p:extLst>
      <p:ext uri="{BB962C8B-B14F-4D97-AF65-F5344CB8AC3E}">
        <p14:creationId xmlns:p14="http://schemas.microsoft.com/office/powerpoint/2010/main" val="98066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200">
                <a:latin typeface="Times New Roman" panose="02020603050405020304" pitchFamily="18" charset="0"/>
                <a:cs typeface="Times New Roman" panose="02020603050405020304" pitchFamily="18" charset="0"/>
              </a:rPr>
              <a:t>Towards improving and developing district heating systems </a:t>
            </a:r>
            <a:br>
              <a:rPr lang="en-GB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>
                <a:latin typeface="Times New Roman" panose="02020603050405020304" pitchFamily="18" charset="0"/>
                <a:cs typeface="Times New Roman" panose="02020603050405020304" pitchFamily="18" charset="0"/>
              </a:rPr>
              <a:t>(Concept of the Development of District Heating in the Republic of Belarus to 2020)</a:t>
            </a:r>
            <a:r>
              <a:rPr lang="en-GB"/>
              <a:t> 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Adopted in 2010.</a:t>
            </a:r>
          </a:p>
          <a:p>
            <a:r>
              <a:rPr lang="en-GB" sz="2000">
                <a:solidFill>
                  <a:schemeClr val="bg1"/>
                </a:solidFill>
              </a:rPr>
              <a:t>Revised in 2017. </a:t>
            </a:r>
          </a:p>
          <a:p>
            <a:r>
              <a:rPr lang="en-GB" sz="2000">
                <a:solidFill>
                  <a:schemeClr val="bg1"/>
                </a:solidFill>
              </a:rPr>
              <a:t>Amended in 2020 and extended to 2025.</a:t>
            </a:r>
          </a:p>
        </p:txBody>
      </p:sp>
    </p:spTree>
    <p:extLst>
      <p:ext uri="{BB962C8B-B14F-4D97-AF65-F5344CB8AC3E}">
        <p14:creationId xmlns:p14="http://schemas.microsoft.com/office/powerpoint/2010/main" val="7212909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5176" y="1004224"/>
            <a:ext cx="980501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>
                <a:latin typeface="Times New Roman" panose="02020603050405020304" pitchFamily="18" charset="0"/>
                <a:ea typeface="Times New Roman" panose="02020603050405020304" pitchFamily="18" charset="0"/>
              </a:rPr>
              <a:t>Strategic directions for the development of district heating:</a:t>
            </a:r>
          </a:p>
          <a:p>
            <a:pPr algn="just"/>
            <a:r>
              <a:rPr lang="en-GB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Improving efficiency and ensuring continuous development of district heating systems by applying modern technologies, using local fuel and energy resources, </a:t>
            </a:r>
            <a:r>
              <a:rPr lang="en-GB" sz="200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secondary energy resources and alternative energy sources;</a:t>
            </a:r>
          </a:p>
          <a:p>
            <a:pPr algn="just"/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reliable, economic and secure supply of thermal energy to organisations and the population;</a:t>
            </a:r>
          </a:p>
          <a:p>
            <a:pPr algn="just"/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maximising the use of combined heat and power generation;</a:t>
            </a:r>
          </a:p>
          <a:p>
            <a:pPr algn="just"/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keeping the balance between the economic interests of energy supplying organisations (thermal energy suppliers) and consumers;</a:t>
            </a:r>
          </a:p>
          <a:p>
            <a:pPr algn="just"/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ensuring an economically justified return on investment capital under the conditions of state regulation of heat tariffs;</a:t>
            </a:r>
          </a:p>
          <a:p>
            <a:pPr algn="just"/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establishing an optimal management structure for heat supply processes;</a:t>
            </a:r>
          </a:p>
          <a:p>
            <a:pPr algn="just"/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eliminating intermediaries in the supply of heat energy to consumers;</a:t>
            </a:r>
          </a:p>
          <a:p>
            <a:pPr algn="just"/>
            <a:r>
              <a:rPr lang="en-GB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improving regulations.</a:t>
            </a:r>
          </a:p>
        </p:txBody>
      </p:sp>
    </p:spTree>
    <p:extLst>
      <p:ext uri="{BB962C8B-B14F-4D97-AF65-F5344CB8AC3E}">
        <p14:creationId xmlns:p14="http://schemas.microsoft.com/office/powerpoint/2010/main" val="169853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10089" y="987846"/>
            <a:ext cx="9343222" cy="675702"/>
          </a:xfrm>
        </p:spPr>
        <p:txBody>
          <a:bodyPr>
            <a:normAutofit/>
          </a:bodyPr>
          <a:lstStyle/>
          <a:p>
            <a:r>
              <a:rPr lang="en-GB" sz="2400">
                <a:latin typeface="Times New Roman" panose="02020603050405020304" pitchFamily="18" charset="0"/>
                <a:cs typeface="Times New Roman" panose="02020603050405020304" pitchFamily="18" charset="0"/>
              </a:rPr>
              <a:t>Among the most representative solutions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079653" y="1663548"/>
            <a:ext cx="10322805" cy="450865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>
                <a:solidFill>
                  <a:srgbClr val="FFFF00"/>
                </a:solidFill>
                <a:latin typeface="Times New Roman" panose="02020603050405020304" pitchFamily="18" charset="0"/>
              </a:rPr>
              <a:t>the application of multi-rate district heating tariffs taking into account fuel taxes depending on their environmental properties; </a:t>
            </a:r>
          </a:p>
          <a:p>
            <a:pPr>
              <a:lnSpc>
                <a:spcPct val="90000"/>
              </a:lnSpc>
            </a:pPr>
            <a:r>
              <a:rPr lang="en-GB" sz="2400">
                <a:solidFill>
                  <a:srgbClr val="FFFF00"/>
                </a:solidFill>
                <a:latin typeface="Times New Roman" panose="02020603050405020304" pitchFamily="18" charset="0"/>
              </a:rPr>
              <a:t>increased use of alternative fuels  in place of  natural gas and oil (combustible refuse, biomass, solar energy, geothermal energy, secondary energy resources from industrial production, etc.). </a:t>
            </a:r>
          </a:p>
        </p:txBody>
      </p:sp>
    </p:spTree>
    <p:extLst>
      <p:ext uri="{BB962C8B-B14F-4D97-AF65-F5344CB8AC3E}">
        <p14:creationId xmlns:p14="http://schemas.microsoft.com/office/powerpoint/2010/main" val="261789330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F93F39546214EB20615D831F5B962" ma:contentTypeVersion="13" ma:contentTypeDescription="Create a new document." ma:contentTypeScope="" ma:versionID="f39537c117a8e4db60f843875475e9ec">
  <xsd:schema xmlns:xsd="http://www.w3.org/2001/XMLSchema" xmlns:xs="http://www.w3.org/2001/XMLSchema" xmlns:p="http://schemas.microsoft.com/office/2006/metadata/properties" xmlns:ns3="0ee7c878-ee8d-4299-b924-126acfd8af52" xmlns:ns4="3e062066-11ad-4898-a4f8-b145161dd926" targetNamespace="http://schemas.microsoft.com/office/2006/metadata/properties" ma:root="true" ma:fieldsID="4663e2b168b4789ed922fd26425f861d" ns3:_="" ns4:_="">
    <xsd:import namespace="0ee7c878-ee8d-4299-b924-126acfd8af52"/>
    <xsd:import namespace="3e062066-11ad-4898-a4f8-b145161dd9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e7c878-ee8d-4299-b924-126acfd8af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62066-11ad-4898-a4f8-b145161dd92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BEBA07-11AD-45B7-B545-9D3DEE122D47}">
  <ds:schemaRefs>
    <ds:schemaRef ds:uri="http://schemas.microsoft.com/office/2006/documentManagement/types"/>
    <ds:schemaRef ds:uri="3e062066-11ad-4898-a4f8-b145161dd926"/>
    <ds:schemaRef ds:uri="http://purl.org/dc/terms/"/>
    <ds:schemaRef ds:uri="http://purl.org/dc/dcmitype/"/>
    <ds:schemaRef ds:uri="http://purl.org/dc/elements/1.1/"/>
    <ds:schemaRef ds:uri="0ee7c878-ee8d-4299-b924-126acfd8af52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D594728-EC5D-4F36-97CF-34C99DD1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e7c878-ee8d-4299-b924-126acfd8af52"/>
    <ds:schemaRef ds:uri="3e062066-11ad-4898-a4f8-b145161dd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29AE7A-C9D5-42BD-9667-90F7F6DDA1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934</Words>
  <Application>Microsoft Office PowerPoint</Application>
  <PresentationFormat>Widescreen</PresentationFormat>
  <Paragraphs>274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HeliosC-BoldItalic</vt:lpstr>
      <vt:lpstr>Times New Roman</vt:lpstr>
      <vt:lpstr>Wingdings 3</vt:lpstr>
      <vt:lpstr>Сектор</vt:lpstr>
      <vt:lpstr>Integrating low-temperature renewables in district heating and cooling systems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Towards improving and developing district heating systems  (Concept of the Development of District Heating in the Republic of Belarus to 2020) </vt:lpstr>
      <vt:lpstr>PowerPoint Presentation</vt:lpstr>
      <vt:lpstr>Among the most representative solutions</vt:lpstr>
      <vt:lpstr>Structure of energy generation sources in Belarus after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низкотемпературных возобновляемых источников энергии в системы отопления и охлаждения на районном уровне</dc:title>
  <dc:creator>Admin</dc:creator>
  <cp:lastModifiedBy>IRENA</cp:lastModifiedBy>
  <cp:revision>75</cp:revision>
  <dcterms:created xsi:type="dcterms:W3CDTF">2021-01-25T16:46:38Z</dcterms:created>
  <dcterms:modified xsi:type="dcterms:W3CDTF">2021-03-17T11:03:53Z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0x010100E06F93F39546214EB20615D831F5B962</vt:lpwstr>
  </property>
</Properties>
</file>