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8" r:id="rId4"/>
    <p:sldId id="269" r:id="rId5"/>
    <p:sldId id="257" r:id="rId6"/>
    <p:sldId id="266" r:id="rId7"/>
    <p:sldId id="267" r:id="rId8"/>
    <p:sldId id="270" r:id="rId9"/>
    <p:sldId id="271" r:id="rId10"/>
    <p:sldId id="272" r:id="rId11"/>
    <p:sldId id="273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2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9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2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6AB36-405D-40C5-A06D-AE7C71EBDA10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5D98-45A1-4665-BD13-C6937B4C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55" y="296718"/>
            <a:ext cx="6837203" cy="50915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VANUATU</a:t>
            </a:r>
            <a:endParaRPr lang="en-US" sz="4000" b="1" dirty="0"/>
          </a:p>
        </p:txBody>
      </p:sp>
      <p:pic>
        <p:nvPicPr>
          <p:cNvPr id="3" name="Picture 2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74800"/>
            <a:ext cx="2489200" cy="1493520"/>
          </a:xfrm>
          <a:prstGeom prst="rect">
            <a:avLst/>
          </a:prstGeom>
        </p:spPr>
      </p:pic>
      <p:pic>
        <p:nvPicPr>
          <p:cNvPr id="6" name="Picture 5" descr="vanuatu_map1.gif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65491" cy="6858000"/>
          </a:xfrm>
          <a:prstGeom prst="rect">
            <a:avLst/>
          </a:prstGeom>
        </p:spPr>
      </p:pic>
      <p:pic>
        <p:nvPicPr>
          <p:cNvPr id="7" name="Picture 6" descr="vanuatu_map1.gif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09" y="0"/>
            <a:ext cx="37654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5638800"/>
            <a:ext cx="42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Joshua Chalapan Nari</a:t>
            </a:r>
          </a:p>
          <a:p>
            <a:pPr algn="ctr"/>
            <a:r>
              <a:rPr lang="en-US" dirty="0" smtClean="0"/>
              <a:t>Department of Energy</a:t>
            </a:r>
          </a:p>
          <a:p>
            <a:pPr algn="ctr"/>
            <a:r>
              <a:rPr lang="en-US" dirty="0" smtClean="0"/>
              <a:t>Vanuatu</a:t>
            </a:r>
            <a:endParaRPr lang="en-US" dirty="0"/>
          </a:p>
        </p:txBody>
      </p:sp>
      <p:pic>
        <p:nvPicPr>
          <p:cNvPr id="8" name="Picture 7" descr="DOE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3886200"/>
            <a:ext cx="1790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5"/>
            <a:ext cx="11783289" cy="9289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</a:t>
            </a:r>
            <a:r>
              <a:rPr lang="en-US" sz="3200" b="1" dirty="0"/>
              <a:t>Energy Projects: </a:t>
            </a:r>
            <a:r>
              <a:rPr lang="en-US" sz="3200" b="1" dirty="0" smtClean="0"/>
              <a:t>Being implemented at present</a:t>
            </a:r>
            <a:endParaRPr lang="en-US" sz="3200" b="1" dirty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2693" y="1779686"/>
            <a:ext cx="3571779" cy="1754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tatus</a:t>
            </a:r>
            <a:r>
              <a:rPr lang="en-US" dirty="0"/>
              <a:t>: </a:t>
            </a:r>
            <a:r>
              <a:rPr lang="en-US" dirty="0" smtClean="0"/>
              <a:t>Completed 2007 upgraded in 2008 &amp; 2010 </a:t>
            </a:r>
            <a:endParaRPr lang="en-US" dirty="0"/>
          </a:p>
          <a:p>
            <a:r>
              <a:rPr lang="en-US" b="1" u="sng" dirty="0" smtClean="0"/>
              <a:t>Technology</a:t>
            </a:r>
            <a:r>
              <a:rPr lang="en-US" dirty="0"/>
              <a:t>: </a:t>
            </a:r>
            <a:r>
              <a:rPr lang="en-US" dirty="0" smtClean="0"/>
              <a:t>Wind energy</a:t>
            </a:r>
            <a:endParaRPr lang="en-US" dirty="0"/>
          </a:p>
          <a:p>
            <a:r>
              <a:rPr lang="en-US" b="1" u="sng" dirty="0"/>
              <a:t>System Size</a:t>
            </a:r>
            <a:r>
              <a:rPr lang="en-US" dirty="0" smtClean="0"/>
              <a:t>: 3MW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Efate Island</a:t>
            </a:r>
          </a:p>
          <a:p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13914" y="1058385"/>
            <a:ext cx="466976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3.6 UNELCO’S WIND FARM</a:t>
            </a:r>
            <a:endParaRPr lang="en-US" sz="2800" b="1" dirty="0"/>
          </a:p>
        </p:txBody>
      </p:sp>
      <p:pic>
        <p:nvPicPr>
          <p:cNvPr id="5" name="Picture 4" descr="download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66" y="1791230"/>
            <a:ext cx="2463800" cy="3289300"/>
          </a:xfrm>
          <a:prstGeom prst="rect">
            <a:avLst/>
          </a:prstGeom>
        </p:spPr>
      </p:pic>
      <p:pic>
        <p:nvPicPr>
          <p:cNvPr id="6" name="Picture 5" descr="download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15" y="4288362"/>
            <a:ext cx="3289300" cy="2463800"/>
          </a:xfrm>
          <a:prstGeom prst="rect">
            <a:avLst/>
          </a:prstGeom>
        </p:spPr>
      </p:pic>
      <p:pic>
        <p:nvPicPr>
          <p:cNvPr id="9" name="Picture 8" descr="download (3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43" y="178697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5"/>
            <a:ext cx="11783289" cy="9289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</a:t>
            </a:r>
            <a:r>
              <a:rPr lang="en-US" sz="3200" b="1" dirty="0"/>
              <a:t>Energy Projects: </a:t>
            </a:r>
            <a:r>
              <a:rPr lang="en-US" sz="3200" b="1" dirty="0" smtClean="0"/>
              <a:t>Being implemented at present</a:t>
            </a:r>
            <a:endParaRPr lang="en-US" sz="3200" b="1" dirty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2693" y="1779686"/>
            <a:ext cx="3571779" cy="1754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tatus</a:t>
            </a:r>
            <a:r>
              <a:rPr lang="en-US" dirty="0"/>
              <a:t>: </a:t>
            </a:r>
            <a:r>
              <a:rPr lang="en-US" dirty="0" smtClean="0"/>
              <a:t>Completed 2016</a:t>
            </a:r>
            <a:endParaRPr lang="en-US" dirty="0"/>
          </a:p>
          <a:p>
            <a:r>
              <a:rPr lang="en-US" b="1" u="sng" dirty="0" smtClean="0"/>
              <a:t>Target</a:t>
            </a:r>
            <a:r>
              <a:rPr lang="en-US" dirty="0"/>
              <a:t>: </a:t>
            </a:r>
            <a:r>
              <a:rPr lang="en-US" dirty="0" err="1" smtClean="0"/>
              <a:t>Irririki</a:t>
            </a:r>
            <a:r>
              <a:rPr lang="en-US" dirty="0" smtClean="0"/>
              <a:t> Island Resort</a:t>
            </a:r>
            <a:endParaRPr lang="en-US" dirty="0"/>
          </a:p>
          <a:p>
            <a:r>
              <a:rPr lang="en-US" b="1" u="sng" dirty="0" smtClean="0"/>
              <a:t>Technology</a:t>
            </a:r>
            <a:r>
              <a:rPr lang="en-US" dirty="0"/>
              <a:t>: </a:t>
            </a:r>
            <a:r>
              <a:rPr lang="en-US" dirty="0" smtClean="0"/>
              <a:t>Solar PV</a:t>
            </a:r>
            <a:endParaRPr lang="en-US" dirty="0"/>
          </a:p>
          <a:p>
            <a:r>
              <a:rPr lang="en-US" b="1" u="sng" dirty="0"/>
              <a:t>System Size</a:t>
            </a:r>
            <a:r>
              <a:rPr lang="en-US" dirty="0" smtClean="0"/>
              <a:t>: 1.2 MW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</a:t>
            </a:r>
            <a:r>
              <a:rPr lang="en-US" dirty="0" err="1" smtClean="0"/>
              <a:t>Irririki</a:t>
            </a:r>
            <a:r>
              <a:rPr lang="en-US" dirty="0" smtClean="0"/>
              <a:t> Island</a:t>
            </a:r>
          </a:p>
          <a:p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13914" y="1058385"/>
            <a:ext cx="761979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3.7 IRIRIKI ISLAND RESORT’S SOLAR PV FARM</a:t>
            </a:r>
            <a:endParaRPr lang="en-US" sz="2800" b="1" dirty="0"/>
          </a:p>
        </p:txBody>
      </p:sp>
      <p:pic>
        <p:nvPicPr>
          <p:cNvPr id="4" name="Picture 3" descr="483493_10151293790165860_201080601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056" y="1786023"/>
            <a:ext cx="7137621" cy="30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87036" y="166255"/>
            <a:ext cx="11744987" cy="69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4. Notable Challenges</a:t>
            </a:r>
            <a:endParaRPr lang="en-US" sz="3200" dirty="0" smtClean="0"/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59873" y="1296520"/>
            <a:ext cx="9670258" cy="34778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4.1 Lack of proper training </a:t>
            </a:r>
            <a:r>
              <a:rPr lang="en-US" dirty="0"/>
              <a:t>and capacity </a:t>
            </a:r>
            <a:r>
              <a:rPr lang="en-US" dirty="0" smtClean="0"/>
              <a:t>building</a:t>
            </a:r>
            <a:r>
              <a:rPr lang="en-US" dirty="0"/>
              <a:t> </a:t>
            </a:r>
            <a:r>
              <a:rPr lang="en-US" dirty="0" smtClean="0"/>
              <a:t>for locals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Locals have not been properly trained on the proper maintenance and operation of the renewable systems hence a lot of projects in the rural areas have not lasted for long.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4.2 No renewable energy financing available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Individuals and private sector do not have any access for funding to accommodate the high upfront cost of renewable generating equipment. Therefore the uptake of renewables is very slow</a:t>
            </a:r>
            <a:r>
              <a:rPr lang="en-US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4.3 No national standards for grid integration of wind and solar systems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Hence difficult to determine whether the above renewables have met the safety and technical requirements for integration into the </a:t>
            </a:r>
            <a:r>
              <a:rPr lang="en-US" sz="1400" dirty="0" smtClean="0"/>
              <a:t>grid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4.4 Land issues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Land disputes hinder renewable development </a:t>
            </a:r>
            <a:r>
              <a:rPr lang="en-US" sz="1400" dirty="0" err="1" smtClean="0"/>
              <a:t>e.g</a:t>
            </a:r>
            <a:r>
              <a:rPr lang="en-US" sz="1400" dirty="0" smtClean="0"/>
              <a:t> </a:t>
            </a:r>
            <a:r>
              <a:rPr lang="en-US" sz="1400" dirty="0" err="1" smtClean="0"/>
              <a:t>Brenwei</a:t>
            </a:r>
            <a:r>
              <a:rPr lang="en-US" sz="1400" dirty="0" smtClean="0"/>
              <a:t> hydro and Geothermal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dirty="0"/>
          </a:p>
        </p:txBody>
      </p:sp>
      <p:pic>
        <p:nvPicPr>
          <p:cNvPr id="3" name="Picture 2" descr="IMG_17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02" y="4294028"/>
            <a:ext cx="3055854" cy="2291891"/>
          </a:xfrm>
          <a:prstGeom prst="rect">
            <a:avLst/>
          </a:prstGeom>
        </p:spPr>
      </p:pic>
      <p:pic>
        <p:nvPicPr>
          <p:cNvPr id="4" name="Picture 3" descr="IMG_17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74" y="4297339"/>
            <a:ext cx="3037167" cy="227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322" y="6178319"/>
            <a:ext cx="202400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Abandoned </a:t>
            </a:r>
            <a:r>
              <a:rPr lang="en-US" dirty="0" err="1" smtClean="0"/>
              <a:t>forebay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37455" y="6198421"/>
            <a:ext cx="202400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Abandoned weir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7818" y="176645"/>
            <a:ext cx="11724205" cy="64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5. Workshop </a:t>
            </a:r>
            <a:r>
              <a:rPr lang="en-US" sz="3200" b="1" dirty="0"/>
              <a:t>Expectations/</a:t>
            </a:r>
            <a:r>
              <a:rPr lang="en-US" sz="3200" b="1" dirty="0" smtClean="0"/>
              <a:t>Outcomes</a:t>
            </a:r>
          </a:p>
          <a:p>
            <a:endParaRPr lang="en-US" sz="3200" b="1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280754" y="873166"/>
            <a:ext cx="5714836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Learn about the effective </a:t>
            </a:r>
            <a:r>
              <a:rPr lang="en-US" dirty="0"/>
              <a:t>renewable energy </a:t>
            </a:r>
            <a:r>
              <a:rPr lang="en-US" dirty="0" smtClean="0"/>
              <a:t>policies and projects </a:t>
            </a:r>
            <a:r>
              <a:rPr lang="en-US" dirty="0"/>
              <a:t>implemented in Japan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Learn about what is working and what is not working for other Pacific islands and Maldives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Build a stronger working relationship with IRENA, Japanese Government and people of the Pacific Islands and Maldives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lesso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72" y="3622178"/>
            <a:ext cx="4454462" cy="2370923"/>
          </a:xfrm>
          <a:prstGeom prst="rect">
            <a:avLst/>
          </a:prstGeom>
        </p:spPr>
      </p:pic>
      <p:pic>
        <p:nvPicPr>
          <p:cNvPr id="4" name="Picture 3" descr="working-together-as-a-team-team-puzz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10965"/>
          <a:stretch/>
        </p:blipFill>
        <p:spPr>
          <a:xfrm>
            <a:off x="6945116" y="3624966"/>
            <a:ext cx="2903115" cy="23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50415" y="1"/>
            <a:ext cx="12095017" cy="1217142"/>
          </a:xfrm>
        </p:spPr>
        <p:txBody>
          <a:bodyPr>
            <a:no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1. VANUATU’S ENERGY SITUATION</a:t>
            </a:r>
          </a:p>
          <a:p>
            <a:pPr marL="285750" indent="-285750" algn="l">
              <a:buFont typeface="Arial"/>
              <a:buChar char="•"/>
            </a:pPr>
            <a:endParaRPr lang="en-US" sz="3200" dirty="0" smtClean="0"/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 algn="l"/>
            <a:r>
              <a:rPr lang="en-US" sz="3200" dirty="0" smtClean="0"/>
              <a:t> </a:t>
            </a:r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375796" y="1455280"/>
            <a:ext cx="6614404" cy="25853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Population: 290,000 spread across 82 islands (65 inhabited)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Rural: 75% with only 9% </a:t>
            </a:r>
            <a:r>
              <a:rPr lang="en-US" dirty="0" err="1"/>
              <a:t>electrifed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Urban: 25%	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Urban electricity providers : 4 electricity concession areas run by 2 companies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UNELCO – Port Vila (Efate island), </a:t>
            </a:r>
            <a:r>
              <a:rPr lang="en-US" dirty="0" err="1"/>
              <a:t>Malekula</a:t>
            </a:r>
            <a:r>
              <a:rPr lang="en-US" dirty="0"/>
              <a:t> &amp; </a:t>
            </a:r>
            <a:r>
              <a:rPr lang="en-US" dirty="0" err="1"/>
              <a:t>Tanna</a:t>
            </a:r>
            <a:r>
              <a:rPr lang="en-US" dirty="0"/>
              <a:t> (3 concession areas)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VUI – </a:t>
            </a:r>
            <a:r>
              <a:rPr lang="en-US" dirty="0" err="1"/>
              <a:t>Luganville</a:t>
            </a:r>
            <a:r>
              <a:rPr lang="en-US" dirty="0"/>
              <a:t> (Espiritu Santo) (1 concession area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Rural electricity providers: NONE (Individual households)</a:t>
            </a:r>
          </a:p>
        </p:txBody>
      </p:sp>
      <p:pic>
        <p:nvPicPr>
          <p:cNvPr id="6" name="Picture 5" descr="vanuatu_map1.gif"/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09" y="0"/>
            <a:ext cx="3765491" cy="6858000"/>
          </a:xfrm>
          <a:prstGeom prst="rect">
            <a:avLst/>
          </a:prstGeom>
        </p:spPr>
      </p:pic>
      <p:pic>
        <p:nvPicPr>
          <p:cNvPr id="4" name="Picture 3" descr="unel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4515464"/>
            <a:ext cx="3371850" cy="1343025"/>
          </a:xfrm>
          <a:prstGeom prst="rect">
            <a:avLst/>
          </a:prstGeom>
        </p:spPr>
      </p:pic>
      <p:pic>
        <p:nvPicPr>
          <p:cNvPr id="5" name="Picture 4" descr="VUI-glossy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83" y="4505959"/>
            <a:ext cx="3416293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" y="0"/>
            <a:ext cx="12095017" cy="6722917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pPr lvl="1"/>
            <a:r>
              <a:rPr lang="en-US" sz="1400" dirty="0" smtClean="0"/>
              <a:t>	</a:t>
            </a:r>
            <a:r>
              <a:rPr lang="en-US" sz="3200" b="1" dirty="0" smtClean="0"/>
              <a:t>1.1 VANUATU CONCESSIONAIRES’ ENERGY MIX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endParaRPr lang="en-US" sz="1400" dirty="0"/>
          </a:p>
          <a:p>
            <a:pPr lvl="1" algn="l"/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" name="Picture 1" descr="Vanuatu's Energy Mi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3" y="1905030"/>
            <a:ext cx="4699000" cy="4318000"/>
          </a:xfrm>
          <a:prstGeom prst="rect">
            <a:avLst/>
          </a:prstGeom>
        </p:spPr>
      </p:pic>
      <p:pic>
        <p:nvPicPr>
          <p:cNvPr id="4" name="Picture 3" descr="Vanuatu Utiliti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34" y="1910964"/>
            <a:ext cx="7090640" cy="2727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418" y="1283291"/>
            <a:ext cx="42755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Average energy mix in the concession areas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0916" y="1290162"/>
            <a:ext cx="36215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nergy mix in the 4 concession areas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1" y="1"/>
            <a:ext cx="12095017" cy="1098074"/>
          </a:xfrm>
        </p:spPr>
        <p:txBody>
          <a:bodyPr>
            <a:no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2. POLICIES/REGULATIONS TO SUPPORT ENERGY TRANSITION 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endParaRPr lang="en-US" sz="3200" b="1" dirty="0"/>
          </a:p>
          <a:p>
            <a:pPr lvl="1" algn="l"/>
            <a:r>
              <a:rPr lang="en-US" sz="3200" b="1" dirty="0" smtClean="0"/>
              <a:t> </a:t>
            </a:r>
            <a:endParaRPr lang="en-US" sz="3200" b="1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16609" y="1336210"/>
            <a:ext cx="6826065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2.1) NATIONAL ENERGY ROADMAP (2016 – 2030)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To achieve 100% generation by renewable energy by </a:t>
            </a:r>
            <a:r>
              <a:rPr lang="en-US" dirty="0" smtClean="0"/>
              <a:t>2030</a:t>
            </a:r>
          </a:p>
          <a:p>
            <a:r>
              <a:rPr lang="en-US" dirty="0" smtClean="0"/>
              <a:t>2.2) FISCAL INCENTIVES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Import </a:t>
            </a:r>
            <a:r>
              <a:rPr lang="en-US" dirty="0"/>
              <a:t>Duty/ Customs Tax </a:t>
            </a:r>
            <a:r>
              <a:rPr lang="en-US" dirty="0" smtClean="0"/>
              <a:t>Exemption for renewable generation equipment importation</a:t>
            </a:r>
          </a:p>
        </p:txBody>
      </p:sp>
      <p:pic>
        <p:nvPicPr>
          <p:cNvPr id="5" name="Picture 4" descr="doe_NERM upd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16" y="2901204"/>
            <a:ext cx="6069696" cy="3372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44241" y="2937016"/>
            <a:ext cx="3029398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Vanuatu’s Department of Energy (DoE) team with the updated National Energy Roadmap (NERM) launched in 18</a:t>
            </a:r>
            <a:r>
              <a:rPr lang="en-US" baseline="30000" dirty="0" smtClean="0"/>
              <a:t>th</a:t>
            </a:r>
            <a:r>
              <a:rPr lang="en-US" dirty="0" smtClean="0"/>
              <a:t>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4"/>
            <a:ext cx="11783289" cy="58500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Energy Projects</a:t>
            </a:r>
            <a:endParaRPr lang="en-US" sz="1800" dirty="0" smtClean="0"/>
          </a:p>
          <a:p>
            <a:pPr algn="l"/>
            <a:endParaRPr lang="en-US" sz="1800" dirty="0" smtClean="0"/>
          </a:p>
        </p:txBody>
      </p:sp>
      <p:pic>
        <p:nvPicPr>
          <p:cNvPr id="4" name="Picture 3" descr="meteo sola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00" y="1135079"/>
            <a:ext cx="4480558" cy="248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arliament car p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04" y="3846304"/>
            <a:ext cx="4504763" cy="250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309652" y="1614037"/>
            <a:ext cx="4312592" cy="1754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Status:</a:t>
            </a:r>
            <a:r>
              <a:rPr lang="en-US" b="1" dirty="0" smtClean="0"/>
              <a:t> </a:t>
            </a:r>
            <a:r>
              <a:rPr lang="en-US" dirty="0" smtClean="0"/>
              <a:t>Completed and commissioned 2016</a:t>
            </a:r>
            <a:endParaRPr lang="en-US" u="sng" dirty="0"/>
          </a:p>
          <a:p>
            <a:r>
              <a:rPr lang="en-US" b="1" u="sng" dirty="0"/>
              <a:t>Technology</a:t>
            </a:r>
            <a:r>
              <a:rPr lang="en-US" dirty="0"/>
              <a:t>: Solar PV</a:t>
            </a:r>
          </a:p>
          <a:p>
            <a:r>
              <a:rPr lang="en-US" b="1" u="sng" dirty="0"/>
              <a:t>System Size</a:t>
            </a:r>
            <a:r>
              <a:rPr lang="en-US" dirty="0"/>
              <a:t>: 767 </a:t>
            </a:r>
            <a:r>
              <a:rPr lang="en-US" dirty="0" smtClean="0"/>
              <a:t>kW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Port Vila (On grid)</a:t>
            </a:r>
            <a:endParaRPr lang="en-US" b="1" u="sng" dirty="0"/>
          </a:p>
          <a:p>
            <a:r>
              <a:rPr lang="en-US" b="1" u="sng" dirty="0"/>
              <a:t>Ownership</a:t>
            </a:r>
            <a:r>
              <a:rPr lang="en-US" dirty="0"/>
              <a:t>: Government of Vanuatu</a:t>
            </a:r>
          </a:p>
          <a:p>
            <a:r>
              <a:rPr lang="en-US" b="1" u="sng" dirty="0"/>
              <a:t>% Capacity</a:t>
            </a:r>
            <a:r>
              <a:rPr lang="en-US" dirty="0"/>
              <a:t>: 100% </a:t>
            </a:r>
            <a:r>
              <a:rPr lang="en-US" dirty="0" smtClean="0"/>
              <a:t>renewable (Solar PV)</a:t>
            </a:r>
            <a:endParaRPr lang="en-US" dirty="0"/>
          </a:p>
        </p:txBody>
      </p:sp>
      <p:pic>
        <p:nvPicPr>
          <p:cNvPr id="6" name="Picture 5" descr="uae-handover-sol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27" y="3611737"/>
            <a:ext cx="2955206" cy="295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36110" y="846708"/>
            <a:ext cx="428613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3.1 MASDAR </a:t>
            </a:r>
            <a:r>
              <a:rPr lang="en-US" sz="2800" b="1" dirty="0"/>
              <a:t>Solar PV </a:t>
            </a:r>
            <a:r>
              <a:rPr lang="en-US" sz="2800" b="1" dirty="0" smtClean="0"/>
              <a:t>Farm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99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5"/>
            <a:ext cx="11783289" cy="66438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</a:t>
            </a:r>
            <a:r>
              <a:rPr lang="en-US" sz="3200" b="1" dirty="0"/>
              <a:t>Energy Projects: </a:t>
            </a:r>
            <a:r>
              <a:rPr lang="en-US" sz="3200" b="1" dirty="0" smtClean="0"/>
              <a:t>Constructed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pic>
        <p:nvPicPr>
          <p:cNvPr id="2" name="Picture 1" descr="solar desalination 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80" y="2049490"/>
            <a:ext cx="7932420" cy="440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1661" y="2050619"/>
            <a:ext cx="3386575" cy="28623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Status:</a:t>
            </a:r>
            <a:r>
              <a:rPr lang="en-US" b="1" dirty="0" smtClean="0"/>
              <a:t> </a:t>
            </a:r>
            <a:r>
              <a:rPr lang="en-US" dirty="0" smtClean="0"/>
              <a:t>Completed 2014</a:t>
            </a:r>
            <a:endParaRPr lang="en-US" b="1" u="sng" dirty="0"/>
          </a:p>
          <a:p>
            <a:r>
              <a:rPr lang="en-US" b="1" u="sng" dirty="0"/>
              <a:t>Technology</a:t>
            </a:r>
            <a:r>
              <a:rPr lang="en-US" dirty="0"/>
              <a:t>: Solar </a:t>
            </a:r>
            <a:r>
              <a:rPr lang="en-US" dirty="0" smtClean="0"/>
              <a:t>PV with diesel backup</a:t>
            </a:r>
            <a:endParaRPr lang="en-US" dirty="0"/>
          </a:p>
          <a:p>
            <a:r>
              <a:rPr lang="en-US" b="1" u="sng" dirty="0"/>
              <a:t>System Size</a:t>
            </a:r>
            <a:r>
              <a:rPr lang="en-US" dirty="0"/>
              <a:t>: 65 </a:t>
            </a:r>
            <a:r>
              <a:rPr lang="en-US" dirty="0" smtClean="0"/>
              <a:t>kW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</a:t>
            </a:r>
            <a:r>
              <a:rPr lang="en-US" dirty="0" err="1" smtClean="0"/>
              <a:t>Ambae</a:t>
            </a:r>
            <a:r>
              <a:rPr lang="en-US" dirty="0" smtClean="0"/>
              <a:t> Island (Off-grid)</a:t>
            </a:r>
            <a:endParaRPr lang="en-US" b="1" u="sng" dirty="0"/>
          </a:p>
          <a:p>
            <a:r>
              <a:rPr lang="en-US" b="1" u="sng" dirty="0"/>
              <a:t>Ownership</a:t>
            </a:r>
            <a:r>
              <a:rPr lang="en-US" dirty="0"/>
              <a:t>: Government of Vanuatu</a:t>
            </a:r>
          </a:p>
          <a:p>
            <a:r>
              <a:rPr lang="en-US" b="1" u="sng" dirty="0"/>
              <a:t>% Capacity</a:t>
            </a:r>
            <a:r>
              <a:rPr lang="en-US" dirty="0"/>
              <a:t>: 100% </a:t>
            </a:r>
            <a:r>
              <a:rPr lang="en-US" dirty="0" smtClean="0"/>
              <a:t>renewable with diesel backup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7771" y="952547"/>
            <a:ext cx="863841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3.2 LOLOWAI SOLAR DESALINATION PLANT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0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5"/>
            <a:ext cx="11783289" cy="9289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</a:t>
            </a:r>
            <a:r>
              <a:rPr lang="en-US" sz="3200" b="1" dirty="0"/>
              <a:t>Energy Projects: </a:t>
            </a:r>
            <a:r>
              <a:rPr lang="en-US" sz="3200" b="1" dirty="0" smtClean="0"/>
              <a:t>Being implemented at present</a:t>
            </a:r>
            <a:endParaRPr lang="en-US" sz="3200" b="1" dirty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pic>
        <p:nvPicPr>
          <p:cNvPr id="4" name="Picture 3" descr="sunking 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74" y="1790863"/>
            <a:ext cx="3225800" cy="2420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omnivolta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06" y="1795446"/>
            <a:ext cx="3886200" cy="242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anto ge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0" y="4420997"/>
            <a:ext cx="3279590" cy="2186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02693" y="1779686"/>
            <a:ext cx="3571779" cy="3416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Status:</a:t>
            </a:r>
            <a:r>
              <a:rPr lang="en-US" b="1" dirty="0" smtClean="0"/>
              <a:t> </a:t>
            </a:r>
            <a:r>
              <a:rPr lang="en-US" dirty="0" smtClean="0"/>
              <a:t>Ongoing 2016 </a:t>
            </a:r>
            <a:r>
              <a:rPr lang="en-US" dirty="0"/>
              <a:t>– 2019</a:t>
            </a:r>
          </a:p>
          <a:p>
            <a:r>
              <a:rPr lang="en-US" b="1" u="sng" dirty="0" smtClean="0"/>
              <a:t>Targeted population</a:t>
            </a:r>
            <a:r>
              <a:rPr lang="en-US" dirty="0" smtClean="0"/>
              <a:t>: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17,500 Households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2,000 Community facilities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230 Aid Posts</a:t>
            </a:r>
          </a:p>
          <a:p>
            <a:r>
              <a:rPr lang="en-US" b="1" u="sng" dirty="0"/>
              <a:t>Technology</a:t>
            </a:r>
            <a:r>
              <a:rPr lang="en-US" dirty="0"/>
              <a:t>: Solar PV</a:t>
            </a:r>
          </a:p>
          <a:p>
            <a:r>
              <a:rPr lang="en-US" b="1" u="sng" dirty="0"/>
              <a:t>System Size</a:t>
            </a:r>
            <a:r>
              <a:rPr lang="en-US" dirty="0"/>
              <a:t>: Pico Solar Systems (5W-30W</a:t>
            </a:r>
            <a:r>
              <a:rPr lang="en-US" dirty="0" smtClean="0"/>
              <a:t>)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Rural</a:t>
            </a:r>
            <a:endParaRPr lang="en-US" b="1" u="sng" dirty="0"/>
          </a:p>
          <a:p>
            <a:r>
              <a:rPr lang="en-US" b="1" u="sng" dirty="0"/>
              <a:t>Ownership</a:t>
            </a:r>
            <a:r>
              <a:rPr lang="en-US" dirty="0"/>
              <a:t>: Households, </a:t>
            </a:r>
          </a:p>
          <a:p>
            <a:r>
              <a:rPr lang="en-US" dirty="0"/>
              <a:t>Community facilities and Aid Posts</a:t>
            </a:r>
          </a:p>
          <a:p>
            <a:r>
              <a:rPr lang="en-US" b="1" u="sng" dirty="0"/>
              <a:t>% Capacity</a:t>
            </a:r>
            <a:r>
              <a:rPr lang="en-US" dirty="0"/>
              <a:t>: 100% </a:t>
            </a:r>
            <a:r>
              <a:rPr lang="en-US" dirty="0" smtClean="0"/>
              <a:t>renewable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3915" y="1058385"/>
            <a:ext cx="931308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3.3 VANUATU RURAL ELECTRIFICATION PROGRAM (VREP)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56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5"/>
            <a:ext cx="11783289" cy="9289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</a:t>
            </a:r>
            <a:r>
              <a:rPr lang="en-US" sz="3200" b="1" dirty="0"/>
              <a:t>Energy Projects: </a:t>
            </a:r>
            <a:r>
              <a:rPr lang="en-US" sz="3200" b="1" dirty="0" smtClean="0"/>
              <a:t>Being implemented at present</a:t>
            </a:r>
            <a:endParaRPr lang="en-US" sz="3200" b="1" dirty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2693" y="1779686"/>
            <a:ext cx="3571779" cy="36933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tatus</a:t>
            </a:r>
            <a:r>
              <a:rPr lang="en-US" dirty="0"/>
              <a:t>: </a:t>
            </a:r>
            <a:r>
              <a:rPr lang="en-US" dirty="0" smtClean="0"/>
              <a:t>Generation phase completed 2014 and need </a:t>
            </a:r>
            <a:r>
              <a:rPr lang="en-US" dirty="0"/>
              <a:t>to complete transmission and distribution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b="1" u="sng" dirty="0" smtClean="0"/>
              <a:t>Target population</a:t>
            </a:r>
            <a:r>
              <a:rPr lang="en-US" dirty="0" smtClean="0"/>
              <a:t>: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294 households to be electrified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11 schools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 clinics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6 churches</a:t>
            </a:r>
            <a:endParaRPr lang="en-US" dirty="0"/>
          </a:p>
          <a:p>
            <a:r>
              <a:rPr lang="en-US" b="1" u="sng" dirty="0" smtClean="0"/>
              <a:t>Technology</a:t>
            </a:r>
            <a:r>
              <a:rPr lang="en-US" dirty="0"/>
              <a:t>: </a:t>
            </a:r>
            <a:r>
              <a:rPr lang="en-US" dirty="0" smtClean="0"/>
              <a:t>Micro hydro</a:t>
            </a:r>
            <a:endParaRPr lang="en-US" dirty="0"/>
          </a:p>
          <a:p>
            <a:r>
              <a:rPr lang="en-US" b="1" u="sng" dirty="0"/>
              <a:t>System Size</a:t>
            </a:r>
            <a:r>
              <a:rPr lang="en-US" dirty="0" smtClean="0"/>
              <a:t>: 75 kW 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</a:t>
            </a:r>
            <a:r>
              <a:rPr lang="en-US" dirty="0" err="1" smtClean="0"/>
              <a:t>Maewo</a:t>
            </a:r>
            <a:r>
              <a:rPr lang="en-US" dirty="0" smtClean="0"/>
              <a:t> Island</a:t>
            </a:r>
          </a:p>
          <a:p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13915" y="1058385"/>
            <a:ext cx="420676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3.4 TALISE MICRO HYDRO </a:t>
            </a:r>
            <a:endParaRPr lang="en-US" sz="2800" b="1" dirty="0"/>
          </a:p>
        </p:txBody>
      </p:sp>
      <p:pic>
        <p:nvPicPr>
          <p:cNvPr id="7" name="Picture 6" descr="wnavnttg6xqpxzmkalw74zp3j6m_3cz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39" y="1795997"/>
            <a:ext cx="6737977" cy="37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38" y="155865"/>
            <a:ext cx="11783289" cy="9289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3. Renewable </a:t>
            </a:r>
            <a:r>
              <a:rPr lang="en-US" sz="3200" b="1" dirty="0"/>
              <a:t>Energy Projects: </a:t>
            </a:r>
            <a:r>
              <a:rPr lang="en-US" sz="3200" b="1" dirty="0" smtClean="0"/>
              <a:t>Being implemented at present</a:t>
            </a:r>
            <a:endParaRPr lang="en-US" sz="3200" b="1" dirty="0"/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2693" y="1779686"/>
            <a:ext cx="4286135" cy="17543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S</a:t>
            </a:r>
            <a:r>
              <a:rPr lang="en-US" b="1" u="sng" dirty="0" smtClean="0"/>
              <a:t>tatus</a:t>
            </a:r>
            <a:r>
              <a:rPr lang="en-US" dirty="0"/>
              <a:t>: </a:t>
            </a:r>
            <a:r>
              <a:rPr lang="en-US" dirty="0" smtClean="0"/>
              <a:t>Completed and launched May 2016</a:t>
            </a:r>
            <a:endParaRPr lang="en-US" dirty="0"/>
          </a:p>
          <a:p>
            <a:r>
              <a:rPr lang="en-US" b="1" u="sng" dirty="0" smtClean="0"/>
              <a:t>Targeted population</a:t>
            </a:r>
            <a:r>
              <a:rPr lang="en-US" dirty="0" smtClean="0"/>
              <a:t>: Over 300 households</a:t>
            </a:r>
            <a:endParaRPr lang="en-US" dirty="0"/>
          </a:p>
          <a:p>
            <a:r>
              <a:rPr lang="en-US" b="1" u="sng" dirty="0" smtClean="0"/>
              <a:t>Technology</a:t>
            </a:r>
            <a:r>
              <a:rPr lang="en-US" dirty="0"/>
              <a:t>: </a:t>
            </a:r>
            <a:r>
              <a:rPr lang="en-US" dirty="0" smtClean="0"/>
              <a:t>Solar PV</a:t>
            </a:r>
            <a:endParaRPr lang="en-US" dirty="0"/>
          </a:p>
          <a:p>
            <a:r>
              <a:rPr lang="en-US" b="1" u="sng" dirty="0"/>
              <a:t>System Size</a:t>
            </a:r>
            <a:r>
              <a:rPr lang="en-US" dirty="0" smtClean="0"/>
              <a:t>: 501 kW</a:t>
            </a:r>
          </a:p>
          <a:p>
            <a:r>
              <a:rPr lang="en-US" b="1" u="sng" dirty="0" smtClean="0"/>
              <a:t>Location:</a:t>
            </a:r>
            <a:r>
              <a:rPr lang="en-US" dirty="0" smtClean="0"/>
              <a:t> Efate Island</a:t>
            </a:r>
          </a:p>
          <a:p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13914" y="1058385"/>
            <a:ext cx="466976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3.5 UNELCO SOLAR PV FARM</a:t>
            </a:r>
            <a:endParaRPr lang="en-US" sz="2800" b="1" dirty="0"/>
          </a:p>
        </p:txBody>
      </p:sp>
      <p:pic>
        <p:nvPicPr>
          <p:cNvPr id="4" name="Picture 3" descr="pm-salwai-visiting-the-solar-farm-with-unelco-gm-david-lefc3a8v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46" y="1779060"/>
            <a:ext cx="5969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631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VANUATU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</dc:title>
  <dc:creator>Jennifer DeCesaro</dc:creator>
  <cp:lastModifiedBy>abdessalem</cp:lastModifiedBy>
  <cp:revision>86</cp:revision>
  <dcterms:created xsi:type="dcterms:W3CDTF">2016-01-06T05:44:17Z</dcterms:created>
  <dcterms:modified xsi:type="dcterms:W3CDTF">2017-02-07T01:46:20Z</dcterms:modified>
</cp:coreProperties>
</file>