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2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3.xml" ContentType="application/vnd.openxmlformats-officedocument.presentationml.notesSlid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notesSlides/notesSlide4.xml" ContentType="application/vnd.openxmlformats-officedocument.presentationml.notesSlide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5.xml" ContentType="application/vnd.openxmlformats-officedocument.presentationml.notesSlide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notesSlides/notesSlide6.xml" ContentType="application/vnd.openxmlformats-officedocument.presentationml.notesSlide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notesSlides/notesSlide7.xml" ContentType="application/vnd.openxmlformats-officedocument.presentationml.notesSlide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notesSlides/notesSlide8.xml" ContentType="application/vnd.openxmlformats-officedocument.presentationml.notesSlide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notesSlides/notesSlide9.xml" ContentType="application/vnd.openxmlformats-officedocument.presentationml.notesSlide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notesSlides/notesSlide10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9" r:id="rId2"/>
    <p:sldId id="261" r:id="rId3"/>
    <p:sldId id="288" r:id="rId4"/>
    <p:sldId id="297" r:id="rId5"/>
    <p:sldId id="289" r:id="rId6"/>
    <p:sldId id="294" r:id="rId7"/>
    <p:sldId id="290" r:id="rId8"/>
    <p:sldId id="293" r:id="rId9"/>
    <p:sldId id="291" r:id="rId10"/>
    <p:sldId id="292" r:id="rId11"/>
    <p:sldId id="275" r:id="rId12"/>
    <p:sldId id="295" r:id="rId13"/>
    <p:sldId id="296" r:id="rId14"/>
    <p:sldId id="277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79CC93D-E52E-4D84-901B-11D7331DD495}">
          <p14:sldIdLst>
            <p14:sldId id="259"/>
          </p14:sldIdLst>
        </p14:section>
        <p14:section name="Overview and Objectives" id="{ABA716BF-3A5C-4ADB-94C9-CFEF84EBA240}">
          <p14:sldIdLst>
            <p14:sldId id="261"/>
            <p14:sldId id="288"/>
            <p14:sldId id="297"/>
            <p14:sldId id="289"/>
            <p14:sldId id="294"/>
            <p14:sldId id="290"/>
            <p14:sldId id="293"/>
            <p14:sldId id="291"/>
            <p14:sldId id="292"/>
          </p14:sldIdLst>
        </p14:section>
        <p14:section name="Conclusion and Summary" id="{790CEF5B-569A-4C2F-BED5-750B08C0E5AD}">
          <p14:sldIdLst>
            <p14:sldId id="275"/>
            <p14:sldId id="295"/>
            <p14:sldId id="296"/>
            <p14:sldId id="277"/>
          </p14:sldIdLst>
        </p14:section>
        <p14:section name="Appendix" id="{3F78B471-41DA-46F2-A8E4-97E471896AB3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ED6"/>
    <a:srgbClr val="000000"/>
    <a:srgbClr val="003300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74" autoAdjust="0"/>
    <p:restoredTop sz="83977" autoAdjust="0"/>
  </p:normalViewPr>
  <p:slideViewPr>
    <p:cSldViewPr>
      <p:cViewPr varScale="1">
        <p:scale>
          <a:sx n="61" d="100"/>
          <a:sy n="61" d="100"/>
        </p:scale>
        <p:origin x="-12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4" d="100"/>
        <a:sy n="154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2796" y="6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NZ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Sheet1!$B$19</c:f>
              <c:strCache>
                <c:ptCount val="1"/>
                <c:pt idx="0">
                  <c:v>BAU</c:v>
                </c:pt>
              </c:strCache>
            </c:strRef>
          </c:tx>
          <c:marker>
            <c:symbol val="none"/>
          </c:marker>
          <c:xVal>
            <c:numRef>
              <c:f>Sheet1!$A$20:$A$26</c:f>
              <c:numCache>
                <c:formatCode>General</c:formatCode>
                <c:ptCount val="7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</c:numCache>
            </c:numRef>
          </c:xVal>
          <c:yVal>
            <c:numRef>
              <c:f>Sheet1!$B$20:$B$26</c:f>
              <c:numCache>
                <c:formatCode>_(* #,##0_);_(* \(#,##0\);_(* "-"??_);_(@_)</c:formatCode>
                <c:ptCount val="7"/>
                <c:pt idx="0">
                  <c:v>1949671.5</c:v>
                </c:pt>
                <c:pt idx="1">
                  <c:v>2047155.075</c:v>
                </c:pt>
                <c:pt idx="2">
                  <c:v>2149512.8287499957</c:v>
                </c:pt>
                <c:pt idx="3">
                  <c:v>2256988.4701874941</c:v>
                </c:pt>
                <c:pt idx="4">
                  <c:v>2369837.8936968748</c:v>
                </c:pt>
                <c:pt idx="5">
                  <c:v>2488329.7883817167</c:v>
                </c:pt>
                <c:pt idx="6">
                  <c:v>2612746.2778008082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Sheet1!$C$19</c:f>
              <c:strCache>
                <c:ptCount val="1"/>
                <c:pt idx="0">
                  <c:v>REEE Master Plan</c:v>
                </c:pt>
              </c:strCache>
            </c:strRef>
          </c:tx>
          <c:marker>
            <c:symbol val="none"/>
          </c:marker>
          <c:xVal>
            <c:numRef>
              <c:f>Sheet1!$A$20:$A$26</c:f>
              <c:numCache>
                <c:formatCode>General</c:formatCode>
                <c:ptCount val="7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</c:numCache>
            </c:numRef>
          </c:xVal>
          <c:yVal>
            <c:numRef>
              <c:f>Sheet1!$C$20:$C$26</c:f>
              <c:numCache>
                <c:formatCode>_(* #,##0_);_(* \(#,##0\);_(* "-"??_);_(@_)</c:formatCode>
                <c:ptCount val="7"/>
                <c:pt idx="0">
                  <c:v>1949671.5</c:v>
                </c:pt>
                <c:pt idx="1">
                  <c:v>1530233.075</c:v>
                </c:pt>
                <c:pt idx="2">
                  <c:v>1118080.8287500001</c:v>
                </c:pt>
                <c:pt idx="3">
                  <c:v>1095719.2121750023</c:v>
                </c:pt>
                <c:pt idx="4">
                  <c:v>1073804.8279315</c:v>
                </c:pt>
                <c:pt idx="5">
                  <c:v>1052328.7313728698</c:v>
                </c:pt>
                <c:pt idx="6">
                  <c:v>1031282.1567454124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7793280"/>
        <c:axId val="47821184"/>
      </c:scatterChart>
      <c:valAx>
        <c:axId val="477932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47821184"/>
        <c:crosses val="autoZero"/>
        <c:crossBetween val="midCat"/>
      </c:valAx>
      <c:valAx>
        <c:axId val="47821184"/>
        <c:scaling>
          <c:orientation val="minMax"/>
        </c:scaling>
        <c:delete val="0"/>
        <c:axPos val="l"/>
        <c:majorGridlines/>
        <c:numFmt formatCode="_(* #,##0_);_(* \(#,##0\);_(* &quot;-&quot;??_);_(@_)" sourceLinked="1"/>
        <c:majorTickMark val="out"/>
        <c:minorTickMark val="none"/>
        <c:tickLblPos val="nextTo"/>
        <c:crossAx val="47793280"/>
        <c:crosses val="autoZero"/>
        <c:crossBetween val="midCat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>
          <a:latin typeface="Cambria" pitchFamily="18" charset="0"/>
        </a:defRPr>
      </a:pPr>
      <a:endParaRPr lang="en-US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3FDC75-7F73-4A4A-A77C-09AADF00E0EA}" type="datetimeFigureOut">
              <a:rPr lang="en-GB" smtClean="0"/>
              <a:pPr/>
              <a:t>06/02/2017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9226BF-1F13-42D3-80DC-373E7ADD1EB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27231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EF76B-3757-4A0B-AF93-28494465C1DD}" type="datetimeFigureOut">
              <a:rPr lang="en-GB" smtClean="0"/>
              <a:pPr/>
              <a:t>06/02/2017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693FD4-8F83-4EF7-AC3F-0DC0388986B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78504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20597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78334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dirty="0" smtClean="0"/>
              <a:t>Microsoft </a:t>
            </a:r>
            <a:r>
              <a:rPr lang="en-GB" b="1" dirty="0" smtClean="0"/>
              <a:t>Engineering Excellence</a:t>
            </a:r>
            <a:endParaRPr lang="en-GB" dirty="0" smtClean="0"/>
          </a:p>
        </p:txBody>
      </p:sp>
      <p:sp>
        <p:nvSpPr>
          <p:cNvPr id="41987" name="Rectangle 25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GB" dirty="0" smtClean="0"/>
              <a:t>Microsoft Confidential</a:t>
            </a:r>
          </a:p>
        </p:txBody>
      </p:sp>
      <p:sp>
        <p:nvSpPr>
          <p:cNvPr id="41988" name="Rectangle 26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B44A5F-6CE4-493C-A0D7-6834FF76660C}" type="slidenum">
              <a:rPr lang="en-GB" smtClean="0"/>
              <a:pPr/>
              <a:t>14</a:t>
            </a:fld>
            <a:endParaRPr lang="en-GB" dirty="0" smtClean="0"/>
          </a:p>
        </p:txBody>
      </p:sp>
      <p:sp>
        <p:nvSpPr>
          <p:cNvPr id="419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450850"/>
            <a:ext cx="4572000" cy="3429000"/>
          </a:xfrm>
          <a:ln/>
        </p:spPr>
      </p:sp>
      <p:sp>
        <p:nvSpPr>
          <p:cNvPr id="419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7492" y="4130104"/>
            <a:ext cx="6261652" cy="4554823"/>
          </a:xfrm>
          <a:noFill/>
          <a:ln/>
        </p:spPr>
        <p:txBody>
          <a:bodyPr/>
          <a:lstStyle/>
          <a:p>
            <a:pPr>
              <a:buFontTx/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8215899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28115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69276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08228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58074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89696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GB" dirty="0" smtClean="0"/>
              <a:t>May remove this slide</a:t>
            </a:r>
            <a:r>
              <a:rPr lang="en-GB" baseline="0" dirty="0" smtClean="0"/>
              <a:t> / depending on content of presentation</a:t>
            </a: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98550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59343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03102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90800" y="2286000"/>
            <a:ext cx="6180224" cy="1470025"/>
          </a:xfrm>
        </p:spPr>
        <p:txBody>
          <a:bodyPr anchor="t"/>
          <a:lstStyle>
            <a:lvl1pPr algn="r">
              <a:defRPr b="1" cap="small" baseline="0">
                <a:solidFill>
                  <a:srgbClr val="003300"/>
                </a:solidFill>
              </a:defRPr>
            </a:lvl1pPr>
          </a:lstStyle>
          <a:p>
            <a:r>
              <a:rPr lang="en-GB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400" y="4038600"/>
            <a:ext cx="4772528" cy="990600"/>
          </a:xfrm>
        </p:spPr>
        <p:txBody>
          <a:bodyPr>
            <a:normAutofit/>
          </a:bodyPr>
          <a:lstStyle>
            <a:lvl1pPr marL="0" indent="0" algn="r">
              <a:buNone/>
              <a:defRPr sz="2000" b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 smtClean="0"/>
              <a:t>Click to edit Master subtitle style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251"/>
            <a:ext cx="3721618" cy="6858000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858000" y="5105400"/>
            <a:ext cx="1828800" cy="990600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/>
            </a:lvl1pPr>
          </a:lstStyle>
          <a:p>
            <a:r>
              <a:rPr lang="en-US" dirty="0" smtClean="0"/>
              <a:t>Company Logo</a:t>
            </a:r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GB" smtClean="0"/>
              <a:pPr/>
              <a:t>06/02/2017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GB" smtClean="0"/>
              <a:pPr/>
              <a:t>06/02/2017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ckground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6356350"/>
            <a:ext cx="2133600" cy="365125"/>
          </a:xfrm>
        </p:spPr>
        <p:txBody>
          <a:bodyPr/>
          <a:lstStyle/>
          <a:p>
            <a:fld id="{757B281C-5159-4971-8228-52B9A72E9ED2}" type="datetimeFigureOut">
              <a:rPr lang="en-GB" smtClean="0"/>
              <a:pPr/>
              <a:t>06/02/2017</a:t>
            </a:fld>
            <a:endParaRPr lang="en-GB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356350"/>
            <a:ext cx="2895600" cy="365125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3161049" y="-3176815"/>
            <a:ext cx="2819400" cy="91730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0" y="3048000"/>
            <a:ext cx="4343400" cy="1362075"/>
          </a:xfrm>
        </p:spPr>
        <p:txBody>
          <a:bodyPr anchor="b" anchorCtr="0"/>
          <a:lstStyle>
            <a:lvl1pPr algn="l">
              <a:defRPr sz="4000" b="1" cap="small" baseline="0">
                <a:solidFill>
                  <a:srgbClr val="003300"/>
                </a:solidFill>
              </a:defRPr>
            </a:lvl1pPr>
          </a:lstStyle>
          <a:p>
            <a:r>
              <a:rPr lang="en-GB" dirty="0" smtClean="0"/>
              <a:t>Click to edit master 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GB" smtClean="0"/>
              <a:pPr/>
              <a:t>06/02/2017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781800" y="5334000"/>
            <a:ext cx="2133600" cy="9906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Company Logo</a:t>
            </a:r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2000" y="269632"/>
            <a:ext cx="8077200" cy="1143000"/>
          </a:xfrm>
        </p:spPr>
        <p:txBody>
          <a:bodyPr anchor="ctr" anchorCtr="0"/>
          <a:lstStyle>
            <a:lvl1pPr algn="l">
              <a:defRPr lang="en-US" dirty="0"/>
            </a:lvl1pPr>
          </a:lstStyle>
          <a:p>
            <a:r>
              <a:rPr lang="en-GB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4297363"/>
          </a:xfrm>
        </p:spPr>
        <p:txBody>
          <a:bodyPr>
            <a:normAutofit/>
          </a:bodyPr>
          <a:lstStyle>
            <a:lvl1pPr>
              <a:defRPr sz="3200">
                <a:latin typeface="+mn-lt"/>
              </a:defRPr>
            </a:lvl1pPr>
            <a:lvl2pPr>
              <a:defRPr sz="2800">
                <a:latin typeface="+mn-lt"/>
              </a:defRPr>
            </a:lvl2pPr>
            <a:lvl3pPr>
              <a:defRPr sz="2400">
                <a:latin typeface="+mn-lt"/>
              </a:defRPr>
            </a:lvl3pPr>
            <a:lvl4pPr>
              <a:defRPr sz="2400">
                <a:latin typeface="+mn-lt"/>
              </a:defRPr>
            </a:lvl4pPr>
            <a:lvl5pPr>
              <a:defRPr sz="2400">
                <a:latin typeface="+mn-lt"/>
              </a:defRPr>
            </a:lvl5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GB" smtClean="0"/>
              <a:pPr/>
              <a:t>06/02/2017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GB" smtClean="0"/>
              <a:pPr/>
              <a:t>06/02/2017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36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36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GB" smtClean="0"/>
              <a:pPr/>
              <a:t>06/02/2017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36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GB" smtClean="0"/>
              <a:pPr/>
              <a:t>06/02/2017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dirty="0" smtClean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GB" smtClean="0"/>
              <a:pPr/>
              <a:t>06/02/2017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GB" smtClean="0"/>
              <a:pPr/>
              <a:t>06/02/2017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057400" cy="5851525"/>
          </a:xfrm>
        </p:spPr>
        <p:txBody>
          <a:bodyPr vert="eaVert"/>
          <a:lstStyle/>
          <a:p>
            <a:r>
              <a:rPr lang="en-GB" dirty="0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274638"/>
            <a:ext cx="5867400" cy="5851525"/>
          </a:xfrm>
        </p:spPr>
        <p:txBody>
          <a:bodyPr vert="eaVert"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GB" smtClean="0"/>
              <a:pPr/>
              <a:t>06/02/2017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8077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600200"/>
            <a:ext cx="8077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B281C-5159-4971-8228-52B9A72E9ED2}" type="datetimeFigureOut">
              <a:rPr lang="en-GB" smtClean="0"/>
              <a:pPr/>
              <a:t>06/02/2017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52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6E5A2-EC83-451F-A719-9AC1370DD5CF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52400" y="-109183"/>
            <a:ext cx="818707" cy="708318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6" r:id="rId6"/>
    <p:sldLayoutId id="2147483657" r:id="rId7"/>
    <p:sldLayoutId id="2147483658" r:id="rId8"/>
    <p:sldLayoutId id="2147483659" r:id="rId9"/>
    <p:sldLayoutId id="2147483654" r:id="rId10"/>
    <p:sldLayoutId id="2147483655" r:id="rId11"/>
    <p:sldLayoutId id="2147483663" r:id="rId12"/>
  </p:sldLayoutIdLst>
  <p:transition spd="slow">
    <p:wipe dir="d"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lang="en-US" sz="4400" kern="1200" dirty="0" smtClean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1.xml"/><Relationship Id="rId4" Type="http://schemas.openxmlformats.org/officeDocument/2006/relationships/tags" Target="../tags/tag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4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25.xml"/><Relationship Id="rId1" Type="http://schemas.openxmlformats.org/officeDocument/2006/relationships/tags" Target="../tags/tag24.xml"/><Relationship Id="rId4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7.xml"/><Relationship Id="rId1" Type="http://schemas.openxmlformats.org/officeDocument/2006/relationships/tags" Target="../tags/tag26.xml"/><Relationship Id="rId5" Type="http://schemas.openxmlformats.org/officeDocument/2006/relationships/image" Target="../media/image9.jpeg"/><Relationship Id="rId4" Type="http://schemas.openxmlformats.org/officeDocument/2006/relationships/notesSlide" Target="../notesSlides/notesSlide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6" Type="http://schemas.openxmlformats.org/officeDocument/2006/relationships/image" Target="../media/image6.png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4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15.xml"/><Relationship Id="rId1" Type="http://schemas.openxmlformats.org/officeDocument/2006/relationships/tags" Target="../tags/tag14.xml"/><Relationship Id="rId4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4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4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21.xml"/><Relationship Id="rId1" Type="http://schemas.openxmlformats.org/officeDocument/2006/relationships/tags" Target="../tags/tag20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2514600" y="533400"/>
            <a:ext cx="6180224" cy="1470025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solidFill>
                  <a:srgbClr val="009ED6"/>
                </a:solidFill>
              </a:rPr>
              <a:t>Tuvalu Transition to </a:t>
            </a:r>
            <a:br>
              <a:rPr lang="en-GB" dirty="0" smtClean="0">
                <a:solidFill>
                  <a:srgbClr val="009ED6"/>
                </a:solidFill>
              </a:rPr>
            </a:br>
            <a:r>
              <a:rPr lang="en-GB" dirty="0" smtClean="0">
                <a:solidFill>
                  <a:srgbClr val="009ED6"/>
                </a:solidFill>
              </a:rPr>
              <a:t>Renewable energy Resources </a:t>
            </a:r>
            <a:endParaRPr lang="en-GB" dirty="0">
              <a:solidFill>
                <a:srgbClr val="009ED6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3962400" y="5410200"/>
            <a:ext cx="4772528" cy="1295400"/>
          </a:xfrm>
        </p:spPr>
        <p:txBody>
          <a:bodyPr>
            <a:normAutofit lnSpcReduction="10000"/>
          </a:bodyPr>
          <a:lstStyle/>
          <a:p>
            <a:r>
              <a:rPr lang="en-GB" sz="2400" dirty="0" smtClean="0">
                <a:latin typeface="+mn-lt"/>
              </a:rPr>
              <a:t>William </a:t>
            </a:r>
            <a:r>
              <a:rPr lang="en-GB" sz="2400" dirty="0" err="1" smtClean="0">
                <a:latin typeface="+mn-lt"/>
              </a:rPr>
              <a:t>Teipauli</a:t>
            </a:r>
            <a:endParaRPr lang="en-GB" sz="2400" dirty="0" smtClean="0">
              <a:latin typeface="+mn-lt"/>
            </a:endParaRPr>
          </a:p>
          <a:p>
            <a:r>
              <a:rPr lang="en-GB" sz="2400" dirty="0" smtClean="0">
                <a:latin typeface="+mn-lt"/>
              </a:rPr>
              <a:t>06-10/02/2016</a:t>
            </a:r>
          </a:p>
          <a:p>
            <a:r>
              <a:rPr lang="en-GB" sz="2400" dirty="0" smtClean="0">
                <a:latin typeface="+mn-lt"/>
              </a:rPr>
              <a:t>JAPAN</a:t>
            </a:r>
          </a:p>
          <a:p>
            <a:endParaRPr lang="en-GB" sz="2400" dirty="0">
              <a:latin typeface="+mn-lt"/>
            </a:endParaRPr>
          </a:p>
        </p:txBody>
      </p:sp>
      <p:sp>
        <p:nvSpPr>
          <p:cNvPr id="4" name="Subtitle 2"/>
          <p:cNvSpPr txBox="1">
            <a:spLocks/>
          </p:cNvSpPr>
          <p:nvPr>
            <p:custDataLst>
              <p:tags r:id="rId4"/>
            </p:custDataLst>
          </p:nvPr>
        </p:nvSpPr>
        <p:spPr>
          <a:xfrm>
            <a:off x="3200400" y="2819400"/>
            <a:ext cx="5638800" cy="129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>
                <a:solidFill>
                  <a:srgbClr val="C00000"/>
                </a:solidFill>
                <a:latin typeface="Calibri Light" panose="020F0302020204030204" pitchFamily="34" charset="0"/>
              </a:rPr>
              <a:t>Training Programme to Support Renewable Energy Deployment </a:t>
            </a:r>
            <a:endParaRPr lang="en-US" sz="2400" dirty="0">
              <a:solidFill>
                <a:srgbClr val="C00000"/>
              </a:solidFill>
              <a:latin typeface="Calibri Light" panose="020F0302020204030204" pitchFamily="34" charset="0"/>
            </a:endParaRPr>
          </a:p>
          <a:p>
            <a:r>
              <a:rPr lang="en-US" sz="2400" b="1" dirty="0">
                <a:solidFill>
                  <a:srgbClr val="C00000"/>
                </a:solidFill>
                <a:latin typeface="Calibri Light" panose="020F0302020204030204" pitchFamily="34" charset="0"/>
              </a:rPr>
              <a:t>in Asia-Pacific Island Nations</a:t>
            </a:r>
            <a:endParaRPr lang="en-US" sz="2400" dirty="0">
              <a:solidFill>
                <a:srgbClr val="C00000"/>
              </a:solidFill>
              <a:latin typeface="Calibri Light" panose="020F0302020204030204" pitchFamily="34" charset="0"/>
            </a:endParaRPr>
          </a:p>
          <a:p>
            <a:pPr algn="l"/>
            <a:endParaRPr lang="en-GB" sz="2400" dirty="0" smtClean="0">
              <a:latin typeface="+mn-lt"/>
            </a:endParaRPr>
          </a:p>
        </p:txBody>
      </p:sp>
    </p:spTree>
    <p:custDataLst>
      <p:tags r:id="rId1"/>
    </p:custData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85800" y="152400"/>
            <a:ext cx="8077200" cy="720968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solidFill>
                  <a:srgbClr val="009ED6"/>
                </a:solidFill>
              </a:rPr>
              <a:t>Where we will be at the end of 2017?</a:t>
            </a:r>
            <a:endParaRPr lang="en-GB" dirty="0">
              <a:solidFill>
                <a:srgbClr val="009ED6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5518634"/>
              </p:ext>
            </p:extLst>
          </p:nvPr>
        </p:nvGraphicFramePr>
        <p:xfrm>
          <a:off x="609601" y="1295400"/>
          <a:ext cx="8305799" cy="4013223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250096"/>
                <a:gridCol w="1626703"/>
                <a:gridCol w="1676400"/>
                <a:gridCol w="1752600"/>
              </a:tblGrid>
              <a:tr h="549072">
                <a:tc gridSpan="4"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IMPLEMENTATION STRATEGIES</a:t>
                      </a:r>
                      <a:endParaRPr lang="en-US" sz="2800" dirty="0">
                        <a:latin typeface="Calibri Light" panose="020F03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872055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alibri Light" panose="020F0302020204030204" pitchFamily="34" charset="0"/>
                        </a:rPr>
                        <a:t>MASTER</a:t>
                      </a:r>
                      <a:r>
                        <a:rPr lang="en-US" sz="2400" b="1" baseline="0" dirty="0" smtClean="0">
                          <a:latin typeface="Calibri Light" panose="020F0302020204030204" pitchFamily="34" charset="0"/>
                        </a:rPr>
                        <a:t> PLAN</a:t>
                      </a:r>
                      <a:endParaRPr lang="en-US" sz="2400" b="1" dirty="0">
                        <a:latin typeface="Calibri Light" panose="020F03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alibri Light" panose="020F0302020204030204" pitchFamily="34" charset="0"/>
                        </a:rPr>
                        <a:t>END</a:t>
                      </a:r>
                      <a:r>
                        <a:rPr lang="en-US" sz="2400" b="1" baseline="0" dirty="0" smtClean="0">
                          <a:latin typeface="Calibri Light" panose="020F0302020204030204" pitchFamily="34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2400" b="1" baseline="0" dirty="0" smtClean="0">
                          <a:latin typeface="Calibri Light" panose="020F0302020204030204" pitchFamily="34" charset="0"/>
                        </a:rPr>
                        <a:t>2014</a:t>
                      </a:r>
                      <a:endParaRPr lang="en-US" sz="2400" b="1" dirty="0">
                        <a:latin typeface="Calibri Light" panose="020F03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alibri Light" panose="020F0302020204030204" pitchFamily="34" charset="0"/>
                        </a:rPr>
                        <a:t>END </a:t>
                      </a:r>
                    </a:p>
                    <a:p>
                      <a:pPr algn="ctr"/>
                      <a:r>
                        <a:rPr lang="en-US" sz="2400" b="1" dirty="0" smtClean="0">
                          <a:latin typeface="Calibri Light" panose="020F0302020204030204" pitchFamily="34" charset="0"/>
                        </a:rPr>
                        <a:t>2016</a:t>
                      </a:r>
                      <a:endParaRPr lang="en-US" sz="2400" b="1" dirty="0">
                        <a:latin typeface="Calibri Light" panose="020F03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alibri Light" panose="020F0302020204030204" pitchFamily="34" charset="0"/>
                        </a:rPr>
                        <a:t>END</a:t>
                      </a:r>
                    </a:p>
                    <a:p>
                      <a:pPr algn="ctr"/>
                      <a:r>
                        <a:rPr lang="en-US" sz="2400" b="1" dirty="0" smtClean="0">
                          <a:latin typeface="Calibri Light" panose="020F0302020204030204" pitchFamily="34" charset="0"/>
                        </a:rPr>
                        <a:t> 2017</a:t>
                      </a:r>
                      <a:endParaRPr lang="en-US" sz="2400" b="1" dirty="0">
                        <a:latin typeface="Calibri Light" panose="020F0302020204030204" pitchFamily="34" charset="0"/>
                      </a:endParaRPr>
                    </a:p>
                  </a:txBody>
                  <a:tcPr/>
                </a:tc>
              </a:tr>
              <a:tr h="549072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alibri Light" panose="020F0302020204030204" pitchFamily="34" charset="0"/>
                        </a:rPr>
                        <a:t>Solar</a:t>
                      </a:r>
                      <a:r>
                        <a:rPr lang="en-US" sz="2800" baseline="0" dirty="0" smtClean="0">
                          <a:latin typeface="Calibri Light" panose="020F0302020204030204" pitchFamily="34" charset="0"/>
                        </a:rPr>
                        <a:t> PV : 60 – 95%</a:t>
                      </a:r>
                      <a:endParaRPr lang="en-US" sz="2800" dirty="0">
                        <a:latin typeface="Calibri Light" panose="020F03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Calibri Light" panose="020F0302020204030204" pitchFamily="34" charset="0"/>
                        </a:rPr>
                        <a:t>4%</a:t>
                      </a:r>
                      <a:endParaRPr lang="en-US" sz="2800" dirty="0">
                        <a:latin typeface="Calibri Light" panose="020F03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Calibri Light" panose="020F0302020204030204" pitchFamily="34" charset="0"/>
                        </a:rPr>
                        <a:t>29%</a:t>
                      </a:r>
                      <a:endParaRPr lang="en-US" sz="2800" dirty="0">
                        <a:latin typeface="Calibri Light" panose="020F03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Calibri Light" panose="020F0302020204030204" pitchFamily="34" charset="0"/>
                        </a:rPr>
                        <a:t>43%</a:t>
                      </a:r>
                      <a:endParaRPr lang="en-US" sz="2800" dirty="0">
                        <a:latin typeface="Calibri Light" panose="020F0302020204030204" pitchFamily="34" charset="0"/>
                      </a:endParaRPr>
                    </a:p>
                  </a:txBody>
                  <a:tcPr/>
                </a:tc>
              </a:tr>
              <a:tr h="549072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alibri Light" panose="020F0302020204030204" pitchFamily="34" charset="0"/>
                        </a:rPr>
                        <a:t>Wind</a:t>
                      </a:r>
                      <a:r>
                        <a:rPr lang="en-US" sz="2800" baseline="0" dirty="0" smtClean="0">
                          <a:latin typeface="Calibri Light" panose="020F0302020204030204" pitchFamily="34" charset="0"/>
                        </a:rPr>
                        <a:t> : 0-40%</a:t>
                      </a:r>
                      <a:endParaRPr lang="en-US" sz="2800" dirty="0">
                        <a:latin typeface="Calibri Light" panose="020F03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Calibri Light" panose="020F0302020204030204" pitchFamily="34" charset="0"/>
                        </a:rPr>
                        <a:t>0</a:t>
                      </a:r>
                      <a:endParaRPr lang="en-US" sz="2800" dirty="0">
                        <a:latin typeface="Calibri Light" panose="020F03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Calibri Light" panose="020F0302020204030204" pitchFamily="34" charset="0"/>
                        </a:rPr>
                        <a:t>0</a:t>
                      </a:r>
                      <a:endParaRPr lang="en-US" sz="2800" dirty="0">
                        <a:latin typeface="Calibri Light" panose="020F03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Calibri Light" panose="020F0302020204030204" pitchFamily="34" charset="0"/>
                        </a:rPr>
                        <a:t>2%</a:t>
                      </a:r>
                      <a:endParaRPr lang="en-US" sz="2800" dirty="0">
                        <a:latin typeface="Calibri Light" panose="020F0302020204030204" pitchFamily="34" charset="0"/>
                      </a:endParaRPr>
                    </a:p>
                  </a:txBody>
                  <a:tcPr/>
                </a:tc>
              </a:tr>
              <a:tr h="549072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alibri Light" panose="020F0302020204030204" pitchFamily="34" charset="0"/>
                        </a:rPr>
                        <a:t>Biodiesel : 5%</a:t>
                      </a:r>
                      <a:endParaRPr lang="en-US" sz="2800" dirty="0">
                        <a:latin typeface="Calibri Light" panose="020F03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Calibri Light" panose="020F0302020204030204" pitchFamily="34" charset="0"/>
                        </a:rPr>
                        <a:t>0</a:t>
                      </a:r>
                      <a:endParaRPr lang="en-US" sz="2800" dirty="0">
                        <a:latin typeface="Calibri Light" panose="020F03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Calibri Light" panose="020F0302020204030204" pitchFamily="34" charset="0"/>
                        </a:rPr>
                        <a:t>0</a:t>
                      </a:r>
                      <a:endParaRPr lang="en-US" sz="2800" dirty="0">
                        <a:latin typeface="Calibri Light" panose="020F03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Calibri Light" panose="020F0302020204030204" pitchFamily="34" charset="0"/>
                        </a:rPr>
                        <a:t>0</a:t>
                      </a:r>
                      <a:endParaRPr lang="en-US" sz="2800" dirty="0">
                        <a:latin typeface="Calibri Light" panose="020F0302020204030204" pitchFamily="34" charset="0"/>
                      </a:endParaRPr>
                    </a:p>
                  </a:txBody>
                  <a:tcPr/>
                </a:tc>
              </a:tr>
              <a:tr h="741657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alibri Light" panose="020F0302020204030204" pitchFamily="34" charset="0"/>
                        </a:rPr>
                        <a:t>Energy</a:t>
                      </a:r>
                      <a:r>
                        <a:rPr lang="en-US" sz="2800" baseline="0" dirty="0" smtClean="0">
                          <a:latin typeface="Calibri Light" panose="020F0302020204030204" pitchFamily="34" charset="0"/>
                        </a:rPr>
                        <a:t> Efficiency : 30%</a:t>
                      </a:r>
                      <a:endParaRPr lang="en-US" sz="2800" dirty="0">
                        <a:latin typeface="Calibri Light" panose="020F03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Calibri Light" panose="020F0302020204030204" pitchFamily="34" charset="0"/>
                        </a:rPr>
                        <a:t>0</a:t>
                      </a:r>
                      <a:endParaRPr lang="en-US" sz="2800" dirty="0">
                        <a:latin typeface="Calibri Light" panose="020F03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alibri Light" panose="020F0302020204030204" pitchFamily="34" charset="0"/>
                        </a:rPr>
                        <a:t>On</a:t>
                      </a:r>
                      <a:r>
                        <a:rPr lang="en-US" sz="2800" baseline="0" dirty="0" smtClean="0">
                          <a:latin typeface="Calibri Light" panose="020F0302020204030204" pitchFamily="34" charset="0"/>
                        </a:rPr>
                        <a:t> going</a:t>
                      </a:r>
                      <a:endParaRPr lang="en-US" sz="2800" dirty="0">
                        <a:latin typeface="Calibri Light" panose="020F03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alibri Light" panose="020F0302020204030204" pitchFamily="34" charset="0"/>
                        </a:rPr>
                        <a:t>On going</a:t>
                      </a:r>
                      <a:endParaRPr lang="en-US" sz="2800" dirty="0">
                        <a:latin typeface="Calibri Light" panose="020F0302020204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78339366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9600" y="76200"/>
            <a:ext cx="8534400" cy="609600"/>
          </a:xfrm>
        </p:spPr>
        <p:txBody>
          <a:bodyPr>
            <a:noAutofit/>
          </a:bodyPr>
          <a:lstStyle/>
          <a:p>
            <a:r>
              <a:rPr lang="en-GB" sz="3800" dirty="0" smtClean="0">
                <a:solidFill>
                  <a:srgbClr val="009ED6"/>
                </a:solidFill>
              </a:rPr>
              <a:t>What we are doing with Energy Efficiency?</a:t>
            </a:r>
            <a:endParaRPr lang="en-GB" sz="3800" dirty="0">
              <a:solidFill>
                <a:srgbClr val="009ED6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762000" y="838200"/>
            <a:ext cx="8077200" cy="6019800"/>
          </a:xfrm>
        </p:spPr>
        <p:txBody>
          <a:bodyPr>
            <a:noAutofit/>
          </a:bodyPr>
          <a:lstStyle/>
          <a:p>
            <a:pPr marL="463550" indent="-463550" algn="just">
              <a:buClr>
                <a:schemeClr val="accent5"/>
              </a:buClr>
              <a:buFont typeface="Wingdings" panose="05000000000000000000" pitchFamily="2" charset="2"/>
              <a:buChar char="§"/>
            </a:pPr>
            <a:r>
              <a:rPr lang="en-US" altLang="en-US" sz="2600" b="0" dirty="0" smtClean="0">
                <a:latin typeface="Calibri Light" panose="020F0302020204030204" pitchFamily="34" charset="0"/>
              </a:rPr>
              <a:t>Energy Efficiency Act – Passed by Parliament 2015</a:t>
            </a:r>
            <a:endParaRPr lang="en-US" altLang="en-US" sz="2600" b="0" dirty="0">
              <a:latin typeface="Calibri Light" panose="020F0302020204030204" pitchFamily="34" charset="0"/>
            </a:endParaRPr>
          </a:p>
          <a:p>
            <a:pPr marL="457200" indent="-457200" algn="just">
              <a:buClr>
                <a:schemeClr val="accent5"/>
              </a:buClr>
              <a:buFont typeface="Wingdings" panose="05000000000000000000" pitchFamily="2" charset="2"/>
              <a:buChar char="§"/>
            </a:pPr>
            <a:r>
              <a:rPr lang="en-US" altLang="en-US" sz="2600" b="0" dirty="0" smtClean="0">
                <a:latin typeface="Calibri Light" panose="020F0302020204030204" pitchFamily="34" charset="0"/>
              </a:rPr>
              <a:t>Energy Efficiency appliance subsidy scheme with the Development Bank</a:t>
            </a:r>
            <a:r>
              <a:rPr lang="en-US" altLang="en-US" sz="2600" b="0" dirty="0">
                <a:latin typeface="Calibri Light" panose="020F0302020204030204" pitchFamily="34" charset="0"/>
              </a:rPr>
              <a:t> </a:t>
            </a:r>
            <a:r>
              <a:rPr lang="en-US" altLang="en-US" sz="2600" b="0" dirty="0" smtClean="0">
                <a:latin typeface="Calibri Light" panose="020F0302020204030204" pitchFamily="34" charset="0"/>
              </a:rPr>
              <a:t>of Tuvalu</a:t>
            </a:r>
          </a:p>
          <a:p>
            <a:pPr marL="914400" indent="-450850" algn="just">
              <a:buClr>
                <a:srgbClr val="009ED6"/>
              </a:buClr>
              <a:buFont typeface="Courier New" panose="02070309020205020404" pitchFamily="49" charset="0"/>
              <a:buChar char="o"/>
            </a:pPr>
            <a:r>
              <a:rPr lang="en-US" altLang="en-US" sz="2600" b="0" i="1" dirty="0" smtClean="0">
                <a:latin typeface="Calibri Light" panose="020F0302020204030204" pitchFamily="34" charset="0"/>
              </a:rPr>
              <a:t>started in 2016</a:t>
            </a:r>
          </a:p>
          <a:p>
            <a:pPr marL="457200" indent="-457200" algn="just">
              <a:buClr>
                <a:schemeClr val="accent5"/>
              </a:buClr>
              <a:buFont typeface="Wingdings" panose="05000000000000000000" pitchFamily="2" charset="2"/>
              <a:buChar char="§"/>
            </a:pPr>
            <a:r>
              <a:rPr lang="en-US" altLang="en-US" sz="2600" b="0" dirty="0" smtClean="0">
                <a:latin typeface="Calibri Light" panose="020F0302020204030204" pitchFamily="34" charset="0"/>
              </a:rPr>
              <a:t>Demonstration Fale</a:t>
            </a:r>
          </a:p>
          <a:p>
            <a:pPr marL="914400" indent="-450850" algn="just">
              <a:buClr>
                <a:srgbClr val="009ED6"/>
              </a:buClr>
              <a:buFont typeface="Courier New" panose="02070309020205020404" pitchFamily="49" charset="0"/>
              <a:buChar char="o"/>
            </a:pPr>
            <a:r>
              <a:rPr lang="en-US" altLang="en-US" sz="2600" dirty="0" smtClean="0">
                <a:latin typeface="Calibri Light" panose="020F0302020204030204" pitchFamily="34" charset="0"/>
              </a:rPr>
              <a:t>Completed end of 2016 and for </a:t>
            </a:r>
            <a:r>
              <a:rPr lang="en-US" altLang="en-US" sz="2600" b="0" i="1" dirty="0" smtClean="0">
                <a:latin typeface="Calibri Light" panose="020F0302020204030204" pitchFamily="34" charset="0"/>
              </a:rPr>
              <a:t>showcasing energy efficient 	appliances – refrigerator, chest freezer, LED lighting and washing machine.</a:t>
            </a:r>
          </a:p>
          <a:p>
            <a:pPr marL="457200" indent="-457200" algn="just">
              <a:buClr>
                <a:schemeClr val="accent5"/>
              </a:buClr>
              <a:buFont typeface="Wingdings" panose="05000000000000000000" pitchFamily="2" charset="2"/>
              <a:buChar char="§"/>
            </a:pPr>
            <a:r>
              <a:rPr lang="en-US" altLang="en-US" sz="2600" b="0" dirty="0" smtClean="0">
                <a:latin typeface="Calibri Light" panose="020F0302020204030204" pitchFamily="34" charset="0"/>
              </a:rPr>
              <a:t>Prepayment meters</a:t>
            </a:r>
          </a:p>
          <a:p>
            <a:pPr marL="920750" indent="-457200" algn="just">
              <a:buClr>
                <a:srgbClr val="009ED6"/>
              </a:buClr>
              <a:buFont typeface="Courier New" panose="02070309020205020404" pitchFamily="49" charset="0"/>
              <a:buChar char="o"/>
            </a:pPr>
            <a:r>
              <a:rPr lang="en-US" altLang="en-US" sz="2600" i="1" dirty="0" smtClean="0">
                <a:latin typeface="Calibri Light" panose="020F0302020204030204" pitchFamily="34" charset="0"/>
              </a:rPr>
              <a:t>minimize doubtful debts and improve cash flows</a:t>
            </a:r>
          </a:p>
          <a:p>
            <a:pPr marL="920750" indent="-457200" algn="just">
              <a:buClr>
                <a:srgbClr val="009ED6"/>
              </a:buClr>
              <a:buFont typeface="Courier New" panose="02070309020205020404" pitchFamily="49" charset="0"/>
              <a:buChar char="o"/>
            </a:pPr>
            <a:r>
              <a:rPr lang="en-US" altLang="en-US" sz="2600" i="1" dirty="0" smtClean="0">
                <a:latin typeface="Calibri Light" panose="020F0302020204030204" pitchFamily="34" charset="0"/>
              </a:rPr>
              <a:t>Install sometime this year funded by the World Bank </a:t>
            </a:r>
            <a:endParaRPr lang="en-US" altLang="en-US" sz="2600" b="0" i="1" dirty="0" smtClean="0">
              <a:latin typeface="Calibri Light" panose="020F0302020204030204" pitchFamily="34" charset="0"/>
            </a:endParaRPr>
          </a:p>
          <a:p>
            <a:pPr marL="457200" indent="-457200" algn="just">
              <a:buClr>
                <a:schemeClr val="accent5"/>
              </a:buClr>
              <a:buFont typeface="Wingdings" panose="05000000000000000000" pitchFamily="2" charset="2"/>
              <a:buChar char="§"/>
            </a:pPr>
            <a:r>
              <a:rPr lang="en-US" altLang="en-US" sz="2600" b="0" dirty="0" smtClean="0">
                <a:latin typeface="Calibri Light" panose="020F0302020204030204" pitchFamily="34" charset="0"/>
              </a:rPr>
              <a:t>Window tinting and shading for the Main Government Office.</a:t>
            </a:r>
          </a:p>
        </p:txBody>
      </p:sp>
    </p:spTree>
    <p:custDataLst>
      <p:tags r:id="rId1"/>
    </p:custData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8077200" cy="644768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9ED6"/>
                </a:solidFill>
              </a:rPr>
              <a:t>BAU Vs REEE</a:t>
            </a:r>
            <a:endParaRPr lang="en-US" dirty="0">
              <a:solidFill>
                <a:srgbClr val="009ED6"/>
              </a:solidFill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28609541"/>
              </p:ext>
            </p:extLst>
          </p:nvPr>
        </p:nvGraphicFramePr>
        <p:xfrm>
          <a:off x="685800" y="1066800"/>
          <a:ext cx="7969155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1828800" y="5791200"/>
            <a:ext cx="6019800" cy="53982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 sz="2100" dirty="0" smtClean="0">
              <a:solidFill>
                <a:srgbClr val="C00000"/>
              </a:solidFill>
              <a:latin typeface="Cambria" panose="02040503050406030204" pitchFamily="18" charset="0"/>
            </a:endParaRPr>
          </a:p>
          <a:p>
            <a:pPr eaLnBrk="1" hangingPunct="1">
              <a:defRPr/>
            </a:pPr>
            <a:r>
              <a:rPr lang="en-US" sz="2100" dirty="0" smtClean="0">
                <a:solidFill>
                  <a:srgbClr val="000000"/>
                </a:solidFill>
                <a:latin typeface="Cambria" panose="02040503050406030204" pitchFamily="18" charset="0"/>
              </a:rPr>
              <a:t>Without REEE, the BAU will continue to increase.</a:t>
            </a:r>
            <a:endParaRPr lang="en-US" sz="21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endParaRPr lang="en-US" dirty="0"/>
          </a:p>
        </p:txBody>
      </p:sp>
      <p:sp>
        <p:nvSpPr>
          <p:cNvPr id="6" name="Curved Right Arrow 5"/>
          <p:cNvSpPr/>
          <p:nvPr/>
        </p:nvSpPr>
        <p:spPr>
          <a:xfrm>
            <a:off x="1125552" y="5144877"/>
            <a:ext cx="638978" cy="1006097"/>
          </a:xfrm>
          <a:prstGeom prst="curvedRightArrow">
            <a:avLst/>
          </a:prstGeom>
          <a:solidFill>
            <a:srgbClr val="009ED6"/>
          </a:solidFill>
          <a:ln>
            <a:solidFill>
              <a:srgbClr val="009E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496761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44768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9ED6"/>
                </a:solidFill>
              </a:rPr>
              <a:t>Is the 100% target Achievable?</a:t>
            </a:r>
            <a:endParaRPr lang="en-US" dirty="0">
              <a:solidFill>
                <a:srgbClr val="009ED6"/>
              </a:solidFill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609600" y="914400"/>
            <a:ext cx="8382000" cy="5638800"/>
          </a:xfrm>
        </p:spPr>
        <p:txBody>
          <a:bodyPr>
            <a:noAutofit/>
          </a:bodyPr>
          <a:lstStyle/>
          <a:p>
            <a:pPr marL="463550" indent="-463550" algn="just">
              <a:buClr>
                <a:srgbClr val="009ED6"/>
              </a:buClr>
              <a:buFont typeface="Wingdings" panose="05000000000000000000" pitchFamily="2" charset="2"/>
              <a:buChar char="§"/>
              <a:defRPr/>
            </a:pPr>
            <a:r>
              <a:rPr lang="en-US" b="0" dirty="0" smtClean="0">
                <a:latin typeface="Calibri Light" panose="020F0302020204030204" pitchFamily="34" charset="0"/>
              </a:rPr>
              <a:t>According to KEMA Consultancy Firm,   </a:t>
            </a:r>
            <a:r>
              <a:rPr lang="en-US" u="sng" dirty="0" smtClean="0">
                <a:latin typeface="Calibri Light" panose="020F0302020204030204" pitchFamily="34" charset="0"/>
              </a:rPr>
              <a:t>POSSIBLE to achieve 100%,</a:t>
            </a:r>
            <a:r>
              <a:rPr lang="en-US" b="0" dirty="0" smtClean="0">
                <a:latin typeface="Calibri Light" panose="020F0302020204030204" pitchFamily="34" charset="0"/>
              </a:rPr>
              <a:t> but</a:t>
            </a:r>
            <a:endParaRPr lang="en-US" b="0" u="sng" dirty="0" smtClean="0">
              <a:latin typeface="Calibri Light" panose="020F0302020204030204" pitchFamily="34" charset="0"/>
            </a:endParaRPr>
          </a:p>
          <a:p>
            <a:pPr marL="914400" indent="-450850" algn="just">
              <a:buNone/>
              <a:defRPr/>
            </a:pPr>
            <a:r>
              <a:rPr lang="en-US" b="0" dirty="0" smtClean="0">
                <a:latin typeface="Calibri Light" panose="020F0302020204030204" pitchFamily="34" charset="0"/>
              </a:rPr>
              <a:t>a. 	required huge investment, and</a:t>
            </a:r>
          </a:p>
          <a:p>
            <a:pPr marL="914400" indent="-450850" algn="just">
              <a:buNone/>
              <a:defRPr/>
            </a:pPr>
            <a:r>
              <a:rPr lang="en-US" b="0" dirty="0" smtClean="0">
                <a:latin typeface="Calibri Light" panose="020F0302020204030204" pitchFamily="34" charset="0"/>
              </a:rPr>
              <a:t>b.	also required m</a:t>
            </a:r>
            <a:r>
              <a:rPr lang="en-US" b="0" dirty="0" smtClean="0">
                <a:latin typeface="Calibri Light" panose="020F0302020204030204" pitchFamily="34" charset="0"/>
                <a:cs typeface="Arial" charset="0"/>
              </a:rPr>
              <a:t>ore </a:t>
            </a:r>
            <a:r>
              <a:rPr lang="en-US" b="0" dirty="0">
                <a:latin typeface="Calibri Light" panose="020F0302020204030204" pitchFamily="34" charset="0"/>
                <a:cs typeface="Arial" charset="0"/>
              </a:rPr>
              <a:t>detailed </a:t>
            </a:r>
            <a:r>
              <a:rPr lang="en-US" b="0" dirty="0" smtClean="0">
                <a:latin typeface="Calibri Light" panose="020F0302020204030204" pitchFamily="34" charset="0"/>
                <a:cs typeface="Arial" charset="0"/>
              </a:rPr>
              <a:t>studies</a:t>
            </a:r>
            <a:r>
              <a:rPr lang="en-US" b="0" dirty="0">
                <a:latin typeface="Calibri Light" panose="020F0302020204030204" pitchFamily="34" charset="0"/>
                <a:cs typeface="Arial" charset="0"/>
              </a:rPr>
              <a:t> </a:t>
            </a:r>
            <a:r>
              <a:rPr lang="en-US" b="0" dirty="0" smtClean="0">
                <a:latin typeface="Calibri Light" panose="020F0302020204030204" pitchFamily="34" charset="0"/>
                <a:cs typeface="Arial" charset="0"/>
              </a:rPr>
              <a:t>before specific large-scale </a:t>
            </a:r>
            <a:r>
              <a:rPr lang="en-US" b="0" dirty="0">
                <a:latin typeface="Calibri Light" panose="020F0302020204030204" pitchFamily="34" charset="0"/>
                <a:cs typeface="Arial" charset="0"/>
              </a:rPr>
              <a:t>renewable energy </a:t>
            </a:r>
            <a:r>
              <a:rPr lang="en-US" b="0" dirty="0" smtClean="0">
                <a:latin typeface="Calibri Light" panose="020F0302020204030204" pitchFamily="34" charset="0"/>
                <a:cs typeface="Arial" charset="0"/>
              </a:rPr>
              <a:t>generation </a:t>
            </a:r>
            <a:r>
              <a:rPr lang="en-US" b="0" dirty="0">
                <a:latin typeface="Calibri Light" panose="020F0302020204030204" pitchFamily="34" charset="0"/>
                <a:cs typeface="Arial" charset="0"/>
              </a:rPr>
              <a:t>projects are </a:t>
            </a:r>
            <a:r>
              <a:rPr lang="en-US" b="0" dirty="0" smtClean="0">
                <a:latin typeface="Calibri Light" panose="020F0302020204030204" pitchFamily="34" charset="0"/>
                <a:cs typeface="Arial" charset="0"/>
              </a:rPr>
              <a:t>begun.  </a:t>
            </a:r>
          </a:p>
          <a:p>
            <a:pPr algn="just">
              <a:buClr>
                <a:srgbClr val="009ED6"/>
              </a:buClr>
              <a:buFont typeface="Wingdings" panose="05000000000000000000" pitchFamily="2" charset="2"/>
              <a:buChar char="§"/>
              <a:defRPr/>
            </a:pPr>
            <a:r>
              <a:rPr lang="en-US" b="0" dirty="0" smtClean="0">
                <a:latin typeface="Calibri Light" panose="020F0302020204030204" pitchFamily="34" charset="0"/>
                <a:cs typeface="Arial" charset="0"/>
              </a:rPr>
              <a:t>We have reengaged KEMA again to carry out a more detail study on:</a:t>
            </a:r>
          </a:p>
          <a:p>
            <a:pPr marL="739775" indent="-390525" algn="just">
              <a:buClr>
                <a:srgbClr val="009ED6"/>
              </a:buClr>
              <a:buFont typeface="Courier New" panose="02070309020205020404" pitchFamily="49" charset="0"/>
              <a:buChar char="o"/>
              <a:defRPr/>
            </a:pPr>
            <a:r>
              <a:rPr lang="en-US" b="0" dirty="0" smtClean="0">
                <a:latin typeface="Calibri Light" panose="020F0302020204030204" pitchFamily="34" charset="0"/>
                <a:cs typeface="Arial" charset="0"/>
              </a:rPr>
              <a:t>the impact of high RE penetration to the grid </a:t>
            </a:r>
          </a:p>
          <a:p>
            <a:pPr marL="739775" indent="-390525" algn="just">
              <a:buClr>
                <a:srgbClr val="009ED6"/>
              </a:buClr>
              <a:buFont typeface="Courier New" panose="02070309020205020404" pitchFamily="49" charset="0"/>
              <a:buChar char="o"/>
              <a:defRPr/>
            </a:pPr>
            <a:r>
              <a:rPr lang="en-US" dirty="0" smtClean="0">
                <a:latin typeface="Calibri Light" panose="020F0302020204030204" pitchFamily="34" charset="0"/>
                <a:cs typeface="Arial" charset="0"/>
              </a:rPr>
              <a:t>the economics of RE and storage</a:t>
            </a:r>
            <a:endParaRPr lang="en-US" b="0" dirty="0" smtClean="0"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71271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0546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1524000" y="1981200"/>
            <a:ext cx="6248400" cy="762000"/>
          </a:xfrm>
        </p:spPr>
        <p:txBody>
          <a:bodyPr>
            <a:noAutofit/>
          </a:bodyPr>
          <a:lstStyle/>
          <a:p>
            <a:pPr algn="r">
              <a:defRPr/>
            </a:pPr>
            <a:r>
              <a:rPr lang="en-GB" sz="4800" dirty="0" smtClean="0">
                <a:solidFill>
                  <a:srgbClr val="009ED6"/>
                </a:solidFill>
              </a:rPr>
              <a:t>Thank you</a:t>
            </a:r>
            <a:endParaRPr lang="en-GB" sz="4800" dirty="0" smtClean="0">
              <a:solidFill>
                <a:srgbClr val="009ED6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971800"/>
            <a:ext cx="7391400" cy="3709273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762000" y="269632"/>
            <a:ext cx="8077200" cy="568568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solidFill>
                  <a:srgbClr val="009ED6"/>
                </a:solidFill>
              </a:rPr>
              <a:t>Tuvalu</a:t>
            </a:r>
            <a:endParaRPr lang="en-GB" dirty="0">
              <a:solidFill>
                <a:srgbClr val="009ED6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762000" y="838200"/>
            <a:ext cx="8077200" cy="6019800"/>
          </a:xfrm>
        </p:spPr>
        <p:txBody>
          <a:bodyPr>
            <a:normAutofit/>
          </a:bodyPr>
          <a:lstStyle/>
          <a:p>
            <a:pPr>
              <a:buClr>
                <a:srgbClr val="009ED6"/>
              </a:buClr>
              <a:buFont typeface="Wingdings" panose="05000000000000000000" pitchFamily="2" charset="2"/>
              <a:buChar char="§"/>
            </a:pPr>
            <a:r>
              <a:rPr lang="en-GB" sz="2800" dirty="0" smtClean="0"/>
              <a:t>Located approx. 100 km North of Fiji</a:t>
            </a:r>
          </a:p>
          <a:p>
            <a:pPr>
              <a:buClr>
                <a:srgbClr val="009ED6"/>
              </a:buClr>
              <a:buFont typeface="Wingdings" panose="05000000000000000000" pitchFamily="2" charset="2"/>
              <a:buChar char="§"/>
            </a:pPr>
            <a:r>
              <a:rPr lang="en-GB" sz="2800" dirty="0" smtClean="0"/>
              <a:t>West of International Date Line</a:t>
            </a:r>
          </a:p>
          <a:p>
            <a:pPr marL="0" indent="0">
              <a:buNone/>
            </a:pPr>
            <a:endParaRPr lang="en-GB" dirty="0" smtClean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209800"/>
            <a:ext cx="769620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85800" y="152400"/>
            <a:ext cx="8077200" cy="492368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solidFill>
                  <a:srgbClr val="009ED6"/>
                </a:solidFill>
              </a:rPr>
              <a:t>Tuvalu</a:t>
            </a:r>
            <a:endParaRPr lang="en-GB" dirty="0">
              <a:solidFill>
                <a:srgbClr val="009ED6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838200" y="762000"/>
            <a:ext cx="8077200" cy="3074377"/>
          </a:xfrm>
        </p:spPr>
        <p:txBody>
          <a:bodyPr>
            <a:normAutofit/>
          </a:bodyPr>
          <a:lstStyle/>
          <a:p>
            <a:pPr>
              <a:buClr>
                <a:srgbClr val="009ED6"/>
              </a:buClr>
              <a:buFont typeface="Wingdings" panose="05000000000000000000" pitchFamily="2" charset="2"/>
              <a:buChar char="§"/>
            </a:pPr>
            <a:r>
              <a:rPr lang="en-GB" dirty="0" smtClean="0">
                <a:latin typeface="Calibri Light" panose="020F0302020204030204" pitchFamily="34" charset="0"/>
              </a:rPr>
              <a:t>Consists of 9 Atoll islands </a:t>
            </a:r>
          </a:p>
          <a:p>
            <a:pPr marL="800100" indent="-457200">
              <a:buClr>
                <a:srgbClr val="009ED6"/>
              </a:buClr>
              <a:buFont typeface="Courier New" panose="02070309020205020404" pitchFamily="49" charset="0"/>
              <a:buChar char="o"/>
            </a:pPr>
            <a:r>
              <a:rPr lang="en-GB" dirty="0" smtClean="0">
                <a:latin typeface="Calibri Light" panose="020F0302020204030204" pitchFamily="34" charset="0"/>
              </a:rPr>
              <a:t>3 reef islands &amp; 6 coral atolls</a:t>
            </a:r>
          </a:p>
          <a:p>
            <a:pPr>
              <a:buClr>
                <a:srgbClr val="009ED6"/>
              </a:buClr>
              <a:buFont typeface="Wingdings" panose="05000000000000000000" pitchFamily="2" charset="2"/>
              <a:buChar char="§"/>
            </a:pPr>
            <a:r>
              <a:rPr lang="en-GB" dirty="0" smtClean="0">
                <a:latin typeface="Calibri Light" panose="020F0302020204030204" pitchFamily="34" charset="0"/>
              </a:rPr>
              <a:t>Population of approximately 11,000 (2012 census)</a:t>
            </a:r>
          </a:p>
          <a:p>
            <a:pPr>
              <a:buClr>
                <a:srgbClr val="009ED6"/>
              </a:buClr>
              <a:buFont typeface="Wingdings" panose="05000000000000000000" pitchFamily="2" charset="2"/>
              <a:buChar char="§"/>
            </a:pPr>
            <a:r>
              <a:rPr lang="en-GB" dirty="0" smtClean="0">
                <a:latin typeface="Calibri Light" panose="020F0302020204030204" pitchFamily="34" charset="0"/>
              </a:rPr>
              <a:t>Highest Point is 4.6 m above sea level</a:t>
            </a:r>
          </a:p>
          <a:p>
            <a:pPr marL="0" indent="0">
              <a:buNone/>
            </a:pPr>
            <a:endParaRPr lang="en-GB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8415145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8077200" cy="492368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9ED6"/>
                </a:solidFill>
              </a:rPr>
              <a:t>Tuvalu Electricity Profile</a:t>
            </a:r>
            <a:endParaRPr lang="en-US" dirty="0">
              <a:solidFill>
                <a:srgbClr val="009ED6"/>
              </a:solidFill>
            </a:endParaRPr>
          </a:p>
        </p:txBody>
      </p:sp>
      <p:sp>
        <p:nvSpPr>
          <p:cNvPr id="4" name="Content Placeholder 4"/>
          <p:cNvSpPr>
            <a:spLocks noGrp="1"/>
          </p:cNvSpPr>
          <p:nvPr>
            <p:ph idx="1"/>
            <p:custDataLst>
              <p:tags r:id="rId1"/>
            </p:custDataLst>
          </p:nvPr>
        </p:nvSpPr>
        <p:spPr>
          <a:xfrm>
            <a:off x="762000" y="914400"/>
            <a:ext cx="8077200" cy="3810000"/>
          </a:xfrm>
        </p:spPr>
        <p:txBody>
          <a:bodyPr>
            <a:normAutofit fontScale="92500" lnSpcReduction="20000"/>
          </a:bodyPr>
          <a:lstStyle/>
          <a:p>
            <a:pPr>
              <a:buClr>
                <a:srgbClr val="009ED6"/>
              </a:buClr>
              <a:buFont typeface="Wingdings" panose="05000000000000000000" pitchFamily="2" charset="2"/>
              <a:buChar char="§"/>
            </a:pPr>
            <a:r>
              <a:rPr lang="en-GB" dirty="0" smtClean="0">
                <a:latin typeface="Calibri Light" panose="020F0302020204030204" pitchFamily="34" charset="0"/>
              </a:rPr>
              <a:t>8 Power Stations</a:t>
            </a:r>
          </a:p>
          <a:p>
            <a:pPr>
              <a:buClr>
                <a:srgbClr val="009ED6"/>
              </a:buClr>
              <a:buFont typeface="Wingdings" panose="05000000000000000000" pitchFamily="2" charset="2"/>
              <a:buChar char="§"/>
            </a:pPr>
            <a:r>
              <a:rPr lang="en-GB" dirty="0" smtClean="0">
                <a:latin typeface="Calibri Light" panose="020F0302020204030204" pitchFamily="34" charset="0"/>
              </a:rPr>
              <a:t>Main Power Station – Funafuti</a:t>
            </a:r>
          </a:p>
          <a:p>
            <a:pPr marL="800100" indent="-457200">
              <a:buClr>
                <a:srgbClr val="009ED6"/>
              </a:buClr>
              <a:buFont typeface="Courier New" panose="02070309020205020404" pitchFamily="49" charset="0"/>
              <a:buChar char="o"/>
            </a:pPr>
            <a:r>
              <a:rPr lang="en-GB" dirty="0" smtClean="0">
                <a:latin typeface="Calibri Light" panose="020F0302020204030204" pitchFamily="34" charset="0"/>
              </a:rPr>
              <a:t>3 x 600kW – 1,800kW</a:t>
            </a:r>
          </a:p>
          <a:p>
            <a:pPr marL="800100" indent="-457200">
              <a:buClr>
                <a:srgbClr val="009ED6"/>
              </a:buClr>
              <a:buFont typeface="Courier New" panose="02070309020205020404" pitchFamily="49" charset="0"/>
              <a:buChar char="o"/>
            </a:pPr>
            <a:r>
              <a:rPr lang="en-GB" dirty="0" smtClean="0">
                <a:latin typeface="Calibri Light" panose="020F0302020204030204" pitchFamily="34" charset="0"/>
              </a:rPr>
              <a:t>Peak Load – 1,362kW</a:t>
            </a:r>
          </a:p>
          <a:p>
            <a:pPr>
              <a:buClr>
                <a:srgbClr val="009ED6"/>
              </a:buClr>
              <a:buFont typeface="Wingdings" panose="05000000000000000000" pitchFamily="2" charset="2"/>
              <a:buChar char="§"/>
            </a:pPr>
            <a:r>
              <a:rPr lang="en-GB" dirty="0" smtClean="0">
                <a:latin typeface="Calibri Light" panose="020F0302020204030204" pitchFamily="34" charset="0"/>
              </a:rPr>
              <a:t>Outer Islands – all have solar PV’s with storage and 1 x Standby </a:t>
            </a:r>
            <a:r>
              <a:rPr lang="en-GB" dirty="0" err="1" smtClean="0">
                <a:latin typeface="Calibri Light" panose="020F0302020204030204" pitchFamily="34" charset="0"/>
              </a:rPr>
              <a:t>Genset</a:t>
            </a:r>
            <a:r>
              <a:rPr lang="en-GB" dirty="0" smtClean="0">
                <a:latin typeface="Calibri Light" panose="020F0302020204030204" pitchFamily="34" charset="0"/>
              </a:rPr>
              <a:t> of 164kW total capacity</a:t>
            </a:r>
          </a:p>
          <a:p>
            <a:pPr>
              <a:buClr>
                <a:srgbClr val="009ED6"/>
              </a:buClr>
              <a:buFont typeface="Wingdings" panose="05000000000000000000" pitchFamily="2" charset="2"/>
              <a:buChar char="§"/>
            </a:pPr>
            <a:r>
              <a:rPr lang="en-GB" dirty="0" smtClean="0">
                <a:latin typeface="Calibri Light" panose="020F0302020204030204" pitchFamily="34" charset="0"/>
              </a:rPr>
              <a:t>Peak Load – during night time, varies from island to island and ranges from 20kW – 70kW </a:t>
            </a:r>
          </a:p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04557073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533400" y="1524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solidFill>
                  <a:srgbClr val="009ED6"/>
                </a:solidFill>
              </a:rPr>
              <a:t>Tuvalu Transition to Renewable Energy</a:t>
            </a:r>
            <a:endParaRPr lang="en-GB" dirty="0">
              <a:solidFill>
                <a:srgbClr val="009ED6"/>
              </a:solidFill>
            </a:endParaRPr>
          </a:p>
        </p:txBody>
      </p:sp>
      <p:sp>
        <p:nvSpPr>
          <p:cNvPr id="6" name="Content Placeholder 4"/>
          <p:cNvSpPr>
            <a:spLocks noGrp="1"/>
          </p:cNvSpPr>
          <p:nvPr>
            <p:ph sz="half" idx="4294967295"/>
          </p:nvPr>
        </p:nvSpPr>
        <p:spPr>
          <a:xfrm>
            <a:off x="609600" y="3352800"/>
            <a:ext cx="5210308" cy="28956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457200" lvl="1" indent="-457200">
              <a:buClr>
                <a:schemeClr val="accent5"/>
              </a:buClr>
              <a:buFont typeface="Wingdings" panose="05000000000000000000" pitchFamily="2" charset="2"/>
              <a:buChar char="§"/>
            </a:pPr>
            <a:r>
              <a:rPr lang="en-US" sz="2800" b="1" dirty="0" smtClean="0">
                <a:solidFill>
                  <a:srgbClr val="009ED6"/>
                </a:solidFill>
                <a:latin typeface="Calibri Light" panose="020F0302020204030204" pitchFamily="34" charset="0"/>
              </a:rPr>
              <a:t>GOAL</a:t>
            </a:r>
          </a:p>
          <a:p>
            <a:pPr marL="919162" indent="-457200" algn="just">
              <a:buClr>
                <a:srgbClr val="009ED6"/>
              </a:buClr>
              <a:buFont typeface="Courier New" panose="02070309020205020404" pitchFamily="49" charset="0"/>
              <a:buChar char="o"/>
            </a:pPr>
            <a:r>
              <a:rPr lang="en-US" dirty="0" smtClean="0">
                <a:latin typeface="Calibri Light" panose="020F0302020204030204" pitchFamily="34" charset="0"/>
              </a:rPr>
              <a:t>To generate electricity with 100% renewable energy by 2020 </a:t>
            </a:r>
          </a:p>
          <a:p>
            <a:pPr marL="919162" indent="-457200" algn="just">
              <a:buClr>
                <a:srgbClr val="009ED6"/>
              </a:buClr>
              <a:buFont typeface="Courier New" panose="02070309020205020404" pitchFamily="49" charset="0"/>
              <a:buChar char="o"/>
            </a:pPr>
            <a:r>
              <a:rPr lang="en-US" dirty="0" smtClean="0">
                <a:latin typeface="Calibri Light" panose="020F0302020204030204" pitchFamily="34" charset="0"/>
              </a:rPr>
              <a:t>To increase energy efficiency on Funafuti by 30%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09600" y="2667000"/>
            <a:ext cx="5210308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>
              <a:buClr>
                <a:schemeClr val="accent5"/>
              </a:buClr>
              <a:buFont typeface="Wingdings" panose="05000000000000000000" pitchFamily="2" charset="2"/>
              <a:buChar char="§"/>
            </a:pPr>
            <a:r>
              <a:rPr lang="en-US" sz="3000" b="1" dirty="0" smtClean="0">
                <a:solidFill>
                  <a:srgbClr val="009ED6"/>
                </a:solidFill>
                <a:latin typeface="Calibri Light" panose="020F0302020204030204" pitchFamily="34" charset="0"/>
              </a:rPr>
              <a:t>RE TARGET </a:t>
            </a:r>
            <a:r>
              <a:rPr lang="en-US" sz="3000" b="1" dirty="0" smtClean="0"/>
              <a:t>– </a:t>
            </a:r>
            <a:r>
              <a:rPr lang="en-US" sz="3000" u="sng" dirty="0" smtClean="0"/>
              <a:t>100% by 2020</a:t>
            </a:r>
            <a:endParaRPr lang="en-US" sz="3000" u="sng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609600" y="1066800"/>
            <a:ext cx="8382000" cy="1295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algn="just">
              <a:buClr>
                <a:schemeClr val="accent5"/>
              </a:buClr>
              <a:buFont typeface="Wingdings" panose="05000000000000000000" pitchFamily="2" charset="2"/>
              <a:buChar char="§"/>
            </a:pPr>
            <a:r>
              <a:rPr lang="en-US" sz="3000" dirty="0" smtClean="0">
                <a:solidFill>
                  <a:srgbClr val="000000"/>
                </a:solidFill>
                <a:latin typeface="Calibri Light" panose="020F0302020204030204" pitchFamily="34" charset="0"/>
              </a:rPr>
              <a:t>In 2009 Tuvalu Government developed a Renewable and Energy Efficiency Master Plan</a:t>
            </a:r>
          </a:p>
          <a:p>
            <a:pPr algn="just">
              <a:buClr>
                <a:schemeClr val="accent5"/>
              </a:buClr>
            </a:pPr>
            <a:endParaRPr lang="en-US" sz="1400" dirty="0" smtClean="0">
              <a:solidFill>
                <a:srgbClr val="000000"/>
              </a:solidFill>
              <a:latin typeface="Calibri Light" panose="020F0302020204030204" pitchFamily="34" charset="0"/>
            </a:endParaRPr>
          </a:p>
          <a:p>
            <a:pPr marL="457200" indent="-457200" algn="just">
              <a:buClr>
                <a:schemeClr val="accent5"/>
              </a:buClr>
              <a:buFont typeface="Wingdings" panose="05000000000000000000" pitchFamily="2" charset="2"/>
              <a:buChar char="§"/>
            </a:pPr>
            <a:r>
              <a:rPr lang="en-US" sz="3000" dirty="0" smtClean="0">
                <a:solidFill>
                  <a:srgbClr val="000000"/>
                </a:solidFill>
                <a:latin typeface="Calibri Light" panose="020F0302020204030204" pitchFamily="34" charset="0"/>
              </a:rPr>
              <a:t>This will guide all RE &amp; EE developments in Tuvalu</a:t>
            </a:r>
            <a:endParaRPr lang="en-US" sz="3000" dirty="0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3054986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85800" y="152400"/>
            <a:ext cx="8077200" cy="609600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solidFill>
                  <a:srgbClr val="009ED6"/>
                </a:solidFill>
              </a:rPr>
              <a:t>Implementation Strategy</a:t>
            </a:r>
            <a:endParaRPr lang="en-GB" dirty="0">
              <a:solidFill>
                <a:srgbClr val="009ED6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4294967295"/>
          </p:nvPr>
        </p:nvSpPr>
        <p:spPr>
          <a:xfrm>
            <a:off x="685800" y="990600"/>
            <a:ext cx="5157787" cy="2297652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461963" lvl="1" indent="-461963">
              <a:buClr>
                <a:schemeClr val="accent5"/>
              </a:buClr>
              <a:buFont typeface="Wingdings" panose="05000000000000000000" pitchFamily="2" charset="2"/>
              <a:buChar char="§"/>
            </a:pPr>
            <a:r>
              <a:rPr lang="en-US" sz="3200" dirty="0" smtClean="0">
                <a:latin typeface="Calibri Light" panose="020F0302020204030204" pitchFamily="34" charset="0"/>
              </a:rPr>
              <a:t>60 – 95% - Solar PV</a:t>
            </a:r>
          </a:p>
          <a:p>
            <a:pPr marL="461963" lvl="1" indent="-461963">
              <a:buClr>
                <a:schemeClr val="accent5"/>
              </a:buClr>
              <a:buFont typeface="Wingdings" panose="05000000000000000000" pitchFamily="2" charset="2"/>
              <a:buChar char="§"/>
            </a:pPr>
            <a:r>
              <a:rPr lang="en-US" sz="3200" dirty="0" smtClean="0">
                <a:latin typeface="Calibri Light" panose="020F0302020204030204" pitchFamily="34" charset="0"/>
              </a:rPr>
              <a:t>0 – 40% - Wind</a:t>
            </a:r>
          </a:p>
          <a:p>
            <a:pPr marL="461963" lvl="1" indent="-461963">
              <a:buClr>
                <a:schemeClr val="accent5"/>
              </a:buClr>
              <a:buFont typeface="Wingdings" panose="05000000000000000000" pitchFamily="2" charset="2"/>
              <a:buChar char="§"/>
            </a:pPr>
            <a:r>
              <a:rPr lang="en-US" sz="3200" dirty="0" smtClean="0">
                <a:latin typeface="Calibri Light" panose="020F0302020204030204" pitchFamily="34" charset="0"/>
              </a:rPr>
              <a:t>5% - Biodiesel</a:t>
            </a:r>
          </a:p>
          <a:p>
            <a:pPr marL="461963" lvl="1" indent="-461963">
              <a:buClr>
                <a:schemeClr val="accent5"/>
              </a:buClr>
              <a:buFont typeface="Wingdings" panose="05000000000000000000" pitchFamily="2" charset="2"/>
              <a:buChar char="§"/>
            </a:pPr>
            <a:r>
              <a:rPr lang="en-US" sz="3200" dirty="0" smtClean="0">
                <a:latin typeface="Calibri Light" panose="020F0302020204030204" pitchFamily="34" charset="0"/>
              </a:rPr>
              <a:t>30% - Energy Efficiency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609600" y="4648200"/>
            <a:ext cx="8382000" cy="2057400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marL="342900" indent="-342900" algn="just" eaLnBrk="1" hangingPunct="1">
              <a:buClr>
                <a:srgbClr val="009ED6"/>
              </a:buClr>
              <a:buFont typeface="Courier New" panose="02070309020205020404" pitchFamily="49" charset="0"/>
              <a:buChar char="o"/>
              <a:defRPr/>
            </a:pPr>
            <a:r>
              <a:rPr lang="en-US" sz="2400" dirty="0">
                <a:latin typeface="Calibri Light" panose="020F0302020204030204" pitchFamily="34" charset="0"/>
                <a:cs typeface="Arial" pitchFamily="34" charset="0"/>
              </a:rPr>
              <a:t>Cannot achieve 100% renewable energy with </a:t>
            </a:r>
            <a:r>
              <a:rPr lang="en-US" sz="2400" b="1" u="sng" dirty="0">
                <a:latin typeface="Calibri Light" panose="020F0302020204030204" pitchFamily="34" charset="0"/>
                <a:cs typeface="Arial" pitchFamily="34" charset="0"/>
              </a:rPr>
              <a:t>ONE</a:t>
            </a:r>
            <a:r>
              <a:rPr lang="en-US" sz="2400" dirty="0">
                <a:latin typeface="Calibri Light" panose="020F0302020204030204" pitchFamily="34" charset="0"/>
                <a:cs typeface="Arial" pitchFamily="34" charset="0"/>
              </a:rPr>
              <a:t> Renewable Energy source and need to include other potential </a:t>
            </a:r>
            <a:r>
              <a:rPr lang="en-US" sz="2400" b="1" u="sng" dirty="0">
                <a:latin typeface="Calibri Light" panose="020F0302020204030204" pitchFamily="34" charset="0"/>
                <a:cs typeface="Arial" pitchFamily="34" charset="0"/>
              </a:rPr>
              <a:t>PROVEN</a:t>
            </a:r>
            <a:r>
              <a:rPr lang="en-US" sz="2400" dirty="0">
                <a:latin typeface="Calibri Light" panose="020F0302020204030204" pitchFamily="34" charset="0"/>
                <a:cs typeface="Arial" pitchFamily="34" charset="0"/>
              </a:rPr>
              <a:t> and </a:t>
            </a:r>
            <a:r>
              <a:rPr lang="en-US" sz="2400" b="1" u="sng" dirty="0">
                <a:latin typeface="Calibri Light" panose="020F0302020204030204" pitchFamily="34" charset="0"/>
                <a:cs typeface="Arial" pitchFamily="34" charset="0"/>
              </a:rPr>
              <a:t>MATURED</a:t>
            </a:r>
            <a:r>
              <a:rPr lang="en-US" sz="2400" b="1" dirty="0">
                <a:latin typeface="Calibri Light" panose="020F0302020204030204" pitchFamily="34" charset="0"/>
                <a:cs typeface="Arial" pitchFamily="34" charset="0"/>
              </a:rPr>
              <a:t> </a:t>
            </a:r>
            <a:r>
              <a:rPr lang="en-US" sz="2400" dirty="0">
                <a:latin typeface="Calibri Light" panose="020F0302020204030204" pitchFamily="34" charset="0"/>
                <a:cs typeface="Arial" pitchFamily="34" charset="0"/>
              </a:rPr>
              <a:t> technology, and </a:t>
            </a:r>
          </a:p>
          <a:p>
            <a:pPr marL="342900" indent="-342900" algn="just" eaLnBrk="1" hangingPunct="1">
              <a:buClr>
                <a:srgbClr val="009ED6"/>
              </a:buClr>
              <a:buFont typeface="Courier New" panose="02070309020205020404" pitchFamily="49" charset="0"/>
              <a:buChar char="o"/>
              <a:defRPr/>
            </a:pPr>
            <a:r>
              <a:rPr lang="en-US" sz="2400" dirty="0">
                <a:latin typeface="Calibri Light" panose="020F0302020204030204" pitchFamily="34" charset="0"/>
                <a:cs typeface="Arial" pitchFamily="34" charset="0"/>
              </a:rPr>
              <a:t>Energy Efficiency is also important to avoid additional renewable energy generation.</a:t>
            </a:r>
          </a:p>
          <a:p>
            <a:pPr marL="514350" indent="-514350" eaLnBrk="1" hangingPunct="1">
              <a:defRPr/>
            </a:pPr>
            <a:endParaRPr lang="en-US" sz="2400" dirty="0">
              <a:latin typeface="Cambria" pitchFamily="18" charset="0"/>
              <a:cs typeface="Arial" pitchFamily="34" charset="0"/>
            </a:endParaRPr>
          </a:p>
        </p:txBody>
      </p:sp>
      <p:sp>
        <p:nvSpPr>
          <p:cNvPr id="8" name="Down Arrow 7"/>
          <p:cNvSpPr/>
          <p:nvPr/>
        </p:nvSpPr>
        <p:spPr>
          <a:xfrm>
            <a:off x="4419600" y="3505200"/>
            <a:ext cx="533400" cy="762000"/>
          </a:xfrm>
          <a:prstGeom prst="downArrow">
            <a:avLst/>
          </a:prstGeom>
          <a:solidFill>
            <a:srgbClr val="009ED6"/>
          </a:solidFill>
          <a:ln>
            <a:solidFill>
              <a:srgbClr val="009ED6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rgbClr val="009ED6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4839198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762000" y="152400"/>
            <a:ext cx="8077200" cy="533400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solidFill>
                  <a:srgbClr val="009ED6"/>
                </a:solidFill>
              </a:rPr>
              <a:t>Renewable Energy Space</a:t>
            </a:r>
            <a:endParaRPr lang="en-GB" dirty="0">
              <a:solidFill>
                <a:srgbClr val="009ED6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6812876"/>
              </p:ext>
            </p:extLst>
          </p:nvPr>
        </p:nvGraphicFramePr>
        <p:xfrm>
          <a:off x="838200" y="990602"/>
          <a:ext cx="8077199" cy="4506507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629829"/>
                <a:gridCol w="1846691"/>
                <a:gridCol w="1946313"/>
                <a:gridCol w="1654366"/>
              </a:tblGrid>
              <a:tr h="492643">
                <a:tc gridSpan="4"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FUNAFUTI PLANS – PV GRID CONNECTED</a:t>
                      </a:r>
                      <a:endParaRPr lang="en-US" sz="2400" dirty="0">
                        <a:latin typeface="Calibri Light" panose="020F0302020204030204" pitchFamily="34" charset="0"/>
                      </a:endParaRPr>
                    </a:p>
                  </a:txBody>
                  <a:tcPr marT="45730" marB="45730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latin typeface="Cambria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3223">
                <a:tc>
                  <a:txBody>
                    <a:bodyPr/>
                    <a:lstStyle/>
                    <a:p>
                      <a:r>
                        <a:rPr lang="en-US" sz="2400" b="1" i="0" baseline="0" dirty="0" smtClean="0">
                          <a:solidFill>
                            <a:schemeClr val="dk1"/>
                          </a:solidFill>
                          <a:latin typeface="Calibri Light" panose="020F0302020204030204" pitchFamily="34" charset="0"/>
                        </a:rPr>
                        <a:t>Donor</a:t>
                      </a:r>
                      <a:endParaRPr lang="en-US" sz="2400" b="1" i="0" dirty="0">
                        <a:solidFill>
                          <a:srgbClr val="C00000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alibri Light" panose="020F0302020204030204" pitchFamily="34" charset="0"/>
                        </a:rPr>
                        <a:t>UAE</a:t>
                      </a:r>
                      <a:endParaRPr lang="en-US" sz="2400" b="1" dirty="0">
                        <a:latin typeface="Calibri Light" panose="020F0302020204030204" pitchFamily="34" charset="0"/>
                      </a:endParaRPr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alibri Light" panose="020F0302020204030204" pitchFamily="34" charset="0"/>
                        </a:rPr>
                        <a:t>MFAT</a:t>
                      </a:r>
                      <a:r>
                        <a:rPr lang="en-US" sz="2400" b="1" baseline="0" dirty="0" smtClean="0">
                          <a:latin typeface="Calibri Light" panose="020F0302020204030204" pitchFamily="34" charset="0"/>
                        </a:rPr>
                        <a:t> (NZ)</a:t>
                      </a:r>
                      <a:endParaRPr lang="en-US" sz="2400" b="1" dirty="0">
                        <a:latin typeface="Calibri Light" panose="020F0302020204030204" pitchFamily="34" charset="0"/>
                      </a:endParaRPr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alibri Light" panose="020F0302020204030204" pitchFamily="34" charset="0"/>
                        </a:rPr>
                        <a:t>Japan</a:t>
                      </a:r>
                    </a:p>
                  </a:txBody>
                  <a:tcPr marT="45730" marB="45730"/>
                </a:tc>
              </a:tr>
              <a:tr h="492643">
                <a:tc>
                  <a:txBody>
                    <a:bodyPr/>
                    <a:lstStyle/>
                    <a:p>
                      <a:r>
                        <a:rPr lang="en-US" sz="2400" b="1" i="0" dirty="0" smtClean="0">
                          <a:solidFill>
                            <a:schemeClr val="dk1"/>
                          </a:solidFill>
                          <a:latin typeface="Calibri Light" panose="020F0302020204030204" pitchFamily="34" charset="0"/>
                        </a:rPr>
                        <a:t>Solar</a:t>
                      </a:r>
                      <a:r>
                        <a:rPr lang="en-US" sz="2400" b="1" i="0" baseline="0" dirty="0" smtClean="0">
                          <a:solidFill>
                            <a:schemeClr val="dk1"/>
                          </a:solidFill>
                          <a:latin typeface="Calibri Light" panose="020F0302020204030204" pitchFamily="34" charset="0"/>
                        </a:rPr>
                        <a:t> PV (Kw)</a:t>
                      </a:r>
                      <a:endParaRPr lang="en-US" sz="2400" b="1" i="0" dirty="0">
                        <a:solidFill>
                          <a:srgbClr val="C00000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Calibri Light" panose="020F0302020204030204" pitchFamily="34" charset="0"/>
                        </a:rPr>
                        <a:t>500</a:t>
                      </a:r>
                      <a:endParaRPr lang="en-US" sz="2400" dirty="0">
                        <a:latin typeface="Calibri Light" panose="020F0302020204030204" pitchFamily="34" charset="0"/>
                      </a:endParaRPr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Calibri Light" panose="020F0302020204030204" pitchFamily="34" charset="0"/>
                        </a:rPr>
                        <a:t>170</a:t>
                      </a:r>
                      <a:endParaRPr lang="en-US" sz="2400" dirty="0">
                        <a:latin typeface="Calibri Light" panose="020F0302020204030204" pitchFamily="34" charset="0"/>
                      </a:endParaRPr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Calibri Light" panose="020F0302020204030204" pitchFamily="34" charset="0"/>
                        </a:rPr>
                        <a:t>86</a:t>
                      </a:r>
                      <a:endParaRPr lang="en-US" sz="2400" dirty="0">
                        <a:latin typeface="Calibri Light" panose="020F0302020204030204" pitchFamily="34" charset="0"/>
                      </a:endParaRPr>
                    </a:p>
                  </a:txBody>
                  <a:tcPr marT="45730" marB="45730"/>
                </a:tc>
              </a:tr>
              <a:tr h="492643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latin typeface="Calibri Light" panose="020F0302020204030204" pitchFamily="34" charset="0"/>
                        </a:rPr>
                        <a:t>Status</a:t>
                      </a:r>
                      <a:endParaRPr lang="en-US" sz="2400" b="1" i="0" dirty="0">
                        <a:solidFill>
                          <a:srgbClr val="C00000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Calibri Light" panose="020F0302020204030204" pitchFamily="34" charset="0"/>
                        </a:rPr>
                        <a:t>Operational</a:t>
                      </a:r>
                      <a:endParaRPr lang="en-US" sz="2400" dirty="0">
                        <a:latin typeface="Calibri Light" panose="020F0302020204030204" pitchFamily="34" charset="0"/>
                      </a:endParaRPr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Calibri Light" panose="020F0302020204030204" pitchFamily="34" charset="0"/>
                        </a:rPr>
                        <a:t>Operational</a:t>
                      </a:r>
                      <a:endParaRPr lang="en-US" sz="2400" dirty="0">
                        <a:latin typeface="Calibri Light" panose="020F0302020204030204" pitchFamily="34" charset="0"/>
                      </a:endParaRPr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Calibri Light" panose="020F0302020204030204" pitchFamily="34" charset="0"/>
                        </a:rPr>
                        <a:t>Operational</a:t>
                      </a:r>
                    </a:p>
                  </a:txBody>
                  <a:tcPr marT="45730" marB="45730"/>
                </a:tc>
              </a:tr>
              <a:tr h="851785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latin typeface="Calibri Light" panose="020F0302020204030204" pitchFamily="34" charset="0"/>
                        </a:rPr>
                        <a:t>Total Capacities (kW)/Existing</a:t>
                      </a:r>
                      <a:endParaRPr lang="en-US" sz="2400" b="1" i="0" dirty="0">
                        <a:solidFill>
                          <a:srgbClr val="C00000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marT="45730" marB="45730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Calibri Light" panose="020F0302020204030204" pitchFamily="34" charset="0"/>
                        </a:rPr>
                        <a:t>756</a:t>
                      </a:r>
                      <a:endParaRPr lang="en-US" sz="2400" dirty="0">
                        <a:latin typeface="Calibri Light" panose="020F0302020204030204" pitchFamily="34" charset="0"/>
                      </a:endParaRPr>
                    </a:p>
                  </a:txBody>
                  <a:tcPr marT="45730" marB="45730"/>
                </a:tc>
                <a:tc hMerge="1">
                  <a:txBody>
                    <a:bodyPr/>
                    <a:lstStyle/>
                    <a:p>
                      <a:pPr algn="ctr"/>
                      <a:endParaRPr lang="en-US" sz="2400" dirty="0">
                        <a:latin typeface="Calibri Light" panose="020F0302020204030204" pitchFamily="34" charset="0"/>
                      </a:endParaRPr>
                    </a:p>
                  </a:txBody>
                  <a:tcPr marT="45730" marB="45730"/>
                </a:tc>
                <a:tc hMerge="1">
                  <a:txBody>
                    <a:bodyPr/>
                    <a:lstStyle/>
                    <a:p>
                      <a:pPr algn="ctr"/>
                      <a:endParaRPr lang="en-US" sz="2400" dirty="0" smtClean="0">
                        <a:latin typeface="Calibri Light" panose="020F0302020204030204" pitchFamily="34" charset="0"/>
                      </a:endParaRPr>
                    </a:p>
                  </a:txBody>
                  <a:tcPr marT="45730" marB="45730"/>
                </a:tc>
              </a:tr>
              <a:tr h="851785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latin typeface="Calibri Light" panose="020F0302020204030204" pitchFamily="34" charset="0"/>
                        </a:rPr>
                        <a:t>Diesel</a:t>
                      </a:r>
                      <a:r>
                        <a:rPr lang="en-US" sz="2400" b="1" baseline="0" dirty="0" smtClean="0">
                          <a:latin typeface="Calibri Light" panose="020F0302020204030204" pitchFamily="34" charset="0"/>
                        </a:rPr>
                        <a:t> Consumed</a:t>
                      </a:r>
                      <a:r>
                        <a:rPr lang="en-US" sz="2400" b="1" dirty="0" smtClean="0">
                          <a:latin typeface="Calibri Light" panose="020F0302020204030204" pitchFamily="34" charset="0"/>
                        </a:rPr>
                        <a:t> (ltrs/yr)</a:t>
                      </a:r>
                      <a:endParaRPr lang="en-US" sz="2400" b="1" i="0" dirty="0">
                        <a:solidFill>
                          <a:srgbClr val="C00000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marT="45730" marB="45730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Calibri Light" panose="020F0302020204030204" pitchFamily="34" charset="0"/>
                        </a:rPr>
                        <a:t>1,395,000</a:t>
                      </a:r>
                      <a:endParaRPr lang="en-US" sz="2400" dirty="0">
                        <a:latin typeface="Calibri Light" panose="020F0302020204030204" pitchFamily="34" charset="0"/>
                      </a:endParaRPr>
                    </a:p>
                  </a:txBody>
                  <a:tcPr marT="45730" marB="4573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51785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latin typeface="Calibri Light" panose="020F0302020204030204" pitchFamily="34" charset="0"/>
                        </a:rPr>
                        <a:t>Est. Diesel</a:t>
                      </a:r>
                      <a:r>
                        <a:rPr lang="en-US" sz="2400" b="1" baseline="0" dirty="0" smtClean="0">
                          <a:latin typeface="Calibri Light" panose="020F0302020204030204" pitchFamily="34" charset="0"/>
                        </a:rPr>
                        <a:t> Saved </a:t>
                      </a:r>
                      <a:r>
                        <a:rPr lang="en-US" sz="2400" b="1" dirty="0" smtClean="0">
                          <a:latin typeface="Calibri Light" panose="020F0302020204030204" pitchFamily="34" charset="0"/>
                        </a:rPr>
                        <a:t>(ltrs/yr)</a:t>
                      </a:r>
                      <a:endParaRPr lang="en-US" sz="2400" b="1" i="0" dirty="0">
                        <a:solidFill>
                          <a:srgbClr val="C00000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marT="45730" marB="45730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Calibri Light" panose="020F0302020204030204" pitchFamily="34" charset="0"/>
                        </a:rPr>
                        <a:t>764,000 (54%)</a:t>
                      </a:r>
                      <a:endParaRPr lang="en-US" sz="2400" dirty="0">
                        <a:latin typeface="Calibri Light" panose="020F0302020204030204" pitchFamily="34" charset="0"/>
                      </a:endParaRPr>
                    </a:p>
                  </a:txBody>
                  <a:tcPr marT="45730" marB="45730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87074669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533400" y="0"/>
            <a:ext cx="8077200" cy="720968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solidFill>
                  <a:srgbClr val="009ED6"/>
                </a:solidFill>
              </a:rPr>
              <a:t>Renewable Energy Space</a:t>
            </a:r>
            <a:endParaRPr lang="en-GB" dirty="0">
              <a:solidFill>
                <a:srgbClr val="009ED6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0595824"/>
              </p:ext>
            </p:extLst>
          </p:nvPr>
        </p:nvGraphicFramePr>
        <p:xfrm>
          <a:off x="609600" y="914400"/>
          <a:ext cx="8218333" cy="5785068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676400"/>
                <a:gridCol w="990600"/>
                <a:gridCol w="914400"/>
                <a:gridCol w="838200"/>
                <a:gridCol w="914400"/>
                <a:gridCol w="990600"/>
                <a:gridCol w="990600"/>
                <a:gridCol w="903133"/>
              </a:tblGrid>
              <a:tr h="0">
                <a:tc gridSpan="8"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OUTER</a:t>
                      </a:r>
                      <a:r>
                        <a:rPr lang="en-US" sz="2400" baseline="0" dirty="0" smtClean="0"/>
                        <a:t> ISLANDS PLAN – MINI-GRID SYSTEM</a:t>
                      </a:r>
                      <a:endParaRPr lang="en-US" sz="2400" dirty="0">
                        <a:latin typeface="Calibri Light" panose="020F0302020204030204" pitchFamily="34" charset="0"/>
                      </a:endParaRPr>
                    </a:p>
                  </a:txBody>
                  <a:tcPr marL="91433" marR="91433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Cambria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052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latin typeface="Calibri Light" panose="020F0302020204030204" pitchFamily="34" charset="0"/>
                        </a:rPr>
                        <a:t>DONOR</a:t>
                      </a:r>
                      <a:endParaRPr lang="en-US" sz="1800" b="1" dirty="0">
                        <a:solidFill>
                          <a:srgbClr val="C00000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marL="91433" marR="91433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Calibri Light" panose="020F0302020204030204" pitchFamily="34" charset="0"/>
                        </a:rPr>
                        <a:t>NZMFAT</a:t>
                      </a:r>
                      <a:endParaRPr lang="en-US" sz="1800" b="1" dirty="0">
                        <a:latin typeface="Calibri Light" panose="020F0302020204030204" pitchFamily="34" charset="0"/>
                      </a:endParaRPr>
                    </a:p>
                  </a:txBody>
                  <a:tcPr marL="91433" marR="91433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Calibri Light" panose="020F0302020204030204" pitchFamily="34" charset="0"/>
                        </a:rPr>
                        <a:t>EU</a:t>
                      </a:r>
                      <a:endParaRPr lang="en-US" sz="1800" b="1" dirty="0">
                        <a:solidFill>
                          <a:srgbClr val="0000CC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marL="91433" marR="91433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7613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latin typeface="Calibri Light" panose="020F0302020204030204" pitchFamily="34" charset="0"/>
                        </a:rPr>
                        <a:t>Stations</a:t>
                      </a:r>
                      <a:endParaRPr lang="en-US" sz="1800" b="1" i="0" dirty="0">
                        <a:solidFill>
                          <a:srgbClr val="C00000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alibri Light" panose="020F0302020204030204" pitchFamily="34" charset="0"/>
                        </a:rPr>
                        <a:t>N/</a:t>
                      </a:r>
                      <a:r>
                        <a:rPr lang="en-US" sz="1800" dirty="0" err="1" smtClean="0">
                          <a:latin typeface="Calibri Light" panose="020F0302020204030204" pitchFamily="34" charset="0"/>
                        </a:rPr>
                        <a:t>maga</a:t>
                      </a:r>
                      <a:endParaRPr lang="en-US" sz="1800" dirty="0">
                        <a:latin typeface="Calibri Light" panose="020F0302020204030204" pitchFamily="34" charset="0"/>
                      </a:endParaRPr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alibri Light" panose="020F0302020204030204" pitchFamily="34" charset="0"/>
                        </a:rPr>
                        <a:t>N/mea</a:t>
                      </a:r>
                      <a:endParaRPr lang="en-US" sz="1800" dirty="0">
                        <a:latin typeface="Calibri Light" panose="020F0302020204030204" pitchFamily="34" charset="0"/>
                      </a:endParaRPr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alibri Light" panose="020F0302020204030204" pitchFamily="34" charset="0"/>
                        </a:rPr>
                        <a:t>Niutao</a:t>
                      </a:r>
                      <a:endParaRPr lang="en-US" sz="1800" dirty="0">
                        <a:latin typeface="Calibri Light" panose="020F0302020204030204" pitchFamily="34" charset="0"/>
                      </a:endParaRPr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alibri Light" panose="020F0302020204030204" pitchFamily="34" charset="0"/>
                        </a:rPr>
                        <a:t>Vaitupu</a:t>
                      </a:r>
                      <a:endParaRPr lang="en-US" sz="1800" dirty="0">
                        <a:latin typeface="Calibri Light" panose="020F0302020204030204" pitchFamily="34" charset="0"/>
                      </a:endParaRPr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alibri Light" panose="020F0302020204030204" pitchFamily="34" charset="0"/>
                        </a:rPr>
                        <a:t>N/</a:t>
                      </a:r>
                      <a:r>
                        <a:rPr lang="en-US" sz="1800" dirty="0" err="1" smtClean="0">
                          <a:latin typeface="Calibri Light" panose="020F0302020204030204" pitchFamily="34" charset="0"/>
                        </a:rPr>
                        <a:t>laelae</a:t>
                      </a:r>
                      <a:endParaRPr lang="en-US" sz="1800" dirty="0">
                        <a:solidFill>
                          <a:srgbClr val="0000CC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alibri Light" panose="020F0302020204030204" pitchFamily="34" charset="0"/>
                        </a:rPr>
                        <a:t>N/</a:t>
                      </a:r>
                      <a:r>
                        <a:rPr lang="en-US" sz="1800" dirty="0" err="1" smtClean="0">
                          <a:latin typeface="Calibri Light" panose="020F0302020204030204" pitchFamily="34" charset="0"/>
                        </a:rPr>
                        <a:t>fetau</a:t>
                      </a:r>
                      <a:endParaRPr lang="en-US" sz="1800" dirty="0">
                        <a:solidFill>
                          <a:srgbClr val="0000CC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alibri Light" panose="020F0302020204030204" pitchFamily="34" charset="0"/>
                        </a:rPr>
                        <a:t>Nui</a:t>
                      </a:r>
                      <a:endParaRPr lang="en-US" sz="1800" dirty="0">
                        <a:solidFill>
                          <a:srgbClr val="0000CC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marL="91433" marR="91433"/>
                </a:tc>
              </a:tr>
              <a:tr h="417613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latin typeface="Calibri Light" panose="020F0302020204030204" pitchFamily="34" charset="0"/>
                        </a:rPr>
                        <a:t>PV</a:t>
                      </a:r>
                      <a:r>
                        <a:rPr lang="en-US" sz="1800" b="1" baseline="0" dirty="0" smtClean="0">
                          <a:latin typeface="Calibri Light" panose="020F0302020204030204" pitchFamily="34" charset="0"/>
                        </a:rPr>
                        <a:t> Capacity</a:t>
                      </a:r>
                      <a:r>
                        <a:rPr lang="en-US" sz="1800" b="1" dirty="0" smtClean="0">
                          <a:latin typeface="Calibri Light" panose="020F0302020204030204" pitchFamily="34" charset="0"/>
                        </a:rPr>
                        <a:t>(kW)</a:t>
                      </a:r>
                      <a:endParaRPr lang="en-US" sz="1800" b="1" i="0" dirty="0">
                        <a:solidFill>
                          <a:srgbClr val="C00000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alibri Light" panose="020F0302020204030204" pitchFamily="34" charset="0"/>
                        </a:rPr>
                        <a:t>205</a:t>
                      </a:r>
                      <a:endParaRPr lang="en-US" sz="1800" dirty="0">
                        <a:latin typeface="Calibri Light" panose="020F0302020204030204" pitchFamily="34" charset="0"/>
                      </a:endParaRPr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alibri Light" panose="020F0302020204030204" pitchFamily="34" charset="0"/>
                        </a:rPr>
                        <a:t>195</a:t>
                      </a:r>
                      <a:endParaRPr lang="en-US" sz="1800" dirty="0">
                        <a:latin typeface="Calibri Light" panose="020F0302020204030204" pitchFamily="34" charset="0"/>
                      </a:endParaRPr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alibri Light" panose="020F0302020204030204" pitchFamily="34" charset="0"/>
                        </a:rPr>
                        <a:t>230</a:t>
                      </a:r>
                      <a:endParaRPr lang="en-US" sz="1800" dirty="0">
                        <a:latin typeface="Calibri Light" panose="020F0302020204030204" pitchFamily="34" charset="0"/>
                      </a:endParaRPr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alibri Light" panose="020F0302020204030204" pitchFamily="34" charset="0"/>
                        </a:rPr>
                        <a:t>400</a:t>
                      </a:r>
                      <a:endParaRPr lang="en-US" sz="1800" dirty="0">
                        <a:latin typeface="Calibri Light" panose="020F0302020204030204" pitchFamily="34" charset="0"/>
                      </a:endParaRPr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alibri Light" panose="020F0302020204030204" pitchFamily="34" charset="0"/>
                        </a:rPr>
                        <a:t>45</a:t>
                      </a:r>
                      <a:endParaRPr lang="en-US" sz="1800" dirty="0">
                        <a:solidFill>
                          <a:srgbClr val="0000CC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dk1"/>
                          </a:solidFill>
                          <a:latin typeface="Calibri Light" panose="020F0302020204030204" pitchFamily="34" charset="0"/>
                        </a:rPr>
                        <a:t>88</a:t>
                      </a:r>
                      <a:endParaRPr lang="en-US" sz="1800" dirty="0">
                        <a:solidFill>
                          <a:srgbClr val="0000CC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dk1"/>
                          </a:solidFill>
                          <a:latin typeface="Calibri Light" panose="020F0302020204030204" pitchFamily="34" charset="0"/>
                        </a:rPr>
                        <a:t>70</a:t>
                      </a:r>
                      <a:endParaRPr lang="en-US" sz="1800" dirty="0">
                        <a:solidFill>
                          <a:srgbClr val="0000CC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marL="91433" marR="91433"/>
                </a:tc>
              </a:tr>
              <a:tr h="463148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latin typeface="Calibri Light" panose="020F0302020204030204" pitchFamily="34" charset="0"/>
                        </a:rPr>
                        <a:t>Battery</a:t>
                      </a:r>
                      <a:r>
                        <a:rPr lang="en-US" sz="1800" b="1" baseline="0" dirty="0" smtClean="0">
                          <a:latin typeface="Calibri Light" panose="020F0302020204030204" pitchFamily="34" charset="0"/>
                        </a:rPr>
                        <a:t> Capacity</a:t>
                      </a:r>
                      <a:r>
                        <a:rPr lang="en-US" sz="1800" b="1" dirty="0" smtClean="0">
                          <a:latin typeface="Calibri Light" panose="020F0302020204030204" pitchFamily="34" charset="0"/>
                        </a:rPr>
                        <a:t>(AH)</a:t>
                      </a:r>
                      <a:endParaRPr lang="en-US" sz="1800" b="1" i="0" dirty="0">
                        <a:solidFill>
                          <a:srgbClr val="C00000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alibri Light" panose="020F0302020204030204" pitchFamily="34" charset="0"/>
                        </a:rPr>
                        <a:t>33,000</a:t>
                      </a:r>
                      <a:endParaRPr lang="en-US" sz="1800" dirty="0">
                        <a:latin typeface="Calibri Light" panose="020F0302020204030204" pitchFamily="34" charset="0"/>
                      </a:endParaRPr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alibri Light" panose="020F0302020204030204" pitchFamily="34" charset="0"/>
                        </a:rPr>
                        <a:t>30,000</a:t>
                      </a:r>
                      <a:endParaRPr lang="en-US" sz="1800" dirty="0">
                        <a:latin typeface="Calibri Light" panose="020F0302020204030204" pitchFamily="34" charset="0"/>
                      </a:endParaRPr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alibri Light" panose="020F0302020204030204" pitchFamily="34" charset="0"/>
                        </a:rPr>
                        <a:t>36,000</a:t>
                      </a:r>
                      <a:endParaRPr lang="en-US" sz="1800" dirty="0">
                        <a:latin typeface="Calibri Light" panose="020F0302020204030204" pitchFamily="34" charset="0"/>
                      </a:endParaRPr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alibri Light" panose="020F0302020204030204" pitchFamily="34" charset="0"/>
                        </a:rPr>
                        <a:t>60,000</a:t>
                      </a:r>
                      <a:endParaRPr lang="en-US" sz="1800" dirty="0">
                        <a:latin typeface="Calibri Light" panose="020F0302020204030204" pitchFamily="34" charset="0"/>
                      </a:endParaRPr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alibri Light" panose="020F0302020204030204" pitchFamily="34" charset="0"/>
                        </a:rPr>
                        <a:t>12,228</a:t>
                      </a:r>
                      <a:endParaRPr lang="en-US" sz="1800" dirty="0">
                        <a:solidFill>
                          <a:srgbClr val="0000CC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dk1"/>
                          </a:solidFill>
                          <a:latin typeface="Calibri Light" panose="020F0302020204030204" pitchFamily="34" charset="0"/>
                        </a:rPr>
                        <a:t>21,504</a:t>
                      </a:r>
                      <a:endParaRPr lang="en-US" sz="1800" dirty="0">
                        <a:solidFill>
                          <a:srgbClr val="0000CC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alibri Light" panose="020F0302020204030204" pitchFamily="34" charset="0"/>
                        </a:rPr>
                        <a:t>18,332</a:t>
                      </a:r>
                      <a:endParaRPr lang="en-US" sz="1800" dirty="0">
                        <a:solidFill>
                          <a:srgbClr val="0000CC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marL="91433" marR="91433"/>
                </a:tc>
              </a:tr>
              <a:tr h="411479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latin typeface="Calibri Light" panose="020F0302020204030204" pitchFamily="34" charset="0"/>
                        </a:rPr>
                        <a:t>Total</a:t>
                      </a:r>
                      <a:r>
                        <a:rPr lang="en-US" sz="1800" b="1" baseline="0" dirty="0" smtClean="0">
                          <a:latin typeface="Calibri Light" panose="020F0302020204030204" pitchFamily="34" charset="0"/>
                        </a:rPr>
                        <a:t> funding (million)</a:t>
                      </a:r>
                      <a:endParaRPr lang="en-US" sz="1800" b="1" i="0" dirty="0">
                        <a:solidFill>
                          <a:srgbClr val="C00000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marL="91433" marR="91433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alibri Light" panose="020F0302020204030204" pitchFamily="34" charset="0"/>
                        </a:rPr>
                        <a:t>NZ$13.9</a:t>
                      </a:r>
                      <a:endParaRPr lang="en-US" sz="1800" dirty="0">
                        <a:latin typeface="Calibri Light" panose="020F0302020204030204" pitchFamily="34" charset="0"/>
                      </a:endParaRPr>
                    </a:p>
                  </a:txBody>
                  <a:tcPr marL="91433" marR="91433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alibri Light" panose="020F0302020204030204" pitchFamily="34" charset="0"/>
                        </a:rPr>
                        <a:t>euro1.875</a:t>
                      </a:r>
                      <a:endParaRPr lang="en-US" sz="1800" dirty="0">
                        <a:solidFill>
                          <a:srgbClr val="0000CC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marL="91433" marR="91433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90108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latin typeface="Calibri Light" panose="020F0302020204030204" pitchFamily="34" charset="0"/>
                        </a:rPr>
                        <a:t>Completed</a:t>
                      </a:r>
                      <a:endParaRPr lang="en-US" sz="1800" b="1" i="0" dirty="0">
                        <a:solidFill>
                          <a:srgbClr val="C00000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alibri Light" panose="020F0302020204030204" pitchFamily="34" charset="0"/>
                        </a:rPr>
                        <a:t> Aug’15</a:t>
                      </a:r>
                      <a:endParaRPr lang="en-US" sz="1800" dirty="0">
                        <a:latin typeface="Calibri Light" panose="020F0302020204030204" pitchFamily="34" charset="0"/>
                      </a:endParaRPr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alibri Light" panose="020F0302020204030204" pitchFamily="34" charset="0"/>
                        </a:rPr>
                        <a:t>July’15</a:t>
                      </a:r>
                      <a:endParaRPr lang="en-US" sz="1800" dirty="0">
                        <a:latin typeface="Calibri Light" panose="020F0302020204030204" pitchFamily="34" charset="0"/>
                      </a:endParaRPr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alibri Light" panose="020F0302020204030204" pitchFamily="34" charset="0"/>
                        </a:rPr>
                        <a:t>Dec’15</a:t>
                      </a:r>
                      <a:endParaRPr lang="en-US" sz="1800" dirty="0">
                        <a:latin typeface="Calibri Light" panose="020F0302020204030204" pitchFamily="34" charset="0"/>
                      </a:endParaRPr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alibri Light" panose="020F0302020204030204" pitchFamily="34" charset="0"/>
                        </a:rPr>
                        <a:t>End Nov’15</a:t>
                      </a:r>
                      <a:endParaRPr lang="en-US" sz="1800" dirty="0">
                        <a:latin typeface="Calibri Light" panose="020F0302020204030204" pitchFamily="34" charset="0"/>
                      </a:endParaRPr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alibri Light" panose="020F0302020204030204" pitchFamily="34" charset="0"/>
                        </a:rPr>
                        <a:t>May’15</a:t>
                      </a:r>
                      <a:endParaRPr lang="en-US" sz="1800" dirty="0">
                        <a:solidFill>
                          <a:srgbClr val="0000CC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alibri Light" panose="020F0302020204030204" pitchFamily="34" charset="0"/>
                        </a:rPr>
                        <a:t>Mar’15</a:t>
                      </a:r>
                      <a:endParaRPr lang="en-US" sz="1800" dirty="0">
                        <a:solidFill>
                          <a:srgbClr val="0000CC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marL="91433" marR="91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alibri Light" panose="020F0302020204030204" pitchFamily="34" charset="0"/>
                        </a:rPr>
                        <a:t>Apr’15</a:t>
                      </a:r>
                      <a:endParaRPr lang="en-US" sz="1800" dirty="0">
                        <a:solidFill>
                          <a:srgbClr val="0000CC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marL="91433" marR="91433"/>
                </a:tc>
              </a:tr>
              <a:tr h="390108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latin typeface="Calibri Light" panose="020F0302020204030204" pitchFamily="34" charset="0"/>
                        </a:rPr>
                        <a:t>Total</a:t>
                      </a:r>
                      <a:r>
                        <a:rPr lang="en-US" sz="1800" b="1" baseline="0" dirty="0" smtClean="0">
                          <a:latin typeface="Calibri Light" panose="020F0302020204030204" pitchFamily="34" charset="0"/>
                        </a:rPr>
                        <a:t> Capacities (kW)</a:t>
                      </a:r>
                      <a:endParaRPr lang="en-US" sz="1800" b="1" i="0" dirty="0">
                        <a:solidFill>
                          <a:srgbClr val="C00000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marL="91433" marR="91433"/>
                </a:tc>
                <a:tc gridSpan="7"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alibri Light" panose="020F0302020204030204" pitchFamily="34" charset="0"/>
                        </a:rPr>
                        <a:t>1,212</a:t>
                      </a:r>
                      <a:endParaRPr lang="en-US" sz="1800" dirty="0">
                        <a:latin typeface="Calibri Light" panose="020F0302020204030204" pitchFamily="34" charset="0"/>
                      </a:endParaRPr>
                    </a:p>
                  </a:txBody>
                  <a:tcPr marL="91433" marR="91433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sz="1800" b="1" baseline="0" dirty="0" smtClean="0"/>
                        <a:t>Diesel Consumption</a:t>
                      </a:r>
                    </a:p>
                    <a:p>
                      <a:r>
                        <a:rPr lang="en-US" sz="1800" b="1" baseline="0" dirty="0" smtClean="0"/>
                        <a:t>(ltrs/yr)</a:t>
                      </a:r>
                      <a:endParaRPr lang="en-US" sz="1800" b="1" i="0" dirty="0">
                        <a:solidFill>
                          <a:srgbClr val="C00000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marL="91433" marR="91433"/>
                </a:tc>
                <a:tc gridSpan="7"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alibri Light" panose="020F0302020204030204" pitchFamily="34" charset="0"/>
                        </a:rPr>
                        <a:t>312,000</a:t>
                      </a:r>
                      <a:endParaRPr lang="en-US" sz="1800" dirty="0">
                        <a:latin typeface="Calibri Light" panose="020F0302020204030204" pitchFamily="34" charset="0"/>
                      </a:endParaRPr>
                    </a:p>
                  </a:txBody>
                  <a:tcPr marL="91433" marR="91433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52162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Estimated</a:t>
                      </a:r>
                      <a:r>
                        <a:rPr lang="en-US" sz="1800" b="1" baseline="0" dirty="0" smtClean="0"/>
                        <a:t> Fuel Saved</a:t>
                      </a:r>
                      <a:r>
                        <a:rPr lang="en-US" sz="1800" b="1" dirty="0" smtClean="0"/>
                        <a:t>(ltrs/yr)</a:t>
                      </a:r>
                      <a:endParaRPr lang="en-US" sz="1800" b="1" i="0" dirty="0">
                        <a:solidFill>
                          <a:srgbClr val="C00000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marL="91433" marR="91433"/>
                </a:tc>
                <a:tc gridSpan="7"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alibri Light" panose="020F0302020204030204" pitchFamily="34" charset="0"/>
                        </a:rPr>
                        <a:t>253,000 (81%)</a:t>
                      </a:r>
                      <a:endParaRPr lang="en-US" sz="1800" dirty="0">
                        <a:latin typeface="Calibri Light" panose="020F0302020204030204" pitchFamily="34" charset="0"/>
                      </a:endParaRPr>
                    </a:p>
                  </a:txBody>
                  <a:tcPr marL="91433" marR="91433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48483564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762000" y="152400"/>
            <a:ext cx="8077200" cy="838200"/>
          </a:xfrm>
        </p:spPr>
        <p:txBody>
          <a:bodyPr>
            <a:normAutofit fontScale="90000"/>
          </a:bodyPr>
          <a:lstStyle/>
          <a:p>
            <a:r>
              <a:rPr lang="en-GB" sz="3600" dirty="0" smtClean="0">
                <a:solidFill>
                  <a:srgbClr val="009ED6"/>
                </a:solidFill>
              </a:rPr>
              <a:t>Barriers with the Development of Renewable Energy</a:t>
            </a:r>
            <a:endParaRPr lang="en-GB" sz="3600" dirty="0">
              <a:solidFill>
                <a:srgbClr val="009ED6"/>
              </a:solidFill>
            </a:endParaRPr>
          </a:p>
        </p:txBody>
      </p:sp>
      <p:sp>
        <p:nvSpPr>
          <p:cNvPr id="6" name="Content Placeholder 4"/>
          <p:cNvSpPr>
            <a:spLocks noGrp="1"/>
          </p:cNvSpPr>
          <p:nvPr>
            <p:ph sz="half" idx="1"/>
          </p:nvPr>
        </p:nvSpPr>
        <p:spPr>
          <a:xfrm>
            <a:off x="609600" y="1024569"/>
            <a:ext cx="4262611" cy="5833431"/>
          </a:xfrm>
        </p:spPr>
        <p:txBody>
          <a:bodyPr>
            <a:noAutofit/>
          </a:bodyPr>
          <a:lstStyle/>
          <a:p>
            <a:pPr algn="just">
              <a:buClr>
                <a:schemeClr val="accent5"/>
              </a:buClr>
              <a:buFont typeface="Wingdings" panose="05000000000000000000" pitchFamily="2" charset="2"/>
              <a:buChar char="§"/>
            </a:pPr>
            <a:r>
              <a:rPr lang="en-US" altLang="en-US" sz="2400" b="0" dirty="0" smtClean="0">
                <a:latin typeface="Calibri Light" panose="020F0302020204030204" pitchFamily="34" charset="0"/>
              </a:rPr>
              <a:t>Very limited land space.</a:t>
            </a:r>
            <a:r>
              <a:rPr lang="en-US" altLang="en-US" sz="2400" dirty="0" smtClean="0">
                <a:latin typeface="Calibri Light" panose="020F0302020204030204" pitchFamily="34" charset="0"/>
              </a:rPr>
              <a:t> </a:t>
            </a:r>
          </a:p>
          <a:p>
            <a:pPr marL="341313" indent="-341313" algn="just">
              <a:buClr>
                <a:schemeClr val="accent5"/>
              </a:buClr>
              <a:buFont typeface="Courier New" panose="02070309020205020404" pitchFamily="49" charset="0"/>
              <a:buChar char="o"/>
            </a:pPr>
            <a:r>
              <a:rPr lang="en-US" altLang="en-US" sz="2400" b="0" i="1" dirty="0" smtClean="0">
                <a:latin typeface="Calibri Light" panose="020F0302020204030204" pitchFamily="34" charset="0"/>
              </a:rPr>
              <a:t>cabinet has approved the concept of decentralized “Solar Roofs”.</a:t>
            </a:r>
          </a:p>
          <a:p>
            <a:pPr marL="804862" algn="just">
              <a:buClr>
                <a:srgbClr val="009ED6"/>
              </a:buClr>
              <a:buFont typeface="Wingdings" panose="05000000000000000000" pitchFamily="2" charset="2"/>
              <a:buChar char="Ø"/>
            </a:pPr>
            <a:r>
              <a:rPr lang="en-US" altLang="en-US" sz="2400" b="0" i="1" dirty="0" smtClean="0">
                <a:latin typeface="Calibri Light" panose="020F0302020204030204" pitchFamily="34" charset="0"/>
              </a:rPr>
              <a:t>the concept is to start with potential </a:t>
            </a:r>
            <a:r>
              <a:rPr lang="en-US" altLang="en-US" sz="2400" b="0" i="1" dirty="0" err="1" smtClean="0">
                <a:latin typeface="Calibri Light" panose="020F0302020204030204" pitchFamily="34" charset="0"/>
              </a:rPr>
              <a:t>Govt</a:t>
            </a:r>
            <a:r>
              <a:rPr lang="en-US" altLang="en-US" sz="2400" b="0" i="1" dirty="0" smtClean="0">
                <a:latin typeface="Calibri Light" panose="020F0302020204030204" pitchFamily="34" charset="0"/>
              </a:rPr>
              <a:t> buildings.</a:t>
            </a:r>
          </a:p>
          <a:p>
            <a:pPr marL="804863" algn="just">
              <a:buClr>
                <a:srgbClr val="009ED6"/>
              </a:buClr>
              <a:buFont typeface="Wingdings" panose="05000000000000000000" pitchFamily="2" charset="2"/>
              <a:buChar char="Ø"/>
            </a:pPr>
            <a:r>
              <a:rPr lang="en-US" altLang="en-US" sz="2400" b="0" i="1" dirty="0">
                <a:latin typeface="Calibri Light" panose="020F0302020204030204" pitchFamily="34" charset="0"/>
              </a:rPr>
              <a:t>r</a:t>
            </a:r>
            <a:r>
              <a:rPr lang="en-US" altLang="en-US" sz="2400" b="0" i="1" dirty="0" smtClean="0">
                <a:latin typeface="Calibri Light" panose="020F0302020204030204" pitchFamily="34" charset="0"/>
              </a:rPr>
              <a:t>aised Structure to use space underneath</a:t>
            </a:r>
          </a:p>
          <a:p>
            <a:pPr marL="804863" algn="just">
              <a:buClr>
                <a:srgbClr val="009ED6"/>
              </a:buClr>
              <a:buFont typeface="Wingdings" panose="05000000000000000000" pitchFamily="2" charset="2"/>
              <a:buChar char="Ø"/>
            </a:pPr>
            <a:r>
              <a:rPr lang="en-US" altLang="en-US" sz="2400" b="0" i="1" dirty="0">
                <a:latin typeface="Calibri Light" panose="020F0302020204030204" pitchFamily="34" charset="0"/>
              </a:rPr>
              <a:t>s</a:t>
            </a:r>
            <a:r>
              <a:rPr lang="en-US" altLang="en-US" sz="2400" b="0" i="1" dirty="0" smtClean="0">
                <a:latin typeface="Calibri Light" panose="020F0302020204030204" pitchFamily="34" charset="0"/>
              </a:rPr>
              <a:t>o far – </a:t>
            </a:r>
            <a:r>
              <a:rPr lang="en-US" altLang="en-US" sz="2400" b="0" i="1" u="sng" dirty="0" smtClean="0">
                <a:latin typeface="Calibri Light" panose="020F0302020204030204" pitchFamily="34" charset="0"/>
              </a:rPr>
              <a:t>320kWp</a:t>
            </a:r>
            <a:r>
              <a:rPr lang="en-US" altLang="en-US" sz="2400" b="0" i="1" dirty="0" smtClean="0">
                <a:latin typeface="Calibri Light" panose="020F0302020204030204" pitchFamily="34" charset="0"/>
              </a:rPr>
              <a:t> on Govt. Office building roof-tops</a:t>
            </a:r>
            <a:endParaRPr lang="en-US" altLang="en-US" sz="2400" b="0" i="1" dirty="0">
              <a:latin typeface="Calibri Light" panose="020F0302020204030204" pitchFamily="34" charset="0"/>
            </a:endParaRPr>
          </a:p>
          <a:p>
            <a:pPr marL="461963" indent="-461963" algn="just">
              <a:buClr>
                <a:schemeClr val="accent5"/>
              </a:buClr>
              <a:buFont typeface="Wingdings" panose="05000000000000000000" pitchFamily="2" charset="2"/>
              <a:buChar char="§"/>
            </a:pPr>
            <a:r>
              <a:rPr lang="en-US" altLang="en-US" sz="2400" b="0" dirty="0" smtClean="0">
                <a:latin typeface="Calibri Light" panose="020F0302020204030204" pitchFamily="34" charset="0"/>
              </a:rPr>
              <a:t>No legal framework for individual household to install PV’s on their rooftop 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600" y="685800"/>
            <a:ext cx="3860042" cy="2438400"/>
          </a:xfrm>
          <a:prstGeom prst="rect">
            <a:avLst/>
          </a:prstGeom>
          <a:solidFill>
            <a:srgbClr val="FFFFFF">
              <a:shade val="85000"/>
            </a:srgbClr>
          </a:solidFill>
          <a:ln w="3175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0" y="3505200"/>
            <a:ext cx="3977089" cy="2902945"/>
          </a:xfrm>
          <a:prstGeom prst="rect">
            <a:avLst/>
          </a:prstGeom>
          <a:ln w="3175">
            <a:solidFill>
              <a:schemeClr val="tx1"/>
            </a:solidFill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9" name="Rounded Rectangle 8"/>
          <p:cNvSpPr/>
          <p:nvPr/>
        </p:nvSpPr>
        <p:spPr>
          <a:xfrm rot="239548">
            <a:off x="5105400" y="2819400"/>
            <a:ext cx="3143603" cy="60880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 sz="2100" dirty="0" smtClean="0">
              <a:solidFill>
                <a:srgbClr val="C00000"/>
              </a:solidFill>
              <a:latin typeface="Cambria" panose="02040503050406030204" pitchFamily="18" charset="0"/>
            </a:endParaRPr>
          </a:p>
          <a:p>
            <a:pPr algn="ctr" eaLnBrk="1" hangingPunct="1">
              <a:defRPr/>
            </a:pPr>
            <a:r>
              <a:rPr lang="en-US" sz="1400" dirty="0" smtClean="0">
                <a:solidFill>
                  <a:srgbClr val="C00000"/>
                </a:solidFill>
                <a:latin typeface="Calibri Light" panose="020F0302020204030204" pitchFamily="34" charset="0"/>
              </a:rPr>
              <a:t>130kWp Solar PV on the Government main office building rooftop</a:t>
            </a:r>
            <a:endParaRPr lang="en-US" sz="1400" dirty="0">
              <a:solidFill>
                <a:srgbClr val="C00000"/>
              </a:solidFill>
              <a:latin typeface="Calibri Light" panose="020F0302020204030204" pitchFamily="34" charset="0"/>
            </a:endParaRP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6219020" y="6312667"/>
            <a:ext cx="2924980" cy="54533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 sz="2100" dirty="0" smtClean="0">
              <a:solidFill>
                <a:srgbClr val="C00000"/>
              </a:solidFill>
              <a:latin typeface="Cambria" panose="02040503050406030204" pitchFamily="18" charset="0"/>
            </a:endParaRPr>
          </a:p>
          <a:p>
            <a:pPr algn="ctr" eaLnBrk="1" hangingPunct="1">
              <a:defRPr/>
            </a:pPr>
            <a:r>
              <a:rPr lang="en-US" sz="1400" dirty="0" smtClean="0">
                <a:solidFill>
                  <a:srgbClr val="C00000"/>
                </a:solidFill>
                <a:latin typeface="Calibri Light" panose="020F0302020204030204" pitchFamily="34" charset="0"/>
              </a:rPr>
              <a:t>Outer Islands – Panel Structures build in the lagoon</a:t>
            </a:r>
            <a:endParaRPr lang="en-US" sz="1400" dirty="0">
              <a:solidFill>
                <a:srgbClr val="C00000"/>
              </a:solidFill>
              <a:latin typeface="Calibri Light" panose="020F0302020204030204" pitchFamily="34" charset="0"/>
            </a:endParaRP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7074669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yI2DOt6RzRcU51QxdhNewL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AGzTPKJNXuuOK4v20iPS7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Unk8vjtC9q0JAXtyxsX2O5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cuf4iZwLgLEPe9Eifdx3u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ezdaKHeWyBnZyZ2cDqRSoa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RMR96J2MVd0CGe2e5htjk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uhWvCQomImT50qU5y4Zn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uhWvCQomImT50qU5y4Znw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heme/theme1.xml><?xml version="1.0" encoding="utf-8"?>
<a:theme xmlns:a="http://schemas.openxmlformats.org/drawingml/2006/main" name="Trai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Training</Template>
  <TotalTime>0</TotalTime>
  <Words>601</Words>
  <Application>Microsoft Office PowerPoint</Application>
  <PresentationFormat>On-screen Show (4:3)</PresentationFormat>
  <Paragraphs>174</Paragraphs>
  <Slides>14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Training</vt:lpstr>
      <vt:lpstr>Tuvalu Transition to  Renewable energy Resources </vt:lpstr>
      <vt:lpstr>Tuvalu</vt:lpstr>
      <vt:lpstr>Tuvalu</vt:lpstr>
      <vt:lpstr>Tuvalu Electricity Profile</vt:lpstr>
      <vt:lpstr>Tuvalu Transition to Renewable Energy</vt:lpstr>
      <vt:lpstr>Implementation Strategy</vt:lpstr>
      <vt:lpstr>Renewable Energy Space</vt:lpstr>
      <vt:lpstr>Renewable Energy Space</vt:lpstr>
      <vt:lpstr>Barriers with the Development of Renewable Energy</vt:lpstr>
      <vt:lpstr>Where we will be at the end of 2017?</vt:lpstr>
      <vt:lpstr>What we are doing with Energy Efficiency?</vt:lpstr>
      <vt:lpstr>BAU Vs REEE</vt:lpstr>
      <vt:lpstr>Is the 100% target Achievable?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2016-05-17T13:21:31Z</dcterms:created>
  <dcterms:modified xsi:type="dcterms:W3CDTF">2017-02-05T21:46:25Z</dcterms:modified>
</cp:coreProperties>
</file>