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61" r:id="rId4"/>
    <p:sldId id="262" r:id="rId5"/>
    <p:sldId id="258" r:id="rId6"/>
    <p:sldId id="265" r:id="rId7"/>
    <p:sldId id="263" r:id="rId8"/>
    <p:sldId id="264" r:id="rId9"/>
    <p:sldId id="271" r:id="rId10"/>
    <p:sldId id="259" r:id="rId11"/>
    <p:sldId id="26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35" autoAdjust="0"/>
    <p:restoredTop sz="94660"/>
  </p:normalViewPr>
  <p:slideViewPr>
    <p:cSldViewPr snapToGrid="0">
      <p:cViewPr varScale="1">
        <p:scale>
          <a:sx n="74" d="100"/>
          <a:sy n="74" d="100"/>
        </p:scale>
        <p:origin x="44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26AB36-405D-40C5-A06D-AE7C71EBDA10}" type="datetimeFigureOut">
              <a:rPr lang="en-US" smtClean="0"/>
              <a:t>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45D98-45A1-4665-BD13-C6937B4CE2D9}" type="slidenum">
              <a:rPr lang="en-US" smtClean="0"/>
              <a:t>‹#›</a:t>
            </a:fld>
            <a:endParaRPr lang="en-US"/>
          </a:p>
        </p:txBody>
      </p:sp>
    </p:spTree>
    <p:extLst>
      <p:ext uri="{BB962C8B-B14F-4D97-AF65-F5344CB8AC3E}">
        <p14:creationId xmlns:p14="http://schemas.microsoft.com/office/powerpoint/2010/main" val="3783341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26AB36-405D-40C5-A06D-AE7C71EBDA10}" type="datetimeFigureOut">
              <a:rPr lang="en-US" smtClean="0"/>
              <a:t>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45D98-45A1-4665-BD13-C6937B4CE2D9}" type="slidenum">
              <a:rPr lang="en-US" smtClean="0"/>
              <a:t>‹#›</a:t>
            </a:fld>
            <a:endParaRPr lang="en-US"/>
          </a:p>
        </p:txBody>
      </p:sp>
    </p:spTree>
    <p:extLst>
      <p:ext uri="{BB962C8B-B14F-4D97-AF65-F5344CB8AC3E}">
        <p14:creationId xmlns:p14="http://schemas.microsoft.com/office/powerpoint/2010/main" val="2596121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26AB36-405D-40C5-A06D-AE7C71EBDA10}" type="datetimeFigureOut">
              <a:rPr lang="en-US" smtClean="0"/>
              <a:t>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45D98-45A1-4665-BD13-C6937B4CE2D9}" type="slidenum">
              <a:rPr lang="en-US" smtClean="0"/>
              <a:t>‹#›</a:t>
            </a:fld>
            <a:endParaRPr lang="en-US"/>
          </a:p>
        </p:txBody>
      </p:sp>
    </p:spTree>
    <p:extLst>
      <p:ext uri="{BB962C8B-B14F-4D97-AF65-F5344CB8AC3E}">
        <p14:creationId xmlns:p14="http://schemas.microsoft.com/office/powerpoint/2010/main" val="3762609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26AB36-405D-40C5-A06D-AE7C71EBDA10}" type="datetimeFigureOut">
              <a:rPr lang="en-US" smtClean="0"/>
              <a:t>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45D98-45A1-4665-BD13-C6937B4CE2D9}" type="slidenum">
              <a:rPr lang="en-US" smtClean="0"/>
              <a:t>‹#›</a:t>
            </a:fld>
            <a:endParaRPr lang="en-US"/>
          </a:p>
        </p:txBody>
      </p:sp>
    </p:spTree>
    <p:extLst>
      <p:ext uri="{BB962C8B-B14F-4D97-AF65-F5344CB8AC3E}">
        <p14:creationId xmlns:p14="http://schemas.microsoft.com/office/powerpoint/2010/main" val="1314363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26AB36-405D-40C5-A06D-AE7C71EBDA10}" type="datetimeFigureOut">
              <a:rPr lang="en-US" smtClean="0"/>
              <a:t>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45D98-45A1-4665-BD13-C6937B4CE2D9}" type="slidenum">
              <a:rPr lang="en-US" smtClean="0"/>
              <a:t>‹#›</a:t>
            </a:fld>
            <a:endParaRPr lang="en-US"/>
          </a:p>
        </p:txBody>
      </p:sp>
    </p:spTree>
    <p:extLst>
      <p:ext uri="{BB962C8B-B14F-4D97-AF65-F5344CB8AC3E}">
        <p14:creationId xmlns:p14="http://schemas.microsoft.com/office/powerpoint/2010/main" val="2467177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26AB36-405D-40C5-A06D-AE7C71EBDA10}" type="datetimeFigureOut">
              <a:rPr lang="en-US" smtClean="0"/>
              <a:t>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545D98-45A1-4665-BD13-C6937B4CE2D9}" type="slidenum">
              <a:rPr lang="en-US" smtClean="0"/>
              <a:t>‹#›</a:t>
            </a:fld>
            <a:endParaRPr lang="en-US"/>
          </a:p>
        </p:txBody>
      </p:sp>
    </p:spTree>
    <p:extLst>
      <p:ext uri="{BB962C8B-B14F-4D97-AF65-F5344CB8AC3E}">
        <p14:creationId xmlns:p14="http://schemas.microsoft.com/office/powerpoint/2010/main" val="343126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26AB36-405D-40C5-A06D-AE7C71EBDA10}" type="datetimeFigureOut">
              <a:rPr lang="en-US" smtClean="0"/>
              <a:t>1/30/2017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545D98-45A1-4665-BD13-C6937B4CE2D9}" type="slidenum">
              <a:rPr lang="en-US" smtClean="0"/>
              <a:t>‹#›</a:t>
            </a:fld>
            <a:endParaRPr lang="en-US"/>
          </a:p>
        </p:txBody>
      </p:sp>
    </p:spTree>
    <p:extLst>
      <p:ext uri="{BB962C8B-B14F-4D97-AF65-F5344CB8AC3E}">
        <p14:creationId xmlns:p14="http://schemas.microsoft.com/office/powerpoint/2010/main" val="317929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26AB36-405D-40C5-A06D-AE7C71EBDA10}" type="datetimeFigureOut">
              <a:rPr lang="en-US" smtClean="0"/>
              <a:t>1/30/2017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545D98-45A1-4665-BD13-C6937B4CE2D9}" type="slidenum">
              <a:rPr lang="en-US" smtClean="0"/>
              <a:t>‹#›</a:t>
            </a:fld>
            <a:endParaRPr lang="en-US"/>
          </a:p>
        </p:txBody>
      </p:sp>
    </p:spTree>
    <p:extLst>
      <p:ext uri="{BB962C8B-B14F-4D97-AF65-F5344CB8AC3E}">
        <p14:creationId xmlns:p14="http://schemas.microsoft.com/office/powerpoint/2010/main" val="2492130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26AB36-405D-40C5-A06D-AE7C71EBDA10}" type="datetimeFigureOut">
              <a:rPr lang="en-US" smtClean="0"/>
              <a:t>1/30/2017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545D98-45A1-4665-BD13-C6937B4CE2D9}" type="slidenum">
              <a:rPr lang="en-US" smtClean="0"/>
              <a:t>‹#›</a:t>
            </a:fld>
            <a:endParaRPr lang="en-US"/>
          </a:p>
        </p:txBody>
      </p:sp>
    </p:spTree>
    <p:extLst>
      <p:ext uri="{BB962C8B-B14F-4D97-AF65-F5344CB8AC3E}">
        <p14:creationId xmlns:p14="http://schemas.microsoft.com/office/powerpoint/2010/main" val="92211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26AB36-405D-40C5-A06D-AE7C71EBDA10}" type="datetimeFigureOut">
              <a:rPr lang="en-US" smtClean="0"/>
              <a:t>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545D98-45A1-4665-BD13-C6937B4CE2D9}" type="slidenum">
              <a:rPr lang="en-US" smtClean="0"/>
              <a:t>‹#›</a:t>
            </a:fld>
            <a:endParaRPr lang="en-US"/>
          </a:p>
        </p:txBody>
      </p:sp>
    </p:spTree>
    <p:extLst>
      <p:ext uri="{BB962C8B-B14F-4D97-AF65-F5344CB8AC3E}">
        <p14:creationId xmlns:p14="http://schemas.microsoft.com/office/powerpoint/2010/main" val="410106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26AB36-405D-40C5-A06D-AE7C71EBDA10}" type="datetimeFigureOut">
              <a:rPr lang="en-US" smtClean="0"/>
              <a:t>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545D98-45A1-4665-BD13-C6937B4CE2D9}" type="slidenum">
              <a:rPr lang="en-US" smtClean="0"/>
              <a:t>‹#›</a:t>
            </a:fld>
            <a:endParaRPr lang="en-US"/>
          </a:p>
        </p:txBody>
      </p:sp>
    </p:spTree>
    <p:extLst>
      <p:ext uri="{BB962C8B-B14F-4D97-AF65-F5344CB8AC3E}">
        <p14:creationId xmlns:p14="http://schemas.microsoft.com/office/powerpoint/2010/main" val="922412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26AB36-405D-40C5-A06D-AE7C71EBDA10}" type="datetimeFigureOut">
              <a:rPr lang="en-US" smtClean="0"/>
              <a:t>1/30/2017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545D98-45A1-4665-BD13-C6937B4CE2D9}" type="slidenum">
              <a:rPr lang="en-US" smtClean="0"/>
              <a:t>‹#›</a:t>
            </a:fld>
            <a:endParaRPr lang="en-US"/>
          </a:p>
        </p:txBody>
      </p:sp>
    </p:spTree>
    <p:extLst>
      <p:ext uri="{BB962C8B-B14F-4D97-AF65-F5344CB8AC3E}">
        <p14:creationId xmlns:p14="http://schemas.microsoft.com/office/powerpoint/2010/main" val="122503883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1393" y="1799040"/>
            <a:ext cx="4960229" cy="2362844"/>
          </a:xfrm>
          <a:prstGeom prst="rect">
            <a:avLst/>
          </a:prstGeom>
        </p:spPr>
      </p:pic>
      <p:sp>
        <p:nvSpPr>
          <p:cNvPr id="5" name="TextBox 4"/>
          <p:cNvSpPr txBox="1"/>
          <p:nvPr/>
        </p:nvSpPr>
        <p:spPr>
          <a:xfrm>
            <a:off x="2997681" y="595811"/>
            <a:ext cx="6102776" cy="707886"/>
          </a:xfrm>
          <a:prstGeom prst="rect">
            <a:avLst/>
          </a:prstGeom>
          <a:noFill/>
        </p:spPr>
        <p:txBody>
          <a:bodyPr wrap="square" rtlCol="0">
            <a:spAutoFit/>
          </a:bodyPr>
          <a:lstStyle/>
          <a:p>
            <a:r>
              <a:rPr lang="en-US" sz="4000" dirty="0" smtClean="0"/>
              <a:t>KINGDOM OF TONGA</a:t>
            </a:r>
            <a:endParaRPr lang="en-US" sz="4000" dirty="0"/>
          </a:p>
        </p:txBody>
      </p:sp>
      <p:sp>
        <p:nvSpPr>
          <p:cNvPr id="6" name="TextBox 5"/>
          <p:cNvSpPr txBox="1"/>
          <p:nvPr/>
        </p:nvSpPr>
        <p:spPr>
          <a:xfrm>
            <a:off x="740228" y="5152570"/>
            <a:ext cx="10972799" cy="1785104"/>
          </a:xfrm>
          <a:prstGeom prst="rect">
            <a:avLst/>
          </a:prstGeom>
          <a:noFill/>
        </p:spPr>
        <p:txBody>
          <a:bodyPr wrap="square" rtlCol="0">
            <a:spAutoFit/>
          </a:bodyPr>
          <a:lstStyle/>
          <a:p>
            <a:pPr algn="ctr">
              <a:lnSpc>
                <a:spcPct val="150000"/>
              </a:lnSpc>
            </a:pPr>
            <a:r>
              <a:rPr lang="en-US" sz="2000" i="1" dirty="0" smtClean="0"/>
              <a:t>“Training </a:t>
            </a:r>
            <a:r>
              <a:rPr lang="en-US" sz="2000" i="1" dirty="0" err="1" smtClean="0"/>
              <a:t>Programme</a:t>
            </a:r>
            <a:r>
              <a:rPr lang="en-US" sz="2000" i="1" dirty="0" smtClean="0"/>
              <a:t> to Support Renewable Energy Deployment in Asia-Pacific Island Nations”</a:t>
            </a:r>
            <a:endParaRPr lang="en-US" sz="2000" i="1" dirty="0"/>
          </a:p>
          <a:p>
            <a:pPr algn="ctr">
              <a:lnSpc>
                <a:spcPct val="150000"/>
              </a:lnSpc>
            </a:pPr>
            <a:r>
              <a:rPr lang="en-US" sz="2000" b="1" i="1" dirty="0" smtClean="0"/>
              <a:t>6 – 10 February, 2017</a:t>
            </a:r>
          </a:p>
          <a:p>
            <a:pPr algn="ctr"/>
            <a:endParaRPr lang="en-US" sz="2000" i="1" dirty="0"/>
          </a:p>
        </p:txBody>
      </p:sp>
    </p:spTree>
    <p:extLst>
      <p:ext uri="{BB962C8B-B14F-4D97-AF65-F5344CB8AC3E}">
        <p14:creationId xmlns:p14="http://schemas.microsoft.com/office/powerpoint/2010/main" val="26314843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964" y="789194"/>
            <a:ext cx="10515600" cy="562527"/>
          </a:xfrm>
        </p:spPr>
        <p:txBody>
          <a:bodyPr>
            <a:normAutofit fontScale="90000"/>
          </a:bodyPr>
          <a:lstStyle/>
          <a:p>
            <a:r>
              <a:rPr lang="en-US" dirty="0" smtClean="0"/>
              <a:t>3. NOTABLE Successes and/or Challenges</a:t>
            </a:r>
            <a:br>
              <a:rPr lang="en-US" dirty="0" smtClean="0"/>
            </a:br>
            <a:endParaRPr lang="en-US" dirty="0"/>
          </a:p>
        </p:txBody>
      </p:sp>
      <p:sp>
        <p:nvSpPr>
          <p:cNvPr id="3" name="Content Placeholder 2"/>
          <p:cNvSpPr>
            <a:spLocks noGrp="1"/>
          </p:cNvSpPr>
          <p:nvPr>
            <p:ph idx="1"/>
          </p:nvPr>
        </p:nvSpPr>
        <p:spPr>
          <a:xfrm>
            <a:off x="424068" y="1351721"/>
            <a:ext cx="11529391" cy="4996070"/>
          </a:xfrm>
        </p:spPr>
        <p:txBody>
          <a:bodyPr>
            <a:normAutofit/>
          </a:bodyPr>
          <a:lstStyle/>
          <a:p>
            <a:pPr marL="0" indent="0">
              <a:buNone/>
            </a:pPr>
            <a:r>
              <a:rPr lang="en-US" sz="2400" dirty="0" smtClean="0"/>
              <a:t>1) Issues on Grid </a:t>
            </a:r>
            <a:r>
              <a:rPr lang="en-US" sz="2400" dirty="0" err="1" smtClean="0"/>
              <a:t>Integartion</a:t>
            </a:r>
            <a:endParaRPr lang="en-US" sz="2400" dirty="0"/>
          </a:p>
          <a:p>
            <a:pPr marL="1033463" indent="-457200">
              <a:buAutoNum type="alphaLcParenR"/>
            </a:pPr>
            <a:r>
              <a:rPr lang="en-US" sz="2400" dirty="0" smtClean="0"/>
              <a:t>Technical issues</a:t>
            </a:r>
          </a:p>
          <a:p>
            <a:pPr marL="622300">
              <a:buFont typeface="Wingdings" panose="05000000000000000000" pitchFamily="2" charset="2"/>
              <a:buChar char="§"/>
            </a:pPr>
            <a:r>
              <a:rPr lang="en-US" sz="2400" dirty="0" smtClean="0"/>
              <a:t>Limited support for increasing local technical knowledge on RE </a:t>
            </a:r>
          </a:p>
          <a:p>
            <a:pPr marL="622300">
              <a:buFont typeface="Wingdings" panose="05000000000000000000" pitchFamily="2" charset="2"/>
              <a:buChar char="§"/>
            </a:pPr>
            <a:r>
              <a:rPr lang="en-US" sz="2400" dirty="0" smtClean="0"/>
              <a:t>Limited opportunities for local engineering firms to carry out design, engineering and implementation of RE projects</a:t>
            </a:r>
          </a:p>
          <a:p>
            <a:pPr marL="622300">
              <a:buFont typeface="Wingdings" panose="05000000000000000000" pitchFamily="2" charset="2"/>
              <a:buChar char="§"/>
            </a:pPr>
            <a:r>
              <a:rPr lang="en-US" sz="2400" dirty="0" smtClean="0"/>
              <a:t>Grid instability problems.</a:t>
            </a:r>
            <a:endParaRPr lang="en-US" sz="2400" dirty="0"/>
          </a:p>
          <a:p>
            <a:pPr marL="1033463" indent="-457200">
              <a:buAutoNum type="alphaLcParenR" startAt="2"/>
            </a:pPr>
            <a:r>
              <a:rPr lang="en-US" sz="2400" dirty="0" smtClean="0"/>
              <a:t>Financial issues</a:t>
            </a:r>
          </a:p>
          <a:p>
            <a:pPr marL="966788" indent="-457200">
              <a:buFont typeface="Wingdings" panose="05000000000000000000" pitchFamily="2" charset="2"/>
              <a:buChar char="§"/>
            </a:pPr>
            <a:r>
              <a:rPr lang="en-US" sz="2400" dirty="0" smtClean="0"/>
              <a:t>Procurement process sometimes take too long. </a:t>
            </a:r>
          </a:p>
          <a:p>
            <a:pPr marL="966788" indent="-457200">
              <a:buFont typeface="Wingdings" panose="05000000000000000000" pitchFamily="2" charset="2"/>
              <a:buChar char="§"/>
            </a:pPr>
            <a:r>
              <a:rPr lang="en-US" sz="2400" dirty="0" smtClean="0"/>
              <a:t>Incentives of government.</a:t>
            </a:r>
            <a:endParaRPr lang="en-US" sz="2400" dirty="0"/>
          </a:p>
          <a:p>
            <a:pPr marL="52388" indent="0">
              <a:buNone/>
            </a:pPr>
            <a:r>
              <a:rPr lang="en-US" sz="2400" dirty="0"/>
              <a:t>2) </a:t>
            </a:r>
            <a:r>
              <a:rPr lang="en-US" sz="2400" dirty="0" smtClean="0"/>
              <a:t>Donors/Development </a:t>
            </a:r>
            <a:r>
              <a:rPr lang="en-US" sz="2400" dirty="0"/>
              <a:t>partner coordination on project/initiatives in Tonga</a:t>
            </a:r>
          </a:p>
          <a:p>
            <a:pPr marL="52388" indent="0">
              <a:buNone/>
            </a:pPr>
            <a:r>
              <a:rPr lang="en-US" sz="2400" dirty="0"/>
              <a:t>* Between Tonga Power Ltd, Government of Tonga &amp; Donors.</a:t>
            </a:r>
          </a:p>
          <a:p>
            <a:pPr marL="52388" indent="0">
              <a:buNone/>
            </a:pPr>
            <a:endParaRPr lang="en-US" sz="2400" dirty="0" smtClean="0"/>
          </a:p>
        </p:txBody>
      </p:sp>
    </p:spTree>
    <p:extLst>
      <p:ext uri="{BB962C8B-B14F-4D97-AF65-F5344CB8AC3E}">
        <p14:creationId xmlns:p14="http://schemas.microsoft.com/office/powerpoint/2010/main" val="34838755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Workshop Expectation/Outcomes</a:t>
            </a:r>
            <a:endParaRPr lang="en-US" dirty="0"/>
          </a:p>
        </p:txBody>
      </p:sp>
      <p:sp>
        <p:nvSpPr>
          <p:cNvPr id="3" name="Content Placeholder 2"/>
          <p:cNvSpPr>
            <a:spLocks noGrp="1"/>
          </p:cNvSpPr>
          <p:nvPr>
            <p:ph idx="1"/>
          </p:nvPr>
        </p:nvSpPr>
        <p:spPr/>
        <p:txBody>
          <a:bodyPr/>
          <a:lstStyle/>
          <a:p>
            <a:r>
              <a:rPr lang="en-US" dirty="0" smtClean="0"/>
              <a:t>Expected to share with the rest of the participants from other Pacific Islands on ways to tackle challenges faced by Pacific Island Countries in regards to deploying renewable energy.</a:t>
            </a:r>
          </a:p>
          <a:p>
            <a:r>
              <a:rPr lang="en-US" dirty="0" smtClean="0"/>
              <a:t>To have an insight during site visits on the advance technology in Japan and how they are being used. </a:t>
            </a:r>
          </a:p>
          <a:p>
            <a:r>
              <a:rPr lang="en-US" dirty="0" smtClean="0"/>
              <a:t>Knowledge regarding the process of deploying renewable energy in SIDS to be enhanced.</a:t>
            </a:r>
          </a:p>
          <a:p>
            <a:pPr marL="0" indent="0">
              <a:buNone/>
            </a:pP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5115840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POLICIES/REGULATIONS TO SUPPORT ENERGY </a:t>
            </a:r>
            <a:r>
              <a:rPr lang="en-US" dirty="0" err="1" smtClean="0"/>
              <a:t>Transititon</a:t>
            </a:r>
            <a:endParaRPr lang="en-US" dirty="0"/>
          </a:p>
        </p:txBody>
      </p:sp>
      <p:sp>
        <p:nvSpPr>
          <p:cNvPr id="3" name="Content Placeholder 2"/>
          <p:cNvSpPr>
            <a:spLocks noGrp="1"/>
          </p:cNvSpPr>
          <p:nvPr>
            <p:ph idx="1"/>
          </p:nvPr>
        </p:nvSpPr>
        <p:spPr>
          <a:xfrm>
            <a:off x="838200" y="2186609"/>
            <a:ext cx="11353800" cy="4737650"/>
          </a:xfrm>
        </p:spPr>
        <p:txBody>
          <a:bodyPr>
            <a:normAutofit/>
          </a:bodyPr>
          <a:lstStyle/>
          <a:p>
            <a:pPr marL="0" indent="0">
              <a:buNone/>
            </a:pPr>
            <a:r>
              <a:rPr lang="en-US" sz="2400" dirty="0" smtClean="0"/>
              <a:t>a) RE Target</a:t>
            </a:r>
          </a:p>
          <a:p>
            <a:r>
              <a:rPr lang="en-US" sz="2400" dirty="0" smtClean="0"/>
              <a:t>Government of Tonga targeted to improve energy security by approving a policy to supply 50% of electricity generation through renewable resources by 2020. </a:t>
            </a:r>
            <a:endParaRPr lang="en-US" sz="2400" dirty="0"/>
          </a:p>
          <a:p>
            <a:endParaRPr lang="en-US" sz="2400" dirty="0" smtClean="0"/>
          </a:p>
          <a:p>
            <a:pPr marL="457200" indent="-457200">
              <a:buAutoNum type="alphaLcParenR" startAt="2"/>
            </a:pPr>
            <a:r>
              <a:rPr lang="en-US" sz="2400" dirty="0" smtClean="0"/>
              <a:t>NDCs </a:t>
            </a:r>
          </a:p>
          <a:p>
            <a:r>
              <a:rPr lang="en-US" sz="2400" dirty="0" smtClean="0"/>
              <a:t>50% of electricity generation from renewable sources by 2020. </a:t>
            </a:r>
          </a:p>
          <a:p>
            <a:r>
              <a:rPr lang="en-US" sz="2400" dirty="0" smtClean="0"/>
              <a:t>Improve EE through reduction of electricity line losses to 9% by 2020</a:t>
            </a:r>
          </a:p>
          <a:p>
            <a:r>
              <a:rPr lang="en-US" sz="2400" dirty="0" smtClean="0"/>
              <a:t>70% of electricity generation from renewable sources by 2030</a:t>
            </a:r>
          </a:p>
          <a:p>
            <a:endParaRPr lang="en-US" sz="2400" dirty="0" smtClean="0"/>
          </a:p>
          <a:p>
            <a:endParaRPr lang="en-US" sz="2400" dirty="0"/>
          </a:p>
        </p:txBody>
      </p:sp>
    </p:spTree>
    <p:extLst>
      <p:ext uri="{BB962C8B-B14F-4D97-AF65-F5344CB8AC3E}">
        <p14:creationId xmlns:p14="http://schemas.microsoft.com/office/powerpoint/2010/main" val="7255976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76997"/>
          </a:xfrm>
        </p:spPr>
        <p:txBody>
          <a:bodyPr>
            <a:normAutofit fontScale="90000"/>
          </a:bodyPr>
          <a:lstStyle/>
          <a:p>
            <a:r>
              <a:rPr lang="en-US" sz="3300" i="1" dirty="0" err="1" smtClean="0"/>
              <a:t>Con’t</a:t>
            </a:r>
            <a:r>
              <a:rPr lang="en-US" i="1" dirty="0" smtClean="0"/>
              <a:t> </a:t>
            </a:r>
            <a:endParaRPr lang="en-US" i="1" dirty="0"/>
          </a:p>
        </p:txBody>
      </p:sp>
      <p:sp>
        <p:nvSpPr>
          <p:cNvPr id="3" name="Content Placeholder 2"/>
          <p:cNvSpPr>
            <a:spLocks noGrp="1"/>
          </p:cNvSpPr>
          <p:nvPr>
            <p:ph idx="1"/>
          </p:nvPr>
        </p:nvSpPr>
        <p:spPr>
          <a:xfrm>
            <a:off x="430695" y="742122"/>
            <a:ext cx="11542644" cy="5951676"/>
          </a:xfrm>
        </p:spPr>
        <p:txBody>
          <a:bodyPr>
            <a:normAutofit/>
          </a:bodyPr>
          <a:lstStyle/>
          <a:p>
            <a:pPr marL="0" indent="0">
              <a:buNone/>
            </a:pPr>
            <a:r>
              <a:rPr lang="en-US" sz="2000" dirty="0" smtClean="0"/>
              <a:t>c) Net metering (Tonga Power Ltd Policy for the Connection of Embedded Generation)</a:t>
            </a:r>
          </a:p>
          <a:p>
            <a:r>
              <a:rPr lang="en-US" sz="2000" dirty="0" smtClean="0"/>
              <a:t>Tonga Power Ltd (TPL) Net Billing Policy aims to ensure that all their TPL’s customers have access to the benefits of promising renewable energy technologies.</a:t>
            </a:r>
          </a:p>
          <a:p>
            <a:r>
              <a:rPr lang="en-US" sz="2000" dirty="0" smtClean="0"/>
              <a:t>It also aims to ensure that benefit of renewable energy are available to the owner without creating the situation where privately owned renewable energy generation leads to increased tariff for the  rest of the population.</a:t>
            </a:r>
          </a:p>
          <a:p>
            <a:pPr marL="0" indent="0">
              <a:buNone/>
            </a:pPr>
            <a:endParaRPr lang="en-US" sz="2400"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279375" y="2864022"/>
            <a:ext cx="6785112" cy="3099456"/>
          </a:xfrm>
          <a:prstGeom prst="rect">
            <a:avLst/>
          </a:prstGeom>
        </p:spPr>
      </p:pic>
    </p:spTree>
    <p:extLst>
      <p:ext uri="{BB962C8B-B14F-4D97-AF65-F5344CB8AC3E}">
        <p14:creationId xmlns:p14="http://schemas.microsoft.com/office/powerpoint/2010/main" val="28316097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148" y="0"/>
            <a:ext cx="10515600" cy="668545"/>
          </a:xfrm>
        </p:spPr>
        <p:txBody>
          <a:bodyPr>
            <a:normAutofit fontScale="90000"/>
          </a:bodyPr>
          <a:lstStyle/>
          <a:p>
            <a:r>
              <a:rPr lang="en-US" sz="3300" dirty="0" err="1" smtClean="0"/>
              <a:t>Con’t</a:t>
            </a:r>
            <a:r>
              <a:rPr lang="en-US" dirty="0" smtClean="0"/>
              <a:t> </a:t>
            </a:r>
            <a:endParaRPr lang="en-US" dirty="0"/>
          </a:p>
        </p:txBody>
      </p:sp>
      <p:sp>
        <p:nvSpPr>
          <p:cNvPr id="3" name="Content Placeholder 2"/>
          <p:cNvSpPr>
            <a:spLocks noGrp="1"/>
          </p:cNvSpPr>
          <p:nvPr>
            <p:ph idx="1"/>
          </p:nvPr>
        </p:nvSpPr>
        <p:spPr>
          <a:xfrm>
            <a:off x="514516" y="889737"/>
            <a:ext cx="11380304" cy="5143293"/>
          </a:xfrm>
        </p:spPr>
        <p:txBody>
          <a:bodyPr/>
          <a:lstStyle/>
          <a:p>
            <a:pPr marL="0" indent="0">
              <a:buNone/>
            </a:pPr>
            <a:r>
              <a:rPr lang="en-US" dirty="0" smtClean="0"/>
              <a:t>d) Feed-in-tariff</a:t>
            </a:r>
          </a:p>
          <a:p>
            <a:r>
              <a:rPr lang="en-US" dirty="0" smtClean="0"/>
              <a:t>All electricity purchased from TPL’s grid will be charged by TPL at its published rates. </a:t>
            </a:r>
          </a:p>
          <a:p>
            <a:r>
              <a:rPr lang="en-US" dirty="0" smtClean="0"/>
              <a:t>TPL will purchase electricity from contracted generators at it’s feed-in-price which is based on the component of the published tariff. </a:t>
            </a:r>
          </a:p>
          <a:p>
            <a:endParaRPr lang="en-US" dirty="0"/>
          </a:p>
          <a:p>
            <a:pPr marL="0" indent="0">
              <a:buNone/>
            </a:pPr>
            <a:endParaRPr lang="en-US" dirty="0" smtClean="0"/>
          </a:p>
          <a:p>
            <a:endParaRPr lang="en-US" dirty="0"/>
          </a:p>
          <a:p>
            <a:endParaRPr lang="en-US" dirty="0" smtClean="0"/>
          </a:p>
          <a:p>
            <a:endParaRPr lang="en-US" dirty="0"/>
          </a:p>
          <a:p>
            <a:endParaRPr lang="en-US" dirty="0" smtClean="0"/>
          </a:p>
          <a:p>
            <a:pPr marL="0" indent="0">
              <a:buNone/>
            </a:pPr>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097280" y="3072764"/>
            <a:ext cx="9121140" cy="3602356"/>
          </a:xfrm>
          <a:prstGeom prst="rect">
            <a:avLst/>
          </a:prstGeom>
        </p:spPr>
      </p:pic>
    </p:spTree>
    <p:extLst>
      <p:ext uri="{BB962C8B-B14F-4D97-AF65-F5344CB8AC3E}">
        <p14:creationId xmlns:p14="http://schemas.microsoft.com/office/powerpoint/2010/main" val="4452925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dirty="0" smtClean="0"/>
              <a:t>.  RENEWABLE ENERGY PROJECTS: …….</a:t>
            </a:r>
            <a:r>
              <a:rPr lang="en-US" sz="2500" i="1" dirty="0" smtClean="0"/>
              <a:t>Constructed or In Process </a:t>
            </a:r>
            <a:endParaRPr lang="en-US" sz="2500" i="1" dirty="0"/>
          </a:p>
        </p:txBody>
      </p:sp>
      <p:sp>
        <p:nvSpPr>
          <p:cNvPr id="3" name="Content Placeholder 2"/>
          <p:cNvSpPr>
            <a:spLocks noGrp="1"/>
          </p:cNvSpPr>
          <p:nvPr>
            <p:ph idx="1"/>
          </p:nvPr>
        </p:nvSpPr>
        <p:spPr>
          <a:xfrm>
            <a:off x="516834" y="1690688"/>
            <a:ext cx="11290853" cy="4957247"/>
          </a:xfrm>
        </p:spPr>
        <p:txBody>
          <a:bodyPr>
            <a:normAutofit/>
          </a:bodyPr>
          <a:lstStyle/>
          <a:p>
            <a:pPr marL="463550" lvl="1" indent="-457200">
              <a:buAutoNum type="arabicPeriod"/>
            </a:pPr>
            <a:r>
              <a:rPr lang="en-US" sz="3200" b="1" dirty="0" smtClean="0"/>
              <a:t>Mata ‘o e </a:t>
            </a:r>
            <a:r>
              <a:rPr lang="en-US" sz="3200" b="1" dirty="0" err="1" smtClean="0"/>
              <a:t>La’a</a:t>
            </a:r>
            <a:r>
              <a:rPr lang="en-US" sz="3200" b="1" dirty="0" smtClean="0"/>
              <a:t> solar farm (</a:t>
            </a:r>
            <a:r>
              <a:rPr lang="en-US" sz="3200" b="1" dirty="0" err="1" smtClean="0"/>
              <a:t>Tongatapu</a:t>
            </a:r>
            <a:r>
              <a:rPr lang="en-US" sz="3200" b="1" dirty="0" smtClean="0"/>
              <a:t> – </a:t>
            </a:r>
            <a:r>
              <a:rPr lang="en-US" sz="3200" b="1" dirty="0" err="1" smtClean="0"/>
              <a:t>Vaini</a:t>
            </a:r>
            <a:r>
              <a:rPr lang="en-US" sz="3200" b="1" dirty="0" smtClean="0"/>
              <a:t>) </a:t>
            </a:r>
            <a:endParaRPr lang="en-US" sz="3200" dirty="0" smtClean="0"/>
          </a:p>
          <a:p>
            <a:pPr marL="0" lvl="1" indent="60325"/>
            <a:r>
              <a:rPr lang="en-US" sz="2800" dirty="0" smtClean="0"/>
              <a:t>    Project was a USD$14.7M funded by JICA and implemented by Tonga Power Ltd</a:t>
            </a:r>
          </a:p>
          <a:p>
            <a:pPr marL="403225" lvl="1" indent="-342900"/>
            <a:r>
              <a:rPr lang="en-US" sz="2800" dirty="0" smtClean="0"/>
              <a:t>Installation was completed in December and commission in March 2015.</a:t>
            </a:r>
          </a:p>
          <a:p>
            <a:pPr marL="403225" lvl="1" indent="-342900"/>
            <a:r>
              <a:rPr lang="en-US" sz="2800" dirty="0" smtClean="0"/>
              <a:t>Ownership– </a:t>
            </a:r>
            <a:r>
              <a:rPr lang="en-US" sz="2800" dirty="0"/>
              <a:t>Tonga Power </a:t>
            </a:r>
            <a:r>
              <a:rPr lang="en-US" sz="2800" dirty="0" smtClean="0"/>
              <a:t>Ltd, Total capacity – 1MW. </a:t>
            </a:r>
          </a:p>
          <a:p>
            <a:pPr marL="60325" lvl="1" indent="0">
              <a:buNone/>
            </a:pPr>
            <a:endParaRPr lang="en-US" sz="2800" dirty="0"/>
          </a:p>
          <a:p>
            <a:pPr marL="0" indent="0">
              <a:buNone/>
            </a:pPr>
            <a:r>
              <a:rPr lang="en-US" b="1" dirty="0"/>
              <a:t>2. </a:t>
            </a:r>
            <a:r>
              <a:rPr lang="en-US" b="1" dirty="0" err="1"/>
              <a:t>Maama</a:t>
            </a:r>
            <a:r>
              <a:rPr lang="en-US" b="1" dirty="0"/>
              <a:t> Mai Solar </a:t>
            </a:r>
            <a:r>
              <a:rPr lang="en-US" b="1" dirty="0" smtClean="0"/>
              <a:t>Facility (</a:t>
            </a:r>
            <a:r>
              <a:rPr lang="en-US" b="1" dirty="0" err="1" smtClean="0"/>
              <a:t>Tongatapu</a:t>
            </a:r>
            <a:r>
              <a:rPr lang="en-US" b="1" dirty="0" smtClean="0"/>
              <a:t> – </a:t>
            </a:r>
            <a:r>
              <a:rPr lang="en-US" b="1" dirty="0" err="1" smtClean="0"/>
              <a:t>Popua</a:t>
            </a:r>
            <a:r>
              <a:rPr lang="en-US" b="1" dirty="0"/>
              <a:t>)</a:t>
            </a:r>
          </a:p>
          <a:p>
            <a:r>
              <a:rPr lang="en-US" dirty="0"/>
              <a:t>Project was funded by the NZ Aid </a:t>
            </a:r>
            <a:r>
              <a:rPr lang="en-US" dirty="0" err="1"/>
              <a:t>Programme</a:t>
            </a:r>
            <a:r>
              <a:rPr lang="en-US" dirty="0"/>
              <a:t> at a total of $7.9M NZD</a:t>
            </a:r>
          </a:p>
          <a:p>
            <a:r>
              <a:rPr lang="en-US" dirty="0"/>
              <a:t> it was commissioned in July, 2012</a:t>
            </a:r>
          </a:p>
          <a:p>
            <a:r>
              <a:rPr lang="en-US" dirty="0"/>
              <a:t>Legal ownership to Tonga Power Ltd, Total capacity – 1.3MW</a:t>
            </a:r>
          </a:p>
          <a:p>
            <a:pPr marL="60325" lvl="1" indent="0">
              <a:buNone/>
            </a:pPr>
            <a:endParaRPr lang="en-US" dirty="0"/>
          </a:p>
          <a:p>
            <a:pPr marL="60325" lvl="1" indent="0">
              <a:buNone/>
            </a:pPr>
            <a:endParaRPr lang="en-US" dirty="0" smtClean="0"/>
          </a:p>
        </p:txBody>
      </p:sp>
    </p:spTree>
    <p:extLst>
      <p:ext uri="{BB962C8B-B14F-4D97-AF65-F5344CB8AC3E}">
        <p14:creationId xmlns:p14="http://schemas.microsoft.com/office/powerpoint/2010/main" val="16635463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2270"/>
          </a:xfrm>
        </p:spPr>
        <p:txBody>
          <a:bodyPr/>
          <a:lstStyle/>
          <a:p>
            <a:r>
              <a:rPr lang="en-US" dirty="0" err="1" smtClean="0"/>
              <a:t>Con’t</a:t>
            </a:r>
            <a:r>
              <a:rPr lang="en-US" dirty="0" smtClean="0"/>
              <a:t>……</a:t>
            </a:r>
            <a:endParaRPr lang="en-US" dirty="0"/>
          </a:p>
        </p:txBody>
      </p:sp>
      <p:sp>
        <p:nvSpPr>
          <p:cNvPr id="3" name="Content Placeholder 2"/>
          <p:cNvSpPr>
            <a:spLocks noGrp="1"/>
          </p:cNvSpPr>
          <p:nvPr>
            <p:ph idx="1"/>
          </p:nvPr>
        </p:nvSpPr>
        <p:spPr>
          <a:xfrm>
            <a:off x="251254" y="1087396"/>
            <a:ext cx="11689492" cy="5770604"/>
          </a:xfrm>
        </p:spPr>
        <p:txBody>
          <a:bodyPr>
            <a:normAutofit lnSpcReduction="10000"/>
          </a:bodyPr>
          <a:lstStyle/>
          <a:p>
            <a:pPr marL="0" indent="0">
              <a:buNone/>
            </a:pPr>
            <a:r>
              <a:rPr lang="en-US" sz="3200" dirty="0" smtClean="0"/>
              <a:t>3. </a:t>
            </a:r>
            <a:r>
              <a:rPr lang="en-US" sz="3200" b="1" dirty="0" err="1" smtClean="0"/>
              <a:t>La’a</a:t>
            </a:r>
            <a:r>
              <a:rPr lang="en-US" sz="3200" b="1" dirty="0" smtClean="0"/>
              <a:t> </a:t>
            </a:r>
            <a:r>
              <a:rPr lang="en-US" sz="3200" b="1" dirty="0" err="1" smtClean="0"/>
              <a:t>Lahi</a:t>
            </a:r>
            <a:r>
              <a:rPr lang="en-US" sz="3200" b="1" dirty="0" smtClean="0"/>
              <a:t> Solar Facility</a:t>
            </a:r>
          </a:p>
          <a:p>
            <a:r>
              <a:rPr lang="en-US" sz="3200" dirty="0" smtClean="0"/>
              <a:t>This is the fist solar farm to be constructed in </a:t>
            </a:r>
            <a:r>
              <a:rPr lang="en-US" sz="3200" dirty="0" err="1" smtClean="0"/>
              <a:t>Vava’u</a:t>
            </a:r>
            <a:r>
              <a:rPr lang="en-US" sz="3200" dirty="0"/>
              <a:t> </a:t>
            </a:r>
            <a:r>
              <a:rPr lang="en-US" sz="3200" dirty="0" smtClean="0"/>
              <a:t>and it was the 1</a:t>
            </a:r>
            <a:r>
              <a:rPr lang="en-US" sz="3200" baseline="30000" dirty="0" smtClean="0"/>
              <a:t>st</a:t>
            </a:r>
            <a:r>
              <a:rPr lang="en-US" sz="3200" dirty="0" smtClean="0"/>
              <a:t> project to receive fund from UAE</a:t>
            </a:r>
          </a:p>
          <a:p>
            <a:r>
              <a:rPr lang="en-US" sz="3200" dirty="0" smtClean="0"/>
              <a:t>In Nov, 2013 the solar farm was commissioned</a:t>
            </a:r>
          </a:p>
          <a:p>
            <a:r>
              <a:rPr lang="en-US" sz="3200" dirty="0" err="1" smtClean="0"/>
              <a:t>Onwership</a:t>
            </a:r>
            <a:r>
              <a:rPr lang="en-US" sz="3200" dirty="0" smtClean="0"/>
              <a:t> – Tonga Power Ltd, total capacity of 0.42MW.</a:t>
            </a:r>
          </a:p>
          <a:p>
            <a:pPr marL="0" indent="0">
              <a:buNone/>
            </a:pPr>
            <a:r>
              <a:rPr lang="en-US" sz="3200" dirty="0" smtClean="0"/>
              <a:t>4. </a:t>
            </a:r>
            <a:r>
              <a:rPr lang="en-US" sz="3200" b="1" dirty="0" smtClean="0"/>
              <a:t>PEC Fund – Pacific Environmental Community Fund </a:t>
            </a:r>
          </a:p>
          <a:p>
            <a:r>
              <a:rPr lang="en-US" sz="3200" dirty="0" smtClean="0"/>
              <a:t>under the JICA PALM financing </a:t>
            </a:r>
            <a:r>
              <a:rPr lang="en-US" sz="3200" dirty="0" err="1" smtClean="0"/>
              <a:t>programme</a:t>
            </a:r>
            <a:r>
              <a:rPr lang="en-US" sz="3200" dirty="0" smtClean="0"/>
              <a:t> with USD$4M for Tonga</a:t>
            </a:r>
          </a:p>
          <a:p>
            <a:r>
              <a:rPr lang="en-US" sz="3200" dirty="0" smtClean="0"/>
              <a:t>Office space with USD$110,000 contributed by Government of Tonga to procure chest freezer, submersible pumps and other accessories of every system</a:t>
            </a:r>
          </a:p>
          <a:p>
            <a:r>
              <a:rPr lang="en-US" sz="3200" dirty="0" smtClean="0"/>
              <a:t>Duration of 2 years from 27</a:t>
            </a:r>
            <a:r>
              <a:rPr lang="en-US" sz="3200" baseline="30000" dirty="0" smtClean="0"/>
              <a:t>th</a:t>
            </a:r>
            <a:r>
              <a:rPr lang="en-US" sz="3200" dirty="0" smtClean="0"/>
              <a:t> June to December 2016 but extended to end of 2017. </a:t>
            </a:r>
          </a:p>
          <a:p>
            <a:endParaRPr lang="en-US" sz="3200" dirty="0" smtClean="0"/>
          </a:p>
          <a:p>
            <a:pPr marL="0" indent="0">
              <a:buNone/>
            </a:pPr>
            <a:endParaRPr lang="en-US" sz="3200" b="1" dirty="0" smtClean="0"/>
          </a:p>
        </p:txBody>
      </p:sp>
    </p:spTree>
    <p:extLst>
      <p:ext uri="{BB962C8B-B14F-4D97-AF65-F5344CB8AC3E}">
        <p14:creationId xmlns:p14="http://schemas.microsoft.com/office/powerpoint/2010/main" val="23412210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155" y="126587"/>
            <a:ext cx="10515600" cy="430004"/>
          </a:xfrm>
        </p:spPr>
        <p:txBody>
          <a:bodyPr>
            <a:normAutofit fontScale="90000"/>
          </a:bodyPr>
          <a:lstStyle/>
          <a:p>
            <a:r>
              <a:rPr lang="en-US" dirty="0" err="1" smtClean="0"/>
              <a:t>Cont</a:t>
            </a:r>
            <a:r>
              <a:rPr lang="en-US" dirty="0" smtClean="0"/>
              <a:t>…</a:t>
            </a:r>
            <a:endParaRPr lang="en-US" dirty="0"/>
          </a:p>
        </p:txBody>
      </p:sp>
      <p:sp>
        <p:nvSpPr>
          <p:cNvPr id="3" name="Content Placeholder 2"/>
          <p:cNvSpPr>
            <a:spLocks noGrp="1"/>
          </p:cNvSpPr>
          <p:nvPr>
            <p:ph idx="1"/>
          </p:nvPr>
        </p:nvSpPr>
        <p:spPr>
          <a:xfrm>
            <a:off x="172278" y="689114"/>
            <a:ext cx="11591354" cy="5976730"/>
          </a:xfrm>
        </p:spPr>
        <p:txBody>
          <a:bodyPr>
            <a:normAutofit/>
          </a:bodyPr>
          <a:lstStyle/>
          <a:p>
            <a:pPr marL="0" indent="0">
              <a:buNone/>
            </a:pPr>
            <a:r>
              <a:rPr lang="en-US" b="1" dirty="0"/>
              <a:t>5</a:t>
            </a:r>
            <a:r>
              <a:rPr lang="en-US" b="1" dirty="0" smtClean="0"/>
              <a:t>. Outer Island Renewable Energy Project (OIREP)</a:t>
            </a:r>
          </a:p>
          <a:p>
            <a:r>
              <a:rPr lang="en-US" dirty="0" smtClean="0"/>
              <a:t>The project has recently completed the construction of a 550kWp solar plant on </a:t>
            </a:r>
            <a:r>
              <a:rPr lang="en-US" dirty="0" err="1" smtClean="0"/>
              <a:t>Lifuka</a:t>
            </a:r>
            <a:r>
              <a:rPr lang="en-US" dirty="0" smtClean="0"/>
              <a:t> with a 660kW battery storage system. </a:t>
            </a:r>
          </a:p>
          <a:p>
            <a:r>
              <a:rPr lang="en-US" dirty="0" smtClean="0"/>
              <a:t>Plant will reduce the amount of diesel consumed on </a:t>
            </a:r>
            <a:r>
              <a:rPr lang="en-US" dirty="0" err="1" smtClean="0"/>
              <a:t>Lifuka</a:t>
            </a:r>
            <a:r>
              <a:rPr lang="en-US" dirty="0" smtClean="0"/>
              <a:t> and </a:t>
            </a:r>
            <a:r>
              <a:rPr lang="en-US" dirty="0" err="1" smtClean="0"/>
              <a:t>Foa</a:t>
            </a:r>
            <a:r>
              <a:rPr lang="en-US" dirty="0" smtClean="0"/>
              <a:t> for power generation by approx. 50% as per the </a:t>
            </a:r>
            <a:r>
              <a:rPr lang="en-US" dirty="0" err="1" smtClean="0"/>
              <a:t>GoT</a:t>
            </a:r>
            <a:r>
              <a:rPr lang="en-US" dirty="0" smtClean="0"/>
              <a:t> target.</a:t>
            </a:r>
          </a:p>
          <a:p>
            <a:r>
              <a:rPr lang="en-US" dirty="0" smtClean="0"/>
              <a:t>In addition, a 200kWp solar farm has also been completed on ‘</a:t>
            </a:r>
            <a:r>
              <a:rPr lang="en-US" dirty="0" err="1" smtClean="0"/>
              <a:t>Eua</a:t>
            </a:r>
            <a:r>
              <a:rPr lang="en-US" dirty="0" smtClean="0"/>
              <a:t> and ready to be commission on the 11</a:t>
            </a:r>
            <a:r>
              <a:rPr lang="en-US" baseline="30000" dirty="0" smtClean="0"/>
              <a:t>th</a:t>
            </a:r>
            <a:r>
              <a:rPr lang="en-US" dirty="0" smtClean="0"/>
              <a:t> of this month. </a:t>
            </a:r>
          </a:p>
          <a:p>
            <a:r>
              <a:rPr lang="en-US" dirty="0" smtClean="0"/>
              <a:t>Project has completed its solar plants on </a:t>
            </a:r>
            <a:r>
              <a:rPr lang="en-US" dirty="0" err="1" smtClean="0"/>
              <a:t>Lifuka</a:t>
            </a:r>
            <a:r>
              <a:rPr lang="en-US" dirty="0" smtClean="0"/>
              <a:t> and ‘</a:t>
            </a:r>
            <a:r>
              <a:rPr lang="en-US" dirty="0" err="1" smtClean="0"/>
              <a:t>Eua</a:t>
            </a:r>
            <a:r>
              <a:rPr lang="en-US" dirty="0" smtClean="0"/>
              <a:t> and it will move onto </a:t>
            </a:r>
            <a:r>
              <a:rPr lang="en-US" dirty="0" err="1" smtClean="0"/>
              <a:t>Nomuka</a:t>
            </a:r>
            <a:r>
              <a:rPr lang="en-US" dirty="0" smtClean="0"/>
              <a:t>, </a:t>
            </a:r>
            <a:r>
              <a:rPr lang="en-US" dirty="0" err="1" smtClean="0"/>
              <a:t>Ha’afeva</a:t>
            </a:r>
            <a:r>
              <a:rPr lang="en-US" dirty="0" smtClean="0"/>
              <a:t>, </a:t>
            </a:r>
            <a:r>
              <a:rPr lang="en-US" dirty="0" err="1" smtClean="0"/>
              <a:t>Uiha</a:t>
            </a:r>
            <a:r>
              <a:rPr lang="en-US" dirty="0" smtClean="0"/>
              <a:t>, </a:t>
            </a:r>
            <a:r>
              <a:rPr lang="en-US" dirty="0" err="1" smtClean="0"/>
              <a:t>Ha’ano</a:t>
            </a:r>
            <a:r>
              <a:rPr lang="en-US" dirty="0" smtClean="0"/>
              <a:t>, </a:t>
            </a:r>
            <a:r>
              <a:rPr lang="en-US" dirty="0" err="1" smtClean="0"/>
              <a:t>Niuatoputapu</a:t>
            </a:r>
            <a:r>
              <a:rPr lang="en-US" dirty="0" smtClean="0"/>
              <a:t> and </a:t>
            </a:r>
            <a:r>
              <a:rPr lang="en-US" dirty="0" err="1" smtClean="0"/>
              <a:t>Niuafo’ou</a:t>
            </a:r>
            <a:r>
              <a:rPr lang="en-US" dirty="0"/>
              <a:t> </a:t>
            </a:r>
            <a:r>
              <a:rPr lang="en-US" dirty="0" smtClean="0"/>
              <a:t>(Tender documents have been advertised in January 2017) therefore construction is scheduled to start at the end of this year, 2017)</a:t>
            </a:r>
          </a:p>
          <a:p>
            <a:pPr marL="0" indent="0">
              <a:buNone/>
            </a:pPr>
            <a:endParaRPr lang="en-US" dirty="0"/>
          </a:p>
        </p:txBody>
      </p:sp>
    </p:spTree>
    <p:extLst>
      <p:ext uri="{BB962C8B-B14F-4D97-AF65-F5344CB8AC3E}">
        <p14:creationId xmlns:p14="http://schemas.microsoft.com/office/powerpoint/2010/main" val="30240251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50421"/>
          </a:xfrm>
        </p:spPr>
        <p:txBody>
          <a:bodyPr>
            <a:normAutofit fontScale="90000"/>
          </a:bodyPr>
          <a:lstStyle/>
          <a:p>
            <a:r>
              <a:rPr lang="en-US" dirty="0" err="1" smtClean="0"/>
              <a:t>Con’t</a:t>
            </a:r>
            <a:r>
              <a:rPr lang="en-US" dirty="0" smtClean="0"/>
              <a:t>….</a:t>
            </a:r>
            <a:endParaRPr lang="en-US" dirty="0"/>
          </a:p>
        </p:txBody>
      </p:sp>
      <p:sp>
        <p:nvSpPr>
          <p:cNvPr id="3" name="Content Placeholder 2"/>
          <p:cNvSpPr>
            <a:spLocks noGrp="1"/>
          </p:cNvSpPr>
          <p:nvPr>
            <p:ph idx="1"/>
          </p:nvPr>
        </p:nvSpPr>
        <p:spPr>
          <a:xfrm>
            <a:off x="296562" y="815546"/>
            <a:ext cx="11565924" cy="5832389"/>
          </a:xfrm>
        </p:spPr>
        <p:txBody>
          <a:bodyPr/>
          <a:lstStyle/>
          <a:p>
            <a:pPr marL="0" indent="0">
              <a:buNone/>
            </a:pPr>
            <a:r>
              <a:rPr lang="en-US" dirty="0"/>
              <a:t>6</a:t>
            </a:r>
            <a:r>
              <a:rPr lang="en-US" dirty="0" smtClean="0"/>
              <a:t>. Project for Introduction of Clean Energy by solar Electricity Generation System in Tonga</a:t>
            </a:r>
          </a:p>
          <a:p>
            <a:r>
              <a:rPr lang="en-US" sz="2400" dirty="0" smtClean="0"/>
              <a:t>Funding of this project amounts up to JPY 590Millions, under the Japanese Grant aid scheme called “Grant Aid Program for Environment and Climate Change” Multi-million project budget funded by JICA.</a:t>
            </a:r>
          </a:p>
          <a:p>
            <a:r>
              <a:rPr lang="en-US" sz="2400" dirty="0" smtClean="0"/>
              <a:t>Project has implemented and well monitored by the staff of Energy Dept. </a:t>
            </a:r>
          </a:p>
          <a:p>
            <a:pPr marL="0" indent="0">
              <a:buNone/>
            </a:pPr>
            <a:r>
              <a:rPr lang="en-US" dirty="0" smtClean="0"/>
              <a:t>                                                                    </a:t>
            </a: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562" y="3459892"/>
            <a:ext cx="8649729" cy="3188043"/>
          </a:xfrm>
          <a:prstGeom prst="rect">
            <a:avLst/>
          </a:prstGeom>
        </p:spPr>
      </p:pic>
    </p:spTree>
    <p:extLst>
      <p:ext uri="{BB962C8B-B14F-4D97-AF65-F5344CB8AC3E}">
        <p14:creationId xmlns:p14="http://schemas.microsoft.com/office/powerpoint/2010/main" val="34027984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792" y="219215"/>
            <a:ext cx="11767930" cy="6526141"/>
          </a:xfrm>
        </p:spPr>
      </p:pic>
    </p:spTree>
    <p:extLst>
      <p:ext uri="{BB962C8B-B14F-4D97-AF65-F5344CB8AC3E}">
        <p14:creationId xmlns:p14="http://schemas.microsoft.com/office/powerpoint/2010/main" val="42544724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2002</TotalTime>
  <Words>775</Words>
  <Application>Microsoft Office PowerPoint</Application>
  <PresentationFormat>ワイド画面</PresentationFormat>
  <Paragraphs>74</Paragraphs>
  <Slides>11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11</vt:i4>
      </vt:variant>
    </vt:vector>
  </HeadingPairs>
  <TitlesOfParts>
    <vt:vector size="16" baseType="lpstr">
      <vt:lpstr>Arial</vt:lpstr>
      <vt:lpstr>Calibri</vt:lpstr>
      <vt:lpstr>Calibri Light</vt:lpstr>
      <vt:lpstr>Wingdings</vt:lpstr>
      <vt:lpstr>Office Theme</vt:lpstr>
      <vt:lpstr>PowerPoint プレゼンテーション</vt:lpstr>
      <vt:lpstr>1. POLICIES/REGULATIONS TO SUPPORT ENERGY Transititon</vt:lpstr>
      <vt:lpstr>Con’t </vt:lpstr>
      <vt:lpstr>Con’t </vt:lpstr>
      <vt:lpstr>2.  RENEWABLE ENERGY PROJECTS: …….Constructed or In Process </vt:lpstr>
      <vt:lpstr>Con’t……</vt:lpstr>
      <vt:lpstr>Cont…</vt:lpstr>
      <vt:lpstr>Con’t….</vt:lpstr>
      <vt:lpstr>PowerPoint プレゼンテーション</vt:lpstr>
      <vt:lpstr>3. NOTABLE Successes and/or Challenges </vt:lpstr>
      <vt:lpstr>4. Workshop Expectation/Outcomes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Country Name</dc:title>
  <dc:creator>Jennifer DeCesaro</dc:creator>
  <cp:lastModifiedBy>mizumoto</cp:lastModifiedBy>
  <cp:revision>41</cp:revision>
  <dcterms:created xsi:type="dcterms:W3CDTF">2016-01-06T05:44:17Z</dcterms:created>
  <dcterms:modified xsi:type="dcterms:W3CDTF">2017-01-30T00:48:10Z</dcterms:modified>
</cp:coreProperties>
</file>