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76" r:id="rId9"/>
    <p:sldId id="277" r:id="rId10"/>
    <p:sldId id="278" r:id="rId11"/>
    <p:sldId id="290" r:id="rId12"/>
    <p:sldId id="279" r:id="rId13"/>
    <p:sldId id="280" r:id="rId14"/>
    <p:sldId id="282" r:id="rId15"/>
    <p:sldId id="283" r:id="rId16"/>
    <p:sldId id="284" r:id="rId17"/>
    <p:sldId id="288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CC1A-6FE2-4B29-9E6C-EC72D6B3B99A}" type="datetimeFigureOut">
              <a:rPr lang="en-AU" smtClean="0"/>
              <a:t>7/02/2017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2BE57-F438-4C02-B1AA-CEEABD9FE2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276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BE57-F438-4C02-B1AA-CEEABD9FE2D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38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BE57-F438-4C02-B1AA-CEEABD9FE2D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87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BE57-F438-4C02-B1AA-CEEABD9FE2D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23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2BE57-F438-4C02-B1AA-CEEABD9FE2D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96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/>
              <a:t>CURRENT STATUS - ENERGY TRANSITION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SOLOMON ISLANDS</a:t>
            </a:r>
            <a:endParaRPr lang="en-AU" dirty="0"/>
          </a:p>
        </p:txBody>
      </p:sp>
      <p:pic>
        <p:nvPicPr>
          <p:cNvPr id="1026" name="Picture 2" descr="C:\Users\mosifelo\Desktop\FEBRUARY 2017\RE\Flag_of_the_Solomon_Island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9685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9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48072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>Renewable energy projects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2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1. SOLAR POWER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Lightings and water pumping -  rural schools, clinics and communities – about 40 points of installation since 2008 with an average of 20kW output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Solomon Power 1MW grid connected funded by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by the United Arab Emirates and the New Zealand Government.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50kw SPs head office funded by JICA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</a:t>
            </a:r>
            <a:endParaRPr lang="en-GB" sz="22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2628900" lvl="5" indent="-457200">
              <a:buFont typeface="+mj-lt"/>
              <a:buAutoNum type="arabicPeriod"/>
            </a:pPr>
            <a:endParaRPr lang="en-GB" sz="12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                             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8" name="Picture 5" descr="C:\Users\Richard Bapo\Desktop\juki, 2012\DSC_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48" y="5085184"/>
            <a:ext cx="2137451" cy="129614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9" y="3723853"/>
            <a:ext cx="7033995" cy="136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User1\Documents\PICTUERS !\NUMBU &amp; GELA 2010\DSC00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110724"/>
            <a:ext cx="2160240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20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3200" dirty="0" smtClean="0"/>
              <a:t>continue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86" y="1052736"/>
            <a:ext cx="8229600" cy="5073427"/>
          </a:xfrm>
        </p:spPr>
        <p:txBody>
          <a:bodyPr/>
          <a:lstStyle/>
          <a:p>
            <a:pPr marL="0" lvl="0" indent="0">
              <a:buNone/>
            </a:pPr>
            <a:r>
              <a:rPr lang="en-GB" sz="2200" dirty="0">
                <a:solidFill>
                  <a:prstClr val="black"/>
                </a:solidFill>
                <a:latin typeface="Constantia" panose="02030602050306030303" pitchFamily="18" charset="0"/>
              </a:rPr>
              <a:t>2. HYDRO</a:t>
            </a:r>
          </a:p>
          <a:p>
            <a:pPr marL="0" lvl="0" indent="0">
              <a:buNone/>
            </a:pPr>
            <a:r>
              <a:rPr lang="en-GB" sz="2000" dirty="0">
                <a:solidFill>
                  <a:prstClr val="black"/>
                </a:solidFill>
                <a:latin typeface="Constantia" panose="02030602050306030303" pitchFamily="18" charset="0"/>
              </a:rPr>
              <a:t> 2.1 </a:t>
            </a:r>
            <a:r>
              <a:rPr lang="en-GB" sz="20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Urban</a:t>
            </a:r>
          </a:p>
          <a:p>
            <a:pPr marL="0" lvl="0" indent="0">
              <a:buNone/>
            </a:pPr>
            <a:endParaRPr lang="en-GB" sz="20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lvl="0" indent="0">
              <a:buNone/>
            </a:pPr>
            <a:endParaRPr lang="en-GB" sz="2000" dirty="0" smtClean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lvl="0" indent="0">
              <a:buNone/>
            </a:pPr>
            <a:endParaRPr lang="en-GB" sz="20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Constantia" panose="02030602050306030303" pitchFamily="18" charset="0"/>
              </a:rPr>
              <a:t>2.2 Community owned mini hydro </a:t>
            </a:r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projects</a:t>
            </a:r>
          </a:p>
          <a:p>
            <a:pPr marL="0" indent="0">
              <a:buNone/>
            </a:pPr>
            <a:endParaRPr lang="en-GB" sz="2000" dirty="0" smtClean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lvl="0" indent="0">
              <a:buNone/>
            </a:pPr>
            <a:endParaRPr lang="en-GB" sz="2000" dirty="0" smtClean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lvl="0" indent="0">
              <a:buNone/>
            </a:pPr>
            <a:endParaRPr lang="en-GB" sz="20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lvl="0" indent="0">
              <a:buNone/>
            </a:pPr>
            <a:endParaRPr lang="en-GB" sz="20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lvl="0" indent="0">
              <a:buNone/>
            </a:pPr>
            <a:endParaRPr lang="en-GB" sz="20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pPr marL="0" lvl="0" indent="0">
              <a:buNone/>
            </a:pPr>
            <a:endParaRPr lang="en-AU" sz="2000" dirty="0">
              <a:solidFill>
                <a:prstClr val="black">
                  <a:lumMod val="50000"/>
                  <a:lumOff val="50000"/>
                </a:prstClr>
              </a:solidFill>
              <a:latin typeface="Constantia" panose="02030602050306030303" pitchFamily="18" charset="0"/>
            </a:endParaRPr>
          </a:p>
          <a:p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49935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96910"/>
              </p:ext>
            </p:extLst>
          </p:nvPr>
        </p:nvGraphicFramePr>
        <p:xfrm>
          <a:off x="611558" y="3284985"/>
          <a:ext cx="7499350" cy="3105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308444"/>
                <a:gridCol w="1080120"/>
                <a:gridCol w="1872208"/>
                <a:gridCol w="1738708"/>
              </a:tblGrid>
              <a:tr h="32625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LOCATION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CAPACITY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YEAR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FUNDING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REMARKS</a:t>
                      </a:r>
                      <a:endParaRPr lang="en-AU" sz="1600" dirty="0"/>
                    </a:p>
                  </a:txBody>
                  <a:tcPr/>
                </a:tc>
              </a:tr>
              <a:tr h="30778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IRIRI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10 kW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1993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UNIDO/APACE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Out</a:t>
                      </a:r>
                      <a:r>
                        <a:rPr lang="en-GB" sz="1400" b="1" baseline="0" dirty="0" smtClean="0"/>
                        <a:t> of service</a:t>
                      </a:r>
                      <a:r>
                        <a:rPr lang="en-GB" sz="1400" b="1" dirty="0" smtClean="0"/>
                        <a:t> </a:t>
                      </a:r>
                      <a:endParaRPr lang="en-AU" sz="1400" b="1" dirty="0"/>
                    </a:p>
                  </a:txBody>
                  <a:tcPr/>
                </a:tc>
              </a:tr>
              <a:tr h="30778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VAVANGA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12 kW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1994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AUSAID/APACE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RUNNING</a:t>
                      </a:r>
                      <a:endParaRPr lang="en-AU" sz="1400" b="1" dirty="0"/>
                    </a:p>
                  </a:txBody>
                  <a:tcPr/>
                </a:tc>
              </a:tr>
              <a:tr h="30778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RAEAO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25 kW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2002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CHINA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RUNNING</a:t>
                      </a:r>
                      <a:endParaRPr lang="en-AU" sz="1400" b="1" dirty="0"/>
                    </a:p>
                  </a:txBody>
                  <a:tcPr/>
                </a:tc>
              </a:tr>
              <a:tr h="30778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MASUPA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40</a:t>
                      </a:r>
                      <a:r>
                        <a:rPr lang="en-GB" sz="1400" b="1" baseline="0" dirty="0" smtClean="0"/>
                        <a:t> kW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2010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SIG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RUNNING</a:t>
                      </a:r>
                      <a:endParaRPr lang="en-AU" sz="1400" b="1" dirty="0"/>
                    </a:p>
                  </a:txBody>
                  <a:tcPr/>
                </a:tc>
              </a:tr>
              <a:tr h="30778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NARI’AO’A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25 kW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2004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CHINA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RUNNING</a:t>
                      </a:r>
                      <a:endParaRPr lang="en-AU" sz="1400" b="1" dirty="0"/>
                    </a:p>
                  </a:txBody>
                  <a:tcPr/>
                </a:tc>
              </a:tr>
              <a:tr h="30778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MANAWAI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50 kW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1997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CHINA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RUNNING</a:t>
                      </a:r>
                      <a:endParaRPr lang="en-AU" sz="1400" b="1" dirty="0"/>
                    </a:p>
                  </a:txBody>
                  <a:tcPr/>
                </a:tc>
              </a:tr>
              <a:tr h="30778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BULELAVATA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29 kW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1997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AUSAID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RUNNING</a:t>
                      </a:r>
                      <a:endParaRPr lang="en-AU" sz="1400" b="1" dirty="0"/>
                    </a:p>
                  </a:txBody>
                  <a:tcPr/>
                </a:tc>
              </a:tr>
              <a:tr h="30778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GHATERE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12 kW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1997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AUSAID</a:t>
                      </a:r>
                      <a:r>
                        <a:rPr lang="en-GB" sz="1400" b="1" baseline="0" dirty="0" smtClean="0"/>
                        <a:t> APACE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Non</a:t>
                      </a:r>
                      <a:r>
                        <a:rPr lang="en-GB" sz="1400" b="1" baseline="0" dirty="0" smtClean="0"/>
                        <a:t> Operational</a:t>
                      </a:r>
                      <a:endParaRPr lang="en-AU" sz="1400" b="1" dirty="0"/>
                    </a:p>
                  </a:txBody>
                  <a:tcPr/>
                </a:tc>
              </a:tr>
              <a:tr h="307788"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60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3200" dirty="0" smtClean="0"/>
              <a:t>continue</a:t>
            </a:r>
            <a:endParaRPr lang="en-AU" sz="3200" dirty="0"/>
          </a:p>
        </p:txBody>
      </p:sp>
      <p:pic>
        <p:nvPicPr>
          <p:cNvPr id="2050" name="Picture 2" descr="C:\Users\mosifelo\Desktop\FEBRUARY 2017\RE\hq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1201"/>
            <a:ext cx="36724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sifelo\Desktop\FEBRUARY 2017\RE\IMG_1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6724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sifelo\Desktop\FEBRUARY 2017\RE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724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osifelo\Desktop\FEBRUARY 2017\RE\MasupaFreez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36724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5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3200" dirty="0" smtClean="0"/>
              <a:t>continue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latin typeface="Constantia" panose="02030602050306030303" pitchFamily="18" charset="0"/>
              </a:rPr>
              <a:t>3. Biofuel 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Constantia" panose="02030602050306030303" pitchFamily="18" charset="0"/>
              </a:rPr>
              <a:t>Solomon Power 350 kW generator (blend of 80% coconut oil and 20%) diesel for Auki funded by ADB</a:t>
            </a:r>
          </a:p>
          <a:p>
            <a:pPr marL="0" indent="0">
              <a:buNone/>
            </a:pPr>
            <a:endParaRPr lang="en-AU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0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RE in progress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In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progress are five (5) PV conversion projects at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existing Solomon power Provincial Stations.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These projects will be funded by the Asian Development Bank with a total capacity of about 2MW. </a:t>
            </a:r>
            <a:endParaRPr lang="en-US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Solomon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Power Hybrid projects (PV, Battery and Diesel back up)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at three provincial sub station, two of these sites will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be commissioned by the first quarter of 2017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Currently we are doing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studies on about 15 sites for new hybrid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sites to be funded under Italian government.</a:t>
            </a:r>
            <a:endParaRPr lang="en-US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Tina hydro -  20 megawatt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Fiu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Hydro 360kW, SIG and ADB funded project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Geothermal – </a:t>
            </a:r>
            <a:r>
              <a:rPr lang="en-US" sz="20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Savo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geothermal 20 MW</a:t>
            </a:r>
            <a:endParaRPr lang="en-US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en-A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2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3200" dirty="0" smtClean="0"/>
              <a:t>Success 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Solomon Power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 installation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commissioning of the PV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grid connect at Honiara funded by the United Arab Emirates and the New Zealand Government. </a:t>
            </a:r>
            <a:endParaRPr lang="en-US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PV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installation in operation at the SP’s Head Office installed and funded by the Japanese Government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Italian government funding for 15 hybrid sites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Tina river hydro project – first concessional loan awarded by IRENA and Abu </a:t>
            </a:r>
            <a:r>
              <a:rPr lang="en-US" sz="20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Dhadi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Fund for Development (ADFD) </a:t>
            </a:r>
            <a:endParaRPr lang="en-US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r>
              <a:rPr lang="en-GB" sz="20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Fiu</a:t>
            </a:r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hydro – ADB and SIG funded – ground work completed</a:t>
            </a:r>
          </a:p>
          <a:p>
            <a:endParaRPr lang="en-A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GB" sz="3200" dirty="0" smtClean="0"/>
              <a:t>Challenges</a:t>
            </a:r>
            <a:r>
              <a:rPr lang="en-GB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Geographical characteristics of the country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Land issues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No proper/lack of energy national database</a:t>
            </a:r>
          </a:p>
          <a:p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Capacity for planning the development of the energy sector, set the right policy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framework for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investment, etc.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Finance and technical capacity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to design, install and maintain RE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systems</a:t>
            </a:r>
            <a:endParaRPr lang="en-GB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en-GB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endParaRPr lang="en-A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3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GB" sz="3200" dirty="0" smtClean="0"/>
              <a:t>Expectations 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53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To acquire knowledge and capacity in development of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policies and plans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to utilize available renewable energy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resources.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The organization should be able to elevate capacity to plan, manage and identify the role of regulators to supervise energy transition through successful participants in such program.</a:t>
            </a:r>
            <a:endParaRPr lang="en-US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The training will assist the Government in its plan to increase use of renewable energy and accessibility to grid –based electricity.</a:t>
            </a:r>
          </a:p>
          <a:p>
            <a:pPr>
              <a:defRPr/>
            </a:pP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514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Thank you</a:t>
            </a:r>
            <a:endParaRPr lang="en-A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416825" cy="40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89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BACKGROUND</a:t>
            </a:r>
            <a:endParaRPr lang="en-AU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76" y="1600200"/>
            <a:ext cx="74806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32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GENERAL INFORMATION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Population - &gt; 700,000 with over 80% of the population spread over tropical isolated islands</a:t>
            </a:r>
          </a:p>
          <a:p>
            <a:r>
              <a:rPr lang="en-GB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Resources – forestry, agriculture and fisheries</a:t>
            </a:r>
          </a:p>
          <a:p>
            <a:r>
              <a:rPr lang="en-GB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In 2009 the government acknowledge only 16% has access to electricity. If the rural areas are considered the percentage will fall below 5%</a:t>
            </a:r>
          </a:p>
          <a:p>
            <a:r>
              <a:rPr lang="en-GB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 – electricity supply 0.6%</a:t>
            </a:r>
          </a:p>
          <a:p>
            <a:r>
              <a:rPr lang="en-GB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Heavily dependent on petroleum products</a:t>
            </a:r>
          </a:p>
          <a:p>
            <a:r>
              <a:rPr lang="en-GB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 – great potential</a:t>
            </a:r>
            <a:endParaRPr lang="en-AU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3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ENERGY DIVISION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Vision </a:t>
            </a:r>
            <a:r>
              <a:rPr lang="en-US" altLang="en-US" dirty="0">
                <a:solidFill>
                  <a:schemeClr val="tx1"/>
                </a:solidFill>
                <a:latin typeface="Constantia" panose="02030602050306030303" pitchFamily="18" charset="0"/>
              </a:rPr>
              <a:t>-  “Unlocking the development potential of Solomon Islands' economic base through a dynamic </a:t>
            </a:r>
            <a:r>
              <a:rPr lang="en-US" alt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and effective </a:t>
            </a:r>
            <a:r>
              <a:rPr lang="en-US" altLang="en-US" dirty="0">
                <a:solidFill>
                  <a:schemeClr val="tx1"/>
                </a:solidFill>
                <a:latin typeface="Constantia" panose="02030602050306030303" pitchFamily="18" charset="0"/>
              </a:rPr>
              <a:t>energy </a:t>
            </a:r>
            <a:r>
              <a:rPr lang="en-US" alt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sector”.</a:t>
            </a:r>
          </a:p>
          <a:p>
            <a:r>
              <a:rPr lang="en-US" altLang="en-US" dirty="0">
                <a:solidFill>
                  <a:schemeClr val="tx1"/>
                </a:solidFill>
                <a:latin typeface="Constantia" panose="02030602050306030303" pitchFamily="18" charset="0"/>
              </a:rPr>
              <a:t>The Mission of Energy Division is: “Provides the base for appropriate coordination, planning, promotion, development and management, and efficient use of energy resources”</a:t>
            </a:r>
          </a:p>
          <a:p>
            <a:endParaRPr lang="en-US" altLang="en-US" dirty="0">
              <a:latin typeface="Constantia" panose="02030602050306030303" pitchFamily="18" charset="0"/>
            </a:endParaRPr>
          </a:p>
          <a:p>
            <a:endParaRPr lang="en-US" alt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398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Energy sector broader policy outcome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Strengthen the energy sector leadership and 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planning</a:t>
            </a:r>
          </a:p>
          <a:p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Increase access to electricity in urban households to 80% by 2020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Increase access to electricity in rural households to 35% by 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2020</a:t>
            </a:r>
          </a:p>
          <a:p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Increase the use of renewable energy sources for power generation in urban and rural 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areas </a:t>
            </a:r>
            <a:r>
              <a:rPr lang="en-A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to </a:t>
            </a:r>
            <a:r>
              <a:rPr lang="en-AU" dirty="0">
                <a:solidFill>
                  <a:schemeClr val="tx1"/>
                </a:solidFill>
                <a:latin typeface="Constantia" panose="02030602050306030303" pitchFamily="18" charset="0"/>
              </a:rPr>
              <a:t>50% by 2020</a:t>
            </a:r>
            <a:r>
              <a:rPr lang="en-AU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Improve energy efficiency and conservation in all sectors by 10.7% by 2019.</a:t>
            </a:r>
            <a:endParaRPr lang="en-AU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3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GB" sz="3200" dirty="0" smtClean="0"/>
              <a:t>POLICIES AND STRATEGIES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1. PLANNING AND LEADERSHIP	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1.1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Leadership is strengthened through an approved high-level multi- sectoral coordinating mechanism supported by legislation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Support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the regulation of the energy sector – off-grid and on-grid electrification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review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the energy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legislation and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enacting of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Energy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Act.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2. ELECTRIC POWER - URBAN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2.1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Improve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the capacity and condition of the Honiara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and outstations network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2.2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Develop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and implement energy efficiency &amp;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conservation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2.3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Extend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existing networks to surrounding rural communities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where feasible</a:t>
            </a:r>
            <a:endParaRPr lang="en-GB" sz="20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2000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GB" sz="3200" dirty="0" smtClean="0"/>
              <a:t>continue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3. ELECTRIC POWER – RURAL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3.1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Increase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the supply of modern energy services in rural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schools, telecommunication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and health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centers.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Improve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and increase the use of solar and hydro power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Encourage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public / private partnership for power generation</a:t>
            </a:r>
            <a:endParaRPr lang="en-US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3.2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Planned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and sustainable energy development consistent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with government objective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3.3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Develop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a renewable energy policy and rural electrification policy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Implement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the Rural Electrification Master Plan (JICA-funded project) </a:t>
            </a:r>
          </a:p>
          <a:p>
            <a:pPr marL="0" indent="0">
              <a:buNone/>
            </a:pPr>
            <a:endParaRPr lang="en-AU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0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3200" dirty="0" smtClean="0"/>
              <a:t>continue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4. </a:t>
            </a:r>
            <a:r>
              <a:rPr lang="en-GB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RENEWABLE ENERGY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4.1Establish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an appropriate, reliable, affordable 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sustainable energy-based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power supply systems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Improve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SIEA energy services through off grids (hydro and solar) and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generating plants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Develop appropriate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frameworks for independent power producers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4.2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Increase productivity in rural communities with the use of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renewable energy services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Encourage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Renewable Energy Services Company (RESCO's) involvement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in productive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uses of renewable energy sources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4.3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Develop renewable energy policy instruments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to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meet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the renewable energy targets</a:t>
            </a:r>
            <a:endParaRPr lang="en-AU" sz="2000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2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sz="3200" dirty="0" smtClean="0"/>
              <a:t>continue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Net metering policies and standards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benefits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to financial institutions to provide concessional loans and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term extension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funds for renewable energy electrification projects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training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and capacity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building on 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new renewable 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energy technologies.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	4.5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Develop an appropriate framework for access to land for renewable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energy developments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5. </a:t>
            </a:r>
            <a:r>
              <a:rPr lang="en-US" sz="2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PETROLEUM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5.1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A reliable supply of quality petroleum products at landed cost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is supplied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to all people in Solomon Islands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6. </a:t>
            </a:r>
            <a:r>
              <a:rPr lang="en-US" sz="2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EFFICIENCY &amp; CONSERVATION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6.1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 Promote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energy efficiency and conservation measures at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government, residential, commercial and industrial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sectors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AU" sz="2000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04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2487</TotalTime>
  <Words>663</Words>
  <Application>Microsoft Office PowerPoint</Application>
  <PresentationFormat>On-screen Show (4:3)</PresentationFormat>
  <Paragraphs>162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Constantia</vt:lpstr>
      <vt:lpstr>Courier New</vt:lpstr>
      <vt:lpstr>Palatino Linotype</vt:lpstr>
      <vt:lpstr>Executive</vt:lpstr>
      <vt:lpstr>CURRENT STATUS - ENERGY TRANSITION</vt:lpstr>
      <vt:lpstr>BACKGROUND</vt:lpstr>
      <vt:lpstr>GENERAL INFORMATION</vt:lpstr>
      <vt:lpstr>ENERGY DIVISION</vt:lpstr>
      <vt:lpstr>Energy sector broader policy outcome</vt:lpstr>
      <vt:lpstr>POLICIES AND STRATEGIES</vt:lpstr>
      <vt:lpstr>continue</vt:lpstr>
      <vt:lpstr>continue</vt:lpstr>
      <vt:lpstr>continue</vt:lpstr>
      <vt:lpstr> Renewable energy projects</vt:lpstr>
      <vt:lpstr>continue</vt:lpstr>
      <vt:lpstr>continue</vt:lpstr>
      <vt:lpstr>continue</vt:lpstr>
      <vt:lpstr>RE in progress</vt:lpstr>
      <vt:lpstr>Success </vt:lpstr>
      <vt:lpstr>Challenges </vt:lpstr>
      <vt:lpstr>Expectations </vt:lpstr>
      <vt:lpstr>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ENERGY TRANSITION EFFORT</dc:title>
  <dc:creator>Mimidi Osifelo</dc:creator>
  <cp:lastModifiedBy>abdessalem</cp:lastModifiedBy>
  <cp:revision>104</cp:revision>
  <dcterms:created xsi:type="dcterms:W3CDTF">2017-01-20T00:34:46Z</dcterms:created>
  <dcterms:modified xsi:type="dcterms:W3CDTF">2017-02-07T01:41:00Z</dcterms:modified>
</cp:coreProperties>
</file>