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84" r:id="rId2"/>
    <p:sldId id="331" r:id="rId3"/>
    <p:sldId id="330" r:id="rId4"/>
    <p:sldId id="332" r:id="rId5"/>
    <p:sldId id="328" r:id="rId6"/>
    <p:sldId id="323" r:id="rId7"/>
    <p:sldId id="334" r:id="rId8"/>
    <p:sldId id="301" r:id="rId9"/>
    <p:sldId id="335" r:id="rId10"/>
    <p:sldId id="336" r:id="rId11"/>
    <p:sldId id="337" r:id="rId12"/>
    <p:sldId id="338" r:id="rId13"/>
    <p:sldId id="339" r:id="rId14"/>
    <p:sldId id="340" r:id="rId15"/>
    <p:sldId id="317" r:id="rId16"/>
    <p:sldId id="342" r:id="rId17"/>
    <p:sldId id="341" r:id="rId18"/>
    <p:sldId id="333" r:id="rId19"/>
    <p:sldId id="343" r:id="rId20"/>
    <p:sldId id="283" r:id="rId21"/>
    <p:sldId id="344" r:id="rId22"/>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5179" autoAdjust="0"/>
  </p:normalViewPr>
  <p:slideViewPr>
    <p:cSldViewPr>
      <p:cViewPr varScale="1">
        <p:scale>
          <a:sx n="79" d="100"/>
          <a:sy n="79" d="100"/>
        </p:scale>
        <p:origin x="1290"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448" cy="496253"/>
          </a:xfrm>
          <a:prstGeom prst="rect">
            <a:avLst/>
          </a:prstGeom>
        </p:spPr>
        <p:txBody>
          <a:bodyPr vert="horz" lIns="91312" tIns="45656" rIns="91312" bIns="45656" rtlCol="0"/>
          <a:lstStyle>
            <a:lvl1pPr algn="l">
              <a:defRPr sz="1200"/>
            </a:lvl1pPr>
          </a:lstStyle>
          <a:p>
            <a:endParaRPr lang="en-US"/>
          </a:p>
        </p:txBody>
      </p:sp>
      <p:sp>
        <p:nvSpPr>
          <p:cNvPr id="3" name="Date Placeholder 2"/>
          <p:cNvSpPr>
            <a:spLocks noGrp="1"/>
          </p:cNvSpPr>
          <p:nvPr>
            <p:ph type="dt" sz="quarter" idx="1"/>
          </p:nvPr>
        </p:nvSpPr>
        <p:spPr>
          <a:xfrm>
            <a:off x="3850643" y="0"/>
            <a:ext cx="2945448" cy="496253"/>
          </a:xfrm>
          <a:prstGeom prst="rect">
            <a:avLst/>
          </a:prstGeom>
        </p:spPr>
        <p:txBody>
          <a:bodyPr vert="horz" lIns="91312" tIns="45656" rIns="91312" bIns="45656" rtlCol="0"/>
          <a:lstStyle>
            <a:lvl1pPr algn="r">
              <a:defRPr sz="1200"/>
            </a:lvl1pPr>
          </a:lstStyle>
          <a:p>
            <a:fld id="{66F433BB-A8D1-4A3A-BEC8-4D804447BEBC}" type="datetimeFigureOut">
              <a:rPr lang="en-US" smtClean="0"/>
              <a:t>2/7/2017</a:t>
            </a:fld>
            <a:endParaRPr lang="en-US"/>
          </a:p>
        </p:txBody>
      </p:sp>
      <p:sp>
        <p:nvSpPr>
          <p:cNvPr id="4" name="Footer Placeholder 3"/>
          <p:cNvSpPr>
            <a:spLocks noGrp="1"/>
          </p:cNvSpPr>
          <p:nvPr>
            <p:ph type="ftr" sz="quarter" idx="2"/>
          </p:nvPr>
        </p:nvSpPr>
        <p:spPr>
          <a:xfrm>
            <a:off x="0" y="9428800"/>
            <a:ext cx="2945448" cy="496252"/>
          </a:xfrm>
          <a:prstGeom prst="rect">
            <a:avLst/>
          </a:prstGeom>
        </p:spPr>
        <p:txBody>
          <a:bodyPr vert="horz" lIns="91312" tIns="45656" rIns="91312" bIns="45656" rtlCol="0" anchor="b"/>
          <a:lstStyle>
            <a:lvl1pPr algn="l">
              <a:defRPr sz="1200"/>
            </a:lvl1pPr>
          </a:lstStyle>
          <a:p>
            <a:endParaRPr lang="en-US"/>
          </a:p>
        </p:txBody>
      </p:sp>
      <p:sp>
        <p:nvSpPr>
          <p:cNvPr id="5" name="Slide Number Placeholder 4"/>
          <p:cNvSpPr>
            <a:spLocks noGrp="1"/>
          </p:cNvSpPr>
          <p:nvPr>
            <p:ph type="sldNum" sz="quarter" idx="3"/>
          </p:nvPr>
        </p:nvSpPr>
        <p:spPr>
          <a:xfrm>
            <a:off x="3850643" y="9428800"/>
            <a:ext cx="2945448" cy="496252"/>
          </a:xfrm>
          <a:prstGeom prst="rect">
            <a:avLst/>
          </a:prstGeom>
        </p:spPr>
        <p:txBody>
          <a:bodyPr vert="horz" lIns="91312" tIns="45656" rIns="91312" bIns="45656" rtlCol="0" anchor="b"/>
          <a:lstStyle>
            <a:lvl1pPr algn="r">
              <a:defRPr sz="1200"/>
            </a:lvl1pPr>
          </a:lstStyle>
          <a:p>
            <a:fld id="{18551378-E4CF-4BB4-A562-DB60C94B8EC4}" type="slidenum">
              <a:rPr lang="en-US" smtClean="0"/>
              <a:t>‹#›</a:t>
            </a:fld>
            <a:endParaRPr lang="en-US"/>
          </a:p>
        </p:txBody>
      </p:sp>
    </p:spTree>
    <p:extLst>
      <p:ext uri="{BB962C8B-B14F-4D97-AF65-F5344CB8AC3E}">
        <p14:creationId xmlns:p14="http://schemas.microsoft.com/office/powerpoint/2010/main" val="1790511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CFF8B058-79D8-4C95-B74D-2B0A337BC118}" type="datetimeFigureOut">
              <a:rPr lang="en-AU" smtClean="0"/>
              <a:t>7/02/2017</a:t>
            </a:fld>
            <a:endParaRPr lang="en-AU"/>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5C92C0F9-91B1-4E93-880C-42696B9F8E44}" type="slidenum">
              <a:rPr lang="en-AU" smtClean="0"/>
              <a:t>‹#›</a:t>
            </a:fld>
            <a:endParaRPr lang="en-AU"/>
          </a:p>
        </p:txBody>
      </p:sp>
    </p:spTree>
    <p:extLst>
      <p:ext uri="{BB962C8B-B14F-4D97-AF65-F5344CB8AC3E}">
        <p14:creationId xmlns:p14="http://schemas.microsoft.com/office/powerpoint/2010/main" val="3887901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C92C0F9-91B1-4E93-880C-42696B9F8E44}" type="slidenum">
              <a:rPr lang="en-AU" smtClean="0"/>
              <a:t>6</a:t>
            </a:fld>
            <a:endParaRPr lang="en-AU"/>
          </a:p>
        </p:txBody>
      </p:sp>
    </p:spTree>
    <p:extLst>
      <p:ext uri="{BB962C8B-B14F-4D97-AF65-F5344CB8AC3E}">
        <p14:creationId xmlns:p14="http://schemas.microsoft.com/office/powerpoint/2010/main" val="1806406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48555A-5B1D-4721-801C-67061BDA7613}" type="datetimeFigureOut">
              <a:rPr lang="en-US" smtClean="0"/>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0D0AE-CE67-473A-891D-F6A73F8C9DC8}" type="slidenum">
              <a:rPr lang="en-US" smtClean="0"/>
              <a:t>‹#›</a:t>
            </a:fld>
            <a:endParaRPr lang="en-US"/>
          </a:p>
        </p:txBody>
      </p:sp>
    </p:spTree>
    <p:extLst>
      <p:ext uri="{BB962C8B-B14F-4D97-AF65-F5344CB8AC3E}">
        <p14:creationId xmlns:p14="http://schemas.microsoft.com/office/powerpoint/2010/main" val="2966565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8555A-5B1D-4721-801C-67061BDA7613}" type="datetimeFigureOut">
              <a:rPr lang="en-US" smtClean="0"/>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0D0AE-CE67-473A-891D-F6A73F8C9DC8}" type="slidenum">
              <a:rPr lang="en-US" smtClean="0"/>
              <a:t>‹#›</a:t>
            </a:fld>
            <a:endParaRPr lang="en-US"/>
          </a:p>
        </p:txBody>
      </p:sp>
    </p:spTree>
    <p:extLst>
      <p:ext uri="{BB962C8B-B14F-4D97-AF65-F5344CB8AC3E}">
        <p14:creationId xmlns:p14="http://schemas.microsoft.com/office/powerpoint/2010/main" val="2171005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8555A-5B1D-4721-801C-67061BDA7613}" type="datetimeFigureOut">
              <a:rPr lang="en-US" smtClean="0"/>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0D0AE-CE67-473A-891D-F6A73F8C9DC8}" type="slidenum">
              <a:rPr lang="en-US" smtClean="0"/>
              <a:t>‹#›</a:t>
            </a:fld>
            <a:endParaRPr lang="en-US"/>
          </a:p>
        </p:txBody>
      </p:sp>
    </p:spTree>
    <p:extLst>
      <p:ext uri="{BB962C8B-B14F-4D97-AF65-F5344CB8AC3E}">
        <p14:creationId xmlns:p14="http://schemas.microsoft.com/office/powerpoint/2010/main" val="3016971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8555A-5B1D-4721-801C-67061BDA7613}" type="datetimeFigureOut">
              <a:rPr lang="en-US" smtClean="0"/>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0D0AE-CE67-473A-891D-F6A73F8C9DC8}" type="slidenum">
              <a:rPr lang="en-US" smtClean="0"/>
              <a:t>‹#›</a:t>
            </a:fld>
            <a:endParaRPr lang="en-US"/>
          </a:p>
        </p:txBody>
      </p:sp>
    </p:spTree>
    <p:extLst>
      <p:ext uri="{BB962C8B-B14F-4D97-AF65-F5344CB8AC3E}">
        <p14:creationId xmlns:p14="http://schemas.microsoft.com/office/powerpoint/2010/main" val="1032077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48555A-5B1D-4721-801C-67061BDA7613}" type="datetimeFigureOut">
              <a:rPr lang="en-US" smtClean="0"/>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0D0AE-CE67-473A-891D-F6A73F8C9DC8}" type="slidenum">
              <a:rPr lang="en-US" smtClean="0"/>
              <a:t>‹#›</a:t>
            </a:fld>
            <a:endParaRPr lang="en-US"/>
          </a:p>
        </p:txBody>
      </p:sp>
    </p:spTree>
    <p:extLst>
      <p:ext uri="{BB962C8B-B14F-4D97-AF65-F5344CB8AC3E}">
        <p14:creationId xmlns:p14="http://schemas.microsoft.com/office/powerpoint/2010/main" val="2838000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48555A-5B1D-4721-801C-67061BDA7613}" type="datetimeFigureOut">
              <a:rPr lang="en-US" smtClean="0"/>
              <a:t>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0D0AE-CE67-473A-891D-F6A73F8C9DC8}" type="slidenum">
              <a:rPr lang="en-US" smtClean="0"/>
              <a:t>‹#›</a:t>
            </a:fld>
            <a:endParaRPr lang="en-US"/>
          </a:p>
        </p:txBody>
      </p:sp>
    </p:spTree>
    <p:extLst>
      <p:ext uri="{BB962C8B-B14F-4D97-AF65-F5344CB8AC3E}">
        <p14:creationId xmlns:p14="http://schemas.microsoft.com/office/powerpoint/2010/main" val="3206002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48555A-5B1D-4721-801C-67061BDA7613}" type="datetimeFigureOut">
              <a:rPr lang="en-US" smtClean="0"/>
              <a:t>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C0D0AE-CE67-473A-891D-F6A73F8C9DC8}" type="slidenum">
              <a:rPr lang="en-US" smtClean="0"/>
              <a:t>‹#›</a:t>
            </a:fld>
            <a:endParaRPr lang="en-US"/>
          </a:p>
        </p:txBody>
      </p:sp>
    </p:spTree>
    <p:extLst>
      <p:ext uri="{BB962C8B-B14F-4D97-AF65-F5344CB8AC3E}">
        <p14:creationId xmlns:p14="http://schemas.microsoft.com/office/powerpoint/2010/main" val="740589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48555A-5B1D-4721-801C-67061BDA7613}" type="datetimeFigureOut">
              <a:rPr lang="en-US" smtClean="0"/>
              <a:t>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C0D0AE-CE67-473A-891D-F6A73F8C9DC8}" type="slidenum">
              <a:rPr lang="en-US" smtClean="0"/>
              <a:t>‹#›</a:t>
            </a:fld>
            <a:endParaRPr lang="en-US"/>
          </a:p>
        </p:txBody>
      </p:sp>
    </p:spTree>
    <p:extLst>
      <p:ext uri="{BB962C8B-B14F-4D97-AF65-F5344CB8AC3E}">
        <p14:creationId xmlns:p14="http://schemas.microsoft.com/office/powerpoint/2010/main" val="1908622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8555A-5B1D-4721-801C-67061BDA7613}" type="datetimeFigureOut">
              <a:rPr lang="en-US" smtClean="0"/>
              <a:t>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C0D0AE-CE67-473A-891D-F6A73F8C9DC8}" type="slidenum">
              <a:rPr lang="en-US" smtClean="0"/>
              <a:t>‹#›</a:t>
            </a:fld>
            <a:endParaRPr lang="en-US"/>
          </a:p>
        </p:txBody>
      </p:sp>
    </p:spTree>
    <p:extLst>
      <p:ext uri="{BB962C8B-B14F-4D97-AF65-F5344CB8AC3E}">
        <p14:creationId xmlns:p14="http://schemas.microsoft.com/office/powerpoint/2010/main" val="3818515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8555A-5B1D-4721-801C-67061BDA7613}" type="datetimeFigureOut">
              <a:rPr lang="en-US" smtClean="0"/>
              <a:t>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0D0AE-CE67-473A-891D-F6A73F8C9DC8}" type="slidenum">
              <a:rPr lang="en-US" smtClean="0"/>
              <a:t>‹#›</a:t>
            </a:fld>
            <a:endParaRPr lang="en-US"/>
          </a:p>
        </p:txBody>
      </p:sp>
    </p:spTree>
    <p:extLst>
      <p:ext uri="{BB962C8B-B14F-4D97-AF65-F5344CB8AC3E}">
        <p14:creationId xmlns:p14="http://schemas.microsoft.com/office/powerpoint/2010/main" val="4167975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8555A-5B1D-4721-801C-67061BDA7613}" type="datetimeFigureOut">
              <a:rPr lang="en-US" smtClean="0"/>
              <a:t>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0D0AE-CE67-473A-891D-F6A73F8C9DC8}" type="slidenum">
              <a:rPr lang="en-US" smtClean="0"/>
              <a:t>‹#›</a:t>
            </a:fld>
            <a:endParaRPr lang="en-US"/>
          </a:p>
        </p:txBody>
      </p:sp>
    </p:spTree>
    <p:extLst>
      <p:ext uri="{BB962C8B-B14F-4D97-AF65-F5344CB8AC3E}">
        <p14:creationId xmlns:p14="http://schemas.microsoft.com/office/powerpoint/2010/main" val="1608164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8555A-5B1D-4721-801C-67061BDA7613}" type="datetimeFigureOut">
              <a:rPr lang="en-US" smtClean="0"/>
              <a:t>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C0D0AE-CE67-473A-891D-F6A73F8C9DC8}" type="slidenum">
              <a:rPr lang="en-US" smtClean="0"/>
              <a:t>‹#›</a:t>
            </a:fld>
            <a:endParaRPr lang="en-US"/>
          </a:p>
        </p:txBody>
      </p:sp>
    </p:spTree>
    <p:extLst>
      <p:ext uri="{BB962C8B-B14F-4D97-AF65-F5344CB8AC3E}">
        <p14:creationId xmlns:p14="http://schemas.microsoft.com/office/powerpoint/2010/main" val="1359678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nsca.Pakop@publicenterprises.gov.pg"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apakop@gmail.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762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3200" b="1" dirty="0"/>
          </a:p>
        </p:txBody>
      </p:sp>
      <p:sp>
        <p:nvSpPr>
          <p:cNvPr id="5" name="Rounded Rectangle 4"/>
          <p:cNvSpPr/>
          <p:nvPr/>
        </p:nvSpPr>
        <p:spPr>
          <a:xfrm>
            <a:off x="29737" y="676507"/>
            <a:ext cx="3581400" cy="1333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c:\DOCUME~1\wangzm\APPLIC~1\360se6\USERDA~1\Temp\PAPUA-~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7973"/>
            <a:ext cx="2490788" cy="1680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947988" y="5860932"/>
            <a:ext cx="3376612" cy="523220"/>
          </a:xfrm>
          <a:prstGeom prst="rect">
            <a:avLst/>
          </a:prstGeom>
        </p:spPr>
        <p:txBody>
          <a:bodyPr wrap="square">
            <a:spAutoFit/>
          </a:bodyPr>
          <a:lstStyle/>
          <a:p>
            <a:pPr algn="ctr"/>
            <a:r>
              <a:rPr lang="en-AU" sz="1400" b="1" spc="100" dirty="0" smtClean="0">
                <a:solidFill>
                  <a:srgbClr val="002060"/>
                </a:solidFill>
              </a:rPr>
              <a:t>Tokyo/Kobe, Japan</a:t>
            </a:r>
            <a:endParaRPr lang="en-AU" sz="1400" b="1" spc="100" dirty="0">
              <a:solidFill>
                <a:srgbClr val="002060"/>
              </a:solidFill>
            </a:endParaRPr>
          </a:p>
          <a:p>
            <a:pPr algn="ctr"/>
            <a:r>
              <a:rPr lang="en-AU" sz="1400" b="1" spc="100" dirty="0" smtClean="0">
                <a:solidFill>
                  <a:srgbClr val="002060"/>
                </a:solidFill>
              </a:rPr>
              <a:t>February 6-10, 2017</a:t>
            </a:r>
            <a:endParaRPr lang="en-US" sz="1400" b="1" spc="100" dirty="0">
              <a:solidFill>
                <a:srgbClr val="002060"/>
              </a:solidFill>
            </a:endParaRPr>
          </a:p>
        </p:txBody>
      </p:sp>
      <p:sp>
        <p:nvSpPr>
          <p:cNvPr id="8" name="Rectangle 7"/>
          <p:cNvSpPr/>
          <p:nvPr/>
        </p:nvSpPr>
        <p:spPr>
          <a:xfrm>
            <a:off x="838200" y="2563301"/>
            <a:ext cx="7467600" cy="2062103"/>
          </a:xfrm>
          <a:prstGeom prst="rect">
            <a:avLst/>
          </a:prstGeom>
        </p:spPr>
        <p:txBody>
          <a:bodyPr wrap="square">
            <a:spAutoFit/>
          </a:bodyPr>
          <a:lstStyle/>
          <a:p>
            <a:pPr algn="ctr"/>
            <a:r>
              <a:rPr lang="en-US" sz="2000" b="1" spc="100" dirty="0" smtClean="0">
                <a:solidFill>
                  <a:srgbClr val="002060"/>
                </a:solidFill>
              </a:rPr>
              <a:t>TRAINING PROGRAM TO SUPPORT RENEWABLE ENERGY DEVELOPMENT IN ASIA-PACIFIC ISLAND NATIONS.</a:t>
            </a:r>
          </a:p>
          <a:p>
            <a:pPr algn="ctr"/>
            <a:endParaRPr lang="en-US" sz="1100" b="1" spc="100" dirty="0">
              <a:solidFill>
                <a:srgbClr val="002060"/>
              </a:solidFill>
            </a:endParaRPr>
          </a:p>
          <a:p>
            <a:pPr algn="ctr"/>
            <a:r>
              <a:rPr lang="en-US" sz="1100" b="1" spc="100" dirty="0" smtClean="0">
                <a:solidFill>
                  <a:srgbClr val="002060"/>
                </a:solidFill>
              </a:rPr>
              <a:t>MR. ANSCA PAKOP,LLB</a:t>
            </a:r>
            <a:br>
              <a:rPr lang="en-US" sz="1100" b="1" spc="100" dirty="0" smtClean="0">
                <a:solidFill>
                  <a:srgbClr val="002060"/>
                </a:solidFill>
              </a:rPr>
            </a:br>
            <a:r>
              <a:rPr lang="en-US" sz="1100" b="1" spc="100" dirty="0" smtClean="0">
                <a:solidFill>
                  <a:srgbClr val="002060"/>
                </a:solidFill>
              </a:rPr>
              <a:t>ASSISTANT SECRETARY – LEGISLATIONS ADMINISTRATION BRANCH</a:t>
            </a:r>
          </a:p>
          <a:p>
            <a:pPr algn="ctr"/>
            <a:r>
              <a:rPr lang="en-US" sz="1100" b="1" spc="100" dirty="0" smtClean="0">
                <a:solidFill>
                  <a:srgbClr val="002060"/>
                </a:solidFill>
              </a:rPr>
              <a:t>POLICY REGULATIONS DIVISION</a:t>
            </a:r>
          </a:p>
          <a:p>
            <a:pPr algn="ctr"/>
            <a:r>
              <a:rPr lang="en-US" sz="1100" b="1" spc="100" dirty="0" smtClean="0">
                <a:solidFill>
                  <a:srgbClr val="002060"/>
                </a:solidFill>
              </a:rPr>
              <a:t>NATIONAL DEPARTMENT OF PUBLIC ENTERPRISES</a:t>
            </a:r>
          </a:p>
          <a:p>
            <a:pPr algn="ctr"/>
            <a:r>
              <a:rPr lang="en-US" sz="1100" b="1" spc="100" dirty="0" smtClean="0">
                <a:solidFill>
                  <a:srgbClr val="002060"/>
                </a:solidFill>
              </a:rPr>
              <a:t>Mobile: (675) 76400704/(675) 71113148</a:t>
            </a:r>
          </a:p>
          <a:p>
            <a:pPr algn="ctr"/>
            <a:r>
              <a:rPr lang="en-US" sz="1100" b="1" spc="100" dirty="0" smtClean="0">
                <a:solidFill>
                  <a:srgbClr val="002060"/>
                </a:solidFill>
              </a:rPr>
              <a:t>Telephone; (675) 3213739</a:t>
            </a:r>
          </a:p>
          <a:p>
            <a:pPr algn="ctr"/>
            <a:r>
              <a:rPr lang="en-US" sz="1100" b="1" spc="100" dirty="0" smtClean="0">
                <a:solidFill>
                  <a:srgbClr val="002060"/>
                </a:solidFill>
              </a:rPr>
              <a:t>Email: </a:t>
            </a:r>
            <a:r>
              <a:rPr lang="en-US" sz="1100" b="1" spc="100" dirty="0" smtClean="0">
                <a:solidFill>
                  <a:srgbClr val="002060"/>
                </a:solidFill>
                <a:hlinkClick r:id="rId3"/>
              </a:rPr>
              <a:t>Ansca.Pakop@publicenterprises.gov.pg</a:t>
            </a:r>
            <a:r>
              <a:rPr lang="en-US" sz="1100" b="1" spc="100" dirty="0" smtClean="0">
                <a:solidFill>
                  <a:srgbClr val="002060"/>
                </a:solidFill>
              </a:rPr>
              <a:t> or </a:t>
            </a:r>
            <a:r>
              <a:rPr lang="en-US" sz="1100" b="1" spc="100" dirty="0" smtClean="0">
                <a:solidFill>
                  <a:srgbClr val="002060"/>
                </a:solidFill>
                <a:hlinkClick r:id="rId4"/>
              </a:rPr>
              <a:t>apakop@gmail.com</a:t>
            </a:r>
            <a:r>
              <a:rPr lang="en-US" sz="1100" b="1" spc="100" dirty="0" smtClean="0">
                <a:solidFill>
                  <a:srgbClr val="002060"/>
                </a:solidFill>
              </a:rPr>
              <a:t> </a:t>
            </a:r>
            <a:endParaRPr lang="en-US" sz="1100" b="1" spc="100" dirty="0">
              <a:solidFill>
                <a:srgbClr val="002060"/>
              </a:solidFill>
            </a:endParaRPr>
          </a:p>
        </p:txBody>
      </p:sp>
    </p:spTree>
    <p:extLst>
      <p:ext uri="{BB962C8B-B14F-4D97-AF65-F5344CB8AC3E}">
        <p14:creationId xmlns:p14="http://schemas.microsoft.com/office/powerpoint/2010/main" val="28569485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6200" y="990600"/>
            <a:ext cx="5715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AU" dirty="0" smtClean="0"/>
              <a:t>Project 2-Lihir Geothermal</a:t>
            </a:r>
            <a:endParaRPr lang="en-US" dirty="0"/>
          </a:p>
        </p:txBody>
      </p:sp>
      <p:sp>
        <p:nvSpPr>
          <p:cNvPr id="5" name="Title 4"/>
          <p:cNvSpPr>
            <a:spLocks noGrp="1"/>
          </p:cNvSpPr>
          <p:nvPr>
            <p:ph type="title"/>
          </p:nvPr>
        </p:nvSpPr>
        <p:spPr>
          <a:xfrm>
            <a:off x="0" y="0"/>
            <a:ext cx="9144000" cy="914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prstClr val="black"/>
                </a:solidFill>
              </a:rPr>
              <a:t>Renewable Energy Projects: Constructed or In Process</a:t>
            </a:r>
            <a:endParaRPr lang="en-AU" dirty="0"/>
          </a:p>
        </p:txBody>
      </p:sp>
      <p:sp>
        <p:nvSpPr>
          <p:cNvPr id="6" name="TextBox 5"/>
          <p:cNvSpPr txBox="1"/>
          <p:nvPr/>
        </p:nvSpPr>
        <p:spPr>
          <a:xfrm>
            <a:off x="0" y="1752600"/>
            <a:ext cx="9144000" cy="5078313"/>
          </a:xfrm>
          <a:prstGeom prst="rect">
            <a:avLst/>
          </a:prstGeom>
          <a:noFill/>
        </p:spPr>
        <p:txBody>
          <a:bodyPr wrap="square" rtlCol="0">
            <a:spAutoFit/>
          </a:bodyPr>
          <a:lstStyle/>
          <a:p>
            <a:r>
              <a:rPr lang="en-AU" dirty="0" smtClean="0"/>
              <a:t>Mining Enclaves</a:t>
            </a:r>
          </a:p>
          <a:p>
            <a:r>
              <a:rPr lang="en-AU" dirty="0" err="1" smtClean="0"/>
              <a:t>Lihir</a:t>
            </a:r>
            <a:r>
              <a:rPr lang="en-AU" dirty="0" smtClean="0"/>
              <a:t> </a:t>
            </a:r>
            <a:r>
              <a:rPr lang="en-AU" dirty="0"/>
              <a:t>Gold is an Australian listed firm engaged in the exploration, development and processing of gold assets. The company operates gold mines and processing facilities on the island of </a:t>
            </a:r>
            <a:r>
              <a:rPr lang="en-AU" dirty="0" err="1"/>
              <a:t>Lihir</a:t>
            </a:r>
            <a:r>
              <a:rPr lang="en-AU" dirty="0"/>
              <a:t>, Papua New Guinea.</a:t>
            </a:r>
          </a:p>
          <a:p>
            <a:r>
              <a:rPr lang="en-AU" dirty="0" smtClean="0"/>
              <a:t> It was recently acquired by </a:t>
            </a:r>
            <a:r>
              <a:rPr lang="en-AU" dirty="0" err="1" smtClean="0"/>
              <a:t>Barrick</a:t>
            </a:r>
            <a:r>
              <a:rPr lang="en-AU" dirty="0" smtClean="0"/>
              <a:t> Gold of Canada</a:t>
            </a:r>
          </a:p>
          <a:p>
            <a:r>
              <a:rPr lang="en-AU" dirty="0" smtClean="0"/>
              <a:t>In </a:t>
            </a:r>
            <a:r>
              <a:rPr lang="en-AU" dirty="0"/>
              <a:t>proximity to the gold mine the company operates a geothermal power plant, which </a:t>
            </a:r>
            <a:r>
              <a:rPr lang="en-AU" dirty="0" smtClean="0"/>
              <a:t>provides </a:t>
            </a:r>
            <a:r>
              <a:rPr lang="en-AU" dirty="0"/>
              <a:t>approximately 75% of the operation’s current power needs, and additionally AU$ 4.5 million in revenues in carbon credit sales. </a:t>
            </a:r>
            <a:endParaRPr lang="en-AU" dirty="0" smtClean="0"/>
          </a:p>
          <a:p>
            <a:endParaRPr lang="en-AU" dirty="0"/>
          </a:p>
          <a:p>
            <a:r>
              <a:rPr lang="en-AU" dirty="0" smtClean="0"/>
              <a:t>Given </a:t>
            </a:r>
            <a:r>
              <a:rPr lang="en-AU" dirty="0"/>
              <a:t>that the company in the past used diesel for electricity generation, generating three quarters of its electricity demand through geothermal provides tremendous savings for the company, despite a drop in oil prices has “decreased” the actual savings somewhat.</a:t>
            </a:r>
          </a:p>
          <a:p>
            <a:endParaRPr lang="en-AU" dirty="0"/>
          </a:p>
          <a:p>
            <a:r>
              <a:rPr lang="en-AU" dirty="0"/>
              <a:t>“The geothermal power capacity on </a:t>
            </a:r>
            <a:r>
              <a:rPr lang="en-AU" dirty="0" err="1"/>
              <a:t>Lihir</a:t>
            </a:r>
            <a:r>
              <a:rPr lang="en-AU" dirty="0"/>
              <a:t> Island is presently 56 MW (including 20 MW expansion of 2007)”, so the company. “Inconsistent steam supply from some steam wells during the year (of 2008) led to an expanded drilling program to maintain flows to the geothermal power plant. An additional drilling rig will be employed to enable the company to drill deeper wells as part of the exploration program to identify expanded steam field resources.”</a:t>
            </a:r>
          </a:p>
        </p:txBody>
      </p:sp>
    </p:spTree>
    <p:extLst>
      <p:ext uri="{BB962C8B-B14F-4D97-AF65-F5344CB8AC3E}">
        <p14:creationId xmlns:p14="http://schemas.microsoft.com/office/powerpoint/2010/main" val="143377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pPr>
            <a:r>
              <a:rPr lang="en-US" sz="2800" b="1" dirty="0">
                <a:solidFill>
                  <a:prstClr val="black"/>
                </a:solidFill>
              </a:rPr>
              <a:t>Renewable Energy Projects: Constructed or In Process</a:t>
            </a:r>
          </a:p>
        </p:txBody>
      </p:sp>
      <p:sp>
        <p:nvSpPr>
          <p:cNvPr id="5" name="Content Placeholder 3"/>
          <p:cNvSpPr>
            <a:spLocks noGrp="1"/>
          </p:cNvSpPr>
          <p:nvPr>
            <p:ph idx="1"/>
          </p:nvPr>
        </p:nvSpPr>
        <p:spPr>
          <a:xfrm>
            <a:off x="457200" y="1600201"/>
            <a:ext cx="6629400" cy="761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AU" dirty="0" err="1" smtClean="0"/>
              <a:t>Lihir</a:t>
            </a:r>
            <a:r>
              <a:rPr lang="en-AU" dirty="0" smtClean="0"/>
              <a:t> Geothermal…</a:t>
            </a:r>
            <a:r>
              <a:rPr lang="en-AU" dirty="0" err="1" smtClean="0"/>
              <a:t>cont</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62201"/>
            <a:ext cx="8839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8226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600201"/>
            <a:ext cx="6172200" cy="5333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r>
              <a:rPr lang="en-AU" dirty="0" smtClean="0"/>
              <a:t>Project 3-Edevu Power Plant</a:t>
            </a:r>
            <a:endParaRPr lang="en-US" dirty="0"/>
          </a:p>
        </p:txBody>
      </p:sp>
      <p:sp>
        <p:nvSpPr>
          <p:cNvPr id="5" name="Title 3"/>
          <p:cNvSpPr>
            <a:spLocks noGrp="1"/>
          </p:cNvSpPr>
          <p:nvPr>
            <p:ph type="title"/>
          </p:nvPr>
        </p:nvSpPr>
        <p:spPr>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pPr>
            <a:r>
              <a:rPr lang="en-US" sz="2800" b="1" dirty="0">
                <a:solidFill>
                  <a:prstClr val="black"/>
                </a:solidFill>
              </a:rPr>
              <a:t>Renewable Energy Projects: Constructed or In Process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362201"/>
            <a:ext cx="7620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69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838201"/>
            <a:ext cx="5181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AU" dirty="0" err="1" smtClean="0"/>
              <a:t>Edevu</a:t>
            </a:r>
            <a:r>
              <a:rPr lang="en-AU" dirty="0" smtClean="0"/>
              <a:t> Power Project-</a:t>
            </a:r>
            <a:r>
              <a:rPr lang="en-AU" dirty="0" err="1" smtClean="0"/>
              <a:t>cont</a:t>
            </a:r>
            <a:r>
              <a:rPr lang="en-AU" dirty="0" smtClean="0"/>
              <a:t>…</a:t>
            </a:r>
            <a:endParaRPr lang="en-US" dirty="0"/>
          </a:p>
        </p:txBody>
      </p:sp>
      <p:sp>
        <p:nvSpPr>
          <p:cNvPr id="5" name="Title 3"/>
          <p:cNvSpPr>
            <a:spLocks noGrp="1"/>
          </p:cNvSpPr>
          <p:nvPr>
            <p:ph type="title"/>
          </p:nvPr>
        </p:nvSpPr>
        <p:spPr>
          <a:xfrm>
            <a:off x="0" y="0"/>
            <a:ext cx="8686800" cy="8382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pPr>
            <a:r>
              <a:rPr lang="en-US" sz="2800" b="1" dirty="0">
                <a:solidFill>
                  <a:prstClr val="black"/>
                </a:solidFill>
              </a:rPr>
              <a:t>Renewable Energy Projects: Constructed or In Process</a:t>
            </a:r>
          </a:p>
        </p:txBody>
      </p:sp>
      <p:sp>
        <p:nvSpPr>
          <p:cNvPr id="6" name="TextBox 5"/>
          <p:cNvSpPr txBox="1"/>
          <p:nvPr/>
        </p:nvSpPr>
        <p:spPr>
          <a:xfrm>
            <a:off x="0" y="1752600"/>
            <a:ext cx="8915400" cy="5355312"/>
          </a:xfrm>
          <a:prstGeom prst="rect">
            <a:avLst/>
          </a:prstGeom>
          <a:noFill/>
        </p:spPr>
        <p:txBody>
          <a:bodyPr wrap="square" rtlCol="0">
            <a:spAutoFit/>
          </a:bodyPr>
          <a:lstStyle/>
          <a:p>
            <a:r>
              <a:rPr lang="en-AU" dirty="0" smtClean="0"/>
              <a:t>Energy Source-Mini-Medium Hydro Civil </a:t>
            </a:r>
            <a:r>
              <a:rPr lang="en-AU" dirty="0"/>
              <a:t>works for the </a:t>
            </a:r>
            <a:r>
              <a:rPr lang="en-AU" dirty="0" err="1"/>
              <a:t>Edevu</a:t>
            </a:r>
            <a:r>
              <a:rPr lang="en-AU" dirty="0"/>
              <a:t> hydro power plant has already begun and progressing well as planned.</a:t>
            </a:r>
          </a:p>
          <a:p>
            <a:endParaRPr lang="en-AU" dirty="0"/>
          </a:p>
          <a:p>
            <a:r>
              <a:rPr lang="en-AU" dirty="0"/>
              <a:t>This power generation project was identified in earlier studies as the Lower Brown power projects and has been promoted in the past few years by an independent power producer (IPP) developer.</a:t>
            </a:r>
          </a:p>
          <a:p>
            <a:endParaRPr lang="en-AU" dirty="0"/>
          </a:p>
          <a:p>
            <a:r>
              <a:rPr lang="en-AU" dirty="0"/>
              <a:t>Feasibility study including preliminary engineering, hydrology and geotechnical investigations have been done and an environmental permit obtained.</a:t>
            </a:r>
          </a:p>
          <a:p>
            <a:endParaRPr lang="en-AU" dirty="0"/>
          </a:p>
          <a:p>
            <a:r>
              <a:rPr lang="en-AU" dirty="0"/>
              <a:t>In November 2015, the PPL Board of Directors approved for this project subject to confirmation by Kumul Consolidated Holdings (KHC) and the National Executive Council (NEC).</a:t>
            </a:r>
          </a:p>
          <a:p>
            <a:endParaRPr lang="en-AU" dirty="0"/>
          </a:p>
          <a:p>
            <a:r>
              <a:rPr lang="en-AU" dirty="0"/>
              <a:t>This hydro plant is being constructed by PNG Hydro Development Ltd (PNGHDL) and will generate 50 Megawatts (MW) for the increasing load demand in Port Moresby.</a:t>
            </a:r>
          </a:p>
          <a:p>
            <a:endParaRPr lang="en-AU" dirty="0"/>
          </a:p>
          <a:p>
            <a:r>
              <a:rPr lang="en-AU" dirty="0"/>
              <a:t>PNGHDL Managing Director Allan </a:t>
            </a:r>
            <a:r>
              <a:rPr lang="en-AU" dirty="0" err="1"/>
              <a:t>Guo</a:t>
            </a:r>
            <a:r>
              <a:rPr lang="en-AU" dirty="0"/>
              <a:t> said the construction of the project is a challenge but his team will hopefully complete the project in the next two years.</a:t>
            </a:r>
          </a:p>
          <a:p>
            <a:endParaRPr lang="en-AU" dirty="0"/>
          </a:p>
        </p:txBody>
      </p:sp>
    </p:spTree>
    <p:extLst>
      <p:ext uri="{BB962C8B-B14F-4D97-AF65-F5344CB8AC3E}">
        <p14:creationId xmlns:p14="http://schemas.microsoft.com/office/powerpoint/2010/main" val="137988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9906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pPr>
            <a:r>
              <a:rPr lang="en-US" sz="2800" b="1" dirty="0">
                <a:solidFill>
                  <a:prstClr val="black"/>
                </a:solidFill>
              </a:rPr>
              <a:t>Renewable Energy Projects: Constructed or In Process</a:t>
            </a:r>
          </a:p>
        </p:txBody>
      </p:sp>
      <p:sp>
        <p:nvSpPr>
          <p:cNvPr id="5" name="Content Placeholder 3"/>
          <p:cNvSpPr>
            <a:spLocks noGrp="1"/>
          </p:cNvSpPr>
          <p:nvPr>
            <p:ph idx="1"/>
          </p:nvPr>
        </p:nvSpPr>
        <p:spPr>
          <a:xfrm>
            <a:off x="34344" y="1066800"/>
            <a:ext cx="8229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AU" dirty="0" smtClean="0"/>
              <a:t>Project 3-Edevu Power Project</a:t>
            </a:r>
            <a:endParaRPr lang="en-US" dirty="0"/>
          </a:p>
        </p:txBody>
      </p:sp>
      <p:sp>
        <p:nvSpPr>
          <p:cNvPr id="6" name="TextBox 5"/>
          <p:cNvSpPr txBox="1"/>
          <p:nvPr/>
        </p:nvSpPr>
        <p:spPr>
          <a:xfrm>
            <a:off x="76200" y="2057400"/>
            <a:ext cx="8915400" cy="2308324"/>
          </a:xfrm>
          <a:prstGeom prst="rect">
            <a:avLst/>
          </a:prstGeom>
          <a:noFill/>
        </p:spPr>
        <p:txBody>
          <a:bodyPr wrap="square" rtlCol="0">
            <a:spAutoFit/>
          </a:bodyPr>
          <a:lstStyle/>
          <a:p>
            <a:r>
              <a:rPr lang="en-AU" dirty="0" smtClean="0"/>
              <a:t>The </a:t>
            </a:r>
            <a:r>
              <a:rPr lang="en-AU" dirty="0"/>
              <a:t>K640 million </a:t>
            </a:r>
            <a:r>
              <a:rPr lang="en-AU" dirty="0" err="1"/>
              <a:t>Edevu</a:t>
            </a:r>
            <a:r>
              <a:rPr lang="en-AU" dirty="0"/>
              <a:t> Hydro Power Project would provide an additional 50MW to boost current power supply in Port Moresby.</a:t>
            </a:r>
          </a:p>
          <a:p>
            <a:endParaRPr lang="en-AU" dirty="0"/>
          </a:p>
          <a:p>
            <a:r>
              <a:rPr lang="en-AU" dirty="0"/>
              <a:t>This project would not only benefit residents with power but would also be an alternative source of water.</a:t>
            </a:r>
          </a:p>
          <a:p>
            <a:endParaRPr lang="en-AU" dirty="0"/>
          </a:p>
          <a:p>
            <a:r>
              <a:rPr lang="en-AU" dirty="0"/>
              <a:t>PNGHDL will also be constructing the </a:t>
            </a:r>
            <a:r>
              <a:rPr lang="en-AU" dirty="0" err="1"/>
              <a:t>Edevu-Moitaka</a:t>
            </a:r>
            <a:r>
              <a:rPr lang="en-AU" dirty="0"/>
              <a:t> transmission line which will transport the 50MW from </a:t>
            </a:r>
            <a:r>
              <a:rPr lang="en-AU" dirty="0" err="1"/>
              <a:t>Edevu</a:t>
            </a:r>
            <a:r>
              <a:rPr lang="en-AU" dirty="0"/>
              <a:t> and 80 MW from </a:t>
            </a:r>
            <a:r>
              <a:rPr lang="en-AU" dirty="0" err="1"/>
              <a:t>Naoro</a:t>
            </a:r>
            <a:r>
              <a:rPr lang="en-AU" dirty="0"/>
              <a:t>-Brown hydro power plants.</a:t>
            </a:r>
          </a:p>
        </p:txBody>
      </p:sp>
    </p:spTree>
    <p:extLst>
      <p:ext uri="{BB962C8B-B14F-4D97-AF65-F5344CB8AC3E}">
        <p14:creationId xmlns:p14="http://schemas.microsoft.com/office/powerpoint/2010/main" val="1599015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4605"/>
            <a:ext cx="9144000" cy="762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WHAT ARE WE DOING</a:t>
            </a:r>
            <a:endParaRPr lang="en-US" sz="3200" b="1" dirty="0"/>
          </a:p>
        </p:txBody>
      </p:sp>
      <p:sp>
        <p:nvSpPr>
          <p:cNvPr id="5" name="Rounded Rectangle 4"/>
          <p:cNvSpPr/>
          <p:nvPr/>
        </p:nvSpPr>
        <p:spPr>
          <a:xfrm>
            <a:off x="0" y="647700"/>
            <a:ext cx="3810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CHALLENGES vs OPPORTUNITIES</a:t>
            </a:r>
            <a:endParaRPr lang="en-US" sz="2000" dirty="0"/>
          </a:p>
        </p:txBody>
      </p:sp>
      <p:sp>
        <p:nvSpPr>
          <p:cNvPr id="2" name="TextBox 1"/>
          <p:cNvSpPr txBox="1"/>
          <p:nvPr/>
        </p:nvSpPr>
        <p:spPr>
          <a:xfrm>
            <a:off x="266700" y="1752600"/>
            <a:ext cx="8001000" cy="646331"/>
          </a:xfrm>
          <a:prstGeom prst="rect">
            <a:avLst/>
          </a:prstGeom>
          <a:noFill/>
        </p:spPr>
        <p:txBody>
          <a:bodyPr wrap="square" rtlCol="0">
            <a:spAutoFit/>
          </a:bodyPr>
          <a:lstStyle/>
          <a:p>
            <a:endParaRPr lang="en-AU" dirty="0" smtClean="0"/>
          </a:p>
          <a:p>
            <a:r>
              <a:rPr lang="en-AU" dirty="0" smtClean="0"/>
              <a:t>  </a:t>
            </a:r>
            <a:endParaRPr lang="en-AU" dirty="0"/>
          </a:p>
        </p:txBody>
      </p:sp>
      <p:graphicFrame>
        <p:nvGraphicFramePr>
          <p:cNvPr id="3" name="Table 2"/>
          <p:cNvGraphicFramePr>
            <a:graphicFrameLocks noGrp="1"/>
          </p:cNvGraphicFramePr>
          <p:nvPr>
            <p:extLst>
              <p:ext uri="{D42A27DB-BD31-4B8C-83A1-F6EECF244321}">
                <p14:modId xmlns:p14="http://schemas.microsoft.com/office/powerpoint/2010/main" val="2385783848"/>
              </p:ext>
            </p:extLst>
          </p:nvPr>
        </p:nvGraphicFramePr>
        <p:xfrm>
          <a:off x="266700" y="1447799"/>
          <a:ext cx="8572500" cy="5105399"/>
        </p:xfrm>
        <a:graphic>
          <a:graphicData uri="http://schemas.openxmlformats.org/drawingml/2006/table">
            <a:tbl>
              <a:tblPr firstRow="1" bandRow="1">
                <a:tableStyleId>{5C22544A-7EE6-4342-B048-85BDC9FD1C3A}</a:tableStyleId>
              </a:tblPr>
              <a:tblGrid>
                <a:gridCol w="2552700"/>
                <a:gridCol w="3448049"/>
                <a:gridCol w="2571751"/>
              </a:tblGrid>
              <a:tr h="314632">
                <a:tc>
                  <a:txBody>
                    <a:bodyPr/>
                    <a:lstStyle/>
                    <a:p>
                      <a:r>
                        <a:rPr lang="en-AU" sz="1400" dirty="0" smtClean="0"/>
                        <a:t>CHALLENGES</a:t>
                      </a:r>
                      <a:endParaRPr lang="en-AU" sz="1400" dirty="0"/>
                    </a:p>
                  </a:txBody>
                  <a:tcPr/>
                </a:tc>
                <a:tc>
                  <a:txBody>
                    <a:bodyPr/>
                    <a:lstStyle/>
                    <a:p>
                      <a:r>
                        <a:rPr lang="en-AU" sz="1400" dirty="0" smtClean="0"/>
                        <a:t>OPPORTUNITIES</a:t>
                      </a:r>
                      <a:endParaRPr lang="en-AU" sz="1400" dirty="0"/>
                    </a:p>
                  </a:txBody>
                  <a:tcPr/>
                </a:tc>
                <a:tc>
                  <a:txBody>
                    <a:bodyPr/>
                    <a:lstStyle/>
                    <a:p>
                      <a:r>
                        <a:rPr lang="en-AU" sz="1400" dirty="0" smtClean="0"/>
                        <a:t>FUNDING</a:t>
                      </a:r>
                      <a:r>
                        <a:rPr lang="en-AU" sz="1400" baseline="0" dirty="0" smtClean="0"/>
                        <a:t> ARRANGEMENTS</a:t>
                      </a:r>
                      <a:endParaRPr lang="en-AU" sz="1400" dirty="0"/>
                    </a:p>
                  </a:txBody>
                  <a:tcPr/>
                </a:tc>
              </a:tr>
              <a:tr h="654058">
                <a:tc>
                  <a:txBody>
                    <a:bodyPr/>
                    <a:lstStyle/>
                    <a:p>
                      <a:r>
                        <a:rPr lang="en-AU" sz="1400" dirty="0" smtClean="0"/>
                        <a:t>GENERATION</a:t>
                      </a:r>
                      <a:endParaRPr lang="en-AU" sz="1400" dirty="0"/>
                    </a:p>
                  </a:txBody>
                  <a:tcPr/>
                </a:tc>
                <a:tc>
                  <a:txBody>
                    <a:bodyPr/>
                    <a:lstStyle/>
                    <a:p>
                      <a:r>
                        <a:rPr lang="en-AU" sz="1400" dirty="0" smtClean="0"/>
                        <a:t>Approved 1655 MW</a:t>
                      </a:r>
                    </a:p>
                    <a:p>
                      <a:endParaRPr lang="en-AU" sz="1400" dirty="0"/>
                    </a:p>
                  </a:txBody>
                  <a:tcPr/>
                </a:tc>
                <a:tc>
                  <a:txBody>
                    <a:bodyPr/>
                    <a:lstStyle/>
                    <a:p>
                      <a:r>
                        <a:rPr lang="en-AU" sz="1400" dirty="0" smtClean="0"/>
                        <a:t>New IPP’s to enter generation</a:t>
                      </a:r>
                      <a:r>
                        <a:rPr lang="en-AU" sz="1400" baseline="0" dirty="0" smtClean="0"/>
                        <a:t> space.</a:t>
                      </a:r>
                      <a:endParaRPr lang="en-AU" sz="1400" dirty="0"/>
                    </a:p>
                  </a:txBody>
                  <a:tcPr/>
                </a:tc>
              </a:tr>
              <a:tr h="1978968">
                <a:tc>
                  <a:txBody>
                    <a:bodyPr/>
                    <a:lstStyle/>
                    <a:p>
                      <a:r>
                        <a:rPr lang="en-AU" sz="1400" dirty="0" smtClean="0"/>
                        <a:t>TRANSMISSION</a:t>
                      </a:r>
                      <a:endParaRPr lang="en-AU" sz="1400" baseline="0" dirty="0" smtClean="0"/>
                    </a:p>
                    <a:p>
                      <a:pPr marL="342900" indent="-342900">
                        <a:buAutoNum type="arabicParenR"/>
                      </a:pPr>
                      <a:r>
                        <a:rPr lang="en-AU" sz="1400" baseline="0" dirty="0" smtClean="0"/>
                        <a:t>Grid Upgrade</a:t>
                      </a:r>
                    </a:p>
                    <a:p>
                      <a:pPr marL="342900" indent="-342900">
                        <a:buAutoNum type="arabicParenR"/>
                      </a:pPr>
                      <a:r>
                        <a:rPr lang="en-AU" sz="1400" baseline="0" dirty="0" smtClean="0"/>
                        <a:t>Smart Distribution System </a:t>
                      </a:r>
                    </a:p>
                  </a:txBody>
                  <a:tcPr/>
                </a:tc>
                <a:tc>
                  <a:txBody>
                    <a:bodyPr/>
                    <a:lstStyle/>
                    <a:p>
                      <a:r>
                        <a:rPr lang="en-AU" sz="1400" dirty="0" smtClean="0"/>
                        <a:t>a) Tari</a:t>
                      </a:r>
                      <a:r>
                        <a:rPr lang="en-AU" sz="1400" baseline="0" dirty="0" smtClean="0"/>
                        <a:t> – Mt Hagen approx. 142km (gas conversion)</a:t>
                      </a:r>
                      <a:endParaRPr lang="en-AU" sz="1400" baseline="0" dirty="0" smtClean="0">
                        <a:solidFill>
                          <a:srgbClr val="FF0000"/>
                        </a:solidFill>
                      </a:endParaRPr>
                    </a:p>
                    <a:p>
                      <a:r>
                        <a:rPr lang="en-AU" sz="1400" baseline="0" dirty="0" smtClean="0"/>
                        <a:t>b) </a:t>
                      </a:r>
                      <a:r>
                        <a:rPr lang="en-AU" sz="1400" baseline="0" dirty="0" err="1" smtClean="0"/>
                        <a:t>Usino</a:t>
                      </a:r>
                      <a:r>
                        <a:rPr lang="en-AU" sz="1400" baseline="0" dirty="0" smtClean="0"/>
                        <a:t> – </a:t>
                      </a:r>
                      <a:r>
                        <a:rPr lang="en-AU" sz="1400" baseline="0" dirty="0" err="1" smtClean="0"/>
                        <a:t>Kundiawa</a:t>
                      </a:r>
                      <a:r>
                        <a:rPr lang="en-AU" sz="1400" baseline="0" dirty="0" smtClean="0"/>
                        <a:t> approx.100km</a:t>
                      </a:r>
                    </a:p>
                    <a:p>
                      <a:r>
                        <a:rPr lang="en-AU" sz="1400" baseline="0" dirty="0" smtClean="0"/>
                        <a:t>c) Transmission line upgrade </a:t>
                      </a:r>
                    </a:p>
                    <a:p>
                      <a:r>
                        <a:rPr lang="en-AU" sz="1400" baseline="0" dirty="0" smtClean="0"/>
                        <a:t>d) World Bank interconnection of </a:t>
                      </a:r>
                      <a:r>
                        <a:rPr lang="en-AU" sz="1400" baseline="0" dirty="0" err="1" smtClean="0"/>
                        <a:t>Ramu</a:t>
                      </a:r>
                      <a:r>
                        <a:rPr lang="en-AU" sz="1400" baseline="0" dirty="0" smtClean="0"/>
                        <a:t> and Port Moresby grid 307km.</a:t>
                      </a:r>
                    </a:p>
                  </a:txBody>
                  <a:tcPr/>
                </a:tc>
                <a:tc>
                  <a:txBody>
                    <a:bodyPr/>
                    <a:lstStyle/>
                    <a:p>
                      <a:r>
                        <a:rPr lang="en-AU" sz="1400" dirty="0" smtClean="0"/>
                        <a:t>China Exim Bank</a:t>
                      </a:r>
                    </a:p>
                    <a:p>
                      <a:endParaRPr lang="en-AU" sz="1400" dirty="0" smtClean="0"/>
                    </a:p>
                    <a:p>
                      <a:r>
                        <a:rPr lang="en-AU" sz="1400" dirty="0" smtClean="0"/>
                        <a:t>Korea Exim Bank</a:t>
                      </a:r>
                    </a:p>
                    <a:p>
                      <a:r>
                        <a:rPr lang="en-AU" sz="1400" dirty="0" smtClean="0"/>
                        <a:t>JICA</a:t>
                      </a:r>
                    </a:p>
                    <a:p>
                      <a:r>
                        <a:rPr lang="en-AU" sz="1400" dirty="0" smtClean="0"/>
                        <a:t>World Bank</a:t>
                      </a:r>
                    </a:p>
                    <a:p>
                      <a:endParaRPr lang="en-AU" sz="1400" dirty="0" smtClean="0"/>
                    </a:p>
                    <a:p>
                      <a:endParaRPr lang="en-AU" sz="1400" dirty="0" smtClean="0"/>
                    </a:p>
                  </a:txBody>
                  <a:tcPr/>
                </a:tc>
              </a:tr>
              <a:tr h="805004">
                <a:tc>
                  <a:txBody>
                    <a:bodyPr/>
                    <a:lstStyle/>
                    <a:p>
                      <a:pPr marL="0" indent="0">
                        <a:buNone/>
                      </a:pPr>
                      <a:r>
                        <a:rPr lang="en-AU" sz="1400" baseline="0" dirty="0" smtClean="0"/>
                        <a:t>DISTRIBUTION</a:t>
                      </a:r>
                    </a:p>
                  </a:txBody>
                  <a:tcPr/>
                </a:tc>
                <a:tc>
                  <a:txBody>
                    <a:bodyPr/>
                    <a:lstStyle/>
                    <a:p>
                      <a:r>
                        <a:rPr lang="en-AU" sz="1400" dirty="0" smtClean="0"/>
                        <a:t>Smart Distribution systems installation</a:t>
                      </a:r>
                    </a:p>
                    <a:p>
                      <a:endParaRPr lang="en-AU" sz="1400" dirty="0"/>
                    </a:p>
                  </a:txBody>
                  <a:tcPr/>
                </a:tc>
                <a:tc>
                  <a:txBody>
                    <a:bodyPr/>
                    <a:lstStyle/>
                    <a:p>
                      <a:r>
                        <a:rPr lang="en-AU" sz="1400" dirty="0" smtClean="0"/>
                        <a:t>Investment opportunities</a:t>
                      </a:r>
                    </a:p>
                    <a:p>
                      <a:endParaRPr lang="en-AU" sz="1400" dirty="0"/>
                    </a:p>
                  </a:txBody>
                  <a:tcPr/>
                </a:tc>
              </a:tr>
              <a:tr h="805004">
                <a:tc>
                  <a:txBody>
                    <a:bodyPr/>
                    <a:lstStyle/>
                    <a:p>
                      <a:r>
                        <a:rPr lang="en-AU" sz="1400" dirty="0" smtClean="0"/>
                        <a:t>GEOGRAPHY</a:t>
                      </a:r>
                      <a:endParaRPr lang="en-AU" sz="1400" dirty="0"/>
                    </a:p>
                  </a:txBody>
                  <a:tcPr/>
                </a:tc>
                <a:tc>
                  <a:txBody>
                    <a:bodyPr/>
                    <a:lstStyle/>
                    <a:p>
                      <a:pPr marL="0" indent="0">
                        <a:buNone/>
                      </a:pPr>
                      <a:r>
                        <a:rPr lang="en-AU" sz="1400" baseline="0" dirty="0" smtClean="0"/>
                        <a:t>Off-grid /micro grid renewable energy technologies.</a:t>
                      </a:r>
                    </a:p>
                    <a:p>
                      <a:pPr marL="0" indent="0">
                        <a:buNone/>
                      </a:pPr>
                      <a:endParaRPr lang="en-AU" sz="1400" dirty="0"/>
                    </a:p>
                  </a:txBody>
                  <a:tcPr/>
                </a:tc>
                <a:tc>
                  <a:txBody>
                    <a:bodyPr/>
                    <a:lstStyle/>
                    <a:p>
                      <a:r>
                        <a:rPr lang="en-AU" sz="1400" dirty="0" smtClean="0"/>
                        <a:t>Investment opportunities</a:t>
                      </a:r>
                    </a:p>
                  </a:txBody>
                  <a:tcPr/>
                </a:tc>
              </a:tr>
              <a:tr h="547733">
                <a:tc>
                  <a:txBody>
                    <a:bodyPr/>
                    <a:lstStyle/>
                    <a:p>
                      <a:r>
                        <a:rPr lang="en-AU" sz="1400" dirty="0" smtClean="0"/>
                        <a:t>PNG POWER LIMITED</a:t>
                      </a:r>
                      <a:endParaRPr lang="en-AU" sz="1400" dirty="0"/>
                    </a:p>
                  </a:txBody>
                  <a:tcPr/>
                </a:tc>
                <a:tc>
                  <a:txBody>
                    <a:bodyPr/>
                    <a:lstStyle/>
                    <a:p>
                      <a:pPr marL="0" indent="0">
                        <a:buNone/>
                      </a:pPr>
                      <a:r>
                        <a:rPr lang="en-AU" sz="1400" dirty="0" smtClean="0"/>
                        <a:t>Restructure </a:t>
                      </a:r>
                      <a:endParaRPr lang="en-AU" sz="1400" dirty="0"/>
                    </a:p>
                  </a:txBody>
                  <a:tcPr/>
                </a:tc>
                <a:tc>
                  <a:txBody>
                    <a:bodyPr/>
                    <a:lstStyle/>
                    <a:p>
                      <a:endParaRPr lang="en-AU" sz="1400" dirty="0"/>
                    </a:p>
                  </a:txBody>
                  <a:tcPr/>
                </a:tc>
              </a:tr>
            </a:tbl>
          </a:graphicData>
        </a:graphic>
      </p:graphicFrame>
    </p:spTree>
    <p:extLst>
      <p:ext uri="{BB962C8B-B14F-4D97-AF65-F5344CB8AC3E}">
        <p14:creationId xmlns:p14="http://schemas.microsoft.com/office/powerpoint/2010/main" val="32131375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0668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WHAT ARE WE DOING</a:t>
            </a:r>
            <a:endParaRPr lang="en-US" sz="3200" b="1" dirty="0"/>
          </a:p>
        </p:txBody>
      </p:sp>
      <p:sp>
        <p:nvSpPr>
          <p:cNvPr id="5" name="Content Placeholder 4"/>
          <p:cNvSpPr>
            <a:spLocks noGrp="1"/>
          </p:cNvSpPr>
          <p:nvPr>
            <p:ph idx="1"/>
          </p:nvPr>
        </p:nvSpPr>
        <p:spPr>
          <a:xfrm>
            <a:off x="18245" y="1143000"/>
            <a:ext cx="4934755"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CHALLENGES vs OPPORTUNITIES</a:t>
            </a:r>
            <a:endParaRPr lang="en-US" sz="2000" dirty="0"/>
          </a:p>
        </p:txBody>
      </p:sp>
      <p:sp>
        <p:nvSpPr>
          <p:cNvPr id="6" name="TextBox 5"/>
          <p:cNvSpPr txBox="1"/>
          <p:nvPr/>
        </p:nvSpPr>
        <p:spPr>
          <a:xfrm>
            <a:off x="0" y="2438400"/>
            <a:ext cx="9067800" cy="4419600"/>
          </a:xfrm>
          <a:prstGeom prst="rect">
            <a:avLst/>
          </a:prstGeom>
          <a:noFill/>
        </p:spPr>
        <p:txBody>
          <a:bodyPr wrap="square" rtlCol="0">
            <a:spAutoFit/>
          </a:bodyPr>
          <a:lstStyle/>
          <a:p>
            <a:endParaRPr lang="en-AU" dirty="0"/>
          </a:p>
        </p:txBody>
      </p:sp>
      <p:graphicFrame>
        <p:nvGraphicFramePr>
          <p:cNvPr id="7" name="Table 6"/>
          <p:cNvGraphicFramePr>
            <a:graphicFrameLocks noGrp="1"/>
          </p:cNvGraphicFramePr>
          <p:nvPr>
            <p:extLst>
              <p:ext uri="{D42A27DB-BD31-4B8C-83A1-F6EECF244321}">
                <p14:modId xmlns:p14="http://schemas.microsoft.com/office/powerpoint/2010/main" val="2805026183"/>
              </p:ext>
            </p:extLst>
          </p:nvPr>
        </p:nvGraphicFramePr>
        <p:xfrm>
          <a:off x="76200" y="1752599"/>
          <a:ext cx="9144000" cy="6762839"/>
        </p:xfrm>
        <a:graphic>
          <a:graphicData uri="http://schemas.openxmlformats.org/drawingml/2006/table">
            <a:tbl>
              <a:tblPr firstRow="1" bandRow="1">
                <a:tableStyleId>{5C22544A-7EE6-4342-B048-85BDC9FD1C3A}</a:tableStyleId>
              </a:tblPr>
              <a:tblGrid>
                <a:gridCol w="2722880"/>
                <a:gridCol w="3677919"/>
                <a:gridCol w="2743201"/>
              </a:tblGrid>
              <a:tr h="272994">
                <a:tc>
                  <a:txBody>
                    <a:bodyPr/>
                    <a:lstStyle/>
                    <a:p>
                      <a:r>
                        <a:rPr lang="en-AU" sz="1400" dirty="0" smtClean="0"/>
                        <a:t>CHALLENGES</a:t>
                      </a:r>
                      <a:endParaRPr lang="en-AU" sz="1400" dirty="0"/>
                    </a:p>
                  </a:txBody>
                  <a:tcPr/>
                </a:tc>
                <a:tc>
                  <a:txBody>
                    <a:bodyPr/>
                    <a:lstStyle/>
                    <a:p>
                      <a:r>
                        <a:rPr lang="en-AU" sz="1400" dirty="0" smtClean="0"/>
                        <a:t>OPPORTUNITIES</a:t>
                      </a:r>
                      <a:endParaRPr lang="en-AU" sz="1400" dirty="0"/>
                    </a:p>
                  </a:txBody>
                  <a:tcPr/>
                </a:tc>
                <a:tc>
                  <a:txBody>
                    <a:bodyPr/>
                    <a:lstStyle/>
                    <a:p>
                      <a:r>
                        <a:rPr lang="en-AU" sz="1400" dirty="0" smtClean="0"/>
                        <a:t>FUNDING</a:t>
                      </a:r>
                      <a:r>
                        <a:rPr lang="en-AU" sz="1400" baseline="0" dirty="0" smtClean="0"/>
                        <a:t> ARRANGEMENTS</a:t>
                      </a:r>
                      <a:endParaRPr lang="en-AU" sz="1400" dirty="0"/>
                    </a:p>
                  </a:txBody>
                  <a:tcPr/>
                </a:tc>
              </a:tr>
              <a:tr h="1037376">
                <a:tc>
                  <a:txBody>
                    <a:bodyPr/>
                    <a:lstStyle/>
                    <a:p>
                      <a:r>
                        <a:rPr lang="en-AU" sz="1400" dirty="0" smtClean="0"/>
                        <a:t>DATA ACQUSITION</a:t>
                      </a:r>
                      <a:r>
                        <a:rPr lang="en-AU" sz="1400" baseline="0" dirty="0" smtClean="0"/>
                        <a:t> OF ENERGY SOURCES</a:t>
                      </a:r>
                      <a:endParaRPr lang="en-AU" sz="1400" dirty="0"/>
                    </a:p>
                  </a:txBody>
                  <a:tcPr/>
                </a:tc>
                <a:tc>
                  <a:txBody>
                    <a:bodyPr/>
                    <a:lstStyle/>
                    <a:p>
                      <a:pPr marL="285750" indent="-285750" algn="l">
                        <a:buFont typeface="Wingdings" panose="05000000000000000000" pitchFamily="2" charset="2"/>
                        <a:buChar char="§"/>
                      </a:pPr>
                      <a:r>
                        <a:rPr lang="en-US" sz="1400" dirty="0" smtClean="0"/>
                        <a:t>Geothermal/Data acquisition  </a:t>
                      </a:r>
                    </a:p>
                    <a:p>
                      <a:endParaRPr lang="en-AU"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ADB has funded a geospatial survey to map out the </a:t>
                      </a:r>
                    </a:p>
                    <a:p>
                      <a:endParaRPr lang="en-AU" sz="1400" dirty="0"/>
                    </a:p>
                  </a:txBody>
                  <a:tcPr/>
                </a:tc>
              </a:tr>
              <a:tr h="1279622">
                <a:tc>
                  <a:txBody>
                    <a:bodyPr/>
                    <a:lstStyle/>
                    <a:p>
                      <a:r>
                        <a:rPr lang="en-US" sz="1400" dirty="0" smtClean="0"/>
                        <a:t>DONOR/DEVELOPMENT PARTNER COORDINATION  </a:t>
                      </a:r>
                      <a:endParaRPr lang="en-AU" sz="1400" baseline="0" dirty="0" smtClean="0"/>
                    </a:p>
                  </a:txBody>
                  <a:tcPr/>
                </a:tc>
                <a:tc>
                  <a:txBody>
                    <a:bodyPr/>
                    <a:lstStyle/>
                    <a:p>
                      <a:pPr marL="285750" indent="-285750" algn="l">
                        <a:buFont typeface="Wingdings" panose="05000000000000000000" pitchFamily="2" charset="2"/>
                        <a:buChar char="§"/>
                      </a:pPr>
                      <a:r>
                        <a:rPr lang="en-US" sz="1400" dirty="0" smtClean="0"/>
                        <a:t>Lots of development partners including donors ,investors</a:t>
                      </a:r>
                      <a:r>
                        <a:rPr lang="en-US" sz="1400" baseline="0" dirty="0" smtClean="0"/>
                        <a:t> currently engaged in energy development initiatives on the mainland. It’s the i</a:t>
                      </a:r>
                      <a:r>
                        <a:rPr lang="en-US" sz="1400" dirty="0" smtClean="0"/>
                        <a:t>sland Provinces. most similar to PICs ,where energy need is critical. They have an abundance of</a:t>
                      </a:r>
                      <a:r>
                        <a:rPr lang="en-US" sz="1400" baseline="0" dirty="0" smtClean="0"/>
                        <a:t> </a:t>
                      </a:r>
                      <a:r>
                        <a:rPr lang="en-US" sz="1400" dirty="0" smtClean="0"/>
                        <a:t> solar, wind, tide and wave potential</a:t>
                      </a:r>
                    </a:p>
                  </a:txBody>
                  <a:tcPr/>
                </a:tc>
                <a:tc>
                  <a:txBody>
                    <a:bodyPr/>
                    <a:lstStyle/>
                    <a:p>
                      <a:r>
                        <a:rPr lang="en-AU" sz="1400" dirty="0" smtClean="0"/>
                        <a:t>GCF</a:t>
                      </a:r>
                    </a:p>
                  </a:txBody>
                  <a:tcPr/>
                </a:tc>
              </a:tr>
              <a:tr h="1610663">
                <a:tc>
                  <a:txBody>
                    <a:bodyPr/>
                    <a:lstStyle/>
                    <a:p>
                      <a:pPr marL="0" indent="0">
                        <a:buNone/>
                      </a:pPr>
                      <a:r>
                        <a:rPr lang="en-AU" sz="1400" baseline="0" dirty="0" smtClean="0"/>
                        <a:t>REGULATORY</a:t>
                      </a:r>
                    </a:p>
                  </a:txBody>
                  <a:tcPr/>
                </a:tc>
                <a:tc>
                  <a:txBody>
                    <a:bodyPr/>
                    <a:lstStyle/>
                    <a:p>
                      <a:endParaRPr lang="en-AU" sz="1400" dirty="0"/>
                    </a:p>
                  </a:txBody>
                  <a:tcPr/>
                </a:tc>
                <a:tc>
                  <a:txBody>
                    <a:bodyPr/>
                    <a:lstStyle/>
                    <a:p>
                      <a:endParaRPr lang="en-AU" sz="1400" dirty="0"/>
                    </a:p>
                  </a:txBody>
                  <a:tcPr/>
                </a:tc>
              </a:tr>
              <a:tr h="520523">
                <a:tc>
                  <a:txBody>
                    <a:bodyPr/>
                    <a:lstStyle/>
                    <a:p>
                      <a:r>
                        <a:rPr lang="en-AU" dirty="0" smtClean="0"/>
                        <a:t>Technical assistance</a:t>
                      </a:r>
                      <a:r>
                        <a:rPr lang="en-AU" baseline="0" dirty="0" smtClean="0"/>
                        <a:t> </a:t>
                      </a:r>
                      <a:endParaRPr lang="en-AU" dirty="0"/>
                    </a:p>
                  </a:txBody>
                  <a:tcPr/>
                </a:tc>
                <a:tc>
                  <a:txBody>
                    <a:bodyPr/>
                    <a:lstStyle/>
                    <a:p>
                      <a:r>
                        <a:rPr lang="en-AU" dirty="0" smtClean="0"/>
                        <a:t>Lack of trained personnel in the RE</a:t>
                      </a:r>
                      <a:r>
                        <a:rPr lang="en-AU" baseline="0" dirty="0" smtClean="0"/>
                        <a:t>  sector. </a:t>
                      </a:r>
                      <a:endParaRPr lang="en-AU" dirty="0"/>
                    </a:p>
                  </a:txBody>
                  <a:tcPr/>
                </a:tc>
                <a:tc>
                  <a:txBody>
                    <a:bodyPr/>
                    <a:lstStyle/>
                    <a:p>
                      <a:endParaRPr lang="en-AU" sz="1400" dirty="0" smtClean="0"/>
                    </a:p>
                  </a:txBody>
                  <a:tcPr/>
                </a:tc>
              </a:tr>
              <a:tr h="354170">
                <a:tc>
                  <a:txBody>
                    <a:bodyPr/>
                    <a:lstStyle/>
                    <a:p>
                      <a:r>
                        <a:rPr lang="en-AU" sz="1400" smtClean="0"/>
                        <a:t>GRID CONNECTIVITY/INTEGRATION</a:t>
                      </a:r>
                      <a:endParaRPr lang="en-AU"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Due to the geographical complexities of the main island ,as well as it being an archipelagic nation with lots of large islands, grid interconnection is a problem. We have two main grids ,the </a:t>
                      </a:r>
                      <a:r>
                        <a:rPr lang="en-US" sz="1400" dirty="0" err="1" smtClean="0"/>
                        <a:t>Ramu</a:t>
                      </a:r>
                      <a:r>
                        <a:rPr lang="en-US" sz="1400" dirty="0" smtClean="0"/>
                        <a:t> Grid and the Port Moresby Grid. There are a lot of micro grids mostly emanating out of government stations. </a:t>
                      </a:r>
                      <a:endParaRPr lang="en-AU" sz="1400" dirty="0" smtClean="0"/>
                    </a:p>
                  </a:txBody>
                  <a:tcPr/>
                </a:tc>
                <a:tc>
                  <a:txBody>
                    <a:bodyPr/>
                    <a:lstStyle/>
                    <a:p>
                      <a:endParaRPr lang="en-AU" sz="1400" dirty="0"/>
                    </a:p>
                  </a:txBody>
                  <a:tcPr/>
                </a:tc>
              </a:tr>
            </a:tbl>
          </a:graphicData>
        </a:graphic>
      </p:graphicFrame>
    </p:spTree>
    <p:extLst>
      <p:ext uri="{BB962C8B-B14F-4D97-AF65-F5344CB8AC3E}">
        <p14:creationId xmlns:p14="http://schemas.microsoft.com/office/powerpoint/2010/main" val="3192717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6800" cy="9906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t>WHAT ARE WE DOING</a:t>
            </a:r>
          </a:p>
        </p:txBody>
      </p:sp>
      <p:sp>
        <p:nvSpPr>
          <p:cNvPr id="5" name="Content Placeholder 4"/>
          <p:cNvSpPr>
            <a:spLocks noGrp="1"/>
          </p:cNvSpPr>
          <p:nvPr>
            <p:ph idx="1"/>
          </p:nvPr>
        </p:nvSpPr>
        <p:spPr>
          <a:xfrm>
            <a:off x="0" y="990600"/>
            <a:ext cx="79248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a:spcBef>
                <a:spcPts val="0"/>
              </a:spcBef>
              <a:buNone/>
            </a:pPr>
            <a:r>
              <a:rPr lang="en-US" sz="1800" dirty="0">
                <a:solidFill>
                  <a:prstClr val="white"/>
                </a:solidFill>
              </a:rPr>
              <a:t>CHALLENGES FOR CONNECTIVITY</a:t>
            </a:r>
          </a:p>
        </p:txBody>
      </p:sp>
      <p:pic>
        <p:nvPicPr>
          <p:cNvPr id="6" name="Picture 5"/>
          <p:cNvPicPr>
            <a:picLocks noChangeAspect="1"/>
          </p:cNvPicPr>
          <p:nvPr/>
        </p:nvPicPr>
        <p:blipFill rotWithShape="1">
          <a:blip r:embed="rId2"/>
          <a:srcRect l="53570" t="14540" r="2552"/>
          <a:stretch/>
        </p:blipFill>
        <p:spPr>
          <a:xfrm>
            <a:off x="2146" y="1600200"/>
            <a:ext cx="8763000" cy="4800600"/>
          </a:xfrm>
          <a:prstGeom prst="rect">
            <a:avLst/>
          </a:prstGeom>
        </p:spPr>
      </p:pic>
    </p:spTree>
    <p:extLst>
      <p:ext uri="{BB962C8B-B14F-4D97-AF65-F5344CB8AC3E}">
        <p14:creationId xmlns:p14="http://schemas.microsoft.com/office/powerpoint/2010/main" val="1743673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111"/>
          <p:cNvGrpSpPr>
            <a:grpSpLocks/>
          </p:cNvGrpSpPr>
          <p:nvPr/>
        </p:nvGrpSpPr>
        <p:grpSpPr bwMode="auto">
          <a:xfrm>
            <a:off x="1374735" y="1664368"/>
            <a:ext cx="6279356" cy="4269084"/>
            <a:chOff x="390525" y="1042988"/>
            <a:chExt cx="8372475" cy="5692690"/>
          </a:xfrm>
        </p:grpSpPr>
        <p:grpSp>
          <p:nvGrpSpPr>
            <p:cNvPr id="8195" name="Group 22"/>
            <p:cNvGrpSpPr>
              <a:grpSpLocks/>
            </p:cNvGrpSpPr>
            <p:nvPr/>
          </p:nvGrpSpPr>
          <p:grpSpPr bwMode="auto">
            <a:xfrm>
              <a:off x="390525" y="1042988"/>
              <a:ext cx="8372475" cy="5129212"/>
              <a:chOff x="390525" y="1042988"/>
              <a:chExt cx="8372475" cy="5129212"/>
            </a:xfrm>
          </p:grpSpPr>
          <p:sp>
            <p:nvSpPr>
              <p:cNvPr id="8263" name="Freeform 4"/>
              <p:cNvSpPr>
                <a:spLocks/>
              </p:cNvSpPr>
              <p:nvPr/>
            </p:nvSpPr>
            <p:spPr bwMode="auto">
              <a:xfrm>
                <a:off x="3819525" y="4595813"/>
                <a:ext cx="1300163" cy="1147762"/>
              </a:xfrm>
              <a:custGeom>
                <a:avLst/>
                <a:gdLst>
                  <a:gd name="T0" fmla="*/ 0 w 819"/>
                  <a:gd name="T1" fmla="*/ 2147483646 h 723"/>
                  <a:gd name="T2" fmla="*/ 2147483646 w 819"/>
                  <a:gd name="T3" fmla="*/ 2147483646 h 723"/>
                  <a:gd name="T4" fmla="*/ 2147483646 w 819"/>
                  <a:gd name="T5" fmla="*/ 2147483646 h 723"/>
                  <a:gd name="T6" fmla="*/ 2147483646 w 819"/>
                  <a:gd name="T7" fmla="*/ 2147483646 h 723"/>
                  <a:gd name="T8" fmla="*/ 2147483646 w 819"/>
                  <a:gd name="T9" fmla="*/ 2147483646 h 723"/>
                  <a:gd name="T10" fmla="*/ 2147483646 w 819"/>
                  <a:gd name="T11" fmla="*/ 2147483646 h 723"/>
                  <a:gd name="T12" fmla="*/ 2147483646 w 819"/>
                  <a:gd name="T13" fmla="*/ 2147483646 h 723"/>
                  <a:gd name="T14" fmla="*/ 2147483646 w 819"/>
                  <a:gd name="T15" fmla="*/ 2147483646 h 723"/>
                  <a:gd name="T16" fmla="*/ 2147483646 w 819"/>
                  <a:gd name="T17" fmla="*/ 2147483646 h 723"/>
                  <a:gd name="T18" fmla="*/ 2147483646 w 819"/>
                  <a:gd name="T19" fmla="*/ 2147483646 h 723"/>
                  <a:gd name="T20" fmla="*/ 2147483646 w 819"/>
                  <a:gd name="T21" fmla="*/ 2147483646 h 723"/>
                  <a:gd name="T22" fmla="*/ 2147483646 w 819"/>
                  <a:gd name="T23" fmla="*/ 2147483646 h 723"/>
                  <a:gd name="T24" fmla="*/ 2147483646 w 819"/>
                  <a:gd name="T25" fmla="*/ 2147483646 h 723"/>
                  <a:gd name="T26" fmla="*/ 2147483646 w 819"/>
                  <a:gd name="T27" fmla="*/ 2147483646 h 723"/>
                  <a:gd name="T28" fmla="*/ 2147483646 w 819"/>
                  <a:gd name="T29" fmla="*/ 2147483646 h 723"/>
                  <a:gd name="T30" fmla="*/ 2147483646 w 819"/>
                  <a:gd name="T31" fmla="*/ 2147483646 h 723"/>
                  <a:gd name="T32" fmla="*/ 2147483646 w 819"/>
                  <a:gd name="T33" fmla="*/ 2147483646 h 723"/>
                  <a:gd name="T34" fmla="*/ 2147483646 w 819"/>
                  <a:gd name="T35" fmla="*/ 2147483646 h 723"/>
                  <a:gd name="T36" fmla="*/ 2147483646 w 819"/>
                  <a:gd name="T37" fmla="*/ 2147483646 h 723"/>
                  <a:gd name="T38" fmla="*/ 2147483646 w 819"/>
                  <a:gd name="T39" fmla="*/ 2147483646 h 723"/>
                  <a:gd name="T40" fmla="*/ 2147483646 w 819"/>
                  <a:gd name="T41" fmla="*/ 2147483646 h 723"/>
                  <a:gd name="T42" fmla="*/ 2147483646 w 819"/>
                  <a:gd name="T43" fmla="*/ 2147483646 h 723"/>
                  <a:gd name="T44" fmla="*/ 2147483646 w 819"/>
                  <a:gd name="T45" fmla="*/ 2147483646 h 723"/>
                  <a:gd name="T46" fmla="*/ 2147483646 w 819"/>
                  <a:gd name="T47" fmla="*/ 2147483646 h 723"/>
                  <a:gd name="T48" fmla="*/ 2147483646 w 819"/>
                  <a:gd name="T49" fmla="*/ 2147483646 h 723"/>
                  <a:gd name="T50" fmla="*/ 2147483646 w 819"/>
                  <a:gd name="T51" fmla="*/ 2147483646 h 723"/>
                  <a:gd name="T52" fmla="*/ 2147483646 w 819"/>
                  <a:gd name="T53" fmla="*/ 2147483646 h 723"/>
                  <a:gd name="T54" fmla="*/ 2147483646 w 819"/>
                  <a:gd name="T55" fmla="*/ 2147483646 h 723"/>
                  <a:gd name="T56" fmla="*/ 2147483646 w 819"/>
                  <a:gd name="T57" fmla="*/ 2147483646 h 723"/>
                  <a:gd name="T58" fmla="*/ 2147483646 w 819"/>
                  <a:gd name="T59" fmla="*/ 2147483646 h 723"/>
                  <a:gd name="T60" fmla="*/ 2147483646 w 819"/>
                  <a:gd name="T61" fmla="*/ 2147483646 h 723"/>
                  <a:gd name="T62" fmla="*/ 2147483646 w 819"/>
                  <a:gd name="T63" fmla="*/ 2147483646 h 723"/>
                  <a:gd name="T64" fmla="*/ 2147483646 w 819"/>
                  <a:gd name="T65" fmla="*/ 2147483646 h 723"/>
                  <a:gd name="T66" fmla="*/ 2147483646 w 819"/>
                  <a:gd name="T67" fmla="*/ 2147483646 h 723"/>
                  <a:gd name="T68" fmla="*/ 2147483646 w 819"/>
                  <a:gd name="T69" fmla="*/ 2147483646 h 723"/>
                  <a:gd name="T70" fmla="*/ 2147483646 w 819"/>
                  <a:gd name="T71" fmla="*/ 2147483646 h 723"/>
                  <a:gd name="T72" fmla="*/ 2147483646 w 819"/>
                  <a:gd name="T73" fmla="*/ 2147483646 h 723"/>
                  <a:gd name="T74" fmla="*/ 2147483646 w 819"/>
                  <a:gd name="T75" fmla="*/ 2147483646 h 723"/>
                  <a:gd name="T76" fmla="*/ 2147483646 w 819"/>
                  <a:gd name="T77" fmla="*/ 2147483646 h 723"/>
                  <a:gd name="T78" fmla="*/ 2147483646 w 819"/>
                  <a:gd name="T79" fmla="*/ 2147483646 h 723"/>
                  <a:gd name="T80" fmla="*/ 2147483646 w 819"/>
                  <a:gd name="T81" fmla="*/ 2147483646 h 723"/>
                  <a:gd name="T82" fmla="*/ 2147483646 w 819"/>
                  <a:gd name="T83" fmla="*/ 2147483646 h 723"/>
                  <a:gd name="T84" fmla="*/ 2147483646 w 819"/>
                  <a:gd name="T85" fmla="*/ 2147483646 h 723"/>
                  <a:gd name="T86" fmla="*/ 2147483646 w 819"/>
                  <a:gd name="T87" fmla="*/ 2147483646 h 723"/>
                  <a:gd name="T88" fmla="*/ 2147483646 w 819"/>
                  <a:gd name="T89" fmla="*/ 2147483646 h 723"/>
                  <a:gd name="T90" fmla="*/ 2147483646 w 819"/>
                  <a:gd name="T91" fmla="*/ 2147483646 h 723"/>
                  <a:gd name="T92" fmla="*/ 2147483646 w 819"/>
                  <a:gd name="T93" fmla="*/ 2147483646 h 723"/>
                  <a:gd name="T94" fmla="*/ 2147483646 w 819"/>
                  <a:gd name="T95" fmla="*/ 2147483646 h 723"/>
                  <a:gd name="T96" fmla="*/ 2147483646 w 819"/>
                  <a:gd name="T97" fmla="*/ 2147483646 h 723"/>
                  <a:gd name="T98" fmla="*/ 2147483646 w 819"/>
                  <a:gd name="T99" fmla="*/ 2147483646 h 723"/>
                  <a:gd name="T100" fmla="*/ 2147483646 w 819"/>
                  <a:gd name="T101" fmla="*/ 2147483646 h 723"/>
                  <a:gd name="T102" fmla="*/ 2147483646 w 819"/>
                  <a:gd name="T103" fmla="*/ 0 h 723"/>
                  <a:gd name="T104" fmla="*/ 2147483646 w 819"/>
                  <a:gd name="T105" fmla="*/ 2147483646 h 723"/>
                  <a:gd name="T106" fmla="*/ 2147483646 w 819"/>
                  <a:gd name="T107" fmla="*/ 0 h 723"/>
                  <a:gd name="T108" fmla="*/ 2147483646 w 819"/>
                  <a:gd name="T109" fmla="*/ 2147483646 h 723"/>
                  <a:gd name="T110" fmla="*/ 0 w 819"/>
                  <a:gd name="T111" fmla="*/ 2147483646 h 7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19" h="723">
                    <a:moveTo>
                      <a:pt x="0" y="42"/>
                    </a:moveTo>
                    <a:lnTo>
                      <a:pt x="96" y="138"/>
                    </a:lnTo>
                    <a:lnTo>
                      <a:pt x="147" y="120"/>
                    </a:lnTo>
                    <a:lnTo>
                      <a:pt x="207" y="192"/>
                    </a:lnTo>
                    <a:lnTo>
                      <a:pt x="192" y="234"/>
                    </a:lnTo>
                    <a:lnTo>
                      <a:pt x="162" y="273"/>
                    </a:lnTo>
                    <a:lnTo>
                      <a:pt x="138" y="273"/>
                    </a:lnTo>
                    <a:lnTo>
                      <a:pt x="132" y="291"/>
                    </a:lnTo>
                    <a:lnTo>
                      <a:pt x="189" y="372"/>
                    </a:lnTo>
                    <a:lnTo>
                      <a:pt x="216" y="372"/>
                    </a:lnTo>
                    <a:cubicBezTo>
                      <a:pt x="225" y="431"/>
                      <a:pt x="225" y="410"/>
                      <a:pt x="225" y="435"/>
                    </a:cubicBezTo>
                    <a:lnTo>
                      <a:pt x="267" y="438"/>
                    </a:lnTo>
                    <a:lnTo>
                      <a:pt x="327" y="507"/>
                    </a:lnTo>
                    <a:lnTo>
                      <a:pt x="339" y="567"/>
                    </a:lnTo>
                    <a:lnTo>
                      <a:pt x="411" y="609"/>
                    </a:lnTo>
                    <a:lnTo>
                      <a:pt x="420" y="645"/>
                    </a:lnTo>
                    <a:lnTo>
                      <a:pt x="459" y="633"/>
                    </a:lnTo>
                    <a:lnTo>
                      <a:pt x="549" y="699"/>
                    </a:lnTo>
                    <a:lnTo>
                      <a:pt x="624" y="708"/>
                    </a:lnTo>
                    <a:lnTo>
                      <a:pt x="648" y="723"/>
                    </a:lnTo>
                    <a:lnTo>
                      <a:pt x="672" y="693"/>
                    </a:lnTo>
                    <a:lnTo>
                      <a:pt x="666" y="657"/>
                    </a:lnTo>
                    <a:lnTo>
                      <a:pt x="678" y="633"/>
                    </a:lnTo>
                    <a:lnTo>
                      <a:pt x="690" y="615"/>
                    </a:lnTo>
                    <a:lnTo>
                      <a:pt x="726" y="627"/>
                    </a:lnTo>
                    <a:lnTo>
                      <a:pt x="819" y="567"/>
                    </a:lnTo>
                    <a:lnTo>
                      <a:pt x="789" y="546"/>
                    </a:lnTo>
                    <a:lnTo>
                      <a:pt x="765" y="546"/>
                    </a:lnTo>
                    <a:lnTo>
                      <a:pt x="732" y="516"/>
                    </a:lnTo>
                    <a:lnTo>
                      <a:pt x="732" y="495"/>
                    </a:lnTo>
                    <a:lnTo>
                      <a:pt x="747" y="465"/>
                    </a:lnTo>
                    <a:lnTo>
                      <a:pt x="756" y="429"/>
                    </a:lnTo>
                    <a:lnTo>
                      <a:pt x="792" y="414"/>
                    </a:lnTo>
                    <a:lnTo>
                      <a:pt x="780" y="369"/>
                    </a:lnTo>
                    <a:lnTo>
                      <a:pt x="753" y="354"/>
                    </a:lnTo>
                    <a:lnTo>
                      <a:pt x="729" y="354"/>
                    </a:lnTo>
                    <a:lnTo>
                      <a:pt x="711" y="345"/>
                    </a:lnTo>
                    <a:lnTo>
                      <a:pt x="675" y="366"/>
                    </a:lnTo>
                    <a:lnTo>
                      <a:pt x="618" y="366"/>
                    </a:lnTo>
                    <a:lnTo>
                      <a:pt x="600" y="384"/>
                    </a:lnTo>
                    <a:lnTo>
                      <a:pt x="534" y="384"/>
                    </a:lnTo>
                    <a:lnTo>
                      <a:pt x="504" y="333"/>
                    </a:lnTo>
                    <a:lnTo>
                      <a:pt x="495" y="303"/>
                    </a:lnTo>
                    <a:lnTo>
                      <a:pt x="486" y="258"/>
                    </a:lnTo>
                    <a:lnTo>
                      <a:pt x="471" y="222"/>
                    </a:lnTo>
                    <a:lnTo>
                      <a:pt x="438" y="219"/>
                    </a:lnTo>
                    <a:lnTo>
                      <a:pt x="393" y="189"/>
                    </a:lnTo>
                    <a:lnTo>
                      <a:pt x="399" y="144"/>
                    </a:lnTo>
                    <a:lnTo>
                      <a:pt x="393" y="102"/>
                    </a:lnTo>
                    <a:lnTo>
                      <a:pt x="378" y="42"/>
                    </a:lnTo>
                    <a:lnTo>
                      <a:pt x="357" y="9"/>
                    </a:lnTo>
                    <a:lnTo>
                      <a:pt x="318" y="0"/>
                    </a:lnTo>
                    <a:lnTo>
                      <a:pt x="273" y="15"/>
                    </a:lnTo>
                    <a:lnTo>
                      <a:pt x="174" y="0"/>
                    </a:lnTo>
                    <a:lnTo>
                      <a:pt x="120" y="6"/>
                    </a:lnTo>
                    <a:lnTo>
                      <a:pt x="0" y="42"/>
                    </a:lnTo>
                    <a:close/>
                  </a:path>
                </a:pathLst>
              </a:custGeom>
              <a:solidFill>
                <a:srgbClr val="33CC33"/>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350"/>
              </a:p>
            </p:txBody>
          </p:sp>
          <p:sp>
            <p:nvSpPr>
              <p:cNvPr id="8264" name="Freeform 5"/>
              <p:cNvSpPr>
                <a:spLocks/>
              </p:cNvSpPr>
              <p:nvPr/>
            </p:nvSpPr>
            <p:spPr bwMode="auto">
              <a:xfrm>
                <a:off x="3148013" y="3309938"/>
                <a:ext cx="1181100" cy="1347787"/>
              </a:xfrm>
              <a:custGeom>
                <a:avLst/>
                <a:gdLst>
                  <a:gd name="T0" fmla="*/ 2147483646 w 744"/>
                  <a:gd name="T1" fmla="*/ 2147483646 h 849"/>
                  <a:gd name="T2" fmla="*/ 2147483646 w 744"/>
                  <a:gd name="T3" fmla="*/ 2147483646 h 849"/>
                  <a:gd name="T4" fmla="*/ 2147483646 w 744"/>
                  <a:gd name="T5" fmla="*/ 2147483646 h 849"/>
                  <a:gd name="T6" fmla="*/ 2147483646 w 744"/>
                  <a:gd name="T7" fmla="*/ 2147483646 h 849"/>
                  <a:gd name="T8" fmla="*/ 2147483646 w 744"/>
                  <a:gd name="T9" fmla="*/ 2147483646 h 849"/>
                  <a:gd name="T10" fmla="*/ 2147483646 w 744"/>
                  <a:gd name="T11" fmla="*/ 2147483646 h 849"/>
                  <a:gd name="T12" fmla="*/ 2147483646 w 744"/>
                  <a:gd name="T13" fmla="*/ 2147483646 h 849"/>
                  <a:gd name="T14" fmla="*/ 2147483646 w 744"/>
                  <a:gd name="T15" fmla="*/ 2147483646 h 849"/>
                  <a:gd name="T16" fmla="*/ 2147483646 w 744"/>
                  <a:gd name="T17" fmla="*/ 2147483646 h 849"/>
                  <a:gd name="T18" fmla="*/ 2147483646 w 744"/>
                  <a:gd name="T19" fmla="*/ 2147483646 h 849"/>
                  <a:gd name="T20" fmla="*/ 0 w 744"/>
                  <a:gd name="T21" fmla="*/ 2147483646 h 849"/>
                  <a:gd name="T22" fmla="*/ 2147483646 w 744"/>
                  <a:gd name="T23" fmla="*/ 2147483646 h 849"/>
                  <a:gd name="T24" fmla="*/ 2147483646 w 744"/>
                  <a:gd name="T25" fmla="*/ 2147483646 h 849"/>
                  <a:gd name="T26" fmla="*/ 2147483646 w 744"/>
                  <a:gd name="T27" fmla="*/ 2147483646 h 849"/>
                  <a:gd name="T28" fmla="*/ 2147483646 w 744"/>
                  <a:gd name="T29" fmla="*/ 2147483646 h 849"/>
                  <a:gd name="T30" fmla="*/ 2147483646 w 744"/>
                  <a:gd name="T31" fmla="*/ 2147483646 h 849"/>
                  <a:gd name="T32" fmla="*/ 2147483646 w 744"/>
                  <a:gd name="T33" fmla="*/ 2147483646 h 849"/>
                  <a:gd name="T34" fmla="*/ 2147483646 w 744"/>
                  <a:gd name="T35" fmla="*/ 2147483646 h 849"/>
                  <a:gd name="T36" fmla="*/ 2147483646 w 744"/>
                  <a:gd name="T37" fmla="*/ 2147483646 h 849"/>
                  <a:gd name="T38" fmla="*/ 2147483646 w 744"/>
                  <a:gd name="T39" fmla="*/ 2147483646 h 849"/>
                  <a:gd name="T40" fmla="*/ 2147483646 w 744"/>
                  <a:gd name="T41" fmla="*/ 2147483646 h 849"/>
                  <a:gd name="T42" fmla="*/ 2147483646 w 744"/>
                  <a:gd name="T43" fmla="*/ 2147483646 h 849"/>
                  <a:gd name="T44" fmla="*/ 2147483646 w 744"/>
                  <a:gd name="T45" fmla="*/ 2147483646 h 849"/>
                  <a:gd name="T46" fmla="*/ 2147483646 w 744"/>
                  <a:gd name="T47" fmla="*/ 2147483646 h 849"/>
                  <a:gd name="T48" fmla="*/ 2147483646 w 744"/>
                  <a:gd name="T49" fmla="*/ 2147483646 h 849"/>
                  <a:gd name="T50" fmla="*/ 2147483646 w 744"/>
                  <a:gd name="T51" fmla="*/ 2147483646 h 849"/>
                  <a:gd name="T52" fmla="*/ 2147483646 w 744"/>
                  <a:gd name="T53" fmla="*/ 2147483646 h 849"/>
                  <a:gd name="T54" fmla="*/ 2147483646 w 744"/>
                  <a:gd name="T55" fmla="*/ 2147483646 h 849"/>
                  <a:gd name="T56" fmla="*/ 2147483646 w 744"/>
                  <a:gd name="T57" fmla="*/ 2147483646 h 849"/>
                  <a:gd name="T58" fmla="*/ 2147483646 w 744"/>
                  <a:gd name="T59" fmla="*/ 2147483646 h 849"/>
                  <a:gd name="T60" fmla="*/ 2147483646 w 744"/>
                  <a:gd name="T61" fmla="*/ 2147483646 h 849"/>
                  <a:gd name="T62" fmla="*/ 2147483646 w 744"/>
                  <a:gd name="T63" fmla="*/ 2147483646 h 849"/>
                  <a:gd name="T64" fmla="*/ 2147483646 w 744"/>
                  <a:gd name="T65" fmla="*/ 2147483646 h 8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44" h="849">
                    <a:moveTo>
                      <a:pt x="423" y="849"/>
                    </a:moveTo>
                    <a:lnTo>
                      <a:pt x="420" y="801"/>
                    </a:lnTo>
                    <a:lnTo>
                      <a:pt x="372" y="792"/>
                    </a:lnTo>
                    <a:lnTo>
                      <a:pt x="357" y="816"/>
                    </a:lnTo>
                    <a:lnTo>
                      <a:pt x="324" y="786"/>
                    </a:lnTo>
                    <a:lnTo>
                      <a:pt x="318" y="741"/>
                    </a:lnTo>
                    <a:lnTo>
                      <a:pt x="282" y="726"/>
                    </a:lnTo>
                    <a:lnTo>
                      <a:pt x="228" y="669"/>
                    </a:lnTo>
                    <a:lnTo>
                      <a:pt x="141" y="636"/>
                    </a:lnTo>
                    <a:lnTo>
                      <a:pt x="93" y="627"/>
                    </a:lnTo>
                    <a:lnTo>
                      <a:pt x="90" y="570"/>
                    </a:lnTo>
                    <a:lnTo>
                      <a:pt x="15" y="525"/>
                    </a:lnTo>
                    <a:lnTo>
                      <a:pt x="15" y="456"/>
                    </a:lnTo>
                    <a:lnTo>
                      <a:pt x="45" y="423"/>
                    </a:lnTo>
                    <a:lnTo>
                      <a:pt x="60" y="381"/>
                    </a:lnTo>
                    <a:lnTo>
                      <a:pt x="45" y="354"/>
                    </a:lnTo>
                    <a:lnTo>
                      <a:pt x="60" y="309"/>
                    </a:lnTo>
                    <a:lnTo>
                      <a:pt x="93" y="210"/>
                    </a:lnTo>
                    <a:lnTo>
                      <a:pt x="105" y="156"/>
                    </a:lnTo>
                    <a:lnTo>
                      <a:pt x="75" y="108"/>
                    </a:lnTo>
                    <a:lnTo>
                      <a:pt x="30" y="108"/>
                    </a:lnTo>
                    <a:lnTo>
                      <a:pt x="0" y="66"/>
                    </a:lnTo>
                    <a:lnTo>
                      <a:pt x="225" y="66"/>
                    </a:lnTo>
                    <a:lnTo>
                      <a:pt x="237" y="84"/>
                    </a:lnTo>
                    <a:lnTo>
                      <a:pt x="360" y="0"/>
                    </a:lnTo>
                    <a:lnTo>
                      <a:pt x="405" y="30"/>
                    </a:lnTo>
                    <a:lnTo>
                      <a:pt x="462" y="42"/>
                    </a:lnTo>
                    <a:lnTo>
                      <a:pt x="498" y="42"/>
                    </a:lnTo>
                    <a:lnTo>
                      <a:pt x="528" y="30"/>
                    </a:lnTo>
                    <a:lnTo>
                      <a:pt x="579" y="54"/>
                    </a:lnTo>
                    <a:lnTo>
                      <a:pt x="603" y="78"/>
                    </a:lnTo>
                    <a:lnTo>
                      <a:pt x="624" y="96"/>
                    </a:lnTo>
                    <a:lnTo>
                      <a:pt x="645" y="135"/>
                    </a:lnTo>
                    <a:lnTo>
                      <a:pt x="663" y="171"/>
                    </a:lnTo>
                    <a:lnTo>
                      <a:pt x="681" y="171"/>
                    </a:lnTo>
                    <a:lnTo>
                      <a:pt x="693" y="204"/>
                    </a:lnTo>
                    <a:lnTo>
                      <a:pt x="702" y="231"/>
                    </a:lnTo>
                    <a:lnTo>
                      <a:pt x="702" y="285"/>
                    </a:lnTo>
                    <a:lnTo>
                      <a:pt x="705" y="315"/>
                    </a:lnTo>
                    <a:lnTo>
                      <a:pt x="642" y="342"/>
                    </a:lnTo>
                    <a:lnTo>
                      <a:pt x="621" y="336"/>
                    </a:lnTo>
                    <a:lnTo>
                      <a:pt x="591" y="342"/>
                    </a:lnTo>
                    <a:lnTo>
                      <a:pt x="537" y="336"/>
                    </a:lnTo>
                    <a:lnTo>
                      <a:pt x="492" y="336"/>
                    </a:lnTo>
                    <a:lnTo>
                      <a:pt x="423" y="330"/>
                    </a:lnTo>
                    <a:lnTo>
                      <a:pt x="399" y="333"/>
                    </a:lnTo>
                    <a:lnTo>
                      <a:pt x="381" y="411"/>
                    </a:lnTo>
                    <a:lnTo>
                      <a:pt x="429" y="456"/>
                    </a:lnTo>
                    <a:lnTo>
                      <a:pt x="459" y="492"/>
                    </a:lnTo>
                    <a:lnTo>
                      <a:pt x="459" y="522"/>
                    </a:lnTo>
                    <a:lnTo>
                      <a:pt x="465" y="582"/>
                    </a:lnTo>
                    <a:lnTo>
                      <a:pt x="480" y="600"/>
                    </a:lnTo>
                    <a:lnTo>
                      <a:pt x="513" y="618"/>
                    </a:lnTo>
                    <a:lnTo>
                      <a:pt x="570" y="657"/>
                    </a:lnTo>
                    <a:lnTo>
                      <a:pt x="582" y="681"/>
                    </a:lnTo>
                    <a:lnTo>
                      <a:pt x="603" y="687"/>
                    </a:lnTo>
                    <a:lnTo>
                      <a:pt x="615" y="723"/>
                    </a:lnTo>
                    <a:lnTo>
                      <a:pt x="636" y="729"/>
                    </a:lnTo>
                    <a:lnTo>
                      <a:pt x="654" y="774"/>
                    </a:lnTo>
                    <a:lnTo>
                      <a:pt x="696" y="789"/>
                    </a:lnTo>
                    <a:lnTo>
                      <a:pt x="717" y="780"/>
                    </a:lnTo>
                    <a:lnTo>
                      <a:pt x="744" y="807"/>
                    </a:lnTo>
                    <a:lnTo>
                      <a:pt x="696" y="825"/>
                    </a:lnTo>
                    <a:lnTo>
                      <a:pt x="591" y="813"/>
                    </a:lnTo>
                    <a:lnTo>
                      <a:pt x="561" y="807"/>
                    </a:lnTo>
                    <a:lnTo>
                      <a:pt x="423" y="849"/>
                    </a:lnTo>
                    <a:close/>
                  </a:path>
                </a:pathLst>
              </a:custGeom>
              <a:solidFill>
                <a:srgbClr val="33CC33"/>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350"/>
              </a:p>
            </p:txBody>
          </p:sp>
          <p:sp>
            <p:nvSpPr>
              <p:cNvPr id="8265" name="Freeform 6"/>
              <p:cNvSpPr>
                <a:spLocks/>
              </p:cNvSpPr>
              <p:nvPr/>
            </p:nvSpPr>
            <p:spPr bwMode="auto">
              <a:xfrm>
                <a:off x="4876800" y="5486400"/>
                <a:ext cx="1033463" cy="685800"/>
              </a:xfrm>
              <a:custGeom>
                <a:avLst/>
                <a:gdLst>
                  <a:gd name="T0" fmla="*/ 2147483646 w 651"/>
                  <a:gd name="T1" fmla="*/ 2147483646 h 432"/>
                  <a:gd name="T2" fmla="*/ 2147483646 w 651"/>
                  <a:gd name="T3" fmla="*/ 2147483646 h 432"/>
                  <a:gd name="T4" fmla="*/ 2147483646 w 651"/>
                  <a:gd name="T5" fmla="*/ 2147483646 h 432"/>
                  <a:gd name="T6" fmla="*/ 2147483646 w 651"/>
                  <a:gd name="T7" fmla="*/ 2147483646 h 432"/>
                  <a:gd name="T8" fmla="*/ 2147483646 w 651"/>
                  <a:gd name="T9" fmla="*/ 2147483646 h 432"/>
                  <a:gd name="T10" fmla="*/ 2147483646 w 651"/>
                  <a:gd name="T11" fmla="*/ 2147483646 h 432"/>
                  <a:gd name="T12" fmla="*/ 2147483646 w 651"/>
                  <a:gd name="T13" fmla="*/ 2147483646 h 432"/>
                  <a:gd name="T14" fmla="*/ 2147483646 w 651"/>
                  <a:gd name="T15" fmla="*/ 2147483646 h 432"/>
                  <a:gd name="T16" fmla="*/ 2147483646 w 651"/>
                  <a:gd name="T17" fmla="*/ 2147483646 h 432"/>
                  <a:gd name="T18" fmla="*/ 2147483646 w 651"/>
                  <a:gd name="T19" fmla="*/ 2147483646 h 432"/>
                  <a:gd name="T20" fmla="*/ 2147483646 w 651"/>
                  <a:gd name="T21" fmla="*/ 2147483646 h 432"/>
                  <a:gd name="T22" fmla="*/ 2147483646 w 651"/>
                  <a:gd name="T23" fmla="*/ 2147483646 h 432"/>
                  <a:gd name="T24" fmla="*/ 2147483646 w 651"/>
                  <a:gd name="T25" fmla="*/ 2147483646 h 432"/>
                  <a:gd name="T26" fmla="*/ 2147483646 w 651"/>
                  <a:gd name="T27" fmla="*/ 2147483646 h 432"/>
                  <a:gd name="T28" fmla="*/ 2147483646 w 651"/>
                  <a:gd name="T29" fmla="*/ 2147483646 h 432"/>
                  <a:gd name="T30" fmla="*/ 2147483646 w 651"/>
                  <a:gd name="T31" fmla="*/ 2147483646 h 432"/>
                  <a:gd name="T32" fmla="*/ 2147483646 w 651"/>
                  <a:gd name="T33" fmla="*/ 2147483646 h 432"/>
                  <a:gd name="T34" fmla="*/ 2147483646 w 651"/>
                  <a:gd name="T35" fmla="*/ 2147483646 h 432"/>
                  <a:gd name="T36" fmla="*/ 2147483646 w 651"/>
                  <a:gd name="T37" fmla="*/ 2147483646 h 432"/>
                  <a:gd name="T38" fmla="*/ 2147483646 w 651"/>
                  <a:gd name="T39" fmla="*/ 2147483646 h 432"/>
                  <a:gd name="T40" fmla="*/ 2147483646 w 651"/>
                  <a:gd name="T41" fmla="*/ 2147483646 h 432"/>
                  <a:gd name="T42" fmla="*/ 2147483646 w 651"/>
                  <a:gd name="T43" fmla="*/ 2147483646 h 432"/>
                  <a:gd name="T44" fmla="*/ 2147483646 w 651"/>
                  <a:gd name="T45" fmla="*/ 2147483646 h 432"/>
                  <a:gd name="T46" fmla="*/ 2147483646 w 651"/>
                  <a:gd name="T47" fmla="*/ 2147483646 h 432"/>
                  <a:gd name="T48" fmla="*/ 2147483646 w 651"/>
                  <a:gd name="T49" fmla="*/ 2147483646 h 432"/>
                  <a:gd name="T50" fmla="*/ 2147483646 w 651"/>
                  <a:gd name="T51" fmla="*/ 2147483646 h 432"/>
                  <a:gd name="T52" fmla="*/ 2147483646 w 651"/>
                  <a:gd name="T53" fmla="*/ 2147483646 h 432"/>
                  <a:gd name="T54" fmla="*/ 2147483646 w 651"/>
                  <a:gd name="T55" fmla="*/ 2147483646 h 432"/>
                  <a:gd name="T56" fmla="*/ 2147483646 w 651"/>
                  <a:gd name="T57" fmla="*/ 2147483646 h 432"/>
                  <a:gd name="T58" fmla="*/ 2147483646 w 651"/>
                  <a:gd name="T59" fmla="*/ 2147483646 h 432"/>
                  <a:gd name="T60" fmla="*/ 2147483646 w 651"/>
                  <a:gd name="T61" fmla="*/ 2147483646 h 432"/>
                  <a:gd name="T62" fmla="*/ 2147483646 w 651"/>
                  <a:gd name="T63" fmla="*/ 2147483646 h 432"/>
                  <a:gd name="T64" fmla="*/ 2147483646 w 651"/>
                  <a:gd name="T65" fmla="*/ 2147483646 h 432"/>
                  <a:gd name="T66" fmla="*/ 2147483646 w 651"/>
                  <a:gd name="T67" fmla="*/ 2147483646 h 432"/>
                  <a:gd name="T68" fmla="*/ 2147483646 w 651"/>
                  <a:gd name="T69" fmla="*/ 0 h 432"/>
                  <a:gd name="T70" fmla="*/ 2147483646 w 651"/>
                  <a:gd name="T71" fmla="*/ 2147483646 h 4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51" h="432">
                    <a:moveTo>
                      <a:pt x="0" y="90"/>
                    </a:moveTo>
                    <a:lnTo>
                      <a:pt x="45" y="111"/>
                    </a:lnTo>
                    <a:lnTo>
                      <a:pt x="81" y="96"/>
                    </a:lnTo>
                    <a:lnTo>
                      <a:pt x="84" y="135"/>
                    </a:lnTo>
                    <a:lnTo>
                      <a:pt x="129" y="123"/>
                    </a:lnTo>
                    <a:lnTo>
                      <a:pt x="144" y="159"/>
                    </a:lnTo>
                    <a:lnTo>
                      <a:pt x="162" y="180"/>
                    </a:lnTo>
                    <a:lnTo>
                      <a:pt x="201" y="174"/>
                    </a:lnTo>
                    <a:lnTo>
                      <a:pt x="204" y="198"/>
                    </a:lnTo>
                    <a:lnTo>
                      <a:pt x="252" y="201"/>
                    </a:lnTo>
                    <a:lnTo>
                      <a:pt x="249" y="312"/>
                    </a:lnTo>
                    <a:lnTo>
                      <a:pt x="279" y="306"/>
                    </a:lnTo>
                    <a:lnTo>
                      <a:pt x="309" y="327"/>
                    </a:lnTo>
                    <a:lnTo>
                      <a:pt x="327" y="336"/>
                    </a:lnTo>
                    <a:lnTo>
                      <a:pt x="351" y="330"/>
                    </a:lnTo>
                    <a:lnTo>
                      <a:pt x="372" y="342"/>
                    </a:lnTo>
                    <a:lnTo>
                      <a:pt x="357" y="360"/>
                    </a:lnTo>
                    <a:lnTo>
                      <a:pt x="321" y="360"/>
                    </a:lnTo>
                    <a:lnTo>
                      <a:pt x="300" y="372"/>
                    </a:lnTo>
                    <a:lnTo>
                      <a:pt x="333" y="387"/>
                    </a:lnTo>
                    <a:lnTo>
                      <a:pt x="372" y="405"/>
                    </a:lnTo>
                    <a:lnTo>
                      <a:pt x="423" y="414"/>
                    </a:lnTo>
                    <a:lnTo>
                      <a:pt x="426" y="432"/>
                    </a:lnTo>
                    <a:lnTo>
                      <a:pt x="456" y="423"/>
                    </a:lnTo>
                    <a:lnTo>
                      <a:pt x="480" y="420"/>
                    </a:lnTo>
                    <a:lnTo>
                      <a:pt x="498" y="426"/>
                    </a:lnTo>
                    <a:lnTo>
                      <a:pt x="525" y="402"/>
                    </a:lnTo>
                    <a:lnTo>
                      <a:pt x="576" y="390"/>
                    </a:lnTo>
                    <a:lnTo>
                      <a:pt x="597" y="393"/>
                    </a:lnTo>
                    <a:lnTo>
                      <a:pt x="588" y="354"/>
                    </a:lnTo>
                    <a:lnTo>
                      <a:pt x="549" y="339"/>
                    </a:lnTo>
                    <a:lnTo>
                      <a:pt x="516" y="327"/>
                    </a:lnTo>
                    <a:lnTo>
                      <a:pt x="474" y="315"/>
                    </a:lnTo>
                    <a:lnTo>
                      <a:pt x="465" y="294"/>
                    </a:lnTo>
                    <a:lnTo>
                      <a:pt x="486" y="288"/>
                    </a:lnTo>
                    <a:lnTo>
                      <a:pt x="510" y="288"/>
                    </a:lnTo>
                    <a:lnTo>
                      <a:pt x="540" y="294"/>
                    </a:lnTo>
                    <a:lnTo>
                      <a:pt x="600" y="291"/>
                    </a:lnTo>
                    <a:lnTo>
                      <a:pt x="630" y="288"/>
                    </a:lnTo>
                    <a:lnTo>
                      <a:pt x="651" y="264"/>
                    </a:lnTo>
                    <a:lnTo>
                      <a:pt x="621" y="267"/>
                    </a:lnTo>
                    <a:lnTo>
                      <a:pt x="585" y="270"/>
                    </a:lnTo>
                    <a:lnTo>
                      <a:pt x="561" y="267"/>
                    </a:lnTo>
                    <a:lnTo>
                      <a:pt x="552" y="243"/>
                    </a:lnTo>
                    <a:lnTo>
                      <a:pt x="522" y="243"/>
                    </a:lnTo>
                    <a:lnTo>
                      <a:pt x="468" y="240"/>
                    </a:lnTo>
                    <a:lnTo>
                      <a:pt x="438" y="210"/>
                    </a:lnTo>
                    <a:lnTo>
                      <a:pt x="408" y="204"/>
                    </a:lnTo>
                    <a:lnTo>
                      <a:pt x="381" y="189"/>
                    </a:lnTo>
                    <a:lnTo>
                      <a:pt x="357" y="195"/>
                    </a:lnTo>
                    <a:lnTo>
                      <a:pt x="330" y="195"/>
                    </a:lnTo>
                    <a:lnTo>
                      <a:pt x="315" y="168"/>
                    </a:lnTo>
                    <a:lnTo>
                      <a:pt x="291" y="153"/>
                    </a:lnTo>
                    <a:lnTo>
                      <a:pt x="276" y="132"/>
                    </a:lnTo>
                    <a:lnTo>
                      <a:pt x="252" y="108"/>
                    </a:lnTo>
                    <a:lnTo>
                      <a:pt x="303" y="96"/>
                    </a:lnTo>
                    <a:lnTo>
                      <a:pt x="339" y="96"/>
                    </a:lnTo>
                    <a:lnTo>
                      <a:pt x="357" y="75"/>
                    </a:lnTo>
                    <a:lnTo>
                      <a:pt x="372" y="63"/>
                    </a:lnTo>
                    <a:lnTo>
                      <a:pt x="357" y="27"/>
                    </a:lnTo>
                    <a:lnTo>
                      <a:pt x="342" y="39"/>
                    </a:lnTo>
                    <a:lnTo>
                      <a:pt x="309" y="39"/>
                    </a:lnTo>
                    <a:lnTo>
                      <a:pt x="285" y="30"/>
                    </a:lnTo>
                    <a:lnTo>
                      <a:pt x="258" y="24"/>
                    </a:lnTo>
                    <a:lnTo>
                      <a:pt x="240" y="30"/>
                    </a:lnTo>
                    <a:lnTo>
                      <a:pt x="219" y="33"/>
                    </a:lnTo>
                    <a:lnTo>
                      <a:pt x="201" y="18"/>
                    </a:lnTo>
                    <a:lnTo>
                      <a:pt x="180" y="18"/>
                    </a:lnTo>
                    <a:lnTo>
                      <a:pt x="159" y="18"/>
                    </a:lnTo>
                    <a:lnTo>
                      <a:pt x="144" y="0"/>
                    </a:lnTo>
                    <a:lnTo>
                      <a:pt x="66" y="57"/>
                    </a:lnTo>
                    <a:lnTo>
                      <a:pt x="27" y="54"/>
                    </a:lnTo>
                    <a:lnTo>
                      <a:pt x="0" y="90"/>
                    </a:lnTo>
                    <a:close/>
                  </a:path>
                </a:pathLst>
              </a:custGeom>
              <a:solidFill>
                <a:srgbClr val="33CC33"/>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350"/>
              </a:p>
            </p:txBody>
          </p:sp>
          <p:sp>
            <p:nvSpPr>
              <p:cNvPr id="8266" name="Freeform 7"/>
              <p:cNvSpPr>
                <a:spLocks/>
              </p:cNvSpPr>
              <p:nvPr/>
            </p:nvSpPr>
            <p:spPr bwMode="auto">
              <a:xfrm>
                <a:off x="3443288" y="4462463"/>
                <a:ext cx="1833562" cy="1519237"/>
              </a:xfrm>
              <a:custGeom>
                <a:avLst/>
                <a:gdLst>
                  <a:gd name="T0" fmla="*/ 2147483646 w 1155"/>
                  <a:gd name="T1" fmla="*/ 2147483646 h 957"/>
                  <a:gd name="T2" fmla="*/ 2147483646 w 1155"/>
                  <a:gd name="T3" fmla="*/ 2147483646 h 957"/>
                  <a:gd name="T4" fmla="*/ 2147483646 w 1155"/>
                  <a:gd name="T5" fmla="*/ 2147483646 h 957"/>
                  <a:gd name="T6" fmla="*/ 2147483646 w 1155"/>
                  <a:gd name="T7" fmla="*/ 2147483646 h 957"/>
                  <a:gd name="T8" fmla="*/ 2147483646 w 1155"/>
                  <a:gd name="T9" fmla="*/ 2147483646 h 957"/>
                  <a:gd name="T10" fmla="*/ 2147483646 w 1155"/>
                  <a:gd name="T11" fmla="*/ 2147483646 h 957"/>
                  <a:gd name="T12" fmla="*/ 2147483646 w 1155"/>
                  <a:gd name="T13" fmla="*/ 2147483646 h 957"/>
                  <a:gd name="T14" fmla="*/ 2147483646 w 1155"/>
                  <a:gd name="T15" fmla="*/ 2147483646 h 957"/>
                  <a:gd name="T16" fmla="*/ 2147483646 w 1155"/>
                  <a:gd name="T17" fmla="*/ 2147483646 h 957"/>
                  <a:gd name="T18" fmla="*/ 2147483646 w 1155"/>
                  <a:gd name="T19" fmla="*/ 2147483646 h 957"/>
                  <a:gd name="T20" fmla="*/ 2147483646 w 1155"/>
                  <a:gd name="T21" fmla="*/ 2147483646 h 957"/>
                  <a:gd name="T22" fmla="*/ 2147483646 w 1155"/>
                  <a:gd name="T23" fmla="*/ 2147483646 h 957"/>
                  <a:gd name="T24" fmla="*/ 2147483646 w 1155"/>
                  <a:gd name="T25" fmla="*/ 2147483646 h 957"/>
                  <a:gd name="T26" fmla="*/ 2147483646 w 1155"/>
                  <a:gd name="T27" fmla="*/ 2147483646 h 957"/>
                  <a:gd name="T28" fmla="*/ 2147483646 w 1155"/>
                  <a:gd name="T29" fmla="*/ 2147483646 h 957"/>
                  <a:gd name="T30" fmla="*/ 2147483646 w 1155"/>
                  <a:gd name="T31" fmla="*/ 2147483646 h 957"/>
                  <a:gd name="T32" fmla="*/ 2147483646 w 1155"/>
                  <a:gd name="T33" fmla="*/ 2147483646 h 957"/>
                  <a:gd name="T34" fmla="*/ 2147483646 w 1155"/>
                  <a:gd name="T35" fmla="*/ 2147483646 h 957"/>
                  <a:gd name="T36" fmla="*/ 2147483646 w 1155"/>
                  <a:gd name="T37" fmla="*/ 2147483646 h 957"/>
                  <a:gd name="T38" fmla="*/ 2147483646 w 1155"/>
                  <a:gd name="T39" fmla="*/ 2147483646 h 957"/>
                  <a:gd name="T40" fmla="*/ 2147483646 w 1155"/>
                  <a:gd name="T41" fmla="*/ 2147483646 h 957"/>
                  <a:gd name="T42" fmla="*/ 2147483646 w 1155"/>
                  <a:gd name="T43" fmla="*/ 2147483646 h 957"/>
                  <a:gd name="T44" fmla="*/ 2147483646 w 1155"/>
                  <a:gd name="T45" fmla="*/ 2147483646 h 957"/>
                  <a:gd name="T46" fmla="*/ 2147483646 w 1155"/>
                  <a:gd name="T47" fmla="*/ 2147483646 h 957"/>
                  <a:gd name="T48" fmla="*/ 2147483646 w 1155"/>
                  <a:gd name="T49" fmla="*/ 2147483646 h 957"/>
                  <a:gd name="T50" fmla="*/ 2147483646 w 1155"/>
                  <a:gd name="T51" fmla="*/ 2147483646 h 957"/>
                  <a:gd name="T52" fmla="*/ 2147483646 w 1155"/>
                  <a:gd name="T53" fmla="*/ 2147483646 h 957"/>
                  <a:gd name="T54" fmla="*/ 0 w 1155"/>
                  <a:gd name="T55" fmla="*/ 2147483646 h 957"/>
                  <a:gd name="T56" fmla="*/ 2147483646 w 1155"/>
                  <a:gd name="T57" fmla="*/ 2147483646 h 957"/>
                  <a:gd name="T58" fmla="*/ 2147483646 w 1155"/>
                  <a:gd name="T59" fmla="*/ 2147483646 h 957"/>
                  <a:gd name="T60" fmla="*/ 2147483646 w 1155"/>
                  <a:gd name="T61" fmla="*/ 2147483646 h 957"/>
                  <a:gd name="T62" fmla="*/ 2147483646 w 1155"/>
                  <a:gd name="T63" fmla="*/ 2147483646 h 957"/>
                  <a:gd name="T64" fmla="*/ 2147483646 w 1155"/>
                  <a:gd name="T65" fmla="*/ 2147483646 h 957"/>
                  <a:gd name="T66" fmla="*/ 2147483646 w 1155"/>
                  <a:gd name="T67" fmla="*/ 2147483646 h 957"/>
                  <a:gd name="T68" fmla="*/ 2147483646 w 1155"/>
                  <a:gd name="T69" fmla="*/ 2147483646 h 957"/>
                  <a:gd name="T70" fmla="*/ 2147483646 w 1155"/>
                  <a:gd name="T71" fmla="*/ 2147483646 h 957"/>
                  <a:gd name="T72" fmla="*/ 2147483646 w 1155"/>
                  <a:gd name="T73" fmla="*/ 2147483646 h 957"/>
                  <a:gd name="T74" fmla="*/ 2147483646 w 1155"/>
                  <a:gd name="T75" fmla="*/ 2147483646 h 957"/>
                  <a:gd name="T76" fmla="*/ 2147483646 w 1155"/>
                  <a:gd name="T77" fmla="*/ 2147483646 h 957"/>
                  <a:gd name="T78" fmla="*/ 2147483646 w 1155"/>
                  <a:gd name="T79" fmla="*/ 2147483646 h 957"/>
                  <a:gd name="T80" fmla="*/ 2147483646 w 1155"/>
                  <a:gd name="T81" fmla="*/ 2147483646 h 957"/>
                  <a:gd name="T82" fmla="*/ 2147483646 w 1155"/>
                  <a:gd name="T83" fmla="*/ 2147483646 h 957"/>
                  <a:gd name="T84" fmla="*/ 2147483646 w 1155"/>
                  <a:gd name="T85" fmla="*/ 2147483646 h 957"/>
                  <a:gd name="T86" fmla="*/ 2147483646 w 1155"/>
                  <a:gd name="T87" fmla="*/ 2147483646 h 957"/>
                  <a:gd name="T88" fmla="*/ 2147483646 w 1155"/>
                  <a:gd name="T89" fmla="*/ 2147483646 h 957"/>
                  <a:gd name="T90" fmla="*/ 2147483646 w 1155"/>
                  <a:gd name="T91" fmla="*/ 2147483646 h 957"/>
                  <a:gd name="T92" fmla="*/ 2147483646 w 1155"/>
                  <a:gd name="T93" fmla="*/ 2147483646 h 95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5" h="957">
                    <a:moveTo>
                      <a:pt x="1155" y="957"/>
                    </a:moveTo>
                    <a:lnTo>
                      <a:pt x="1125" y="939"/>
                    </a:lnTo>
                    <a:lnTo>
                      <a:pt x="1098" y="948"/>
                    </a:lnTo>
                    <a:lnTo>
                      <a:pt x="1071" y="948"/>
                    </a:lnTo>
                    <a:lnTo>
                      <a:pt x="1050" y="939"/>
                    </a:lnTo>
                    <a:lnTo>
                      <a:pt x="1032" y="915"/>
                    </a:lnTo>
                    <a:lnTo>
                      <a:pt x="1002" y="921"/>
                    </a:lnTo>
                    <a:lnTo>
                      <a:pt x="984" y="912"/>
                    </a:lnTo>
                    <a:lnTo>
                      <a:pt x="960" y="903"/>
                    </a:lnTo>
                    <a:lnTo>
                      <a:pt x="939" y="909"/>
                    </a:lnTo>
                    <a:lnTo>
                      <a:pt x="894" y="918"/>
                    </a:lnTo>
                    <a:lnTo>
                      <a:pt x="846" y="897"/>
                    </a:lnTo>
                    <a:lnTo>
                      <a:pt x="798" y="864"/>
                    </a:lnTo>
                    <a:lnTo>
                      <a:pt x="777" y="882"/>
                    </a:lnTo>
                    <a:lnTo>
                      <a:pt x="741" y="882"/>
                    </a:lnTo>
                    <a:lnTo>
                      <a:pt x="702" y="885"/>
                    </a:lnTo>
                    <a:lnTo>
                      <a:pt x="675" y="882"/>
                    </a:lnTo>
                    <a:lnTo>
                      <a:pt x="648" y="858"/>
                    </a:lnTo>
                    <a:lnTo>
                      <a:pt x="627" y="846"/>
                    </a:lnTo>
                    <a:lnTo>
                      <a:pt x="597" y="855"/>
                    </a:lnTo>
                    <a:lnTo>
                      <a:pt x="582" y="867"/>
                    </a:lnTo>
                    <a:lnTo>
                      <a:pt x="546" y="873"/>
                    </a:lnTo>
                    <a:lnTo>
                      <a:pt x="534" y="849"/>
                    </a:lnTo>
                    <a:lnTo>
                      <a:pt x="501" y="837"/>
                    </a:lnTo>
                    <a:lnTo>
                      <a:pt x="480" y="840"/>
                    </a:lnTo>
                    <a:lnTo>
                      <a:pt x="459" y="846"/>
                    </a:lnTo>
                    <a:lnTo>
                      <a:pt x="441" y="807"/>
                    </a:lnTo>
                    <a:lnTo>
                      <a:pt x="405" y="792"/>
                    </a:lnTo>
                    <a:lnTo>
                      <a:pt x="378" y="753"/>
                    </a:lnTo>
                    <a:lnTo>
                      <a:pt x="378" y="732"/>
                    </a:lnTo>
                    <a:lnTo>
                      <a:pt x="336" y="669"/>
                    </a:lnTo>
                    <a:lnTo>
                      <a:pt x="330" y="651"/>
                    </a:lnTo>
                    <a:lnTo>
                      <a:pt x="297" y="639"/>
                    </a:lnTo>
                    <a:lnTo>
                      <a:pt x="282" y="606"/>
                    </a:lnTo>
                    <a:lnTo>
                      <a:pt x="261" y="606"/>
                    </a:lnTo>
                    <a:lnTo>
                      <a:pt x="237" y="609"/>
                    </a:lnTo>
                    <a:lnTo>
                      <a:pt x="213" y="597"/>
                    </a:lnTo>
                    <a:lnTo>
                      <a:pt x="204" y="561"/>
                    </a:lnTo>
                    <a:lnTo>
                      <a:pt x="192" y="540"/>
                    </a:lnTo>
                    <a:lnTo>
                      <a:pt x="168" y="540"/>
                    </a:lnTo>
                    <a:lnTo>
                      <a:pt x="168" y="513"/>
                    </a:lnTo>
                    <a:lnTo>
                      <a:pt x="189" y="477"/>
                    </a:lnTo>
                    <a:lnTo>
                      <a:pt x="201" y="456"/>
                    </a:lnTo>
                    <a:lnTo>
                      <a:pt x="186" y="480"/>
                    </a:lnTo>
                    <a:lnTo>
                      <a:pt x="162" y="483"/>
                    </a:lnTo>
                    <a:lnTo>
                      <a:pt x="132" y="468"/>
                    </a:lnTo>
                    <a:lnTo>
                      <a:pt x="99" y="450"/>
                    </a:lnTo>
                    <a:lnTo>
                      <a:pt x="78" y="447"/>
                    </a:lnTo>
                    <a:lnTo>
                      <a:pt x="45" y="432"/>
                    </a:lnTo>
                    <a:lnTo>
                      <a:pt x="45" y="408"/>
                    </a:lnTo>
                    <a:lnTo>
                      <a:pt x="60" y="381"/>
                    </a:lnTo>
                    <a:lnTo>
                      <a:pt x="60" y="354"/>
                    </a:lnTo>
                    <a:lnTo>
                      <a:pt x="45" y="330"/>
                    </a:lnTo>
                    <a:lnTo>
                      <a:pt x="30" y="312"/>
                    </a:lnTo>
                    <a:lnTo>
                      <a:pt x="6" y="294"/>
                    </a:lnTo>
                    <a:lnTo>
                      <a:pt x="0" y="78"/>
                    </a:lnTo>
                    <a:lnTo>
                      <a:pt x="51" y="54"/>
                    </a:lnTo>
                    <a:lnTo>
                      <a:pt x="54" y="21"/>
                    </a:lnTo>
                    <a:lnTo>
                      <a:pt x="96" y="0"/>
                    </a:lnTo>
                    <a:lnTo>
                      <a:pt x="129" y="9"/>
                    </a:lnTo>
                    <a:lnTo>
                      <a:pt x="135" y="60"/>
                    </a:lnTo>
                    <a:lnTo>
                      <a:pt x="171" y="81"/>
                    </a:lnTo>
                    <a:lnTo>
                      <a:pt x="186" y="66"/>
                    </a:lnTo>
                    <a:lnTo>
                      <a:pt x="237" y="72"/>
                    </a:lnTo>
                    <a:lnTo>
                      <a:pt x="237" y="117"/>
                    </a:lnTo>
                    <a:lnTo>
                      <a:pt x="333" y="219"/>
                    </a:lnTo>
                    <a:lnTo>
                      <a:pt x="384" y="201"/>
                    </a:lnTo>
                    <a:lnTo>
                      <a:pt x="444" y="273"/>
                    </a:lnTo>
                    <a:lnTo>
                      <a:pt x="429" y="318"/>
                    </a:lnTo>
                    <a:lnTo>
                      <a:pt x="399" y="354"/>
                    </a:lnTo>
                    <a:lnTo>
                      <a:pt x="369" y="354"/>
                    </a:lnTo>
                    <a:lnTo>
                      <a:pt x="369" y="375"/>
                    </a:lnTo>
                    <a:lnTo>
                      <a:pt x="432" y="459"/>
                    </a:lnTo>
                    <a:lnTo>
                      <a:pt x="456" y="453"/>
                    </a:lnTo>
                    <a:lnTo>
                      <a:pt x="462" y="516"/>
                    </a:lnTo>
                    <a:lnTo>
                      <a:pt x="510" y="522"/>
                    </a:lnTo>
                    <a:lnTo>
                      <a:pt x="567" y="585"/>
                    </a:lnTo>
                    <a:lnTo>
                      <a:pt x="576" y="651"/>
                    </a:lnTo>
                    <a:lnTo>
                      <a:pt x="648" y="687"/>
                    </a:lnTo>
                    <a:lnTo>
                      <a:pt x="657" y="729"/>
                    </a:lnTo>
                    <a:lnTo>
                      <a:pt x="693" y="717"/>
                    </a:lnTo>
                    <a:lnTo>
                      <a:pt x="780" y="780"/>
                    </a:lnTo>
                    <a:lnTo>
                      <a:pt x="861" y="789"/>
                    </a:lnTo>
                    <a:lnTo>
                      <a:pt x="882" y="798"/>
                    </a:lnTo>
                    <a:lnTo>
                      <a:pt x="903" y="774"/>
                    </a:lnTo>
                    <a:lnTo>
                      <a:pt x="903" y="726"/>
                    </a:lnTo>
                    <a:lnTo>
                      <a:pt x="948" y="756"/>
                    </a:lnTo>
                    <a:lnTo>
                      <a:pt x="987" y="738"/>
                    </a:lnTo>
                    <a:lnTo>
                      <a:pt x="990" y="780"/>
                    </a:lnTo>
                    <a:lnTo>
                      <a:pt x="1026" y="768"/>
                    </a:lnTo>
                    <a:lnTo>
                      <a:pt x="1062" y="825"/>
                    </a:lnTo>
                    <a:lnTo>
                      <a:pt x="1107" y="816"/>
                    </a:lnTo>
                    <a:lnTo>
                      <a:pt x="1107" y="840"/>
                    </a:lnTo>
                    <a:lnTo>
                      <a:pt x="1155" y="840"/>
                    </a:lnTo>
                    <a:lnTo>
                      <a:pt x="1155" y="957"/>
                    </a:lnTo>
                    <a:close/>
                  </a:path>
                </a:pathLst>
              </a:custGeom>
              <a:solidFill>
                <a:srgbClr val="33CC33"/>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350"/>
              </a:p>
            </p:txBody>
          </p:sp>
          <p:sp>
            <p:nvSpPr>
              <p:cNvPr id="8267" name="Freeform 8"/>
              <p:cNvSpPr>
                <a:spLocks/>
              </p:cNvSpPr>
              <p:nvPr/>
            </p:nvSpPr>
            <p:spPr bwMode="auto">
              <a:xfrm>
                <a:off x="1590675" y="3833813"/>
                <a:ext cx="2005013" cy="1085850"/>
              </a:xfrm>
              <a:custGeom>
                <a:avLst/>
                <a:gdLst>
                  <a:gd name="T0" fmla="*/ 2147483646 w 1263"/>
                  <a:gd name="T1" fmla="*/ 2147483646 h 684"/>
                  <a:gd name="T2" fmla="*/ 2147483646 w 1263"/>
                  <a:gd name="T3" fmla="*/ 2147483646 h 684"/>
                  <a:gd name="T4" fmla="*/ 2147483646 w 1263"/>
                  <a:gd name="T5" fmla="*/ 2147483646 h 684"/>
                  <a:gd name="T6" fmla="*/ 2147483646 w 1263"/>
                  <a:gd name="T7" fmla="*/ 2147483646 h 684"/>
                  <a:gd name="T8" fmla="*/ 2147483646 w 1263"/>
                  <a:gd name="T9" fmla="*/ 2147483646 h 684"/>
                  <a:gd name="T10" fmla="*/ 2147483646 w 1263"/>
                  <a:gd name="T11" fmla="*/ 2147483646 h 684"/>
                  <a:gd name="T12" fmla="*/ 2147483646 w 1263"/>
                  <a:gd name="T13" fmla="*/ 2147483646 h 684"/>
                  <a:gd name="T14" fmla="*/ 2147483646 w 1263"/>
                  <a:gd name="T15" fmla="*/ 2147483646 h 684"/>
                  <a:gd name="T16" fmla="*/ 2147483646 w 1263"/>
                  <a:gd name="T17" fmla="*/ 2147483646 h 684"/>
                  <a:gd name="T18" fmla="*/ 2147483646 w 1263"/>
                  <a:gd name="T19" fmla="*/ 2147483646 h 684"/>
                  <a:gd name="T20" fmla="*/ 2147483646 w 1263"/>
                  <a:gd name="T21" fmla="*/ 2147483646 h 684"/>
                  <a:gd name="T22" fmla="*/ 2147483646 w 1263"/>
                  <a:gd name="T23" fmla="*/ 2147483646 h 684"/>
                  <a:gd name="T24" fmla="*/ 2147483646 w 1263"/>
                  <a:gd name="T25" fmla="*/ 2147483646 h 684"/>
                  <a:gd name="T26" fmla="*/ 2147483646 w 1263"/>
                  <a:gd name="T27" fmla="*/ 2147483646 h 684"/>
                  <a:gd name="T28" fmla="*/ 2147483646 w 1263"/>
                  <a:gd name="T29" fmla="*/ 2147483646 h 684"/>
                  <a:gd name="T30" fmla="*/ 2147483646 w 1263"/>
                  <a:gd name="T31" fmla="*/ 2147483646 h 684"/>
                  <a:gd name="T32" fmla="*/ 2147483646 w 1263"/>
                  <a:gd name="T33" fmla="*/ 2147483646 h 684"/>
                  <a:gd name="T34" fmla="*/ 2147483646 w 1263"/>
                  <a:gd name="T35" fmla="*/ 2147483646 h 684"/>
                  <a:gd name="T36" fmla="*/ 2147483646 w 1263"/>
                  <a:gd name="T37" fmla="*/ 2147483646 h 684"/>
                  <a:gd name="T38" fmla="*/ 2147483646 w 1263"/>
                  <a:gd name="T39" fmla="*/ 2147483646 h 684"/>
                  <a:gd name="T40" fmla="*/ 2147483646 w 1263"/>
                  <a:gd name="T41" fmla="*/ 2147483646 h 684"/>
                  <a:gd name="T42" fmla="*/ 2147483646 w 1263"/>
                  <a:gd name="T43" fmla="*/ 2147483646 h 684"/>
                  <a:gd name="T44" fmla="*/ 2147483646 w 1263"/>
                  <a:gd name="T45" fmla="*/ 2147483646 h 684"/>
                  <a:gd name="T46" fmla="*/ 0 w 1263"/>
                  <a:gd name="T47" fmla="*/ 2147483646 h 684"/>
                  <a:gd name="T48" fmla="*/ 2147483646 w 1263"/>
                  <a:gd name="T49" fmla="*/ 2147483646 h 684"/>
                  <a:gd name="T50" fmla="*/ 2147483646 w 1263"/>
                  <a:gd name="T51" fmla="*/ 2147483646 h 684"/>
                  <a:gd name="T52" fmla="*/ 2147483646 w 1263"/>
                  <a:gd name="T53" fmla="*/ 2147483646 h 684"/>
                  <a:gd name="T54" fmla="*/ 2147483646 w 1263"/>
                  <a:gd name="T55" fmla="*/ 0 h 684"/>
                  <a:gd name="T56" fmla="*/ 2147483646 w 1263"/>
                  <a:gd name="T57" fmla="*/ 2147483646 h 684"/>
                  <a:gd name="T58" fmla="*/ 2147483646 w 1263"/>
                  <a:gd name="T59" fmla="*/ 2147483646 h 684"/>
                  <a:gd name="T60" fmla="*/ 2147483646 w 1263"/>
                  <a:gd name="T61" fmla="*/ 2147483646 h 684"/>
                  <a:gd name="T62" fmla="*/ 2147483646 w 1263"/>
                  <a:gd name="T63" fmla="*/ 2147483646 h 684"/>
                  <a:gd name="T64" fmla="*/ 2147483646 w 1263"/>
                  <a:gd name="T65" fmla="*/ 2147483646 h 684"/>
                  <a:gd name="T66" fmla="*/ 2147483646 w 1263"/>
                  <a:gd name="T67" fmla="*/ 2147483646 h 684"/>
                  <a:gd name="T68" fmla="*/ 2147483646 w 1263"/>
                  <a:gd name="T69" fmla="*/ 2147483646 h 6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63" h="684">
                    <a:moveTo>
                      <a:pt x="1170" y="684"/>
                    </a:moveTo>
                    <a:lnTo>
                      <a:pt x="1137" y="651"/>
                    </a:lnTo>
                    <a:lnTo>
                      <a:pt x="1113" y="570"/>
                    </a:lnTo>
                    <a:lnTo>
                      <a:pt x="1074" y="534"/>
                    </a:lnTo>
                    <a:lnTo>
                      <a:pt x="1071" y="501"/>
                    </a:lnTo>
                    <a:lnTo>
                      <a:pt x="1002" y="486"/>
                    </a:lnTo>
                    <a:lnTo>
                      <a:pt x="963" y="459"/>
                    </a:lnTo>
                    <a:lnTo>
                      <a:pt x="939" y="447"/>
                    </a:lnTo>
                    <a:lnTo>
                      <a:pt x="906" y="447"/>
                    </a:lnTo>
                    <a:lnTo>
                      <a:pt x="894" y="432"/>
                    </a:lnTo>
                    <a:lnTo>
                      <a:pt x="858" y="441"/>
                    </a:lnTo>
                    <a:lnTo>
                      <a:pt x="834" y="447"/>
                    </a:lnTo>
                    <a:lnTo>
                      <a:pt x="789" y="411"/>
                    </a:lnTo>
                    <a:lnTo>
                      <a:pt x="762" y="414"/>
                    </a:lnTo>
                    <a:lnTo>
                      <a:pt x="756" y="393"/>
                    </a:lnTo>
                    <a:lnTo>
                      <a:pt x="723" y="402"/>
                    </a:lnTo>
                    <a:lnTo>
                      <a:pt x="720" y="384"/>
                    </a:lnTo>
                    <a:lnTo>
                      <a:pt x="678" y="396"/>
                    </a:lnTo>
                    <a:lnTo>
                      <a:pt x="633" y="384"/>
                    </a:lnTo>
                    <a:lnTo>
                      <a:pt x="630" y="315"/>
                    </a:lnTo>
                    <a:lnTo>
                      <a:pt x="612" y="354"/>
                    </a:lnTo>
                    <a:lnTo>
                      <a:pt x="564" y="312"/>
                    </a:lnTo>
                    <a:lnTo>
                      <a:pt x="555" y="333"/>
                    </a:lnTo>
                    <a:lnTo>
                      <a:pt x="519" y="285"/>
                    </a:lnTo>
                    <a:lnTo>
                      <a:pt x="510" y="330"/>
                    </a:lnTo>
                    <a:lnTo>
                      <a:pt x="480" y="306"/>
                    </a:lnTo>
                    <a:lnTo>
                      <a:pt x="483" y="351"/>
                    </a:lnTo>
                    <a:lnTo>
                      <a:pt x="513" y="375"/>
                    </a:lnTo>
                    <a:lnTo>
                      <a:pt x="450" y="372"/>
                    </a:lnTo>
                    <a:lnTo>
                      <a:pt x="450" y="327"/>
                    </a:lnTo>
                    <a:lnTo>
                      <a:pt x="426" y="327"/>
                    </a:lnTo>
                    <a:lnTo>
                      <a:pt x="420" y="363"/>
                    </a:lnTo>
                    <a:lnTo>
                      <a:pt x="423" y="390"/>
                    </a:lnTo>
                    <a:lnTo>
                      <a:pt x="390" y="378"/>
                    </a:lnTo>
                    <a:lnTo>
                      <a:pt x="369" y="375"/>
                    </a:lnTo>
                    <a:lnTo>
                      <a:pt x="324" y="363"/>
                    </a:lnTo>
                    <a:lnTo>
                      <a:pt x="291" y="339"/>
                    </a:lnTo>
                    <a:lnTo>
                      <a:pt x="258" y="291"/>
                    </a:lnTo>
                    <a:lnTo>
                      <a:pt x="240" y="267"/>
                    </a:lnTo>
                    <a:lnTo>
                      <a:pt x="219" y="267"/>
                    </a:lnTo>
                    <a:lnTo>
                      <a:pt x="261" y="312"/>
                    </a:lnTo>
                    <a:lnTo>
                      <a:pt x="273" y="339"/>
                    </a:lnTo>
                    <a:lnTo>
                      <a:pt x="291" y="354"/>
                    </a:lnTo>
                    <a:lnTo>
                      <a:pt x="300" y="381"/>
                    </a:lnTo>
                    <a:lnTo>
                      <a:pt x="312" y="408"/>
                    </a:lnTo>
                    <a:lnTo>
                      <a:pt x="327" y="453"/>
                    </a:lnTo>
                    <a:lnTo>
                      <a:pt x="312" y="468"/>
                    </a:lnTo>
                    <a:lnTo>
                      <a:pt x="0" y="126"/>
                    </a:lnTo>
                    <a:lnTo>
                      <a:pt x="6" y="21"/>
                    </a:lnTo>
                    <a:lnTo>
                      <a:pt x="354" y="36"/>
                    </a:lnTo>
                    <a:lnTo>
                      <a:pt x="408" y="24"/>
                    </a:lnTo>
                    <a:lnTo>
                      <a:pt x="447" y="24"/>
                    </a:lnTo>
                    <a:lnTo>
                      <a:pt x="468" y="15"/>
                    </a:lnTo>
                    <a:lnTo>
                      <a:pt x="513" y="15"/>
                    </a:lnTo>
                    <a:lnTo>
                      <a:pt x="567" y="12"/>
                    </a:lnTo>
                    <a:lnTo>
                      <a:pt x="612" y="0"/>
                    </a:lnTo>
                    <a:lnTo>
                      <a:pt x="630" y="36"/>
                    </a:lnTo>
                    <a:lnTo>
                      <a:pt x="648" y="3"/>
                    </a:lnTo>
                    <a:lnTo>
                      <a:pt x="672" y="36"/>
                    </a:lnTo>
                    <a:lnTo>
                      <a:pt x="747" y="42"/>
                    </a:lnTo>
                    <a:lnTo>
                      <a:pt x="762" y="24"/>
                    </a:lnTo>
                    <a:lnTo>
                      <a:pt x="999" y="195"/>
                    </a:lnTo>
                    <a:lnTo>
                      <a:pt x="1074" y="234"/>
                    </a:lnTo>
                    <a:lnTo>
                      <a:pt x="1071" y="297"/>
                    </a:lnTo>
                    <a:lnTo>
                      <a:pt x="1128" y="300"/>
                    </a:lnTo>
                    <a:lnTo>
                      <a:pt x="1206" y="336"/>
                    </a:lnTo>
                    <a:lnTo>
                      <a:pt x="1263" y="393"/>
                    </a:lnTo>
                    <a:lnTo>
                      <a:pt x="1221" y="408"/>
                    </a:lnTo>
                    <a:lnTo>
                      <a:pt x="1221" y="453"/>
                    </a:lnTo>
                    <a:lnTo>
                      <a:pt x="1164" y="468"/>
                    </a:lnTo>
                    <a:lnTo>
                      <a:pt x="1170" y="684"/>
                    </a:lnTo>
                    <a:close/>
                  </a:path>
                </a:pathLst>
              </a:custGeom>
              <a:solidFill>
                <a:srgbClr val="33CC33"/>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350"/>
              </a:p>
            </p:txBody>
          </p:sp>
          <p:sp>
            <p:nvSpPr>
              <p:cNvPr id="8268" name="Freeform 13"/>
              <p:cNvSpPr>
                <a:spLocks/>
              </p:cNvSpPr>
              <p:nvPr/>
            </p:nvSpPr>
            <p:spPr bwMode="auto">
              <a:xfrm>
                <a:off x="1438275" y="2828925"/>
                <a:ext cx="833438" cy="585788"/>
              </a:xfrm>
              <a:custGeom>
                <a:avLst/>
                <a:gdLst>
                  <a:gd name="T0" fmla="*/ 2147483646 w 525"/>
                  <a:gd name="T1" fmla="*/ 2147483646 h 369"/>
                  <a:gd name="T2" fmla="*/ 2147483646 w 525"/>
                  <a:gd name="T3" fmla="*/ 2147483646 h 369"/>
                  <a:gd name="T4" fmla="*/ 2147483646 w 525"/>
                  <a:gd name="T5" fmla="*/ 2147483646 h 369"/>
                  <a:gd name="T6" fmla="*/ 2147483646 w 525"/>
                  <a:gd name="T7" fmla="*/ 2147483646 h 369"/>
                  <a:gd name="T8" fmla="*/ 2147483646 w 525"/>
                  <a:gd name="T9" fmla="*/ 2147483646 h 369"/>
                  <a:gd name="T10" fmla="*/ 2147483646 w 525"/>
                  <a:gd name="T11" fmla="*/ 2147483646 h 369"/>
                  <a:gd name="T12" fmla="*/ 2147483646 w 525"/>
                  <a:gd name="T13" fmla="*/ 2147483646 h 369"/>
                  <a:gd name="T14" fmla="*/ 2147483646 w 525"/>
                  <a:gd name="T15" fmla="*/ 2147483646 h 369"/>
                  <a:gd name="T16" fmla="*/ 2147483646 w 525"/>
                  <a:gd name="T17" fmla="*/ 2147483646 h 369"/>
                  <a:gd name="T18" fmla="*/ 2147483646 w 525"/>
                  <a:gd name="T19" fmla="*/ 2147483646 h 369"/>
                  <a:gd name="T20" fmla="*/ 2147483646 w 525"/>
                  <a:gd name="T21" fmla="*/ 2147483646 h 369"/>
                  <a:gd name="T22" fmla="*/ 2147483646 w 525"/>
                  <a:gd name="T23" fmla="*/ 2147483646 h 369"/>
                  <a:gd name="T24" fmla="*/ 2147483646 w 525"/>
                  <a:gd name="T25" fmla="*/ 2147483646 h 369"/>
                  <a:gd name="T26" fmla="*/ 2147483646 w 525"/>
                  <a:gd name="T27" fmla="*/ 2147483646 h 369"/>
                  <a:gd name="T28" fmla="*/ 2147483646 w 525"/>
                  <a:gd name="T29" fmla="*/ 2147483646 h 369"/>
                  <a:gd name="T30" fmla="*/ 2147483646 w 525"/>
                  <a:gd name="T31" fmla="*/ 2147483646 h 369"/>
                  <a:gd name="T32" fmla="*/ 2147483646 w 525"/>
                  <a:gd name="T33" fmla="*/ 2147483646 h 369"/>
                  <a:gd name="T34" fmla="*/ 2147483646 w 525"/>
                  <a:gd name="T35" fmla="*/ 2147483646 h 369"/>
                  <a:gd name="T36" fmla="*/ 2147483646 w 525"/>
                  <a:gd name="T37" fmla="*/ 2147483646 h 369"/>
                  <a:gd name="T38" fmla="*/ 2147483646 w 525"/>
                  <a:gd name="T39" fmla="*/ 2147483646 h 369"/>
                  <a:gd name="T40" fmla="*/ 0 w 525"/>
                  <a:gd name="T41" fmla="*/ 2147483646 h 369"/>
                  <a:gd name="T42" fmla="*/ 2147483646 w 525"/>
                  <a:gd name="T43" fmla="*/ 2147483646 h 369"/>
                  <a:gd name="T44" fmla="*/ 2147483646 w 525"/>
                  <a:gd name="T45" fmla="*/ 0 h 369"/>
                  <a:gd name="T46" fmla="*/ 2147483646 w 525"/>
                  <a:gd name="T47" fmla="*/ 2147483646 h 369"/>
                  <a:gd name="T48" fmla="*/ 2147483646 w 525"/>
                  <a:gd name="T49" fmla="*/ 2147483646 h 369"/>
                  <a:gd name="T50" fmla="*/ 2147483646 w 525"/>
                  <a:gd name="T51" fmla="*/ 2147483646 h 369"/>
                  <a:gd name="T52" fmla="*/ 2147483646 w 525"/>
                  <a:gd name="T53" fmla="*/ 2147483646 h 3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25" h="369">
                    <a:moveTo>
                      <a:pt x="453" y="15"/>
                    </a:moveTo>
                    <a:lnTo>
                      <a:pt x="453" y="48"/>
                    </a:lnTo>
                    <a:lnTo>
                      <a:pt x="498" y="66"/>
                    </a:lnTo>
                    <a:lnTo>
                      <a:pt x="492" y="96"/>
                    </a:lnTo>
                    <a:lnTo>
                      <a:pt x="525" y="105"/>
                    </a:lnTo>
                    <a:lnTo>
                      <a:pt x="522" y="156"/>
                    </a:lnTo>
                    <a:lnTo>
                      <a:pt x="465" y="159"/>
                    </a:lnTo>
                    <a:lnTo>
                      <a:pt x="456" y="192"/>
                    </a:lnTo>
                    <a:lnTo>
                      <a:pt x="489" y="201"/>
                    </a:lnTo>
                    <a:lnTo>
                      <a:pt x="489" y="258"/>
                    </a:lnTo>
                    <a:lnTo>
                      <a:pt x="465" y="282"/>
                    </a:lnTo>
                    <a:lnTo>
                      <a:pt x="438" y="282"/>
                    </a:lnTo>
                    <a:cubicBezTo>
                      <a:pt x="415" y="308"/>
                      <a:pt x="417" y="295"/>
                      <a:pt x="417" y="315"/>
                    </a:cubicBezTo>
                    <a:lnTo>
                      <a:pt x="393" y="315"/>
                    </a:lnTo>
                    <a:lnTo>
                      <a:pt x="375" y="348"/>
                    </a:lnTo>
                    <a:lnTo>
                      <a:pt x="354" y="339"/>
                    </a:lnTo>
                    <a:lnTo>
                      <a:pt x="288" y="369"/>
                    </a:lnTo>
                    <a:lnTo>
                      <a:pt x="195" y="324"/>
                    </a:lnTo>
                    <a:lnTo>
                      <a:pt x="195" y="273"/>
                    </a:lnTo>
                    <a:lnTo>
                      <a:pt x="51" y="243"/>
                    </a:lnTo>
                    <a:lnTo>
                      <a:pt x="0" y="201"/>
                    </a:lnTo>
                    <a:lnTo>
                      <a:pt x="6" y="15"/>
                    </a:lnTo>
                    <a:lnTo>
                      <a:pt x="93" y="0"/>
                    </a:lnTo>
                    <a:lnTo>
                      <a:pt x="132" y="51"/>
                    </a:lnTo>
                    <a:lnTo>
                      <a:pt x="165" y="45"/>
                    </a:lnTo>
                    <a:lnTo>
                      <a:pt x="195" y="66"/>
                    </a:lnTo>
                    <a:lnTo>
                      <a:pt x="453" y="15"/>
                    </a:lnTo>
                    <a:close/>
                  </a:path>
                </a:pathLst>
              </a:custGeom>
              <a:solidFill>
                <a:srgbClr val="33CC33"/>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350"/>
              </a:p>
            </p:txBody>
          </p:sp>
          <p:sp>
            <p:nvSpPr>
              <p:cNvPr id="8269" name="Freeform 15"/>
              <p:cNvSpPr>
                <a:spLocks/>
              </p:cNvSpPr>
              <p:nvPr/>
            </p:nvSpPr>
            <p:spPr bwMode="auto">
              <a:xfrm>
                <a:off x="2371725" y="3300413"/>
                <a:ext cx="461963" cy="600075"/>
              </a:xfrm>
              <a:custGeom>
                <a:avLst/>
                <a:gdLst>
                  <a:gd name="T0" fmla="*/ 2147483646 w 291"/>
                  <a:gd name="T1" fmla="*/ 0 h 378"/>
                  <a:gd name="T2" fmla="*/ 2147483646 w 291"/>
                  <a:gd name="T3" fmla="*/ 2147483646 h 378"/>
                  <a:gd name="T4" fmla="*/ 2147483646 w 291"/>
                  <a:gd name="T5" fmla="*/ 2147483646 h 378"/>
                  <a:gd name="T6" fmla="*/ 2147483646 w 291"/>
                  <a:gd name="T7" fmla="*/ 2147483646 h 378"/>
                  <a:gd name="T8" fmla="*/ 2147483646 w 291"/>
                  <a:gd name="T9" fmla="*/ 2147483646 h 378"/>
                  <a:gd name="T10" fmla="*/ 2147483646 w 291"/>
                  <a:gd name="T11" fmla="*/ 2147483646 h 378"/>
                  <a:gd name="T12" fmla="*/ 2147483646 w 291"/>
                  <a:gd name="T13" fmla="*/ 2147483646 h 378"/>
                  <a:gd name="T14" fmla="*/ 2147483646 w 291"/>
                  <a:gd name="T15" fmla="*/ 2147483646 h 378"/>
                  <a:gd name="T16" fmla="*/ 2147483646 w 291"/>
                  <a:gd name="T17" fmla="*/ 2147483646 h 378"/>
                  <a:gd name="T18" fmla="*/ 2147483646 w 291"/>
                  <a:gd name="T19" fmla="*/ 2147483646 h 378"/>
                  <a:gd name="T20" fmla="*/ 2147483646 w 291"/>
                  <a:gd name="T21" fmla="*/ 2147483646 h 378"/>
                  <a:gd name="T22" fmla="*/ 2147483646 w 291"/>
                  <a:gd name="T23" fmla="*/ 2147483646 h 378"/>
                  <a:gd name="T24" fmla="*/ 2147483646 w 291"/>
                  <a:gd name="T25" fmla="*/ 2147483646 h 378"/>
                  <a:gd name="T26" fmla="*/ 2147483646 w 291"/>
                  <a:gd name="T27" fmla="*/ 2147483646 h 378"/>
                  <a:gd name="T28" fmla="*/ 2147483646 w 291"/>
                  <a:gd name="T29" fmla="*/ 2147483646 h 378"/>
                  <a:gd name="T30" fmla="*/ 2147483646 w 291"/>
                  <a:gd name="T31" fmla="*/ 2147483646 h 378"/>
                  <a:gd name="T32" fmla="*/ 2147483646 w 291"/>
                  <a:gd name="T33" fmla="*/ 2147483646 h 378"/>
                  <a:gd name="T34" fmla="*/ 2147483646 w 291"/>
                  <a:gd name="T35" fmla="*/ 2147483646 h 378"/>
                  <a:gd name="T36" fmla="*/ 2147483646 w 291"/>
                  <a:gd name="T37" fmla="*/ 2147483646 h 378"/>
                  <a:gd name="T38" fmla="*/ 2147483646 w 291"/>
                  <a:gd name="T39" fmla="*/ 2147483646 h 378"/>
                  <a:gd name="T40" fmla="*/ 2147483646 w 291"/>
                  <a:gd name="T41" fmla="*/ 2147483646 h 378"/>
                  <a:gd name="T42" fmla="*/ 2147483646 w 291"/>
                  <a:gd name="T43" fmla="*/ 2147483646 h 378"/>
                  <a:gd name="T44" fmla="*/ 0 w 291"/>
                  <a:gd name="T45" fmla="*/ 2147483646 h 378"/>
                  <a:gd name="T46" fmla="*/ 0 w 291"/>
                  <a:gd name="T47" fmla="*/ 2147483646 h 378"/>
                  <a:gd name="T48" fmla="*/ 2147483646 w 291"/>
                  <a:gd name="T49" fmla="*/ 2147483646 h 378"/>
                  <a:gd name="T50" fmla="*/ 2147483646 w 291"/>
                  <a:gd name="T51" fmla="*/ 2147483646 h 378"/>
                  <a:gd name="T52" fmla="*/ 2147483646 w 291"/>
                  <a:gd name="T53" fmla="*/ 2147483646 h 378"/>
                  <a:gd name="T54" fmla="*/ 2147483646 w 291"/>
                  <a:gd name="T55" fmla="*/ 2147483646 h 378"/>
                  <a:gd name="T56" fmla="*/ 2147483646 w 291"/>
                  <a:gd name="T57" fmla="*/ 2147483646 h 378"/>
                  <a:gd name="T58" fmla="*/ 2147483646 w 291"/>
                  <a:gd name="T59" fmla="*/ 2147483646 h 378"/>
                  <a:gd name="T60" fmla="*/ 2147483646 w 291"/>
                  <a:gd name="T61" fmla="*/ 2147483646 h 378"/>
                  <a:gd name="T62" fmla="*/ 2147483646 w 291"/>
                  <a:gd name="T63" fmla="*/ 2147483646 h 378"/>
                  <a:gd name="T64" fmla="*/ 2147483646 w 291"/>
                  <a:gd name="T65" fmla="*/ 0 h 378"/>
                  <a:gd name="T66" fmla="*/ 2147483646 w 291"/>
                  <a:gd name="T67" fmla="*/ 2147483646 h 378"/>
                  <a:gd name="T68" fmla="*/ 2147483646 w 291"/>
                  <a:gd name="T69" fmla="*/ 0 h 3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91" h="378">
                    <a:moveTo>
                      <a:pt x="195" y="0"/>
                    </a:moveTo>
                    <a:lnTo>
                      <a:pt x="252" y="27"/>
                    </a:lnTo>
                    <a:lnTo>
                      <a:pt x="243" y="108"/>
                    </a:lnTo>
                    <a:lnTo>
                      <a:pt x="291" y="150"/>
                    </a:lnTo>
                    <a:lnTo>
                      <a:pt x="291" y="189"/>
                    </a:lnTo>
                    <a:lnTo>
                      <a:pt x="270" y="207"/>
                    </a:lnTo>
                    <a:lnTo>
                      <a:pt x="249" y="237"/>
                    </a:lnTo>
                    <a:lnTo>
                      <a:pt x="210" y="237"/>
                    </a:lnTo>
                    <a:lnTo>
                      <a:pt x="198" y="267"/>
                    </a:lnTo>
                    <a:lnTo>
                      <a:pt x="237" y="285"/>
                    </a:lnTo>
                    <a:lnTo>
                      <a:pt x="264" y="315"/>
                    </a:lnTo>
                    <a:lnTo>
                      <a:pt x="288" y="342"/>
                    </a:lnTo>
                    <a:lnTo>
                      <a:pt x="288" y="366"/>
                    </a:lnTo>
                    <a:lnTo>
                      <a:pt x="267" y="357"/>
                    </a:lnTo>
                    <a:lnTo>
                      <a:pt x="243" y="378"/>
                    </a:lnTo>
                    <a:lnTo>
                      <a:pt x="180" y="372"/>
                    </a:lnTo>
                    <a:lnTo>
                      <a:pt x="150" y="330"/>
                    </a:lnTo>
                    <a:lnTo>
                      <a:pt x="135" y="366"/>
                    </a:lnTo>
                    <a:lnTo>
                      <a:pt x="111" y="327"/>
                    </a:lnTo>
                    <a:lnTo>
                      <a:pt x="78" y="339"/>
                    </a:lnTo>
                    <a:lnTo>
                      <a:pt x="75" y="315"/>
                    </a:lnTo>
                    <a:lnTo>
                      <a:pt x="33" y="297"/>
                    </a:lnTo>
                    <a:lnTo>
                      <a:pt x="0" y="270"/>
                    </a:lnTo>
                    <a:lnTo>
                      <a:pt x="0" y="252"/>
                    </a:lnTo>
                    <a:lnTo>
                      <a:pt x="33" y="234"/>
                    </a:lnTo>
                    <a:lnTo>
                      <a:pt x="57" y="234"/>
                    </a:lnTo>
                    <a:lnTo>
                      <a:pt x="54" y="189"/>
                    </a:lnTo>
                    <a:lnTo>
                      <a:pt x="72" y="180"/>
                    </a:lnTo>
                    <a:lnTo>
                      <a:pt x="102" y="177"/>
                    </a:lnTo>
                    <a:lnTo>
                      <a:pt x="102" y="102"/>
                    </a:lnTo>
                    <a:lnTo>
                      <a:pt x="81" y="75"/>
                    </a:lnTo>
                    <a:lnTo>
                      <a:pt x="105" y="27"/>
                    </a:lnTo>
                    <a:lnTo>
                      <a:pt x="150" y="0"/>
                    </a:lnTo>
                    <a:lnTo>
                      <a:pt x="177" y="6"/>
                    </a:lnTo>
                    <a:lnTo>
                      <a:pt x="195" y="0"/>
                    </a:lnTo>
                    <a:close/>
                  </a:path>
                </a:pathLst>
              </a:custGeom>
              <a:solidFill>
                <a:srgbClr val="33CC33"/>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350"/>
              </a:p>
            </p:txBody>
          </p:sp>
          <p:sp>
            <p:nvSpPr>
              <p:cNvPr id="8270" name="Freeform 16"/>
              <p:cNvSpPr>
                <a:spLocks/>
              </p:cNvSpPr>
              <p:nvPr/>
            </p:nvSpPr>
            <p:spPr bwMode="auto">
              <a:xfrm>
                <a:off x="2671763" y="3328988"/>
                <a:ext cx="642937" cy="814387"/>
              </a:xfrm>
              <a:custGeom>
                <a:avLst/>
                <a:gdLst>
                  <a:gd name="T0" fmla="*/ 2147483646 w 405"/>
                  <a:gd name="T1" fmla="*/ 2147483646 h 513"/>
                  <a:gd name="T2" fmla="*/ 2147483646 w 405"/>
                  <a:gd name="T3" fmla="*/ 0 h 513"/>
                  <a:gd name="T4" fmla="*/ 2147483646 w 405"/>
                  <a:gd name="T5" fmla="*/ 2147483646 h 513"/>
                  <a:gd name="T6" fmla="*/ 2147483646 w 405"/>
                  <a:gd name="T7" fmla="*/ 2147483646 h 513"/>
                  <a:gd name="T8" fmla="*/ 2147483646 w 405"/>
                  <a:gd name="T9" fmla="*/ 2147483646 h 513"/>
                  <a:gd name="T10" fmla="*/ 2147483646 w 405"/>
                  <a:gd name="T11" fmla="*/ 2147483646 h 513"/>
                  <a:gd name="T12" fmla="*/ 2147483646 w 405"/>
                  <a:gd name="T13" fmla="*/ 2147483646 h 513"/>
                  <a:gd name="T14" fmla="*/ 2147483646 w 405"/>
                  <a:gd name="T15" fmla="*/ 2147483646 h 513"/>
                  <a:gd name="T16" fmla="*/ 2147483646 w 405"/>
                  <a:gd name="T17" fmla="*/ 2147483646 h 513"/>
                  <a:gd name="T18" fmla="*/ 2147483646 w 405"/>
                  <a:gd name="T19" fmla="*/ 2147483646 h 513"/>
                  <a:gd name="T20" fmla="*/ 2147483646 w 405"/>
                  <a:gd name="T21" fmla="*/ 2147483646 h 513"/>
                  <a:gd name="T22" fmla="*/ 2147483646 w 405"/>
                  <a:gd name="T23" fmla="*/ 2147483646 h 513"/>
                  <a:gd name="T24" fmla="*/ 2147483646 w 405"/>
                  <a:gd name="T25" fmla="*/ 2147483646 h 513"/>
                  <a:gd name="T26" fmla="*/ 2147483646 w 405"/>
                  <a:gd name="T27" fmla="*/ 2147483646 h 513"/>
                  <a:gd name="T28" fmla="*/ 2147483646 w 405"/>
                  <a:gd name="T29" fmla="*/ 2147483646 h 513"/>
                  <a:gd name="T30" fmla="*/ 2147483646 w 405"/>
                  <a:gd name="T31" fmla="*/ 2147483646 h 513"/>
                  <a:gd name="T32" fmla="*/ 2147483646 w 405"/>
                  <a:gd name="T33" fmla="*/ 2147483646 h 513"/>
                  <a:gd name="T34" fmla="*/ 2147483646 w 405"/>
                  <a:gd name="T35" fmla="*/ 2147483646 h 513"/>
                  <a:gd name="T36" fmla="*/ 2147483646 w 405"/>
                  <a:gd name="T37" fmla="*/ 2147483646 h 513"/>
                  <a:gd name="T38" fmla="*/ 2147483646 w 405"/>
                  <a:gd name="T39" fmla="*/ 2147483646 h 513"/>
                  <a:gd name="T40" fmla="*/ 0 w 405"/>
                  <a:gd name="T41" fmla="*/ 2147483646 h 513"/>
                  <a:gd name="T42" fmla="*/ 2147483646 w 405"/>
                  <a:gd name="T43" fmla="*/ 2147483646 h 513"/>
                  <a:gd name="T44" fmla="*/ 2147483646 w 405"/>
                  <a:gd name="T45" fmla="*/ 2147483646 h 513"/>
                  <a:gd name="T46" fmla="*/ 2147483646 w 405"/>
                  <a:gd name="T47" fmla="*/ 2147483646 h 513"/>
                  <a:gd name="T48" fmla="*/ 2147483646 w 405"/>
                  <a:gd name="T49" fmla="*/ 2147483646 h 513"/>
                  <a:gd name="T50" fmla="*/ 2147483646 w 405"/>
                  <a:gd name="T51" fmla="*/ 2147483646 h 513"/>
                  <a:gd name="T52" fmla="*/ 2147483646 w 405"/>
                  <a:gd name="T53" fmla="*/ 2147483646 h 5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05" h="513">
                    <a:moveTo>
                      <a:pt x="60" y="3"/>
                    </a:moveTo>
                    <a:lnTo>
                      <a:pt x="111" y="0"/>
                    </a:lnTo>
                    <a:lnTo>
                      <a:pt x="138" y="36"/>
                    </a:lnTo>
                    <a:lnTo>
                      <a:pt x="174" y="36"/>
                    </a:lnTo>
                    <a:lnTo>
                      <a:pt x="186" y="63"/>
                    </a:lnTo>
                    <a:lnTo>
                      <a:pt x="198" y="33"/>
                    </a:lnTo>
                    <a:lnTo>
                      <a:pt x="246" y="45"/>
                    </a:lnTo>
                    <a:lnTo>
                      <a:pt x="264" y="72"/>
                    </a:lnTo>
                    <a:lnTo>
                      <a:pt x="303" y="63"/>
                    </a:lnTo>
                    <a:lnTo>
                      <a:pt x="330" y="102"/>
                    </a:lnTo>
                    <a:lnTo>
                      <a:pt x="372" y="96"/>
                    </a:lnTo>
                    <a:lnTo>
                      <a:pt x="405" y="144"/>
                    </a:lnTo>
                    <a:lnTo>
                      <a:pt x="345" y="348"/>
                    </a:lnTo>
                    <a:lnTo>
                      <a:pt x="363" y="369"/>
                    </a:lnTo>
                    <a:lnTo>
                      <a:pt x="348" y="423"/>
                    </a:lnTo>
                    <a:lnTo>
                      <a:pt x="309" y="444"/>
                    </a:lnTo>
                    <a:lnTo>
                      <a:pt x="312" y="513"/>
                    </a:lnTo>
                    <a:lnTo>
                      <a:pt x="96" y="351"/>
                    </a:lnTo>
                    <a:lnTo>
                      <a:pt x="99" y="321"/>
                    </a:lnTo>
                    <a:lnTo>
                      <a:pt x="42" y="264"/>
                    </a:lnTo>
                    <a:lnTo>
                      <a:pt x="0" y="246"/>
                    </a:lnTo>
                    <a:lnTo>
                      <a:pt x="12" y="213"/>
                    </a:lnTo>
                    <a:lnTo>
                      <a:pt x="57" y="219"/>
                    </a:lnTo>
                    <a:lnTo>
                      <a:pt x="99" y="174"/>
                    </a:lnTo>
                    <a:lnTo>
                      <a:pt x="99" y="135"/>
                    </a:lnTo>
                    <a:lnTo>
                      <a:pt x="51" y="87"/>
                    </a:lnTo>
                    <a:lnTo>
                      <a:pt x="60" y="3"/>
                    </a:lnTo>
                    <a:close/>
                  </a:path>
                </a:pathLst>
              </a:custGeom>
              <a:solidFill>
                <a:srgbClr val="33CC33"/>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350"/>
              </a:p>
            </p:txBody>
          </p:sp>
          <p:sp>
            <p:nvSpPr>
              <p:cNvPr id="8271" name="Freeform 17"/>
              <p:cNvSpPr>
                <a:spLocks/>
              </p:cNvSpPr>
              <p:nvPr/>
            </p:nvSpPr>
            <p:spPr bwMode="auto">
              <a:xfrm>
                <a:off x="2143125" y="2238375"/>
                <a:ext cx="1576388" cy="1209675"/>
              </a:xfrm>
              <a:custGeom>
                <a:avLst/>
                <a:gdLst>
                  <a:gd name="T0" fmla="*/ 2147483646 w 993"/>
                  <a:gd name="T1" fmla="*/ 0 h 762"/>
                  <a:gd name="T2" fmla="*/ 2147483646 w 993"/>
                  <a:gd name="T3" fmla="*/ 2147483646 h 762"/>
                  <a:gd name="T4" fmla="*/ 2147483646 w 993"/>
                  <a:gd name="T5" fmla="*/ 2147483646 h 762"/>
                  <a:gd name="T6" fmla="*/ 0 w 993"/>
                  <a:gd name="T7" fmla="*/ 2147483646 h 762"/>
                  <a:gd name="T8" fmla="*/ 2147483646 w 993"/>
                  <a:gd name="T9" fmla="*/ 2147483646 h 762"/>
                  <a:gd name="T10" fmla="*/ 2147483646 w 993"/>
                  <a:gd name="T11" fmla="*/ 2147483646 h 762"/>
                  <a:gd name="T12" fmla="*/ 2147483646 w 993"/>
                  <a:gd name="T13" fmla="*/ 2147483646 h 762"/>
                  <a:gd name="T14" fmla="*/ 2147483646 w 993"/>
                  <a:gd name="T15" fmla="*/ 2147483646 h 762"/>
                  <a:gd name="T16" fmla="*/ 2147483646 w 993"/>
                  <a:gd name="T17" fmla="*/ 2147483646 h 762"/>
                  <a:gd name="T18" fmla="*/ 2147483646 w 993"/>
                  <a:gd name="T19" fmla="*/ 2147483646 h 762"/>
                  <a:gd name="T20" fmla="*/ 2147483646 w 993"/>
                  <a:gd name="T21" fmla="*/ 2147483646 h 762"/>
                  <a:gd name="T22" fmla="*/ 2147483646 w 993"/>
                  <a:gd name="T23" fmla="*/ 2147483646 h 762"/>
                  <a:gd name="T24" fmla="*/ 2147483646 w 993"/>
                  <a:gd name="T25" fmla="*/ 2147483646 h 762"/>
                  <a:gd name="T26" fmla="*/ 2147483646 w 993"/>
                  <a:gd name="T27" fmla="*/ 2147483646 h 762"/>
                  <a:gd name="T28" fmla="*/ 2147483646 w 993"/>
                  <a:gd name="T29" fmla="*/ 2147483646 h 762"/>
                  <a:gd name="T30" fmla="*/ 2147483646 w 993"/>
                  <a:gd name="T31" fmla="*/ 2147483646 h 762"/>
                  <a:gd name="T32" fmla="*/ 2147483646 w 993"/>
                  <a:gd name="T33" fmla="*/ 2147483646 h 762"/>
                  <a:gd name="T34" fmla="*/ 2147483646 w 993"/>
                  <a:gd name="T35" fmla="*/ 2147483646 h 762"/>
                  <a:gd name="T36" fmla="*/ 2147483646 w 993"/>
                  <a:gd name="T37" fmla="*/ 2147483646 h 762"/>
                  <a:gd name="T38" fmla="*/ 2147483646 w 993"/>
                  <a:gd name="T39" fmla="*/ 2147483646 h 762"/>
                  <a:gd name="T40" fmla="*/ 2147483646 w 993"/>
                  <a:gd name="T41" fmla="*/ 2147483646 h 762"/>
                  <a:gd name="T42" fmla="*/ 2147483646 w 993"/>
                  <a:gd name="T43" fmla="*/ 2147483646 h 762"/>
                  <a:gd name="T44" fmla="*/ 2147483646 w 993"/>
                  <a:gd name="T45" fmla="*/ 2147483646 h 762"/>
                  <a:gd name="T46" fmla="*/ 2147483646 w 993"/>
                  <a:gd name="T47" fmla="*/ 2147483646 h 762"/>
                  <a:gd name="T48" fmla="*/ 2147483646 w 993"/>
                  <a:gd name="T49" fmla="*/ 2147483646 h 762"/>
                  <a:gd name="T50" fmla="*/ 2147483646 w 993"/>
                  <a:gd name="T51" fmla="*/ 2147483646 h 762"/>
                  <a:gd name="T52" fmla="*/ 2147483646 w 993"/>
                  <a:gd name="T53" fmla="*/ 2147483646 h 762"/>
                  <a:gd name="T54" fmla="*/ 2147483646 w 993"/>
                  <a:gd name="T55" fmla="*/ 2147483646 h 762"/>
                  <a:gd name="T56" fmla="*/ 2147483646 w 993"/>
                  <a:gd name="T57" fmla="*/ 2147483646 h 762"/>
                  <a:gd name="T58" fmla="*/ 2147483646 w 993"/>
                  <a:gd name="T59" fmla="*/ 2147483646 h 762"/>
                  <a:gd name="T60" fmla="*/ 2147483646 w 993"/>
                  <a:gd name="T61" fmla="*/ 2147483646 h 762"/>
                  <a:gd name="T62" fmla="*/ 2147483646 w 993"/>
                  <a:gd name="T63" fmla="*/ 2147483646 h 762"/>
                  <a:gd name="T64" fmla="*/ 2147483646 w 993"/>
                  <a:gd name="T65" fmla="*/ 2147483646 h 762"/>
                  <a:gd name="T66" fmla="*/ 2147483646 w 993"/>
                  <a:gd name="T67" fmla="*/ 2147483646 h 762"/>
                  <a:gd name="T68" fmla="*/ 2147483646 w 993"/>
                  <a:gd name="T69" fmla="*/ 2147483646 h 762"/>
                  <a:gd name="T70" fmla="*/ 2147483646 w 993"/>
                  <a:gd name="T71" fmla="*/ 2147483646 h 762"/>
                  <a:gd name="T72" fmla="*/ 2147483646 w 993"/>
                  <a:gd name="T73" fmla="*/ 2147483646 h 762"/>
                  <a:gd name="T74" fmla="*/ 2147483646 w 993"/>
                  <a:gd name="T75" fmla="*/ 2147483646 h 762"/>
                  <a:gd name="T76" fmla="*/ 2147483646 w 993"/>
                  <a:gd name="T77" fmla="*/ 2147483646 h 762"/>
                  <a:gd name="T78" fmla="*/ 2147483646 w 993"/>
                  <a:gd name="T79" fmla="*/ 2147483646 h 762"/>
                  <a:gd name="T80" fmla="*/ 2147483646 w 993"/>
                  <a:gd name="T81" fmla="*/ 2147483646 h 762"/>
                  <a:gd name="T82" fmla="*/ 2147483646 w 993"/>
                  <a:gd name="T83" fmla="*/ 2147483646 h 762"/>
                  <a:gd name="T84" fmla="*/ 2147483646 w 993"/>
                  <a:gd name="T85" fmla="*/ 2147483646 h 762"/>
                  <a:gd name="T86" fmla="*/ 2147483646 w 993"/>
                  <a:gd name="T87" fmla="*/ 2147483646 h 762"/>
                  <a:gd name="T88" fmla="*/ 2147483646 w 993"/>
                  <a:gd name="T89" fmla="*/ 2147483646 h 762"/>
                  <a:gd name="T90" fmla="*/ 2147483646 w 993"/>
                  <a:gd name="T91" fmla="*/ 2147483646 h 762"/>
                  <a:gd name="T92" fmla="*/ 2147483646 w 993"/>
                  <a:gd name="T93" fmla="*/ 2147483646 h 762"/>
                  <a:gd name="T94" fmla="*/ 2147483646 w 993"/>
                  <a:gd name="T95" fmla="*/ 2147483646 h 762"/>
                  <a:gd name="T96" fmla="*/ 2147483646 w 993"/>
                  <a:gd name="T97" fmla="*/ 2147483646 h 762"/>
                  <a:gd name="T98" fmla="*/ 2147483646 w 993"/>
                  <a:gd name="T99" fmla="*/ 2147483646 h 762"/>
                  <a:gd name="T100" fmla="*/ 2147483646 w 993"/>
                  <a:gd name="T101" fmla="*/ 2147483646 h 762"/>
                  <a:gd name="T102" fmla="*/ 2147483646 w 993"/>
                  <a:gd name="T103" fmla="*/ 2147483646 h 762"/>
                  <a:gd name="T104" fmla="*/ 2147483646 w 993"/>
                  <a:gd name="T105" fmla="*/ 2147483646 h 762"/>
                  <a:gd name="T106" fmla="*/ 2147483646 w 993"/>
                  <a:gd name="T107" fmla="*/ 2147483646 h 762"/>
                  <a:gd name="T108" fmla="*/ 2147483646 w 993"/>
                  <a:gd name="T109" fmla="*/ 2147483646 h 762"/>
                  <a:gd name="T110" fmla="*/ 2147483646 w 993"/>
                  <a:gd name="T111" fmla="*/ 2147483646 h 762"/>
                  <a:gd name="T112" fmla="*/ 2147483646 w 993"/>
                  <a:gd name="T113" fmla="*/ 2147483646 h 762"/>
                  <a:gd name="T114" fmla="*/ 2147483646 w 993"/>
                  <a:gd name="T115" fmla="*/ 2147483646 h 762"/>
                  <a:gd name="T116" fmla="*/ 2147483646 w 993"/>
                  <a:gd name="T117" fmla="*/ 2147483646 h 762"/>
                  <a:gd name="T118" fmla="*/ 2147483646 w 993"/>
                  <a:gd name="T119" fmla="*/ 0 h 76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93" h="762">
                    <a:moveTo>
                      <a:pt x="213" y="0"/>
                    </a:moveTo>
                    <a:lnTo>
                      <a:pt x="207" y="213"/>
                    </a:lnTo>
                    <a:lnTo>
                      <a:pt x="36" y="384"/>
                    </a:lnTo>
                    <a:lnTo>
                      <a:pt x="0" y="384"/>
                    </a:lnTo>
                    <a:lnTo>
                      <a:pt x="6" y="423"/>
                    </a:lnTo>
                    <a:lnTo>
                      <a:pt x="54" y="435"/>
                    </a:lnTo>
                    <a:lnTo>
                      <a:pt x="45" y="471"/>
                    </a:lnTo>
                    <a:lnTo>
                      <a:pt x="75" y="471"/>
                    </a:lnTo>
                    <a:lnTo>
                      <a:pt x="102" y="459"/>
                    </a:lnTo>
                    <a:lnTo>
                      <a:pt x="183" y="471"/>
                    </a:lnTo>
                    <a:lnTo>
                      <a:pt x="273" y="552"/>
                    </a:lnTo>
                    <a:lnTo>
                      <a:pt x="303" y="612"/>
                    </a:lnTo>
                    <a:lnTo>
                      <a:pt x="330" y="612"/>
                    </a:lnTo>
                    <a:lnTo>
                      <a:pt x="336" y="669"/>
                    </a:lnTo>
                    <a:lnTo>
                      <a:pt x="390" y="696"/>
                    </a:lnTo>
                    <a:lnTo>
                      <a:pt x="447" y="687"/>
                    </a:lnTo>
                    <a:lnTo>
                      <a:pt x="471" y="720"/>
                    </a:lnTo>
                    <a:lnTo>
                      <a:pt x="510" y="720"/>
                    </a:lnTo>
                    <a:lnTo>
                      <a:pt x="519" y="750"/>
                    </a:lnTo>
                    <a:lnTo>
                      <a:pt x="534" y="723"/>
                    </a:lnTo>
                    <a:lnTo>
                      <a:pt x="579" y="732"/>
                    </a:lnTo>
                    <a:lnTo>
                      <a:pt x="597" y="762"/>
                    </a:lnTo>
                    <a:lnTo>
                      <a:pt x="636" y="744"/>
                    </a:lnTo>
                    <a:lnTo>
                      <a:pt x="861" y="738"/>
                    </a:lnTo>
                    <a:lnTo>
                      <a:pt x="876" y="762"/>
                    </a:lnTo>
                    <a:lnTo>
                      <a:pt x="993" y="672"/>
                    </a:lnTo>
                    <a:lnTo>
                      <a:pt x="960" y="660"/>
                    </a:lnTo>
                    <a:lnTo>
                      <a:pt x="927" y="651"/>
                    </a:lnTo>
                    <a:lnTo>
                      <a:pt x="885" y="606"/>
                    </a:lnTo>
                    <a:lnTo>
                      <a:pt x="867" y="606"/>
                    </a:lnTo>
                    <a:lnTo>
                      <a:pt x="849" y="582"/>
                    </a:lnTo>
                    <a:lnTo>
                      <a:pt x="822" y="594"/>
                    </a:lnTo>
                    <a:lnTo>
                      <a:pt x="798" y="579"/>
                    </a:lnTo>
                    <a:lnTo>
                      <a:pt x="672" y="549"/>
                    </a:lnTo>
                    <a:lnTo>
                      <a:pt x="648" y="549"/>
                    </a:lnTo>
                    <a:lnTo>
                      <a:pt x="609" y="543"/>
                    </a:lnTo>
                    <a:lnTo>
                      <a:pt x="594" y="513"/>
                    </a:lnTo>
                    <a:lnTo>
                      <a:pt x="597" y="492"/>
                    </a:lnTo>
                    <a:lnTo>
                      <a:pt x="612" y="471"/>
                    </a:lnTo>
                    <a:lnTo>
                      <a:pt x="615" y="450"/>
                    </a:lnTo>
                    <a:lnTo>
                      <a:pt x="615" y="417"/>
                    </a:lnTo>
                    <a:lnTo>
                      <a:pt x="618" y="378"/>
                    </a:lnTo>
                    <a:lnTo>
                      <a:pt x="618" y="339"/>
                    </a:lnTo>
                    <a:lnTo>
                      <a:pt x="627" y="315"/>
                    </a:lnTo>
                    <a:lnTo>
                      <a:pt x="612" y="291"/>
                    </a:lnTo>
                    <a:lnTo>
                      <a:pt x="576" y="264"/>
                    </a:lnTo>
                    <a:lnTo>
                      <a:pt x="555" y="225"/>
                    </a:lnTo>
                    <a:lnTo>
                      <a:pt x="522" y="195"/>
                    </a:lnTo>
                    <a:lnTo>
                      <a:pt x="501" y="168"/>
                    </a:lnTo>
                    <a:lnTo>
                      <a:pt x="474" y="141"/>
                    </a:lnTo>
                    <a:lnTo>
                      <a:pt x="438" y="141"/>
                    </a:lnTo>
                    <a:lnTo>
                      <a:pt x="402" y="129"/>
                    </a:lnTo>
                    <a:lnTo>
                      <a:pt x="381" y="111"/>
                    </a:lnTo>
                    <a:lnTo>
                      <a:pt x="345" y="111"/>
                    </a:lnTo>
                    <a:lnTo>
                      <a:pt x="336" y="78"/>
                    </a:lnTo>
                    <a:lnTo>
                      <a:pt x="303" y="51"/>
                    </a:lnTo>
                    <a:lnTo>
                      <a:pt x="297" y="33"/>
                    </a:lnTo>
                    <a:lnTo>
                      <a:pt x="276" y="21"/>
                    </a:lnTo>
                    <a:lnTo>
                      <a:pt x="237" y="9"/>
                    </a:lnTo>
                    <a:lnTo>
                      <a:pt x="213" y="0"/>
                    </a:lnTo>
                    <a:close/>
                  </a:path>
                </a:pathLst>
              </a:custGeom>
              <a:solidFill>
                <a:srgbClr val="33CC33"/>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350"/>
              </a:p>
            </p:txBody>
          </p:sp>
          <p:sp>
            <p:nvSpPr>
              <p:cNvPr id="8272" name="Freeform 18"/>
              <p:cNvSpPr>
                <a:spLocks/>
              </p:cNvSpPr>
              <p:nvPr/>
            </p:nvSpPr>
            <p:spPr bwMode="auto">
              <a:xfrm>
                <a:off x="7981950" y="2843213"/>
                <a:ext cx="128588" cy="300037"/>
              </a:xfrm>
              <a:custGeom>
                <a:avLst/>
                <a:gdLst>
                  <a:gd name="T0" fmla="*/ 2147483646 w 81"/>
                  <a:gd name="T1" fmla="*/ 0 h 189"/>
                  <a:gd name="T2" fmla="*/ 2147483646 w 81"/>
                  <a:gd name="T3" fmla="*/ 2147483646 h 189"/>
                  <a:gd name="T4" fmla="*/ 2147483646 w 81"/>
                  <a:gd name="T5" fmla="*/ 2147483646 h 189"/>
                  <a:gd name="T6" fmla="*/ 2147483646 w 81"/>
                  <a:gd name="T7" fmla="*/ 2147483646 h 189"/>
                  <a:gd name="T8" fmla="*/ 2147483646 w 81"/>
                  <a:gd name="T9" fmla="*/ 2147483646 h 189"/>
                  <a:gd name="T10" fmla="*/ 2147483646 w 81"/>
                  <a:gd name="T11" fmla="*/ 2147483646 h 189"/>
                  <a:gd name="T12" fmla="*/ 2147483646 w 81"/>
                  <a:gd name="T13" fmla="*/ 2147483646 h 189"/>
                  <a:gd name="T14" fmla="*/ 2147483646 w 81"/>
                  <a:gd name="T15" fmla="*/ 2147483646 h 189"/>
                  <a:gd name="T16" fmla="*/ 2147483646 w 81"/>
                  <a:gd name="T17" fmla="*/ 2147483646 h 189"/>
                  <a:gd name="T18" fmla="*/ 2147483646 w 81"/>
                  <a:gd name="T19" fmla="*/ 2147483646 h 189"/>
                  <a:gd name="T20" fmla="*/ 2147483646 w 81"/>
                  <a:gd name="T21" fmla="*/ 2147483646 h 189"/>
                  <a:gd name="T22" fmla="*/ 0 w 81"/>
                  <a:gd name="T23" fmla="*/ 2147483646 h 189"/>
                  <a:gd name="T24" fmla="*/ 2147483646 w 81"/>
                  <a:gd name="T25" fmla="*/ 2147483646 h 189"/>
                  <a:gd name="T26" fmla="*/ 2147483646 w 81"/>
                  <a:gd name="T27" fmla="*/ 2147483646 h 189"/>
                  <a:gd name="T28" fmla="*/ 2147483646 w 81"/>
                  <a:gd name="T29" fmla="*/ 0 h 1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1" h="189">
                    <a:moveTo>
                      <a:pt x="21" y="0"/>
                    </a:moveTo>
                    <a:lnTo>
                      <a:pt x="48" y="21"/>
                    </a:lnTo>
                    <a:lnTo>
                      <a:pt x="48" y="66"/>
                    </a:lnTo>
                    <a:lnTo>
                      <a:pt x="63" y="108"/>
                    </a:lnTo>
                    <a:lnTo>
                      <a:pt x="51" y="132"/>
                    </a:lnTo>
                    <a:lnTo>
                      <a:pt x="51" y="153"/>
                    </a:lnTo>
                    <a:lnTo>
                      <a:pt x="69" y="165"/>
                    </a:lnTo>
                    <a:lnTo>
                      <a:pt x="81" y="189"/>
                    </a:lnTo>
                    <a:lnTo>
                      <a:pt x="51" y="177"/>
                    </a:lnTo>
                    <a:lnTo>
                      <a:pt x="33" y="168"/>
                    </a:lnTo>
                    <a:lnTo>
                      <a:pt x="9" y="126"/>
                    </a:lnTo>
                    <a:lnTo>
                      <a:pt x="0" y="84"/>
                    </a:lnTo>
                    <a:lnTo>
                      <a:pt x="6" y="54"/>
                    </a:lnTo>
                    <a:lnTo>
                      <a:pt x="3" y="30"/>
                    </a:lnTo>
                    <a:lnTo>
                      <a:pt x="21" y="0"/>
                    </a:lnTo>
                    <a:close/>
                  </a:path>
                </a:pathLst>
              </a:custGeom>
              <a:solidFill>
                <a:srgbClr val="33CC33"/>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350"/>
              </a:p>
            </p:txBody>
          </p:sp>
          <p:sp>
            <p:nvSpPr>
              <p:cNvPr id="8273" name="Freeform 19"/>
              <p:cNvSpPr>
                <a:spLocks/>
              </p:cNvSpPr>
              <p:nvPr/>
            </p:nvSpPr>
            <p:spPr bwMode="auto">
              <a:xfrm>
                <a:off x="8053388" y="3143250"/>
                <a:ext cx="709612" cy="819150"/>
              </a:xfrm>
              <a:custGeom>
                <a:avLst/>
                <a:gdLst>
                  <a:gd name="T0" fmla="*/ 2147483646 w 447"/>
                  <a:gd name="T1" fmla="*/ 0 h 516"/>
                  <a:gd name="T2" fmla="*/ 2147483646 w 447"/>
                  <a:gd name="T3" fmla="*/ 2147483646 h 516"/>
                  <a:gd name="T4" fmla="*/ 2147483646 w 447"/>
                  <a:gd name="T5" fmla="*/ 2147483646 h 516"/>
                  <a:gd name="T6" fmla="*/ 2147483646 w 447"/>
                  <a:gd name="T7" fmla="*/ 2147483646 h 516"/>
                  <a:gd name="T8" fmla="*/ 2147483646 w 447"/>
                  <a:gd name="T9" fmla="*/ 2147483646 h 516"/>
                  <a:gd name="T10" fmla="*/ 2147483646 w 447"/>
                  <a:gd name="T11" fmla="*/ 2147483646 h 516"/>
                  <a:gd name="T12" fmla="*/ 2147483646 w 447"/>
                  <a:gd name="T13" fmla="*/ 2147483646 h 516"/>
                  <a:gd name="T14" fmla="*/ 2147483646 w 447"/>
                  <a:gd name="T15" fmla="*/ 2147483646 h 516"/>
                  <a:gd name="T16" fmla="*/ 2147483646 w 447"/>
                  <a:gd name="T17" fmla="*/ 2147483646 h 516"/>
                  <a:gd name="T18" fmla="*/ 2147483646 w 447"/>
                  <a:gd name="T19" fmla="*/ 2147483646 h 516"/>
                  <a:gd name="T20" fmla="*/ 2147483646 w 447"/>
                  <a:gd name="T21" fmla="*/ 2147483646 h 516"/>
                  <a:gd name="T22" fmla="*/ 2147483646 w 447"/>
                  <a:gd name="T23" fmla="*/ 2147483646 h 516"/>
                  <a:gd name="T24" fmla="*/ 2147483646 w 447"/>
                  <a:gd name="T25" fmla="*/ 2147483646 h 516"/>
                  <a:gd name="T26" fmla="*/ 2147483646 w 447"/>
                  <a:gd name="T27" fmla="*/ 2147483646 h 516"/>
                  <a:gd name="T28" fmla="*/ 2147483646 w 447"/>
                  <a:gd name="T29" fmla="*/ 2147483646 h 516"/>
                  <a:gd name="T30" fmla="*/ 2147483646 w 447"/>
                  <a:gd name="T31" fmla="*/ 2147483646 h 516"/>
                  <a:gd name="T32" fmla="*/ 2147483646 w 447"/>
                  <a:gd name="T33" fmla="*/ 2147483646 h 516"/>
                  <a:gd name="T34" fmla="*/ 2147483646 w 447"/>
                  <a:gd name="T35" fmla="*/ 2147483646 h 516"/>
                  <a:gd name="T36" fmla="*/ 2147483646 w 447"/>
                  <a:gd name="T37" fmla="*/ 2147483646 h 516"/>
                  <a:gd name="T38" fmla="*/ 2147483646 w 447"/>
                  <a:gd name="T39" fmla="*/ 2147483646 h 516"/>
                  <a:gd name="T40" fmla="*/ 2147483646 w 447"/>
                  <a:gd name="T41" fmla="*/ 2147483646 h 516"/>
                  <a:gd name="T42" fmla="*/ 2147483646 w 447"/>
                  <a:gd name="T43" fmla="*/ 2147483646 h 516"/>
                  <a:gd name="T44" fmla="*/ 2147483646 w 447"/>
                  <a:gd name="T45" fmla="*/ 2147483646 h 516"/>
                  <a:gd name="T46" fmla="*/ 2147483646 w 447"/>
                  <a:gd name="T47" fmla="*/ 2147483646 h 516"/>
                  <a:gd name="T48" fmla="*/ 2147483646 w 447"/>
                  <a:gd name="T49" fmla="*/ 2147483646 h 516"/>
                  <a:gd name="T50" fmla="*/ 2147483646 w 447"/>
                  <a:gd name="T51" fmla="*/ 2147483646 h 516"/>
                  <a:gd name="T52" fmla="*/ 2147483646 w 447"/>
                  <a:gd name="T53" fmla="*/ 2147483646 h 516"/>
                  <a:gd name="T54" fmla="*/ 2147483646 w 447"/>
                  <a:gd name="T55" fmla="*/ 2147483646 h 516"/>
                  <a:gd name="T56" fmla="*/ 2147483646 w 447"/>
                  <a:gd name="T57" fmla="*/ 2147483646 h 516"/>
                  <a:gd name="T58" fmla="*/ 2147483646 w 447"/>
                  <a:gd name="T59" fmla="*/ 2147483646 h 516"/>
                  <a:gd name="T60" fmla="*/ 2147483646 w 447"/>
                  <a:gd name="T61" fmla="*/ 2147483646 h 516"/>
                  <a:gd name="T62" fmla="*/ 2147483646 w 447"/>
                  <a:gd name="T63" fmla="*/ 2147483646 h 516"/>
                  <a:gd name="T64" fmla="*/ 2147483646 w 447"/>
                  <a:gd name="T65" fmla="*/ 2147483646 h 516"/>
                  <a:gd name="T66" fmla="*/ 2147483646 w 447"/>
                  <a:gd name="T67" fmla="*/ 2147483646 h 516"/>
                  <a:gd name="T68" fmla="*/ 2147483646 w 447"/>
                  <a:gd name="T69" fmla="*/ 2147483646 h 516"/>
                  <a:gd name="T70" fmla="*/ 2147483646 w 447"/>
                  <a:gd name="T71" fmla="*/ 2147483646 h 516"/>
                  <a:gd name="T72" fmla="*/ 2147483646 w 447"/>
                  <a:gd name="T73" fmla="*/ 2147483646 h 516"/>
                  <a:gd name="T74" fmla="*/ 2147483646 w 447"/>
                  <a:gd name="T75" fmla="*/ 2147483646 h 516"/>
                  <a:gd name="T76" fmla="*/ 0 w 447"/>
                  <a:gd name="T77" fmla="*/ 2147483646 h 516"/>
                  <a:gd name="T78" fmla="*/ 2147483646 w 447"/>
                  <a:gd name="T79" fmla="*/ 2147483646 h 516"/>
                  <a:gd name="T80" fmla="*/ 2147483646 w 447"/>
                  <a:gd name="T81" fmla="*/ 2147483646 h 516"/>
                  <a:gd name="T82" fmla="*/ 2147483646 w 447"/>
                  <a:gd name="T83" fmla="*/ 0 h 5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47" h="516">
                    <a:moveTo>
                      <a:pt x="42" y="0"/>
                    </a:moveTo>
                    <a:lnTo>
                      <a:pt x="75" y="15"/>
                    </a:lnTo>
                    <a:lnTo>
                      <a:pt x="123" y="12"/>
                    </a:lnTo>
                    <a:lnTo>
                      <a:pt x="141" y="48"/>
                    </a:lnTo>
                    <a:lnTo>
                      <a:pt x="177" y="90"/>
                    </a:lnTo>
                    <a:lnTo>
                      <a:pt x="177" y="132"/>
                    </a:lnTo>
                    <a:lnTo>
                      <a:pt x="213" y="144"/>
                    </a:lnTo>
                    <a:lnTo>
                      <a:pt x="231" y="171"/>
                    </a:lnTo>
                    <a:lnTo>
                      <a:pt x="267" y="180"/>
                    </a:lnTo>
                    <a:lnTo>
                      <a:pt x="318" y="234"/>
                    </a:lnTo>
                    <a:lnTo>
                      <a:pt x="390" y="309"/>
                    </a:lnTo>
                    <a:lnTo>
                      <a:pt x="417" y="354"/>
                    </a:lnTo>
                    <a:lnTo>
                      <a:pt x="441" y="396"/>
                    </a:lnTo>
                    <a:lnTo>
                      <a:pt x="432" y="423"/>
                    </a:lnTo>
                    <a:lnTo>
                      <a:pt x="435" y="441"/>
                    </a:lnTo>
                    <a:lnTo>
                      <a:pt x="447" y="480"/>
                    </a:lnTo>
                    <a:lnTo>
                      <a:pt x="414" y="480"/>
                    </a:lnTo>
                    <a:lnTo>
                      <a:pt x="393" y="480"/>
                    </a:lnTo>
                    <a:lnTo>
                      <a:pt x="360" y="516"/>
                    </a:lnTo>
                    <a:lnTo>
                      <a:pt x="339" y="516"/>
                    </a:lnTo>
                    <a:lnTo>
                      <a:pt x="291" y="504"/>
                    </a:lnTo>
                    <a:lnTo>
                      <a:pt x="261" y="477"/>
                    </a:lnTo>
                    <a:lnTo>
                      <a:pt x="228" y="468"/>
                    </a:lnTo>
                    <a:lnTo>
                      <a:pt x="219" y="444"/>
                    </a:lnTo>
                    <a:lnTo>
                      <a:pt x="189" y="426"/>
                    </a:lnTo>
                    <a:lnTo>
                      <a:pt x="174" y="393"/>
                    </a:lnTo>
                    <a:lnTo>
                      <a:pt x="165" y="369"/>
                    </a:lnTo>
                    <a:lnTo>
                      <a:pt x="177" y="339"/>
                    </a:lnTo>
                    <a:lnTo>
                      <a:pt x="183" y="297"/>
                    </a:lnTo>
                    <a:lnTo>
                      <a:pt x="180" y="279"/>
                    </a:lnTo>
                    <a:lnTo>
                      <a:pt x="153" y="279"/>
                    </a:lnTo>
                    <a:lnTo>
                      <a:pt x="120" y="264"/>
                    </a:lnTo>
                    <a:lnTo>
                      <a:pt x="105" y="240"/>
                    </a:lnTo>
                    <a:lnTo>
                      <a:pt x="75" y="216"/>
                    </a:lnTo>
                    <a:lnTo>
                      <a:pt x="60" y="186"/>
                    </a:lnTo>
                    <a:lnTo>
                      <a:pt x="30" y="174"/>
                    </a:lnTo>
                    <a:lnTo>
                      <a:pt x="9" y="144"/>
                    </a:lnTo>
                    <a:lnTo>
                      <a:pt x="21" y="114"/>
                    </a:lnTo>
                    <a:lnTo>
                      <a:pt x="0" y="96"/>
                    </a:lnTo>
                    <a:lnTo>
                      <a:pt x="9" y="54"/>
                    </a:lnTo>
                    <a:lnTo>
                      <a:pt x="12" y="24"/>
                    </a:lnTo>
                    <a:lnTo>
                      <a:pt x="42" y="0"/>
                    </a:lnTo>
                    <a:close/>
                  </a:path>
                </a:pathLst>
              </a:custGeom>
              <a:solidFill>
                <a:srgbClr val="33CC33"/>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350"/>
              </a:p>
            </p:txBody>
          </p:sp>
          <p:sp>
            <p:nvSpPr>
              <p:cNvPr id="8274" name="Freeform 20"/>
              <p:cNvSpPr>
                <a:spLocks/>
              </p:cNvSpPr>
              <p:nvPr/>
            </p:nvSpPr>
            <p:spPr bwMode="auto">
              <a:xfrm>
                <a:off x="5443538" y="1295400"/>
                <a:ext cx="285750" cy="200025"/>
              </a:xfrm>
              <a:custGeom>
                <a:avLst/>
                <a:gdLst>
                  <a:gd name="T0" fmla="*/ 2147483646 w 180"/>
                  <a:gd name="T1" fmla="*/ 2147483646 h 126"/>
                  <a:gd name="T2" fmla="*/ 2147483646 w 180"/>
                  <a:gd name="T3" fmla="*/ 2147483646 h 126"/>
                  <a:gd name="T4" fmla="*/ 2147483646 w 180"/>
                  <a:gd name="T5" fmla="*/ 2147483646 h 126"/>
                  <a:gd name="T6" fmla="*/ 2147483646 w 180"/>
                  <a:gd name="T7" fmla="*/ 2147483646 h 126"/>
                  <a:gd name="T8" fmla="*/ 2147483646 w 180"/>
                  <a:gd name="T9" fmla="*/ 2147483646 h 126"/>
                  <a:gd name="T10" fmla="*/ 2147483646 w 180"/>
                  <a:gd name="T11" fmla="*/ 2147483646 h 126"/>
                  <a:gd name="T12" fmla="*/ 2147483646 w 180"/>
                  <a:gd name="T13" fmla="*/ 0 h 126"/>
                  <a:gd name="T14" fmla="*/ 2147483646 w 180"/>
                  <a:gd name="T15" fmla="*/ 2147483646 h 126"/>
                  <a:gd name="T16" fmla="*/ 2147483646 w 180"/>
                  <a:gd name="T17" fmla="*/ 2147483646 h 126"/>
                  <a:gd name="T18" fmla="*/ 2147483646 w 180"/>
                  <a:gd name="T19" fmla="*/ 2147483646 h 126"/>
                  <a:gd name="T20" fmla="*/ 0 w 180"/>
                  <a:gd name="T21" fmla="*/ 2147483646 h 126"/>
                  <a:gd name="T22" fmla="*/ 2147483646 w 180"/>
                  <a:gd name="T23" fmla="*/ 2147483646 h 126"/>
                  <a:gd name="T24" fmla="*/ 2147483646 w 180"/>
                  <a:gd name="T25" fmla="*/ 2147483646 h 126"/>
                  <a:gd name="T26" fmla="*/ 2147483646 w 180"/>
                  <a:gd name="T27" fmla="*/ 2147483646 h 126"/>
                  <a:gd name="T28" fmla="*/ 2147483646 w 180"/>
                  <a:gd name="T29" fmla="*/ 2147483646 h 126"/>
                  <a:gd name="T30" fmla="*/ 2147483646 w 180"/>
                  <a:gd name="T31" fmla="*/ 2147483646 h 126"/>
                  <a:gd name="T32" fmla="*/ 2147483646 w 180"/>
                  <a:gd name="T33" fmla="*/ 2147483646 h 126"/>
                  <a:gd name="T34" fmla="*/ 2147483646 w 180"/>
                  <a:gd name="T35" fmla="*/ 2147483646 h 126"/>
                  <a:gd name="T36" fmla="*/ 2147483646 w 180"/>
                  <a:gd name="T37" fmla="*/ 2147483646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80" h="126">
                    <a:moveTo>
                      <a:pt x="180" y="111"/>
                    </a:moveTo>
                    <a:lnTo>
                      <a:pt x="180" y="63"/>
                    </a:lnTo>
                    <a:lnTo>
                      <a:pt x="162" y="45"/>
                    </a:lnTo>
                    <a:lnTo>
                      <a:pt x="144" y="36"/>
                    </a:lnTo>
                    <a:lnTo>
                      <a:pt x="111" y="33"/>
                    </a:lnTo>
                    <a:lnTo>
                      <a:pt x="90" y="21"/>
                    </a:lnTo>
                    <a:lnTo>
                      <a:pt x="84" y="0"/>
                    </a:lnTo>
                    <a:lnTo>
                      <a:pt x="60" y="12"/>
                    </a:lnTo>
                    <a:lnTo>
                      <a:pt x="30" y="18"/>
                    </a:lnTo>
                    <a:lnTo>
                      <a:pt x="9" y="30"/>
                    </a:lnTo>
                    <a:lnTo>
                      <a:pt x="0" y="54"/>
                    </a:lnTo>
                    <a:lnTo>
                      <a:pt x="30" y="66"/>
                    </a:lnTo>
                    <a:lnTo>
                      <a:pt x="30" y="84"/>
                    </a:lnTo>
                    <a:lnTo>
                      <a:pt x="57" y="105"/>
                    </a:lnTo>
                    <a:lnTo>
                      <a:pt x="75" y="126"/>
                    </a:lnTo>
                    <a:lnTo>
                      <a:pt x="108" y="126"/>
                    </a:lnTo>
                    <a:lnTo>
                      <a:pt x="129" y="126"/>
                    </a:lnTo>
                    <a:lnTo>
                      <a:pt x="159" y="123"/>
                    </a:lnTo>
                    <a:lnTo>
                      <a:pt x="180" y="111"/>
                    </a:lnTo>
                    <a:close/>
                  </a:path>
                </a:pathLst>
              </a:custGeom>
              <a:solidFill>
                <a:srgbClr val="33CC33"/>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350"/>
              </a:p>
            </p:txBody>
          </p:sp>
          <p:sp>
            <p:nvSpPr>
              <p:cNvPr id="8275" name="Freeform 21"/>
              <p:cNvSpPr>
                <a:spLocks/>
              </p:cNvSpPr>
              <p:nvPr/>
            </p:nvSpPr>
            <p:spPr bwMode="auto">
              <a:xfrm>
                <a:off x="5781675" y="1447800"/>
                <a:ext cx="1428750" cy="1290638"/>
              </a:xfrm>
              <a:custGeom>
                <a:avLst/>
                <a:gdLst>
                  <a:gd name="T0" fmla="*/ 2147483646 w 900"/>
                  <a:gd name="T1" fmla="*/ 2147483646 h 813"/>
                  <a:gd name="T2" fmla="*/ 2147483646 w 900"/>
                  <a:gd name="T3" fmla="*/ 2147483646 h 813"/>
                  <a:gd name="T4" fmla="*/ 2147483646 w 900"/>
                  <a:gd name="T5" fmla="*/ 2147483646 h 813"/>
                  <a:gd name="T6" fmla="*/ 2147483646 w 900"/>
                  <a:gd name="T7" fmla="*/ 2147483646 h 813"/>
                  <a:gd name="T8" fmla="*/ 2147483646 w 900"/>
                  <a:gd name="T9" fmla="*/ 2147483646 h 813"/>
                  <a:gd name="T10" fmla="*/ 2147483646 w 900"/>
                  <a:gd name="T11" fmla="*/ 2147483646 h 813"/>
                  <a:gd name="T12" fmla="*/ 2147483646 w 900"/>
                  <a:gd name="T13" fmla="*/ 2147483646 h 813"/>
                  <a:gd name="T14" fmla="*/ 2147483646 w 900"/>
                  <a:gd name="T15" fmla="*/ 2147483646 h 813"/>
                  <a:gd name="T16" fmla="*/ 2147483646 w 900"/>
                  <a:gd name="T17" fmla="*/ 2147483646 h 813"/>
                  <a:gd name="T18" fmla="*/ 2147483646 w 900"/>
                  <a:gd name="T19" fmla="*/ 2147483646 h 813"/>
                  <a:gd name="T20" fmla="*/ 2147483646 w 900"/>
                  <a:gd name="T21" fmla="*/ 2147483646 h 813"/>
                  <a:gd name="T22" fmla="*/ 2147483646 w 900"/>
                  <a:gd name="T23" fmla="*/ 2147483646 h 813"/>
                  <a:gd name="T24" fmla="*/ 2147483646 w 900"/>
                  <a:gd name="T25" fmla="*/ 2147483646 h 813"/>
                  <a:gd name="T26" fmla="*/ 2147483646 w 900"/>
                  <a:gd name="T27" fmla="*/ 2147483646 h 813"/>
                  <a:gd name="T28" fmla="*/ 2147483646 w 900"/>
                  <a:gd name="T29" fmla="*/ 2147483646 h 813"/>
                  <a:gd name="T30" fmla="*/ 2147483646 w 900"/>
                  <a:gd name="T31" fmla="*/ 0 h 813"/>
                  <a:gd name="T32" fmla="*/ 2147483646 w 900"/>
                  <a:gd name="T33" fmla="*/ 2147483646 h 813"/>
                  <a:gd name="T34" fmla="*/ 0 w 900"/>
                  <a:gd name="T35" fmla="*/ 2147483646 h 813"/>
                  <a:gd name="T36" fmla="*/ 2147483646 w 900"/>
                  <a:gd name="T37" fmla="*/ 2147483646 h 813"/>
                  <a:gd name="T38" fmla="*/ 2147483646 w 900"/>
                  <a:gd name="T39" fmla="*/ 2147483646 h 813"/>
                  <a:gd name="T40" fmla="*/ 2147483646 w 900"/>
                  <a:gd name="T41" fmla="*/ 2147483646 h 813"/>
                  <a:gd name="T42" fmla="*/ 2147483646 w 900"/>
                  <a:gd name="T43" fmla="*/ 2147483646 h 813"/>
                  <a:gd name="T44" fmla="*/ 2147483646 w 900"/>
                  <a:gd name="T45" fmla="*/ 2147483646 h 813"/>
                  <a:gd name="T46" fmla="*/ 2147483646 w 900"/>
                  <a:gd name="T47" fmla="*/ 2147483646 h 813"/>
                  <a:gd name="T48" fmla="*/ 2147483646 w 900"/>
                  <a:gd name="T49" fmla="*/ 2147483646 h 813"/>
                  <a:gd name="T50" fmla="*/ 2147483646 w 900"/>
                  <a:gd name="T51" fmla="*/ 2147483646 h 813"/>
                  <a:gd name="T52" fmla="*/ 2147483646 w 900"/>
                  <a:gd name="T53" fmla="*/ 2147483646 h 813"/>
                  <a:gd name="T54" fmla="*/ 2147483646 w 900"/>
                  <a:gd name="T55" fmla="*/ 2147483646 h 813"/>
                  <a:gd name="T56" fmla="*/ 2147483646 w 900"/>
                  <a:gd name="T57" fmla="*/ 2147483646 h 813"/>
                  <a:gd name="T58" fmla="*/ 2147483646 w 900"/>
                  <a:gd name="T59" fmla="*/ 2147483646 h 813"/>
                  <a:gd name="T60" fmla="*/ 2147483646 w 900"/>
                  <a:gd name="T61" fmla="*/ 2147483646 h 813"/>
                  <a:gd name="T62" fmla="*/ 2147483646 w 900"/>
                  <a:gd name="T63" fmla="*/ 2147483646 h 8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00" h="813">
                    <a:moveTo>
                      <a:pt x="816" y="813"/>
                    </a:moveTo>
                    <a:lnTo>
                      <a:pt x="879" y="717"/>
                    </a:lnTo>
                    <a:lnTo>
                      <a:pt x="873" y="681"/>
                    </a:lnTo>
                    <a:lnTo>
                      <a:pt x="900" y="660"/>
                    </a:lnTo>
                    <a:lnTo>
                      <a:pt x="897" y="600"/>
                    </a:lnTo>
                    <a:lnTo>
                      <a:pt x="876" y="585"/>
                    </a:lnTo>
                    <a:lnTo>
                      <a:pt x="873" y="564"/>
                    </a:lnTo>
                    <a:lnTo>
                      <a:pt x="822" y="510"/>
                    </a:lnTo>
                    <a:lnTo>
                      <a:pt x="795" y="510"/>
                    </a:lnTo>
                    <a:lnTo>
                      <a:pt x="789" y="477"/>
                    </a:lnTo>
                    <a:lnTo>
                      <a:pt x="735" y="477"/>
                    </a:lnTo>
                    <a:lnTo>
                      <a:pt x="687" y="405"/>
                    </a:lnTo>
                    <a:lnTo>
                      <a:pt x="672" y="369"/>
                    </a:lnTo>
                    <a:lnTo>
                      <a:pt x="639" y="369"/>
                    </a:lnTo>
                    <a:lnTo>
                      <a:pt x="603" y="327"/>
                    </a:lnTo>
                    <a:lnTo>
                      <a:pt x="567" y="297"/>
                    </a:lnTo>
                    <a:lnTo>
                      <a:pt x="510" y="228"/>
                    </a:lnTo>
                    <a:lnTo>
                      <a:pt x="474" y="228"/>
                    </a:lnTo>
                    <a:lnTo>
                      <a:pt x="459" y="210"/>
                    </a:lnTo>
                    <a:lnTo>
                      <a:pt x="426" y="210"/>
                    </a:lnTo>
                    <a:lnTo>
                      <a:pt x="381" y="165"/>
                    </a:lnTo>
                    <a:lnTo>
                      <a:pt x="351" y="162"/>
                    </a:lnTo>
                    <a:lnTo>
                      <a:pt x="327" y="129"/>
                    </a:lnTo>
                    <a:lnTo>
                      <a:pt x="303" y="129"/>
                    </a:lnTo>
                    <a:lnTo>
                      <a:pt x="297" y="105"/>
                    </a:lnTo>
                    <a:lnTo>
                      <a:pt x="225" y="105"/>
                    </a:lnTo>
                    <a:lnTo>
                      <a:pt x="219" y="69"/>
                    </a:lnTo>
                    <a:lnTo>
                      <a:pt x="177" y="57"/>
                    </a:lnTo>
                    <a:lnTo>
                      <a:pt x="150" y="24"/>
                    </a:lnTo>
                    <a:lnTo>
                      <a:pt x="129" y="3"/>
                    </a:lnTo>
                    <a:lnTo>
                      <a:pt x="105" y="0"/>
                    </a:lnTo>
                    <a:lnTo>
                      <a:pt x="78" y="0"/>
                    </a:lnTo>
                    <a:lnTo>
                      <a:pt x="75" y="27"/>
                    </a:lnTo>
                    <a:lnTo>
                      <a:pt x="48" y="39"/>
                    </a:lnTo>
                    <a:lnTo>
                      <a:pt x="21" y="39"/>
                    </a:lnTo>
                    <a:lnTo>
                      <a:pt x="0" y="39"/>
                    </a:lnTo>
                    <a:lnTo>
                      <a:pt x="48" y="42"/>
                    </a:lnTo>
                    <a:lnTo>
                      <a:pt x="78" y="54"/>
                    </a:lnTo>
                    <a:lnTo>
                      <a:pt x="81" y="72"/>
                    </a:lnTo>
                    <a:lnTo>
                      <a:pt x="123" y="63"/>
                    </a:lnTo>
                    <a:lnTo>
                      <a:pt x="144" y="63"/>
                    </a:lnTo>
                    <a:lnTo>
                      <a:pt x="192" y="114"/>
                    </a:lnTo>
                    <a:lnTo>
                      <a:pt x="216" y="129"/>
                    </a:lnTo>
                    <a:lnTo>
                      <a:pt x="261" y="153"/>
                    </a:lnTo>
                    <a:lnTo>
                      <a:pt x="288" y="177"/>
                    </a:lnTo>
                    <a:lnTo>
                      <a:pt x="294" y="201"/>
                    </a:lnTo>
                    <a:lnTo>
                      <a:pt x="378" y="231"/>
                    </a:lnTo>
                    <a:lnTo>
                      <a:pt x="390" y="273"/>
                    </a:lnTo>
                    <a:lnTo>
                      <a:pt x="444" y="300"/>
                    </a:lnTo>
                    <a:lnTo>
                      <a:pt x="465" y="333"/>
                    </a:lnTo>
                    <a:lnTo>
                      <a:pt x="561" y="345"/>
                    </a:lnTo>
                    <a:lnTo>
                      <a:pt x="597" y="408"/>
                    </a:lnTo>
                    <a:lnTo>
                      <a:pt x="648" y="438"/>
                    </a:lnTo>
                    <a:lnTo>
                      <a:pt x="675" y="480"/>
                    </a:lnTo>
                    <a:lnTo>
                      <a:pt x="705" y="507"/>
                    </a:lnTo>
                    <a:lnTo>
                      <a:pt x="723" y="552"/>
                    </a:lnTo>
                    <a:lnTo>
                      <a:pt x="738" y="618"/>
                    </a:lnTo>
                    <a:lnTo>
                      <a:pt x="741" y="660"/>
                    </a:lnTo>
                    <a:lnTo>
                      <a:pt x="726" y="678"/>
                    </a:lnTo>
                    <a:lnTo>
                      <a:pt x="747" y="723"/>
                    </a:lnTo>
                    <a:lnTo>
                      <a:pt x="756" y="756"/>
                    </a:lnTo>
                    <a:lnTo>
                      <a:pt x="765" y="783"/>
                    </a:lnTo>
                    <a:lnTo>
                      <a:pt x="789" y="810"/>
                    </a:lnTo>
                    <a:lnTo>
                      <a:pt x="816" y="813"/>
                    </a:lnTo>
                    <a:close/>
                  </a:path>
                </a:pathLst>
              </a:custGeom>
              <a:solidFill>
                <a:srgbClr val="33CC33"/>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350"/>
              </a:p>
            </p:txBody>
          </p:sp>
          <p:sp>
            <p:nvSpPr>
              <p:cNvPr id="8276" name="Freeform 22"/>
              <p:cNvSpPr>
                <a:spLocks/>
              </p:cNvSpPr>
              <p:nvPr/>
            </p:nvSpPr>
            <p:spPr bwMode="auto">
              <a:xfrm>
                <a:off x="4519613" y="2795588"/>
                <a:ext cx="1919287" cy="809625"/>
              </a:xfrm>
              <a:custGeom>
                <a:avLst/>
                <a:gdLst>
                  <a:gd name="T0" fmla="*/ 2147483646 w 1209"/>
                  <a:gd name="T1" fmla="*/ 2147483646 h 510"/>
                  <a:gd name="T2" fmla="*/ 2147483646 w 1209"/>
                  <a:gd name="T3" fmla="*/ 2147483646 h 510"/>
                  <a:gd name="T4" fmla="*/ 2147483646 w 1209"/>
                  <a:gd name="T5" fmla="*/ 2147483646 h 510"/>
                  <a:gd name="T6" fmla="*/ 2147483646 w 1209"/>
                  <a:gd name="T7" fmla="*/ 2147483646 h 510"/>
                  <a:gd name="T8" fmla="*/ 2147483646 w 1209"/>
                  <a:gd name="T9" fmla="*/ 2147483646 h 510"/>
                  <a:gd name="T10" fmla="*/ 2147483646 w 1209"/>
                  <a:gd name="T11" fmla="*/ 2147483646 h 510"/>
                  <a:gd name="T12" fmla="*/ 2147483646 w 1209"/>
                  <a:gd name="T13" fmla="*/ 2147483646 h 510"/>
                  <a:gd name="T14" fmla="*/ 2147483646 w 1209"/>
                  <a:gd name="T15" fmla="*/ 2147483646 h 510"/>
                  <a:gd name="T16" fmla="*/ 2147483646 w 1209"/>
                  <a:gd name="T17" fmla="*/ 2147483646 h 510"/>
                  <a:gd name="T18" fmla="*/ 2147483646 w 1209"/>
                  <a:gd name="T19" fmla="*/ 2147483646 h 510"/>
                  <a:gd name="T20" fmla="*/ 2147483646 w 1209"/>
                  <a:gd name="T21" fmla="*/ 2147483646 h 510"/>
                  <a:gd name="T22" fmla="*/ 2147483646 w 1209"/>
                  <a:gd name="T23" fmla="*/ 2147483646 h 510"/>
                  <a:gd name="T24" fmla="*/ 2147483646 w 1209"/>
                  <a:gd name="T25" fmla="*/ 2147483646 h 510"/>
                  <a:gd name="T26" fmla="*/ 2147483646 w 1209"/>
                  <a:gd name="T27" fmla="*/ 2147483646 h 510"/>
                  <a:gd name="T28" fmla="*/ 2147483646 w 1209"/>
                  <a:gd name="T29" fmla="*/ 2147483646 h 510"/>
                  <a:gd name="T30" fmla="*/ 2147483646 w 1209"/>
                  <a:gd name="T31" fmla="*/ 2147483646 h 510"/>
                  <a:gd name="T32" fmla="*/ 2147483646 w 1209"/>
                  <a:gd name="T33" fmla="*/ 2147483646 h 510"/>
                  <a:gd name="T34" fmla="*/ 2147483646 w 1209"/>
                  <a:gd name="T35" fmla="*/ 2147483646 h 510"/>
                  <a:gd name="T36" fmla="*/ 2147483646 w 1209"/>
                  <a:gd name="T37" fmla="*/ 2147483646 h 510"/>
                  <a:gd name="T38" fmla="*/ 2147483646 w 1209"/>
                  <a:gd name="T39" fmla="*/ 2147483646 h 510"/>
                  <a:gd name="T40" fmla="*/ 2147483646 w 1209"/>
                  <a:gd name="T41" fmla="*/ 2147483646 h 510"/>
                  <a:gd name="T42" fmla="*/ 2147483646 w 1209"/>
                  <a:gd name="T43" fmla="*/ 2147483646 h 510"/>
                  <a:gd name="T44" fmla="*/ 2147483646 w 1209"/>
                  <a:gd name="T45" fmla="*/ 2147483646 h 510"/>
                  <a:gd name="T46" fmla="*/ 2147483646 w 1209"/>
                  <a:gd name="T47" fmla="*/ 2147483646 h 510"/>
                  <a:gd name="T48" fmla="*/ 2147483646 w 1209"/>
                  <a:gd name="T49" fmla="*/ 2147483646 h 510"/>
                  <a:gd name="T50" fmla="*/ 2147483646 w 1209"/>
                  <a:gd name="T51" fmla="*/ 2147483646 h 510"/>
                  <a:gd name="T52" fmla="*/ 2147483646 w 1209"/>
                  <a:gd name="T53" fmla="*/ 2147483646 h 510"/>
                  <a:gd name="T54" fmla="*/ 2147483646 w 1209"/>
                  <a:gd name="T55" fmla="*/ 2147483646 h 510"/>
                  <a:gd name="T56" fmla="*/ 2147483646 w 1209"/>
                  <a:gd name="T57" fmla="*/ 2147483646 h 510"/>
                  <a:gd name="T58" fmla="*/ 2147483646 w 1209"/>
                  <a:gd name="T59" fmla="*/ 2147483646 h 510"/>
                  <a:gd name="T60" fmla="*/ 2147483646 w 1209"/>
                  <a:gd name="T61" fmla="*/ 2147483646 h 510"/>
                  <a:gd name="T62" fmla="*/ 2147483646 w 1209"/>
                  <a:gd name="T63" fmla="*/ 2147483646 h 510"/>
                  <a:gd name="T64" fmla="*/ 2147483646 w 1209"/>
                  <a:gd name="T65" fmla="*/ 2147483646 h 510"/>
                  <a:gd name="T66" fmla="*/ 2147483646 w 1209"/>
                  <a:gd name="T67" fmla="*/ 2147483646 h 510"/>
                  <a:gd name="T68" fmla="*/ 2147483646 w 1209"/>
                  <a:gd name="T69" fmla="*/ 2147483646 h 510"/>
                  <a:gd name="T70" fmla="*/ 2147483646 w 1209"/>
                  <a:gd name="T71" fmla="*/ 2147483646 h 510"/>
                  <a:gd name="T72" fmla="*/ 2147483646 w 1209"/>
                  <a:gd name="T73" fmla="*/ 2147483646 h 510"/>
                  <a:gd name="T74" fmla="*/ 2147483646 w 1209"/>
                  <a:gd name="T75" fmla="*/ 2147483646 h 510"/>
                  <a:gd name="T76" fmla="*/ 2147483646 w 1209"/>
                  <a:gd name="T77" fmla="*/ 2147483646 h 510"/>
                  <a:gd name="T78" fmla="*/ 2147483646 w 1209"/>
                  <a:gd name="T79" fmla="*/ 2147483646 h 510"/>
                  <a:gd name="T80" fmla="*/ 2147483646 w 1209"/>
                  <a:gd name="T81" fmla="*/ 2147483646 h 510"/>
                  <a:gd name="T82" fmla="*/ 2147483646 w 1209"/>
                  <a:gd name="T83" fmla="*/ 2147483646 h 510"/>
                  <a:gd name="T84" fmla="*/ 2147483646 w 1209"/>
                  <a:gd name="T85" fmla="*/ 2147483646 h 510"/>
                  <a:gd name="T86" fmla="*/ 2147483646 w 1209"/>
                  <a:gd name="T87" fmla="*/ 2147483646 h 510"/>
                  <a:gd name="T88" fmla="*/ 2147483646 w 1209"/>
                  <a:gd name="T89" fmla="*/ 2147483646 h 510"/>
                  <a:gd name="T90" fmla="*/ 2147483646 w 1209"/>
                  <a:gd name="T91" fmla="*/ 2147483646 h 510"/>
                  <a:gd name="T92" fmla="*/ 2147483646 w 1209"/>
                  <a:gd name="T93" fmla="*/ 2147483646 h 510"/>
                  <a:gd name="T94" fmla="*/ 2147483646 w 1209"/>
                  <a:gd name="T95" fmla="*/ 2147483646 h 510"/>
                  <a:gd name="T96" fmla="*/ 2147483646 w 1209"/>
                  <a:gd name="T97" fmla="*/ 2147483646 h 510"/>
                  <a:gd name="T98" fmla="*/ 2147483646 w 1209"/>
                  <a:gd name="T99" fmla="*/ 2147483646 h 510"/>
                  <a:gd name="T100" fmla="*/ 2147483646 w 1209"/>
                  <a:gd name="T101" fmla="*/ 2147483646 h 510"/>
                  <a:gd name="T102" fmla="*/ 2147483646 w 1209"/>
                  <a:gd name="T103" fmla="*/ 2147483646 h 5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09" h="510">
                    <a:moveTo>
                      <a:pt x="858" y="462"/>
                    </a:moveTo>
                    <a:lnTo>
                      <a:pt x="801" y="453"/>
                    </a:lnTo>
                    <a:lnTo>
                      <a:pt x="786" y="477"/>
                    </a:lnTo>
                    <a:lnTo>
                      <a:pt x="759" y="498"/>
                    </a:lnTo>
                    <a:lnTo>
                      <a:pt x="729" y="504"/>
                    </a:lnTo>
                    <a:lnTo>
                      <a:pt x="684" y="504"/>
                    </a:lnTo>
                    <a:lnTo>
                      <a:pt x="663" y="507"/>
                    </a:lnTo>
                    <a:lnTo>
                      <a:pt x="642" y="480"/>
                    </a:lnTo>
                    <a:lnTo>
                      <a:pt x="627" y="510"/>
                    </a:lnTo>
                    <a:lnTo>
                      <a:pt x="606" y="495"/>
                    </a:lnTo>
                    <a:lnTo>
                      <a:pt x="588" y="510"/>
                    </a:lnTo>
                    <a:lnTo>
                      <a:pt x="567" y="498"/>
                    </a:lnTo>
                    <a:lnTo>
                      <a:pt x="522" y="501"/>
                    </a:lnTo>
                    <a:lnTo>
                      <a:pt x="495" y="501"/>
                    </a:lnTo>
                    <a:lnTo>
                      <a:pt x="453" y="501"/>
                    </a:lnTo>
                    <a:lnTo>
                      <a:pt x="438" y="468"/>
                    </a:lnTo>
                    <a:lnTo>
                      <a:pt x="411" y="441"/>
                    </a:lnTo>
                    <a:lnTo>
                      <a:pt x="378" y="423"/>
                    </a:lnTo>
                    <a:lnTo>
                      <a:pt x="330" y="408"/>
                    </a:lnTo>
                    <a:lnTo>
                      <a:pt x="312" y="426"/>
                    </a:lnTo>
                    <a:lnTo>
                      <a:pt x="270" y="450"/>
                    </a:lnTo>
                    <a:lnTo>
                      <a:pt x="249" y="444"/>
                    </a:lnTo>
                    <a:lnTo>
                      <a:pt x="249" y="405"/>
                    </a:lnTo>
                    <a:lnTo>
                      <a:pt x="222" y="387"/>
                    </a:lnTo>
                    <a:lnTo>
                      <a:pt x="204" y="387"/>
                    </a:lnTo>
                    <a:lnTo>
                      <a:pt x="183" y="360"/>
                    </a:lnTo>
                    <a:lnTo>
                      <a:pt x="162" y="357"/>
                    </a:lnTo>
                    <a:lnTo>
                      <a:pt x="153" y="333"/>
                    </a:lnTo>
                    <a:lnTo>
                      <a:pt x="132" y="333"/>
                    </a:lnTo>
                    <a:lnTo>
                      <a:pt x="93" y="318"/>
                    </a:lnTo>
                    <a:lnTo>
                      <a:pt x="75" y="339"/>
                    </a:lnTo>
                    <a:lnTo>
                      <a:pt x="54" y="309"/>
                    </a:lnTo>
                    <a:lnTo>
                      <a:pt x="18" y="294"/>
                    </a:lnTo>
                    <a:lnTo>
                      <a:pt x="6" y="276"/>
                    </a:lnTo>
                    <a:lnTo>
                      <a:pt x="0" y="249"/>
                    </a:lnTo>
                    <a:lnTo>
                      <a:pt x="3" y="225"/>
                    </a:lnTo>
                    <a:lnTo>
                      <a:pt x="3" y="186"/>
                    </a:lnTo>
                    <a:lnTo>
                      <a:pt x="30" y="183"/>
                    </a:lnTo>
                    <a:lnTo>
                      <a:pt x="66" y="198"/>
                    </a:lnTo>
                    <a:lnTo>
                      <a:pt x="81" y="210"/>
                    </a:lnTo>
                    <a:lnTo>
                      <a:pt x="111" y="210"/>
                    </a:lnTo>
                    <a:lnTo>
                      <a:pt x="132" y="201"/>
                    </a:lnTo>
                    <a:lnTo>
                      <a:pt x="150" y="210"/>
                    </a:lnTo>
                    <a:lnTo>
                      <a:pt x="168" y="210"/>
                    </a:lnTo>
                    <a:lnTo>
                      <a:pt x="186" y="219"/>
                    </a:lnTo>
                    <a:lnTo>
                      <a:pt x="225" y="195"/>
                    </a:lnTo>
                    <a:lnTo>
                      <a:pt x="270" y="204"/>
                    </a:lnTo>
                    <a:lnTo>
                      <a:pt x="300" y="222"/>
                    </a:lnTo>
                    <a:lnTo>
                      <a:pt x="327" y="240"/>
                    </a:lnTo>
                    <a:lnTo>
                      <a:pt x="366" y="243"/>
                    </a:lnTo>
                    <a:lnTo>
                      <a:pt x="408" y="243"/>
                    </a:lnTo>
                    <a:lnTo>
                      <a:pt x="426" y="225"/>
                    </a:lnTo>
                    <a:lnTo>
                      <a:pt x="450" y="213"/>
                    </a:lnTo>
                    <a:lnTo>
                      <a:pt x="471" y="207"/>
                    </a:lnTo>
                    <a:cubicBezTo>
                      <a:pt x="474" y="223"/>
                      <a:pt x="469" y="222"/>
                      <a:pt x="477" y="222"/>
                    </a:cubicBezTo>
                    <a:lnTo>
                      <a:pt x="516" y="231"/>
                    </a:lnTo>
                    <a:lnTo>
                      <a:pt x="561" y="219"/>
                    </a:lnTo>
                    <a:lnTo>
                      <a:pt x="579" y="195"/>
                    </a:lnTo>
                    <a:lnTo>
                      <a:pt x="564" y="159"/>
                    </a:lnTo>
                    <a:lnTo>
                      <a:pt x="555" y="135"/>
                    </a:lnTo>
                    <a:lnTo>
                      <a:pt x="594" y="120"/>
                    </a:lnTo>
                    <a:lnTo>
                      <a:pt x="597" y="87"/>
                    </a:lnTo>
                    <a:lnTo>
                      <a:pt x="597" y="51"/>
                    </a:lnTo>
                    <a:lnTo>
                      <a:pt x="621" y="24"/>
                    </a:lnTo>
                    <a:lnTo>
                      <a:pt x="651" y="24"/>
                    </a:lnTo>
                    <a:lnTo>
                      <a:pt x="663" y="66"/>
                    </a:lnTo>
                    <a:lnTo>
                      <a:pt x="642" y="87"/>
                    </a:lnTo>
                    <a:lnTo>
                      <a:pt x="633" y="126"/>
                    </a:lnTo>
                    <a:lnTo>
                      <a:pt x="618" y="138"/>
                    </a:lnTo>
                    <a:lnTo>
                      <a:pt x="615" y="162"/>
                    </a:lnTo>
                    <a:lnTo>
                      <a:pt x="621" y="195"/>
                    </a:lnTo>
                    <a:lnTo>
                      <a:pt x="648" y="195"/>
                    </a:lnTo>
                    <a:lnTo>
                      <a:pt x="681" y="222"/>
                    </a:lnTo>
                    <a:lnTo>
                      <a:pt x="699" y="222"/>
                    </a:lnTo>
                    <a:lnTo>
                      <a:pt x="735" y="201"/>
                    </a:lnTo>
                    <a:lnTo>
                      <a:pt x="765" y="189"/>
                    </a:lnTo>
                    <a:lnTo>
                      <a:pt x="792" y="195"/>
                    </a:lnTo>
                    <a:lnTo>
                      <a:pt x="807" y="216"/>
                    </a:lnTo>
                    <a:lnTo>
                      <a:pt x="840" y="219"/>
                    </a:lnTo>
                    <a:lnTo>
                      <a:pt x="870" y="204"/>
                    </a:lnTo>
                    <a:lnTo>
                      <a:pt x="891" y="198"/>
                    </a:lnTo>
                    <a:lnTo>
                      <a:pt x="927" y="204"/>
                    </a:lnTo>
                    <a:lnTo>
                      <a:pt x="945" y="180"/>
                    </a:lnTo>
                    <a:lnTo>
                      <a:pt x="945" y="135"/>
                    </a:lnTo>
                    <a:lnTo>
                      <a:pt x="969" y="78"/>
                    </a:lnTo>
                    <a:lnTo>
                      <a:pt x="993" y="63"/>
                    </a:lnTo>
                    <a:lnTo>
                      <a:pt x="1023" y="36"/>
                    </a:lnTo>
                    <a:lnTo>
                      <a:pt x="1059" y="9"/>
                    </a:lnTo>
                    <a:lnTo>
                      <a:pt x="1092" y="0"/>
                    </a:lnTo>
                    <a:lnTo>
                      <a:pt x="1170" y="3"/>
                    </a:lnTo>
                    <a:lnTo>
                      <a:pt x="1194" y="3"/>
                    </a:lnTo>
                    <a:lnTo>
                      <a:pt x="1176" y="3"/>
                    </a:lnTo>
                    <a:lnTo>
                      <a:pt x="1209" y="33"/>
                    </a:lnTo>
                    <a:lnTo>
                      <a:pt x="1080" y="33"/>
                    </a:lnTo>
                    <a:lnTo>
                      <a:pt x="1002" y="165"/>
                    </a:lnTo>
                    <a:lnTo>
                      <a:pt x="1035" y="171"/>
                    </a:lnTo>
                    <a:lnTo>
                      <a:pt x="1017" y="222"/>
                    </a:lnTo>
                    <a:lnTo>
                      <a:pt x="933" y="252"/>
                    </a:lnTo>
                    <a:lnTo>
                      <a:pt x="933" y="276"/>
                    </a:lnTo>
                    <a:lnTo>
                      <a:pt x="888" y="315"/>
                    </a:lnTo>
                    <a:lnTo>
                      <a:pt x="855" y="294"/>
                    </a:lnTo>
                    <a:lnTo>
                      <a:pt x="807" y="318"/>
                    </a:lnTo>
                    <a:lnTo>
                      <a:pt x="798" y="351"/>
                    </a:lnTo>
                    <a:lnTo>
                      <a:pt x="858" y="462"/>
                    </a:lnTo>
                    <a:close/>
                  </a:path>
                </a:pathLst>
              </a:custGeom>
              <a:solidFill>
                <a:srgbClr val="33CC33"/>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350"/>
              </a:p>
            </p:txBody>
          </p:sp>
          <p:sp>
            <p:nvSpPr>
              <p:cNvPr id="8277" name="Freeform 23"/>
              <p:cNvSpPr>
                <a:spLocks/>
              </p:cNvSpPr>
              <p:nvPr/>
            </p:nvSpPr>
            <p:spPr bwMode="auto">
              <a:xfrm>
                <a:off x="5781675" y="2371725"/>
                <a:ext cx="1033463" cy="1157288"/>
              </a:xfrm>
              <a:custGeom>
                <a:avLst/>
                <a:gdLst>
                  <a:gd name="T0" fmla="*/ 0 w 651"/>
                  <a:gd name="T1" fmla="*/ 2147483646 h 729"/>
                  <a:gd name="T2" fmla="*/ 2147483646 w 651"/>
                  <a:gd name="T3" fmla="*/ 2147483646 h 729"/>
                  <a:gd name="T4" fmla="*/ 2147483646 w 651"/>
                  <a:gd name="T5" fmla="*/ 2147483646 h 729"/>
                  <a:gd name="T6" fmla="*/ 2147483646 w 651"/>
                  <a:gd name="T7" fmla="*/ 2147483646 h 729"/>
                  <a:gd name="T8" fmla="*/ 2147483646 w 651"/>
                  <a:gd name="T9" fmla="*/ 2147483646 h 729"/>
                  <a:gd name="T10" fmla="*/ 2147483646 w 651"/>
                  <a:gd name="T11" fmla="*/ 2147483646 h 729"/>
                  <a:gd name="T12" fmla="*/ 2147483646 w 651"/>
                  <a:gd name="T13" fmla="*/ 2147483646 h 729"/>
                  <a:gd name="T14" fmla="*/ 2147483646 w 651"/>
                  <a:gd name="T15" fmla="*/ 2147483646 h 729"/>
                  <a:gd name="T16" fmla="*/ 2147483646 w 651"/>
                  <a:gd name="T17" fmla="*/ 2147483646 h 729"/>
                  <a:gd name="T18" fmla="*/ 2147483646 w 651"/>
                  <a:gd name="T19" fmla="*/ 0 h 729"/>
                  <a:gd name="T20" fmla="*/ 2147483646 w 651"/>
                  <a:gd name="T21" fmla="*/ 2147483646 h 729"/>
                  <a:gd name="T22" fmla="*/ 2147483646 w 651"/>
                  <a:gd name="T23" fmla="*/ 2147483646 h 729"/>
                  <a:gd name="T24" fmla="*/ 2147483646 w 651"/>
                  <a:gd name="T25" fmla="*/ 2147483646 h 729"/>
                  <a:gd name="T26" fmla="*/ 2147483646 w 651"/>
                  <a:gd name="T27" fmla="*/ 2147483646 h 729"/>
                  <a:gd name="T28" fmla="*/ 2147483646 w 651"/>
                  <a:gd name="T29" fmla="*/ 2147483646 h 729"/>
                  <a:gd name="T30" fmla="*/ 2147483646 w 651"/>
                  <a:gd name="T31" fmla="*/ 2147483646 h 729"/>
                  <a:gd name="T32" fmla="*/ 2147483646 w 651"/>
                  <a:gd name="T33" fmla="*/ 2147483646 h 729"/>
                  <a:gd name="T34" fmla="*/ 2147483646 w 651"/>
                  <a:gd name="T35" fmla="*/ 2147483646 h 729"/>
                  <a:gd name="T36" fmla="*/ 2147483646 w 651"/>
                  <a:gd name="T37" fmla="*/ 2147483646 h 729"/>
                  <a:gd name="T38" fmla="*/ 2147483646 w 651"/>
                  <a:gd name="T39" fmla="*/ 2147483646 h 729"/>
                  <a:gd name="T40" fmla="*/ 2147483646 w 651"/>
                  <a:gd name="T41" fmla="*/ 2147483646 h 729"/>
                  <a:gd name="T42" fmla="*/ 2147483646 w 651"/>
                  <a:gd name="T43" fmla="*/ 2147483646 h 729"/>
                  <a:gd name="T44" fmla="*/ 2147483646 w 651"/>
                  <a:gd name="T45" fmla="*/ 2147483646 h 729"/>
                  <a:gd name="T46" fmla="*/ 2147483646 w 651"/>
                  <a:gd name="T47" fmla="*/ 2147483646 h 729"/>
                  <a:gd name="T48" fmla="*/ 2147483646 w 651"/>
                  <a:gd name="T49" fmla="*/ 2147483646 h 729"/>
                  <a:gd name="T50" fmla="*/ 2147483646 w 651"/>
                  <a:gd name="T51" fmla="*/ 2147483646 h 729"/>
                  <a:gd name="T52" fmla="*/ 2147483646 w 651"/>
                  <a:gd name="T53" fmla="*/ 2147483646 h 729"/>
                  <a:gd name="T54" fmla="*/ 2147483646 w 651"/>
                  <a:gd name="T55" fmla="*/ 2147483646 h 729"/>
                  <a:gd name="T56" fmla="*/ 2147483646 w 651"/>
                  <a:gd name="T57" fmla="*/ 2147483646 h 729"/>
                  <a:gd name="T58" fmla="*/ 2147483646 w 651"/>
                  <a:gd name="T59" fmla="*/ 2147483646 h 729"/>
                  <a:gd name="T60" fmla="*/ 2147483646 w 651"/>
                  <a:gd name="T61" fmla="*/ 2147483646 h 729"/>
                  <a:gd name="T62" fmla="*/ 2147483646 w 651"/>
                  <a:gd name="T63" fmla="*/ 2147483646 h 729"/>
                  <a:gd name="T64" fmla="*/ 2147483646 w 651"/>
                  <a:gd name="T65" fmla="*/ 2147483646 h 729"/>
                  <a:gd name="T66" fmla="*/ 2147483646 w 651"/>
                  <a:gd name="T67" fmla="*/ 2147483646 h 729"/>
                  <a:gd name="T68" fmla="*/ 2147483646 w 651"/>
                  <a:gd name="T69" fmla="*/ 2147483646 h 729"/>
                  <a:gd name="T70" fmla="*/ 2147483646 w 651"/>
                  <a:gd name="T71" fmla="*/ 2147483646 h 72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51" h="729">
                    <a:moveTo>
                      <a:pt x="63" y="729"/>
                    </a:moveTo>
                    <a:lnTo>
                      <a:pt x="0" y="612"/>
                    </a:lnTo>
                    <a:lnTo>
                      <a:pt x="9" y="585"/>
                    </a:lnTo>
                    <a:lnTo>
                      <a:pt x="57" y="567"/>
                    </a:lnTo>
                    <a:lnTo>
                      <a:pt x="90" y="582"/>
                    </a:lnTo>
                    <a:lnTo>
                      <a:pt x="144" y="543"/>
                    </a:lnTo>
                    <a:lnTo>
                      <a:pt x="141" y="519"/>
                    </a:lnTo>
                    <a:lnTo>
                      <a:pt x="228" y="489"/>
                    </a:lnTo>
                    <a:lnTo>
                      <a:pt x="240" y="444"/>
                    </a:lnTo>
                    <a:lnTo>
                      <a:pt x="201" y="438"/>
                    </a:lnTo>
                    <a:lnTo>
                      <a:pt x="288" y="303"/>
                    </a:lnTo>
                    <a:lnTo>
                      <a:pt x="417" y="300"/>
                    </a:lnTo>
                    <a:lnTo>
                      <a:pt x="378" y="267"/>
                    </a:lnTo>
                    <a:lnTo>
                      <a:pt x="387" y="234"/>
                    </a:lnTo>
                    <a:lnTo>
                      <a:pt x="375" y="207"/>
                    </a:lnTo>
                    <a:lnTo>
                      <a:pt x="381" y="171"/>
                    </a:lnTo>
                    <a:lnTo>
                      <a:pt x="372" y="132"/>
                    </a:lnTo>
                    <a:lnTo>
                      <a:pt x="345" y="84"/>
                    </a:lnTo>
                    <a:lnTo>
                      <a:pt x="318" y="30"/>
                    </a:lnTo>
                    <a:lnTo>
                      <a:pt x="324" y="0"/>
                    </a:lnTo>
                    <a:lnTo>
                      <a:pt x="387" y="0"/>
                    </a:lnTo>
                    <a:lnTo>
                      <a:pt x="405" y="9"/>
                    </a:lnTo>
                    <a:lnTo>
                      <a:pt x="441" y="9"/>
                    </a:lnTo>
                    <a:lnTo>
                      <a:pt x="468" y="51"/>
                    </a:lnTo>
                    <a:lnTo>
                      <a:pt x="492" y="51"/>
                    </a:lnTo>
                    <a:lnTo>
                      <a:pt x="507" y="36"/>
                    </a:lnTo>
                    <a:lnTo>
                      <a:pt x="504" y="9"/>
                    </a:lnTo>
                    <a:lnTo>
                      <a:pt x="543" y="6"/>
                    </a:lnTo>
                    <a:lnTo>
                      <a:pt x="582" y="9"/>
                    </a:lnTo>
                    <a:lnTo>
                      <a:pt x="582" y="39"/>
                    </a:lnTo>
                    <a:lnTo>
                      <a:pt x="597" y="60"/>
                    </a:lnTo>
                    <a:lnTo>
                      <a:pt x="651" y="72"/>
                    </a:lnTo>
                    <a:lnTo>
                      <a:pt x="630" y="111"/>
                    </a:lnTo>
                    <a:lnTo>
                      <a:pt x="633" y="141"/>
                    </a:lnTo>
                    <a:lnTo>
                      <a:pt x="633" y="177"/>
                    </a:lnTo>
                    <a:lnTo>
                      <a:pt x="630" y="222"/>
                    </a:lnTo>
                    <a:lnTo>
                      <a:pt x="621" y="249"/>
                    </a:lnTo>
                    <a:lnTo>
                      <a:pt x="591" y="273"/>
                    </a:lnTo>
                    <a:lnTo>
                      <a:pt x="561" y="294"/>
                    </a:lnTo>
                    <a:lnTo>
                      <a:pt x="540" y="294"/>
                    </a:lnTo>
                    <a:lnTo>
                      <a:pt x="501" y="294"/>
                    </a:lnTo>
                    <a:lnTo>
                      <a:pt x="480" y="297"/>
                    </a:lnTo>
                    <a:lnTo>
                      <a:pt x="480" y="345"/>
                    </a:lnTo>
                    <a:lnTo>
                      <a:pt x="519" y="393"/>
                    </a:lnTo>
                    <a:lnTo>
                      <a:pt x="537" y="408"/>
                    </a:lnTo>
                    <a:lnTo>
                      <a:pt x="555" y="438"/>
                    </a:lnTo>
                    <a:lnTo>
                      <a:pt x="540" y="459"/>
                    </a:lnTo>
                    <a:lnTo>
                      <a:pt x="525" y="474"/>
                    </a:lnTo>
                    <a:lnTo>
                      <a:pt x="483" y="477"/>
                    </a:lnTo>
                    <a:lnTo>
                      <a:pt x="465" y="501"/>
                    </a:lnTo>
                    <a:lnTo>
                      <a:pt x="438" y="510"/>
                    </a:lnTo>
                    <a:lnTo>
                      <a:pt x="417" y="513"/>
                    </a:lnTo>
                    <a:lnTo>
                      <a:pt x="399" y="498"/>
                    </a:lnTo>
                    <a:lnTo>
                      <a:pt x="372" y="492"/>
                    </a:lnTo>
                    <a:lnTo>
                      <a:pt x="357" y="504"/>
                    </a:lnTo>
                    <a:lnTo>
                      <a:pt x="339" y="504"/>
                    </a:lnTo>
                    <a:lnTo>
                      <a:pt x="309" y="486"/>
                    </a:lnTo>
                    <a:lnTo>
                      <a:pt x="297" y="504"/>
                    </a:lnTo>
                    <a:lnTo>
                      <a:pt x="324" y="534"/>
                    </a:lnTo>
                    <a:lnTo>
                      <a:pt x="309" y="552"/>
                    </a:lnTo>
                    <a:lnTo>
                      <a:pt x="288" y="585"/>
                    </a:lnTo>
                    <a:lnTo>
                      <a:pt x="276" y="603"/>
                    </a:lnTo>
                    <a:lnTo>
                      <a:pt x="252" y="609"/>
                    </a:lnTo>
                    <a:lnTo>
                      <a:pt x="213" y="630"/>
                    </a:lnTo>
                    <a:lnTo>
                      <a:pt x="198" y="651"/>
                    </a:lnTo>
                    <a:lnTo>
                      <a:pt x="171" y="654"/>
                    </a:lnTo>
                    <a:lnTo>
                      <a:pt x="147" y="666"/>
                    </a:lnTo>
                    <a:lnTo>
                      <a:pt x="120" y="666"/>
                    </a:lnTo>
                    <a:lnTo>
                      <a:pt x="99" y="675"/>
                    </a:lnTo>
                    <a:lnTo>
                      <a:pt x="81" y="672"/>
                    </a:lnTo>
                    <a:lnTo>
                      <a:pt x="78" y="693"/>
                    </a:lnTo>
                    <a:cubicBezTo>
                      <a:pt x="73" y="705"/>
                      <a:pt x="64" y="716"/>
                      <a:pt x="63" y="729"/>
                    </a:cubicBezTo>
                    <a:cubicBezTo>
                      <a:pt x="63" y="729"/>
                      <a:pt x="95" y="713"/>
                      <a:pt x="63" y="729"/>
                    </a:cubicBezTo>
                    <a:close/>
                  </a:path>
                </a:pathLst>
              </a:custGeom>
              <a:solidFill>
                <a:srgbClr val="33CC33"/>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350"/>
              </a:p>
            </p:txBody>
          </p:sp>
          <p:sp>
            <p:nvSpPr>
              <p:cNvPr id="8278" name="Freeform 24"/>
              <p:cNvSpPr>
                <a:spLocks/>
              </p:cNvSpPr>
              <p:nvPr/>
            </p:nvSpPr>
            <p:spPr bwMode="auto">
              <a:xfrm>
                <a:off x="3529013" y="1042988"/>
                <a:ext cx="523875" cy="166687"/>
              </a:xfrm>
              <a:custGeom>
                <a:avLst/>
                <a:gdLst>
                  <a:gd name="T0" fmla="*/ 2147483646 w 330"/>
                  <a:gd name="T1" fmla="*/ 2147483646 h 105"/>
                  <a:gd name="T2" fmla="*/ 2147483646 w 330"/>
                  <a:gd name="T3" fmla="*/ 2147483646 h 105"/>
                  <a:gd name="T4" fmla="*/ 2147483646 w 330"/>
                  <a:gd name="T5" fmla="*/ 2147483646 h 105"/>
                  <a:gd name="T6" fmla="*/ 0 w 330"/>
                  <a:gd name="T7" fmla="*/ 2147483646 h 105"/>
                  <a:gd name="T8" fmla="*/ 2147483646 w 330"/>
                  <a:gd name="T9" fmla="*/ 2147483646 h 105"/>
                  <a:gd name="T10" fmla="*/ 2147483646 w 330"/>
                  <a:gd name="T11" fmla="*/ 2147483646 h 105"/>
                  <a:gd name="T12" fmla="*/ 2147483646 w 330"/>
                  <a:gd name="T13" fmla="*/ 2147483646 h 105"/>
                  <a:gd name="T14" fmla="*/ 2147483646 w 330"/>
                  <a:gd name="T15" fmla="*/ 2147483646 h 105"/>
                  <a:gd name="T16" fmla="*/ 2147483646 w 330"/>
                  <a:gd name="T17" fmla="*/ 2147483646 h 105"/>
                  <a:gd name="T18" fmla="*/ 2147483646 w 330"/>
                  <a:gd name="T19" fmla="*/ 2147483646 h 105"/>
                  <a:gd name="T20" fmla="*/ 2147483646 w 330"/>
                  <a:gd name="T21" fmla="*/ 2147483646 h 105"/>
                  <a:gd name="T22" fmla="*/ 2147483646 w 330"/>
                  <a:gd name="T23" fmla="*/ 2147483646 h 105"/>
                  <a:gd name="T24" fmla="*/ 2147483646 w 330"/>
                  <a:gd name="T25" fmla="*/ 2147483646 h 105"/>
                  <a:gd name="T26" fmla="*/ 2147483646 w 330"/>
                  <a:gd name="T27" fmla="*/ 2147483646 h 105"/>
                  <a:gd name="T28" fmla="*/ 2147483646 w 330"/>
                  <a:gd name="T29" fmla="*/ 2147483646 h 105"/>
                  <a:gd name="T30" fmla="*/ 2147483646 w 330"/>
                  <a:gd name="T31" fmla="*/ 2147483646 h 105"/>
                  <a:gd name="T32" fmla="*/ 2147483646 w 330"/>
                  <a:gd name="T33" fmla="*/ 2147483646 h 105"/>
                  <a:gd name="T34" fmla="*/ 2147483646 w 330"/>
                  <a:gd name="T35" fmla="*/ 2147483646 h 105"/>
                  <a:gd name="T36" fmla="*/ 2147483646 w 330"/>
                  <a:gd name="T37" fmla="*/ 2147483646 h 105"/>
                  <a:gd name="T38" fmla="*/ 2147483646 w 330"/>
                  <a:gd name="T39" fmla="*/ 2147483646 h 105"/>
                  <a:gd name="T40" fmla="*/ 2147483646 w 330"/>
                  <a:gd name="T41" fmla="*/ 2147483646 h 105"/>
                  <a:gd name="T42" fmla="*/ 2147483646 w 330"/>
                  <a:gd name="T43" fmla="*/ 2147483646 h 105"/>
                  <a:gd name="T44" fmla="*/ 2147483646 w 330"/>
                  <a:gd name="T45" fmla="*/ 0 h 105"/>
                  <a:gd name="T46" fmla="*/ 2147483646 w 330"/>
                  <a:gd name="T47" fmla="*/ 2147483646 h 105"/>
                  <a:gd name="T48" fmla="*/ 2147483646 w 330"/>
                  <a:gd name="T49" fmla="*/ 2147483646 h 105"/>
                  <a:gd name="T50" fmla="*/ 2147483646 w 330"/>
                  <a:gd name="T51" fmla="*/ 2147483646 h 105"/>
                  <a:gd name="T52" fmla="*/ 2147483646 w 330"/>
                  <a:gd name="T53" fmla="*/ 2147483646 h 1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0" h="105">
                    <a:moveTo>
                      <a:pt x="33" y="27"/>
                    </a:moveTo>
                    <a:lnTo>
                      <a:pt x="33" y="69"/>
                    </a:lnTo>
                    <a:lnTo>
                      <a:pt x="3" y="69"/>
                    </a:lnTo>
                    <a:lnTo>
                      <a:pt x="0" y="90"/>
                    </a:lnTo>
                    <a:lnTo>
                      <a:pt x="12" y="105"/>
                    </a:lnTo>
                    <a:lnTo>
                      <a:pt x="42" y="90"/>
                    </a:lnTo>
                    <a:lnTo>
                      <a:pt x="69" y="99"/>
                    </a:lnTo>
                    <a:lnTo>
                      <a:pt x="81" y="75"/>
                    </a:lnTo>
                    <a:lnTo>
                      <a:pt x="120" y="90"/>
                    </a:lnTo>
                    <a:lnTo>
                      <a:pt x="159" y="99"/>
                    </a:lnTo>
                    <a:lnTo>
                      <a:pt x="219" y="99"/>
                    </a:lnTo>
                    <a:lnTo>
                      <a:pt x="276" y="75"/>
                    </a:lnTo>
                    <a:lnTo>
                      <a:pt x="297" y="60"/>
                    </a:lnTo>
                    <a:lnTo>
                      <a:pt x="330" y="51"/>
                    </a:lnTo>
                    <a:lnTo>
                      <a:pt x="324" y="21"/>
                    </a:lnTo>
                    <a:lnTo>
                      <a:pt x="306" y="39"/>
                    </a:lnTo>
                    <a:lnTo>
                      <a:pt x="288" y="39"/>
                    </a:lnTo>
                    <a:lnTo>
                      <a:pt x="267" y="21"/>
                    </a:lnTo>
                    <a:lnTo>
                      <a:pt x="240" y="15"/>
                    </a:lnTo>
                    <a:lnTo>
                      <a:pt x="213" y="18"/>
                    </a:lnTo>
                    <a:lnTo>
                      <a:pt x="192" y="3"/>
                    </a:lnTo>
                    <a:lnTo>
                      <a:pt x="159" y="6"/>
                    </a:lnTo>
                    <a:lnTo>
                      <a:pt x="129" y="0"/>
                    </a:lnTo>
                    <a:lnTo>
                      <a:pt x="102" y="9"/>
                    </a:lnTo>
                    <a:lnTo>
                      <a:pt x="72" y="24"/>
                    </a:lnTo>
                    <a:lnTo>
                      <a:pt x="48" y="15"/>
                    </a:lnTo>
                    <a:lnTo>
                      <a:pt x="33" y="27"/>
                    </a:lnTo>
                    <a:close/>
                  </a:path>
                </a:pathLst>
              </a:custGeom>
              <a:solidFill>
                <a:srgbClr val="33CC33"/>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350"/>
              </a:p>
            </p:txBody>
          </p:sp>
          <p:sp>
            <p:nvSpPr>
              <p:cNvPr id="8279" name="Freeform 28"/>
              <p:cNvSpPr>
                <a:spLocks/>
              </p:cNvSpPr>
              <p:nvPr/>
            </p:nvSpPr>
            <p:spPr bwMode="auto">
              <a:xfrm>
                <a:off x="390525" y="2795588"/>
                <a:ext cx="1704975" cy="2557462"/>
              </a:xfrm>
              <a:custGeom>
                <a:avLst/>
                <a:gdLst>
                  <a:gd name="T0" fmla="*/ 2147483646 w 1074"/>
                  <a:gd name="T1" fmla="*/ 2147483646 h 1611"/>
                  <a:gd name="T2" fmla="*/ 2147483646 w 1074"/>
                  <a:gd name="T3" fmla="*/ 2147483646 h 1611"/>
                  <a:gd name="T4" fmla="*/ 2147483646 w 1074"/>
                  <a:gd name="T5" fmla="*/ 2147483646 h 1611"/>
                  <a:gd name="T6" fmla="*/ 2147483646 w 1074"/>
                  <a:gd name="T7" fmla="*/ 2147483646 h 1611"/>
                  <a:gd name="T8" fmla="*/ 2147483646 w 1074"/>
                  <a:gd name="T9" fmla="*/ 2147483646 h 1611"/>
                  <a:gd name="T10" fmla="*/ 2147483646 w 1074"/>
                  <a:gd name="T11" fmla="*/ 0 h 1611"/>
                  <a:gd name="T12" fmla="*/ 2147483646 w 1074"/>
                  <a:gd name="T13" fmla="*/ 2147483646 h 1611"/>
                  <a:gd name="T14" fmla="*/ 2147483646 w 1074"/>
                  <a:gd name="T15" fmla="*/ 2147483646 h 1611"/>
                  <a:gd name="T16" fmla="*/ 2147483646 w 1074"/>
                  <a:gd name="T17" fmla="*/ 2147483646 h 1611"/>
                  <a:gd name="T18" fmla="*/ 2147483646 w 1074"/>
                  <a:gd name="T19" fmla="*/ 2147483646 h 1611"/>
                  <a:gd name="T20" fmla="*/ 2147483646 w 1074"/>
                  <a:gd name="T21" fmla="*/ 2147483646 h 1611"/>
                  <a:gd name="T22" fmla="*/ 2147483646 w 1074"/>
                  <a:gd name="T23" fmla="*/ 2147483646 h 1611"/>
                  <a:gd name="T24" fmla="*/ 2147483646 w 1074"/>
                  <a:gd name="T25" fmla="*/ 2147483646 h 1611"/>
                  <a:gd name="T26" fmla="*/ 2147483646 w 1074"/>
                  <a:gd name="T27" fmla="*/ 2147483646 h 1611"/>
                  <a:gd name="T28" fmla="*/ 2147483646 w 1074"/>
                  <a:gd name="T29" fmla="*/ 2147483646 h 1611"/>
                  <a:gd name="T30" fmla="*/ 2147483646 w 1074"/>
                  <a:gd name="T31" fmla="*/ 2147483646 h 1611"/>
                  <a:gd name="T32" fmla="*/ 2147483646 w 1074"/>
                  <a:gd name="T33" fmla="*/ 2147483646 h 1611"/>
                  <a:gd name="T34" fmla="*/ 2147483646 w 1074"/>
                  <a:gd name="T35" fmla="*/ 2147483646 h 1611"/>
                  <a:gd name="T36" fmla="*/ 2147483646 w 1074"/>
                  <a:gd name="T37" fmla="*/ 2147483646 h 1611"/>
                  <a:gd name="T38" fmla="*/ 2147483646 w 1074"/>
                  <a:gd name="T39" fmla="*/ 2147483646 h 1611"/>
                  <a:gd name="T40" fmla="*/ 2147483646 w 1074"/>
                  <a:gd name="T41" fmla="*/ 2147483646 h 1611"/>
                  <a:gd name="T42" fmla="*/ 2147483646 w 1074"/>
                  <a:gd name="T43" fmla="*/ 2147483646 h 1611"/>
                  <a:gd name="T44" fmla="*/ 2147483646 w 1074"/>
                  <a:gd name="T45" fmla="*/ 2147483646 h 1611"/>
                  <a:gd name="T46" fmla="*/ 2147483646 w 1074"/>
                  <a:gd name="T47" fmla="*/ 2147483646 h 1611"/>
                  <a:gd name="T48" fmla="*/ 2147483646 w 1074"/>
                  <a:gd name="T49" fmla="*/ 2147483646 h 1611"/>
                  <a:gd name="T50" fmla="*/ 2147483646 w 1074"/>
                  <a:gd name="T51" fmla="*/ 2147483646 h 1611"/>
                  <a:gd name="T52" fmla="*/ 2147483646 w 1074"/>
                  <a:gd name="T53" fmla="*/ 2147483646 h 1611"/>
                  <a:gd name="T54" fmla="*/ 2147483646 w 1074"/>
                  <a:gd name="T55" fmla="*/ 2147483646 h 1611"/>
                  <a:gd name="T56" fmla="*/ 2147483646 w 1074"/>
                  <a:gd name="T57" fmla="*/ 2147483646 h 1611"/>
                  <a:gd name="T58" fmla="*/ 2147483646 w 1074"/>
                  <a:gd name="T59" fmla="*/ 2147483646 h 1611"/>
                  <a:gd name="T60" fmla="*/ 2147483646 w 1074"/>
                  <a:gd name="T61" fmla="*/ 2147483646 h 1611"/>
                  <a:gd name="T62" fmla="*/ 2147483646 w 1074"/>
                  <a:gd name="T63" fmla="*/ 2147483646 h 1611"/>
                  <a:gd name="T64" fmla="*/ 2147483646 w 1074"/>
                  <a:gd name="T65" fmla="*/ 2147483646 h 1611"/>
                  <a:gd name="T66" fmla="*/ 2147483646 w 1074"/>
                  <a:gd name="T67" fmla="*/ 2147483646 h 1611"/>
                  <a:gd name="T68" fmla="*/ 2147483646 w 1074"/>
                  <a:gd name="T69" fmla="*/ 2147483646 h 16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74" h="1611">
                    <a:moveTo>
                      <a:pt x="54" y="1533"/>
                    </a:moveTo>
                    <a:lnTo>
                      <a:pt x="57" y="702"/>
                    </a:lnTo>
                    <a:lnTo>
                      <a:pt x="24" y="699"/>
                    </a:lnTo>
                    <a:lnTo>
                      <a:pt x="9" y="687"/>
                    </a:lnTo>
                    <a:lnTo>
                      <a:pt x="0" y="657"/>
                    </a:lnTo>
                    <a:lnTo>
                      <a:pt x="3" y="627"/>
                    </a:lnTo>
                    <a:lnTo>
                      <a:pt x="3" y="600"/>
                    </a:lnTo>
                    <a:lnTo>
                      <a:pt x="24" y="567"/>
                    </a:lnTo>
                    <a:lnTo>
                      <a:pt x="33" y="534"/>
                    </a:lnTo>
                    <a:lnTo>
                      <a:pt x="33" y="504"/>
                    </a:lnTo>
                    <a:lnTo>
                      <a:pt x="54" y="486"/>
                    </a:lnTo>
                    <a:lnTo>
                      <a:pt x="54" y="0"/>
                    </a:lnTo>
                    <a:lnTo>
                      <a:pt x="417" y="150"/>
                    </a:lnTo>
                    <a:lnTo>
                      <a:pt x="420" y="198"/>
                    </a:lnTo>
                    <a:lnTo>
                      <a:pt x="606" y="351"/>
                    </a:lnTo>
                    <a:lnTo>
                      <a:pt x="606" y="669"/>
                    </a:lnTo>
                    <a:lnTo>
                      <a:pt x="765" y="669"/>
                    </a:lnTo>
                    <a:lnTo>
                      <a:pt x="753" y="783"/>
                    </a:lnTo>
                    <a:lnTo>
                      <a:pt x="1074" y="1119"/>
                    </a:lnTo>
                    <a:lnTo>
                      <a:pt x="1026" y="1119"/>
                    </a:lnTo>
                    <a:lnTo>
                      <a:pt x="1005" y="1104"/>
                    </a:lnTo>
                    <a:lnTo>
                      <a:pt x="981" y="1107"/>
                    </a:lnTo>
                    <a:lnTo>
                      <a:pt x="939" y="1107"/>
                    </a:lnTo>
                    <a:lnTo>
                      <a:pt x="915" y="1107"/>
                    </a:lnTo>
                    <a:lnTo>
                      <a:pt x="903" y="1086"/>
                    </a:lnTo>
                    <a:lnTo>
                      <a:pt x="876" y="1077"/>
                    </a:lnTo>
                    <a:lnTo>
                      <a:pt x="912" y="1125"/>
                    </a:lnTo>
                    <a:lnTo>
                      <a:pt x="933" y="1125"/>
                    </a:lnTo>
                    <a:lnTo>
                      <a:pt x="954" y="1143"/>
                    </a:lnTo>
                    <a:lnTo>
                      <a:pt x="957" y="1185"/>
                    </a:lnTo>
                    <a:lnTo>
                      <a:pt x="957" y="1203"/>
                    </a:lnTo>
                    <a:lnTo>
                      <a:pt x="930" y="1215"/>
                    </a:lnTo>
                    <a:lnTo>
                      <a:pt x="855" y="1215"/>
                    </a:lnTo>
                    <a:lnTo>
                      <a:pt x="837" y="1230"/>
                    </a:lnTo>
                    <a:lnTo>
                      <a:pt x="792" y="1227"/>
                    </a:lnTo>
                    <a:lnTo>
                      <a:pt x="762" y="1227"/>
                    </a:lnTo>
                    <a:lnTo>
                      <a:pt x="735" y="1236"/>
                    </a:lnTo>
                    <a:lnTo>
                      <a:pt x="690" y="1215"/>
                    </a:lnTo>
                    <a:lnTo>
                      <a:pt x="552" y="1215"/>
                    </a:lnTo>
                    <a:lnTo>
                      <a:pt x="531" y="1176"/>
                    </a:lnTo>
                    <a:lnTo>
                      <a:pt x="504" y="1173"/>
                    </a:lnTo>
                    <a:lnTo>
                      <a:pt x="546" y="1251"/>
                    </a:lnTo>
                    <a:lnTo>
                      <a:pt x="654" y="1242"/>
                    </a:lnTo>
                    <a:lnTo>
                      <a:pt x="702" y="1266"/>
                    </a:lnTo>
                    <a:lnTo>
                      <a:pt x="744" y="1266"/>
                    </a:lnTo>
                    <a:lnTo>
                      <a:pt x="780" y="1281"/>
                    </a:lnTo>
                    <a:lnTo>
                      <a:pt x="828" y="1317"/>
                    </a:lnTo>
                    <a:lnTo>
                      <a:pt x="879" y="1368"/>
                    </a:lnTo>
                    <a:lnTo>
                      <a:pt x="891" y="1401"/>
                    </a:lnTo>
                    <a:lnTo>
                      <a:pt x="891" y="1455"/>
                    </a:lnTo>
                    <a:lnTo>
                      <a:pt x="888" y="1497"/>
                    </a:lnTo>
                    <a:lnTo>
                      <a:pt x="849" y="1500"/>
                    </a:lnTo>
                    <a:lnTo>
                      <a:pt x="774" y="1518"/>
                    </a:lnTo>
                    <a:lnTo>
                      <a:pt x="633" y="1587"/>
                    </a:lnTo>
                    <a:lnTo>
                      <a:pt x="612" y="1611"/>
                    </a:lnTo>
                    <a:lnTo>
                      <a:pt x="591" y="1611"/>
                    </a:lnTo>
                    <a:lnTo>
                      <a:pt x="561" y="1569"/>
                    </a:lnTo>
                    <a:lnTo>
                      <a:pt x="447" y="1530"/>
                    </a:lnTo>
                    <a:lnTo>
                      <a:pt x="417" y="1560"/>
                    </a:lnTo>
                    <a:lnTo>
                      <a:pt x="387" y="1554"/>
                    </a:lnTo>
                    <a:lnTo>
                      <a:pt x="351" y="1575"/>
                    </a:lnTo>
                    <a:lnTo>
                      <a:pt x="309" y="1551"/>
                    </a:lnTo>
                    <a:lnTo>
                      <a:pt x="267" y="1575"/>
                    </a:lnTo>
                    <a:lnTo>
                      <a:pt x="222" y="1563"/>
                    </a:lnTo>
                    <a:lnTo>
                      <a:pt x="198" y="1536"/>
                    </a:lnTo>
                    <a:lnTo>
                      <a:pt x="177" y="1533"/>
                    </a:lnTo>
                    <a:lnTo>
                      <a:pt x="150" y="1530"/>
                    </a:lnTo>
                    <a:lnTo>
                      <a:pt x="129" y="1566"/>
                    </a:lnTo>
                    <a:lnTo>
                      <a:pt x="105" y="1572"/>
                    </a:lnTo>
                    <a:lnTo>
                      <a:pt x="72" y="1554"/>
                    </a:lnTo>
                    <a:lnTo>
                      <a:pt x="54" y="1533"/>
                    </a:lnTo>
                    <a:close/>
                  </a:path>
                </a:pathLst>
              </a:custGeom>
              <a:solidFill>
                <a:srgbClr val="33CC33"/>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350"/>
              </a:p>
            </p:txBody>
          </p:sp>
          <p:sp>
            <p:nvSpPr>
              <p:cNvPr id="8280" name="Freeform 32"/>
              <p:cNvSpPr>
                <a:spLocks/>
              </p:cNvSpPr>
              <p:nvPr/>
            </p:nvSpPr>
            <p:spPr bwMode="auto">
              <a:xfrm>
                <a:off x="476250" y="1381125"/>
                <a:ext cx="1157288" cy="1647825"/>
              </a:xfrm>
              <a:custGeom>
                <a:avLst/>
                <a:gdLst>
                  <a:gd name="T0" fmla="*/ 0 w 729"/>
                  <a:gd name="T1" fmla="*/ 2147483646 h 1038"/>
                  <a:gd name="T2" fmla="*/ 0 w 729"/>
                  <a:gd name="T3" fmla="*/ 0 h 1038"/>
                  <a:gd name="T4" fmla="*/ 2147483646 w 729"/>
                  <a:gd name="T5" fmla="*/ 2147483646 h 1038"/>
                  <a:gd name="T6" fmla="*/ 2147483646 w 729"/>
                  <a:gd name="T7" fmla="*/ 2147483646 h 1038"/>
                  <a:gd name="T8" fmla="*/ 2147483646 w 729"/>
                  <a:gd name="T9" fmla="*/ 2147483646 h 1038"/>
                  <a:gd name="T10" fmla="*/ 2147483646 w 729"/>
                  <a:gd name="T11" fmla="*/ 2147483646 h 1038"/>
                  <a:gd name="T12" fmla="*/ 2147483646 w 729"/>
                  <a:gd name="T13" fmla="*/ 2147483646 h 1038"/>
                  <a:gd name="T14" fmla="*/ 2147483646 w 729"/>
                  <a:gd name="T15" fmla="*/ 2147483646 h 1038"/>
                  <a:gd name="T16" fmla="*/ 2147483646 w 729"/>
                  <a:gd name="T17" fmla="*/ 2147483646 h 1038"/>
                  <a:gd name="T18" fmla="*/ 2147483646 w 729"/>
                  <a:gd name="T19" fmla="*/ 2147483646 h 1038"/>
                  <a:gd name="T20" fmla="*/ 2147483646 w 729"/>
                  <a:gd name="T21" fmla="*/ 2147483646 h 1038"/>
                  <a:gd name="T22" fmla="*/ 2147483646 w 729"/>
                  <a:gd name="T23" fmla="*/ 2147483646 h 1038"/>
                  <a:gd name="T24" fmla="*/ 2147483646 w 729"/>
                  <a:gd name="T25" fmla="*/ 2147483646 h 1038"/>
                  <a:gd name="T26" fmla="*/ 2147483646 w 729"/>
                  <a:gd name="T27" fmla="*/ 2147483646 h 1038"/>
                  <a:gd name="T28" fmla="*/ 2147483646 w 729"/>
                  <a:gd name="T29" fmla="*/ 2147483646 h 1038"/>
                  <a:gd name="T30" fmla="*/ 2147483646 w 729"/>
                  <a:gd name="T31" fmla="*/ 2147483646 h 1038"/>
                  <a:gd name="T32" fmla="*/ 2147483646 w 729"/>
                  <a:gd name="T33" fmla="*/ 2147483646 h 1038"/>
                  <a:gd name="T34" fmla="*/ 2147483646 w 729"/>
                  <a:gd name="T35" fmla="*/ 2147483646 h 1038"/>
                  <a:gd name="T36" fmla="*/ 2147483646 w 729"/>
                  <a:gd name="T37" fmla="*/ 2147483646 h 1038"/>
                  <a:gd name="T38" fmla="*/ 2147483646 w 729"/>
                  <a:gd name="T39" fmla="*/ 2147483646 h 1038"/>
                  <a:gd name="T40" fmla="*/ 2147483646 w 729"/>
                  <a:gd name="T41" fmla="*/ 2147483646 h 1038"/>
                  <a:gd name="T42" fmla="*/ 2147483646 w 729"/>
                  <a:gd name="T43" fmla="*/ 2147483646 h 1038"/>
                  <a:gd name="T44" fmla="*/ 2147483646 w 729"/>
                  <a:gd name="T45" fmla="*/ 2147483646 h 1038"/>
                  <a:gd name="T46" fmla="*/ 2147483646 w 729"/>
                  <a:gd name="T47" fmla="*/ 2147483646 h 1038"/>
                  <a:gd name="T48" fmla="*/ 2147483646 w 729"/>
                  <a:gd name="T49" fmla="*/ 2147483646 h 1038"/>
                  <a:gd name="T50" fmla="*/ 2147483646 w 729"/>
                  <a:gd name="T51" fmla="*/ 2147483646 h 1038"/>
                  <a:gd name="T52" fmla="*/ 2147483646 w 729"/>
                  <a:gd name="T53" fmla="*/ 2147483646 h 1038"/>
                  <a:gd name="T54" fmla="*/ 2147483646 w 729"/>
                  <a:gd name="T55" fmla="*/ 2147483646 h 1038"/>
                  <a:gd name="T56" fmla="*/ 2147483646 w 729"/>
                  <a:gd name="T57" fmla="*/ 2147483646 h 1038"/>
                  <a:gd name="T58" fmla="*/ 2147483646 w 729"/>
                  <a:gd name="T59" fmla="*/ 2147483646 h 1038"/>
                  <a:gd name="T60" fmla="*/ 2147483646 w 729"/>
                  <a:gd name="T61" fmla="*/ 2147483646 h 1038"/>
                  <a:gd name="T62" fmla="*/ 2147483646 w 729"/>
                  <a:gd name="T63" fmla="*/ 2147483646 h 1038"/>
                  <a:gd name="T64" fmla="*/ 2147483646 w 729"/>
                  <a:gd name="T65" fmla="*/ 2147483646 h 1038"/>
                  <a:gd name="T66" fmla="*/ 2147483646 w 729"/>
                  <a:gd name="T67" fmla="*/ 2147483646 h 1038"/>
                  <a:gd name="T68" fmla="*/ 2147483646 w 729"/>
                  <a:gd name="T69" fmla="*/ 2147483646 h 1038"/>
                  <a:gd name="T70" fmla="*/ 2147483646 w 729"/>
                  <a:gd name="T71" fmla="*/ 2147483646 h 1038"/>
                  <a:gd name="T72" fmla="*/ 2147483646 w 729"/>
                  <a:gd name="T73" fmla="*/ 2147483646 h 1038"/>
                  <a:gd name="T74" fmla="*/ 2147483646 w 729"/>
                  <a:gd name="T75" fmla="*/ 2147483646 h 1038"/>
                  <a:gd name="T76" fmla="*/ 0 w 729"/>
                  <a:gd name="T77" fmla="*/ 2147483646 h 10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29" h="1038">
                    <a:moveTo>
                      <a:pt x="0" y="894"/>
                    </a:moveTo>
                    <a:lnTo>
                      <a:pt x="0" y="0"/>
                    </a:lnTo>
                    <a:lnTo>
                      <a:pt x="27" y="6"/>
                    </a:lnTo>
                    <a:lnTo>
                      <a:pt x="105" y="36"/>
                    </a:lnTo>
                    <a:lnTo>
                      <a:pt x="171" y="78"/>
                    </a:lnTo>
                    <a:lnTo>
                      <a:pt x="240" y="102"/>
                    </a:lnTo>
                    <a:lnTo>
                      <a:pt x="291" y="126"/>
                    </a:lnTo>
                    <a:lnTo>
                      <a:pt x="336" y="168"/>
                    </a:lnTo>
                    <a:lnTo>
                      <a:pt x="372" y="147"/>
                    </a:lnTo>
                    <a:lnTo>
                      <a:pt x="390" y="195"/>
                    </a:lnTo>
                    <a:lnTo>
                      <a:pt x="465" y="207"/>
                    </a:lnTo>
                    <a:lnTo>
                      <a:pt x="531" y="234"/>
                    </a:lnTo>
                    <a:lnTo>
                      <a:pt x="594" y="261"/>
                    </a:lnTo>
                    <a:lnTo>
                      <a:pt x="633" y="282"/>
                    </a:lnTo>
                    <a:lnTo>
                      <a:pt x="675" y="279"/>
                    </a:lnTo>
                    <a:lnTo>
                      <a:pt x="723" y="291"/>
                    </a:lnTo>
                    <a:lnTo>
                      <a:pt x="729" y="369"/>
                    </a:lnTo>
                    <a:lnTo>
                      <a:pt x="687" y="372"/>
                    </a:lnTo>
                    <a:lnTo>
                      <a:pt x="612" y="342"/>
                    </a:lnTo>
                    <a:lnTo>
                      <a:pt x="570" y="342"/>
                    </a:lnTo>
                    <a:lnTo>
                      <a:pt x="552" y="351"/>
                    </a:lnTo>
                    <a:lnTo>
                      <a:pt x="540" y="438"/>
                    </a:lnTo>
                    <a:lnTo>
                      <a:pt x="564" y="465"/>
                    </a:lnTo>
                    <a:lnTo>
                      <a:pt x="549" y="504"/>
                    </a:lnTo>
                    <a:lnTo>
                      <a:pt x="501" y="507"/>
                    </a:lnTo>
                    <a:lnTo>
                      <a:pt x="507" y="567"/>
                    </a:lnTo>
                    <a:lnTo>
                      <a:pt x="246" y="564"/>
                    </a:lnTo>
                    <a:lnTo>
                      <a:pt x="225" y="543"/>
                    </a:lnTo>
                    <a:lnTo>
                      <a:pt x="93" y="648"/>
                    </a:lnTo>
                    <a:lnTo>
                      <a:pt x="120" y="684"/>
                    </a:lnTo>
                    <a:lnTo>
                      <a:pt x="105" y="726"/>
                    </a:lnTo>
                    <a:lnTo>
                      <a:pt x="465" y="747"/>
                    </a:lnTo>
                    <a:lnTo>
                      <a:pt x="480" y="906"/>
                    </a:lnTo>
                    <a:lnTo>
                      <a:pt x="459" y="969"/>
                    </a:lnTo>
                    <a:lnTo>
                      <a:pt x="474" y="987"/>
                    </a:lnTo>
                    <a:lnTo>
                      <a:pt x="465" y="1029"/>
                    </a:lnTo>
                    <a:lnTo>
                      <a:pt x="423" y="1023"/>
                    </a:lnTo>
                    <a:lnTo>
                      <a:pt x="363" y="1038"/>
                    </a:lnTo>
                    <a:lnTo>
                      <a:pt x="0" y="894"/>
                    </a:lnTo>
                    <a:close/>
                  </a:path>
                </a:pathLst>
              </a:custGeom>
              <a:solidFill>
                <a:srgbClr val="33CC33"/>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350"/>
              </a:p>
            </p:txBody>
          </p:sp>
          <p:sp>
            <p:nvSpPr>
              <p:cNvPr id="8281" name="Freeform 11"/>
              <p:cNvSpPr>
                <a:spLocks/>
              </p:cNvSpPr>
              <p:nvPr/>
            </p:nvSpPr>
            <p:spPr bwMode="auto">
              <a:xfrm>
                <a:off x="633413" y="1852613"/>
                <a:ext cx="1847850" cy="1085850"/>
              </a:xfrm>
              <a:custGeom>
                <a:avLst/>
                <a:gdLst>
                  <a:gd name="T0" fmla="*/ 2147483646 w 1164"/>
                  <a:gd name="T1" fmla="*/ 0 h 684"/>
                  <a:gd name="T2" fmla="*/ 2147483646 w 1164"/>
                  <a:gd name="T3" fmla="*/ 0 h 684"/>
                  <a:gd name="T4" fmla="*/ 2147483646 w 1164"/>
                  <a:gd name="T5" fmla="*/ 2147483646 h 684"/>
                  <a:gd name="T6" fmla="*/ 2147483646 w 1164"/>
                  <a:gd name="T7" fmla="*/ 2147483646 h 684"/>
                  <a:gd name="T8" fmla="*/ 2147483646 w 1164"/>
                  <a:gd name="T9" fmla="*/ 2147483646 h 684"/>
                  <a:gd name="T10" fmla="*/ 2147483646 w 1164"/>
                  <a:gd name="T11" fmla="*/ 2147483646 h 684"/>
                  <a:gd name="T12" fmla="*/ 2147483646 w 1164"/>
                  <a:gd name="T13" fmla="*/ 2147483646 h 684"/>
                  <a:gd name="T14" fmla="*/ 2147483646 w 1164"/>
                  <a:gd name="T15" fmla="*/ 2147483646 h 684"/>
                  <a:gd name="T16" fmla="*/ 2147483646 w 1164"/>
                  <a:gd name="T17" fmla="*/ 2147483646 h 684"/>
                  <a:gd name="T18" fmla="*/ 2147483646 w 1164"/>
                  <a:gd name="T19" fmla="*/ 2147483646 h 684"/>
                  <a:gd name="T20" fmla="*/ 2147483646 w 1164"/>
                  <a:gd name="T21" fmla="*/ 2147483646 h 684"/>
                  <a:gd name="T22" fmla="*/ 2147483646 w 1164"/>
                  <a:gd name="T23" fmla="*/ 2147483646 h 684"/>
                  <a:gd name="T24" fmla="*/ 2147483646 w 1164"/>
                  <a:gd name="T25" fmla="*/ 2147483646 h 684"/>
                  <a:gd name="T26" fmla="*/ 2147483646 w 1164"/>
                  <a:gd name="T27" fmla="*/ 2147483646 h 684"/>
                  <a:gd name="T28" fmla="*/ 2147483646 w 1164"/>
                  <a:gd name="T29" fmla="*/ 2147483646 h 684"/>
                  <a:gd name="T30" fmla="*/ 2147483646 w 1164"/>
                  <a:gd name="T31" fmla="*/ 2147483646 h 684"/>
                  <a:gd name="T32" fmla="*/ 2147483646 w 1164"/>
                  <a:gd name="T33" fmla="*/ 2147483646 h 684"/>
                  <a:gd name="T34" fmla="*/ 2147483646 w 1164"/>
                  <a:gd name="T35" fmla="*/ 2147483646 h 684"/>
                  <a:gd name="T36" fmla="*/ 2147483646 w 1164"/>
                  <a:gd name="T37" fmla="*/ 2147483646 h 684"/>
                  <a:gd name="T38" fmla="*/ 2147483646 w 1164"/>
                  <a:gd name="T39" fmla="*/ 2147483646 h 684"/>
                  <a:gd name="T40" fmla="*/ 2147483646 w 1164"/>
                  <a:gd name="T41" fmla="*/ 2147483646 h 684"/>
                  <a:gd name="T42" fmla="*/ 2147483646 w 1164"/>
                  <a:gd name="T43" fmla="*/ 2147483646 h 684"/>
                  <a:gd name="T44" fmla="*/ 2147483646 w 1164"/>
                  <a:gd name="T45" fmla="*/ 2147483646 h 684"/>
                  <a:gd name="T46" fmla="*/ 2147483646 w 1164"/>
                  <a:gd name="T47" fmla="*/ 2147483646 h 684"/>
                  <a:gd name="T48" fmla="*/ 2147483646 w 1164"/>
                  <a:gd name="T49" fmla="*/ 2147483646 h 684"/>
                  <a:gd name="T50" fmla="*/ 2147483646 w 1164"/>
                  <a:gd name="T51" fmla="*/ 2147483646 h 684"/>
                  <a:gd name="T52" fmla="*/ 2147483646 w 1164"/>
                  <a:gd name="T53" fmla="*/ 2147483646 h 684"/>
                  <a:gd name="T54" fmla="*/ 2147483646 w 1164"/>
                  <a:gd name="T55" fmla="*/ 2147483646 h 684"/>
                  <a:gd name="T56" fmla="*/ 2147483646 w 1164"/>
                  <a:gd name="T57" fmla="*/ 2147483646 h 684"/>
                  <a:gd name="T58" fmla="*/ 2147483646 w 1164"/>
                  <a:gd name="T59" fmla="*/ 2147483646 h 684"/>
                  <a:gd name="T60" fmla="*/ 2147483646 w 1164"/>
                  <a:gd name="T61" fmla="*/ 2147483646 h 684"/>
                  <a:gd name="T62" fmla="*/ 0 w 1164"/>
                  <a:gd name="T63" fmla="*/ 2147483646 h 684"/>
                  <a:gd name="T64" fmla="*/ 2147483646 w 1164"/>
                  <a:gd name="T65" fmla="*/ 2147483646 h 684"/>
                  <a:gd name="T66" fmla="*/ 2147483646 w 1164"/>
                  <a:gd name="T67" fmla="*/ 2147483646 h 684"/>
                  <a:gd name="T68" fmla="*/ 2147483646 w 1164"/>
                  <a:gd name="T69" fmla="*/ 2147483646 h 684"/>
                  <a:gd name="T70" fmla="*/ 2147483646 w 1164"/>
                  <a:gd name="T71" fmla="*/ 2147483646 h 684"/>
                  <a:gd name="T72" fmla="*/ 2147483646 w 1164"/>
                  <a:gd name="T73" fmla="*/ 2147483646 h 684"/>
                  <a:gd name="T74" fmla="*/ 2147483646 w 1164"/>
                  <a:gd name="T75" fmla="*/ 2147483646 h 684"/>
                  <a:gd name="T76" fmla="*/ 2147483646 w 1164"/>
                  <a:gd name="T77" fmla="*/ 2147483646 h 684"/>
                  <a:gd name="T78" fmla="*/ 2147483646 w 1164"/>
                  <a:gd name="T79" fmla="*/ 2147483646 h 684"/>
                  <a:gd name="T80" fmla="*/ 2147483646 w 1164"/>
                  <a:gd name="T81" fmla="*/ 2147483646 h 684"/>
                  <a:gd name="T82" fmla="*/ 2147483646 w 1164"/>
                  <a:gd name="T83" fmla="*/ 2147483646 h 684"/>
                  <a:gd name="T84" fmla="*/ 2147483646 w 1164"/>
                  <a:gd name="T85" fmla="*/ 2147483646 h 684"/>
                  <a:gd name="T86" fmla="*/ 2147483646 w 1164"/>
                  <a:gd name="T87" fmla="*/ 2147483646 h 684"/>
                  <a:gd name="T88" fmla="*/ 2147483646 w 1164"/>
                  <a:gd name="T89" fmla="*/ 0 h 6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64" h="684">
                    <a:moveTo>
                      <a:pt x="618" y="0"/>
                    </a:moveTo>
                    <a:lnTo>
                      <a:pt x="660" y="0"/>
                    </a:lnTo>
                    <a:lnTo>
                      <a:pt x="765" y="27"/>
                    </a:lnTo>
                    <a:lnTo>
                      <a:pt x="801" y="57"/>
                    </a:lnTo>
                    <a:lnTo>
                      <a:pt x="840" y="75"/>
                    </a:lnTo>
                    <a:lnTo>
                      <a:pt x="858" y="102"/>
                    </a:lnTo>
                    <a:lnTo>
                      <a:pt x="927" y="141"/>
                    </a:lnTo>
                    <a:lnTo>
                      <a:pt x="957" y="177"/>
                    </a:lnTo>
                    <a:lnTo>
                      <a:pt x="1002" y="168"/>
                    </a:lnTo>
                    <a:lnTo>
                      <a:pt x="1011" y="186"/>
                    </a:lnTo>
                    <a:lnTo>
                      <a:pt x="1029" y="183"/>
                    </a:lnTo>
                    <a:lnTo>
                      <a:pt x="1056" y="177"/>
                    </a:lnTo>
                    <a:lnTo>
                      <a:pt x="1089" y="168"/>
                    </a:lnTo>
                    <a:lnTo>
                      <a:pt x="1122" y="168"/>
                    </a:lnTo>
                    <a:lnTo>
                      <a:pt x="1137" y="189"/>
                    </a:lnTo>
                    <a:lnTo>
                      <a:pt x="1155" y="210"/>
                    </a:lnTo>
                    <a:lnTo>
                      <a:pt x="1164" y="252"/>
                    </a:lnTo>
                    <a:lnTo>
                      <a:pt x="1161" y="453"/>
                    </a:lnTo>
                    <a:lnTo>
                      <a:pt x="990" y="624"/>
                    </a:lnTo>
                    <a:lnTo>
                      <a:pt x="708" y="684"/>
                    </a:lnTo>
                    <a:lnTo>
                      <a:pt x="675" y="660"/>
                    </a:lnTo>
                    <a:lnTo>
                      <a:pt x="648" y="663"/>
                    </a:lnTo>
                    <a:lnTo>
                      <a:pt x="603" y="618"/>
                    </a:lnTo>
                    <a:cubicBezTo>
                      <a:pt x="519" y="634"/>
                      <a:pt x="549" y="633"/>
                      <a:pt x="513" y="633"/>
                    </a:cubicBezTo>
                    <a:lnTo>
                      <a:pt x="480" y="609"/>
                    </a:lnTo>
                    <a:lnTo>
                      <a:pt x="441" y="630"/>
                    </a:lnTo>
                    <a:lnTo>
                      <a:pt x="417" y="630"/>
                    </a:lnTo>
                    <a:lnTo>
                      <a:pt x="381" y="603"/>
                    </a:lnTo>
                    <a:lnTo>
                      <a:pt x="363" y="453"/>
                    </a:lnTo>
                    <a:lnTo>
                      <a:pt x="9" y="432"/>
                    </a:lnTo>
                    <a:lnTo>
                      <a:pt x="24" y="390"/>
                    </a:lnTo>
                    <a:lnTo>
                      <a:pt x="0" y="354"/>
                    </a:lnTo>
                    <a:lnTo>
                      <a:pt x="138" y="243"/>
                    </a:lnTo>
                    <a:lnTo>
                      <a:pt x="150" y="270"/>
                    </a:lnTo>
                    <a:lnTo>
                      <a:pt x="414" y="264"/>
                    </a:lnTo>
                    <a:lnTo>
                      <a:pt x="408" y="204"/>
                    </a:lnTo>
                    <a:lnTo>
                      <a:pt x="453" y="204"/>
                    </a:lnTo>
                    <a:lnTo>
                      <a:pt x="468" y="171"/>
                    </a:lnTo>
                    <a:lnTo>
                      <a:pt x="447" y="141"/>
                    </a:lnTo>
                    <a:lnTo>
                      <a:pt x="459" y="60"/>
                    </a:lnTo>
                    <a:lnTo>
                      <a:pt x="477" y="45"/>
                    </a:lnTo>
                    <a:lnTo>
                      <a:pt x="516" y="45"/>
                    </a:lnTo>
                    <a:lnTo>
                      <a:pt x="603" y="78"/>
                    </a:lnTo>
                    <a:lnTo>
                      <a:pt x="636" y="75"/>
                    </a:lnTo>
                    <a:lnTo>
                      <a:pt x="618" y="0"/>
                    </a:lnTo>
                    <a:close/>
                  </a:path>
                </a:pathLst>
              </a:custGeom>
              <a:solidFill>
                <a:srgbClr val="33CC33"/>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350"/>
              </a:p>
            </p:txBody>
          </p:sp>
          <p:sp>
            <p:nvSpPr>
              <p:cNvPr id="8282" name="Freeform 14"/>
              <p:cNvSpPr>
                <a:spLocks/>
              </p:cNvSpPr>
              <p:nvPr/>
            </p:nvSpPr>
            <p:spPr bwMode="auto">
              <a:xfrm>
                <a:off x="2095500" y="2971800"/>
                <a:ext cx="590550" cy="652463"/>
              </a:xfrm>
              <a:custGeom>
                <a:avLst/>
                <a:gdLst>
                  <a:gd name="T0" fmla="*/ 0 w 372"/>
                  <a:gd name="T1" fmla="*/ 2147483646 h 411"/>
                  <a:gd name="T2" fmla="*/ 2147483646 w 372"/>
                  <a:gd name="T3" fmla="*/ 2147483646 h 411"/>
                  <a:gd name="T4" fmla="*/ 2147483646 w 372"/>
                  <a:gd name="T5" fmla="*/ 2147483646 h 411"/>
                  <a:gd name="T6" fmla="*/ 2147483646 w 372"/>
                  <a:gd name="T7" fmla="*/ 2147483646 h 411"/>
                  <a:gd name="T8" fmla="*/ 2147483646 w 372"/>
                  <a:gd name="T9" fmla="*/ 2147483646 h 411"/>
                  <a:gd name="T10" fmla="*/ 2147483646 w 372"/>
                  <a:gd name="T11" fmla="*/ 2147483646 h 411"/>
                  <a:gd name="T12" fmla="*/ 2147483646 w 372"/>
                  <a:gd name="T13" fmla="*/ 2147483646 h 411"/>
                  <a:gd name="T14" fmla="*/ 2147483646 w 372"/>
                  <a:gd name="T15" fmla="*/ 2147483646 h 411"/>
                  <a:gd name="T16" fmla="*/ 2147483646 w 372"/>
                  <a:gd name="T17" fmla="*/ 2147483646 h 411"/>
                  <a:gd name="T18" fmla="*/ 2147483646 w 372"/>
                  <a:gd name="T19" fmla="*/ 2147483646 h 411"/>
                  <a:gd name="T20" fmla="*/ 2147483646 w 372"/>
                  <a:gd name="T21" fmla="*/ 2147483646 h 411"/>
                  <a:gd name="T22" fmla="*/ 2147483646 w 372"/>
                  <a:gd name="T23" fmla="*/ 2147483646 h 411"/>
                  <a:gd name="T24" fmla="*/ 2147483646 w 372"/>
                  <a:gd name="T25" fmla="*/ 2147483646 h 411"/>
                  <a:gd name="T26" fmla="*/ 2147483646 w 372"/>
                  <a:gd name="T27" fmla="*/ 2147483646 h 411"/>
                  <a:gd name="T28" fmla="*/ 2147483646 w 372"/>
                  <a:gd name="T29" fmla="*/ 2147483646 h 411"/>
                  <a:gd name="T30" fmla="*/ 2147483646 w 372"/>
                  <a:gd name="T31" fmla="*/ 2147483646 h 411"/>
                  <a:gd name="T32" fmla="*/ 2147483646 w 372"/>
                  <a:gd name="T33" fmla="*/ 2147483646 h 411"/>
                  <a:gd name="T34" fmla="*/ 2147483646 w 372"/>
                  <a:gd name="T35" fmla="*/ 0 h 411"/>
                  <a:gd name="T36" fmla="*/ 2147483646 w 372"/>
                  <a:gd name="T37" fmla="*/ 2147483646 h 411"/>
                  <a:gd name="T38" fmla="*/ 2147483646 w 372"/>
                  <a:gd name="T39" fmla="*/ 2147483646 h 411"/>
                  <a:gd name="T40" fmla="*/ 2147483646 w 372"/>
                  <a:gd name="T41" fmla="*/ 2147483646 h 411"/>
                  <a:gd name="T42" fmla="*/ 2147483646 w 372"/>
                  <a:gd name="T43" fmla="*/ 2147483646 h 411"/>
                  <a:gd name="T44" fmla="*/ 2147483646 w 372"/>
                  <a:gd name="T45" fmla="*/ 2147483646 h 411"/>
                  <a:gd name="T46" fmla="*/ 2147483646 w 372"/>
                  <a:gd name="T47" fmla="*/ 2147483646 h 411"/>
                  <a:gd name="T48" fmla="*/ 2147483646 w 372"/>
                  <a:gd name="T49" fmla="*/ 2147483646 h 411"/>
                  <a:gd name="T50" fmla="*/ 2147483646 w 372"/>
                  <a:gd name="T51" fmla="*/ 2147483646 h 411"/>
                  <a:gd name="T52" fmla="*/ 0 w 372"/>
                  <a:gd name="T53" fmla="*/ 2147483646 h 411"/>
                  <a:gd name="T54" fmla="*/ 0 w 372"/>
                  <a:gd name="T55" fmla="*/ 2147483646 h 41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72" h="411">
                    <a:moveTo>
                      <a:pt x="0" y="231"/>
                    </a:moveTo>
                    <a:lnTo>
                      <a:pt x="45" y="300"/>
                    </a:lnTo>
                    <a:lnTo>
                      <a:pt x="228" y="411"/>
                    </a:lnTo>
                    <a:lnTo>
                      <a:pt x="255" y="390"/>
                    </a:lnTo>
                    <a:lnTo>
                      <a:pt x="279" y="387"/>
                    </a:lnTo>
                    <a:lnTo>
                      <a:pt x="276" y="309"/>
                    </a:lnTo>
                    <a:lnTo>
                      <a:pt x="258" y="288"/>
                    </a:lnTo>
                    <a:lnTo>
                      <a:pt x="279" y="240"/>
                    </a:lnTo>
                    <a:lnTo>
                      <a:pt x="327" y="210"/>
                    </a:lnTo>
                    <a:lnTo>
                      <a:pt x="357" y="222"/>
                    </a:lnTo>
                    <a:lnTo>
                      <a:pt x="372" y="201"/>
                    </a:lnTo>
                    <a:lnTo>
                      <a:pt x="360" y="147"/>
                    </a:lnTo>
                    <a:lnTo>
                      <a:pt x="330" y="147"/>
                    </a:lnTo>
                    <a:lnTo>
                      <a:pt x="303" y="96"/>
                    </a:lnTo>
                    <a:lnTo>
                      <a:pt x="273" y="75"/>
                    </a:lnTo>
                    <a:lnTo>
                      <a:pt x="210" y="12"/>
                    </a:lnTo>
                    <a:lnTo>
                      <a:pt x="162" y="6"/>
                    </a:lnTo>
                    <a:lnTo>
                      <a:pt x="129" y="0"/>
                    </a:lnTo>
                    <a:lnTo>
                      <a:pt x="105" y="15"/>
                    </a:lnTo>
                    <a:lnTo>
                      <a:pt x="105" y="69"/>
                    </a:lnTo>
                    <a:lnTo>
                      <a:pt x="48" y="63"/>
                    </a:lnTo>
                    <a:lnTo>
                      <a:pt x="39" y="102"/>
                    </a:lnTo>
                    <a:lnTo>
                      <a:pt x="69" y="105"/>
                    </a:lnTo>
                    <a:lnTo>
                      <a:pt x="69" y="177"/>
                    </a:lnTo>
                    <a:lnTo>
                      <a:pt x="48" y="189"/>
                    </a:lnTo>
                    <a:lnTo>
                      <a:pt x="15" y="189"/>
                    </a:lnTo>
                    <a:lnTo>
                      <a:pt x="0" y="204"/>
                    </a:lnTo>
                    <a:lnTo>
                      <a:pt x="0" y="231"/>
                    </a:lnTo>
                    <a:close/>
                  </a:path>
                </a:pathLst>
              </a:custGeom>
              <a:solidFill>
                <a:srgbClr val="33CC33"/>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350"/>
              </a:p>
            </p:txBody>
          </p:sp>
          <p:sp>
            <p:nvSpPr>
              <p:cNvPr id="8283" name="Freeform 12"/>
              <p:cNvSpPr>
                <a:spLocks/>
              </p:cNvSpPr>
              <p:nvPr/>
            </p:nvSpPr>
            <p:spPr bwMode="auto">
              <a:xfrm>
                <a:off x="1052513" y="2800350"/>
                <a:ext cx="1443037" cy="1085850"/>
              </a:xfrm>
              <a:custGeom>
                <a:avLst/>
                <a:gdLst>
                  <a:gd name="T0" fmla="*/ 2147483646 w 909"/>
                  <a:gd name="T1" fmla="*/ 0 h 684"/>
                  <a:gd name="T2" fmla="*/ 2147483646 w 909"/>
                  <a:gd name="T3" fmla="*/ 2147483646 h 684"/>
                  <a:gd name="T4" fmla="*/ 2147483646 w 909"/>
                  <a:gd name="T5" fmla="*/ 2147483646 h 684"/>
                  <a:gd name="T6" fmla="*/ 2147483646 w 909"/>
                  <a:gd name="T7" fmla="*/ 2147483646 h 684"/>
                  <a:gd name="T8" fmla="*/ 2147483646 w 909"/>
                  <a:gd name="T9" fmla="*/ 2147483646 h 684"/>
                  <a:gd name="T10" fmla="*/ 2147483646 w 909"/>
                  <a:gd name="T11" fmla="*/ 2147483646 h 684"/>
                  <a:gd name="T12" fmla="*/ 2147483646 w 909"/>
                  <a:gd name="T13" fmla="*/ 2147483646 h 684"/>
                  <a:gd name="T14" fmla="*/ 2147483646 w 909"/>
                  <a:gd name="T15" fmla="*/ 2147483646 h 684"/>
                  <a:gd name="T16" fmla="*/ 2147483646 w 909"/>
                  <a:gd name="T17" fmla="*/ 2147483646 h 684"/>
                  <a:gd name="T18" fmla="*/ 2147483646 w 909"/>
                  <a:gd name="T19" fmla="*/ 2147483646 h 684"/>
                  <a:gd name="T20" fmla="*/ 2147483646 w 909"/>
                  <a:gd name="T21" fmla="*/ 2147483646 h 684"/>
                  <a:gd name="T22" fmla="*/ 2147483646 w 909"/>
                  <a:gd name="T23" fmla="*/ 2147483646 h 684"/>
                  <a:gd name="T24" fmla="*/ 2147483646 w 909"/>
                  <a:gd name="T25" fmla="*/ 2147483646 h 684"/>
                  <a:gd name="T26" fmla="*/ 2147483646 w 909"/>
                  <a:gd name="T27" fmla="*/ 2147483646 h 684"/>
                  <a:gd name="T28" fmla="*/ 2147483646 w 909"/>
                  <a:gd name="T29" fmla="*/ 2147483646 h 684"/>
                  <a:gd name="T30" fmla="*/ 2147483646 w 909"/>
                  <a:gd name="T31" fmla="*/ 2147483646 h 684"/>
                  <a:gd name="T32" fmla="*/ 2147483646 w 909"/>
                  <a:gd name="T33" fmla="*/ 2147483646 h 684"/>
                  <a:gd name="T34" fmla="*/ 2147483646 w 909"/>
                  <a:gd name="T35" fmla="*/ 2147483646 h 684"/>
                  <a:gd name="T36" fmla="*/ 2147483646 w 909"/>
                  <a:gd name="T37" fmla="*/ 2147483646 h 684"/>
                  <a:gd name="T38" fmla="*/ 2147483646 w 909"/>
                  <a:gd name="T39" fmla="*/ 2147483646 h 684"/>
                  <a:gd name="T40" fmla="*/ 2147483646 w 909"/>
                  <a:gd name="T41" fmla="*/ 2147483646 h 684"/>
                  <a:gd name="T42" fmla="*/ 2147483646 w 909"/>
                  <a:gd name="T43" fmla="*/ 2147483646 h 684"/>
                  <a:gd name="T44" fmla="*/ 2147483646 w 909"/>
                  <a:gd name="T45" fmla="*/ 2147483646 h 684"/>
                  <a:gd name="T46" fmla="*/ 2147483646 w 909"/>
                  <a:gd name="T47" fmla="*/ 2147483646 h 684"/>
                  <a:gd name="T48" fmla="*/ 2147483646 w 909"/>
                  <a:gd name="T49" fmla="*/ 2147483646 h 684"/>
                  <a:gd name="T50" fmla="*/ 2147483646 w 909"/>
                  <a:gd name="T51" fmla="*/ 2147483646 h 684"/>
                  <a:gd name="T52" fmla="*/ 2147483646 w 909"/>
                  <a:gd name="T53" fmla="*/ 2147483646 h 684"/>
                  <a:gd name="T54" fmla="*/ 2147483646 w 909"/>
                  <a:gd name="T55" fmla="*/ 2147483646 h 684"/>
                  <a:gd name="T56" fmla="*/ 2147483646 w 909"/>
                  <a:gd name="T57" fmla="*/ 2147483646 h 684"/>
                  <a:gd name="T58" fmla="*/ 2147483646 w 909"/>
                  <a:gd name="T59" fmla="*/ 2147483646 h 684"/>
                  <a:gd name="T60" fmla="*/ 2147483646 w 909"/>
                  <a:gd name="T61" fmla="*/ 2147483646 h 684"/>
                  <a:gd name="T62" fmla="*/ 0 w 909"/>
                  <a:gd name="T63" fmla="*/ 2147483646 h 684"/>
                  <a:gd name="T64" fmla="*/ 0 w 909"/>
                  <a:gd name="T65" fmla="*/ 2147483646 h 684"/>
                  <a:gd name="T66" fmla="*/ 2147483646 w 909"/>
                  <a:gd name="T67" fmla="*/ 2147483646 h 684"/>
                  <a:gd name="T68" fmla="*/ 2147483646 w 909"/>
                  <a:gd name="T69" fmla="*/ 2147483646 h 684"/>
                  <a:gd name="T70" fmla="*/ 2147483646 w 909"/>
                  <a:gd name="T71" fmla="*/ 2147483646 h 684"/>
                  <a:gd name="T72" fmla="*/ 2147483646 w 909"/>
                  <a:gd name="T73" fmla="*/ 2147483646 h 684"/>
                  <a:gd name="T74" fmla="*/ 2147483646 w 909"/>
                  <a:gd name="T75" fmla="*/ 0 h 6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09" h="684">
                    <a:moveTo>
                      <a:pt x="114" y="0"/>
                    </a:moveTo>
                    <a:lnTo>
                      <a:pt x="153" y="33"/>
                    </a:lnTo>
                    <a:lnTo>
                      <a:pt x="183" y="30"/>
                    </a:lnTo>
                    <a:lnTo>
                      <a:pt x="216" y="9"/>
                    </a:lnTo>
                    <a:lnTo>
                      <a:pt x="252" y="39"/>
                    </a:lnTo>
                    <a:lnTo>
                      <a:pt x="246" y="231"/>
                    </a:lnTo>
                    <a:lnTo>
                      <a:pt x="297" y="258"/>
                    </a:lnTo>
                    <a:lnTo>
                      <a:pt x="441" y="294"/>
                    </a:lnTo>
                    <a:lnTo>
                      <a:pt x="444" y="351"/>
                    </a:lnTo>
                    <a:lnTo>
                      <a:pt x="507" y="381"/>
                    </a:lnTo>
                    <a:lnTo>
                      <a:pt x="549" y="390"/>
                    </a:lnTo>
                    <a:lnTo>
                      <a:pt x="597" y="363"/>
                    </a:lnTo>
                    <a:lnTo>
                      <a:pt x="618" y="369"/>
                    </a:lnTo>
                    <a:lnTo>
                      <a:pt x="633" y="336"/>
                    </a:lnTo>
                    <a:lnTo>
                      <a:pt x="663" y="345"/>
                    </a:lnTo>
                    <a:lnTo>
                      <a:pt x="702" y="399"/>
                    </a:lnTo>
                    <a:lnTo>
                      <a:pt x="885" y="519"/>
                    </a:lnTo>
                    <a:lnTo>
                      <a:pt x="888" y="549"/>
                    </a:lnTo>
                    <a:lnTo>
                      <a:pt x="867" y="552"/>
                    </a:lnTo>
                    <a:lnTo>
                      <a:pt x="837" y="567"/>
                    </a:lnTo>
                    <a:lnTo>
                      <a:pt x="837" y="591"/>
                    </a:lnTo>
                    <a:lnTo>
                      <a:pt x="858" y="612"/>
                    </a:lnTo>
                    <a:lnTo>
                      <a:pt x="879" y="627"/>
                    </a:lnTo>
                    <a:lnTo>
                      <a:pt x="909" y="639"/>
                    </a:lnTo>
                    <a:lnTo>
                      <a:pt x="909" y="663"/>
                    </a:lnTo>
                    <a:lnTo>
                      <a:pt x="810" y="663"/>
                    </a:lnTo>
                    <a:lnTo>
                      <a:pt x="774" y="681"/>
                    </a:lnTo>
                    <a:lnTo>
                      <a:pt x="741" y="669"/>
                    </a:lnTo>
                    <a:lnTo>
                      <a:pt x="684" y="684"/>
                    </a:lnTo>
                    <a:lnTo>
                      <a:pt x="189" y="669"/>
                    </a:lnTo>
                    <a:lnTo>
                      <a:pt x="189" y="351"/>
                    </a:lnTo>
                    <a:lnTo>
                      <a:pt x="0" y="192"/>
                    </a:lnTo>
                    <a:lnTo>
                      <a:pt x="0" y="144"/>
                    </a:lnTo>
                    <a:lnTo>
                      <a:pt x="63" y="129"/>
                    </a:lnTo>
                    <a:lnTo>
                      <a:pt x="99" y="132"/>
                    </a:lnTo>
                    <a:lnTo>
                      <a:pt x="108" y="90"/>
                    </a:lnTo>
                    <a:lnTo>
                      <a:pt x="93" y="66"/>
                    </a:lnTo>
                    <a:lnTo>
                      <a:pt x="114" y="0"/>
                    </a:lnTo>
                    <a:close/>
                  </a:path>
                </a:pathLst>
              </a:custGeom>
              <a:solidFill>
                <a:srgbClr val="33CC33"/>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350"/>
              </a:p>
            </p:txBody>
          </p:sp>
        </p:grpSp>
        <p:sp>
          <p:nvSpPr>
            <p:cNvPr id="25" name="Oval 24"/>
            <p:cNvSpPr/>
            <p:nvPr/>
          </p:nvSpPr>
          <p:spPr>
            <a:xfrm>
              <a:off x="3263900" y="3454645"/>
              <a:ext cx="76200" cy="762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31" name="Oval 30"/>
            <p:cNvSpPr/>
            <p:nvPr/>
          </p:nvSpPr>
          <p:spPr>
            <a:xfrm>
              <a:off x="6677025" y="2514749"/>
              <a:ext cx="76200" cy="7620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32" name="Oval 31"/>
            <p:cNvSpPr/>
            <p:nvPr/>
          </p:nvSpPr>
          <p:spPr>
            <a:xfrm>
              <a:off x="2203450" y="3507038"/>
              <a:ext cx="76200" cy="7620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40" name="Oval 39"/>
            <p:cNvSpPr/>
            <p:nvPr/>
          </p:nvSpPr>
          <p:spPr>
            <a:xfrm>
              <a:off x="3790950" y="5289981"/>
              <a:ext cx="200025" cy="204809"/>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26" name="Oval 25"/>
            <p:cNvSpPr/>
            <p:nvPr/>
          </p:nvSpPr>
          <p:spPr>
            <a:xfrm>
              <a:off x="3910013" y="5343962"/>
              <a:ext cx="76200" cy="7620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42" name="Freeform 41"/>
            <p:cNvSpPr/>
            <p:nvPr/>
          </p:nvSpPr>
          <p:spPr>
            <a:xfrm>
              <a:off x="2943225" y="2895788"/>
              <a:ext cx="276225" cy="638240"/>
            </a:xfrm>
            <a:custGeom>
              <a:avLst/>
              <a:gdLst>
                <a:gd name="connsiteX0" fmla="*/ 276225 w 276225"/>
                <a:gd name="connsiteY0" fmla="*/ 638175 h 638175"/>
                <a:gd name="connsiteX1" fmla="*/ 209550 w 276225"/>
                <a:gd name="connsiteY1" fmla="*/ 438150 h 638175"/>
                <a:gd name="connsiteX2" fmla="*/ 0 w 276225"/>
                <a:gd name="connsiteY2" fmla="*/ 266700 h 638175"/>
                <a:gd name="connsiteX3" fmla="*/ 161925 w 276225"/>
                <a:gd name="connsiteY3" fmla="*/ 0 h 638175"/>
              </a:gdLst>
              <a:ahLst/>
              <a:cxnLst>
                <a:cxn ang="0">
                  <a:pos x="connsiteX0" y="connsiteY0"/>
                </a:cxn>
                <a:cxn ang="0">
                  <a:pos x="connsiteX1" y="connsiteY1"/>
                </a:cxn>
                <a:cxn ang="0">
                  <a:pos x="connsiteX2" y="connsiteY2"/>
                </a:cxn>
                <a:cxn ang="0">
                  <a:pos x="connsiteX3" y="connsiteY3"/>
                </a:cxn>
              </a:cxnLst>
              <a:rect l="l" t="t" r="r" b="b"/>
              <a:pathLst>
                <a:path w="276225" h="638175">
                  <a:moveTo>
                    <a:pt x="276225" y="638175"/>
                  </a:moveTo>
                  <a:lnTo>
                    <a:pt x="209550" y="438150"/>
                  </a:lnTo>
                  <a:lnTo>
                    <a:pt x="0" y="266700"/>
                  </a:lnTo>
                  <a:lnTo>
                    <a:pt x="161925" y="0"/>
                  </a:lnTo>
                </a:path>
              </a:pathLst>
            </a:custGeom>
            <a:noFill/>
            <a:ln w="285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44" name="Freeform 43"/>
            <p:cNvSpPr/>
            <p:nvPr/>
          </p:nvSpPr>
          <p:spPr>
            <a:xfrm>
              <a:off x="1585913" y="3214909"/>
              <a:ext cx="715962" cy="360399"/>
            </a:xfrm>
            <a:custGeom>
              <a:avLst/>
              <a:gdLst>
                <a:gd name="connsiteX0" fmla="*/ 0 w 715052"/>
                <a:gd name="connsiteY0" fmla="*/ 190680 h 359693"/>
                <a:gd name="connsiteX1" fmla="*/ 299021 w 715052"/>
                <a:gd name="connsiteY1" fmla="*/ 359693 h 359693"/>
                <a:gd name="connsiteX2" fmla="*/ 598043 w 715052"/>
                <a:gd name="connsiteY2" fmla="*/ 238350 h 359693"/>
                <a:gd name="connsiteX3" fmla="*/ 715052 w 715052"/>
                <a:gd name="connsiteY3" fmla="*/ 0 h 359693"/>
              </a:gdLst>
              <a:ahLst/>
              <a:cxnLst>
                <a:cxn ang="0">
                  <a:pos x="connsiteX0" y="connsiteY0"/>
                </a:cxn>
                <a:cxn ang="0">
                  <a:pos x="connsiteX1" y="connsiteY1"/>
                </a:cxn>
                <a:cxn ang="0">
                  <a:pos x="connsiteX2" y="connsiteY2"/>
                </a:cxn>
                <a:cxn ang="0">
                  <a:pos x="connsiteX3" y="connsiteY3"/>
                </a:cxn>
              </a:cxnLst>
              <a:rect l="l" t="t" r="r" b="b"/>
              <a:pathLst>
                <a:path w="715052" h="359693">
                  <a:moveTo>
                    <a:pt x="0" y="190680"/>
                  </a:moveTo>
                  <a:lnTo>
                    <a:pt x="299021" y="359693"/>
                  </a:lnTo>
                  <a:lnTo>
                    <a:pt x="598043" y="238350"/>
                  </a:lnTo>
                  <a:lnTo>
                    <a:pt x="715052" y="0"/>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45" name="Freeform 44"/>
            <p:cNvSpPr/>
            <p:nvPr/>
          </p:nvSpPr>
          <p:spPr>
            <a:xfrm>
              <a:off x="2635250" y="3164103"/>
              <a:ext cx="303213" cy="255613"/>
            </a:xfrm>
            <a:custGeom>
              <a:avLst/>
              <a:gdLst>
                <a:gd name="connsiteX0" fmla="*/ 0 w 303355"/>
                <a:gd name="connsiteY0" fmla="*/ 255685 h 255685"/>
                <a:gd name="connsiteX1" fmla="*/ 125676 w 303355"/>
                <a:gd name="connsiteY1" fmla="*/ 56337 h 255685"/>
                <a:gd name="connsiteX2" fmla="*/ 303355 w 303355"/>
                <a:gd name="connsiteY2" fmla="*/ 0 h 255685"/>
              </a:gdLst>
              <a:ahLst/>
              <a:cxnLst>
                <a:cxn ang="0">
                  <a:pos x="connsiteX0" y="connsiteY0"/>
                </a:cxn>
                <a:cxn ang="0">
                  <a:pos x="connsiteX1" y="connsiteY1"/>
                </a:cxn>
                <a:cxn ang="0">
                  <a:pos x="connsiteX2" y="connsiteY2"/>
                </a:cxn>
              </a:cxnLst>
              <a:rect l="l" t="t" r="r" b="b"/>
              <a:pathLst>
                <a:path w="303355" h="255685">
                  <a:moveTo>
                    <a:pt x="0" y="255685"/>
                  </a:moveTo>
                  <a:lnTo>
                    <a:pt x="125676" y="56337"/>
                  </a:lnTo>
                  <a:lnTo>
                    <a:pt x="303355" y="0"/>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46" name="Freeform 45"/>
            <p:cNvSpPr/>
            <p:nvPr/>
          </p:nvSpPr>
          <p:spPr>
            <a:xfrm>
              <a:off x="646113" y="2956119"/>
              <a:ext cx="869950" cy="388978"/>
            </a:xfrm>
            <a:custGeom>
              <a:avLst/>
              <a:gdLst>
                <a:gd name="connsiteX0" fmla="*/ 871063 w 871063"/>
                <a:gd name="connsiteY0" fmla="*/ 390028 h 390028"/>
                <a:gd name="connsiteX1" fmla="*/ 450699 w 871063"/>
                <a:gd name="connsiteY1" fmla="*/ 130009 h 390028"/>
                <a:gd name="connsiteX2" fmla="*/ 0 w 871063"/>
                <a:gd name="connsiteY2" fmla="*/ 0 h 390028"/>
              </a:gdLst>
              <a:ahLst/>
              <a:cxnLst>
                <a:cxn ang="0">
                  <a:pos x="connsiteX0" y="connsiteY0"/>
                </a:cxn>
                <a:cxn ang="0">
                  <a:pos x="connsiteX1" y="connsiteY1"/>
                </a:cxn>
                <a:cxn ang="0">
                  <a:pos x="connsiteX2" y="connsiteY2"/>
                </a:cxn>
              </a:cxnLst>
              <a:rect l="l" t="t" r="r" b="b"/>
              <a:pathLst>
                <a:path w="871063" h="390028">
                  <a:moveTo>
                    <a:pt x="871063" y="390028"/>
                  </a:moveTo>
                  <a:lnTo>
                    <a:pt x="450699" y="130009"/>
                  </a:lnTo>
                  <a:lnTo>
                    <a:pt x="0" y="0"/>
                  </a:ln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47" name="Freeform 46"/>
            <p:cNvSpPr/>
            <p:nvPr/>
          </p:nvSpPr>
          <p:spPr>
            <a:xfrm>
              <a:off x="1049338" y="2665578"/>
              <a:ext cx="7937" cy="411204"/>
            </a:xfrm>
            <a:custGeom>
              <a:avLst/>
              <a:gdLst>
                <a:gd name="connsiteX0" fmla="*/ 8667 w 8667"/>
                <a:gd name="connsiteY0" fmla="*/ 411697 h 411697"/>
                <a:gd name="connsiteX1" fmla="*/ 0 w 8667"/>
                <a:gd name="connsiteY1" fmla="*/ 0 h 411697"/>
                <a:gd name="connsiteX2" fmla="*/ 0 w 8667"/>
                <a:gd name="connsiteY2" fmla="*/ 0 h 411697"/>
                <a:gd name="connsiteX3" fmla="*/ 0 w 8667"/>
                <a:gd name="connsiteY3" fmla="*/ 0 h 411697"/>
              </a:gdLst>
              <a:ahLst/>
              <a:cxnLst>
                <a:cxn ang="0">
                  <a:pos x="connsiteX0" y="connsiteY0"/>
                </a:cxn>
                <a:cxn ang="0">
                  <a:pos x="connsiteX1" y="connsiteY1"/>
                </a:cxn>
                <a:cxn ang="0">
                  <a:pos x="connsiteX2" y="connsiteY2"/>
                </a:cxn>
                <a:cxn ang="0">
                  <a:pos x="connsiteX3" y="connsiteY3"/>
                </a:cxn>
              </a:cxnLst>
              <a:rect l="l" t="t" r="r" b="b"/>
              <a:pathLst>
                <a:path w="8667" h="411697">
                  <a:moveTo>
                    <a:pt x="8667" y="411697"/>
                  </a:moveTo>
                  <a:lnTo>
                    <a:pt x="0" y="0"/>
                  </a:lnTo>
                  <a:lnTo>
                    <a:pt x="0" y="0"/>
                  </a:lnTo>
                  <a:lnTo>
                    <a:pt x="0" y="0"/>
                  </a:ln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48" name="Freeform 47"/>
            <p:cNvSpPr/>
            <p:nvPr/>
          </p:nvSpPr>
          <p:spPr>
            <a:xfrm>
              <a:off x="479425" y="1384335"/>
              <a:ext cx="792163" cy="357224"/>
            </a:xfrm>
            <a:custGeom>
              <a:avLst/>
              <a:gdLst>
                <a:gd name="connsiteX0" fmla="*/ 0 w 792480"/>
                <a:gd name="connsiteY0" fmla="*/ 0 h 357051"/>
                <a:gd name="connsiteX1" fmla="*/ 165463 w 792480"/>
                <a:gd name="connsiteY1" fmla="*/ 78377 h 357051"/>
                <a:gd name="connsiteX2" fmla="*/ 522515 w 792480"/>
                <a:gd name="connsiteY2" fmla="*/ 278674 h 357051"/>
                <a:gd name="connsiteX3" fmla="*/ 792480 w 792480"/>
                <a:gd name="connsiteY3" fmla="*/ 357051 h 357051"/>
              </a:gdLst>
              <a:ahLst/>
              <a:cxnLst>
                <a:cxn ang="0">
                  <a:pos x="connsiteX0" y="connsiteY0"/>
                </a:cxn>
                <a:cxn ang="0">
                  <a:pos x="connsiteX1" y="connsiteY1"/>
                </a:cxn>
                <a:cxn ang="0">
                  <a:pos x="connsiteX2" y="connsiteY2"/>
                </a:cxn>
                <a:cxn ang="0">
                  <a:pos x="connsiteX3" y="connsiteY3"/>
                </a:cxn>
              </a:cxnLst>
              <a:rect l="l" t="t" r="r" b="b"/>
              <a:pathLst>
                <a:path w="792480" h="357051">
                  <a:moveTo>
                    <a:pt x="0" y="0"/>
                  </a:moveTo>
                  <a:lnTo>
                    <a:pt x="165463" y="78377"/>
                  </a:lnTo>
                  <a:lnTo>
                    <a:pt x="522515" y="278674"/>
                  </a:lnTo>
                  <a:lnTo>
                    <a:pt x="792480" y="357051"/>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49" name="Freeform 48"/>
            <p:cNvSpPr/>
            <p:nvPr/>
          </p:nvSpPr>
          <p:spPr>
            <a:xfrm>
              <a:off x="3822700" y="5224888"/>
              <a:ext cx="61913" cy="174643"/>
            </a:xfrm>
            <a:custGeom>
              <a:avLst/>
              <a:gdLst>
                <a:gd name="connsiteX0" fmla="*/ 0 w 60960"/>
                <a:gd name="connsiteY0" fmla="*/ 0 h 174171"/>
                <a:gd name="connsiteX1" fmla="*/ 60960 w 60960"/>
                <a:gd name="connsiteY1" fmla="*/ 174171 h 174171"/>
                <a:gd name="connsiteX2" fmla="*/ 60960 w 60960"/>
                <a:gd name="connsiteY2" fmla="*/ 174171 h 174171"/>
              </a:gdLst>
              <a:ahLst/>
              <a:cxnLst>
                <a:cxn ang="0">
                  <a:pos x="connsiteX0" y="connsiteY0"/>
                </a:cxn>
                <a:cxn ang="0">
                  <a:pos x="connsiteX1" y="connsiteY1"/>
                </a:cxn>
                <a:cxn ang="0">
                  <a:pos x="connsiteX2" y="connsiteY2"/>
                </a:cxn>
              </a:cxnLst>
              <a:rect l="l" t="t" r="r" b="b"/>
              <a:pathLst>
                <a:path w="60960" h="174171">
                  <a:moveTo>
                    <a:pt x="0" y="0"/>
                  </a:moveTo>
                  <a:lnTo>
                    <a:pt x="60960" y="174171"/>
                  </a:lnTo>
                  <a:lnTo>
                    <a:pt x="60960" y="174171"/>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52" name="Freeform 51"/>
            <p:cNvSpPr/>
            <p:nvPr/>
          </p:nvSpPr>
          <p:spPr>
            <a:xfrm>
              <a:off x="3840163" y="5137566"/>
              <a:ext cx="96837" cy="61919"/>
            </a:xfrm>
            <a:custGeom>
              <a:avLst/>
              <a:gdLst>
                <a:gd name="connsiteX0" fmla="*/ 0 w 95794"/>
                <a:gd name="connsiteY0" fmla="*/ 60960 h 60960"/>
                <a:gd name="connsiteX1" fmla="*/ 95794 w 95794"/>
                <a:gd name="connsiteY1" fmla="*/ 0 h 60960"/>
              </a:gdLst>
              <a:ahLst/>
              <a:cxnLst>
                <a:cxn ang="0">
                  <a:pos x="connsiteX0" y="connsiteY0"/>
                </a:cxn>
                <a:cxn ang="0">
                  <a:pos x="connsiteX1" y="connsiteY1"/>
                </a:cxn>
              </a:cxnLst>
              <a:rect l="l" t="t" r="r" b="b"/>
              <a:pathLst>
                <a:path w="95794" h="60960">
                  <a:moveTo>
                    <a:pt x="0" y="60960"/>
                  </a:moveTo>
                  <a:lnTo>
                    <a:pt x="95794" y="0"/>
                  </a:ln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53" name="Freeform 52"/>
            <p:cNvSpPr/>
            <p:nvPr/>
          </p:nvSpPr>
          <p:spPr>
            <a:xfrm>
              <a:off x="3552825" y="4119875"/>
              <a:ext cx="261938" cy="1070084"/>
            </a:xfrm>
            <a:custGeom>
              <a:avLst/>
              <a:gdLst>
                <a:gd name="connsiteX0" fmla="*/ 261257 w 261257"/>
                <a:gd name="connsiteY0" fmla="*/ 1071155 h 1071155"/>
                <a:gd name="connsiteX1" fmla="*/ 0 w 261257"/>
                <a:gd name="connsiteY1" fmla="*/ 748937 h 1071155"/>
                <a:gd name="connsiteX2" fmla="*/ 78377 w 261257"/>
                <a:gd name="connsiteY2" fmla="*/ 487680 h 1071155"/>
                <a:gd name="connsiteX3" fmla="*/ 243840 w 261257"/>
                <a:gd name="connsiteY3" fmla="*/ 261257 h 1071155"/>
                <a:gd name="connsiteX4" fmla="*/ 95794 w 261257"/>
                <a:gd name="connsiteY4" fmla="*/ 0 h 107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257" h="1071155">
                  <a:moveTo>
                    <a:pt x="261257" y="1071155"/>
                  </a:moveTo>
                  <a:lnTo>
                    <a:pt x="0" y="748937"/>
                  </a:lnTo>
                  <a:lnTo>
                    <a:pt x="78377" y="487680"/>
                  </a:lnTo>
                  <a:lnTo>
                    <a:pt x="243840" y="261257"/>
                  </a:lnTo>
                  <a:lnTo>
                    <a:pt x="95794" y="0"/>
                  </a:ln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54" name="Freeform 53"/>
            <p:cNvSpPr/>
            <p:nvPr/>
          </p:nvSpPr>
          <p:spPr>
            <a:xfrm>
              <a:off x="3752850" y="3378437"/>
              <a:ext cx="479425" cy="427081"/>
            </a:xfrm>
            <a:custGeom>
              <a:avLst/>
              <a:gdLst>
                <a:gd name="connsiteX0" fmla="*/ 0 w 478972"/>
                <a:gd name="connsiteY0" fmla="*/ 426720 h 426720"/>
                <a:gd name="connsiteX1" fmla="*/ 400595 w 478972"/>
                <a:gd name="connsiteY1" fmla="*/ 418011 h 426720"/>
                <a:gd name="connsiteX2" fmla="*/ 478972 w 478972"/>
                <a:gd name="connsiteY2" fmla="*/ 383177 h 426720"/>
                <a:gd name="connsiteX3" fmla="*/ 461555 w 478972"/>
                <a:gd name="connsiteY3" fmla="*/ 235131 h 426720"/>
                <a:gd name="connsiteX4" fmla="*/ 339635 w 478972"/>
                <a:gd name="connsiteY4" fmla="*/ 87085 h 426720"/>
                <a:gd name="connsiteX5" fmla="*/ 252549 w 478972"/>
                <a:gd name="connsiteY5" fmla="*/ 0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972" h="426720">
                  <a:moveTo>
                    <a:pt x="0" y="426720"/>
                  </a:moveTo>
                  <a:lnTo>
                    <a:pt x="400595" y="418011"/>
                  </a:lnTo>
                  <a:lnTo>
                    <a:pt x="478972" y="383177"/>
                  </a:lnTo>
                  <a:lnTo>
                    <a:pt x="461555" y="235131"/>
                  </a:lnTo>
                  <a:lnTo>
                    <a:pt x="339635" y="87085"/>
                  </a:lnTo>
                  <a:lnTo>
                    <a:pt x="252549"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56" name="Freeform 55"/>
            <p:cNvSpPr/>
            <p:nvPr/>
          </p:nvSpPr>
          <p:spPr>
            <a:xfrm>
              <a:off x="4005263" y="3195857"/>
              <a:ext cx="514350" cy="182581"/>
            </a:xfrm>
            <a:custGeom>
              <a:avLst/>
              <a:gdLst>
                <a:gd name="connsiteX0" fmla="*/ 0 w 513806"/>
                <a:gd name="connsiteY0" fmla="*/ 182880 h 182880"/>
                <a:gd name="connsiteX1" fmla="*/ 182880 w 513806"/>
                <a:gd name="connsiteY1" fmla="*/ 0 h 182880"/>
                <a:gd name="connsiteX2" fmla="*/ 513806 w 513806"/>
                <a:gd name="connsiteY2" fmla="*/ 0 h 182880"/>
              </a:gdLst>
              <a:ahLst/>
              <a:cxnLst>
                <a:cxn ang="0">
                  <a:pos x="connsiteX0" y="connsiteY0"/>
                </a:cxn>
                <a:cxn ang="0">
                  <a:pos x="connsiteX1" y="connsiteY1"/>
                </a:cxn>
                <a:cxn ang="0">
                  <a:pos x="connsiteX2" y="connsiteY2"/>
                </a:cxn>
              </a:cxnLst>
              <a:rect l="l" t="t" r="r" b="b"/>
              <a:pathLst>
                <a:path w="513806" h="182880">
                  <a:moveTo>
                    <a:pt x="0" y="182880"/>
                  </a:moveTo>
                  <a:lnTo>
                    <a:pt x="182880" y="0"/>
                  </a:lnTo>
                  <a:lnTo>
                    <a:pt x="513806" y="0"/>
                  </a:ln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57" name="Freeform 56"/>
            <p:cNvSpPr/>
            <p:nvPr/>
          </p:nvSpPr>
          <p:spPr>
            <a:xfrm>
              <a:off x="5913438" y="1471657"/>
              <a:ext cx="1262062" cy="1054207"/>
            </a:xfrm>
            <a:custGeom>
              <a:avLst/>
              <a:gdLst>
                <a:gd name="connsiteX0" fmla="*/ 0 w 1262743"/>
                <a:gd name="connsiteY0" fmla="*/ 0 h 1053737"/>
                <a:gd name="connsiteX1" fmla="*/ 583474 w 1262743"/>
                <a:gd name="connsiteY1" fmla="*/ 374468 h 1053737"/>
                <a:gd name="connsiteX2" fmla="*/ 862149 w 1262743"/>
                <a:gd name="connsiteY2" fmla="*/ 583474 h 1053737"/>
                <a:gd name="connsiteX3" fmla="*/ 1053737 w 1262743"/>
                <a:gd name="connsiteY3" fmla="*/ 862148 h 1053737"/>
                <a:gd name="connsiteX4" fmla="*/ 1262743 w 1262743"/>
                <a:gd name="connsiteY4" fmla="*/ 1053737 h 1053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743" h="1053737">
                  <a:moveTo>
                    <a:pt x="0" y="0"/>
                  </a:moveTo>
                  <a:lnTo>
                    <a:pt x="583474" y="374468"/>
                  </a:lnTo>
                  <a:lnTo>
                    <a:pt x="862149" y="583474"/>
                  </a:lnTo>
                  <a:lnTo>
                    <a:pt x="1053737" y="862148"/>
                  </a:lnTo>
                  <a:lnTo>
                    <a:pt x="1262743" y="1053737"/>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59" name="Freeform 58"/>
            <p:cNvSpPr/>
            <p:nvPr/>
          </p:nvSpPr>
          <p:spPr>
            <a:xfrm>
              <a:off x="6713538" y="2308354"/>
              <a:ext cx="209550" cy="130188"/>
            </a:xfrm>
            <a:custGeom>
              <a:avLst/>
              <a:gdLst>
                <a:gd name="connsiteX0" fmla="*/ 0 w 209005"/>
                <a:gd name="connsiteY0" fmla="*/ 130629 h 130629"/>
                <a:gd name="connsiteX1" fmla="*/ 209005 w 209005"/>
                <a:gd name="connsiteY1" fmla="*/ 0 h 130629"/>
              </a:gdLst>
              <a:ahLst/>
              <a:cxnLst>
                <a:cxn ang="0">
                  <a:pos x="connsiteX0" y="connsiteY0"/>
                </a:cxn>
                <a:cxn ang="0">
                  <a:pos x="connsiteX1" y="connsiteY1"/>
                </a:cxn>
              </a:cxnLst>
              <a:rect l="l" t="t" r="r" b="b"/>
              <a:pathLst>
                <a:path w="209005" h="130629">
                  <a:moveTo>
                    <a:pt x="0" y="130629"/>
                  </a:moveTo>
                  <a:lnTo>
                    <a:pt x="209005" y="0"/>
                  </a:ln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60" name="Freeform 59"/>
            <p:cNvSpPr/>
            <p:nvPr/>
          </p:nvSpPr>
          <p:spPr>
            <a:xfrm>
              <a:off x="7185025" y="2516338"/>
              <a:ext cx="809625" cy="374688"/>
            </a:xfrm>
            <a:custGeom>
              <a:avLst/>
              <a:gdLst>
                <a:gd name="connsiteX0" fmla="*/ 0 w 809898"/>
                <a:gd name="connsiteY0" fmla="*/ 0 h 374469"/>
                <a:gd name="connsiteX1" fmla="*/ 809898 w 809898"/>
                <a:gd name="connsiteY1" fmla="*/ 374469 h 374469"/>
              </a:gdLst>
              <a:ahLst/>
              <a:cxnLst>
                <a:cxn ang="0">
                  <a:pos x="connsiteX0" y="connsiteY0"/>
                </a:cxn>
                <a:cxn ang="0">
                  <a:pos x="connsiteX1" y="connsiteY1"/>
                </a:cxn>
              </a:cxnLst>
              <a:rect l="l" t="t" r="r" b="b"/>
              <a:pathLst>
                <a:path w="809898" h="374469">
                  <a:moveTo>
                    <a:pt x="0" y="0"/>
                  </a:moveTo>
                  <a:lnTo>
                    <a:pt x="809898" y="374469"/>
                  </a:ln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61" name="Freeform 60"/>
            <p:cNvSpPr/>
            <p:nvPr/>
          </p:nvSpPr>
          <p:spPr>
            <a:xfrm>
              <a:off x="8004175" y="2898963"/>
              <a:ext cx="708025" cy="984350"/>
            </a:xfrm>
            <a:custGeom>
              <a:avLst/>
              <a:gdLst>
                <a:gd name="connsiteX0" fmla="*/ 0 w 708409"/>
                <a:gd name="connsiteY0" fmla="*/ 0 h 984739"/>
                <a:gd name="connsiteX1" fmla="*/ 50242 w 708409"/>
                <a:gd name="connsiteY1" fmla="*/ 195943 h 984739"/>
                <a:gd name="connsiteX2" fmla="*/ 140677 w 708409"/>
                <a:gd name="connsiteY2" fmla="*/ 331596 h 984739"/>
                <a:gd name="connsiteX3" fmla="*/ 306475 w 708409"/>
                <a:gd name="connsiteY3" fmla="*/ 467249 h 984739"/>
                <a:gd name="connsiteX4" fmla="*/ 537587 w 708409"/>
                <a:gd name="connsiteY4" fmla="*/ 638071 h 984739"/>
                <a:gd name="connsiteX5" fmla="*/ 708409 w 708409"/>
                <a:gd name="connsiteY5" fmla="*/ 864159 h 984739"/>
                <a:gd name="connsiteX6" fmla="*/ 673240 w 708409"/>
                <a:gd name="connsiteY6" fmla="*/ 984739 h 984739"/>
                <a:gd name="connsiteX7" fmla="*/ 462224 w 708409"/>
                <a:gd name="connsiteY7" fmla="*/ 929473 h 984739"/>
                <a:gd name="connsiteX8" fmla="*/ 386862 w 708409"/>
                <a:gd name="connsiteY8" fmla="*/ 688313 h 984739"/>
                <a:gd name="connsiteX9" fmla="*/ 185895 w 708409"/>
                <a:gd name="connsiteY9" fmla="*/ 502418 h 984739"/>
                <a:gd name="connsiteX10" fmla="*/ 110532 w 708409"/>
                <a:gd name="connsiteY10" fmla="*/ 286378 h 98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409" h="984739">
                  <a:moveTo>
                    <a:pt x="0" y="0"/>
                  </a:moveTo>
                  <a:lnTo>
                    <a:pt x="50242" y="195943"/>
                  </a:lnTo>
                  <a:lnTo>
                    <a:pt x="140677" y="331596"/>
                  </a:lnTo>
                  <a:lnTo>
                    <a:pt x="306475" y="467249"/>
                  </a:lnTo>
                  <a:lnTo>
                    <a:pt x="537587" y="638071"/>
                  </a:lnTo>
                  <a:lnTo>
                    <a:pt x="708409" y="864159"/>
                  </a:lnTo>
                  <a:lnTo>
                    <a:pt x="673240" y="984739"/>
                  </a:lnTo>
                  <a:lnTo>
                    <a:pt x="462224" y="929473"/>
                  </a:lnTo>
                  <a:lnTo>
                    <a:pt x="386862" y="688313"/>
                  </a:lnTo>
                  <a:lnTo>
                    <a:pt x="185895" y="502418"/>
                  </a:lnTo>
                  <a:lnTo>
                    <a:pt x="110532" y="286378"/>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62" name="Freeform 61"/>
            <p:cNvSpPr/>
            <p:nvPr/>
          </p:nvSpPr>
          <p:spPr>
            <a:xfrm>
              <a:off x="2628900" y="3437181"/>
              <a:ext cx="6350" cy="220684"/>
            </a:xfrm>
            <a:custGeom>
              <a:avLst/>
              <a:gdLst>
                <a:gd name="connsiteX0" fmla="*/ 5977 w 5977"/>
                <a:gd name="connsiteY0" fmla="*/ 0 h 221129"/>
                <a:gd name="connsiteX1" fmla="*/ 0 w 5977"/>
                <a:gd name="connsiteY1" fmla="*/ 221129 h 221129"/>
              </a:gdLst>
              <a:ahLst/>
              <a:cxnLst>
                <a:cxn ang="0">
                  <a:pos x="connsiteX0" y="connsiteY0"/>
                </a:cxn>
                <a:cxn ang="0">
                  <a:pos x="connsiteX1" y="connsiteY1"/>
                </a:cxn>
              </a:cxnLst>
              <a:rect l="l" t="t" r="r" b="b"/>
              <a:pathLst>
                <a:path w="5977" h="221129">
                  <a:moveTo>
                    <a:pt x="5977" y="0"/>
                  </a:moveTo>
                  <a:lnTo>
                    <a:pt x="0" y="221129"/>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41" name="Freeform 40"/>
            <p:cNvSpPr/>
            <p:nvPr/>
          </p:nvSpPr>
          <p:spPr>
            <a:xfrm>
              <a:off x="1895475" y="3238723"/>
              <a:ext cx="1857375" cy="876389"/>
            </a:xfrm>
            <a:custGeom>
              <a:avLst/>
              <a:gdLst>
                <a:gd name="connsiteX0" fmla="*/ 1752600 w 1857375"/>
                <a:gd name="connsiteY0" fmla="*/ 876300 h 876300"/>
                <a:gd name="connsiteX1" fmla="*/ 1685925 w 1857375"/>
                <a:gd name="connsiteY1" fmla="*/ 666750 h 876300"/>
                <a:gd name="connsiteX2" fmla="*/ 1857375 w 1857375"/>
                <a:gd name="connsiteY2" fmla="*/ 561975 h 876300"/>
                <a:gd name="connsiteX3" fmla="*/ 1590675 w 1857375"/>
                <a:gd name="connsiteY3" fmla="*/ 333375 h 876300"/>
                <a:gd name="connsiteX4" fmla="*/ 1323975 w 1857375"/>
                <a:gd name="connsiteY4" fmla="*/ 304800 h 876300"/>
                <a:gd name="connsiteX5" fmla="*/ 895350 w 1857375"/>
                <a:gd name="connsiteY5" fmla="*/ 219075 h 876300"/>
                <a:gd name="connsiteX6" fmla="*/ 733425 w 1857375"/>
                <a:gd name="connsiteY6" fmla="*/ 190500 h 876300"/>
                <a:gd name="connsiteX7" fmla="*/ 419100 w 1857375"/>
                <a:gd name="connsiteY7" fmla="*/ 0 h 876300"/>
                <a:gd name="connsiteX8" fmla="*/ 304800 w 1857375"/>
                <a:gd name="connsiteY8" fmla="*/ 238125 h 876300"/>
                <a:gd name="connsiteX9" fmla="*/ 0 w 1857375"/>
                <a:gd name="connsiteY9" fmla="*/ 352425 h 876300"/>
                <a:gd name="connsiteX10" fmla="*/ 0 w 1857375"/>
                <a:gd name="connsiteY10" fmla="*/ 352425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7375" h="876300">
                  <a:moveTo>
                    <a:pt x="1752600" y="876300"/>
                  </a:moveTo>
                  <a:lnTo>
                    <a:pt x="1685925" y="666750"/>
                  </a:lnTo>
                  <a:lnTo>
                    <a:pt x="1857375" y="561975"/>
                  </a:lnTo>
                  <a:lnTo>
                    <a:pt x="1590675" y="333375"/>
                  </a:lnTo>
                  <a:lnTo>
                    <a:pt x="1323975" y="304800"/>
                  </a:lnTo>
                  <a:lnTo>
                    <a:pt x="895350" y="219075"/>
                  </a:lnTo>
                  <a:lnTo>
                    <a:pt x="733425" y="190500"/>
                  </a:lnTo>
                  <a:lnTo>
                    <a:pt x="419100" y="0"/>
                  </a:lnTo>
                  <a:lnTo>
                    <a:pt x="304800" y="238125"/>
                  </a:lnTo>
                  <a:lnTo>
                    <a:pt x="0" y="352425"/>
                  </a:lnTo>
                  <a:lnTo>
                    <a:pt x="0" y="352425"/>
                  </a:lnTo>
                </a:path>
              </a:pathLst>
            </a:custGeom>
            <a:noFill/>
            <a:ln w="285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24" name="Oval 23"/>
            <p:cNvSpPr/>
            <p:nvPr/>
          </p:nvSpPr>
          <p:spPr>
            <a:xfrm>
              <a:off x="3186113" y="3495924"/>
              <a:ext cx="76200" cy="7620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63" name="Freeform 62"/>
            <p:cNvSpPr/>
            <p:nvPr/>
          </p:nvSpPr>
          <p:spPr>
            <a:xfrm>
              <a:off x="3095625" y="2665578"/>
              <a:ext cx="107950" cy="239736"/>
            </a:xfrm>
            <a:custGeom>
              <a:avLst/>
              <a:gdLst>
                <a:gd name="connsiteX0" fmla="*/ 107576 w 107576"/>
                <a:gd name="connsiteY0" fmla="*/ 0 h 239059"/>
                <a:gd name="connsiteX1" fmla="*/ 5976 w 107576"/>
                <a:gd name="connsiteY1" fmla="*/ 65741 h 239059"/>
                <a:gd name="connsiteX2" fmla="*/ 0 w 107576"/>
                <a:gd name="connsiteY2" fmla="*/ 239059 h 239059"/>
              </a:gdLst>
              <a:ahLst/>
              <a:cxnLst>
                <a:cxn ang="0">
                  <a:pos x="connsiteX0" y="connsiteY0"/>
                </a:cxn>
                <a:cxn ang="0">
                  <a:pos x="connsiteX1" y="connsiteY1"/>
                </a:cxn>
                <a:cxn ang="0">
                  <a:pos x="connsiteX2" y="connsiteY2"/>
                </a:cxn>
              </a:cxnLst>
              <a:rect l="l" t="t" r="r" b="b"/>
              <a:pathLst>
                <a:path w="107576" h="239059">
                  <a:moveTo>
                    <a:pt x="107576" y="0"/>
                  </a:moveTo>
                  <a:lnTo>
                    <a:pt x="5976" y="65741"/>
                  </a:lnTo>
                  <a:lnTo>
                    <a:pt x="0" y="239059"/>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38" name="Isosceles Triangle 37"/>
            <p:cNvSpPr/>
            <p:nvPr/>
          </p:nvSpPr>
          <p:spPr>
            <a:xfrm>
              <a:off x="3148013" y="2584607"/>
              <a:ext cx="152400" cy="117487"/>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64" name="Freeform 63"/>
            <p:cNvSpPr/>
            <p:nvPr/>
          </p:nvSpPr>
          <p:spPr>
            <a:xfrm>
              <a:off x="1057275" y="1751085"/>
              <a:ext cx="382588" cy="849398"/>
            </a:xfrm>
            <a:custGeom>
              <a:avLst/>
              <a:gdLst>
                <a:gd name="connsiteX0" fmla="*/ 0 w 382494"/>
                <a:gd name="connsiteY0" fmla="*/ 848659 h 848659"/>
                <a:gd name="connsiteX1" fmla="*/ 382494 w 382494"/>
                <a:gd name="connsiteY1" fmla="*/ 466165 h 848659"/>
                <a:gd name="connsiteX2" fmla="*/ 221130 w 382494"/>
                <a:gd name="connsiteY2" fmla="*/ 0 h 848659"/>
              </a:gdLst>
              <a:ahLst/>
              <a:cxnLst>
                <a:cxn ang="0">
                  <a:pos x="connsiteX0" y="connsiteY0"/>
                </a:cxn>
                <a:cxn ang="0">
                  <a:pos x="connsiteX1" y="connsiteY1"/>
                </a:cxn>
                <a:cxn ang="0">
                  <a:pos x="connsiteX2" y="connsiteY2"/>
                </a:cxn>
              </a:cxnLst>
              <a:rect l="l" t="t" r="r" b="b"/>
              <a:pathLst>
                <a:path w="382494" h="848659">
                  <a:moveTo>
                    <a:pt x="0" y="848659"/>
                  </a:moveTo>
                  <a:lnTo>
                    <a:pt x="382494" y="466165"/>
                  </a:lnTo>
                  <a:lnTo>
                    <a:pt x="22113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65" name="Freeform 64"/>
            <p:cNvSpPr/>
            <p:nvPr/>
          </p:nvSpPr>
          <p:spPr>
            <a:xfrm>
              <a:off x="1435100" y="1995585"/>
              <a:ext cx="1666875" cy="754139"/>
            </a:xfrm>
            <a:custGeom>
              <a:avLst/>
              <a:gdLst>
                <a:gd name="connsiteX0" fmla="*/ 0 w 1667435"/>
                <a:gd name="connsiteY0" fmla="*/ 215153 h 753035"/>
                <a:gd name="connsiteX1" fmla="*/ 525929 w 1667435"/>
                <a:gd name="connsiteY1" fmla="*/ 0 h 753035"/>
                <a:gd name="connsiteX2" fmla="*/ 711200 w 1667435"/>
                <a:gd name="connsiteY2" fmla="*/ 233083 h 753035"/>
                <a:gd name="connsiteX3" fmla="*/ 1171388 w 1667435"/>
                <a:gd name="connsiteY3" fmla="*/ 424330 h 753035"/>
                <a:gd name="connsiteX4" fmla="*/ 1667435 w 1667435"/>
                <a:gd name="connsiteY4" fmla="*/ 753035 h 75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435" h="753035">
                  <a:moveTo>
                    <a:pt x="0" y="215153"/>
                  </a:moveTo>
                  <a:lnTo>
                    <a:pt x="525929" y="0"/>
                  </a:lnTo>
                  <a:lnTo>
                    <a:pt x="711200" y="233083"/>
                  </a:lnTo>
                  <a:lnTo>
                    <a:pt x="1171388" y="424330"/>
                  </a:lnTo>
                  <a:lnTo>
                    <a:pt x="1667435" y="753035"/>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67" name="Freeform 66"/>
            <p:cNvSpPr/>
            <p:nvPr/>
          </p:nvSpPr>
          <p:spPr>
            <a:xfrm>
              <a:off x="3884613" y="5399530"/>
              <a:ext cx="1716087" cy="550918"/>
            </a:xfrm>
            <a:custGeom>
              <a:avLst/>
              <a:gdLst>
                <a:gd name="connsiteX0" fmla="*/ 0 w 1715068"/>
                <a:gd name="connsiteY0" fmla="*/ 0 h 550460"/>
                <a:gd name="connsiteX1" fmla="*/ 186519 w 1715068"/>
                <a:gd name="connsiteY1" fmla="*/ 191069 h 550460"/>
                <a:gd name="connsiteX2" fmla="*/ 382137 w 1715068"/>
                <a:gd name="connsiteY2" fmla="*/ 341194 h 550460"/>
                <a:gd name="connsiteX3" fmla="*/ 814316 w 1715068"/>
                <a:gd name="connsiteY3" fmla="*/ 413982 h 550460"/>
                <a:gd name="connsiteX4" fmla="*/ 1087271 w 1715068"/>
                <a:gd name="connsiteY4" fmla="*/ 473123 h 550460"/>
                <a:gd name="connsiteX5" fmla="*/ 1351128 w 1715068"/>
                <a:gd name="connsiteY5" fmla="*/ 514066 h 550460"/>
                <a:gd name="connsiteX6" fmla="*/ 1715068 w 1715068"/>
                <a:gd name="connsiteY6" fmla="*/ 550460 h 55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5068" h="550460">
                  <a:moveTo>
                    <a:pt x="0" y="0"/>
                  </a:moveTo>
                  <a:lnTo>
                    <a:pt x="186519" y="191069"/>
                  </a:lnTo>
                  <a:lnTo>
                    <a:pt x="382137" y="341194"/>
                  </a:lnTo>
                  <a:lnTo>
                    <a:pt x="814316" y="413982"/>
                  </a:lnTo>
                  <a:lnTo>
                    <a:pt x="1087271" y="473123"/>
                  </a:lnTo>
                  <a:lnTo>
                    <a:pt x="1351128" y="514066"/>
                  </a:lnTo>
                  <a:lnTo>
                    <a:pt x="1715068" y="55046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69" name="Freeform 68"/>
            <p:cNvSpPr/>
            <p:nvPr/>
          </p:nvSpPr>
          <p:spPr>
            <a:xfrm>
              <a:off x="3803650" y="4380252"/>
              <a:ext cx="1368425" cy="1497164"/>
            </a:xfrm>
            <a:custGeom>
              <a:avLst/>
              <a:gdLst>
                <a:gd name="connsiteX0" fmla="*/ 1287439 w 1369325"/>
                <a:gd name="connsiteY0" fmla="*/ 1496705 h 1496705"/>
                <a:gd name="connsiteX1" fmla="*/ 1369325 w 1369325"/>
                <a:gd name="connsiteY1" fmla="*/ 1246496 h 1496705"/>
                <a:gd name="connsiteX2" fmla="*/ 1105469 w 1369325"/>
                <a:gd name="connsiteY2" fmla="*/ 1055427 h 1496705"/>
                <a:gd name="connsiteX3" fmla="*/ 814317 w 1369325"/>
                <a:gd name="connsiteY3" fmla="*/ 841612 h 1496705"/>
                <a:gd name="connsiteX4" fmla="*/ 605051 w 1369325"/>
                <a:gd name="connsiteY4" fmla="*/ 568657 h 1496705"/>
                <a:gd name="connsiteX5" fmla="*/ 277505 w 1369325"/>
                <a:gd name="connsiteY5" fmla="*/ 254759 h 1496705"/>
                <a:gd name="connsiteX6" fmla="*/ 0 w 1369325"/>
                <a:gd name="connsiteY6" fmla="*/ 0 h 149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9325" h="1496705">
                  <a:moveTo>
                    <a:pt x="1287439" y="1496705"/>
                  </a:moveTo>
                  <a:lnTo>
                    <a:pt x="1369325" y="1246496"/>
                  </a:lnTo>
                  <a:lnTo>
                    <a:pt x="1105469" y="1055427"/>
                  </a:lnTo>
                  <a:lnTo>
                    <a:pt x="814317" y="841612"/>
                  </a:lnTo>
                  <a:lnTo>
                    <a:pt x="605051" y="568657"/>
                  </a:lnTo>
                  <a:lnTo>
                    <a:pt x="277505" y="254759"/>
                  </a:ln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70" name="Freeform 69"/>
            <p:cNvSpPr/>
            <p:nvPr/>
          </p:nvSpPr>
          <p:spPr>
            <a:xfrm>
              <a:off x="2617788" y="3722960"/>
              <a:ext cx="965200" cy="1019279"/>
            </a:xfrm>
            <a:custGeom>
              <a:avLst/>
              <a:gdLst>
                <a:gd name="connsiteX0" fmla="*/ 964641 w 964641"/>
                <a:gd name="connsiteY0" fmla="*/ 1019908 h 1019908"/>
                <a:gd name="connsiteX1" fmla="*/ 577780 w 964641"/>
                <a:gd name="connsiteY1" fmla="*/ 688312 h 1019908"/>
                <a:gd name="connsiteX2" fmla="*/ 0 w 964641"/>
                <a:gd name="connsiteY2" fmla="*/ 522515 h 1019908"/>
                <a:gd name="connsiteX3" fmla="*/ 25120 w 964641"/>
                <a:gd name="connsiteY3" fmla="*/ 205991 h 1019908"/>
                <a:gd name="connsiteX4" fmla="*/ 0 w 964641"/>
                <a:gd name="connsiteY4" fmla="*/ 0 h 101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41" h="1019908">
                  <a:moveTo>
                    <a:pt x="964641" y="1019908"/>
                  </a:moveTo>
                  <a:lnTo>
                    <a:pt x="577780" y="688312"/>
                  </a:lnTo>
                  <a:lnTo>
                    <a:pt x="0" y="522515"/>
                  </a:lnTo>
                  <a:lnTo>
                    <a:pt x="25120" y="205991"/>
                  </a:ln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30" name="Oval 29"/>
            <p:cNvSpPr/>
            <p:nvPr/>
          </p:nvSpPr>
          <p:spPr>
            <a:xfrm>
              <a:off x="2611438" y="3907129"/>
              <a:ext cx="76200" cy="76208"/>
            </a:xfrm>
            <a:prstGeom prst="ellipse">
              <a:avLst/>
            </a:prstGeom>
            <a:solidFill>
              <a:srgbClr val="FF000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29" name="Oval 28"/>
            <p:cNvSpPr/>
            <p:nvPr/>
          </p:nvSpPr>
          <p:spPr>
            <a:xfrm>
              <a:off x="2582863" y="3649928"/>
              <a:ext cx="76200" cy="76208"/>
            </a:xfrm>
            <a:prstGeom prst="ellipse">
              <a:avLst/>
            </a:prstGeom>
            <a:solidFill>
              <a:srgbClr val="FF000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35" name="Rectangle 34"/>
            <p:cNvSpPr/>
            <p:nvPr/>
          </p:nvSpPr>
          <p:spPr>
            <a:xfrm>
              <a:off x="990600" y="2590957"/>
              <a:ext cx="100013" cy="714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27" name="Oval 26"/>
            <p:cNvSpPr/>
            <p:nvPr/>
          </p:nvSpPr>
          <p:spPr>
            <a:xfrm>
              <a:off x="3790950" y="5162968"/>
              <a:ext cx="76200" cy="762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28" name="Oval 27"/>
            <p:cNvSpPr/>
            <p:nvPr/>
          </p:nvSpPr>
          <p:spPr>
            <a:xfrm>
              <a:off x="3906838" y="5097875"/>
              <a:ext cx="76200" cy="762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39" name="Oval 38"/>
            <p:cNvSpPr/>
            <p:nvPr/>
          </p:nvSpPr>
          <p:spPr>
            <a:xfrm>
              <a:off x="3830638" y="5358251"/>
              <a:ext cx="76200" cy="76208"/>
            </a:xfrm>
            <a:prstGeom prst="ellipse">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71" name="Freeform 70"/>
            <p:cNvSpPr/>
            <p:nvPr/>
          </p:nvSpPr>
          <p:spPr>
            <a:xfrm>
              <a:off x="1254125" y="4253239"/>
              <a:ext cx="1371600" cy="1647992"/>
            </a:xfrm>
            <a:custGeom>
              <a:avLst/>
              <a:gdLst>
                <a:gd name="connsiteX0" fmla="*/ 1371600 w 1371600"/>
                <a:gd name="connsiteY0" fmla="*/ 0 h 1648047"/>
                <a:gd name="connsiteX1" fmla="*/ 861237 w 1371600"/>
                <a:gd name="connsiteY1" fmla="*/ 925033 h 1648047"/>
                <a:gd name="connsiteX2" fmla="*/ 308344 w 1371600"/>
                <a:gd name="connsiteY2" fmla="*/ 988828 h 1648047"/>
                <a:gd name="connsiteX3" fmla="*/ 0 w 1371600"/>
                <a:gd name="connsiteY3" fmla="*/ 1648047 h 1648047"/>
              </a:gdLst>
              <a:ahLst/>
              <a:cxnLst>
                <a:cxn ang="0">
                  <a:pos x="connsiteX0" y="connsiteY0"/>
                </a:cxn>
                <a:cxn ang="0">
                  <a:pos x="connsiteX1" y="connsiteY1"/>
                </a:cxn>
                <a:cxn ang="0">
                  <a:pos x="connsiteX2" y="connsiteY2"/>
                </a:cxn>
                <a:cxn ang="0">
                  <a:pos x="connsiteX3" y="connsiteY3"/>
                </a:cxn>
              </a:cxnLst>
              <a:rect l="l" t="t" r="r" b="b"/>
              <a:pathLst>
                <a:path w="1371600" h="1648047">
                  <a:moveTo>
                    <a:pt x="1371600" y="0"/>
                  </a:moveTo>
                  <a:lnTo>
                    <a:pt x="861237" y="925033"/>
                  </a:lnTo>
                  <a:lnTo>
                    <a:pt x="308344" y="988828"/>
                  </a:lnTo>
                  <a:lnTo>
                    <a:pt x="0" y="1648047"/>
                  </a:lnTo>
                </a:path>
              </a:pathLst>
            </a:custGeom>
            <a:noFill/>
            <a:ln w="28575">
              <a:solidFill>
                <a:srgbClr val="FF0000"/>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75" name="Freeform 74"/>
            <p:cNvSpPr/>
            <p:nvPr/>
          </p:nvSpPr>
          <p:spPr>
            <a:xfrm>
              <a:off x="1509713" y="3046616"/>
              <a:ext cx="52387" cy="196870"/>
            </a:xfrm>
            <a:custGeom>
              <a:avLst/>
              <a:gdLst>
                <a:gd name="connsiteX0" fmla="*/ 0 w 53163"/>
                <a:gd name="connsiteY0" fmla="*/ 148856 h 148856"/>
                <a:gd name="connsiteX1" fmla="*/ 53163 w 53163"/>
                <a:gd name="connsiteY1" fmla="*/ 0 h 148856"/>
              </a:gdLst>
              <a:ahLst/>
              <a:cxnLst>
                <a:cxn ang="0">
                  <a:pos x="connsiteX0" y="connsiteY0"/>
                </a:cxn>
                <a:cxn ang="0">
                  <a:pos x="connsiteX1" y="connsiteY1"/>
                </a:cxn>
              </a:cxnLst>
              <a:rect l="l" t="t" r="r" b="b"/>
              <a:pathLst>
                <a:path w="53163" h="148856">
                  <a:moveTo>
                    <a:pt x="0" y="148856"/>
                  </a:moveTo>
                  <a:lnTo>
                    <a:pt x="53163" y="0"/>
                  </a:lnTo>
                </a:path>
              </a:pathLst>
            </a:custGeom>
            <a:noFill/>
            <a:ln w="285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74" name="Oval 73"/>
            <p:cNvSpPr/>
            <p:nvPr/>
          </p:nvSpPr>
          <p:spPr>
            <a:xfrm>
              <a:off x="1463675" y="3200619"/>
              <a:ext cx="76200" cy="7620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77" name="Rectangle 76"/>
            <p:cNvSpPr/>
            <p:nvPr/>
          </p:nvSpPr>
          <p:spPr>
            <a:xfrm>
              <a:off x="1516063" y="3006924"/>
              <a:ext cx="100012" cy="714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78" name="Rectangle 77"/>
            <p:cNvSpPr/>
            <p:nvPr/>
          </p:nvSpPr>
          <p:spPr>
            <a:xfrm>
              <a:off x="3513138" y="4057956"/>
              <a:ext cx="100012" cy="714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79" name="Rectangle 78"/>
            <p:cNvSpPr/>
            <p:nvPr/>
          </p:nvSpPr>
          <p:spPr>
            <a:xfrm>
              <a:off x="3675063" y="4132577"/>
              <a:ext cx="100012" cy="714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80" name="Rectangle 79"/>
            <p:cNvSpPr/>
            <p:nvPr/>
          </p:nvSpPr>
          <p:spPr>
            <a:xfrm>
              <a:off x="3563938" y="4218310"/>
              <a:ext cx="100012" cy="714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81" name="Rectangle 80"/>
            <p:cNvSpPr/>
            <p:nvPr/>
          </p:nvSpPr>
          <p:spPr>
            <a:xfrm>
              <a:off x="2663825" y="3195857"/>
              <a:ext cx="100013" cy="714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82" name="Rectangle 81"/>
            <p:cNvSpPr/>
            <p:nvPr/>
          </p:nvSpPr>
          <p:spPr>
            <a:xfrm>
              <a:off x="2735263" y="3129175"/>
              <a:ext cx="100012" cy="714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100" name="Freeform 99"/>
            <p:cNvSpPr/>
            <p:nvPr/>
          </p:nvSpPr>
          <p:spPr>
            <a:xfrm>
              <a:off x="4527550" y="2446481"/>
              <a:ext cx="2187575" cy="1058970"/>
            </a:xfrm>
            <a:custGeom>
              <a:avLst/>
              <a:gdLst>
                <a:gd name="connsiteX0" fmla="*/ 2187829 w 2187829"/>
                <a:gd name="connsiteY0" fmla="*/ 0 h 1060255"/>
                <a:gd name="connsiteX1" fmla="*/ 2075632 w 2187829"/>
                <a:gd name="connsiteY1" fmla="*/ 140245 h 1060255"/>
                <a:gd name="connsiteX2" fmla="*/ 1912948 w 2187829"/>
                <a:gd name="connsiteY2" fmla="*/ 145855 h 1060255"/>
                <a:gd name="connsiteX3" fmla="*/ 1862459 w 2187829"/>
                <a:gd name="connsiteY3" fmla="*/ 431956 h 1060255"/>
                <a:gd name="connsiteX4" fmla="*/ 1587578 w 2187829"/>
                <a:gd name="connsiteY4" fmla="*/ 516103 h 1060255"/>
                <a:gd name="connsiteX5" fmla="*/ 1503431 w 2187829"/>
                <a:gd name="connsiteY5" fmla="*/ 712446 h 1060255"/>
                <a:gd name="connsiteX6" fmla="*/ 1054646 w 2187829"/>
                <a:gd name="connsiteY6" fmla="*/ 757325 h 1060255"/>
                <a:gd name="connsiteX7" fmla="*/ 964889 w 2187829"/>
                <a:gd name="connsiteY7" fmla="*/ 639519 h 1060255"/>
                <a:gd name="connsiteX8" fmla="*/ 931230 w 2187829"/>
                <a:gd name="connsiteY8" fmla="*/ 779764 h 1060255"/>
                <a:gd name="connsiteX9" fmla="*/ 560982 w 2187829"/>
                <a:gd name="connsiteY9" fmla="*/ 790984 h 1060255"/>
                <a:gd name="connsiteX10" fmla="*/ 0 w 2187829"/>
                <a:gd name="connsiteY10" fmla="*/ 751715 h 1060255"/>
                <a:gd name="connsiteX11" fmla="*/ 269272 w 2187829"/>
                <a:gd name="connsiteY11" fmla="*/ 774154 h 1060255"/>
                <a:gd name="connsiteX12" fmla="*/ 521713 w 2187829"/>
                <a:gd name="connsiteY12" fmla="*/ 931229 h 1060255"/>
                <a:gd name="connsiteX13" fmla="*/ 824643 w 2187829"/>
                <a:gd name="connsiteY13" fmla="*/ 1060255 h 1060255"/>
                <a:gd name="connsiteX14" fmla="*/ 1217331 w 2187829"/>
                <a:gd name="connsiteY14" fmla="*/ 1026596 h 1060255"/>
                <a:gd name="connsiteX15" fmla="*/ 1480992 w 2187829"/>
                <a:gd name="connsiteY15" fmla="*/ 897570 h 1060255"/>
                <a:gd name="connsiteX16" fmla="*/ 1682945 w 2187829"/>
                <a:gd name="connsiteY16" fmla="*/ 785374 h 1060255"/>
                <a:gd name="connsiteX17" fmla="*/ 1710994 w 2187829"/>
                <a:gd name="connsiteY17" fmla="*/ 645129 h 1060255"/>
                <a:gd name="connsiteX18" fmla="*/ 1963436 w 2187829"/>
                <a:gd name="connsiteY18" fmla="*/ 633909 h 1060255"/>
                <a:gd name="connsiteX19" fmla="*/ 1974656 w 2187829"/>
                <a:gd name="connsiteY19" fmla="*/ 398297 h 1060255"/>
                <a:gd name="connsiteX20" fmla="*/ 2019534 w 2187829"/>
                <a:gd name="connsiteY20" fmla="*/ 302930 h 1060255"/>
                <a:gd name="connsiteX21" fmla="*/ 2170999 w 2187829"/>
                <a:gd name="connsiteY21" fmla="*/ 302930 h 1060255"/>
                <a:gd name="connsiteX22" fmla="*/ 2109291 w 2187829"/>
                <a:gd name="connsiteY22" fmla="*/ 123416 h 106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7829" h="1060255">
                  <a:moveTo>
                    <a:pt x="2187829" y="0"/>
                  </a:moveTo>
                  <a:lnTo>
                    <a:pt x="2075632" y="140245"/>
                  </a:lnTo>
                  <a:lnTo>
                    <a:pt x="1912948" y="145855"/>
                  </a:lnTo>
                  <a:lnTo>
                    <a:pt x="1862459" y="431956"/>
                  </a:lnTo>
                  <a:lnTo>
                    <a:pt x="1587578" y="516103"/>
                  </a:lnTo>
                  <a:lnTo>
                    <a:pt x="1503431" y="712446"/>
                  </a:lnTo>
                  <a:lnTo>
                    <a:pt x="1054646" y="757325"/>
                  </a:lnTo>
                  <a:lnTo>
                    <a:pt x="964889" y="639519"/>
                  </a:lnTo>
                  <a:lnTo>
                    <a:pt x="931230" y="779764"/>
                  </a:lnTo>
                  <a:lnTo>
                    <a:pt x="560982" y="790984"/>
                  </a:lnTo>
                  <a:lnTo>
                    <a:pt x="0" y="751715"/>
                  </a:lnTo>
                  <a:lnTo>
                    <a:pt x="269272" y="774154"/>
                  </a:lnTo>
                  <a:lnTo>
                    <a:pt x="521713" y="931229"/>
                  </a:lnTo>
                  <a:lnTo>
                    <a:pt x="824643" y="1060255"/>
                  </a:lnTo>
                  <a:lnTo>
                    <a:pt x="1217331" y="1026596"/>
                  </a:lnTo>
                  <a:lnTo>
                    <a:pt x="1480992" y="897570"/>
                  </a:lnTo>
                  <a:lnTo>
                    <a:pt x="1682945" y="785374"/>
                  </a:lnTo>
                  <a:lnTo>
                    <a:pt x="1710994" y="645129"/>
                  </a:lnTo>
                  <a:lnTo>
                    <a:pt x="1963436" y="633909"/>
                  </a:lnTo>
                  <a:lnTo>
                    <a:pt x="1974656" y="398297"/>
                  </a:lnTo>
                  <a:lnTo>
                    <a:pt x="2019534" y="302930"/>
                  </a:lnTo>
                  <a:lnTo>
                    <a:pt x="2170999" y="302930"/>
                  </a:lnTo>
                  <a:lnTo>
                    <a:pt x="2109291" y="123416"/>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36" name="Isosceles Triangle 35"/>
            <p:cNvSpPr/>
            <p:nvPr/>
          </p:nvSpPr>
          <p:spPr>
            <a:xfrm>
              <a:off x="5402263" y="2992636"/>
              <a:ext cx="152400" cy="117487"/>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37" name="Isosceles Triangle 36"/>
            <p:cNvSpPr/>
            <p:nvPr/>
          </p:nvSpPr>
          <p:spPr>
            <a:xfrm>
              <a:off x="6524625" y="2500461"/>
              <a:ext cx="152400" cy="115899"/>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grpSp>
          <p:nvGrpSpPr>
            <p:cNvPr id="8244" name="Group 102"/>
            <p:cNvGrpSpPr>
              <a:grpSpLocks/>
            </p:cNvGrpSpPr>
            <p:nvPr/>
          </p:nvGrpSpPr>
          <p:grpSpPr bwMode="auto">
            <a:xfrm>
              <a:off x="6248400" y="3657600"/>
              <a:ext cx="2282765" cy="3078078"/>
              <a:chOff x="6248400" y="3657600"/>
              <a:chExt cx="2282765" cy="3078078"/>
            </a:xfrm>
          </p:grpSpPr>
          <p:sp>
            <p:nvSpPr>
              <p:cNvPr id="72" name="Oval 71"/>
              <p:cNvSpPr/>
              <p:nvPr/>
            </p:nvSpPr>
            <p:spPr>
              <a:xfrm>
                <a:off x="6286500" y="3954759"/>
                <a:ext cx="76200" cy="7620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8251" name="TextBox 75"/>
              <p:cNvSpPr txBox="1">
                <a:spLocks noChangeArrowheads="1"/>
              </p:cNvSpPr>
              <p:nvPr/>
            </p:nvSpPr>
            <p:spPr bwMode="auto">
              <a:xfrm>
                <a:off x="6346379" y="3657600"/>
                <a:ext cx="2184786" cy="307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AU" altLang="en-US" sz="900" b="1" dirty="0">
                    <a:latin typeface="Arial Narrow" panose="020B0606020202030204" pitchFamily="34" charset="0"/>
                  </a:rPr>
                  <a:t>Generation:</a:t>
                </a:r>
              </a:p>
              <a:p>
                <a:pPr eaLnBrk="1" hangingPunct="1">
                  <a:spcBef>
                    <a:spcPct val="0"/>
                  </a:spcBef>
                  <a:buFontTx/>
                  <a:buNone/>
                </a:pPr>
                <a:r>
                  <a:rPr lang="en-AU" altLang="en-US" sz="900" dirty="0">
                    <a:latin typeface="Arial Narrow" panose="020B0606020202030204" pitchFamily="34" charset="0"/>
                  </a:rPr>
                  <a:t>Existing  hydro power</a:t>
                </a:r>
              </a:p>
              <a:p>
                <a:pPr eaLnBrk="1" hangingPunct="1">
                  <a:spcBef>
                    <a:spcPct val="0"/>
                  </a:spcBef>
                  <a:buFontTx/>
                  <a:buNone/>
                </a:pPr>
                <a:r>
                  <a:rPr lang="en-AU" altLang="en-US" sz="900" dirty="0">
                    <a:latin typeface="Arial Narrow" panose="020B0606020202030204" pitchFamily="34" charset="0"/>
                  </a:rPr>
                  <a:t>Proposed hydro project (&lt;500MW)</a:t>
                </a:r>
              </a:p>
              <a:p>
                <a:pPr eaLnBrk="1" hangingPunct="1">
                  <a:spcBef>
                    <a:spcPct val="0"/>
                  </a:spcBef>
                  <a:buFontTx/>
                  <a:buNone/>
                </a:pPr>
                <a:r>
                  <a:rPr lang="en-AU" altLang="en-US" sz="900" dirty="0">
                    <a:latin typeface="Arial Narrow" panose="020B0606020202030204" pitchFamily="34" charset="0"/>
                  </a:rPr>
                  <a:t>Proposed hydro project (&gt;500MW)</a:t>
                </a:r>
              </a:p>
              <a:p>
                <a:pPr eaLnBrk="1" hangingPunct="1">
                  <a:spcBef>
                    <a:spcPct val="0"/>
                  </a:spcBef>
                  <a:buFontTx/>
                  <a:buNone/>
                </a:pPr>
                <a:r>
                  <a:rPr lang="en-AU" altLang="en-US" sz="900" dirty="0">
                    <a:latin typeface="Arial Narrow" panose="020B0606020202030204" pitchFamily="34" charset="0"/>
                  </a:rPr>
                  <a:t>Existing gas power</a:t>
                </a:r>
              </a:p>
              <a:p>
                <a:pPr eaLnBrk="1" hangingPunct="1">
                  <a:spcBef>
                    <a:spcPct val="0"/>
                  </a:spcBef>
                  <a:buFontTx/>
                  <a:buNone/>
                </a:pPr>
                <a:r>
                  <a:rPr lang="en-AU" altLang="en-US" sz="900" dirty="0">
                    <a:latin typeface="Arial Narrow" panose="020B0606020202030204" pitchFamily="34" charset="0"/>
                  </a:rPr>
                  <a:t>Proposed gas power</a:t>
                </a:r>
              </a:p>
              <a:p>
                <a:pPr eaLnBrk="1" hangingPunct="1">
                  <a:spcBef>
                    <a:spcPct val="0"/>
                  </a:spcBef>
                  <a:buFontTx/>
                  <a:buNone/>
                </a:pPr>
                <a:r>
                  <a:rPr lang="en-AU" altLang="en-US" sz="900" dirty="0">
                    <a:latin typeface="Arial Narrow" panose="020B0606020202030204" pitchFamily="34" charset="0"/>
                  </a:rPr>
                  <a:t>Geothermal sites</a:t>
                </a:r>
              </a:p>
              <a:p>
                <a:pPr eaLnBrk="1" hangingPunct="1">
                  <a:spcBef>
                    <a:spcPct val="0"/>
                  </a:spcBef>
                  <a:buFontTx/>
                  <a:buNone/>
                </a:pPr>
                <a:endParaRPr lang="en-AU" altLang="en-US" sz="900" dirty="0">
                  <a:latin typeface="Arial Narrow" panose="020B0606020202030204" pitchFamily="34" charset="0"/>
                </a:endParaRPr>
              </a:p>
              <a:p>
                <a:pPr eaLnBrk="1" hangingPunct="1">
                  <a:spcBef>
                    <a:spcPct val="0"/>
                  </a:spcBef>
                  <a:buFontTx/>
                  <a:buNone/>
                </a:pPr>
                <a:r>
                  <a:rPr lang="en-AU" altLang="en-US" sz="900" b="1" dirty="0">
                    <a:latin typeface="Arial Narrow" panose="020B0606020202030204" pitchFamily="34" charset="0"/>
                  </a:rPr>
                  <a:t>Transmission:</a:t>
                </a:r>
              </a:p>
              <a:p>
                <a:pPr eaLnBrk="1" hangingPunct="1">
                  <a:spcBef>
                    <a:spcPct val="0"/>
                  </a:spcBef>
                  <a:buFontTx/>
                  <a:buNone/>
                </a:pPr>
                <a:r>
                  <a:rPr lang="en-AU" altLang="en-US" sz="900" dirty="0">
                    <a:latin typeface="Arial Narrow" panose="020B0606020202030204" pitchFamily="34" charset="0"/>
                  </a:rPr>
                  <a:t>Existing</a:t>
                </a:r>
              </a:p>
              <a:p>
                <a:pPr eaLnBrk="1" hangingPunct="1">
                  <a:spcBef>
                    <a:spcPct val="0"/>
                  </a:spcBef>
                  <a:buFontTx/>
                  <a:buNone/>
                </a:pPr>
                <a:r>
                  <a:rPr lang="en-AU" altLang="en-US" sz="900" dirty="0">
                    <a:latin typeface="Arial Narrow" panose="020B0606020202030204" pitchFamily="34" charset="0"/>
                  </a:rPr>
                  <a:t>Approved</a:t>
                </a:r>
              </a:p>
              <a:p>
                <a:pPr eaLnBrk="1" hangingPunct="1">
                  <a:spcBef>
                    <a:spcPct val="0"/>
                  </a:spcBef>
                  <a:buFontTx/>
                  <a:buNone/>
                </a:pPr>
                <a:r>
                  <a:rPr lang="en-AU" altLang="en-US" sz="900" dirty="0">
                    <a:latin typeface="Arial Narrow" panose="020B0606020202030204" pitchFamily="34" charset="0"/>
                  </a:rPr>
                  <a:t>Planned (terrestrial, &lt;10yrs)</a:t>
                </a:r>
              </a:p>
              <a:p>
                <a:pPr eaLnBrk="1" hangingPunct="1">
                  <a:spcBef>
                    <a:spcPct val="0"/>
                  </a:spcBef>
                  <a:buFontTx/>
                  <a:buNone/>
                </a:pPr>
                <a:r>
                  <a:rPr lang="en-AU" altLang="en-US" sz="900" dirty="0">
                    <a:latin typeface="Arial Narrow" panose="020B0606020202030204" pitchFamily="34" charset="0"/>
                  </a:rPr>
                  <a:t>Planned (terrestrial, &gt;10yrs)</a:t>
                </a:r>
              </a:p>
              <a:p>
                <a:pPr eaLnBrk="1" hangingPunct="1">
                  <a:spcBef>
                    <a:spcPct val="0"/>
                  </a:spcBef>
                  <a:buFontTx/>
                  <a:buNone/>
                </a:pPr>
                <a:r>
                  <a:rPr lang="en-AU" altLang="en-US" sz="900" dirty="0">
                    <a:latin typeface="Arial Narrow" panose="020B0606020202030204" pitchFamily="34" charset="0"/>
                  </a:rPr>
                  <a:t>Planned (submarine)</a:t>
                </a:r>
              </a:p>
              <a:p>
                <a:pPr eaLnBrk="1" hangingPunct="1">
                  <a:spcBef>
                    <a:spcPct val="0"/>
                  </a:spcBef>
                  <a:buFontTx/>
                  <a:buNone/>
                </a:pPr>
                <a:endParaRPr lang="en-AU" altLang="en-US" sz="900" dirty="0">
                  <a:latin typeface="Arial Narrow" panose="020B0606020202030204" pitchFamily="34" charset="0"/>
                </a:endParaRPr>
              </a:p>
              <a:p>
                <a:pPr eaLnBrk="1" hangingPunct="1">
                  <a:spcBef>
                    <a:spcPct val="0"/>
                  </a:spcBef>
                  <a:buFontTx/>
                  <a:buNone/>
                </a:pPr>
                <a:r>
                  <a:rPr lang="en-AU" altLang="en-US" sz="900" dirty="0">
                    <a:latin typeface="Arial Narrow" panose="020B0606020202030204" pitchFamily="34" charset="0"/>
                  </a:rPr>
                  <a:t>Mining project</a:t>
                </a:r>
              </a:p>
            </p:txBody>
          </p:sp>
          <p:sp>
            <p:nvSpPr>
              <p:cNvPr id="83" name="Oval 82"/>
              <p:cNvSpPr/>
              <p:nvPr/>
            </p:nvSpPr>
            <p:spPr>
              <a:xfrm>
                <a:off x="6286500" y="4134164"/>
                <a:ext cx="76200" cy="762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84" name="Oval 83"/>
              <p:cNvSpPr/>
              <p:nvPr/>
            </p:nvSpPr>
            <p:spPr>
              <a:xfrm>
                <a:off x="6286500" y="4311982"/>
                <a:ext cx="76200" cy="76208"/>
              </a:xfrm>
              <a:prstGeom prst="ellipse">
                <a:avLst/>
              </a:prstGeom>
              <a:solidFill>
                <a:srgbClr val="FF000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85" name="Oval 84"/>
              <p:cNvSpPr/>
              <p:nvPr/>
            </p:nvSpPr>
            <p:spPr>
              <a:xfrm>
                <a:off x="6286500" y="4496151"/>
                <a:ext cx="76200" cy="7620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86" name="Rectangle 85"/>
              <p:cNvSpPr/>
              <p:nvPr/>
            </p:nvSpPr>
            <p:spPr>
              <a:xfrm>
                <a:off x="6275388" y="6502955"/>
                <a:ext cx="100012" cy="714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87" name="Oval 86"/>
              <p:cNvSpPr/>
              <p:nvPr/>
            </p:nvSpPr>
            <p:spPr>
              <a:xfrm>
                <a:off x="6286500" y="4672382"/>
                <a:ext cx="76200" cy="76208"/>
              </a:xfrm>
              <a:prstGeom prst="ellipse">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88" name="Isosceles Triangle 87"/>
              <p:cNvSpPr/>
              <p:nvPr/>
            </p:nvSpPr>
            <p:spPr>
              <a:xfrm>
                <a:off x="6248400" y="4826385"/>
                <a:ext cx="152400" cy="117487"/>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cxnSp>
            <p:nvCxnSpPr>
              <p:cNvPr id="90" name="Straight Connector 89"/>
              <p:cNvCxnSpPr/>
              <p:nvPr/>
            </p:nvCxnSpPr>
            <p:spPr>
              <a:xfrm>
                <a:off x="6253163" y="5464624"/>
                <a:ext cx="142875" cy="0"/>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6253163" y="5617040"/>
                <a:ext cx="14287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6253163" y="5782156"/>
                <a:ext cx="142875"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6253163" y="6174309"/>
                <a:ext cx="142875"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6253163" y="5998078"/>
                <a:ext cx="1428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6" name="Freeform 105"/>
            <p:cNvSpPr/>
            <p:nvPr/>
          </p:nvSpPr>
          <p:spPr>
            <a:xfrm>
              <a:off x="581025" y="2949769"/>
              <a:ext cx="44450" cy="579497"/>
            </a:xfrm>
            <a:custGeom>
              <a:avLst/>
              <a:gdLst>
                <a:gd name="connsiteX0" fmla="*/ 0 w 39757"/>
                <a:gd name="connsiteY0" fmla="*/ 0 h 667909"/>
                <a:gd name="connsiteX1" fmla="*/ 39757 w 39757"/>
                <a:gd name="connsiteY1" fmla="*/ 667909 h 667909"/>
              </a:gdLst>
              <a:ahLst/>
              <a:cxnLst>
                <a:cxn ang="0">
                  <a:pos x="connsiteX0" y="connsiteY0"/>
                </a:cxn>
                <a:cxn ang="0">
                  <a:pos x="connsiteX1" y="connsiteY1"/>
                </a:cxn>
              </a:cxnLst>
              <a:rect l="l" t="t" r="r" b="b"/>
              <a:pathLst>
                <a:path w="39757" h="667909">
                  <a:moveTo>
                    <a:pt x="0" y="0"/>
                  </a:moveTo>
                  <a:lnTo>
                    <a:pt x="39757" y="667909"/>
                  </a:ln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34" name="Rectangle 33"/>
            <p:cNvSpPr/>
            <p:nvPr/>
          </p:nvSpPr>
          <p:spPr>
            <a:xfrm>
              <a:off x="533400" y="2895788"/>
              <a:ext cx="100013" cy="714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cxnSp>
          <p:nvCxnSpPr>
            <p:cNvPr id="109" name="Straight Connector 108"/>
            <p:cNvCxnSpPr>
              <a:stCxn id="33" idx="3"/>
              <a:endCxn id="74" idx="4"/>
            </p:cNvCxnSpPr>
            <p:nvPr/>
          </p:nvCxnSpPr>
          <p:spPr>
            <a:xfrm flipH="1" flipV="1">
              <a:off x="1501775" y="3276827"/>
              <a:ext cx="23813" cy="11272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1514475" y="3324457"/>
              <a:ext cx="76200" cy="762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sp>
          <p:nvSpPr>
            <p:cNvPr id="111" name="Oval 110"/>
            <p:cNvSpPr/>
            <p:nvPr/>
          </p:nvSpPr>
          <p:spPr>
            <a:xfrm>
              <a:off x="592138" y="3503863"/>
              <a:ext cx="76200" cy="76208"/>
            </a:xfrm>
            <a:prstGeom prst="ellipse">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350"/>
            </a:p>
          </p:txBody>
        </p:sp>
      </p:grpSp>
      <p:grpSp>
        <p:nvGrpSpPr>
          <p:cNvPr id="95" name="Group 94"/>
          <p:cNvGrpSpPr/>
          <p:nvPr/>
        </p:nvGrpSpPr>
        <p:grpSpPr>
          <a:xfrm>
            <a:off x="1526265" y="3293010"/>
            <a:ext cx="2460110" cy="1616539"/>
            <a:chOff x="547688" y="3233738"/>
            <a:chExt cx="3280146" cy="2155385"/>
          </a:xfrm>
          <a:solidFill>
            <a:srgbClr val="7030A0"/>
          </a:solidFill>
        </p:grpSpPr>
        <p:sp>
          <p:nvSpPr>
            <p:cNvPr id="96" name="Freeform 95"/>
            <p:cNvSpPr/>
            <p:nvPr/>
          </p:nvSpPr>
          <p:spPr>
            <a:xfrm>
              <a:off x="547688" y="3424238"/>
              <a:ext cx="33582" cy="40481"/>
            </a:xfrm>
            <a:custGeom>
              <a:avLst/>
              <a:gdLst>
                <a:gd name="connsiteX0" fmla="*/ 0 w 33582"/>
                <a:gd name="connsiteY0" fmla="*/ 0 h 40481"/>
                <a:gd name="connsiteX1" fmla="*/ 0 w 33582"/>
                <a:gd name="connsiteY1" fmla="*/ 0 h 40481"/>
                <a:gd name="connsiteX2" fmla="*/ 7143 w 33582"/>
                <a:gd name="connsiteY2" fmla="*/ 19050 h 40481"/>
                <a:gd name="connsiteX3" fmla="*/ 14287 w 33582"/>
                <a:gd name="connsiteY3" fmla="*/ 23812 h 40481"/>
                <a:gd name="connsiteX4" fmla="*/ 21431 w 33582"/>
                <a:gd name="connsiteY4" fmla="*/ 38100 h 40481"/>
                <a:gd name="connsiteX5" fmla="*/ 28575 w 33582"/>
                <a:gd name="connsiteY5" fmla="*/ 40481 h 40481"/>
                <a:gd name="connsiteX6" fmla="*/ 33337 w 33582"/>
                <a:gd name="connsiteY6" fmla="*/ 33337 h 40481"/>
                <a:gd name="connsiteX7" fmla="*/ 30956 w 33582"/>
                <a:gd name="connsiteY7" fmla="*/ 19050 h 40481"/>
                <a:gd name="connsiteX8" fmla="*/ 9525 w 33582"/>
                <a:gd name="connsiteY8" fmla="*/ 7143 h 40481"/>
                <a:gd name="connsiteX9" fmla="*/ 0 w 33582"/>
                <a:gd name="connsiteY9" fmla="*/ 0 h 4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582" h="40481">
                  <a:moveTo>
                    <a:pt x="0" y="0"/>
                  </a:moveTo>
                  <a:lnTo>
                    <a:pt x="0" y="0"/>
                  </a:lnTo>
                  <a:cubicBezTo>
                    <a:pt x="2381" y="6350"/>
                    <a:pt x="3654" y="13235"/>
                    <a:pt x="7143" y="19050"/>
                  </a:cubicBezTo>
                  <a:cubicBezTo>
                    <a:pt x="8615" y="21504"/>
                    <a:pt x="12499" y="21577"/>
                    <a:pt x="14287" y="23812"/>
                  </a:cubicBezTo>
                  <a:cubicBezTo>
                    <a:pt x="21958" y="33400"/>
                    <a:pt x="10276" y="29177"/>
                    <a:pt x="21431" y="38100"/>
                  </a:cubicBezTo>
                  <a:cubicBezTo>
                    <a:pt x="23391" y="39668"/>
                    <a:pt x="26194" y="39687"/>
                    <a:pt x="28575" y="40481"/>
                  </a:cubicBezTo>
                  <a:cubicBezTo>
                    <a:pt x="30162" y="38100"/>
                    <a:pt x="33021" y="36181"/>
                    <a:pt x="33337" y="33337"/>
                  </a:cubicBezTo>
                  <a:cubicBezTo>
                    <a:pt x="33870" y="28539"/>
                    <a:pt x="33725" y="23005"/>
                    <a:pt x="30956" y="19050"/>
                  </a:cubicBezTo>
                  <a:cubicBezTo>
                    <a:pt x="27850" y="14613"/>
                    <a:pt x="16279" y="8494"/>
                    <a:pt x="9525" y="7143"/>
                  </a:cubicBezTo>
                  <a:cubicBezTo>
                    <a:pt x="7968" y="6832"/>
                    <a:pt x="1587" y="1190"/>
                    <a:pt x="0" y="0"/>
                  </a:cubicBezTo>
                  <a:close/>
                </a:path>
              </a:pathLst>
            </a:cu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97" name="Freeform 96"/>
            <p:cNvSpPr/>
            <p:nvPr/>
          </p:nvSpPr>
          <p:spPr>
            <a:xfrm>
              <a:off x="750094" y="3233738"/>
              <a:ext cx="88106" cy="40481"/>
            </a:xfrm>
            <a:custGeom>
              <a:avLst/>
              <a:gdLst>
                <a:gd name="connsiteX0" fmla="*/ 0 w 88106"/>
                <a:gd name="connsiteY0" fmla="*/ 7143 h 40481"/>
                <a:gd name="connsiteX1" fmla="*/ 0 w 88106"/>
                <a:gd name="connsiteY1" fmla="*/ 7143 h 40481"/>
                <a:gd name="connsiteX2" fmla="*/ 7144 w 88106"/>
                <a:gd name="connsiteY2" fmla="*/ 26193 h 40481"/>
                <a:gd name="connsiteX3" fmla="*/ 28575 w 88106"/>
                <a:gd name="connsiteY3" fmla="*/ 38100 h 40481"/>
                <a:gd name="connsiteX4" fmla="*/ 54769 w 88106"/>
                <a:gd name="connsiteY4" fmla="*/ 35718 h 40481"/>
                <a:gd name="connsiteX5" fmla="*/ 85725 w 88106"/>
                <a:gd name="connsiteY5" fmla="*/ 40481 h 40481"/>
                <a:gd name="connsiteX6" fmla="*/ 88106 w 88106"/>
                <a:gd name="connsiteY6" fmla="*/ 33337 h 40481"/>
                <a:gd name="connsiteX7" fmla="*/ 78581 w 88106"/>
                <a:gd name="connsiteY7" fmla="*/ 19050 h 40481"/>
                <a:gd name="connsiteX8" fmla="*/ 66675 w 88106"/>
                <a:gd name="connsiteY8" fmla="*/ 16668 h 40481"/>
                <a:gd name="connsiteX9" fmla="*/ 59531 w 88106"/>
                <a:gd name="connsiteY9" fmla="*/ 11906 h 40481"/>
                <a:gd name="connsiteX10" fmla="*/ 47625 w 88106"/>
                <a:gd name="connsiteY10" fmla="*/ 0 h 40481"/>
                <a:gd name="connsiteX11" fmla="*/ 21431 w 88106"/>
                <a:gd name="connsiteY11" fmla="*/ 2381 h 40481"/>
                <a:gd name="connsiteX12" fmla="*/ 14287 w 88106"/>
                <a:gd name="connsiteY12" fmla="*/ 9525 h 40481"/>
                <a:gd name="connsiteX13" fmla="*/ 7144 w 88106"/>
                <a:gd name="connsiteY13" fmla="*/ 14287 h 40481"/>
                <a:gd name="connsiteX14" fmla="*/ 0 w 88106"/>
                <a:gd name="connsiteY14" fmla="*/ 7143 h 4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106" h="40481">
                  <a:moveTo>
                    <a:pt x="0" y="7143"/>
                  </a:moveTo>
                  <a:lnTo>
                    <a:pt x="0" y="7143"/>
                  </a:lnTo>
                  <a:cubicBezTo>
                    <a:pt x="2381" y="13493"/>
                    <a:pt x="3075" y="20768"/>
                    <a:pt x="7144" y="26193"/>
                  </a:cubicBezTo>
                  <a:cubicBezTo>
                    <a:pt x="12602" y="33470"/>
                    <a:pt x="20789" y="35504"/>
                    <a:pt x="28575" y="38100"/>
                  </a:cubicBezTo>
                  <a:cubicBezTo>
                    <a:pt x="37306" y="37306"/>
                    <a:pt x="46002" y="35718"/>
                    <a:pt x="54769" y="35718"/>
                  </a:cubicBezTo>
                  <a:cubicBezTo>
                    <a:pt x="73182" y="35718"/>
                    <a:pt x="73498" y="36406"/>
                    <a:pt x="85725" y="40481"/>
                  </a:cubicBezTo>
                  <a:cubicBezTo>
                    <a:pt x="86519" y="38100"/>
                    <a:pt x="88106" y="35847"/>
                    <a:pt x="88106" y="33337"/>
                  </a:cubicBezTo>
                  <a:cubicBezTo>
                    <a:pt x="88106" y="28044"/>
                    <a:pt x="82877" y="21198"/>
                    <a:pt x="78581" y="19050"/>
                  </a:cubicBezTo>
                  <a:cubicBezTo>
                    <a:pt x="74961" y="17240"/>
                    <a:pt x="70644" y="17462"/>
                    <a:pt x="66675" y="16668"/>
                  </a:cubicBezTo>
                  <a:cubicBezTo>
                    <a:pt x="64294" y="15081"/>
                    <a:pt x="61555" y="13930"/>
                    <a:pt x="59531" y="11906"/>
                  </a:cubicBezTo>
                  <a:cubicBezTo>
                    <a:pt x="43656" y="-3969"/>
                    <a:pt x="66676" y="12699"/>
                    <a:pt x="47625" y="0"/>
                  </a:cubicBezTo>
                  <a:cubicBezTo>
                    <a:pt x="38894" y="794"/>
                    <a:pt x="29861" y="-28"/>
                    <a:pt x="21431" y="2381"/>
                  </a:cubicBezTo>
                  <a:cubicBezTo>
                    <a:pt x="18193" y="3306"/>
                    <a:pt x="16874" y="7369"/>
                    <a:pt x="14287" y="9525"/>
                  </a:cubicBezTo>
                  <a:cubicBezTo>
                    <a:pt x="12089" y="11357"/>
                    <a:pt x="9525" y="12700"/>
                    <a:pt x="7144" y="14287"/>
                  </a:cubicBezTo>
                  <a:cubicBezTo>
                    <a:pt x="4569" y="24582"/>
                    <a:pt x="1191" y="8334"/>
                    <a:pt x="0" y="7143"/>
                  </a:cubicBezTo>
                  <a:close/>
                </a:path>
              </a:pathLst>
            </a:cu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98" name="Freeform 97"/>
            <p:cNvSpPr/>
            <p:nvPr/>
          </p:nvSpPr>
          <p:spPr>
            <a:xfrm>
              <a:off x="850106" y="3579019"/>
              <a:ext cx="59532" cy="42862"/>
            </a:xfrm>
            <a:custGeom>
              <a:avLst/>
              <a:gdLst>
                <a:gd name="connsiteX0" fmla="*/ 0 w 59532"/>
                <a:gd name="connsiteY0" fmla="*/ 9525 h 42862"/>
                <a:gd name="connsiteX1" fmla="*/ 0 w 59532"/>
                <a:gd name="connsiteY1" fmla="*/ 9525 h 42862"/>
                <a:gd name="connsiteX2" fmla="*/ 9525 w 59532"/>
                <a:gd name="connsiteY2" fmla="*/ 38100 h 42862"/>
                <a:gd name="connsiteX3" fmla="*/ 16669 w 59532"/>
                <a:gd name="connsiteY3" fmla="*/ 42862 h 42862"/>
                <a:gd name="connsiteX4" fmla="*/ 19050 w 59532"/>
                <a:gd name="connsiteY4" fmla="*/ 35719 h 42862"/>
                <a:gd name="connsiteX5" fmla="*/ 33338 w 59532"/>
                <a:gd name="connsiteY5" fmla="*/ 38100 h 42862"/>
                <a:gd name="connsiteX6" fmla="*/ 40482 w 59532"/>
                <a:gd name="connsiteY6" fmla="*/ 33337 h 42862"/>
                <a:gd name="connsiteX7" fmla="*/ 52388 w 59532"/>
                <a:gd name="connsiteY7" fmla="*/ 35719 h 42862"/>
                <a:gd name="connsiteX8" fmla="*/ 59532 w 59532"/>
                <a:gd name="connsiteY8" fmla="*/ 33337 h 42862"/>
                <a:gd name="connsiteX9" fmla="*/ 57150 w 59532"/>
                <a:gd name="connsiteY9" fmla="*/ 11906 h 42862"/>
                <a:gd name="connsiteX10" fmla="*/ 54769 w 59532"/>
                <a:gd name="connsiteY10" fmla="*/ 4762 h 42862"/>
                <a:gd name="connsiteX11" fmla="*/ 47625 w 59532"/>
                <a:gd name="connsiteY11" fmla="*/ 0 h 42862"/>
                <a:gd name="connsiteX12" fmla="*/ 42863 w 59532"/>
                <a:gd name="connsiteY12" fmla="*/ 7144 h 42862"/>
                <a:gd name="connsiteX13" fmla="*/ 2382 w 59532"/>
                <a:gd name="connsiteY13" fmla="*/ 16669 h 42862"/>
                <a:gd name="connsiteX14" fmla="*/ 0 w 59532"/>
                <a:gd name="connsiteY14" fmla="*/ 9525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532" h="42862">
                  <a:moveTo>
                    <a:pt x="0" y="9525"/>
                  </a:moveTo>
                  <a:lnTo>
                    <a:pt x="0" y="9525"/>
                  </a:lnTo>
                  <a:cubicBezTo>
                    <a:pt x="2160" y="19243"/>
                    <a:pt x="1965" y="30540"/>
                    <a:pt x="9525" y="38100"/>
                  </a:cubicBezTo>
                  <a:cubicBezTo>
                    <a:pt x="11549" y="40124"/>
                    <a:pt x="14288" y="41275"/>
                    <a:pt x="16669" y="42862"/>
                  </a:cubicBezTo>
                  <a:cubicBezTo>
                    <a:pt x="17463" y="40481"/>
                    <a:pt x="17275" y="37494"/>
                    <a:pt x="19050" y="35719"/>
                  </a:cubicBezTo>
                  <a:cubicBezTo>
                    <a:pt x="24966" y="29803"/>
                    <a:pt x="28601" y="34942"/>
                    <a:pt x="33338" y="38100"/>
                  </a:cubicBezTo>
                  <a:cubicBezTo>
                    <a:pt x="35719" y="36512"/>
                    <a:pt x="37642" y="33692"/>
                    <a:pt x="40482" y="33337"/>
                  </a:cubicBezTo>
                  <a:cubicBezTo>
                    <a:pt x="44498" y="32835"/>
                    <a:pt x="48341" y="35719"/>
                    <a:pt x="52388" y="35719"/>
                  </a:cubicBezTo>
                  <a:cubicBezTo>
                    <a:pt x="54898" y="35719"/>
                    <a:pt x="57151" y="34131"/>
                    <a:pt x="59532" y="33337"/>
                  </a:cubicBezTo>
                  <a:cubicBezTo>
                    <a:pt x="58738" y="26193"/>
                    <a:pt x="58332" y="18996"/>
                    <a:pt x="57150" y="11906"/>
                  </a:cubicBezTo>
                  <a:cubicBezTo>
                    <a:pt x="56737" y="9430"/>
                    <a:pt x="56337" y="6722"/>
                    <a:pt x="54769" y="4762"/>
                  </a:cubicBezTo>
                  <a:cubicBezTo>
                    <a:pt x="52981" y="2527"/>
                    <a:pt x="50006" y="1587"/>
                    <a:pt x="47625" y="0"/>
                  </a:cubicBezTo>
                  <a:cubicBezTo>
                    <a:pt x="46038" y="2381"/>
                    <a:pt x="45649" y="6489"/>
                    <a:pt x="42863" y="7144"/>
                  </a:cubicBezTo>
                  <a:lnTo>
                    <a:pt x="2382" y="16669"/>
                  </a:lnTo>
                  <a:cubicBezTo>
                    <a:pt x="1793" y="18143"/>
                    <a:pt x="397" y="10716"/>
                    <a:pt x="0" y="9525"/>
                  </a:cubicBezTo>
                  <a:close/>
                </a:path>
              </a:pathLst>
            </a:cu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99" name="Freeform 98"/>
            <p:cNvSpPr/>
            <p:nvPr/>
          </p:nvSpPr>
          <p:spPr>
            <a:xfrm>
              <a:off x="888206" y="3517106"/>
              <a:ext cx="47625" cy="31376"/>
            </a:xfrm>
            <a:custGeom>
              <a:avLst/>
              <a:gdLst>
                <a:gd name="connsiteX0" fmla="*/ 0 w 47625"/>
                <a:gd name="connsiteY0" fmla="*/ 7144 h 31376"/>
                <a:gd name="connsiteX1" fmla="*/ 0 w 47625"/>
                <a:gd name="connsiteY1" fmla="*/ 7144 h 31376"/>
                <a:gd name="connsiteX2" fmla="*/ 14288 w 47625"/>
                <a:gd name="connsiteY2" fmla="*/ 23813 h 31376"/>
                <a:gd name="connsiteX3" fmla="*/ 16669 w 47625"/>
                <a:gd name="connsiteY3" fmla="*/ 30957 h 31376"/>
                <a:gd name="connsiteX4" fmla="*/ 23813 w 47625"/>
                <a:gd name="connsiteY4" fmla="*/ 26194 h 31376"/>
                <a:gd name="connsiteX5" fmla="*/ 26194 w 47625"/>
                <a:gd name="connsiteY5" fmla="*/ 14288 h 31376"/>
                <a:gd name="connsiteX6" fmla="*/ 33338 w 47625"/>
                <a:gd name="connsiteY6" fmla="*/ 16669 h 31376"/>
                <a:gd name="connsiteX7" fmla="*/ 47625 w 47625"/>
                <a:gd name="connsiteY7" fmla="*/ 28575 h 31376"/>
                <a:gd name="connsiteX8" fmla="*/ 28575 w 47625"/>
                <a:gd name="connsiteY8" fmla="*/ 28575 h 31376"/>
                <a:gd name="connsiteX9" fmla="*/ 23813 w 47625"/>
                <a:gd name="connsiteY9" fmla="*/ 21432 h 31376"/>
                <a:gd name="connsiteX10" fmla="*/ 11907 w 47625"/>
                <a:gd name="connsiteY10" fmla="*/ 2382 h 31376"/>
                <a:gd name="connsiteX11" fmla="*/ 4763 w 47625"/>
                <a:gd name="connsiteY11" fmla="*/ 0 h 31376"/>
                <a:gd name="connsiteX12" fmla="*/ 0 w 47625"/>
                <a:gd name="connsiteY12" fmla="*/ 7144 h 3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25" h="31376">
                  <a:moveTo>
                    <a:pt x="0" y="7144"/>
                  </a:moveTo>
                  <a:lnTo>
                    <a:pt x="0" y="7144"/>
                  </a:lnTo>
                  <a:cubicBezTo>
                    <a:pt x="4763" y="12700"/>
                    <a:pt x="10091" y="17818"/>
                    <a:pt x="14288" y="23813"/>
                  </a:cubicBezTo>
                  <a:cubicBezTo>
                    <a:pt x="15727" y="25869"/>
                    <a:pt x="14234" y="30348"/>
                    <a:pt x="16669" y="30957"/>
                  </a:cubicBezTo>
                  <a:cubicBezTo>
                    <a:pt x="19446" y="31651"/>
                    <a:pt x="21432" y="27782"/>
                    <a:pt x="23813" y="26194"/>
                  </a:cubicBezTo>
                  <a:cubicBezTo>
                    <a:pt x="24607" y="22225"/>
                    <a:pt x="23332" y="17150"/>
                    <a:pt x="26194" y="14288"/>
                  </a:cubicBezTo>
                  <a:cubicBezTo>
                    <a:pt x="27969" y="12513"/>
                    <a:pt x="31093" y="15546"/>
                    <a:pt x="33338" y="16669"/>
                  </a:cubicBezTo>
                  <a:cubicBezTo>
                    <a:pt x="39968" y="19984"/>
                    <a:pt x="42360" y="23310"/>
                    <a:pt x="47625" y="28575"/>
                  </a:cubicBezTo>
                  <a:cubicBezTo>
                    <a:pt x="40299" y="31018"/>
                    <a:pt x="37046" y="33416"/>
                    <a:pt x="28575" y="28575"/>
                  </a:cubicBezTo>
                  <a:cubicBezTo>
                    <a:pt x="26090" y="27155"/>
                    <a:pt x="25400" y="23813"/>
                    <a:pt x="23813" y="21432"/>
                  </a:cubicBezTo>
                  <a:cubicBezTo>
                    <a:pt x="19469" y="8400"/>
                    <a:pt x="22473" y="7665"/>
                    <a:pt x="11907" y="2382"/>
                  </a:cubicBezTo>
                  <a:cubicBezTo>
                    <a:pt x="9662" y="1259"/>
                    <a:pt x="7144" y="794"/>
                    <a:pt x="4763" y="0"/>
                  </a:cubicBezTo>
                  <a:lnTo>
                    <a:pt x="0" y="7144"/>
                  </a:lnTo>
                  <a:close/>
                </a:path>
              </a:pathLst>
            </a:cu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02" name="Freeform 101"/>
            <p:cNvSpPr/>
            <p:nvPr/>
          </p:nvSpPr>
          <p:spPr>
            <a:xfrm>
              <a:off x="1083469" y="3995581"/>
              <a:ext cx="13368" cy="17038"/>
            </a:xfrm>
            <a:custGeom>
              <a:avLst/>
              <a:gdLst>
                <a:gd name="connsiteX0" fmla="*/ 0 w 13368"/>
                <a:gd name="connsiteY0" fmla="*/ 157 h 17038"/>
                <a:gd name="connsiteX1" fmla="*/ 0 w 13368"/>
                <a:gd name="connsiteY1" fmla="*/ 157 h 17038"/>
                <a:gd name="connsiteX2" fmla="*/ 11906 w 13368"/>
                <a:gd name="connsiteY2" fmla="*/ 16825 h 17038"/>
                <a:gd name="connsiteX3" fmla="*/ 9525 w 13368"/>
                <a:gd name="connsiteY3" fmla="*/ 4919 h 17038"/>
                <a:gd name="connsiteX4" fmla="*/ 2381 w 13368"/>
                <a:gd name="connsiteY4" fmla="*/ 157 h 17038"/>
                <a:gd name="connsiteX5" fmla="*/ 0 w 13368"/>
                <a:gd name="connsiteY5" fmla="*/ 157 h 1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68" h="17038">
                  <a:moveTo>
                    <a:pt x="0" y="157"/>
                  </a:moveTo>
                  <a:lnTo>
                    <a:pt x="0" y="157"/>
                  </a:lnTo>
                  <a:cubicBezTo>
                    <a:pt x="3969" y="5713"/>
                    <a:pt x="5799" y="13772"/>
                    <a:pt x="11906" y="16825"/>
                  </a:cubicBezTo>
                  <a:cubicBezTo>
                    <a:pt x="15526" y="18635"/>
                    <a:pt x="11533" y="8433"/>
                    <a:pt x="9525" y="4919"/>
                  </a:cubicBezTo>
                  <a:cubicBezTo>
                    <a:pt x="8105" y="2434"/>
                    <a:pt x="5096" y="-748"/>
                    <a:pt x="2381" y="157"/>
                  </a:cubicBezTo>
                  <a:cubicBezTo>
                    <a:pt x="122" y="910"/>
                    <a:pt x="397" y="157"/>
                    <a:pt x="0" y="157"/>
                  </a:cubicBezTo>
                  <a:close/>
                </a:path>
              </a:pathLst>
            </a:cu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03" name="Freeform 102"/>
            <p:cNvSpPr/>
            <p:nvPr/>
          </p:nvSpPr>
          <p:spPr>
            <a:xfrm>
              <a:off x="966788" y="3571875"/>
              <a:ext cx="19050" cy="23954"/>
            </a:xfrm>
            <a:custGeom>
              <a:avLst/>
              <a:gdLst>
                <a:gd name="connsiteX0" fmla="*/ 0 w 19050"/>
                <a:gd name="connsiteY0" fmla="*/ 0 h 23954"/>
                <a:gd name="connsiteX1" fmla="*/ 0 w 19050"/>
                <a:gd name="connsiteY1" fmla="*/ 0 h 23954"/>
                <a:gd name="connsiteX2" fmla="*/ 11906 w 19050"/>
                <a:gd name="connsiteY2" fmla="*/ 23813 h 23954"/>
                <a:gd name="connsiteX3" fmla="*/ 19050 w 19050"/>
                <a:gd name="connsiteY3" fmla="*/ 19050 h 23954"/>
                <a:gd name="connsiteX4" fmla="*/ 16668 w 19050"/>
                <a:gd name="connsiteY4" fmla="*/ 7144 h 23954"/>
                <a:gd name="connsiteX5" fmla="*/ 2381 w 19050"/>
                <a:gd name="connsiteY5" fmla="*/ 7144 h 23954"/>
                <a:gd name="connsiteX6" fmla="*/ 0 w 19050"/>
                <a:gd name="connsiteY6" fmla="*/ 0 h 2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23954">
                  <a:moveTo>
                    <a:pt x="0" y="0"/>
                  </a:moveTo>
                  <a:lnTo>
                    <a:pt x="0" y="0"/>
                  </a:lnTo>
                  <a:cubicBezTo>
                    <a:pt x="906" y="4079"/>
                    <a:pt x="-671" y="25909"/>
                    <a:pt x="11906" y="23813"/>
                  </a:cubicBezTo>
                  <a:cubicBezTo>
                    <a:pt x="14729" y="23343"/>
                    <a:pt x="16669" y="20638"/>
                    <a:pt x="19050" y="19050"/>
                  </a:cubicBezTo>
                  <a:cubicBezTo>
                    <a:pt x="18256" y="15081"/>
                    <a:pt x="18676" y="10658"/>
                    <a:pt x="16668" y="7144"/>
                  </a:cubicBezTo>
                  <a:cubicBezTo>
                    <a:pt x="11687" y="-1572"/>
                    <a:pt x="7362" y="3159"/>
                    <a:pt x="2381" y="7144"/>
                  </a:cubicBezTo>
                  <a:cubicBezTo>
                    <a:pt x="628" y="8546"/>
                    <a:pt x="397" y="1191"/>
                    <a:pt x="0" y="0"/>
                  </a:cubicBezTo>
                  <a:close/>
                </a:path>
              </a:pathLst>
            </a:cu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04" name="Freeform 103"/>
            <p:cNvSpPr/>
            <p:nvPr/>
          </p:nvSpPr>
          <p:spPr>
            <a:xfrm>
              <a:off x="1204913" y="3402806"/>
              <a:ext cx="78581" cy="76200"/>
            </a:xfrm>
            <a:custGeom>
              <a:avLst/>
              <a:gdLst>
                <a:gd name="connsiteX0" fmla="*/ 0 w 78581"/>
                <a:gd name="connsiteY0" fmla="*/ 0 h 76200"/>
                <a:gd name="connsiteX1" fmla="*/ 0 w 78581"/>
                <a:gd name="connsiteY1" fmla="*/ 0 h 76200"/>
                <a:gd name="connsiteX2" fmla="*/ 9525 w 78581"/>
                <a:gd name="connsiteY2" fmla="*/ 19050 h 76200"/>
                <a:gd name="connsiteX3" fmla="*/ 14287 w 78581"/>
                <a:gd name="connsiteY3" fmla="*/ 26194 h 76200"/>
                <a:gd name="connsiteX4" fmla="*/ 21431 w 78581"/>
                <a:gd name="connsiteY4" fmla="*/ 40482 h 76200"/>
                <a:gd name="connsiteX5" fmla="*/ 33337 w 78581"/>
                <a:gd name="connsiteY5" fmla="*/ 61913 h 76200"/>
                <a:gd name="connsiteX6" fmla="*/ 45243 w 78581"/>
                <a:gd name="connsiteY6" fmla="*/ 73819 h 76200"/>
                <a:gd name="connsiteX7" fmla="*/ 52387 w 78581"/>
                <a:gd name="connsiteY7" fmla="*/ 76200 h 76200"/>
                <a:gd name="connsiteX8" fmla="*/ 64293 w 78581"/>
                <a:gd name="connsiteY8" fmla="*/ 73819 h 76200"/>
                <a:gd name="connsiteX9" fmla="*/ 71437 w 78581"/>
                <a:gd name="connsiteY9" fmla="*/ 71438 h 76200"/>
                <a:gd name="connsiteX10" fmla="*/ 78581 w 78581"/>
                <a:gd name="connsiteY10" fmla="*/ 73819 h 76200"/>
                <a:gd name="connsiteX11" fmla="*/ 69056 w 78581"/>
                <a:gd name="connsiteY11" fmla="*/ 61913 h 76200"/>
                <a:gd name="connsiteX12" fmla="*/ 64293 w 78581"/>
                <a:gd name="connsiteY12" fmla="*/ 54769 h 76200"/>
                <a:gd name="connsiteX13" fmla="*/ 50006 w 78581"/>
                <a:gd name="connsiteY13" fmla="*/ 45244 h 76200"/>
                <a:gd name="connsiteX14" fmla="*/ 42862 w 78581"/>
                <a:gd name="connsiteY14" fmla="*/ 40482 h 76200"/>
                <a:gd name="connsiteX15" fmla="*/ 35718 w 78581"/>
                <a:gd name="connsiteY15" fmla="*/ 35719 h 76200"/>
                <a:gd name="connsiteX16" fmla="*/ 26193 w 78581"/>
                <a:gd name="connsiteY16" fmla="*/ 14288 h 76200"/>
                <a:gd name="connsiteX17" fmla="*/ 11906 w 78581"/>
                <a:gd name="connsiteY17" fmla="*/ 4763 h 76200"/>
                <a:gd name="connsiteX18" fmla="*/ 0 w 78581"/>
                <a:gd name="connsiteY18"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581" h="76200">
                  <a:moveTo>
                    <a:pt x="0" y="0"/>
                  </a:moveTo>
                  <a:lnTo>
                    <a:pt x="0" y="0"/>
                  </a:lnTo>
                  <a:cubicBezTo>
                    <a:pt x="3175" y="6350"/>
                    <a:pt x="6125" y="12817"/>
                    <a:pt x="9525" y="19050"/>
                  </a:cubicBezTo>
                  <a:cubicBezTo>
                    <a:pt x="10895" y="21562"/>
                    <a:pt x="13007" y="23634"/>
                    <a:pt x="14287" y="26194"/>
                  </a:cubicBezTo>
                  <a:cubicBezTo>
                    <a:pt x="24141" y="45904"/>
                    <a:pt x="7787" y="20017"/>
                    <a:pt x="21431" y="40482"/>
                  </a:cubicBezTo>
                  <a:cubicBezTo>
                    <a:pt x="25622" y="53055"/>
                    <a:pt x="22420" y="45538"/>
                    <a:pt x="33337" y="61913"/>
                  </a:cubicBezTo>
                  <a:cubicBezTo>
                    <a:pt x="38099" y="69056"/>
                    <a:pt x="37307" y="69851"/>
                    <a:pt x="45243" y="73819"/>
                  </a:cubicBezTo>
                  <a:cubicBezTo>
                    <a:pt x="47488" y="74941"/>
                    <a:pt x="50006" y="75406"/>
                    <a:pt x="52387" y="76200"/>
                  </a:cubicBezTo>
                  <a:cubicBezTo>
                    <a:pt x="56356" y="75406"/>
                    <a:pt x="60367" y="74801"/>
                    <a:pt x="64293" y="73819"/>
                  </a:cubicBezTo>
                  <a:cubicBezTo>
                    <a:pt x="66728" y="73210"/>
                    <a:pt x="68927" y="71438"/>
                    <a:pt x="71437" y="71438"/>
                  </a:cubicBezTo>
                  <a:cubicBezTo>
                    <a:pt x="73947" y="71438"/>
                    <a:pt x="76200" y="73025"/>
                    <a:pt x="78581" y="73819"/>
                  </a:cubicBezTo>
                  <a:cubicBezTo>
                    <a:pt x="73946" y="59911"/>
                    <a:pt x="79827" y="72683"/>
                    <a:pt x="69056" y="61913"/>
                  </a:cubicBezTo>
                  <a:cubicBezTo>
                    <a:pt x="67032" y="59889"/>
                    <a:pt x="66447" y="56654"/>
                    <a:pt x="64293" y="54769"/>
                  </a:cubicBezTo>
                  <a:cubicBezTo>
                    <a:pt x="59986" y="51000"/>
                    <a:pt x="54768" y="48419"/>
                    <a:pt x="50006" y="45244"/>
                  </a:cubicBezTo>
                  <a:lnTo>
                    <a:pt x="42862" y="40482"/>
                  </a:lnTo>
                  <a:lnTo>
                    <a:pt x="35718" y="35719"/>
                  </a:lnTo>
                  <a:cubicBezTo>
                    <a:pt x="33943" y="30395"/>
                    <a:pt x="31521" y="18950"/>
                    <a:pt x="26193" y="14288"/>
                  </a:cubicBezTo>
                  <a:cubicBezTo>
                    <a:pt x="21886" y="10519"/>
                    <a:pt x="15954" y="716"/>
                    <a:pt x="11906" y="4763"/>
                  </a:cubicBezTo>
                  <a:lnTo>
                    <a:pt x="0" y="0"/>
                  </a:lnTo>
                  <a:close/>
                </a:path>
              </a:pathLst>
            </a:cu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05" name="Freeform 104"/>
            <p:cNvSpPr/>
            <p:nvPr/>
          </p:nvSpPr>
          <p:spPr>
            <a:xfrm>
              <a:off x="1235869" y="3378994"/>
              <a:ext cx="79634" cy="76200"/>
            </a:xfrm>
            <a:custGeom>
              <a:avLst/>
              <a:gdLst>
                <a:gd name="connsiteX0" fmla="*/ 0 w 79634"/>
                <a:gd name="connsiteY0" fmla="*/ 0 h 76200"/>
                <a:gd name="connsiteX1" fmla="*/ 0 w 79634"/>
                <a:gd name="connsiteY1" fmla="*/ 0 h 76200"/>
                <a:gd name="connsiteX2" fmla="*/ 11906 w 79634"/>
                <a:gd name="connsiteY2" fmla="*/ 28575 h 76200"/>
                <a:gd name="connsiteX3" fmla="*/ 19050 w 79634"/>
                <a:gd name="connsiteY3" fmla="*/ 33337 h 76200"/>
                <a:gd name="connsiteX4" fmla="*/ 23812 w 79634"/>
                <a:gd name="connsiteY4" fmla="*/ 47625 h 76200"/>
                <a:gd name="connsiteX5" fmla="*/ 35719 w 79634"/>
                <a:gd name="connsiteY5" fmla="*/ 61912 h 76200"/>
                <a:gd name="connsiteX6" fmla="*/ 52387 w 79634"/>
                <a:gd name="connsiteY6" fmla="*/ 73819 h 76200"/>
                <a:gd name="connsiteX7" fmla="*/ 59531 w 79634"/>
                <a:gd name="connsiteY7" fmla="*/ 76200 h 76200"/>
                <a:gd name="connsiteX8" fmla="*/ 73819 w 79634"/>
                <a:gd name="connsiteY8" fmla="*/ 57150 h 76200"/>
                <a:gd name="connsiteX9" fmla="*/ 52387 w 79634"/>
                <a:gd name="connsiteY9" fmla="*/ 50006 h 76200"/>
                <a:gd name="connsiteX10" fmla="*/ 45244 w 79634"/>
                <a:gd name="connsiteY10" fmla="*/ 47625 h 76200"/>
                <a:gd name="connsiteX11" fmla="*/ 42862 w 79634"/>
                <a:gd name="connsiteY11" fmla="*/ 40481 h 76200"/>
                <a:gd name="connsiteX12" fmla="*/ 33337 w 79634"/>
                <a:gd name="connsiteY12" fmla="*/ 26194 h 76200"/>
                <a:gd name="connsiteX13" fmla="*/ 14287 w 79634"/>
                <a:gd name="connsiteY13" fmla="*/ 2381 h 76200"/>
                <a:gd name="connsiteX14" fmla="*/ 0 w 79634"/>
                <a:gd name="connsiteY14"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34" h="76200">
                  <a:moveTo>
                    <a:pt x="0" y="0"/>
                  </a:moveTo>
                  <a:lnTo>
                    <a:pt x="0" y="0"/>
                  </a:lnTo>
                  <a:cubicBezTo>
                    <a:pt x="2166" y="6499"/>
                    <a:pt x="5203" y="21872"/>
                    <a:pt x="11906" y="28575"/>
                  </a:cubicBezTo>
                  <a:cubicBezTo>
                    <a:pt x="13930" y="30599"/>
                    <a:pt x="16669" y="31750"/>
                    <a:pt x="19050" y="33337"/>
                  </a:cubicBezTo>
                  <a:cubicBezTo>
                    <a:pt x="20637" y="38100"/>
                    <a:pt x="20262" y="44075"/>
                    <a:pt x="23812" y="47625"/>
                  </a:cubicBezTo>
                  <a:cubicBezTo>
                    <a:pt x="32980" y="56793"/>
                    <a:pt x="29088" y="51967"/>
                    <a:pt x="35719" y="61912"/>
                  </a:cubicBezTo>
                  <a:cubicBezTo>
                    <a:pt x="39687" y="73818"/>
                    <a:pt x="35719" y="68263"/>
                    <a:pt x="52387" y="73819"/>
                  </a:cubicBezTo>
                  <a:lnTo>
                    <a:pt x="59531" y="76200"/>
                  </a:lnTo>
                  <a:cubicBezTo>
                    <a:pt x="69056" y="74839"/>
                    <a:pt x="89694" y="77561"/>
                    <a:pt x="73819" y="57150"/>
                  </a:cubicBezTo>
                  <a:cubicBezTo>
                    <a:pt x="73818" y="57148"/>
                    <a:pt x="55960" y="51197"/>
                    <a:pt x="52387" y="50006"/>
                  </a:cubicBezTo>
                  <a:lnTo>
                    <a:pt x="45244" y="47625"/>
                  </a:lnTo>
                  <a:cubicBezTo>
                    <a:pt x="44450" y="45244"/>
                    <a:pt x="44081" y="42675"/>
                    <a:pt x="42862" y="40481"/>
                  </a:cubicBezTo>
                  <a:cubicBezTo>
                    <a:pt x="40082" y="35478"/>
                    <a:pt x="33337" y="26194"/>
                    <a:pt x="33337" y="26194"/>
                  </a:cubicBezTo>
                  <a:cubicBezTo>
                    <a:pt x="30363" y="17272"/>
                    <a:pt x="28649" y="2381"/>
                    <a:pt x="14287" y="2381"/>
                  </a:cubicBezTo>
                  <a:lnTo>
                    <a:pt x="0" y="0"/>
                  </a:lnTo>
                  <a:close/>
                </a:path>
              </a:pathLst>
            </a:cu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07" name="Freeform 106"/>
            <p:cNvSpPr/>
            <p:nvPr/>
          </p:nvSpPr>
          <p:spPr>
            <a:xfrm>
              <a:off x="1364456" y="3440906"/>
              <a:ext cx="140494" cy="100272"/>
            </a:xfrm>
            <a:custGeom>
              <a:avLst/>
              <a:gdLst>
                <a:gd name="connsiteX0" fmla="*/ 0 w 140494"/>
                <a:gd name="connsiteY0" fmla="*/ 0 h 100272"/>
                <a:gd name="connsiteX1" fmla="*/ 0 w 140494"/>
                <a:gd name="connsiteY1" fmla="*/ 0 h 100272"/>
                <a:gd name="connsiteX2" fmla="*/ 16669 w 140494"/>
                <a:gd name="connsiteY2" fmla="*/ 26194 h 100272"/>
                <a:gd name="connsiteX3" fmla="*/ 26194 w 140494"/>
                <a:gd name="connsiteY3" fmla="*/ 40482 h 100272"/>
                <a:gd name="connsiteX4" fmla="*/ 40482 w 140494"/>
                <a:gd name="connsiteY4" fmla="*/ 52388 h 100272"/>
                <a:gd name="connsiteX5" fmla="*/ 42863 w 140494"/>
                <a:gd name="connsiteY5" fmla="*/ 59532 h 100272"/>
                <a:gd name="connsiteX6" fmla="*/ 47625 w 140494"/>
                <a:gd name="connsiteY6" fmla="*/ 66675 h 100272"/>
                <a:gd name="connsiteX7" fmla="*/ 50007 w 140494"/>
                <a:gd name="connsiteY7" fmla="*/ 83344 h 100272"/>
                <a:gd name="connsiteX8" fmla="*/ 66675 w 140494"/>
                <a:gd name="connsiteY8" fmla="*/ 88107 h 100272"/>
                <a:gd name="connsiteX9" fmla="*/ 97632 w 140494"/>
                <a:gd name="connsiteY9" fmla="*/ 92869 h 100272"/>
                <a:gd name="connsiteX10" fmla="*/ 102394 w 140494"/>
                <a:gd name="connsiteY10" fmla="*/ 100013 h 100272"/>
                <a:gd name="connsiteX11" fmla="*/ 116682 w 140494"/>
                <a:gd name="connsiteY11" fmla="*/ 90488 h 100272"/>
                <a:gd name="connsiteX12" fmla="*/ 123825 w 140494"/>
                <a:gd name="connsiteY12" fmla="*/ 76200 h 100272"/>
                <a:gd name="connsiteX13" fmla="*/ 140494 w 140494"/>
                <a:gd name="connsiteY13" fmla="*/ 71438 h 100272"/>
                <a:gd name="connsiteX14" fmla="*/ 119063 w 140494"/>
                <a:gd name="connsiteY14" fmla="*/ 59532 h 100272"/>
                <a:gd name="connsiteX15" fmla="*/ 90488 w 140494"/>
                <a:gd name="connsiteY15" fmla="*/ 40482 h 100272"/>
                <a:gd name="connsiteX16" fmla="*/ 76200 w 140494"/>
                <a:gd name="connsiteY16" fmla="*/ 30957 h 100272"/>
                <a:gd name="connsiteX17" fmla="*/ 69057 w 140494"/>
                <a:gd name="connsiteY17" fmla="*/ 26194 h 100272"/>
                <a:gd name="connsiteX18" fmla="*/ 59532 w 140494"/>
                <a:gd name="connsiteY18" fmla="*/ 16669 h 100272"/>
                <a:gd name="connsiteX19" fmla="*/ 45244 w 140494"/>
                <a:gd name="connsiteY19" fmla="*/ 7144 h 100272"/>
                <a:gd name="connsiteX20" fmla="*/ 38100 w 140494"/>
                <a:gd name="connsiteY20" fmla="*/ 4763 h 100272"/>
                <a:gd name="connsiteX21" fmla="*/ 0 w 140494"/>
                <a:gd name="connsiteY21" fmla="*/ 0 h 10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494" h="100272">
                  <a:moveTo>
                    <a:pt x="0" y="0"/>
                  </a:moveTo>
                  <a:lnTo>
                    <a:pt x="0" y="0"/>
                  </a:lnTo>
                  <a:cubicBezTo>
                    <a:pt x="21290" y="42579"/>
                    <a:pt x="-361" y="4297"/>
                    <a:pt x="16669" y="26194"/>
                  </a:cubicBezTo>
                  <a:cubicBezTo>
                    <a:pt x="20183" y="30712"/>
                    <a:pt x="21431" y="37307"/>
                    <a:pt x="26194" y="40482"/>
                  </a:cubicBezTo>
                  <a:cubicBezTo>
                    <a:pt x="36140" y="47112"/>
                    <a:pt x="31314" y="43220"/>
                    <a:pt x="40482" y="52388"/>
                  </a:cubicBezTo>
                  <a:cubicBezTo>
                    <a:pt x="41276" y="54769"/>
                    <a:pt x="41741" y="57287"/>
                    <a:pt x="42863" y="59532"/>
                  </a:cubicBezTo>
                  <a:cubicBezTo>
                    <a:pt x="44143" y="62092"/>
                    <a:pt x="46803" y="63934"/>
                    <a:pt x="47625" y="66675"/>
                  </a:cubicBezTo>
                  <a:cubicBezTo>
                    <a:pt x="49238" y="72051"/>
                    <a:pt x="46278" y="79149"/>
                    <a:pt x="50007" y="83344"/>
                  </a:cubicBezTo>
                  <a:cubicBezTo>
                    <a:pt x="53846" y="87663"/>
                    <a:pt x="61100" y="86587"/>
                    <a:pt x="66675" y="88107"/>
                  </a:cubicBezTo>
                  <a:cubicBezTo>
                    <a:pt x="80849" y="91973"/>
                    <a:pt x="78052" y="90694"/>
                    <a:pt x="97632" y="92869"/>
                  </a:cubicBezTo>
                  <a:cubicBezTo>
                    <a:pt x="99219" y="95250"/>
                    <a:pt x="99737" y="98950"/>
                    <a:pt x="102394" y="100013"/>
                  </a:cubicBezTo>
                  <a:cubicBezTo>
                    <a:pt x="107317" y="101983"/>
                    <a:pt x="115029" y="92141"/>
                    <a:pt x="116682" y="90488"/>
                  </a:cubicBezTo>
                  <a:cubicBezTo>
                    <a:pt x="118250" y="85783"/>
                    <a:pt x="119629" y="79557"/>
                    <a:pt x="123825" y="76200"/>
                  </a:cubicBezTo>
                  <a:cubicBezTo>
                    <a:pt x="125377" y="74958"/>
                    <a:pt x="139872" y="71593"/>
                    <a:pt x="140494" y="71438"/>
                  </a:cubicBezTo>
                  <a:cubicBezTo>
                    <a:pt x="127920" y="67247"/>
                    <a:pt x="135438" y="70449"/>
                    <a:pt x="119063" y="59532"/>
                  </a:cubicBezTo>
                  <a:lnTo>
                    <a:pt x="90488" y="40482"/>
                  </a:lnTo>
                  <a:lnTo>
                    <a:pt x="76200" y="30957"/>
                  </a:lnTo>
                  <a:lnTo>
                    <a:pt x="69057" y="26194"/>
                  </a:lnTo>
                  <a:cubicBezTo>
                    <a:pt x="65015" y="14071"/>
                    <a:pt x="69923" y="22441"/>
                    <a:pt x="59532" y="16669"/>
                  </a:cubicBezTo>
                  <a:cubicBezTo>
                    <a:pt x="54528" y="13889"/>
                    <a:pt x="50674" y="8954"/>
                    <a:pt x="45244" y="7144"/>
                  </a:cubicBezTo>
                  <a:cubicBezTo>
                    <a:pt x="42863" y="6350"/>
                    <a:pt x="40570" y="5212"/>
                    <a:pt x="38100" y="4763"/>
                  </a:cubicBezTo>
                  <a:cubicBezTo>
                    <a:pt x="23379" y="2087"/>
                    <a:pt x="6350" y="794"/>
                    <a:pt x="0" y="0"/>
                  </a:cubicBezTo>
                  <a:close/>
                </a:path>
              </a:pathLst>
            </a:cu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08" name="Freeform 107"/>
            <p:cNvSpPr/>
            <p:nvPr/>
          </p:nvSpPr>
          <p:spPr>
            <a:xfrm>
              <a:off x="1664494" y="3745490"/>
              <a:ext cx="47625" cy="26410"/>
            </a:xfrm>
            <a:custGeom>
              <a:avLst/>
              <a:gdLst>
                <a:gd name="connsiteX0" fmla="*/ 0 w 47625"/>
                <a:gd name="connsiteY0" fmla="*/ 7360 h 26410"/>
                <a:gd name="connsiteX1" fmla="*/ 0 w 47625"/>
                <a:gd name="connsiteY1" fmla="*/ 7360 h 26410"/>
                <a:gd name="connsiteX2" fmla="*/ 16669 w 47625"/>
                <a:gd name="connsiteY2" fmla="*/ 21648 h 26410"/>
                <a:gd name="connsiteX3" fmla="*/ 26194 w 47625"/>
                <a:gd name="connsiteY3" fmla="*/ 24029 h 26410"/>
                <a:gd name="connsiteX4" fmla="*/ 33337 w 47625"/>
                <a:gd name="connsiteY4" fmla="*/ 26410 h 26410"/>
                <a:gd name="connsiteX5" fmla="*/ 42862 w 47625"/>
                <a:gd name="connsiteY5" fmla="*/ 24029 h 26410"/>
                <a:gd name="connsiteX6" fmla="*/ 47625 w 47625"/>
                <a:gd name="connsiteY6" fmla="*/ 9741 h 26410"/>
                <a:gd name="connsiteX7" fmla="*/ 45244 w 47625"/>
                <a:gd name="connsiteY7" fmla="*/ 216 h 26410"/>
                <a:gd name="connsiteX8" fmla="*/ 38100 w 47625"/>
                <a:gd name="connsiteY8" fmla="*/ 4979 h 26410"/>
                <a:gd name="connsiteX9" fmla="*/ 30956 w 47625"/>
                <a:gd name="connsiteY9" fmla="*/ 7360 h 26410"/>
                <a:gd name="connsiteX10" fmla="*/ 0 w 47625"/>
                <a:gd name="connsiteY10" fmla="*/ 7360 h 2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625" h="26410">
                  <a:moveTo>
                    <a:pt x="0" y="7360"/>
                  </a:moveTo>
                  <a:lnTo>
                    <a:pt x="0" y="7360"/>
                  </a:lnTo>
                  <a:cubicBezTo>
                    <a:pt x="5556" y="12123"/>
                    <a:pt x="10495" y="17719"/>
                    <a:pt x="16669" y="21648"/>
                  </a:cubicBezTo>
                  <a:cubicBezTo>
                    <a:pt x="19430" y="23405"/>
                    <a:pt x="23047" y="23130"/>
                    <a:pt x="26194" y="24029"/>
                  </a:cubicBezTo>
                  <a:cubicBezTo>
                    <a:pt x="28607" y="24718"/>
                    <a:pt x="30956" y="25616"/>
                    <a:pt x="33337" y="26410"/>
                  </a:cubicBezTo>
                  <a:cubicBezTo>
                    <a:pt x="36512" y="25616"/>
                    <a:pt x="40732" y="26514"/>
                    <a:pt x="42862" y="24029"/>
                  </a:cubicBezTo>
                  <a:cubicBezTo>
                    <a:pt x="46129" y="20217"/>
                    <a:pt x="47625" y="9741"/>
                    <a:pt x="47625" y="9741"/>
                  </a:cubicBezTo>
                  <a:cubicBezTo>
                    <a:pt x="46831" y="6566"/>
                    <a:pt x="48171" y="1679"/>
                    <a:pt x="45244" y="216"/>
                  </a:cubicBezTo>
                  <a:cubicBezTo>
                    <a:pt x="42684" y="-1064"/>
                    <a:pt x="40660" y="3699"/>
                    <a:pt x="38100" y="4979"/>
                  </a:cubicBezTo>
                  <a:cubicBezTo>
                    <a:pt x="35855" y="6102"/>
                    <a:pt x="33457" y="7152"/>
                    <a:pt x="30956" y="7360"/>
                  </a:cubicBezTo>
                  <a:cubicBezTo>
                    <a:pt x="23837" y="7953"/>
                    <a:pt x="5159" y="7360"/>
                    <a:pt x="0" y="7360"/>
                  </a:cubicBezTo>
                  <a:close/>
                </a:path>
              </a:pathLst>
            </a:cu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0" name="Freeform 109"/>
            <p:cNvSpPr/>
            <p:nvPr/>
          </p:nvSpPr>
          <p:spPr>
            <a:xfrm>
              <a:off x="1609725" y="4166088"/>
              <a:ext cx="33433" cy="17768"/>
            </a:xfrm>
            <a:custGeom>
              <a:avLst/>
              <a:gdLst>
                <a:gd name="connsiteX0" fmla="*/ 0 w 33433"/>
                <a:gd name="connsiteY0" fmla="*/ 8243 h 17768"/>
                <a:gd name="connsiteX1" fmla="*/ 0 w 33433"/>
                <a:gd name="connsiteY1" fmla="*/ 8243 h 17768"/>
                <a:gd name="connsiteX2" fmla="*/ 19050 w 33433"/>
                <a:gd name="connsiteY2" fmla="*/ 15387 h 17768"/>
                <a:gd name="connsiteX3" fmla="*/ 26194 w 33433"/>
                <a:gd name="connsiteY3" fmla="*/ 17768 h 17768"/>
                <a:gd name="connsiteX4" fmla="*/ 33338 w 33433"/>
                <a:gd name="connsiteY4" fmla="*/ 15387 h 17768"/>
                <a:gd name="connsiteX5" fmla="*/ 30956 w 33433"/>
                <a:gd name="connsiteY5" fmla="*/ 1100 h 17768"/>
                <a:gd name="connsiteX6" fmla="*/ 11906 w 33433"/>
                <a:gd name="connsiteY6" fmla="*/ 3481 h 17768"/>
                <a:gd name="connsiteX7" fmla="*/ 0 w 33433"/>
                <a:gd name="connsiteY7" fmla="*/ 8243 h 1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33" h="17768">
                  <a:moveTo>
                    <a:pt x="0" y="8243"/>
                  </a:moveTo>
                  <a:lnTo>
                    <a:pt x="0" y="8243"/>
                  </a:lnTo>
                  <a:lnTo>
                    <a:pt x="19050" y="15387"/>
                  </a:lnTo>
                  <a:cubicBezTo>
                    <a:pt x="21409" y="16245"/>
                    <a:pt x="23684" y="17768"/>
                    <a:pt x="26194" y="17768"/>
                  </a:cubicBezTo>
                  <a:cubicBezTo>
                    <a:pt x="28704" y="17768"/>
                    <a:pt x="30957" y="16181"/>
                    <a:pt x="33338" y="15387"/>
                  </a:cubicBezTo>
                  <a:cubicBezTo>
                    <a:pt x="32544" y="10625"/>
                    <a:pt x="35177" y="3445"/>
                    <a:pt x="30956" y="1100"/>
                  </a:cubicBezTo>
                  <a:cubicBezTo>
                    <a:pt x="25362" y="-2008"/>
                    <a:pt x="18202" y="2336"/>
                    <a:pt x="11906" y="3481"/>
                  </a:cubicBezTo>
                  <a:cubicBezTo>
                    <a:pt x="9437" y="3930"/>
                    <a:pt x="4763" y="5862"/>
                    <a:pt x="0" y="8243"/>
                  </a:cubicBezTo>
                  <a:close/>
                </a:path>
              </a:pathLst>
            </a:cu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2" name="Freeform 111"/>
            <p:cNvSpPr/>
            <p:nvPr/>
          </p:nvSpPr>
          <p:spPr>
            <a:xfrm>
              <a:off x="2105025" y="3971925"/>
              <a:ext cx="42863" cy="33338"/>
            </a:xfrm>
            <a:custGeom>
              <a:avLst/>
              <a:gdLst>
                <a:gd name="connsiteX0" fmla="*/ 0 w 42863"/>
                <a:gd name="connsiteY0" fmla="*/ 14288 h 33338"/>
                <a:gd name="connsiteX1" fmla="*/ 0 w 42863"/>
                <a:gd name="connsiteY1" fmla="*/ 14288 h 33338"/>
                <a:gd name="connsiteX2" fmla="*/ 11906 w 42863"/>
                <a:gd name="connsiteY2" fmla="*/ 30956 h 33338"/>
                <a:gd name="connsiteX3" fmla="*/ 19050 w 42863"/>
                <a:gd name="connsiteY3" fmla="*/ 33338 h 33338"/>
                <a:gd name="connsiteX4" fmla="*/ 42863 w 42863"/>
                <a:gd name="connsiteY4" fmla="*/ 30956 h 33338"/>
                <a:gd name="connsiteX5" fmla="*/ 35719 w 42863"/>
                <a:gd name="connsiteY5" fmla="*/ 2381 h 33338"/>
                <a:gd name="connsiteX6" fmla="*/ 28575 w 42863"/>
                <a:gd name="connsiteY6" fmla="*/ 0 h 33338"/>
                <a:gd name="connsiteX7" fmla="*/ 0 w 42863"/>
                <a:gd name="connsiteY7" fmla="*/ 14288 h 3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63" h="33338">
                  <a:moveTo>
                    <a:pt x="0" y="14288"/>
                  </a:moveTo>
                  <a:lnTo>
                    <a:pt x="0" y="14288"/>
                  </a:lnTo>
                  <a:cubicBezTo>
                    <a:pt x="3969" y="19844"/>
                    <a:pt x="7078" y="26128"/>
                    <a:pt x="11906" y="30956"/>
                  </a:cubicBezTo>
                  <a:cubicBezTo>
                    <a:pt x="13681" y="32731"/>
                    <a:pt x="16540" y="33338"/>
                    <a:pt x="19050" y="33338"/>
                  </a:cubicBezTo>
                  <a:cubicBezTo>
                    <a:pt x="27027" y="33338"/>
                    <a:pt x="34925" y="31750"/>
                    <a:pt x="42863" y="30956"/>
                  </a:cubicBezTo>
                  <a:cubicBezTo>
                    <a:pt x="42042" y="23567"/>
                    <a:pt x="43720" y="8782"/>
                    <a:pt x="35719" y="2381"/>
                  </a:cubicBezTo>
                  <a:cubicBezTo>
                    <a:pt x="33759" y="813"/>
                    <a:pt x="30956" y="794"/>
                    <a:pt x="28575" y="0"/>
                  </a:cubicBezTo>
                  <a:cubicBezTo>
                    <a:pt x="12604" y="5324"/>
                    <a:pt x="4762" y="11907"/>
                    <a:pt x="0" y="14288"/>
                  </a:cubicBezTo>
                  <a:close/>
                </a:path>
              </a:pathLst>
            </a:cu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3" name="Freeform 112"/>
            <p:cNvSpPr/>
            <p:nvPr/>
          </p:nvSpPr>
          <p:spPr>
            <a:xfrm>
              <a:off x="2762250" y="4105275"/>
              <a:ext cx="33346" cy="80963"/>
            </a:xfrm>
            <a:custGeom>
              <a:avLst/>
              <a:gdLst>
                <a:gd name="connsiteX0" fmla="*/ 0 w 33346"/>
                <a:gd name="connsiteY0" fmla="*/ 0 h 80963"/>
                <a:gd name="connsiteX1" fmla="*/ 0 w 33346"/>
                <a:gd name="connsiteY1" fmla="*/ 0 h 80963"/>
                <a:gd name="connsiteX2" fmla="*/ 2381 w 33346"/>
                <a:gd name="connsiteY2" fmla="*/ 21431 h 80963"/>
                <a:gd name="connsiteX3" fmla="*/ 4763 w 33346"/>
                <a:gd name="connsiteY3" fmla="*/ 71438 h 80963"/>
                <a:gd name="connsiteX4" fmla="*/ 9525 w 33346"/>
                <a:gd name="connsiteY4" fmla="*/ 78581 h 80963"/>
                <a:gd name="connsiteX5" fmla="*/ 16669 w 33346"/>
                <a:gd name="connsiteY5" fmla="*/ 80963 h 80963"/>
                <a:gd name="connsiteX6" fmla="*/ 30956 w 33346"/>
                <a:gd name="connsiteY6" fmla="*/ 78581 h 80963"/>
                <a:gd name="connsiteX7" fmla="*/ 33338 w 33346"/>
                <a:gd name="connsiteY7" fmla="*/ 69056 h 80963"/>
                <a:gd name="connsiteX8" fmla="*/ 30956 w 33346"/>
                <a:gd name="connsiteY8" fmla="*/ 50006 h 80963"/>
                <a:gd name="connsiteX9" fmla="*/ 19050 w 33346"/>
                <a:gd name="connsiteY9" fmla="*/ 26194 h 80963"/>
                <a:gd name="connsiteX10" fmla="*/ 14288 w 33346"/>
                <a:gd name="connsiteY10" fmla="*/ 19050 h 80963"/>
                <a:gd name="connsiteX11" fmla="*/ 0 w 33346"/>
                <a:gd name="connsiteY11" fmla="*/ 0 h 8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46" h="80963">
                  <a:moveTo>
                    <a:pt x="0" y="0"/>
                  </a:moveTo>
                  <a:lnTo>
                    <a:pt x="0" y="0"/>
                  </a:lnTo>
                  <a:cubicBezTo>
                    <a:pt x="794" y="7144"/>
                    <a:pt x="1903" y="14259"/>
                    <a:pt x="2381" y="21431"/>
                  </a:cubicBezTo>
                  <a:cubicBezTo>
                    <a:pt x="3491" y="38082"/>
                    <a:pt x="2693" y="54879"/>
                    <a:pt x="4763" y="71438"/>
                  </a:cubicBezTo>
                  <a:cubicBezTo>
                    <a:pt x="5118" y="74278"/>
                    <a:pt x="7290" y="76793"/>
                    <a:pt x="9525" y="78581"/>
                  </a:cubicBezTo>
                  <a:cubicBezTo>
                    <a:pt x="11485" y="80149"/>
                    <a:pt x="14288" y="80169"/>
                    <a:pt x="16669" y="80963"/>
                  </a:cubicBezTo>
                  <a:cubicBezTo>
                    <a:pt x="21431" y="80169"/>
                    <a:pt x="27027" y="81387"/>
                    <a:pt x="30956" y="78581"/>
                  </a:cubicBezTo>
                  <a:cubicBezTo>
                    <a:pt x="33619" y="76679"/>
                    <a:pt x="33338" y="72329"/>
                    <a:pt x="33338" y="69056"/>
                  </a:cubicBezTo>
                  <a:cubicBezTo>
                    <a:pt x="33338" y="62657"/>
                    <a:pt x="32008" y="56318"/>
                    <a:pt x="30956" y="50006"/>
                  </a:cubicBezTo>
                  <a:cubicBezTo>
                    <a:pt x="28861" y="37439"/>
                    <a:pt x="27462" y="38812"/>
                    <a:pt x="19050" y="26194"/>
                  </a:cubicBezTo>
                  <a:cubicBezTo>
                    <a:pt x="17463" y="23813"/>
                    <a:pt x="15193" y="21765"/>
                    <a:pt x="14288" y="19050"/>
                  </a:cubicBezTo>
                  <a:cubicBezTo>
                    <a:pt x="11153" y="9647"/>
                    <a:pt x="2381" y="3175"/>
                    <a:pt x="0" y="0"/>
                  </a:cubicBezTo>
                  <a:close/>
                </a:path>
              </a:pathLst>
            </a:cu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4" name="Freeform 113"/>
            <p:cNvSpPr/>
            <p:nvPr/>
          </p:nvSpPr>
          <p:spPr>
            <a:xfrm>
              <a:off x="2519221" y="4486275"/>
              <a:ext cx="31154" cy="54769"/>
            </a:xfrm>
            <a:custGeom>
              <a:avLst/>
              <a:gdLst>
                <a:gd name="connsiteX0" fmla="*/ 4904 w 31154"/>
                <a:gd name="connsiteY0" fmla="*/ 0 h 54769"/>
                <a:gd name="connsiteX1" fmla="*/ 4904 w 31154"/>
                <a:gd name="connsiteY1" fmla="*/ 0 h 54769"/>
                <a:gd name="connsiteX2" fmla="*/ 4904 w 31154"/>
                <a:gd name="connsiteY2" fmla="*/ 40481 h 54769"/>
                <a:gd name="connsiteX3" fmla="*/ 19192 w 31154"/>
                <a:gd name="connsiteY3" fmla="*/ 50006 h 54769"/>
                <a:gd name="connsiteX4" fmla="*/ 26335 w 31154"/>
                <a:gd name="connsiteY4" fmla="*/ 54769 h 54769"/>
                <a:gd name="connsiteX5" fmla="*/ 31098 w 31154"/>
                <a:gd name="connsiteY5" fmla="*/ 47625 h 54769"/>
                <a:gd name="connsiteX6" fmla="*/ 23954 w 31154"/>
                <a:gd name="connsiteY6" fmla="*/ 42863 h 54769"/>
                <a:gd name="connsiteX7" fmla="*/ 21573 w 31154"/>
                <a:gd name="connsiteY7" fmla="*/ 35719 h 54769"/>
                <a:gd name="connsiteX8" fmla="*/ 16810 w 31154"/>
                <a:gd name="connsiteY8" fmla="*/ 28575 h 54769"/>
                <a:gd name="connsiteX9" fmla="*/ 4904 w 31154"/>
                <a:gd name="connsiteY9" fmla="*/ 0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54" h="54769">
                  <a:moveTo>
                    <a:pt x="4904" y="0"/>
                  </a:moveTo>
                  <a:lnTo>
                    <a:pt x="4904" y="0"/>
                  </a:lnTo>
                  <a:cubicBezTo>
                    <a:pt x="1768" y="14115"/>
                    <a:pt x="-4357" y="26590"/>
                    <a:pt x="4904" y="40481"/>
                  </a:cubicBezTo>
                  <a:cubicBezTo>
                    <a:pt x="8079" y="45244"/>
                    <a:pt x="14429" y="46831"/>
                    <a:pt x="19192" y="50006"/>
                  </a:cubicBezTo>
                  <a:lnTo>
                    <a:pt x="26335" y="54769"/>
                  </a:lnTo>
                  <a:cubicBezTo>
                    <a:pt x="27923" y="52388"/>
                    <a:pt x="31659" y="50431"/>
                    <a:pt x="31098" y="47625"/>
                  </a:cubicBezTo>
                  <a:cubicBezTo>
                    <a:pt x="30537" y="44819"/>
                    <a:pt x="25742" y="45098"/>
                    <a:pt x="23954" y="42863"/>
                  </a:cubicBezTo>
                  <a:cubicBezTo>
                    <a:pt x="22386" y="40903"/>
                    <a:pt x="22696" y="37964"/>
                    <a:pt x="21573" y="35719"/>
                  </a:cubicBezTo>
                  <a:cubicBezTo>
                    <a:pt x="20293" y="33159"/>
                    <a:pt x="18398" y="30956"/>
                    <a:pt x="16810" y="28575"/>
                  </a:cubicBezTo>
                  <a:cubicBezTo>
                    <a:pt x="13174" y="17666"/>
                    <a:pt x="6888" y="4763"/>
                    <a:pt x="4904" y="0"/>
                  </a:cubicBezTo>
                  <a:close/>
                </a:path>
              </a:pathLst>
            </a:cu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5" name="Freeform 114"/>
            <p:cNvSpPr/>
            <p:nvPr/>
          </p:nvSpPr>
          <p:spPr>
            <a:xfrm>
              <a:off x="2550319" y="4038137"/>
              <a:ext cx="54769" cy="40944"/>
            </a:xfrm>
            <a:custGeom>
              <a:avLst/>
              <a:gdLst>
                <a:gd name="connsiteX0" fmla="*/ 0 w 54769"/>
                <a:gd name="connsiteY0" fmla="*/ 14751 h 40944"/>
                <a:gd name="connsiteX1" fmla="*/ 0 w 54769"/>
                <a:gd name="connsiteY1" fmla="*/ 14751 h 40944"/>
                <a:gd name="connsiteX2" fmla="*/ 16669 w 54769"/>
                <a:gd name="connsiteY2" fmla="*/ 29038 h 40944"/>
                <a:gd name="connsiteX3" fmla="*/ 21431 w 54769"/>
                <a:gd name="connsiteY3" fmla="*/ 36182 h 40944"/>
                <a:gd name="connsiteX4" fmla="*/ 35719 w 54769"/>
                <a:gd name="connsiteY4" fmla="*/ 40944 h 40944"/>
                <a:gd name="connsiteX5" fmla="*/ 52387 w 54769"/>
                <a:gd name="connsiteY5" fmla="*/ 33801 h 40944"/>
                <a:gd name="connsiteX6" fmla="*/ 54769 w 54769"/>
                <a:gd name="connsiteY6" fmla="*/ 26657 h 40944"/>
                <a:gd name="connsiteX7" fmla="*/ 52387 w 54769"/>
                <a:gd name="connsiteY7" fmla="*/ 19513 h 40944"/>
                <a:gd name="connsiteX8" fmla="*/ 45244 w 54769"/>
                <a:gd name="connsiteY8" fmla="*/ 14751 h 40944"/>
                <a:gd name="connsiteX9" fmla="*/ 40481 w 54769"/>
                <a:gd name="connsiteY9" fmla="*/ 7607 h 40944"/>
                <a:gd name="connsiteX10" fmla="*/ 38100 w 54769"/>
                <a:gd name="connsiteY10" fmla="*/ 463 h 40944"/>
                <a:gd name="connsiteX11" fmla="*/ 16669 w 54769"/>
                <a:gd name="connsiteY11" fmla="*/ 17132 h 40944"/>
                <a:gd name="connsiteX12" fmla="*/ 0 w 54769"/>
                <a:gd name="connsiteY12" fmla="*/ 14751 h 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769" h="40944">
                  <a:moveTo>
                    <a:pt x="0" y="14751"/>
                  </a:moveTo>
                  <a:lnTo>
                    <a:pt x="0" y="14751"/>
                  </a:lnTo>
                  <a:cubicBezTo>
                    <a:pt x="5556" y="19513"/>
                    <a:pt x="11494" y="23863"/>
                    <a:pt x="16669" y="29038"/>
                  </a:cubicBezTo>
                  <a:cubicBezTo>
                    <a:pt x="18693" y="31062"/>
                    <a:pt x="19004" y="34665"/>
                    <a:pt x="21431" y="36182"/>
                  </a:cubicBezTo>
                  <a:cubicBezTo>
                    <a:pt x="25688" y="38843"/>
                    <a:pt x="35719" y="40944"/>
                    <a:pt x="35719" y="40944"/>
                  </a:cubicBezTo>
                  <a:cubicBezTo>
                    <a:pt x="41439" y="39514"/>
                    <a:pt x="48276" y="38940"/>
                    <a:pt x="52387" y="33801"/>
                  </a:cubicBezTo>
                  <a:cubicBezTo>
                    <a:pt x="53955" y="31841"/>
                    <a:pt x="53975" y="29038"/>
                    <a:pt x="54769" y="26657"/>
                  </a:cubicBezTo>
                  <a:cubicBezTo>
                    <a:pt x="53975" y="24276"/>
                    <a:pt x="53955" y="21473"/>
                    <a:pt x="52387" y="19513"/>
                  </a:cubicBezTo>
                  <a:cubicBezTo>
                    <a:pt x="50599" y="17278"/>
                    <a:pt x="47267" y="16774"/>
                    <a:pt x="45244" y="14751"/>
                  </a:cubicBezTo>
                  <a:cubicBezTo>
                    <a:pt x="43220" y="12727"/>
                    <a:pt x="42069" y="9988"/>
                    <a:pt x="40481" y="7607"/>
                  </a:cubicBezTo>
                  <a:cubicBezTo>
                    <a:pt x="39687" y="5226"/>
                    <a:pt x="39032" y="-1868"/>
                    <a:pt x="38100" y="463"/>
                  </a:cubicBezTo>
                  <a:cubicBezTo>
                    <a:pt x="27965" y="25802"/>
                    <a:pt x="49029" y="20368"/>
                    <a:pt x="16669" y="17132"/>
                  </a:cubicBezTo>
                  <a:cubicBezTo>
                    <a:pt x="15089" y="16974"/>
                    <a:pt x="2778" y="15148"/>
                    <a:pt x="0" y="14751"/>
                  </a:cubicBezTo>
                  <a:close/>
                </a:path>
              </a:pathLst>
            </a:cu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6" name="Freeform 115"/>
            <p:cNvSpPr/>
            <p:nvPr/>
          </p:nvSpPr>
          <p:spPr>
            <a:xfrm>
              <a:off x="2357438" y="4121944"/>
              <a:ext cx="57344" cy="32366"/>
            </a:xfrm>
            <a:custGeom>
              <a:avLst/>
              <a:gdLst>
                <a:gd name="connsiteX0" fmla="*/ 0 w 57344"/>
                <a:gd name="connsiteY0" fmla="*/ 0 h 32366"/>
                <a:gd name="connsiteX1" fmla="*/ 0 w 57344"/>
                <a:gd name="connsiteY1" fmla="*/ 0 h 32366"/>
                <a:gd name="connsiteX2" fmla="*/ 21431 w 57344"/>
                <a:gd name="connsiteY2" fmla="*/ 11906 h 32366"/>
                <a:gd name="connsiteX3" fmla="*/ 28575 w 57344"/>
                <a:gd name="connsiteY3" fmla="*/ 14287 h 32366"/>
                <a:gd name="connsiteX4" fmla="*/ 42862 w 57344"/>
                <a:gd name="connsiteY4" fmla="*/ 21431 h 32366"/>
                <a:gd name="connsiteX5" fmla="*/ 57150 w 57344"/>
                <a:gd name="connsiteY5" fmla="*/ 30956 h 32366"/>
                <a:gd name="connsiteX6" fmla="*/ 47625 w 57344"/>
                <a:gd name="connsiteY6" fmla="*/ 19050 h 32366"/>
                <a:gd name="connsiteX7" fmla="*/ 26193 w 57344"/>
                <a:gd name="connsiteY7" fmla="*/ 9525 h 32366"/>
                <a:gd name="connsiteX8" fmla="*/ 0 w 57344"/>
                <a:gd name="connsiteY8" fmla="*/ 0 h 3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44" h="32366">
                  <a:moveTo>
                    <a:pt x="0" y="0"/>
                  </a:moveTo>
                  <a:lnTo>
                    <a:pt x="0" y="0"/>
                  </a:lnTo>
                  <a:cubicBezTo>
                    <a:pt x="7144" y="3969"/>
                    <a:pt x="14122" y="8251"/>
                    <a:pt x="21431" y="11906"/>
                  </a:cubicBezTo>
                  <a:cubicBezTo>
                    <a:pt x="23676" y="13029"/>
                    <a:pt x="26330" y="13164"/>
                    <a:pt x="28575" y="14287"/>
                  </a:cubicBezTo>
                  <a:cubicBezTo>
                    <a:pt x="47039" y="23520"/>
                    <a:pt x="24905" y="15446"/>
                    <a:pt x="42862" y="21431"/>
                  </a:cubicBezTo>
                  <a:cubicBezTo>
                    <a:pt x="47625" y="24606"/>
                    <a:pt x="58961" y="36386"/>
                    <a:pt x="57150" y="30956"/>
                  </a:cubicBezTo>
                  <a:cubicBezTo>
                    <a:pt x="54567" y="23210"/>
                    <a:pt x="56054" y="22796"/>
                    <a:pt x="47625" y="19050"/>
                  </a:cubicBezTo>
                  <a:cubicBezTo>
                    <a:pt x="32763" y="12445"/>
                    <a:pt x="36294" y="17606"/>
                    <a:pt x="26193" y="9525"/>
                  </a:cubicBezTo>
                  <a:cubicBezTo>
                    <a:pt x="24440" y="8123"/>
                    <a:pt x="4365" y="1587"/>
                    <a:pt x="0" y="0"/>
                  </a:cubicBezTo>
                  <a:close/>
                </a:path>
              </a:pathLst>
            </a:cu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7" name="Freeform 116"/>
            <p:cNvSpPr/>
            <p:nvPr/>
          </p:nvSpPr>
          <p:spPr>
            <a:xfrm>
              <a:off x="1303506" y="3482502"/>
              <a:ext cx="2524328" cy="1906621"/>
            </a:xfrm>
            <a:custGeom>
              <a:avLst/>
              <a:gdLst>
                <a:gd name="connsiteX0" fmla="*/ 2524328 w 2524328"/>
                <a:gd name="connsiteY0" fmla="*/ 1906621 h 1906621"/>
                <a:gd name="connsiteX1" fmla="*/ 2475690 w 2524328"/>
                <a:gd name="connsiteY1" fmla="*/ 1892030 h 1906621"/>
                <a:gd name="connsiteX2" fmla="*/ 2412460 w 2524328"/>
                <a:gd name="connsiteY2" fmla="*/ 1828800 h 1906621"/>
                <a:gd name="connsiteX3" fmla="*/ 2281137 w 2524328"/>
                <a:gd name="connsiteY3" fmla="*/ 1746115 h 1906621"/>
                <a:gd name="connsiteX4" fmla="*/ 2096311 w 2524328"/>
                <a:gd name="connsiteY4" fmla="*/ 1473741 h 1906621"/>
                <a:gd name="connsiteX5" fmla="*/ 2062264 w 2524328"/>
                <a:gd name="connsiteY5" fmla="*/ 1405647 h 1906621"/>
                <a:gd name="connsiteX6" fmla="*/ 1551562 w 2524328"/>
                <a:gd name="connsiteY6" fmla="*/ 1206230 h 1906621"/>
                <a:gd name="connsiteX7" fmla="*/ 1147864 w 2524328"/>
                <a:gd name="connsiteY7" fmla="*/ 1245141 h 1906621"/>
                <a:gd name="connsiteX8" fmla="*/ 943583 w 2524328"/>
                <a:gd name="connsiteY8" fmla="*/ 1050587 h 1906621"/>
                <a:gd name="connsiteX9" fmla="*/ 948447 w 2524328"/>
                <a:gd name="connsiteY9" fmla="*/ 1006813 h 1906621"/>
                <a:gd name="connsiteX10" fmla="*/ 909537 w 2524328"/>
                <a:gd name="connsiteY10" fmla="*/ 987358 h 1906621"/>
                <a:gd name="connsiteX11" fmla="*/ 914400 w 2524328"/>
                <a:gd name="connsiteY11" fmla="*/ 826851 h 1906621"/>
                <a:gd name="connsiteX12" fmla="*/ 880354 w 2524328"/>
                <a:gd name="connsiteY12" fmla="*/ 739302 h 1906621"/>
                <a:gd name="connsiteX13" fmla="*/ 821988 w 2524328"/>
                <a:gd name="connsiteY13" fmla="*/ 666345 h 1906621"/>
                <a:gd name="connsiteX14" fmla="*/ 787941 w 2524328"/>
                <a:gd name="connsiteY14" fmla="*/ 588524 h 1906621"/>
                <a:gd name="connsiteX15" fmla="*/ 739303 w 2524328"/>
                <a:gd name="connsiteY15" fmla="*/ 583660 h 1906621"/>
                <a:gd name="connsiteX16" fmla="*/ 666345 w 2524328"/>
                <a:gd name="connsiteY16" fmla="*/ 510702 h 1906621"/>
                <a:gd name="connsiteX17" fmla="*/ 593388 w 2524328"/>
                <a:gd name="connsiteY17" fmla="*/ 437745 h 1906621"/>
                <a:gd name="connsiteX18" fmla="*/ 525294 w 2524328"/>
                <a:gd name="connsiteY18" fmla="*/ 428017 h 1906621"/>
                <a:gd name="connsiteX19" fmla="*/ 486383 w 2524328"/>
                <a:gd name="connsiteY19" fmla="*/ 374515 h 1906621"/>
                <a:gd name="connsiteX20" fmla="*/ 442609 w 2524328"/>
                <a:gd name="connsiteY20" fmla="*/ 340468 h 1906621"/>
                <a:gd name="connsiteX21" fmla="*/ 408562 w 2524328"/>
                <a:gd name="connsiteY21" fmla="*/ 257783 h 1906621"/>
                <a:gd name="connsiteX22" fmla="*/ 432881 w 2524328"/>
                <a:gd name="connsiteY22" fmla="*/ 223736 h 1906621"/>
                <a:gd name="connsiteX23" fmla="*/ 359924 w 2524328"/>
                <a:gd name="connsiteY23" fmla="*/ 150779 h 1906621"/>
                <a:gd name="connsiteX24" fmla="*/ 330741 w 2524328"/>
                <a:gd name="connsiteY24" fmla="*/ 107004 h 1906621"/>
                <a:gd name="connsiteX25" fmla="*/ 330741 w 2524328"/>
                <a:gd name="connsiteY25" fmla="*/ 77821 h 1906621"/>
                <a:gd name="connsiteX26" fmla="*/ 301558 w 2524328"/>
                <a:gd name="connsiteY26" fmla="*/ 77821 h 1906621"/>
                <a:gd name="connsiteX27" fmla="*/ 238328 w 2524328"/>
                <a:gd name="connsiteY27" fmla="*/ 43775 h 1906621"/>
                <a:gd name="connsiteX28" fmla="*/ 184826 w 2524328"/>
                <a:gd name="connsiteY28" fmla="*/ 29183 h 1906621"/>
                <a:gd name="connsiteX29" fmla="*/ 72958 w 2524328"/>
                <a:gd name="connsiteY29" fmla="*/ 29183 h 1906621"/>
                <a:gd name="connsiteX30" fmla="*/ 34047 w 2524328"/>
                <a:gd name="connsiteY30" fmla="*/ 34047 h 1906621"/>
                <a:gd name="connsiteX31" fmla="*/ 0 w 2524328"/>
                <a:gd name="connsiteY31" fmla="*/ 0 h 190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24328" h="1906621">
                  <a:moveTo>
                    <a:pt x="2524328" y="1906621"/>
                  </a:moveTo>
                  <a:lnTo>
                    <a:pt x="2475690" y="1892030"/>
                  </a:lnTo>
                  <a:lnTo>
                    <a:pt x="2412460" y="1828800"/>
                  </a:lnTo>
                  <a:lnTo>
                    <a:pt x="2281137" y="1746115"/>
                  </a:lnTo>
                  <a:lnTo>
                    <a:pt x="2096311" y="1473741"/>
                  </a:lnTo>
                  <a:lnTo>
                    <a:pt x="2062264" y="1405647"/>
                  </a:lnTo>
                  <a:lnTo>
                    <a:pt x="1551562" y="1206230"/>
                  </a:lnTo>
                  <a:lnTo>
                    <a:pt x="1147864" y="1245141"/>
                  </a:lnTo>
                  <a:lnTo>
                    <a:pt x="943583" y="1050587"/>
                  </a:lnTo>
                  <a:lnTo>
                    <a:pt x="948447" y="1006813"/>
                  </a:lnTo>
                  <a:lnTo>
                    <a:pt x="909537" y="987358"/>
                  </a:lnTo>
                  <a:lnTo>
                    <a:pt x="914400" y="826851"/>
                  </a:lnTo>
                  <a:lnTo>
                    <a:pt x="880354" y="739302"/>
                  </a:lnTo>
                  <a:lnTo>
                    <a:pt x="821988" y="666345"/>
                  </a:lnTo>
                  <a:lnTo>
                    <a:pt x="787941" y="588524"/>
                  </a:lnTo>
                  <a:lnTo>
                    <a:pt x="739303" y="583660"/>
                  </a:lnTo>
                  <a:lnTo>
                    <a:pt x="666345" y="510702"/>
                  </a:lnTo>
                  <a:lnTo>
                    <a:pt x="593388" y="437745"/>
                  </a:lnTo>
                  <a:lnTo>
                    <a:pt x="525294" y="428017"/>
                  </a:lnTo>
                  <a:lnTo>
                    <a:pt x="486383" y="374515"/>
                  </a:lnTo>
                  <a:lnTo>
                    <a:pt x="442609" y="340468"/>
                  </a:lnTo>
                  <a:lnTo>
                    <a:pt x="408562" y="257783"/>
                  </a:lnTo>
                  <a:lnTo>
                    <a:pt x="432881" y="223736"/>
                  </a:lnTo>
                  <a:lnTo>
                    <a:pt x="359924" y="150779"/>
                  </a:lnTo>
                  <a:lnTo>
                    <a:pt x="330741" y="107004"/>
                  </a:lnTo>
                  <a:lnTo>
                    <a:pt x="330741" y="77821"/>
                  </a:lnTo>
                  <a:lnTo>
                    <a:pt x="301558" y="77821"/>
                  </a:lnTo>
                  <a:lnTo>
                    <a:pt x="238328" y="43775"/>
                  </a:lnTo>
                  <a:lnTo>
                    <a:pt x="184826" y="29183"/>
                  </a:lnTo>
                  <a:lnTo>
                    <a:pt x="72958" y="29183"/>
                  </a:lnTo>
                  <a:lnTo>
                    <a:pt x="34047" y="34047"/>
                  </a:lnTo>
                  <a:lnTo>
                    <a:pt x="0" y="0"/>
                  </a:ln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sp>
        <p:nvSpPr>
          <p:cNvPr id="118" name="Rectangle 117"/>
          <p:cNvSpPr/>
          <p:nvPr/>
        </p:nvSpPr>
        <p:spPr>
          <a:xfrm>
            <a:off x="0" y="0"/>
            <a:ext cx="9144000" cy="5715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WHAT ARE WE DOING</a:t>
            </a:r>
          </a:p>
        </p:txBody>
      </p:sp>
      <p:grpSp>
        <p:nvGrpSpPr>
          <p:cNvPr id="125" name="Group 124"/>
          <p:cNvGrpSpPr/>
          <p:nvPr/>
        </p:nvGrpSpPr>
        <p:grpSpPr>
          <a:xfrm>
            <a:off x="1483927" y="2467224"/>
            <a:ext cx="2848352" cy="1796231"/>
            <a:chOff x="395416" y="2133551"/>
            <a:chExt cx="3797803" cy="2394975"/>
          </a:xfrm>
        </p:grpSpPr>
        <p:sp>
          <p:nvSpPr>
            <p:cNvPr id="126" name="Freeform 125"/>
            <p:cNvSpPr/>
            <p:nvPr/>
          </p:nvSpPr>
          <p:spPr>
            <a:xfrm>
              <a:off x="4015666" y="3684233"/>
              <a:ext cx="177553" cy="159798"/>
            </a:xfrm>
            <a:custGeom>
              <a:avLst/>
              <a:gdLst>
                <a:gd name="connsiteX0" fmla="*/ 8878 w 177553"/>
                <a:gd name="connsiteY0" fmla="*/ 59184 h 159798"/>
                <a:gd name="connsiteX1" fmla="*/ 8878 w 177553"/>
                <a:gd name="connsiteY1" fmla="*/ 59184 h 159798"/>
                <a:gd name="connsiteX2" fmla="*/ 2959 w 177553"/>
                <a:gd name="connsiteY2" fmla="*/ 85817 h 159798"/>
                <a:gd name="connsiteX3" fmla="*/ 0 w 177553"/>
                <a:gd name="connsiteY3" fmla="*/ 94695 h 159798"/>
                <a:gd name="connsiteX4" fmla="*/ 2959 w 177553"/>
                <a:gd name="connsiteY4" fmla="*/ 121328 h 159798"/>
                <a:gd name="connsiteX5" fmla="*/ 17755 w 177553"/>
                <a:gd name="connsiteY5" fmla="*/ 139084 h 159798"/>
                <a:gd name="connsiteX6" fmla="*/ 26633 w 177553"/>
                <a:gd name="connsiteY6" fmla="*/ 142043 h 159798"/>
                <a:gd name="connsiteX7" fmla="*/ 35511 w 177553"/>
                <a:gd name="connsiteY7" fmla="*/ 147961 h 159798"/>
                <a:gd name="connsiteX8" fmla="*/ 56225 w 177553"/>
                <a:gd name="connsiteY8" fmla="*/ 153880 h 159798"/>
                <a:gd name="connsiteX9" fmla="*/ 82858 w 177553"/>
                <a:gd name="connsiteY9" fmla="*/ 159798 h 159798"/>
                <a:gd name="connsiteX10" fmla="*/ 115410 w 177553"/>
                <a:gd name="connsiteY10" fmla="*/ 153880 h 159798"/>
                <a:gd name="connsiteX11" fmla="*/ 133165 w 177553"/>
                <a:gd name="connsiteY11" fmla="*/ 147961 h 159798"/>
                <a:gd name="connsiteX12" fmla="*/ 142043 w 177553"/>
                <a:gd name="connsiteY12" fmla="*/ 145002 h 159798"/>
                <a:gd name="connsiteX13" fmla="*/ 153880 w 177553"/>
                <a:gd name="connsiteY13" fmla="*/ 118369 h 159798"/>
                <a:gd name="connsiteX14" fmla="*/ 156839 w 177553"/>
                <a:gd name="connsiteY14" fmla="*/ 109491 h 159798"/>
                <a:gd name="connsiteX15" fmla="*/ 165717 w 177553"/>
                <a:gd name="connsiteY15" fmla="*/ 100614 h 159798"/>
                <a:gd name="connsiteX16" fmla="*/ 174594 w 177553"/>
                <a:gd name="connsiteY16" fmla="*/ 73981 h 159798"/>
                <a:gd name="connsiteX17" fmla="*/ 177553 w 177553"/>
                <a:gd name="connsiteY17" fmla="*/ 65103 h 159798"/>
                <a:gd name="connsiteX18" fmla="*/ 174594 w 177553"/>
                <a:gd name="connsiteY18" fmla="*/ 44388 h 159798"/>
                <a:gd name="connsiteX19" fmla="*/ 168676 w 177553"/>
                <a:gd name="connsiteY19" fmla="*/ 26633 h 159798"/>
                <a:gd name="connsiteX20" fmla="*/ 165717 w 177553"/>
                <a:gd name="connsiteY20" fmla="*/ 17755 h 159798"/>
                <a:gd name="connsiteX21" fmla="*/ 159798 w 177553"/>
                <a:gd name="connsiteY21" fmla="*/ 11837 h 159798"/>
                <a:gd name="connsiteX22" fmla="*/ 142043 w 177553"/>
                <a:gd name="connsiteY22" fmla="*/ 5918 h 159798"/>
                <a:gd name="connsiteX23" fmla="*/ 118369 w 177553"/>
                <a:gd name="connsiteY23" fmla="*/ 0 h 159798"/>
                <a:gd name="connsiteX24" fmla="*/ 85817 w 177553"/>
                <a:gd name="connsiteY24" fmla="*/ 2959 h 159798"/>
                <a:gd name="connsiteX25" fmla="*/ 73981 w 177553"/>
                <a:gd name="connsiteY25" fmla="*/ 17755 h 159798"/>
                <a:gd name="connsiteX26" fmla="*/ 65103 w 177553"/>
                <a:gd name="connsiteY26" fmla="*/ 20715 h 159798"/>
                <a:gd name="connsiteX27" fmla="*/ 41429 w 177553"/>
                <a:gd name="connsiteY27" fmla="*/ 38470 h 159798"/>
                <a:gd name="connsiteX28" fmla="*/ 32551 w 177553"/>
                <a:gd name="connsiteY28" fmla="*/ 44388 h 159798"/>
                <a:gd name="connsiteX29" fmla="*/ 26633 w 177553"/>
                <a:gd name="connsiteY29" fmla="*/ 50307 h 159798"/>
                <a:gd name="connsiteX30" fmla="*/ 17755 w 177553"/>
                <a:gd name="connsiteY30" fmla="*/ 65103 h 159798"/>
                <a:gd name="connsiteX31" fmla="*/ 14796 w 177553"/>
                <a:gd name="connsiteY31" fmla="*/ 73981 h 159798"/>
                <a:gd name="connsiteX32" fmla="*/ 8878 w 177553"/>
                <a:gd name="connsiteY32" fmla="*/ 59184 h 15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7553" h="159798">
                  <a:moveTo>
                    <a:pt x="8878" y="59184"/>
                  </a:moveTo>
                  <a:lnTo>
                    <a:pt x="8878" y="59184"/>
                  </a:lnTo>
                  <a:cubicBezTo>
                    <a:pt x="6905" y="68062"/>
                    <a:pt x="5165" y="76994"/>
                    <a:pt x="2959" y="85817"/>
                  </a:cubicBezTo>
                  <a:cubicBezTo>
                    <a:pt x="2202" y="88843"/>
                    <a:pt x="0" y="91576"/>
                    <a:pt x="0" y="94695"/>
                  </a:cubicBezTo>
                  <a:cubicBezTo>
                    <a:pt x="0" y="103627"/>
                    <a:pt x="793" y="112662"/>
                    <a:pt x="2959" y="121328"/>
                  </a:cubicBezTo>
                  <a:cubicBezTo>
                    <a:pt x="4050" y="125694"/>
                    <a:pt x="14775" y="137097"/>
                    <a:pt x="17755" y="139084"/>
                  </a:cubicBezTo>
                  <a:cubicBezTo>
                    <a:pt x="20350" y="140814"/>
                    <a:pt x="23843" y="140648"/>
                    <a:pt x="26633" y="142043"/>
                  </a:cubicBezTo>
                  <a:cubicBezTo>
                    <a:pt x="29814" y="143633"/>
                    <a:pt x="32330" y="146371"/>
                    <a:pt x="35511" y="147961"/>
                  </a:cubicBezTo>
                  <a:cubicBezTo>
                    <a:pt x="40238" y="150325"/>
                    <a:pt x="51804" y="152617"/>
                    <a:pt x="56225" y="153880"/>
                  </a:cubicBezTo>
                  <a:cubicBezTo>
                    <a:pt x="76615" y="159706"/>
                    <a:pt x="50833" y="154461"/>
                    <a:pt x="82858" y="159798"/>
                  </a:cubicBezTo>
                  <a:cubicBezTo>
                    <a:pt x="97442" y="157715"/>
                    <a:pt x="102729" y="157685"/>
                    <a:pt x="115410" y="153880"/>
                  </a:cubicBezTo>
                  <a:cubicBezTo>
                    <a:pt x="121385" y="152087"/>
                    <a:pt x="127247" y="149934"/>
                    <a:pt x="133165" y="147961"/>
                  </a:cubicBezTo>
                  <a:lnTo>
                    <a:pt x="142043" y="145002"/>
                  </a:lnTo>
                  <a:cubicBezTo>
                    <a:pt x="151421" y="130934"/>
                    <a:pt x="146837" y="139496"/>
                    <a:pt x="153880" y="118369"/>
                  </a:cubicBezTo>
                  <a:cubicBezTo>
                    <a:pt x="154866" y="115410"/>
                    <a:pt x="154633" y="111697"/>
                    <a:pt x="156839" y="109491"/>
                  </a:cubicBezTo>
                  <a:lnTo>
                    <a:pt x="165717" y="100614"/>
                  </a:lnTo>
                  <a:lnTo>
                    <a:pt x="174594" y="73981"/>
                  </a:lnTo>
                  <a:lnTo>
                    <a:pt x="177553" y="65103"/>
                  </a:lnTo>
                  <a:cubicBezTo>
                    <a:pt x="176567" y="58198"/>
                    <a:pt x="176162" y="51184"/>
                    <a:pt x="174594" y="44388"/>
                  </a:cubicBezTo>
                  <a:cubicBezTo>
                    <a:pt x="173191" y="38309"/>
                    <a:pt x="170649" y="32551"/>
                    <a:pt x="168676" y="26633"/>
                  </a:cubicBezTo>
                  <a:cubicBezTo>
                    <a:pt x="167690" y="23674"/>
                    <a:pt x="167923" y="19961"/>
                    <a:pt x="165717" y="17755"/>
                  </a:cubicBezTo>
                  <a:cubicBezTo>
                    <a:pt x="163744" y="15782"/>
                    <a:pt x="162293" y="13085"/>
                    <a:pt x="159798" y="11837"/>
                  </a:cubicBezTo>
                  <a:cubicBezTo>
                    <a:pt x="154218" y="9047"/>
                    <a:pt x="147961" y="7891"/>
                    <a:pt x="142043" y="5918"/>
                  </a:cubicBezTo>
                  <a:cubicBezTo>
                    <a:pt x="128399" y="1370"/>
                    <a:pt x="136216" y="3569"/>
                    <a:pt x="118369" y="0"/>
                  </a:cubicBezTo>
                  <a:cubicBezTo>
                    <a:pt x="107518" y="986"/>
                    <a:pt x="96433" y="509"/>
                    <a:pt x="85817" y="2959"/>
                  </a:cubicBezTo>
                  <a:cubicBezTo>
                    <a:pt x="81580" y="3937"/>
                    <a:pt x="76099" y="16060"/>
                    <a:pt x="73981" y="17755"/>
                  </a:cubicBezTo>
                  <a:cubicBezTo>
                    <a:pt x="71545" y="19704"/>
                    <a:pt x="68062" y="19728"/>
                    <a:pt x="65103" y="20715"/>
                  </a:cubicBezTo>
                  <a:cubicBezTo>
                    <a:pt x="54155" y="31661"/>
                    <a:pt x="61504" y="25087"/>
                    <a:pt x="41429" y="38470"/>
                  </a:cubicBezTo>
                  <a:cubicBezTo>
                    <a:pt x="38470" y="40443"/>
                    <a:pt x="35066" y="41873"/>
                    <a:pt x="32551" y="44388"/>
                  </a:cubicBezTo>
                  <a:lnTo>
                    <a:pt x="26633" y="50307"/>
                  </a:lnTo>
                  <a:cubicBezTo>
                    <a:pt x="18250" y="75455"/>
                    <a:pt x="29942" y="44791"/>
                    <a:pt x="17755" y="65103"/>
                  </a:cubicBezTo>
                  <a:cubicBezTo>
                    <a:pt x="16150" y="67778"/>
                    <a:pt x="17002" y="71775"/>
                    <a:pt x="14796" y="73981"/>
                  </a:cubicBezTo>
                  <a:cubicBezTo>
                    <a:pt x="9766" y="79011"/>
                    <a:pt x="9864" y="61650"/>
                    <a:pt x="8878" y="59184"/>
                  </a:cubicBezTo>
                  <a:close/>
                </a:path>
              </a:pathLst>
            </a:custGeom>
            <a:noFill/>
            <a:ln w="190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27" name="Freeform 126"/>
            <p:cNvSpPr/>
            <p:nvPr/>
          </p:nvSpPr>
          <p:spPr>
            <a:xfrm>
              <a:off x="2347784" y="3855308"/>
              <a:ext cx="749643" cy="673218"/>
            </a:xfrm>
            <a:custGeom>
              <a:avLst/>
              <a:gdLst>
                <a:gd name="connsiteX0" fmla="*/ 4119 w 749643"/>
                <a:gd name="connsiteY0" fmla="*/ 140043 h 673218"/>
                <a:gd name="connsiteX1" fmla="*/ 4119 w 749643"/>
                <a:gd name="connsiteY1" fmla="*/ 140043 h 673218"/>
                <a:gd name="connsiteX2" fmla="*/ 16475 w 749643"/>
                <a:gd name="connsiteY2" fmla="*/ 172995 h 673218"/>
                <a:gd name="connsiteX3" fmla="*/ 20594 w 749643"/>
                <a:gd name="connsiteY3" fmla="*/ 185351 h 673218"/>
                <a:gd name="connsiteX4" fmla="*/ 41189 w 749643"/>
                <a:gd name="connsiteY4" fmla="*/ 210065 h 673218"/>
                <a:gd name="connsiteX5" fmla="*/ 53546 w 749643"/>
                <a:gd name="connsiteY5" fmla="*/ 214184 h 673218"/>
                <a:gd name="connsiteX6" fmla="*/ 65902 w 749643"/>
                <a:gd name="connsiteY6" fmla="*/ 222422 h 673218"/>
                <a:gd name="connsiteX7" fmla="*/ 123567 w 749643"/>
                <a:gd name="connsiteY7" fmla="*/ 218303 h 673218"/>
                <a:gd name="connsiteX8" fmla="*/ 135924 w 749643"/>
                <a:gd name="connsiteY8" fmla="*/ 214184 h 673218"/>
                <a:gd name="connsiteX9" fmla="*/ 160638 w 749643"/>
                <a:gd name="connsiteY9" fmla="*/ 210065 h 673218"/>
                <a:gd name="connsiteX10" fmla="*/ 197708 w 749643"/>
                <a:gd name="connsiteY10" fmla="*/ 222422 h 673218"/>
                <a:gd name="connsiteX11" fmla="*/ 222421 w 749643"/>
                <a:gd name="connsiteY11" fmla="*/ 230660 h 673218"/>
                <a:gd name="connsiteX12" fmla="*/ 230659 w 749643"/>
                <a:gd name="connsiteY12" fmla="*/ 243016 h 673218"/>
                <a:gd name="connsiteX13" fmla="*/ 251254 w 749643"/>
                <a:gd name="connsiteY13" fmla="*/ 247135 h 673218"/>
                <a:gd name="connsiteX14" fmla="*/ 263611 w 749643"/>
                <a:gd name="connsiteY14" fmla="*/ 251254 h 673218"/>
                <a:gd name="connsiteX15" fmla="*/ 271848 w 749643"/>
                <a:gd name="connsiteY15" fmla="*/ 263611 h 673218"/>
                <a:gd name="connsiteX16" fmla="*/ 300681 w 749643"/>
                <a:gd name="connsiteY16" fmla="*/ 280087 h 673218"/>
                <a:gd name="connsiteX17" fmla="*/ 325394 w 749643"/>
                <a:gd name="connsiteY17" fmla="*/ 296562 h 673218"/>
                <a:gd name="connsiteX18" fmla="*/ 337751 w 749643"/>
                <a:gd name="connsiteY18" fmla="*/ 304800 h 673218"/>
                <a:gd name="connsiteX19" fmla="*/ 350108 w 749643"/>
                <a:gd name="connsiteY19" fmla="*/ 329514 h 673218"/>
                <a:gd name="connsiteX20" fmla="*/ 362465 w 749643"/>
                <a:gd name="connsiteY20" fmla="*/ 341870 h 673218"/>
                <a:gd name="connsiteX21" fmla="*/ 391297 w 749643"/>
                <a:gd name="connsiteY21" fmla="*/ 378941 h 673218"/>
                <a:gd name="connsiteX22" fmla="*/ 407773 w 749643"/>
                <a:gd name="connsiteY22" fmla="*/ 403654 h 673218"/>
                <a:gd name="connsiteX23" fmla="*/ 416011 w 749643"/>
                <a:gd name="connsiteY23" fmla="*/ 428368 h 673218"/>
                <a:gd name="connsiteX24" fmla="*/ 420130 w 749643"/>
                <a:gd name="connsiteY24" fmla="*/ 440724 h 673218"/>
                <a:gd name="connsiteX25" fmla="*/ 428367 w 749643"/>
                <a:gd name="connsiteY25" fmla="*/ 453081 h 673218"/>
                <a:gd name="connsiteX26" fmla="*/ 436605 w 749643"/>
                <a:gd name="connsiteY26" fmla="*/ 477795 h 673218"/>
                <a:gd name="connsiteX27" fmla="*/ 440724 w 749643"/>
                <a:gd name="connsiteY27" fmla="*/ 490151 h 673218"/>
                <a:gd name="connsiteX28" fmla="*/ 448962 w 749643"/>
                <a:gd name="connsiteY28" fmla="*/ 502508 h 673218"/>
                <a:gd name="connsiteX29" fmla="*/ 453081 w 749643"/>
                <a:gd name="connsiteY29" fmla="*/ 514865 h 673218"/>
                <a:gd name="connsiteX30" fmla="*/ 469557 w 749643"/>
                <a:gd name="connsiteY30" fmla="*/ 539578 h 673218"/>
                <a:gd name="connsiteX31" fmla="*/ 477794 w 749643"/>
                <a:gd name="connsiteY31" fmla="*/ 551935 h 673218"/>
                <a:gd name="connsiteX32" fmla="*/ 490151 w 749643"/>
                <a:gd name="connsiteY32" fmla="*/ 560173 h 673218"/>
                <a:gd name="connsiteX33" fmla="*/ 498389 w 749643"/>
                <a:gd name="connsiteY33" fmla="*/ 572530 h 673218"/>
                <a:gd name="connsiteX34" fmla="*/ 523102 w 749643"/>
                <a:gd name="connsiteY34" fmla="*/ 589006 h 673218"/>
                <a:gd name="connsiteX35" fmla="*/ 551935 w 749643"/>
                <a:gd name="connsiteY35" fmla="*/ 605481 h 673218"/>
                <a:gd name="connsiteX36" fmla="*/ 589005 w 749643"/>
                <a:gd name="connsiteY36" fmla="*/ 638433 h 673218"/>
                <a:gd name="connsiteX37" fmla="*/ 597243 w 749643"/>
                <a:gd name="connsiteY37" fmla="*/ 650789 h 673218"/>
                <a:gd name="connsiteX38" fmla="*/ 613719 w 749643"/>
                <a:gd name="connsiteY38" fmla="*/ 654908 h 673218"/>
                <a:gd name="connsiteX39" fmla="*/ 659027 w 749643"/>
                <a:gd name="connsiteY39" fmla="*/ 663146 h 673218"/>
                <a:gd name="connsiteX40" fmla="*/ 683740 w 749643"/>
                <a:gd name="connsiteY40" fmla="*/ 671384 h 673218"/>
                <a:gd name="connsiteX41" fmla="*/ 745524 w 749643"/>
                <a:gd name="connsiteY41" fmla="*/ 654908 h 673218"/>
                <a:gd name="connsiteX42" fmla="*/ 749643 w 749643"/>
                <a:gd name="connsiteY42" fmla="*/ 634314 h 673218"/>
                <a:gd name="connsiteX43" fmla="*/ 737286 w 749643"/>
                <a:gd name="connsiteY43" fmla="*/ 551935 h 673218"/>
                <a:gd name="connsiteX44" fmla="*/ 733167 w 749643"/>
                <a:gd name="connsiteY44" fmla="*/ 539578 h 673218"/>
                <a:gd name="connsiteX45" fmla="*/ 729048 w 749643"/>
                <a:gd name="connsiteY45" fmla="*/ 527222 h 673218"/>
                <a:gd name="connsiteX46" fmla="*/ 724930 w 749643"/>
                <a:gd name="connsiteY46" fmla="*/ 448962 h 673218"/>
                <a:gd name="connsiteX47" fmla="*/ 700216 w 749643"/>
                <a:gd name="connsiteY47" fmla="*/ 424249 h 673218"/>
                <a:gd name="connsiteX48" fmla="*/ 691978 w 749643"/>
                <a:gd name="connsiteY48" fmla="*/ 411892 h 673218"/>
                <a:gd name="connsiteX49" fmla="*/ 679621 w 749643"/>
                <a:gd name="connsiteY49" fmla="*/ 403654 h 673218"/>
                <a:gd name="connsiteX50" fmla="*/ 663146 w 749643"/>
                <a:gd name="connsiteY50" fmla="*/ 378941 h 673218"/>
                <a:gd name="connsiteX51" fmla="*/ 654908 w 749643"/>
                <a:gd name="connsiteY51" fmla="*/ 366584 h 673218"/>
                <a:gd name="connsiteX52" fmla="*/ 642551 w 749643"/>
                <a:gd name="connsiteY52" fmla="*/ 350108 h 673218"/>
                <a:gd name="connsiteX53" fmla="*/ 638432 w 749643"/>
                <a:gd name="connsiteY53" fmla="*/ 337751 h 673218"/>
                <a:gd name="connsiteX54" fmla="*/ 630194 w 749643"/>
                <a:gd name="connsiteY54" fmla="*/ 300681 h 673218"/>
                <a:gd name="connsiteX55" fmla="*/ 634313 w 749643"/>
                <a:gd name="connsiteY55" fmla="*/ 259492 h 673218"/>
                <a:gd name="connsiteX56" fmla="*/ 630194 w 749643"/>
                <a:gd name="connsiteY56" fmla="*/ 230660 h 673218"/>
                <a:gd name="connsiteX57" fmla="*/ 617838 w 749643"/>
                <a:gd name="connsiteY57" fmla="*/ 181233 h 673218"/>
                <a:gd name="connsiteX58" fmla="*/ 613719 w 749643"/>
                <a:gd name="connsiteY58" fmla="*/ 168876 h 673218"/>
                <a:gd name="connsiteX59" fmla="*/ 609600 w 749643"/>
                <a:gd name="connsiteY59" fmla="*/ 156519 h 673218"/>
                <a:gd name="connsiteX60" fmla="*/ 601362 w 749643"/>
                <a:gd name="connsiteY60" fmla="*/ 144162 h 673218"/>
                <a:gd name="connsiteX61" fmla="*/ 597243 w 749643"/>
                <a:gd name="connsiteY61" fmla="*/ 131806 h 673218"/>
                <a:gd name="connsiteX62" fmla="*/ 568411 w 749643"/>
                <a:gd name="connsiteY62" fmla="*/ 98854 h 673218"/>
                <a:gd name="connsiteX63" fmla="*/ 560173 w 749643"/>
                <a:gd name="connsiteY63" fmla="*/ 86497 h 673218"/>
                <a:gd name="connsiteX64" fmla="*/ 510746 w 749643"/>
                <a:gd name="connsiteY64" fmla="*/ 61784 h 673218"/>
                <a:gd name="connsiteX65" fmla="*/ 498389 w 749643"/>
                <a:gd name="connsiteY65" fmla="*/ 57665 h 673218"/>
                <a:gd name="connsiteX66" fmla="*/ 473675 w 749643"/>
                <a:gd name="connsiteY66" fmla="*/ 53546 h 673218"/>
                <a:gd name="connsiteX67" fmla="*/ 448962 w 749643"/>
                <a:gd name="connsiteY67" fmla="*/ 37070 h 673218"/>
                <a:gd name="connsiteX68" fmla="*/ 420130 w 749643"/>
                <a:gd name="connsiteY68" fmla="*/ 28833 h 673218"/>
                <a:gd name="connsiteX69" fmla="*/ 391297 w 749643"/>
                <a:gd name="connsiteY69" fmla="*/ 20595 h 673218"/>
                <a:gd name="connsiteX70" fmla="*/ 362465 w 749643"/>
                <a:gd name="connsiteY70" fmla="*/ 16476 h 673218"/>
                <a:gd name="connsiteX71" fmla="*/ 337751 w 749643"/>
                <a:gd name="connsiteY71" fmla="*/ 12357 h 673218"/>
                <a:gd name="connsiteX72" fmla="*/ 308919 w 749643"/>
                <a:gd name="connsiteY72" fmla="*/ 4119 h 673218"/>
                <a:gd name="connsiteX73" fmla="*/ 271848 w 749643"/>
                <a:gd name="connsiteY73" fmla="*/ 0 h 673218"/>
                <a:gd name="connsiteX74" fmla="*/ 185351 w 749643"/>
                <a:gd name="connsiteY74" fmla="*/ 4119 h 673218"/>
                <a:gd name="connsiteX75" fmla="*/ 172994 w 749643"/>
                <a:gd name="connsiteY75" fmla="*/ 12357 h 673218"/>
                <a:gd name="connsiteX76" fmla="*/ 148281 w 749643"/>
                <a:gd name="connsiteY76" fmla="*/ 20595 h 673218"/>
                <a:gd name="connsiteX77" fmla="*/ 115330 w 749643"/>
                <a:gd name="connsiteY77" fmla="*/ 32951 h 673218"/>
                <a:gd name="connsiteX78" fmla="*/ 20594 w 749643"/>
                <a:gd name="connsiteY78" fmla="*/ 37070 h 673218"/>
                <a:gd name="connsiteX79" fmla="*/ 4119 w 749643"/>
                <a:gd name="connsiteY79" fmla="*/ 74141 h 673218"/>
                <a:gd name="connsiteX80" fmla="*/ 0 w 749643"/>
                <a:gd name="connsiteY80" fmla="*/ 86497 h 673218"/>
                <a:gd name="connsiteX81" fmla="*/ 4119 w 749643"/>
                <a:gd name="connsiteY81" fmla="*/ 160638 h 673218"/>
                <a:gd name="connsiteX82" fmla="*/ 4119 w 749643"/>
                <a:gd name="connsiteY82" fmla="*/ 140043 h 67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749643" h="673218">
                  <a:moveTo>
                    <a:pt x="4119" y="140043"/>
                  </a:moveTo>
                  <a:lnTo>
                    <a:pt x="4119" y="140043"/>
                  </a:lnTo>
                  <a:cubicBezTo>
                    <a:pt x="8238" y="151027"/>
                    <a:pt x="12466" y="161970"/>
                    <a:pt x="16475" y="172995"/>
                  </a:cubicBezTo>
                  <a:cubicBezTo>
                    <a:pt x="17959" y="177075"/>
                    <a:pt x="18652" y="181468"/>
                    <a:pt x="20594" y="185351"/>
                  </a:cubicBezTo>
                  <a:cubicBezTo>
                    <a:pt x="24393" y="192950"/>
                    <a:pt x="34357" y="205510"/>
                    <a:pt x="41189" y="210065"/>
                  </a:cubicBezTo>
                  <a:cubicBezTo>
                    <a:pt x="44802" y="212473"/>
                    <a:pt x="49427" y="212811"/>
                    <a:pt x="53546" y="214184"/>
                  </a:cubicBezTo>
                  <a:cubicBezTo>
                    <a:pt x="57665" y="216930"/>
                    <a:pt x="60960" y="222131"/>
                    <a:pt x="65902" y="222422"/>
                  </a:cubicBezTo>
                  <a:cubicBezTo>
                    <a:pt x="85139" y="223554"/>
                    <a:pt x="104428" y="220555"/>
                    <a:pt x="123567" y="218303"/>
                  </a:cubicBezTo>
                  <a:cubicBezTo>
                    <a:pt x="127879" y="217796"/>
                    <a:pt x="131686" y="215126"/>
                    <a:pt x="135924" y="214184"/>
                  </a:cubicBezTo>
                  <a:cubicBezTo>
                    <a:pt x="144077" y="212372"/>
                    <a:pt x="152400" y="211438"/>
                    <a:pt x="160638" y="210065"/>
                  </a:cubicBezTo>
                  <a:cubicBezTo>
                    <a:pt x="216287" y="219340"/>
                    <a:pt x="162959" y="206978"/>
                    <a:pt x="197708" y="222422"/>
                  </a:cubicBezTo>
                  <a:cubicBezTo>
                    <a:pt x="205643" y="225949"/>
                    <a:pt x="222421" y="230660"/>
                    <a:pt x="222421" y="230660"/>
                  </a:cubicBezTo>
                  <a:cubicBezTo>
                    <a:pt x="225167" y="234779"/>
                    <a:pt x="226361" y="240560"/>
                    <a:pt x="230659" y="243016"/>
                  </a:cubicBezTo>
                  <a:cubicBezTo>
                    <a:pt x="236738" y="246489"/>
                    <a:pt x="244462" y="245437"/>
                    <a:pt x="251254" y="247135"/>
                  </a:cubicBezTo>
                  <a:cubicBezTo>
                    <a:pt x="255466" y="248188"/>
                    <a:pt x="259492" y="249881"/>
                    <a:pt x="263611" y="251254"/>
                  </a:cubicBezTo>
                  <a:cubicBezTo>
                    <a:pt x="266357" y="255373"/>
                    <a:pt x="268348" y="260111"/>
                    <a:pt x="271848" y="263611"/>
                  </a:cubicBezTo>
                  <a:cubicBezTo>
                    <a:pt x="278971" y="270735"/>
                    <a:pt x="292606" y="275242"/>
                    <a:pt x="300681" y="280087"/>
                  </a:cubicBezTo>
                  <a:cubicBezTo>
                    <a:pt x="309171" y="285181"/>
                    <a:pt x="317156" y="291070"/>
                    <a:pt x="325394" y="296562"/>
                  </a:cubicBezTo>
                  <a:lnTo>
                    <a:pt x="337751" y="304800"/>
                  </a:lnTo>
                  <a:cubicBezTo>
                    <a:pt x="341879" y="317184"/>
                    <a:pt x="341236" y="318868"/>
                    <a:pt x="350108" y="329514"/>
                  </a:cubicBezTo>
                  <a:cubicBezTo>
                    <a:pt x="353837" y="333989"/>
                    <a:pt x="358889" y="337272"/>
                    <a:pt x="362465" y="341870"/>
                  </a:cubicBezTo>
                  <a:cubicBezTo>
                    <a:pt x="396956" y="386216"/>
                    <a:pt x="363240" y="350884"/>
                    <a:pt x="391297" y="378941"/>
                  </a:cubicBezTo>
                  <a:cubicBezTo>
                    <a:pt x="404925" y="419821"/>
                    <a:pt x="382059" y="357370"/>
                    <a:pt x="407773" y="403654"/>
                  </a:cubicBezTo>
                  <a:cubicBezTo>
                    <a:pt x="411990" y="411245"/>
                    <a:pt x="413265" y="420130"/>
                    <a:pt x="416011" y="428368"/>
                  </a:cubicBezTo>
                  <a:cubicBezTo>
                    <a:pt x="417384" y="432487"/>
                    <a:pt x="417722" y="437112"/>
                    <a:pt x="420130" y="440724"/>
                  </a:cubicBezTo>
                  <a:cubicBezTo>
                    <a:pt x="422876" y="444843"/>
                    <a:pt x="426357" y="448557"/>
                    <a:pt x="428367" y="453081"/>
                  </a:cubicBezTo>
                  <a:cubicBezTo>
                    <a:pt x="431894" y="461016"/>
                    <a:pt x="433859" y="469557"/>
                    <a:pt x="436605" y="477795"/>
                  </a:cubicBezTo>
                  <a:cubicBezTo>
                    <a:pt x="437978" y="481914"/>
                    <a:pt x="438316" y="486539"/>
                    <a:pt x="440724" y="490151"/>
                  </a:cubicBezTo>
                  <a:cubicBezTo>
                    <a:pt x="443470" y="494270"/>
                    <a:pt x="446748" y="498080"/>
                    <a:pt x="448962" y="502508"/>
                  </a:cubicBezTo>
                  <a:cubicBezTo>
                    <a:pt x="450904" y="506391"/>
                    <a:pt x="450972" y="511070"/>
                    <a:pt x="453081" y="514865"/>
                  </a:cubicBezTo>
                  <a:cubicBezTo>
                    <a:pt x="457889" y="523520"/>
                    <a:pt x="464065" y="531340"/>
                    <a:pt x="469557" y="539578"/>
                  </a:cubicBezTo>
                  <a:cubicBezTo>
                    <a:pt x="472303" y="543697"/>
                    <a:pt x="473675" y="549189"/>
                    <a:pt x="477794" y="551935"/>
                  </a:cubicBezTo>
                  <a:lnTo>
                    <a:pt x="490151" y="560173"/>
                  </a:lnTo>
                  <a:cubicBezTo>
                    <a:pt x="492897" y="564292"/>
                    <a:pt x="494663" y="569270"/>
                    <a:pt x="498389" y="572530"/>
                  </a:cubicBezTo>
                  <a:cubicBezTo>
                    <a:pt x="505840" y="579050"/>
                    <a:pt x="514246" y="584579"/>
                    <a:pt x="523102" y="589006"/>
                  </a:cubicBezTo>
                  <a:cubicBezTo>
                    <a:pt x="531628" y="593269"/>
                    <a:pt x="544449" y="598826"/>
                    <a:pt x="551935" y="605481"/>
                  </a:cubicBezTo>
                  <a:cubicBezTo>
                    <a:pt x="594256" y="643100"/>
                    <a:pt x="560960" y="619736"/>
                    <a:pt x="589005" y="638433"/>
                  </a:cubicBezTo>
                  <a:cubicBezTo>
                    <a:pt x="591751" y="642552"/>
                    <a:pt x="593124" y="648043"/>
                    <a:pt x="597243" y="650789"/>
                  </a:cubicBezTo>
                  <a:cubicBezTo>
                    <a:pt x="601953" y="653929"/>
                    <a:pt x="608168" y="653798"/>
                    <a:pt x="613719" y="654908"/>
                  </a:cubicBezTo>
                  <a:cubicBezTo>
                    <a:pt x="625490" y="657262"/>
                    <a:pt x="646881" y="659833"/>
                    <a:pt x="659027" y="663146"/>
                  </a:cubicBezTo>
                  <a:cubicBezTo>
                    <a:pt x="667404" y="665431"/>
                    <a:pt x="683740" y="671384"/>
                    <a:pt x="683740" y="671384"/>
                  </a:cubicBezTo>
                  <a:cubicBezTo>
                    <a:pt x="734199" y="667780"/>
                    <a:pt x="737911" y="685361"/>
                    <a:pt x="745524" y="654908"/>
                  </a:cubicBezTo>
                  <a:cubicBezTo>
                    <a:pt x="747222" y="648116"/>
                    <a:pt x="748270" y="641179"/>
                    <a:pt x="749643" y="634314"/>
                  </a:cubicBezTo>
                  <a:cubicBezTo>
                    <a:pt x="744905" y="567987"/>
                    <a:pt x="751618" y="594931"/>
                    <a:pt x="737286" y="551935"/>
                  </a:cubicBezTo>
                  <a:lnTo>
                    <a:pt x="733167" y="539578"/>
                  </a:lnTo>
                  <a:lnTo>
                    <a:pt x="729048" y="527222"/>
                  </a:lnTo>
                  <a:cubicBezTo>
                    <a:pt x="727675" y="501135"/>
                    <a:pt x="731973" y="474117"/>
                    <a:pt x="724930" y="448962"/>
                  </a:cubicBezTo>
                  <a:cubicBezTo>
                    <a:pt x="721789" y="437743"/>
                    <a:pt x="706678" y="433942"/>
                    <a:pt x="700216" y="424249"/>
                  </a:cubicBezTo>
                  <a:cubicBezTo>
                    <a:pt x="697470" y="420130"/>
                    <a:pt x="695478" y="415392"/>
                    <a:pt x="691978" y="411892"/>
                  </a:cubicBezTo>
                  <a:cubicBezTo>
                    <a:pt x="688478" y="408392"/>
                    <a:pt x="683740" y="406400"/>
                    <a:pt x="679621" y="403654"/>
                  </a:cubicBezTo>
                  <a:lnTo>
                    <a:pt x="663146" y="378941"/>
                  </a:lnTo>
                  <a:cubicBezTo>
                    <a:pt x="660400" y="374822"/>
                    <a:pt x="657878" y="370544"/>
                    <a:pt x="654908" y="366584"/>
                  </a:cubicBezTo>
                  <a:lnTo>
                    <a:pt x="642551" y="350108"/>
                  </a:lnTo>
                  <a:cubicBezTo>
                    <a:pt x="641178" y="345989"/>
                    <a:pt x="639374" y="341989"/>
                    <a:pt x="638432" y="337751"/>
                  </a:cubicBezTo>
                  <a:cubicBezTo>
                    <a:pt x="628766" y="294257"/>
                    <a:pt x="639466" y="328498"/>
                    <a:pt x="630194" y="300681"/>
                  </a:cubicBezTo>
                  <a:cubicBezTo>
                    <a:pt x="631567" y="286951"/>
                    <a:pt x="634313" y="273290"/>
                    <a:pt x="634313" y="259492"/>
                  </a:cubicBezTo>
                  <a:cubicBezTo>
                    <a:pt x="634313" y="249784"/>
                    <a:pt x="631670" y="240255"/>
                    <a:pt x="630194" y="230660"/>
                  </a:cubicBezTo>
                  <a:cubicBezTo>
                    <a:pt x="625440" y="199759"/>
                    <a:pt x="627892" y="211396"/>
                    <a:pt x="617838" y="181233"/>
                  </a:cubicBezTo>
                  <a:lnTo>
                    <a:pt x="613719" y="168876"/>
                  </a:lnTo>
                  <a:cubicBezTo>
                    <a:pt x="612346" y="164757"/>
                    <a:pt x="612008" y="160132"/>
                    <a:pt x="609600" y="156519"/>
                  </a:cubicBezTo>
                  <a:cubicBezTo>
                    <a:pt x="606854" y="152400"/>
                    <a:pt x="603576" y="148590"/>
                    <a:pt x="601362" y="144162"/>
                  </a:cubicBezTo>
                  <a:cubicBezTo>
                    <a:pt x="599420" y="140279"/>
                    <a:pt x="599351" y="135601"/>
                    <a:pt x="597243" y="131806"/>
                  </a:cubicBezTo>
                  <a:cubicBezTo>
                    <a:pt x="583109" y="106365"/>
                    <a:pt x="586461" y="110888"/>
                    <a:pt x="568411" y="98854"/>
                  </a:cubicBezTo>
                  <a:cubicBezTo>
                    <a:pt x="565665" y="94735"/>
                    <a:pt x="563899" y="89757"/>
                    <a:pt x="560173" y="86497"/>
                  </a:cubicBezTo>
                  <a:cubicBezTo>
                    <a:pt x="540520" y="69301"/>
                    <a:pt x="534076" y="69561"/>
                    <a:pt x="510746" y="61784"/>
                  </a:cubicBezTo>
                  <a:cubicBezTo>
                    <a:pt x="506627" y="60411"/>
                    <a:pt x="502672" y="58379"/>
                    <a:pt x="498389" y="57665"/>
                  </a:cubicBezTo>
                  <a:lnTo>
                    <a:pt x="473675" y="53546"/>
                  </a:lnTo>
                  <a:cubicBezTo>
                    <a:pt x="444294" y="43752"/>
                    <a:pt x="479817" y="57640"/>
                    <a:pt x="448962" y="37070"/>
                  </a:cubicBezTo>
                  <a:cubicBezTo>
                    <a:pt x="445257" y="34600"/>
                    <a:pt x="422536" y="29520"/>
                    <a:pt x="420130" y="28833"/>
                  </a:cubicBezTo>
                  <a:cubicBezTo>
                    <a:pt x="404686" y="24421"/>
                    <a:pt x="409008" y="23815"/>
                    <a:pt x="391297" y="20595"/>
                  </a:cubicBezTo>
                  <a:cubicBezTo>
                    <a:pt x="381745" y="18858"/>
                    <a:pt x="372060" y="17952"/>
                    <a:pt x="362465" y="16476"/>
                  </a:cubicBezTo>
                  <a:cubicBezTo>
                    <a:pt x="354210" y="15206"/>
                    <a:pt x="345904" y="14169"/>
                    <a:pt x="337751" y="12357"/>
                  </a:cubicBezTo>
                  <a:cubicBezTo>
                    <a:pt x="313533" y="6975"/>
                    <a:pt x="338069" y="8604"/>
                    <a:pt x="308919" y="4119"/>
                  </a:cubicBezTo>
                  <a:cubicBezTo>
                    <a:pt x="296631" y="2228"/>
                    <a:pt x="284205" y="1373"/>
                    <a:pt x="271848" y="0"/>
                  </a:cubicBezTo>
                  <a:cubicBezTo>
                    <a:pt x="243016" y="1373"/>
                    <a:pt x="213993" y="539"/>
                    <a:pt x="185351" y="4119"/>
                  </a:cubicBezTo>
                  <a:cubicBezTo>
                    <a:pt x="180439" y="4733"/>
                    <a:pt x="177518" y="10346"/>
                    <a:pt x="172994" y="12357"/>
                  </a:cubicBezTo>
                  <a:cubicBezTo>
                    <a:pt x="165059" y="15884"/>
                    <a:pt x="156048" y="16712"/>
                    <a:pt x="148281" y="20595"/>
                  </a:cubicBezTo>
                  <a:cubicBezTo>
                    <a:pt x="136790" y="26340"/>
                    <a:pt x="128499" y="31976"/>
                    <a:pt x="115330" y="32951"/>
                  </a:cubicBezTo>
                  <a:cubicBezTo>
                    <a:pt x="83808" y="35286"/>
                    <a:pt x="52173" y="35697"/>
                    <a:pt x="20594" y="37070"/>
                  </a:cubicBezTo>
                  <a:cubicBezTo>
                    <a:pt x="7540" y="56653"/>
                    <a:pt x="13923" y="44730"/>
                    <a:pt x="4119" y="74141"/>
                  </a:cubicBezTo>
                  <a:lnTo>
                    <a:pt x="0" y="86497"/>
                  </a:lnTo>
                  <a:cubicBezTo>
                    <a:pt x="1373" y="111211"/>
                    <a:pt x="619" y="136135"/>
                    <a:pt x="4119" y="160638"/>
                  </a:cubicBezTo>
                  <a:cubicBezTo>
                    <a:pt x="6047" y="174137"/>
                    <a:pt x="4119" y="143475"/>
                    <a:pt x="4119" y="140043"/>
                  </a:cubicBezTo>
                  <a:close/>
                </a:path>
              </a:pathLst>
            </a:custGeom>
            <a:noFill/>
            <a:ln w="190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28" name="Freeform 127"/>
            <p:cNvSpPr/>
            <p:nvPr/>
          </p:nvSpPr>
          <p:spPr>
            <a:xfrm>
              <a:off x="1070919" y="3727622"/>
              <a:ext cx="799755" cy="213219"/>
            </a:xfrm>
            <a:custGeom>
              <a:avLst/>
              <a:gdLst>
                <a:gd name="connsiteX0" fmla="*/ 0 w 799755"/>
                <a:gd name="connsiteY0" fmla="*/ 90616 h 213219"/>
                <a:gd name="connsiteX1" fmla="*/ 0 w 799755"/>
                <a:gd name="connsiteY1" fmla="*/ 90616 h 213219"/>
                <a:gd name="connsiteX2" fmla="*/ 12357 w 799755"/>
                <a:gd name="connsiteY2" fmla="*/ 123567 h 213219"/>
                <a:gd name="connsiteX3" fmla="*/ 24713 w 799755"/>
                <a:gd name="connsiteY3" fmla="*/ 148281 h 213219"/>
                <a:gd name="connsiteX4" fmla="*/ 32951 w 799755"/>
                <a:gd name="connsiteY4" fmla="*/ 193589 h 213219"/>
                <a:gd name="connsiteX5" fmla="*/ 41189 w 799755"/>
                <a:gd name="connsiteY5" fmla="*/ 205946 h 213219"/>
                <a:gd name="connsiteX6" fmla="*/ 172995 w 799755"/>
                <a:gd name="connsiteY6" fmla="*/ 201827 h 213219"/>
                <a:gd name="connsiteX7" fmla="*/ 197708 w 799755"/>
                <a:gd name="connsiteY7" fmla="*/ 197708 h 213219"/>
                <a:gd name="connsiteX8" fmla="*/ 313038 w 799755"/>
                <a:gd name="connsiteY8" fmla="*/ 193589 h 213219"/>
                <a:gd name="connsiteX9" fmla="*/ 337751 w 799755"/>
                <a:gd name="connsiteY9" fmla="*/ 189470 h 213219"/>
                <a:gd name="connsiteX10" fmla="*/ 358346 w 799755"/>
                <a:gd name="connsiteY10" fmla="*/ 185351 h 213219"/>
                <a:gd name="connsiteX11" fmla="*/ 448962 w 799755"/>
                <a:gd name="connsiteY11" fmla="*/ 189470 h 213219"/>
                <a:gd name="connsiteX12" fmla="*/ 473676 w 799755"/>
                <a:gd name="connsiteY12" fmla="*/ 197708 h 213219"/>
                <a:gd name="connsiteX13" fmla="*/ 486032 w 799755"/>
                <a:gd name="connsiteY13" fmla="*/ 201827 h 213219"/>
                <a:gd name="connsiteX14" fmla="*/ 498389 w 799755"/>
                <a:gd name="connsiteY14" fmla="*/ 210064 h 213219"/>
                <a:gd name="connsiteX15" fmla="*/ 720811 w 799755"/>
                <a:gd name="connsiteY15" fmla="*/ 201827 h 213219"/>
                <a:gd name="connsiteX16" fmla="*/ 733167 w 799755"/>
                <a:gd name="connsiteY16" fmla="*/ 197708 h 213219"/>
                <a:gd name="connsiteX17" fmla="*/ 770238 w 799755"/>
                <a:gd name="connsiteY17" fmla="*/ 168875 h 213219"/>
                <a:gd name="connsiteX18" fmla="*/ 794951 w 799755"/>
                <a:gd name="connsiteY18" fmla="*/ 160637 h 213219"/>
                <a:gd name="connsiteX19" fmla="*/ 794951 w 799755"/>
                <a:gd name="connsiteY19" fmla="*/ 123567 h 213219"/>
                <a:gd name="connsiteX20" fmla="*/ 786713 w 799755"/>
                <a:gd name="connsiteY20" fmla="*/ 111210 h 213219"/>
                <a:gd name="connsiteX21" fmla="*/ 762000 w 799755"/>
                <a:gd name="connsiteY21" fmla="*/ 102973 h 213219"/>
                <a:gd name="connsiteX22" fmla="*/ 733167 w 799755"/>
                <a:gd name="connsiteY22" fmla="*/ 90616 h 213219"/>
                <a:gd name="connsiteX23" fmla="*/ 708454 w 799755"/>
                <a:gd name="connsiteY23" fmla="*/ 78259 h 213219"/>
                <a:gd name="connsiteX24" fmla="*/ 683740 w 799755"/>
                <a:gd name="connsiteY24" fmla="*/ 65902 h 213219"/>
                <a:gd name="connsiteX25" fmla="*/ 654908 w 799755"/>
                <a:gd name="connsiteY25" fmla="*/ 53546 h 213219"/>
                <a:gd name="connsiteX26" fmla="*/ 630195 w 799755"/>
                <a:gd name="connsiteY26" fmla="*/ 45308 h 213219"/>
                <a:gd name="connsiteX27" fmla="*/ 568411 w 799755"/>
                <a:gd name="connsiteY27" fmla="*/ 37070 h 213219"/>
                <a:gd name="connsiteX28" fmla="*/ 543697 w 799755"/>
                <a:gd name="connsiteY28" fmla="*/ 28832 h 213219"/>
                <a:gd name="connsiteX29" fmla="*/ 531340 w 799755"/>
                <a:gd name="connsiteY29" fmla="*/ 24713 h 213219"/>
                <a:gd name="connsiteX30" fmla="*/ 498389 w 799755"/>
                <a:gd name="connsiteY30" fmla="*/ 16475 h 213219"/>
                <a:gd name="connsiteX31" fmla="*/ 486032 w 799755"/>
                <a:gd name="connsiteY31" fmla="*/ 8237 h 213219"/>
                <a:gd name="connsiteX32" fmla="*/ 457200 w 799755"/>
                <a:gd name="connsiteY32" fmla="*/ 4119 h 213219"/>
                <a:gd name="connsiteX33" fmla="*/ 432486 w 799755"/>
                <a:gd name="connsiteY33" fmla="*/ 0 h 213219"/>
                <a:gd name="connsiteX34" fmla="*/ 308919 w 799755"/>
                <a:gd name="connsiteY34" fmla="*/ 4119 h 213219"/>
                <a:gd name="connsiteX35" fmla="*/ 267730 w 799755"/>
                <a:gd name="connsiteY35" fmla="*/ 8237 h 213219"/>
                <a:gd name="connsiteX36" fmla="*/ 160638 w 799755"/>
                <a:gd name="connsiteY36" fmla="*/ 4119 h 213219"/>
                <a:gd name="connsiteX37" fmla="*/ 135924 w 799755"/>
                <a:gd name="connsiteY37" fmla="*/ 0 h 213219"/>
                <a:gd name="connsiteX38" fmla="*/ 90616 w 799755"/>
                <a:gd name="connsiteY38" fmla="*/ 8237 h 213219"/>
                <a:gd name="connsiteX39" fmla="*/ 53546 w 799755"/>
                <a:gd name="connsiteY39" fmla="*/ 32951 h 213219"/>
                <a:gd name="connsiteX40" fmla="*/ 41189 w 799755"/>
                <a:gd name="connsiteY40" fmla="*/ 41189 h 213219"/>
                <a:gd name="connsiteX41" fmla="*/ 24713 w 799755"/>
                <a:gd name="connsiteY41" fmla="*/ 65902 h 213219"/>
                <a:gd name="connsiteX42" fmla="*/ 12357 w 799755"/>
                <a:gd name="connsiteY42" fmla="*/ 90616 h 213219"/>
                <a:gd name="connsiteX43" fmla="*/ 0 w 799755"/>
                <a:gd name="connsiteY43" fmla="*/ 90616 h 21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9755" h="213219">
                  <a:moveTo>
                    <a:pt x="0" y="90616"/>
                  </a:moveTo>
                  <a:lnTo>
                    <a:pt x="0" y="90616"/>
                  </a:lnTo>
                  <a:cubicBezTo>
                    <a:pt x="4119" y="101600"/>
                    <a:pt x="7503" y="112888"/>
                    <a:pt x="12357" y="123567"/>
                  </a:cubicBezTo>
                  <a:cubicBezTo>
                    <a:pt x="32309" y="167461"/>
                    <a:pt x="10868" y="106737"/>
                    <a:pt x="24713" y="148281"/>
                  </a:cubicBezTo>
                  <a:cubicBezTo>
                    <a:pt x="25668" y="154962"/>
                    <a:pt x="28790" y="183879"/>
                    <a:pt x="32951" y="193589"/>
                  </a:cubicBezTo>
                  <a:cubicBezTo>
                    <a:pt x="34901" y="198139"/>
                    <a:pt x="38443" y="201827"/>
                    <a:pt x="41189" y="205946"/>
                  </a:cubicBezTo>
                  <a:cubicBezTo>
                    <a:pt x="85124" y="204573"/>
                    <a:pt x="129099" y="204137"/>
                    <a:pt x="172995" y="201827"/>
                  </a:cubicBezTo>
                  <a:cubicBezTo>
                    <a:pt x="181335" y="201388"/>
                    <a:pt x="189371" y="198198"/>
                    <a:pt x="197708" y="197708"/>
                  </a:cubicBezTo>
                  <a:cubicBezTo>
                    <a:pt x="236109" y="195449"/>
                    <a:pt x="274595" y="194962"/>
                    <a:pt x="313038" y="193589"/>
                  </a:cubicBezTo>
                  <a:lnTo>
                    <a:pt x="337751" y="189470"/>
                  </a:lnTo>
                  <a:cubicBezTo>
                    <a:pt x="344639" y="188218"/>
                    <a:pt x="351345" y="185351"/>
                    <a:pt x="358346" y="185351"/>
                  </a:cubicBezTo>
                  <a:cubicBezTo>
                    <a:pt x="388583" y="185351"/>
                    <a:pt x="418757" y="188097"/>
                    <a:pt x="448962" y="189470"/>
                  </a:cubicBezTo>
                  <a:lnTo>
                    <a:pt x="473676" y="197708"/>
                  </a:lnTo>
                  <a:cubicBezTo>
                    <a:pt x="477795" y="199081"/>
                    <a:pt x="482420" y="199419"/>
                    <a:pt x="486032" y="201827"/>
                  </a:cubicBezTo>
                  <a:lnTo>
                    <a:pt x="498389" y="210064"/>
                  </a:lnTo>
                  <a:cubicBezTo>
                    <a:pt x="574511" y="208542"/>
                    <a:pt x="648893" y="222376"/>
                    <a:pt x="720811" y="201827"/>
                  </a:cubicBezTo>
                  <a:cubicBezTo>
                    <a:pt x="724985" y="200634"/>
                    <a:pt x="729048" y="199081"/>
                    <a:pt x="733167" y="197708"/>
                  </a:cubicBezTo>
                  <a:cubicBezTo>
                    <a:pt x="743829" y="187046"/>
                    <a:pt x="755457" y="173802"/>
                    <a:pt x="770238" y="168875"/>
                  </a:cubicBezTo>
                  <a:lnTo>
                    <a:pt x="794951" y="160637"/>
                  </a:lnTo>
                  <a:cubicBezTo>
                    <a:pt x="800455" y="144126"/>
                    <a:pt x="802200" y="145315"/>
                    <a:pt x="794951" y="123567"/>
                  </a:cubicBezTo>
                  <a:cubicBezTo>
                    <a:pt x="793386" y="118871"/>
                    <a:pt x="790911" y="113834"/>
                    <a:pt x="786713" y="111210"/>
                  </a:cubicBezTo>
                  <a:cubicBezTo>
                    <a:pt x="779350" y="106608"/>
                    <a:pt x="769225" y="107790"/>
                    <a:pt x="762000" y="102973"/>
                  </a:cubicBezTo>
                  <a:cubicBezTo>
                    <a:pt x="744933" y="91595"/>
                    <a:pt x="754446" y="95936"/>
                    <a:pt x="733167" y="90616"/>
                  </a:cubicBezTo>
                  <a:cubicBezTo>
                    <a:pt x="697762" y="67011"/>
                    <a:pt x="742555" y="95309"/>
                    <a:pt x="708454" y="78259"/>
                  </a:cubicBezTo>
                  <a:cubicBezTo>
                    <a:pt x="676515" y="62289"/>
                    <a:pt x="714800" y="76255"/>
                    <a:pt x="683740" y="65902"/>
                  </a:cubicBezTo>
                  <a:cubicBezTo>
                    <a:pt x="664135" y="52831"/>
                    <a:pt x="679090" y="60800"/>
                    <a:pt x="654908" y="53546"/>
                  </a:cubicBezTo>
                  <a:cubicBezTo>
                    <a:pt x="646591" y="51051"/>
                    <a:pt x="638811" y="46385"/>
                    <a:pt x="630195" y="45308"/>
                  </a:cubicBezTo>
                  <a:cubicBezTo>
                    <a:pt x="587610" y="39985"/>
                    <a:pt x="608201" y="42755"/>
                    <a:pt x="568411" y="37070"/>
                  </a:cubicBezTo>
                  <a:lnTo>
                    <a:pt x="543697" y="28832"/>
                  </a:lnTo>
                  <a:cubicBezTo>
                    <a:pt x="539578" y="27459"/>
                    <a:pt x="535552" y="25766"/>
                    <a:pt x="531340" y="24713"/>
                  </a:cubicBezTo>
                  <a:lnTo>
                    <a:pt x="498389" y="16475"/>
                  </a:lnTo>
                  <a:cubicBezTo>
                    <a:pt x="494270" y="13729"/>
                    <a:pt x="490774" y="9659"/>
                    <a:pt x="486032" y="8237"/>
                  </a:cubicBezTo>
                  <a:cubicBezTo>
                    <a:pt x="476733" y="5448"/>
                    <a:pt x="466795" y="5595"/>
                    <a:pt x="457200" y="4119"/>
                  </a:cubicBezTo>
                  <a:cubicBezTo>
                    <a:pt x="448945" y="2849"/>
                    <a:pt x="440724" y="1373"/>
                    <a:pt x="432486" y="0"/>
                  </a:cubicBezTo>
                  <a:lnTo>
                    <a:pt x="308919" y="4119"/>
                  </a:lnTo>
                  <a:cubicBezTo>
                    <a:pt x="295138" y="4808"/>
                    <a:pt x="281528" y="8237"/>
                    <a:pt x="267730" y="8237"/>
                  </a:cubicBezTo>
                  <a:cubicBezTo>
                    <a:pt x="232006" y="8237"/>
                    <a:pt x="196335" y="5492"/>
                    <a:pt x="160638" y="4119"/>
                  </a:cubicBezTo>
                  <a:cubicBezTo>
                    <a:pt x="152400" y="2746"/>
                    <a:pt x="144276" y="0"/>
                    <a:pt x="135924" y="0"/>
                  </a:cubicBezTo>
                  <a:cubicBezTo>
                    <a:pt x="121171" y="0"/>
                    <a:pt x="105033" y="4634"/>
                    <a:pt x="90616" y="8237"/>
                  </a:cubicBezTo>
                  <a:lnTo>
                    <a:pt x="53546" y="32951"/>
                  </a:lnTo>
                  <a:lnTo>
                    <a:pt x="41189" y="41189"/>
                  </a:lnTo>
                  <a:lnTo>
                    <a:pt x="24713" y="65902"/>
                  </a:lnTo>
                  <a:cubicBezTo>
                    <a:pt x="19623" y="73537"/>
                    <a:pt x="13169" y="80873"/>
                    <a:pt x="12357" y="90616"/>
                  </a:cubicBezTo>
                  <a:cubicBezTo>
                    <a:pt x="11331" y="102930"/>
                    <a:pt x="2059" y="90616"/>
                    <a:pt x="0" y="90616"/>
                  </a:cubicBezTo>
                  <a:close/>
                </a:path>
              </a:pathLst>
            </a:custGeom>
            <a:noFill/>
            <a:ln w="190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29" name="Freeform 128"/>
            <p:cNvSpPr/>
            <p:nvPr/>
          </p:nvSpPr>
          <p:spPr>
            <a:xfrm>
              <a:off x="395416" y="3649362"/>
              <a:ext cx="222422" cy="172995"/>
            </a:xfrm>
            <a:custGeom>
              <a:avLst/>
              <a:gdLst>
                <a:gd name="connsiteX0" fmla="*/ 0 w 222422"/>
                <a:gd name="connsiteY0" fmla="*/ 102973 h 172995"/>
                <a:gd name="connsiteX1" fmla="*/ 0 w 222422"/>
                <a:gd name="connsiteY1" fmla="*/ 102973 h 172995"/>
                <a:gd name="connsiteX2" fmla="*/ 28833 w 222422"/>
                <a:gd name="connsiteY2" fmla="*/ 123568 h 172995"/>
                <a:gd name="connsiteX3" fmla="*/ 41189 w 222422"/>
                <a:gd name="connsiteY3" fmla="*/ 127687 h 172995"/>
                <a:gd name="connsiteX4" fmla="*/ 53546 w 222422"/>
                <a:gd name="connsiteY4" fmla="*/ 135924 h 172995"/>
                <a:gd name="connsiteX5" fmla="*/ 65903 w 222422"/>
                <a:gd name="connsiteY5" fmla="*/ 140043 h 172995"/>
                <a:gd name="connsiteX6" fmla="*/ 90616 w 222422"/>
                <a:gd name="connsiteY6" fmla="*/ 156519 h 172995"/>
                <a:gd name="connsiteX7" fmla="*/ 102973 w 222422"/>
                <a:gd name="connsiteY7" fmla="*/ 164757 h 172995"/>
                <a:gd name="connsiteX8" fmla="*/ 131806 w 222422"/>
                <a:gd name="connsiteY8" fmla="*/ 172995 h 172995"/>
                <a:gd name="connsiteX9" fmla="*/ 168876 w 222422"/>
                <a:gd name="connsiteY9" fmla="*/ 156519 h 172995"/>
                <a:gd name="connsiteX10" fmla="*/ 201827 w 222422"/>
                <a:gd name="connsiteY10" fmla="*/ 127687 h 172995"/>
                <a:gd name="connsiteX11" fmla="*/ 222422 w 222422"/>
                <a:gd name="connsiteY11" fmla="*/ 102973 h 172995"/>
                <a:gd name="connsiteX12" fmla="*/ 210065 w 222422"/>
                <a:gd name="connsiteY12" fmla="*/ 74141 h 172995"/>
                <a:gd name="connsiteX13" fmla="*/ 189470 w 222422"/>
                <a:gd name="connsiteY13" fmla="*/ 37070 h 172995"/>
                <a:gd name="connsiteX14" fmla="*/ 181233 w 222422"/>
                <a:gd name="connsiteY14" fmla="*/ 24714 h 172995"/>
                <a:gd name="connsiteX15" fmla="*/ 168876 w 222422"/>
                <a:gd name="connsiteY15" fmla="*/ 20595 h 172995"/>
                <a:gd name="connsiteX16" fmla="*/ 156519 w 222422"/>
                <a:gd name="connsiteY16" fmla="*/ 12357 h 172995"/>
                <a:gd name="connsiteX17" fmla="*/ 131806 w 222422"/>
                <a:gd name="connsiteY17" fmla="*/ 4119 h 172995"/>
                <a:gd name="connsiteX18" fmla="*/ 119449 w 222422"/>
                <a:gd name="connsiteY18" fmla="*/ 0 h 172995"/>
                <a:gd name="connsiteX19" fmla="*/ 86498 w 222422"/>
                <a:gd name="connsiteY19" fmla="*/ 4119 h 172995"/>
                <a:gd name="connsiteX20" fmla="*/ 12357 w 222422"/>
                <a:gd name="connsiteY20" fmla="*/ 20595 h 172995"/>
                <a:gd name="connsiteX21" fmla="*/ 12357 w 222422"/>
                <a:gd name="connsiteY21" fmla="*/ 98854 h 172995"/>
                <a:gd name="connsiteX22" fmla="*/ 0 w 222422"/>
                <a:gd name="connsiteY22" fmla="*/ 102973 h 17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2422" h="172995">
                  <a:moveTo>
                    <a:pt x="0" y="102973"/>
                  </a:moveTo>
                  <a:lnTo>
                    <a:pt x="0" y="102973"/>
                  </a:lnTo>
                  <a:cubicBezTo>
                    <a:pt x="9611" y="109838"/>
                    <a:pt x="18705" y="117491"/>
                    <a:pt x="28833" y="123568"/>
                  </a:cubicBezTo>
                  <a:cubicBezTo>
                    <a:pt x="32556" y="125802"/>
                    <a:pt x="37306" y="125745"/>
                    <a:pt x="41189" y="127687"/>
                  </a:cubicBezTo>
                  <a:cubicBezTo>
                    <a:pt x="45617" y="129901"/>
                    <a:pt x="49118" y="133710"/>
                    <a:pt x="53546" y="135924"/>
                  </a:cubicBezTo>
                  <a:cubicBezTo>
                    <a:pt x="57429" y="137866"/>
                    <a:pt x="62108" y="137934"/>
                    <a:pt x="65903" y="140043"/>
                  </a:cubicBezTo>
                  <a:cubicBezTo>
                    <a:pt x="74558" y="144851"/>
                    <a:pt x="82378" y="151027"/>
                    <a:pt x="90616" y="156519"/>
                  </a:cubicBezTo>
                  <a:cubicBezTo>
                    <a:pt x="94735" y="159265"/>
                    <a:pt x="98277" y="163192"/>
                    <a:pt x="102973" y="164757"/>
                  </a:cubicBezTo>
                  <a:cubicBezTo>
                    <a:pt x="120701" y="170666"/>
                    <a:pt x="111118" y="167823"/>
                    <a:pt x="131806" y="172995"/>
                  </a:cubicBezTo>
                  <a:cubicBezTo>
                    <a:pt x="161215" y="163191"/>
                    <a:pt x="149294" y="169574"/>
                    <a:pt x="168876" y="156519"/>
                  </a:cubicBezTo>
                  <a:cubicBezTo>
                    <a:pt x="192217" y="121507"/>
                    <a:pt x="153773" y="175741"/>
                    <a:pt x="201827" y="127687"/>
                  </a:cubicBezTo>
                  <a:cubicBezTo>
                    <a:pt x="217684" y="111830"/>
                    <a:pt x="210953" y="120177"/>
                    <a:pt x="222422" y="102973"/>
                  </a:cubicBezTo>
                  <a:cubicBezTo>
                    <a:pt x="211525" y="59387"/>
                    <a:pt x="226320" y="110714"/>
                    <a:pt x="210065" y="74141"/>
                  </a:cubicBezTo>
                  <a:cubicBezTo>
                    <a:pt x="187531" y="23441"/>
                    <a:pt x="216322" y="69292"/>
                    <a:pt x="189470" y="37070"/>
                  </a:cubicBezTo>
                  <a:cubicBezTo>
                    <a:pt x="186301" y="33267"/>
                    <a:pt x="185098" y="27806"/>
                    <a:pt x="181233" y="24714"/>
                  </a:cubicBezTo>
                  <a:cubicBezTo>
                    <a:pt x="177843" y="22002"/>
                    <a:pt x="172759" y="22537"/>
                    <a:pt x="168876" y="20595"/>
                  </a:cubicBezTo>
                  <a:cubicBezTo>
                    <a:pt x="164448" y="18381"/>
                    <a:pt x="161043" y="14368"/>
                    <a:pt x="156519" y="12357"/>
                  </a:cubicBezTo>
                  <a:cubicBezTo>
                    <a:pt x="148584" y="8830"/>
                    <a:pt x="140044" y="6865"/>
                    <a:pt x="131806" y="4119"/>
                  </a:cubicBezTo>
                  <a:lnTo>
                    <a:pt x="119449" y="0"/>
                  </a:lnTo>
                  <a:cubicBezTo>
                    <a:pt x="108465" y="1373"/>
                    <a:pt x="97529" y="3200"/>
                    <a:pt x="86498" y="4119"/>
                  </a:cubicBezTo>
                  <a:cubicBezTo>
                    <a:pt x="14612" y="10110"/>
                    <a:pt x="33039" y="-10427"/>
                    <a:pt x="12357" y="20595"/>
                  </a:cubicBezTo>
                  <a:cubicBezTo>
                    <a:pt x="22986" y="52482"/>
                    <a:pt x="19030" y="35467"/>
                    <a:pt x="12357" y="98854"/>
                  </a:cubicBezTo>
                  <a:cubicBezTo>
                    <a:pt x="10919" y="112514"/>
                    <a:pt x="2060" y="102286"/>
                    <a:pt x="0" y="102973"/>
                  </a:cubicBezTo>
                  <a:close/>
                </a:path>
              </a:pathLst>
            </a:custGeom>
            <a:noFill/>
            <a:ln w="190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30" name="Freeform 129"/>
            <p:cNvSpPr/>
            <p:nvPr/>
          </p:nvSpPr>
          <p:spPr>
            <a:xfrm>
              <a:off x="513558" y="2133551"/>
              <a:ext cx="788282" cy="276017"/>
            </a:xfrm>
            <a:custGeom>
              <a:avLst/>
              <a:gdLst>
                <a:gd name="connsiteX0" fmla="*/ 9545 w 788282"/>
                <a:gd name="connsiteY0" fmla="*/ 65952 h 276017"/>
                <a:gd name="connsiteX1" fmla="*/ 9545 w 788282"/>
                <a:gd name="connsiteY1" fmla="*/ 65952 h 276017"/>
                <a:gd name="connsiteX2" fmla="*/ 38377 w 788282"/>
                <a:gd name="connsiteY2" fmla="*/ 107141 h 276017"/>
                <a:gd name="connsiteX3" fmla="*/ 46615 w 788282"/>
                <a:gd name="connsiteY3" fmla="*/ 119498 h 276017"/>
                <a:gd name="connsiteX4" fmla="*/ 83685 w 788282"/>
                <a:gd name="connsiteY4" fmla="*/ 144211 h 276017"/>
                <a:gd name="connsiteX5" fmla="*/ 96042 w 788282"/>
                <a:gd name="connsiteY5" fmla="*/ 152449 h 276017"/>
                <a:gd name="connsiteX6" fmla="*/ 133112 w 788282"/>
                <a:gd name="connsiteY6" fmla="*/ 168925 h 276017"/>
                <a:gd name="connsiteX7" fmla="*/ 211372 w 788282"/>
                <a:gd name="connsiteY7" fmla="*/ 173044 h 276017"/>
                <a:gd name="connsiteX8" fmla="*/ 236085 w 788282"/>
                <a:gd name="connsiteY8" fmla="*/ 181281 h 276017"/>
                <a:gd name="connsiteX9" fmla="*/ 248442 w 788282"/>
                <a:gd name="connsiteY9" fmla="*/ 189519 h 276017"/>
                <a:gd name="connsiteX10" fmla="*/ 273156 w 788282"/>
                <a:gd name="connsiteY10" fmla="*/ 197757 h 276017"/>
                <a:gd name="connsiteX11" fmla="*/ 297869 w 788282"/>
                <a:gd name="connsiteY11" fmla="*/ 214233 h 276017"/>
                <a:gd name="connsiteX12" fmla="*/ 314345 w 788282"/>
                <a:gd name="connsiteY12" fmla="*/ 218352 h 276017"/>
                <a:gd name="connsiteX13" fmla="*/ 339058 w 788282"/>
                <a:gd name="connsiteY13" fmla="*/ 226590 h 276017"/>
                <a:gd name="connsiteX14" fmla="*/ 359653 w 788282"/>
                <a:gd name="connsiteY14" fmla="*/ 230708 h 276017"/>
                <a:gd name="connsiteX15" fmla="*/ 376128 w 788282"/>
                <a:gd name="connsiteY15" fmla="*/ 234827 h 276017"/>
                <a:gd name="connsiteX16" fmla="*/ 388485 w 788282"/>
                <a:gd name="connsiteY16" fmla="*/ 238946 h 276017"/>
                <a:gd name="connsiteX17" fmla="*/ 462626 w 788282"/>
                <a:gd name="connsiteY17" fmla="*/ 247184 h 276017"/>
                <a:gd name="connsiteX18" fmla="*/ 487339 w 788282"/>
                <a:gd name="connsiteY18" fmla="*/ 255422 h 276017"/>
                <a:gd name="connsiteX19" fmla="*/ 503815 w 788282"/>
                <a:gd name="connsiteY19" fmla="*/ 263660 h 276017"/>
                <a:gd name="connsiteX20" fmla="*/ 549123 w 788282"/>
                <a:gd name="connsiteY20" fmla="*/ 276017 h 276017"/>
                <a:gd name="connsiteX21" fmla="*/ 643858 w 788282"/>
                <a:gd name="connsiteY21" fmla="*/ 271898 h 276017"/>
                <a:gd name="connsiteX22" fmla="*/ 668572 w 788282"/>
                <a:gd name="connsiteY22" fmla="*/ 263660 h 276017"/>
                <a:gd name="connsiteX23" fmla="*/ 697404 w 788282"/>
                <a:gd name="connsiteY23" fmla="*/ 255422 h 276017"/>
                <a:gd name="connsiteX24" fmla="*/ 709761 w 788282"/>
                <a:gd name="connsiteY24" fmla="*/ 243065 h 276017"/>
                <a:gd name="connsiteX25" fmla="*/ 734474 w 788282"/>
                <a:gd name="connsiteY25" fmla="*/ 234827 h 276017"/>
                <a:gd name="connsiteX26" fmla="*/ 746831 w 788282"/>
                <a:gd name="connsiteY26" fmla="*/ 226590 h 276017"/>
                <a:gd name="connsiteX27" fmla="*/ 750950 w 788282"/>
                <a:gd name="connsiteY27" fmla="*/ 214233 h 276017"/>
                <a:gd name="connsiteX28" fmla="*/ 763307 w 788282"/>
                <a:gd name="connsiteY28" fmla="*/ 210114 h 276017"/>
                <a:gd name="connsiteX29" fmla="*/ 775664 w 788282"/>
                <a:gd name="connsiteY29" fmla="*/ 197757 h 276017"/>
                <a:gd name="connsiteX30" fmla="*/ 779783 w 788282"/>
                <a:gd name="connsiteY30" fmla="*/ 185400 h 276017"/>
                <a:gd name="connsiteX31" fmla="*/ 788020 w 788282"/>
                <a:gd name="connsiteY31" fmla="*/ 173044 h 276017"/>
                <a:gd name="connsiteX32" fmla="*/ 783901 w 788282"/>
                <a:gd name="connsiteY32" fmla="*/ 103022 h 276017"/>
                <a:gd name="connsiteX33" fmla="*/ 779783 w 788282"/>
                <a:gd name="connsiteY33" fmla="*/ 90665 h 276017"/>
                <a:gd name="connsiteX34" fmla="*/ 775664 w 788282"/>
                <a:gd name="connsiteY34" fmla="*/ 74190 h 276017"/>
                <a:gd name="connsiteX35" fmla="*/ 767426 w 788282"/>
                <a:gd name="connsiteY35" fmla="*/ 49476 h 276017"/>
                <a:gd name="connsiteX36" fmla="*/ 738593 w 788282"/>
                <a:gd name="connsiteY36" fmla="*/ 16525 h 276017"/>
                <a:gd name="connsiteX37" fmla="*/ 577956 w 788282"/>
                <a:gd name="connsiteY37" fmla="*/ 12406 h 276017"/>
                <a:gd name="connsiteX38" fmla="*/ 425556 w 788282"/>
                <a:gd name="connsiteY38" fmla="*/ 49 h 276017"/>
                <a:gd name="connsiteX39" fmla="*/ 359653 w 788282"/>
                <a:gd name="connsiteY39" fmla="*/ 4168 h 276017"/>
                <a:gd name="connsiteX40" fmla="*/ 334939 w 788282"/>
                <a:gd name="connsiteY40" fmla="*/ 12406 h 276017"/>
                <a:gd name="connsiteX41" fmla="*/ 322583 w 788282"/>
                <a:gd name="connsiteY41" fmla="*/ 20644 h 276017"/>
                <a:gd name="connsiteX42" fmla="*/ 248442 w 788282"/>
                <a:gd name="connsiteY42" fmla="*/ 24763 h 276017"/>
                <a:gd name="connsiteX43" fmla="*/ 170183 w 788282"/>
                <a:gd name="connsiteY43" fmla="*/ 33000 h 276017"/>
                <a:gd name="connsiteX44" fmla="*/ 153707 w 788282"/>
                <a:gd name="connsiteY44" fmla="*/ 37119 h 276017"/>
                <a:gd name="connsiteX45" fmla="*/ 42496 w 788282"/>
                <a:gd name="connsiteY45" fmla="*/ 41238 h 276017"/>
                <a:gd name="connsiteX46" fmla="*/ 1307 w 788282"/>
                <a:gd name="connsiteY46" fmla="*/ 45357 h 276017"/>
                <a:gd name="connsiteX47" fmla="*/ 5426 w 788282"/>
                <a:gd name="connsiteY47" fmla="*/ 57714 h 276017"/>
                <a:gd name="connsiteX48" fmla="*/ 9545 w 788282"/>
                <a:gd name="connsiteY48" fmla="*/ 65952 h 27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8282" h="276017">
                  <a:moveTo>
                    <a:pt x="9545" y="65952"/>
                  </a:moveTo>
                  <a:lnTo>
                    <a:pt x="9545" y="65952"/>
                  </a:lnTo>
                  <a:lnTo>
                    <a:pt x="38377" y="107141"/>
                  </a:lnTo>
                  <a:cubicBezTo>
                    <a:pt x="41195" y="111211"/>
                    <a:pt x="42496" y="116752"/>
                    <a:pt x="46615" y="119498"/>
                  </a:cubicBezTo>
                  <a:lnTo>
                    <a:pt x="83685" y="144211"/>
                  </a:lnTo>
                  <a:lnTo>
                    <a:pt x="96042" y="152449"/>
                  </a:lnTo>
                  <a:cubicBezTo>
                    <a:pt x="107959" y="160394"/>
                    <a:pt x="117148" y="168085"/>
                    <a:pt x="133112" y="168925"/>
                  </a:cubicBezTo>
                  <a:lnTo>
                    <a:pt x="211372" y="173044"/>
                  </a:lnTo>
                  <a:cubicBezTo>
                    <a:pt x="219610" y="175790"/>
                    <a:pt x="228860" y="176464"/>
                    <a:pt x="236085" y="181281"/>
                  </a:cubicBezTo>
                  <a:cubicBezTo>
                    <a:pt x="240204" y="184027"/>
                    <a:pt x="243918" y="187508"/>
                    <a:pt x="248442" y="189519"/>
                  </a:cubicBezTo>
                  <a:cubicBezTo>
                    <a:pt x="256377" y="193046"/>
                    <a:pt x="273156" y="197757"/>
                    <a:pt x="273156" y="197757"/>
                  </a:cubicBezTo>
                  <a:cubicBezTo>
                    <a:pt x="281394" y="203249"/>
                    <a:pt x="288264" y="211832"/>
                    <a:pt x="297869" y="214233"/>
                  </a:cubicBezTo>
                  <a:cubicBezTo>
                    <a:pt x="303361" y="215606"/>
                    <a:pt x="308923" y="216725"/>
                    <a:pt x="314345" y="218352"/>
                  </a:cubicBezTo>
                  <a:cubicBezTo>
                    <a:pt x="322662" y="220847"/>
                    <a:pt x="330543" y="224887"/>
                    <a:pt x="339058" y="226590"/>
                  </a:cubicBezTo>
                  <a:cubicBezTo>
                    <a:pt x="345923" y="227963"/>
                    <a:pt x="352819" y="229189"/>
                    <a:pt x="359653" y="230708"/>
                  </a:cubicBezTo>
                  <a:cubicBezTo>
                    <a:pt x="365179" y="231936"/>
                    <a:pt x="370685" y="233272"/>
                    <a:pt x="376128" y="234827"/>
                  </a:cubicBezTo>
                  <a:cubicBezTo>
                    <a:pt x="380303" y="236020"/>
                    <a:pt x="384187" y="238332"/>
                    <a:pt x="388485" y="238946"/>
                  </a:cubicBezTo>
                  <a:cubicBezTo>
                    <a:pt x="413101" y="242463"/>
                    <a:pt x="462626" y="247184"/>
                    <a:pt x="462626" y="247184"/>
                  </a:cubicBezTo>
                  <a:cubicBezTo>
                    <a:pt x="470864" y="249930"/>
                    <a:pt x="479572" y="251539"/>
                    <a:pt x="487339" y="255422"/>
                  </a:cubicBezTo>
                  <a:cubicBezTo>
                    <a:pt x="492831" y="258168"/>
                    <a:pt x="498114" y="261380"/>
                    <a:pt x="503815" y="263660"/>
                  </a:cubicBezTo>
                  <a:cubicBezTo>
                    <a:pt x="524719" y="272022"/>
                    <a:pt x="528439" y="271880"/>
                    <a:pt x="549123" y="276017"/>
                  </a:cubicBezTo>
                  <a:cubicBezTo>
                    <a:pt x="580701" y="274644"/>
                    <a:pt x="612418" y="275151"/>
                    <a:pt x="643858" y="271898"/>
                  </a:cubicBezTo>
                  <a:cubicBezTo>
                    <a:pt x="652496" y="271004"/>
                    <a:pt x="660148" y="265766"/>
                    <a:pt x="668572" y="263660"/>
                  </a:cubicBezTo>
                  <a:cubicBezTo>
                    <a:pt x="689259" y="258488"/>
                    <a:pt x="679677" y="261331"/>
                    <a:pt x="697404" y="255422"/>
                  </a:cubicBezTo>
                  <a:cubicBezTo>
                    <a:pt x="701523" y="251303"/>
                    <a:pt x="704669" y="245894"/>
                    <a:pt x="709761" y="243065"/>
                  </a:cubicBezTo>
                  <a:cubicBezTo>
                    <a:pt x="717352" y="238848"/>
                    <a:pt x="727249" y="239643"/>
                    <a:pt x="734474" y="234827"/>
                  </a:cubicBezTo>
                  <a:lnTo>
                    <a:pt x="746831" y="226590"/>
                  </a:lnTo>
                  <a:cubicBezTo>
                    <a:pt x="748204" y="222471"/>
                    <a:pt x="747880" y="217303"/>
                    <a:pt x="750950" y="214233"/>
                  </a:cubicBezTo>
                  <a:cubicBezTo>
                    <a:pt x="754020" y="211163"/>
                    <a:pt x="759694" y="212522"/>
                    <a:pt x="763307" y="210114"/>
                  </a:cubicBezTo>
                  <a:cubicBezTo>
                    <a:pt x="768154" y="206883"/>
                    <a:pt x="771545" y="201876"/>
                    <a:pt x="775664" y="197757"/>
                  </a:cubicBezTo>
                  <a:cubicBezTo>
                    <a:pt x="777037" y="193638"/>
                    <a:pt x="777841" y="189283"/>
                    <a:pt x="779783" y="185400"/>
                  </a:cubicBezTo>
                  <a:cubicBezTo>
                    <a:pt x="781997" y="180973"/>
                    <a:pt x="787773" y="177988"/>
                    <a:pt x="788020" y="173044"/>
                  </a:cubicBezTo>
                  <a:cubicBezTo>
                    <a:pt x="789187" y="149692"/>
                    <a:pt x="786227" y="126287"/>
                    <a:pt x="783901" y="103022"/>
                  </a:cubicBezTo>
                  <a:cubicBezTo>
                    <a:pt x="783469" y="98702"/>
                    <a:pt x="780976" y="94840"/>
                    <a:pt x="779783" y="90665"/>
                  </a:cubicBezTo>
                  <a:cubicBezTo>
                    <a:pt x="778228" y="85222"/>
                    <a:pt x="777291" y="79612"/>
                    <a:pt x="775664" y="74190"/>
                  </a:cubicBezTo>
                  <a:cubicBezTo>
                    <a:pt x="773169" y="65873"/>
                    <a:pt x="772243" y="56701"/>
                    <a:pt x="767426" y="49476"/>
                  </a:cubicBezTo>
                  <a:cubicBezTo>
                    <a:pt x="765366" y="46387"/>
                    <a:pt x="750606" y="17383"/>
                    <a:pt x="738593" y="16525"/>
                  </a:cubicBezTo>
                  <a:cubicBezTo>
                    <a:pt x="685166" y="12709"/>
                    <a:pt x="631502" y="13779"/>
                    <a:pt x="577956" y="12406"/>
                  </a:cubicBezTo>
                  <a:cubicBezTo>
                    <a:pt x="521863" y="5394"/>
                    <a:pt x="496698" y="1630"/>
                    <a:pt x="425556" y="49"/>
                  </a:cubicBezTo>
                  <a:cubicBezTo>
                    <a:pt x="403551" y="-440"/>
                    <a:pt x="381621" y="2795"/>
                    <a:pt x="359653" y="4168"/>
                  </a:cubicBezTo>
                  <a:cubicBezTo>
                    <a:pt x="351415" y="6914"/>
                    <a:pt x="342164" y="7589"/>
                    <a:pt x="334939" y="12406"/>
                  </a:cubicBezTo>
                  <a:cubicBezTo>
                    <a:pt x="330820" y="15152"/>
                    <a:pt x="327483" y="19944"/>
                    <a:pt x="322583" y="20644"/>
                  </a:cubicBezTo>
                  <a:cubicBezTo>
                    <a:pt x="298080" y="24145"/>
                    <a:pt x="273135" y="23060"/>
                    <a:pt x="248442" y="24763"/>
                  </a:cubicBezTo>
                  <a:cubicBezTo>
                    <a:pt x="232795" y="25842"/>
                    <a:pt x="188486" y="29950"/>
                    <a:pt x="170183" y="33000"/>
                  </a:cubicBezTo>
                  <a:cubicBezTo>
                    <a:pt x="164599" y="33931"/>
                    <a:pt x="159356" y="36755"/>
                    <a:pt x="153707" y="37119"/>
                  </a:cubicBezTo>
                  <a:cubicBezTo>
                    <a:pt x="116688" y="39507"/>
                    <a:pt x="79566" y="39865"/>
                    <a:pt x="42496" y="41238"/>
                  </a:cubicBezTo>
                  <a:cubicBezTo>
                    <a:pt x="28766" y="42611"/>
                    <a:pt x="13916" y="39753"/>
                    <a:pt x="1307" y="45357"/>
                  </a:cubicBezTo>
                  <a:cubicBezTo>
                    <a:pt x="-2661" y="47120"/>
                    <a:pt x="3484" y="53831"/>
                    <a:pt x="5426" y="57714"/>
                  </a:cubicBezTo>
                  <a:cubicBezTo>
                    <a:pt x="12176" y="71213"/>
                    <a:pt x="9338" y="70071"/>
                    <a:pt x="9545" y="65952"/>
                  </a:cubicBezTo>
                  <a:close/>
                </a:path>
              </a:pathLst>
            </a:custGeom>
            <a:noFill/>
            <a:ln w="190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sp>
        <p:nvSpPr>
          <p:cNvPr id="131" name="Freeform 130"/>
          <p:cNvSpPr/>
          <p:nvPr/>
        </p:nvSpPr>
        <p:spPr>
          <a:xfrm>
            <a:off x="5850187" y="5856540"/>
            <a:ext cx="90338" cy="76912"/>
          </a:xfrm>
          <a:custGeom>
            <a:avLst/>
            <a:gdLst>
              <a:gd name="connsiteX0" fmla="*/ 0 w 120450"/>
              <a:gd name="connsiteY0" fmla="*/ 17091 h 102549"/>
              <a:gd name="connsiteX1" fmla="*/ 0 w 120450"/>
              <a:gd name="connsiteY1" fmla="*/ 17091 h 102549"/>
              <a:gd name="connsiteX2" fmla="*/ 8546 w 120450"/>
              <a:gd name="connsiteY2" fmla="*/ 94003 h 102549"/>
              <a:gd name="connsiteX3" fmla="*/ 34184 w 120450"/>
              <a:gd name="connsiteY3" fmla="*/ 102549 h 102549"/>
              <a:gd name="connsiteX4" fmla="*/ 94004 w 120450"/>
              <a:gd name="connsiteY4" fmla="*/ 94003 h 102549"/>
              <a:gd name="connsiteX5" fmla="*/ 119642 w 120450"/>
              <a:gd name="connsiteY5" fmla="*/ 76912 h 102549"/>
              <a:gd name="connsiteX6" fmla="*/ 111096 w 120450"/>
              <a:gd name="connsiteY6" fmla="*/ 51274 h 102549"/>
              <a:gd name="connsiteX7" fmla="*/ 68367 w 120450"/>
              <a:gd name="connsiteY7" fmla="*/ 0 h 102549"/>
              <a:gd name="connsiteX8" fmla="*/ 42729 w 120450"/>
              <a:gd name="connsiteY8" fmla="*/ 8545 h 102549"/>
              <a:gd name="connsiteX9" fmla="*/ 25638 w 120450"/>
              <a:gd name="connsiteY9" fmla="*/ 34183 h 102549"/>
              <a:gd name="connsiteX10" fmla="*/ 0 w 120450"/>
              <a:gd name="connsiteY10" fmla="*/ 17091 h 10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450" h="102549">
                <a:moveTo>
                  <a:pt x="0" y="17091"/>
                </a:moveTo>
                <a:lnTo>
                  <a:pt x="0" y="17091"/>
                </a:lnTo>
                <a:cubicBezTo>
                  <a:pt x="2849" y="42728"/>
                  <a:pt x="-1034" y="70053"/>
                  <a:pt x="8546" y="94003"/>
                </a:cubicBezTo>
                <a:cubicBezTo>
                  <a:pt x="11892" y="102367"/>
                  <a:pt x="25176" y="102549"/>
                  <a:pt x="34184" y="102549"/>
                </a:cubicBezTo>
                <a:cubicBezTo>
                  <a:pt x="54326" y="102549"/>
                  <a:pt x="74064" y="96852"/>
                  <a:pt x="94004" y="94003"/>
                </a:cubicBezTo>
                <a:cubicBezTo>
                  <a:pt x="102550" y="88306"/>
                  <a:pt x="115827" y="86448"/>
                  <a:pt x="119642" y="76912"/>
                </a:cubicBezTo>
                <a:cubicBezTo>
                  <a:pt x="122988" y="68548"/>
                  <a:pt x="115125" y="59331"/>
                  <a:pt x="111096" y="51274"/>
                </a:cubicBezTo>
                <a:cubicBezTo>
                  <a:pt x="99199" y="27480"/>
                  <a:pt x="87265" y="18898"/>
                  <a:pt x="68367" y="0"/>
                </a:cubicBezTo>
                <a:cubicBezTo>
                  <a:pt x="59821" y="2848"/>
                  <a:pt x="49763" y="2918"/>
                  <a:pt x="42729" y="8545"/>
                </a:cubicBezTo>
                <a:cubicBezTo>
                  <a:pt x="34709" y="14961"/>
                  <a:pt x="31800" y="25966"/>
                  <a:pt x="25638" y="34183"/>
                </a:cubicBezTo>
                <a:cubicBezTo>
                  <a:pt x="23221" y="37406"/>
                  <a:pt x="4273" y="19940"/>
                  <a:pt x="0" y="17091"/>
                </a:cubicBezTo>
                <a:close/>
              </a:path>
            </a:pathLst>
          </a:custGeom>
          <a:no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32" name="TextBox 131"/>
          <p:cNvSpPr txBox="1"/>
          <p:nvPr/>
        </p:nvSpPr>
        <p:spPr>
          <a:xfrm>
            <a:off x="5904789" y="5791121"/>
            <a:ext cx="1019831" cy="230832"/>
          </a:xfrm>
          <a:prstGeom prst="rect">
            <a:avLst/>
          </a:prstGeom>
          <a:noFill/>
        </p:spPr>
        <p:txBody>
          <a:bodyPr wrap="none" rtlCol="0">
            <a:spAutoFit/>
          </a:bodyPr>
          <a:lstStyle/>
          <a:p>
            <a:r>
              <a:rPr lang="en-AU" sz="900" dirty="0">
                <a:latin typeface="Arial Narrow" panose="020B0606020202030204" pitchFamily="34" charset="0"/>
              </a:rPr>
              <a:t>Known coal reserve</a:t>
            </a:r>
          </a:p>
        </p:txBody>
      </p:sp>
      <p:cxnSp>
        <p:nvCxnSpPr>
          <p:cNvPr id="3" name="Straight Connector 2"/>
          <p:cNvCxnSpPr/>
          <p:nvPr/>
        </p:nvCxnSpPr>
        <p:spPr>
          <a:xfrm flipV="1">
            <a:off x="5829301" y="5616204"/>
            <a:ext cx="110729" cy="2669"/>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903859" y="5516893"/>
            <a:ext cx="912429" cy="230832"/>
          </a:xfrm>
          <a:prstGeom prst="rect">
            <a:avLst/>
          </a:prstGeom>
          <a:noFill/>
        </p:spPr>
        <p:txBody>
          <a:bodyPr wrap="none" rtlCol="0">
            <a:spAutoFit/>
          </a:bodyPr>
          <a:lstStyle/>
          <a:p>
            <a:r>
              <a:rPr lang="en-AU" sz="900" dirty="0">
                <a:latin typeface="Arial Narrow" panose="020B0606020202030204" pitchFamily="34" charset="0"/>
              </a:rPr>
              <a:t>LNG gas pipeline</a:t>
            </a:r>
          </a:p>
        </p:txBody>
      </p:sp>
      <p:sp>
        <p:nvSpPr>
          <p:cNvPr id="5" name="TextBox 4"/>
          <p:cNvSpPr txBox="1"/>
          <p:nvPr/>
        </p:nvSpPr>
        <p:spPr>
          <a:xfrm>
            <a:off x="1332303" y="5529970"/>
            <a:ext cx="2727350" cy="300082"/>
          </a:xfrm>
          <a:prstGeom prst="rect">
            <a:avLst/>
          </a:prstGeom>
          <a:noFill/>
        </p:spPr>
        <p:txBody>
          <a:bodyPr wrap="none" rtlCol="0">
            <a:spAutoFit/>
          </a:bodyPr>
          <a:lstStyle/>
          <a:p>
            <a:r>
              <a:rPr lang="en-AU" sz="1350" dirty="0"/>
              <a:t>PNG NET EXPORTER OF ELECTRICITY</a:t>
            </a:r>
          </a:p>
        </p:txBody>
      </p:sp>
      <p:sp>
        <p:nvSpPr>
          <p:cNvPr id="124" name="Rounded Rectangle 123"/>
          <p:cNvSpPr/>
          <p:nvPr/>
        </p:nvSpPr>
        <p:spPr>
          <a:xfrm>
            <a:off x="1" y="575429"/>
            <a:ext cx="4800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FUTURE NATIONAL GRID</a:t>
            </a:r>
            <a:endParaRPr lang="en-US" dirty="0"/>
          </a:p>
        </p:txBody>
      </p:sp>
    </p:spTree>
    <p:extLst>
      <p:ext uri="{BB962C8B-B14F-4D97-AF65-F5344CB8AC3E}">
        <p14:creationId xmlns:p14="http://schemas.microsoft.com/office/powerpoint/2010/main" val="41977236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0"/>
            <a:ext cx="9144000" cy="1066800"/>
          </a:xfrm>
          <a:prstGeom prst="rect">
            <a:avLst/>
          </a:prstGeom>
          <a:solidFill>
            <a:srgbClr val="00B050"/>
          </a:solidFill>
          <a:ln w="25400" cap="flat" cmpd="sng" algn="ctr">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b="1" dirty="0"/>
              <a:t>Workshop Expectations/Outcomes</a:t>
            </a:r>
          </a:p>
        </p:txBody>
      </p:sp>
      <p:sp>
        <p:nvSpPr>
          <p:cNvPr id="5" name="Rounded Rectangle 4"/>
          <p:cNvSpPr/>
          <p:nvPr/>
        </p:nvSpPr>
        <p:spPr>
          <a:xfrm>
            <a:off x="9660" y="1066800"/>
            <a:ext cx="4800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EXPECTATIONS</a:t>
            </a:r>
            <a:endParaRPr lang="en-US" dirty="0"/>
          </a:p>
        </p:txBody>
      </p:sp>
      <p:sp>
        <p:nvSpPr>
          <p:cNvPr id="7" name="TextBox 6"/>
          <p:cNvSpPr txBox="1"/>
          <p:nvPr/>
        </p:nvSpPr>
        <p:spPr>
          <a:xfrm>
            <a:off x="228600" y="1752600"/>
            <a:ext cx="8229600" cy="2585323"/>
          </a:xfrm>
          <a:prstGeom prst="rect">
            <a:avLst/>
          </a:prstGeom>
          <a:noFill/>
        </p:spPr>
        <p:txBody>
          <a:bodyPr wrap="square" rtlCol="0">
            <a:spAutoFit/>
          </a:bodyPr>
          <a:lstStyle/>
          <a:p>
            <a:pPr marL="342900" indent="-342900">
              <a:buAutoNum type="arabicPeriod"/>
            </a:pPr>
            <a:r>
              <a:rPr lang="en-AU" dirty="0" smtClean="0"/>
              <a:t>Would like to know about Japanese Policy and Regulatory mechanisms and more importantly financing of Renewable Energy initiatives.</a:t>
            </a:r>
          </a:p>
          <a:p>
            <a:pPr marL="342900" indent="-342900">
              <a:buAutoNum type="arabicPeriod"/>
            </a:pPr>
            <a:r>
              <a:rPr lang="en-AU" dirty="0" smtClean="0"/>
              <a:t>Would like to know about the RE Technologies deployed by the Japanese in the island/similar communities ; a setting similar to PICs. Hydrogen fuel cells. </a:t>
            </a:r>
          </a:p>
          <a:p>
            <a:pPr marL="342900" indent="-342900">
              <a:buAutoNum type="arabicPeriod"/>
            </a:pPr>
            <a:r>
              <a:rPr lang="en-AU" dirty="0" smtClean="0"/>
              <a:t>Information Sharing and networking with my fellow islanders to capture and build on to addressing the energy challenges faced by island countries. </a:t>
            </a:r>
          </a:p>
          <a:p>
            <a:pPr marL="342900" indent="-342900">
              <a:buAutoNum type="arabicPeriod"/>
            </a:pPr>
            <a:r>
              <a:rPr lang="en-AU" dirty="0" smtClean="0"/>
              <a:t>Funding mechanisms available by Japan(through JICA),IRENA(Lighthouse Programmes, </a:t>
            </a:r>
            <a:r>
              <a:rPr lang="en-AU" dirty="0" err="1" smtClean="0"/>
              <a:t>etc</a:t>
            </a:r>
            <a:r>
              <a:rPr lang="en-AU" dirty="0" smtClean="0"/>
              <a:t>) and the GCF to promote energy development in the Pacific Islands. </a:t>
            </a:r>
            <a:endParaRPr lang="en-AU" dirty="0"/>
          </a:p>
        </p:txBody>
      </p:sp>
    </p:spTree>
    <p:extLst>
      <p:ext uri="{BB962C8B-B14F-4D97-AF65-F5344CB8AC3E}">
        <p14:creationId xmlns:p14="http://schemas.microsoft.com/office/powerpoint/2010/main" val="248847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0928"/>
            <a:ext cx="9144000" cy="762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t>PNG PERSPECTIVE</a:t>
            </a:r>
            <a:endParaRPr lang="en-US" sz="3200" b="1" dirty="0"/>
          </a:p>
        </p:txBody>
      </p:sp>
      <p:sp>
        <p:nvSpPr>
          <p:cNvPr id="5" name="Rounded Rectangle 4"/>
          <p:cNvSpPr/>
          <p:nvPr/>
        </p:nvSpPr>
        <p:spPr>
          <a:xfrm>
            <a:off x="27878" y="724525"/>
            <a:ext cx="5943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04800" y="725905"/>
            <a:ext cx="7391400" cy="923330"/>
          </a:xfrm>
          <a:prstGeom prst="rect">
            <a:avLst/>
          </a:prstGeom>
          <a:noFill/>
        </p:spPr>
        <p:txBody>
          <a:bodyPr wrap="square" rtlCol="0">
            <a:spAutoFit/>
          </a:bodyPr>
          <a:lstStyle/>
          <a:p>
            <a:r>
              <a:rPr lang="en-US" b="1" dirty="0" smtClean="0">
                <a:solidFill>
                  <a:schemeClr val="bg1"/>
                </a:solidFill>
              </a:rPr>
              <a:t> PAPUA NEW GUINEA SOME COUNTRY FACTS</a:t>
            </a:r>
          </a:p>
          <a:p>
            <a:endParaRPr lang="en-US" dirty="0" smtClean="0"/>
          </a:p>
          <a:p>
            <a:endParaRPr lang="en-US" i="1" dirty="0" smtClean="0"/>
          </a:p>
        </p:txBody>
      </p:sp>
      <p:pic>
        <p:nvPicPr>
          <p:cNvPr id="10" name="Picture 9"/>
          <p:cNvPicPr>
            <a:picLocks noChangeAspect="1"/>
          </p:cNvPicPr>
          <p:nvPr/>
        </p:nvPicPr>
        <p:blipFill rotWithShape="1">
          <a:blip r:embed="rId2"/>
          <a:srcRect l="20058" t="9952" r="19685" b="5837"/>
          <a:stretch/>
        </p:blipFill>
        <p:spPr>
          <a:xfrm>
            <a:off x="61332" y="1276510"/>
            <a:ext cx="5610922" cy="4953000"/>
          </a:xfrm>
          <a:prstGeom prst="rect">
            <a:avLst/>
          </a:prstGeom>
        </p:spPr>
      </p:pic>
      <p:sp>
        <p:nvSpPr>
          <p:cNvPr id="11" name="Oval 10"/>
          <p:cNvSpPr/>
          <p:nvPr/>
        </p:nvSpPr>
        <p:spPr>
          <a:xfrm>
            <a:off x="2895601" y="4238740"/>
            <a:ext cx="1295400" cy="10190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 name="Straight Arrow Connector 11"/>
          <p:cNvCxnSpPr/>
          <p:nvPr/>
        </p:nvCxnSpPr>
        <p:spPr>
          <a:xfrm flipH="1" flipV="1">
            <a:off x="2895601" y="1851038"/>
            <a:ext cx="475759" cy="2424192"/>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5711282" y="1276510"/>
            <a:ext cx="3432718" cy="5352890"/>
          </a:xfrm>
          <a:prstGeom prst="roundRect">
            <a:avLst>
              <a:gd name="adj" fmla="val 117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sz="1200" dirty="0" smtClean="0"/>
              <a:t>POPULATION:	7.4 MILLION</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TOTAL AREA:	</a:t>
            </a:r>
            <a:r>
              <a:rPr lang="en-AU" sz="1200" dirty="0"/>
              <a:t>462,840 </a:t>
            </a:r>
            <a:r>
              <a:rPr lang="en-AU" sz="1200" dirty="0" smtClean="0"/>
              <a:t>km²</a:t>
            </a:r>
          </a:p>
          <a:p>
            <a:pPr lvl="4"/>
            <a:r>
              <a:rPr lang="en-AU" sz="1200" dirty="0" smtClean="0"/>
              <a:t>(KOREA : 100, 210</a:t>
            </a:r>
            <a:r>
              <a:rPr lang="en-AU" sz="1200" dirty="0"/>
              <a:t> </a:t>
            </a:r>
            <a:r>
              <a:rPr lang="en-AU" sz="1200" dirty="0" smtClean="0"/>
              <a:t>km²)</a:t>
            </a:r>
          </a:p>
          <a:p>
            <a:pPr lvl="4"/>
            <a:endParaRPr lang="en-US" sz="1200" dirty="0" smtClean="0"/>
          </a:p>
          <a:p>
            <a:pPr marL="285750" indent="-285750">
              <a:buFont typeface="Arial" panose="020B0604020202020204" pitchFamily="34" charset="0"/>
              <a:buChar char="•"/>
            </a:pPr>
            <a:r>
              <a:rPr lang="en-US" sz="1200" dirty="0" smtClean="0"/>
              <a:t>GDP GROWTH:  	 ~8% (2002-2014)</a:t>
            </a:r>
          </a:p>
          <a:p>
            <a:r>
              <a:rPr lang="en-US" sz="1200" dirty="0" smtClean="0"/>
              <a:t>	           	 ~15% (2015)</a:t>
            </a:r>
          </a:p>
          <a:p>
            <a:endParaRPr lang="en-US" sz="1200" dirty="0" smtClean="0"/>
          </a:p>
          <a:p>
            <a:pPr marL="285750" indent="-285750">
              <a:buFont typeface="Arial" panose="020B0604020202020204" pitchFamily="34" charset="0"/>
              <a:buChar char="•"/>
            </a:pPr>
            <a:r>
              <a:rPr lang="en-US" sz="1200" dirty="0" smtClean="0"/>
              <a:t>ELECTRICITY:	580 MW 		(INSTALLED CAPACITY; </a:t>
            </a:r>
          </a:p>
          <a:p>
            <a:r>
              <a:rPr lang="en-AU" sz="1200" b="1" dirty="0"/>
              <a:t> </a:t>
            </a:r>
            <a:r>
              <a:rPr lang="en-AU" sz="1200" b="1" dirty="0" smtClean="0"/>
              <a:t>        </a:t>
            </a:r>
            <a:endParaRPr lang="en-AU" sz="1200" i="1" dirty="0"/>
          </a:p>
          <a:p>
            <a:pPr marL="171450" indent="-171450">
              <a:buFont typeface="Arial" panose="020B0604020202020204" pitchFamily="34" charset="0"/>
              <a:buChar char="•"/>
            </a:pPr>
            <a:r>
              <a:rPr lang="en-AU" sz="1200" dirty="0" smtClean="0"/>
              <a:t>ENERGY SECTOR CONTRIBUTION TO GDP : 14%</a:t>
            </a:r>
            <a:r>
              <a:rPr lang="en-AU" sz="1200" i="1" dirty="0"/>
              <a:t/>
            </a:r>
            <a:br>
              <a:rPr lang="en-AU" sz="1200" i="1" dirty="0"/>
            </a:br>
            <a:endParaRPr lang="en-US" sz="1200" i="1" dirty="0" smtClean="0"/>
          </a:p>
          <a:p>
            <a:pPr marL="285750" indent="-285750">
              <a:buFont typeface="Arial" panose="020B0604020202020204" pitchFamily="34" charset="0"/>
              <a:buChar char="•"/>
            </a:pPr>
            <a:r>
              <a:rPr lang="en-US" sz="1200" dirty="0" smtClean="0"/>
              <a:t>NET EXPORTER OF ENERGY</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MEMBER OF APEC</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OBSERVER ON ASEAN</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“LAST ASIAN COUNTRY”</a:t>
            </a:r>
          </a:p>
          <a:p>
            <a:endParaRPr lang="en-US" sz="1200" dirty="0" smtClean="0"/>
          </a:p>
          <a:p>
            <a:pPr algn="ctr"/>
            <a:endParaRPr lang="en-US" dirty="0"/>
          </a:p>
        </p:txBody>
      </p:sp>
    </p:spTree>
    <p:extLst>
      <p:ext uri="{BB962C8B-B14F-4D97-AF65-F5344CB8AC3E}">
        <p14:creationId xmlns:p14="http://schemas.microsoft.com/office/powerpoint/2010/main" val="24077927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576"/>
            <a:ext cx="9144000" cy="12573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600" dirty="0"/>
          </a:p>
        </p:txBody>
      </p:sp>
      <p:pic>
        <p:nvPicPr>
          <p:cNvPr id="6" name="Picture 5" descr="c:\DOCUME~1\wangzm\APPLIC~1\360se6\USERDA~1\Temp\PAPUA-~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01" y="-24161"/>
            <a:ext cx="2490788" cy="1680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705101" y="1302611"/>
            <a:ext cx="3238102" cy="3785652"/>
          </a:xfrm>
          <a:prstGeom prst="rect">
            <a:avLst/>
          </a:prstGeom>
          <a:noFill/>
        </p:spPr>
        <p:txBody>
          <a:bodyPr wrap="square" rtlCol="0">
            <a:spAutoFit/>
          </a:bodyPr>
          <a:lstStyle/>
          <a:p>
            <a:r>
              <a:rPr lang="en-AU" sz="4000" dirty="0" smtClean="0"/>
              <a:t>THANK YOU!</a:t>
            </a:r>
          </a:p>
          <a:p>
            <a:r>
              <a:rPr lang="en-AU" sz="4000" dirty="0" smtClean="0"/>
              <a:t> </a:t>
            </a:r>
          </a:p>
          <a:p>
            <a:r>
              <a:rPr lang="en-AU" sz="4000" dirty="0" smtClean="0"/>
              <a:t>TENK YU</a:t>
            </a:r>
          </a:p>
          <a:p>
            <a:endParaRPr lang="en-AU" sz="4000" dirty="0" smtClean="0"/>
          </a:p>
          <a:p>
            <a:r>
              <a:rPr lang="en-AU" sz="4000" dirty="0" smtClean="0"/>
              <a:t>DOMO ARIGATO</a:t>
            </a:r>
            <a:endParaRPr lang="en-AU" sz="4000" dirty="0"/>
          </a:p>
        </p:txBody>
      </p:sp>
      <p:pic>
        <p:nvPicPr>
          <p:cNvPr id="9" name="Picture 8"/>
          <p:cNvPicPr>
            <a:picLocks noChangeAspect="1"/>
          </p:cNvPicPr>
          <p:nvPr/>
        </p:nvPicPr>
        <p:blipFill>
          <a:blip r:embed="rId3"/>
          <a:stretch>
            <a:fillRect/>
          </a:stretch>
        </p:blipFill>
        <p:spPr>
          <a:xfrm>
            <a:off x="38100" y="1715823"/>
            <a:ext cx="2667000" cy="2322777"/>
          </a:xfrm>
          <a:prstGeom prst="rect">
            <a:avLst/>
          </a:prstGeom>
        </p:spPr>
      </p:pic>
      <p:pic>
        <p:nvPicPr>
          <p:cNvPr id="13" name="Picture 12"/>
          <p:cNvPicPr>
            <a:picLocks noChangeAspect="1"/>
          </p:cNvPicPr>
          <p:nvPr/>
        </p:nvPicPr>
        <p:blipFill>
          <a:blip r:embed="rId4"/>
          <a:stretch>
            <a:fillRect/>
          </a:stretch>
        </p:blipFill>
        <p:spPr>
          <a:xfrm>
            <a:off x="5969569" y="1598283"/>
            <a:ext cx="3126586" cy="2322778"/>
          </a:xfrm>
          <a:prstGeom prst="rect">
            <a:avLst/>
          </a:prstGeom>
        </p:spPr>
      </p:pic>
      <p:pic>
        <p:nvPicPr>
          <p:cNvPr id="16" name="Picture 15"/>
          <p:cNvPicPr>
            <a:picLocks noChangeAspect="1"/>
          </p:cNvPicPr>
          <p:nvPr/>
        </p:nvPicPr>
        <p:blipFill>
          <a:blip r:embed="rId5"/>
          <a:stretch>
            <a:fillRect/>
          </a:stretch>
        </p:blipFill>
        <p:spPr>
          <a:xfrm>
            <a:off x="38100" y="4114800"/>
            <a:ext cx="2667000" cy="2590800"/>
          </a:xfrm>
          <a:prstGeom prst="rect">
            <a:avLst/>
          </a:prstGeom>
        </p:spPr>
      </p:pic>
      <p:pic>
        <p:nvPicPr>
          <p:cNvPr id="18" name="Picture 17"/>
          <p:cNvPicPr>
            <a:picLocks noChangeAspect="1"/>
          </p:cNvPicPr>
          <p:nvPr/>
        </p:nvPicPr>
        <p:blipFill>
          <a:blip r:embed="rId6"/>
          <a:stretch>
            <a:fillRect/>
          </a:stretch>
        </p:blipFill>
        <p:spPr>
          <a:xfrm>
            <a:off x="2815683" y="4876800"/>
            <a:ext cx="3127519" cy="1828800"/>
          </a:xfrm>
          <a:prstGeom prst="rect">
            <a:avLst/>
          </a:prstGeom>
        </p:spPr>
      </p:pic>
      <p:pic>
        <p:nvPicPr>
          <p:cNvPr id="20" name="Picture 19"/>
          <p:cNvPicPr>
            <a:picLocks noChangeAspect="1"/>
          </p:cNvPicPr>
          <p:nvPr/>
        </p:nvPicPr>
        <p:blipFill>
          <a:blip r:embed="rId7"/>
          <a:stretch>
            <a:fillRect/>
          </a:stretch>
        </p:blipFill>
        <p:spPr>
          <a:xfrm>
            <a:off x="5969569" y="4010808"/>
            <a:ext cx="3022032" cy="2694791"/>
          </a:xfrm>
          <a:prstGeom prst="rect">
            <a:avLst/>
          </a:prstGeom>
        </p:spPr>
      </p:pic>
    </p:spTree>
    <p:extLst>
      <p:ext uri="{BB962C8B-B14F-4D97-AF65-F5344CB8AC3E}">
        <p14:creationId xmlns:p14="http://schemas.microsoft.com/office/powerpoint/2010/main" val="12771320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0" y="0"/>
            <a:ext cx="9144000" cy="1143000"/>
          </a:xfrm>
          <a:prstGeom prst="rect">
            <a:avLst/>
          </a:prstGeom>
          <a:solidFill>
            <a:srgbClr val="00B050"/>
          </a:solidFill>
          <a:ln w="25400" cap="flat" cmpd="sng" algn="ctr">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b="1" dirty="0" smtClean="0"/>
              <a:t>Miscellaneous</a:t>
            </a:r>
            <a:endParaRPr lang="en-US" sz="3200" b="1" dirty="0"/>
          </a:p>
        </p:txBody>
      </p:sp>
      <p:sp>
        <p:nvSpPr>
          <p:cNvPr id="6" name="Content Placeholder 5"/>
          <p:cNvSpPr>
            <a:spLocks noGrp="1"/>
          </p:cNvSpPr>
          <p:nvPr>
            <p:ph idx="1"/>
          </p:nvPr>
        </p:nvSpPr>
        <p:spPr/>
        <p:txBody>
          <a:bodyPr/>
          <a:lstStyle/>
          <a:p>
            <a:endParaRPr lang="en-AU"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657" y="1371600"/>
            <a:ext cx="8831944"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9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7475"/>
            <a:ext cx="9144000" cy="762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3200" b="1" dirty="0"/>
          </a:p>
        </p:txBody>
      </p:sp>
      <p:sp>
        <p:nvSpPr>
          <p:cNvPr id="5" name="Rounded Rectangle 4"/>
          <p:cNvSpPr/>
          <p:nvPr/>
        </p:nvSpPr>
        <p:spPr>
          <a:xfrm>
            <a:off x="27878" y="724525"/>
            <a:ext cx="2639122" cy="494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CURRENT STATUS</a:t>
            </a:r>
          </a:p>
        </p:txBody>
      </p:sp>
      <p:pic>
        <p:nvPicPr>
          <p:cNvPr id="11" name="Picture 10"/>
          <p:cNvPicPr>
            <a:picLocks noChangeAspect="1"/>
          </p:cNvPicPr>
          <p:nvPr/>
        </p:nvPicPr>
        <p:blipFill>
          <a:blip r:embed="rId2"/>
          <a:stretch>
            <a:fillRect/>
          </a:stretch>
        </p:blipFill>
        <p:spPr>
          <a:xfrm>
            <a:off x="27878" y="1271239"/>
            <a:ext cx="6525322" cy="5257800"/>
          </a:xfrm>
          <a:prstGeom prst="rect">
            <a:avLst/>
          </a:prstGeom>
        </p:spPr>
      </p:pic>
      <p:sp>
        <p:nvSpPr>
          <p:cNvPr id="12" name="TextBox 11"/>
          <p:cNvSpPr txBox="1"/>
          <p:nvPr/>
        </p:nvSpPr>
        <p:spPr>
          <a:xfrm>
            <a:off x="762000" y="6629400"/>
            <a:ext cx="3048000" cy="261610"/>
          </a:xfrm>
          <a:prstGeom prst="rect">
            <a:avLst/>
          </a:prstGeom>
          <a:noFill/>
        </p:spPr>
        <p:txBody>
          <a:bodyPr wrap="square" rtlCol="0">
            <a:spAutoFit/>
          </a:bodyPr>
          <a:lstStyle/>
          <a:p>
            <a:r>
              <a:rPr lang="en-AU" sz="1100" b="1" dirty="0" smtClean="0"/>
              <a:t>PNG Power Ltd, 2014</a:t>
            </a:r>
            <a:endParaRPr lang="en-AU" sz="1100" b="1" dirty="0"/>
          </a:p>
        </p:txBody>
      </p:sp>
      <p:sp>
        <p:nvSpPr>
          <p:cNvPr id="14" name="TextBox 13"/>
          <p:cNvSpPr txBox="1"/>
          <p:nvPr/>
        </p:nvSpPr>
        <p:spPr>
          <a:xfrm>
            <a:off x="6629400" y="1295400"/>
            <a:ext cx="2516459" cy="5047536"/>
          </a:xfrm>
          <a:prstGeom prst="rect">
            <a:avLst/>
          </a:prstGeom>
          <a:solidFill>
            <a:schemeClr val="bg2"/>
          </a:solidFill>
        </p:spPr>
        <p:txBody>
          <a:bodyPr wrap="square" rtlCol="0">
            <a:spAutoFit/>
          </a:bodyPr>
          <a:lstStyle/>
          <a:p>
            <a:pPr marL="342900" indent="-342900">
              <a:buAutoNum type="alphaLcParenR"/>
            </a:pPr>
            <a:r>
              <a:rPr lang="en-AU" sz="1400" dirty="0" smtClean="0"/>
              <a:t>Regulators:</a:t>
            </a:r>
          </a:p>
          <a:p>
            <a:r>
              <a:rPr lang="en-AU" sz="1400" dirty="0" smtClean="0"/>
              <a:t>DP&amp;E</a:t>
            </a:r>
          </a:p>
          <a:p>
            <a:r>
              <a:rPr lang="en-AU" sz="1400" dirty="0" smtClean="0"/>
              <a:t>DMPGHM</a:t>
            </a:r>
          </a:p>
          <a:p>
            <a:r>
              <a:rPr lang="en-AU" sz="1400" dirty="0" smtClean="0"/>
              <a:t>MRA</a:t>
            </a:r>
          </a:p>
          <a:p>
            <a:r>
              <a:rPr lang="en-AU" sz="1400" dirty="0" smtClean="0"/>
              <a:t>ICCC</a:t>
            </a:r>
          </a:p>
          <a:p>
            <a:r>
              <a:rPr lang="en-AU" sz="1400" dirty="0" smtClean="0"/>
              <a:t>PPL</a:t>
            </a:r>
          </a:p>
          <a:p>
            <a:r>
              <a:rPr lang="en-AU" sz="1400" dirty="0" smtClean="0"/>
              <a:t>DPE</a:t>
            </a:r>
          </a:p>
          <a:p>
            <a:r>
              <a:rPr lang="en-AU" sz="1400" dirty="0" smtClean="0"/>
              <a:t>NISIT</a:t>
            </a:r>
          </a:p>
          <a:p>
            <a:r>
              <a:rPr lang="en-AU" sz="1400" dirty="0" smtClean="0"/>
              <a:t>CEPA</a:t>
            </a:r>
          </a:p>
          <a:p>
            <a:r>
              <a:rPr lang="en-AU" sz="1400" dirty="0" smtClean="0"/>
              <a:t>b)PNG Power sole national electricity company – 300MW</a:t>
            </a:r>
          </a:p>
          <a:p>
            <a:r>
              <a:rPr lang="en-AU" sz="1400" dirty="0" smtClean="0"/>
              <a:t>(generation, transmission, distribution &amp; retail)</a:t>
            </a:r>
          </a:p>
          <a:p>
            <a:r>
              <a:rPr lang="en-AU" sz="1400" dirty="0"/>
              <a:t> </a:t>
            </a:r>
            <a:r>
              <a:rPr lang="en-AU" sz="1400" dirty="0" smtClean="0"/>
              <a:t>         280 MW (IPPs)</a:t>
            </a:r>
          </a:p>
          <a:p>
            <a:r>
              <a:rPr lang="en-AU" sz="1400" dirty="0" smtClean="0"/>
              <a:t>c) 3 Islanded Grid (</a:t>
            </a:r>
            <a:r>
              <a:rPr lang="en-AU" sz="1400" dirty="0" err="1" smtClean="0"/>
              <a:t>Ramu</a:t>
            </a:r>
            <a:r>
              <a:rPr lang="en-AU" sz="1400" dirty="0" smtClean="0"/>
              <a:t>, Port Moresby, Gazelle)</a:t>
            </a:r>
          </a:p>
          <a:p>
            <a:r>
              <a:rPr lang="en-AU" sz="1400" dirty="0" smtClean="0"/>
              <a:t>d) 19 Provincial Centre powered by thermal generation.</a:t>
            </a:r>
          </a:p>
          <a:p>
            <a:r>
              <a:rPr lang="en-AU" sz="1400" dirty="0" smtClean="0"/>
              <a:t>e) 87% Of Population lack Access to Electricity.</a:t>
            </a:r>
          </a:p>
          <a:p>
            <a:r>
              <a:rPr lang="en-AU" sz="1400" dirty="0" smtClean="0"/>
              <a:t>f) 13% Access to Power often unreliable.</a:t>
            </a:r>
          </a:p>
          <a:p>
            <a:pPr marL="342900" indent="-342900">
              <a:buAutoNum type="alphaLcParenR"/>
            </a:pPr>
            <a:endParaRPr lang="en-AU" sz="1400" dirty="0"/>
          </a:p>
        </p:txBody>
      </p:sp>
    </p:spTree>
    <p:extLst>
      <p:ext uri="{BB962C8B-B14F-4D97-AF65-F5344CB8AC3E}">
        <p14:creationId xmlns:p14="http://schemas.microsoft.com/office/powerpoint/2010/main" val="5159047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7475"/>
            <a:ext cx="9144000" cy="57087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3200" b="1" dirty="0"/>
          </a:p>
        </p:txBody>
      </p:sp>
      <p:sp>
        <p:nvSpPr>
          <p:cNvPr id="5" name="Rounded Rectangle 4"/>
          <p:cNvSpPr/>
          <p:nvPr/>
        </p:nvSpPr>
        <p:spPr>
          <a:xfrm>
            <a:off x="106904" y="533400"/>
            <a:ext cx="4354551" cy="494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CURRENT PNG’S RENEWABLE ENERGY MIX</a:t>
            </a:r>
          </a:p>
        </p:txBody>
      </p:sp>
      <p:graphicFrame>
        <p:nvGraphicFramePr>
          <p:cNvPr id="7" name="Table 6"/>
          <p:cNvGraphicFramePr>
            <a:graphicFrameLocks noGrp="1"/>
          </p:cNvGraphicFramePr>
          <p:nvPr>
            <p:extLst>
              <p:ext uri="{D42A27DB-BD31-4B8C-83A1-F6EECF244321}">
                <p14:modId xmlns:p14="http://schemas.microsoft.com/office/powerpoint/2010/main" val="3463700280"/>
              </p:ext>
            </p:extLst>
          </p:nvPr>
        </p:nvGraphicFramePr>
        <p:xfrm>
          <a:off x="106906" y="1028077"/>
          <a:ext cx="8697949" cy="6233737"/>
        </p:xfrm>
        <a:graphic>
          <a:graphicData uri="http://schemas.openxmlformats.org/drawingml/2006/table">
            <a:tbl>
              <a:tblPr firstRow="1" bandRow="1">
                <a:tableStyleId>{5C22544A-7EE6-4342-B048-85BDC9FD1C3A}</a:tableStyleId>
              </a:tblPr>
              <a:tblGrid>
                <a:gridCol w="1477603"/>
                <a:gridCol w="1299453"/>
                <a:gridCol w="4516647"/>
                <a:gridCol w="1404246"/>
              </a:tblGrid>
              <a:tr h="333801">
                <a:tc>
                  <a:txBody>
                    <a:bodyPr/>
                    <a:lstStyle/>
                    <a:p>
                      <a:r>
                        <a:rPr lang="en-AU" sz="1400" dirty="0" smtClean="0"/>
                        <a:t>SOURCE</a:t>
                      </a:r>
                      <a:endParaRPr lang="en-AU" sz="1400" dirty="0"/>
                    </a:p>
                  </a:txBody>
                  <a:tcPr/>
                </a:tc>
                <a:tc>
                  <a:txBody>
                    <a:bodyPr/>
                    <a:lstStyle/>
                    <a:p>
                      <a:r>
                        <a:rPr lang="en-AU" sz="1400" dirty="0" smtClean="0"/>
                        <a:t>INSTALLED</a:t>
                      </a:r>
                      <a:endParaRPr lang="en-AU" sz="1400" dirty="0"/>
                    </a:p>
                  </a:txBody>
                  <a:tcPr/>
                </a:tc>
                <a:tc>
                  <a:txBody>
                    <a:bodyPr/>
                    <a:lstStyle/>
                    <a:p>
                      <a:r>
                        <a:rPr lang="en-AU" sz="1400" dirty="0" smtClean="0"/>
                        <a:t>PLANNED</a:t>
                      </a:r>
                      <a:endParaRPr lang="en-AU" sz="1400" dirty="0"/>
                    </a:p>
                  </a:txBody>
                  <a:tcPr/>
                </a:tc>
                <a:tc>
                  <a:txBody>
                    <a:bodyPr/>
                    <a:lstStyle/>
                    <a:p>
                      <a:r>
                        <a:rPr lang="en-AU" sz="1400" dirty="0" smtClean="0"/>
                        <a:t>POTENTIAL</a:t>
                      </a:r>
                      <a:endParaRPr lang="en-AU" sz="1400" dirty="0"/>
                    </a:p>
                  </a:txBody>
                  <a:tcPr/>
                </a:tc>
              </a:tr>
              <a:tr h="333801">
                <a:tc>
                  <a:txBody>
                    <a:bodyPr/>
                    <a:lstStyle/>
                    <a:p>
                      <a:r>
                        <a:rPr lang="en-AU" sz="1400" dirty="0" smtClean="0"/>
                        <a:t>HYDRO</a:t>
                      </a:r>
                    </a:p>
                  </a:txBody>
                  <a:tcPr/>
                </a:tc>
                <a:tc>
                  <a:txBody>
                    <a:bodyPr/>
                    <a:lstStyle/>
                    <a:p>
                      <a:r>
                        <a:rPr lang="en-AU" sz="1400" dirty="0" smtClean="0"/>
                        <a:t>432 MW</a:t>
                      </a:r>
                      <a:endParaRPr lang="en-AU" sz="1400" dirty="0"/>
                    </a:p>
                  </a:txBody>
                  <a:tcPr/>
                </a:tc>
                <a:tc>
                  <a:txBody>
                    <a:bodyPr/>
                    <a:lstStyle/>
                    <a:p>
                      <a:r>
                        <a:rPr lang="en-AU" sz="1400" dirty="0" smtClean="0"/>
                        <a:t>4,560</a:t>
                      </a:r>
                      <a:r>
                        <a:rPr lang="en-AU" sz="1400" baseline="0" dirty="0" smtClean="0"/>
                        <a:t> MW (mostly private sector)</a:t>
                      </a:r>
                      <a:endParaRPr lang="en-AU" sz="1400" dirty="0"/>
                    </a:p>
                  </a:txBody>
                  <a:tcPr/>
                </a:tc>
                <a:tc>
                  <a:txBody>
                    <a:bodyPr/>
                    <a:lstStyle/>
                    <a:p>
                      <a:r>
                        <a:rPr lang="en-AU" sz="1400" dirty="0" smtClean="0"/>
                        <a:t>~15,000 MW</a:t>
                      </a:r>
                      <a:endParaRPr lang="en-AU" sz="1400" dirty="0"/>
                    </a:p>
                  </a:txBody>
                  <a:tcPr/>
                </a:tc>
              </a:tr>
              <a:tr h="754658">
                <a:tc>
                  <a:txBody>
                    <a:bodyPr/>
                    <a:lstStyle/>
                    <a:p>
                      <a:endParaRPr lang="en-AU" sz="1400"/>
                    </a:p>
                  </a:txBody>
                  <a:tcPr/>
                </a:tc>
                <a:tc>
                  <a:txBody>
                    <a:bodyPr/>
                    <a:lstStyle/>
                    <a:p>
                      <a:r>
                        <a:rPr lang="en-AU" sz="1400" dirty="0" err="1" smtClean="0"/>
                        <a:t>Ramu,Sirinumu,Warangoi,Baiune</a:t>
                      </a:r>
                      <a:endParaRPr lang="en-AU" sz="1400" dirty="0"/>
                    </a:p>
                  </a:txBody>
                  <a:tcPr/>
                </a:tc>
                <a:tc>
                  <a:txBody>
                    <a:bodyPr/>
                    <a:lstStyle/>
                    <a:p>
                      <a:r>
                        <a:rPr lang="en-AU" sz="1400" i="1" dirty="0" err="1" smtClean="0"/>
                        <a:t>Purari</a:t>
                      </a:r>
                      <a:r>
                        <a:rPr lang="en-AU" sz="1400" i="1" dirty="0" smtClean="0"/>
                        <a:t> (lower) – 2,500</a:t>
                      </a:r>
                      <a:r>
                        <a:rPr lang="en-AU" sz="1400" i="1" baseline="0" dirty="0" smtClean="0"/>
                        <a:t> MW (feasibility completed)</a:t>
                      </a:r>
                      <a:endParaRPr lang="en-AU" sz="1400" i="1" dirty="0"/>
                    </a:p>
                  </a:txBody>
                  <a:tcPr/>
                </a:tc>
                <a:tc>
                  <a:txBody>
                    <a:bodyPr/>
                    <a:lstStyle/>
                    <a:p>
                      <a:endParaRPr lang="en-AU" sz="1400" dirty="0"/>
                    </a:p>
                  </a:txBody>
                  <a:tcPr/>
                </a:tc>
              </a:tr>
              <a:tr h="567462">
                <a:tc>
                  <a:txBody>
                    <a:bodyPr/>
                    <a:lstStyle/>
                    <a:p>
                      <a:endParaRPr lang="en-AU" sz="1400" dirty="0"/>
                    </a:p>
                  </a:txBody>
                  <a:tcPr/>
                </a:tc>
                <a:tc>
                  <a:txBody>
                    <a:bodyPr/>
                    <a:lstStyle/>
                    <a:p>
                      <a:endParaRPr lang="en-AU" sz="1400"/>
                    </a:p>
                  </a:txBody>
                  <a:tcPr/>
                </a:tc>
                <a:tc>
                  <a:txBody>
                    <a:bodyPr/>
                    <a:lstStyle/>
                    <a:p>
                      <a:r>
                        <a:rPr lang="en-AU" sz="1400" i="1" dirty="0" smtClean="0"/>
                        <a:t>Purari</a:t>
                      </a:r>
                      <a:r>
                        <a:rPr lang="en-AU" sz="1400" i="1" baseline="0" dirty="0" smtClean="0"/>
                        <a:t> (upper) – 1,000 MW (feasibility completed, </a:t>
                      </a:r>
                      <a:r>
                        <a:rPr lang="en-AU" sz="1400" i="1" baseline="0" dirty="0" err="1" smtClean="0"/>
                        <a:t>Geotech</a:t>
                      </a:r>
                      <a:r>
                        <a:rPr lang="en-AU" sz="1400" i="1" baseline="0" dirty="0" smtClean="0"/>
                        <a:t> completed)</a:t>
                      </a:r>
                      <a:endParaRPr lang="en-AU" sz="1400" i="1" dirty="0"/>
                    </a:p>
                  </a:txBody>
                  <a:tcPr/>
                </a:tc>
                <a:tc>
                  <a:txBody>
                    <a:bodyPr/>
                    <a:lstStyle/>
                    <a:p>
                      <a:endParaRPr lang="en-AU" sz="1400" dirty="0"/>
                    </a:p>
                  </a:txBody>
                  <a:tcPr/>
                </a:tc>
              </a:tr>
              <a:tr h="333801">
                <a:tc gridSpan="4">
                  <a:txBody>
                    <a:bodyPr/>
                    <a:lstStyle/>
                    <a:p>
                      <a:endParaRPr lang="en-AU" sz="1400" dirty="0"/>
                    </a:p>
                  </a:txBody>
                  <a:tcPr/>
                </a:tc>
                <a:tc hMerge="1">
                  <a:txBody>
                    <a:bodyPr/>
                    <a:lstStyle/>
                    <a:p>
                      <a:endParaRPr lang="en-AU"/>
                    </a:p>
                  </a:txBody>
                  <a:tcPr/>
                </a:tc>
                <a:tc hMerge="1">
                  <a:txBody>
                    <a:bodyPr/>
                    <a:lstStyle/>
                    <a:p>
                      <a:endParaRPr lang="en-AU"/>
                    </a:p>
                  </a:txBody>
                  <a:tcPr/>
                </a:tc>
                <a:tc hMerge="1">
                  <a:txBody>
                    <a:bodyPr/>
                    <a:lstStyle/>
                    <a:p>
                      <a:endParaRPr lang="en-AU" dirty="0"/>
                    </a:p>
                  </a:txBody>
                  <a:tcPr/>
                </a:tc>
              </a:tr>
              <a:tr h="534549">
                <a:tc>
                  <a:txBody>
                    <a:bodyPr/>
                    <a:lstStyle/>
                    <a:p>
                      <a:r>
                        <a:rPr lang="en-AU" sz="1400" dirty="0" smtClean="0"/>
                        <a:t>GEOTHERMAL</a:t>
                      </a:r>
                      <a:endParaRPr lang="en-AU" sz="1400" dirty="0"/>
                    </a:p>
                  </a:txBody>
                  <a:tcPr/>
                </a:tc>
                <a:tc>
                  <a:txBody>
                    <a:bodyPr/>
                    <a:lstStyle/>
                    <a:p>
                      <a:r>
                        <a:rPr lang="en-AU" sz="1400" dirty="0" smtClean="0"/>
                        <a:t>56 MW</a:t>
                      </a:r>
                    </a:p>
                    <a:p>
                      <a:r>
                        <a:rPr lang="en-AU" sz="1400" dirty="0" err="1" smtClean="0"/>
                        <a:t>Lihir</a:t>
                      </a:r>
                      <a:endParaRPr lang="en-AU" sz="1400" dirty="0"/>
                    </a:p>
                  </a:txBody>
                  <a:tcPr/>
                </a:tc>
                <a:tc>
                  <a:txBody>
                    <a:bodyPr/>
                    <a:lstStyle/>
                    <a:p>
                      <a:r>
                        <a:rPr lang="en-AU" sz="1400" dirty="0" smtClean="0"/>
                        <a:t>Japanese Consortium intends to access funding from GCF to complete Geothermal Survey</a:t>
                      </a:r>
                      <a:endParaRPr lang="en-AU" sz="1400" dirty="0"/>
                    </a:p>
                  </a:txBody>
                  <a:tcPr/>
                </a:tc>
                <a:tc>
                  <a:txBody>
                    <a:bodyPr/>
                    <a:lstStyle/>
                    <a:p>
                      <a:r>
                        <a:rPr lang="en-AU" sz="1400" dirty="0" smtClean="0"/>
                        <a:t>~10,</a:t>
                      </a:r>
                      <a:r>
                        <a:rPr lang="en-AU" sz="1400" baseline="0" dirty="0" smtClean="0"/>
                        <a:t> 000 MW</a:t>
                      </a:r>
                      <a:endParaRPr lang="en-AU" sz="1400" dirty="0"/>
                    </a:p>
                  </a:txBody>
                  <a:tcPr/>
                </a:tc>
              </a:tr>
              <a:tr h="534549">
                <a:tc>
                  <a:txBody>
                    <a:bodyPr/>
                    <a:lstStyle/>
                    <a:p>
                      <a:r>
                        <a:rPr lang="en-AU" sz="1400" dirty="0" smtClean="0"/>
                        <a:t>SOLAR</a:t>
                      </a:r>
                      <a:endParaRPr lang="en-AU" sz="1400" dirty="0"/>
                    </a:p>
                  </a:txBody>
                  <a:tcPr/>
                </a:tc>
                <a:tc>
                  <a:txBody>
                    <a:bodyPr/>
                    <a:lstStyle/>
                    <a:p>
                      <a:endParaRPr lang="en-AU" sz="1400" dirty="0"/>
                    </a:p>
                  </a:txBody>
                  <a:tcPr/>
                </a:tc>
                <a:tc>
                  <a:txBody>
                    <a:bodyPr/>
                    <a:lstStyle/>
                    <a:p>
                      <a:r>
                        <a:rPr lang="en-AU" sz="1400" dirty="0" smtClean="0"/>
                        <a:t>Resource Mapping Studies</a:t>
                      </a:r>
                      <a:r>
                        <a:rPr lang="en-AU" sz="1400" baseline="0" dirty="0" smtClean="0"/>
                        <a:t> </a:t>
                      </a:r>
                      <a:r>
                        <a:rPr lang="en-AU" sz="1400" dirty="0" smtClean="0"/>
                        <a:t>(</a:t>
                      </a:r>
                      <a:r>
                        <a:rPr lang="en-AU" sz="1400" baseline="0" dirty="0" smtClean="0"/>
                        <a:t>World Bank, completion date 2018. </a:t>
                      </a:r>
                      <a:endParaRPr lang="en-AU" sz="1400" dirty="0"/>
                    </a:p>
                  </a:txBody>
                  <a:tcPr/>
                </a:tc>
                <a:tc>
                  <a:txBody>
                    <a:bodyPr/>
                    <a:lstStyle/>
                    <a:p>
                      <a:endParaRPr lang="en-AU" sz="1400" dirty="0"/>
                    </a:p>
                  </a:txBody>
                  <a:tcPr/>
                </a:tc>
              </a:tr>
              <a:tr h="567462">
                <a:tc>
                  <a:txBody>
                    <a:bodyPr/>
                    <a:lstStyle/>
                    <a:p>
                      <a:r>
                        <a:rPr lang="en-AU" sz="1400" dirty="0" smtClean="0"/>
                        <a:t>WIND</a:t>
                      </a:r>
                      <a:endParaRPr lang="en-AU" sz="1400" dirty="0"/>
                    </a:p>
                  </a:txBody>
                  <a:tcPr/>
                </a:tc>
                <a:tc>
                  <a:txBody>
                    <a:bodyPr/>
                    <a:lstStyle/>
                    <a:p>
                      <a:endParaRPr lang="en-AU" sz="1400" dirty="0"/>
                    </a:p>
                  </a:txBody>
                  <a:tcPr/>
                </a:tc>
                <a:tc>
                  <a:txBody>
                    <a:bodyPr/>
                    <a:lstStyle/>
                    <a:p>
                      <a:r>
                        <a:rPr lang="en-AU" sz="1400" dirty="0" smtClean="0"/>
                        <a:t>Resource Mapping Studies</a:t>
                      </a:r>
                      <a:r>
                        <a:rPr lang="en-AU" sz="1400" baseline="0" dirty="0" smtClean="0"/>
                        <a:t> </a:t>
                      </a:r>
                      <a:r>
                        <a:rPr lang="en-AU" sz="1400" dirty="0" smtClean="0"/>
                        <a:t>(</a:t>
                      </a:r>
                      <a:r>
                        <a:rPr lang="en-AU" sz="1400" baseline="0" dirty="0" smtClean="0"/>
                        <a:t>World Bank, completion date 2018.</a:t>
                      </a:r>
                      <a:endParaRPr lang="en-AU" sz="1400" dirty="0"/>
                    </a:p>
                  </a:txBody>
                  <a:tcPr/>
                </a:tc>
                <a:tc>
                  <a:txBody>
                    <a:bodyPr/>
                    <a:lstStyle/>
                    <a:p>
                      <a:endParaRPr lang="en-AU" sz="1400" dirty="0"/>
                    </a:p>
                  </a:txBody>
                  <a:tcPr/>
                </a:tc>
              </a:tr>
              <a:tr h="534549">
                <a:tc>
                  <a:txBody>
                    <a:bodyPr/>
                    <a:lstStyle/>
                    <a:p>
                      <a:r>
                        <a:rPr lang="en-AU" sz="1400" dirty="0" smtClean="0"/>
                        <a:t>BIOMASS</a:t>
                      </a:r>
                      <a:endParaRPr lang="en-AU" sz="1400" dirty="0"/>
                    </a:p>
                  </a:txBody>
                  <a:tcPr/>
                </a:tc>
                <a:tc>
                  <a:txBody>
                    <a:bodyPr/>
                    <a:lstStyle/>
                    <a:p>
                      <a:r>
                        <a:rPr lang="en-AU" sz="1400" dirty="0" smtClean="0"/>
                        <a:t>30 MW</a:t>
                      </a:r>
                    </a:p>
                    <a:p>
                      <a:r>
                        <a:rPr lang="en-AU" sz="1400" dirty="0" smtClean="0"/>
                        <a:t>Markham</a:t>
                      </a:r>
                      <a:endParaRPr lang="en-AU" sz="1400" dirty="0"/>
                    </a:p>
                  </a:txBody>
                  <a:tcPr/>
                </a:tc>
                <a:tc>
                  <a:txBody>
                    <a:bodyPr/>
                    <a:lstStyle/>
                    <a:p>
                      <a:r>
                        <a:rPr lang="en-AU" sz="1400" dirty="0" smtClean="0"/>
                        <a:t>69 MW </a:t>
                      </a:r>
                      <a:r>
                        <a:rPr lang="en-AU" sz="1400" i="1" dirty="0" smtClean="0"/>
                        <a:t>(eucalyptus, sugarcane,</a:t>
                      </a:r>
                      <a:r>
                        <a:rPr lang="en-AU" sz="1400" i="1" baseline="0" dirty="0" smtClean="0"/>
                        <a:t> king grass, wood </a:t>
                      </a:r>
                      <a:r>
                        <a:rPr lang="en-AU" sz="1400" i="1" baseline="0" dirty="0" err="1" smtClean="0"/>
                        <a:t>chips,oilpalm</a:t>
                      </a:r>
                      <a:r>
                        <a:rPr lang="en-AU" sz="1400" baseline="0" dirty="0" smtClean="0"/>
                        <a:t>)</a:t>
                      </a:r>
                      <a:endParaRPr lang="en-AU" sz="1400" dirty="0"/>
                    </a:p>
                  </a:txBody>
                  <a:tcPr/>
                </a:tc>
                <a:tc>
                  <a:txBody>
                    <a:bodyPr/>
                    <a:lstStyle/>
                    <a:p>
                      <a:endParaRPr lang="en-AU" sz="1400" dirty="0"/>
                    </a:p>
                  </a:txBody>
                  <a:tcPr/>
                </a:tc>
              </a:tr>
              <a:tr h="333801">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r>
              <a:tr h="534549">
                <a:tc>
                  <a:txBody>
                    <a:bodyPr/>
                    <a:lstStyle/>
                    <a:p>
                      <a:r>
                        <a:rPr lang="en-AU" sz="1400" dirty="0" smtClean="0">
                          <a:solidFill>
                            <a:schemeClr val="tx1"/>
                          </a:solidFill>
                        </a:rPr>
                        <a:t>GAS</a:t>
                      </a:r>
                      <a:endParaRPr lang="en-AU" sz="1400" dirty="0">
                        <a:solidFill>
                          <a:schemeClr val="tx1"/>
                        </a:solidFill>
                      </a:endParaRPr>
                    </a:p>
                  </a:txBody>
                  <a:tcPr/>
                </a:tc>
                <a:tc>
                  <a:txBody>
                    <a:bodyPr/>
                    <a:lstStyle/>
                    <a:p>
                      <a:r>
                        <a:rPr lang="en-AU" sz="1400" dirty="0" smtClean="0">
                          <a:solidFill>
                            <a:schemeClr val="tx1"/>
                          </a:solidFill>
                        </a:rPr>
                        <a:t>25 MW</a:t>
                      </a:r>
                    </a:p>
                    <a:p>
                      <a:r>
                        <a:rPr lang="en-AU" sz="1400" dirty="0" smtClean="0">
                          <a:solidFill>
                            <a:schemeClr val="tx1"/>
                          </a:solidFill>
                        </a:rPr>
                        <a:t>PNGLNG</a:t>
                      </a:r>
                      <a:endParaRPr lang="en-AU" sz="1400" dirty="0">
                        <a:solidFill>
                          <a:schemeClr val="tx1"/>
                        </a:solidFill>
                      </a:endParaRPr>
                    </a:p>
                  </a:txBody>
                  <a:tcPr/>
                </a:tc>
                <a:tc>
                  <a:txBody>
                    <a:bodyPr/>
                    <a:lstStyle/>
                    <a:p>
                      <a:r>
                        <a:rPr lang="en-AU" sz="1400" dirty="0" smtClean="0">
                          <a:solidFill>
                            <a:schemeClr val="tx1"/>
                          </a:solidFill>
                        </a:rPr>
                        <a:t>25 MW</a:t>
                      </a:r>
                      <a:endParaRPr lang="en-AU" sz="1400" dirty="0">
                        <a:solidFill>
                          <a:schemeClr val="tx1"/>
                        </a:solidFill>
                      </a:endParaRPr>
                    </a:p>
                  </a:txBody>
                  <a:tcPr/>
                </a:tc>
                <a:tc>
                  <a:txBody>
                    <a:bodyPr/>
                    <a:lstStyle/>
                    <a:p>
                      <a:r>
                        <a:rPr lang="en-AU" sz="1400" dirty="0" smtClean="0">
                          <a:solidFill>
                            <a:schemeClr val="tx1"/>
                          </a:solidFill>
                        </a:rPr>
                        <a:t>~40 TCF</a:t>
                      </a:r>
                      <a:endParaRPr lang="en-AU" sz="1400" dirty="0">
                        <a:solidFill>
                          <a:schemeClr val="tx1"/>
                        </a:solidFill>
                      </a:endParaRPr>
                    </a:p>
                  </a:txBody>
                  <a:tcPr/>
                </a:tc>
              </a:tr>
              <a:tr h="333801">
                <a:tc>
                  <a:txBody>
                    <a:bodyPr/>
                    <a:lstStyle/>
                    <a:p>
                      <a:endParaRPr lang="en-AU" sz="1400" dirty="0">
                        <a:solidFill>
                          <a:schemeClr val="tx1"/>
                        </a:solidFill>
                      </a:endParaRPr>
                    </a:p>
                  </a:txBody>
                  <a:tcPr/>
                </a:tc>
                <a:tc>
                  <a:txBody>
                    <a:bodyPr/>
                    <a:lstStyle/>
                    <a:p>
                      <a:endParaRPr lang="en-AU" sz="1400" dirty="0">
                        <a:solidFill>
                          <a:schemeClr val="tx1"/>
                        </a:solidFill>
                      </a:endParaRPr>
                    </a:p>
                  </a:txBody>
                  <a:tcPr/>
                </a:tc>
                <a:tc>
                  <a:txBody>
                    <a:bodyPr/>
                    <a:lstStyle/>
                    <a:p>
                      <a:r>
                        <a:rPr lang="en-AU" sz="1400" dirty="0" smtClean="0">
                          <a:solidFill>
                            <a:schemeClr val="tx1"/>
                          </a:solidFill>
                        </a:rPr>
                        <a:t>(First LNG Project, 9 TCF, 2xTRAINS, Developed)</a:t>
                      </a:r>
                      <a:endParaRPr lang="en-AU" sz="1400" dirty="0">
                        <a:solidFill>
                          <a:schemeClr val="tx1"/>
                        </a:solidFill>
                      </a:endParaRPr>
                    </a:p>
                  </a:txBody>
                  <a:tcPr/>
                </a:tc>
                <a:tc>
                  <a:txBody>
                    <a:bodyPr/>
                    <a:lstStyle/>
                    <a:p>
                      <a:endParaRPr lang="en-AU" sz="1400" dirty="0">
                        <a:solidFill>
                          <a:srgbClr val="0000FF"/>
                        </a:solidFill>
                      </a:endParaRPr>
                    </a:p>
                  </a:txBody>
                  <a:tcPr/>
                </a:tc>
              </a:tr>
              <a:tr h="536954">
                <a:tc>
                  <a:txBody>
                    <a:bodyPr/>
                    <a:lstStyle/>
                    <a:p>
                      <a:endParaRPr lang="en-AU" sz="1400" dirty="0">
                        <a:solidFill>
                          <a:schemeClr val="tx1"/>
                        </a:solidFill>
                      </a:endParaRPr>
                    </a:p>
                  </a:txBody>
                  <a:tcPr/>
                </a:tc>
                <a:tc>
                  <a:txBody>
                    <a:bodyPr/>
                    <a:lstStyle/>
                    <a:p>
                      <a:endParaRPr lang="en-AU" sz="1400" dirty="0">
                        <a:solidFill>
                          <a:schemeClr val="tx1"/>
                        </a:solidFill>
                      </a:endParaRPr>
                    </a:p>
                  </a:txBody>
                  <a:tcPr/>
                </a:tc>
                <a:tc>
                  <a:txBody>
                    <a:bodyPr/>
                    <a:lstStyle/>
                    <a:p>
                      <a:r>
                        <a:rPr lang="en-AU" sz="1400" dirty="0" smtClean="0">
                          <a:solidFill>
                            <a:schemeClr val="tx1"/>
                          </a:solidFill>
                        </a:rPr>
                        <a:t>(Second LNG Project,</a:t>
                      </a:r>
                      <a:r>
                        <a:rPr lang="en-AU" sz="1400" baseline="0" dirty="0" smtClean="0">
                          <a:solidFill>
                            <a:schemeClr val="tx1"/>
                          </a:solidFill>
                        </a:rPr>
                        <a:t> 10 TCF, construction 2017)</a:t>
                      </a:r>
                      <a:endParaRPr lang="en-AU" sz="1400" dirty="0">
                        <a:solidFill>
                          <a:schemeClr val="tx1"/>
                        </a:solidFill>
                      </a:endParaRPr>
                    </a:p>
                  </a:txBody>
                  <a:tcPr/>
                </a:tc>
                <a:tc>
                  <a:txBody>
                    <a:bodyPr/>
                    <a:lstStyle/>
                    <a:p>
                      <a:endParaRPr lang="en-AU" sz="1400" dirty="0">
                        <a:solidFill>
                          <a:srgbClr val="0000FF"/>
                        </a:solidFill>
                      </a:endParaRPr>
                    </a:p>
                  </a:txBody>
                  <a:tcPr/>
                </a:tc>
              </a:tr>
            </a:tbl>
          </a:graphicData>
        </a:graphic>
      </p:graphicFrame>
    </p:spTree>
    <p:extLst>
      <p:ext uri="{BB962C8B-B14F-4D97-AF65-F5344CB8AC3E}">
        <p14:creationId xmlns:p14="http://schemas.microsoft.com/office/powerpoint/2010/main" val="36985863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7475"/>
            <a:ext cx="9144000" cy="762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pPr>
            <a:r>
              <a:rPr lang="en-US" sz="3200" b="1" dirty="0">
                <a:solidFill>
                  <a:prstClr val="black"/>
                </a:solidFill>
              </a:rPr>
              <a:t>Policies/Regulations to Support Energy Transition</a:t>
            </a:r>
          </a:p>
        </p:txBody>
      </p:sp>
      <p:sp>
        <p:nvSpPr>
          <p:cNvPr id="5" name="Rounded Rectangle 4"/>
          <p:cNvSpPr/>
          <p:nvPr/>
        </p:nvSpPr>
        <p:spPr>
          <a:xfrm>
            <a:off x="27878" y="759837"/>
            <a:ext cx="5943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7878" y="846554"/>
            <a:ext cx="9116122" cy="4924425"/>
          </a:xfrm>
          <a:prstGeom prst="rect">
            <a:avLst/>
          </a:prstGeom>
          <a:noFill/>
        </p:spPr>
        <p:txBody>
          <a:bodyPr wrap="square" rtlCol="0">
            <a:spAutoFit/>
          </a:bodyPr>
          <a:lstStyle/>
          <a:p>
            <a:r>
              <a:rPr lang="en-US" b="1" dirty="0">
                <a:solidFill>
                  <a:schemeClr val="bg1"/>
                </a:solidFill>
              </a:rPr>
              <a:t>OVERARCHING NATIONAL POLICY</a:t>
            </a:r>
          </a:p>
          <a:p>
            <a:endParaRPr lang="en-US" dirty="0" smtClean="0">
              <a:solidFill>
                <a:srgbClr val="FF0000"/>
              </a:solidFill>
            </a:endParaRPr>
          </a:p>
          <a:p>
            <a:pPr marL="285750" indent="-285750">
              <a:buFont typeface="Wingdings" panose="05000000000000000000" pitchFamily="2" charset="2"/>
              <a:buChar char="Ø"/>
            </a:pPr>
            <a:r>
              <a:rPr lang="en-AU" sz="2000" dirty="0" smtClean="0"/>
              <a:t>PNG’S </a:t>
            </a:r>
            <a:r>
              <a:rPr lang="en-AU" sz="2000" dirty="0"/>
              <a:t>VISION 2050</a:t>
            </a:r>
          </a:p>
          <a:p>
            <a:pPr marL="800100" lvl="1" indent="-342900">
              <a:buFont typeface="Arial" panose="020B0604020202020204" pitchFamily="34" charset="0"/>
              <a:buChar char="•"/>
            </a:pPr>
            <a:r>
              <a:rPr lang="en-AU" sz="2000" dirty="0"/>
              <a:t>By 2050 PNG’s economy should attain 100% power supply from renewable and sustainable energy sources.</a:t>
            </a:r>
          </a:p>
          <a:p>
            <a:pPr marL="800100" lvl="1" indent="-342900">
              <a:buFont typeface="Arial" panose="020B0604020202020204" pitchFamily="34" charset="0"/>
              <a:buChar char="•"/>
            </a:pPr>
            <a:r>
              <a:rPr lang="en-AU" sz="2000" dirty="0"/>
              <a:t>Reduce greenhouse emission by 90 </a:t>
            </a:r>
            <a:r>
              <a:rPr lang="en-AU" sz="2000" dirty="0" err="1"/>
              <a:t>percent</a:t>
            </a:r>
            <a:r>
              <a:rPr lang="en-AU" sz="2000" dirty="0"/>
              <a:t> to 1990 levels; </a:t>
            </a:r>
          </a:p>
          <a:p>
            <a:pPr marL="800100" lvl="1" indent="-342900">
              <a:buFont typeface="Arial" panose="020B0604020202020204" pitchFamily="34" charset="0"/>
              <a:buChar char="•"/>
            </a:pPr>
            <a:r>
              <a:rPr lang="en-AU" sz="2000" dirty="0"/>
              <a:t>All households should have access to a reliable and affordable energy supply.</a:t>
            </a:r>
          </a:p>
          <a:p>
            <a:endParaRPr lang="en-AU" sz="2000" dirty="0"/>
          </a:p>
          <a:p>
            <a:pPr marL="285750" indent="-285750">
              <a:buFont typeface="Wingdings" panose="05000000000000000000" pitchFamily="2" charset="2"/>
              <a:buChar char="Ø"/>
            </a:pPr>
            <a:r>
              <a:rPr lang="en-AU" sz="2000" dirty="0"/>
              <a:t>PNG’S STRATEGIC DEVELOPMENT PLAN 2010- 2030</a:t>
            </a:r>
          </a:p>
          <a:p>
            <a:pPr marL="800100" lvl="1" indent="-342900">
              <a:buFont typeface="Arial" panose="020B0604020202020204" pitchFamily="34" charset="0"/>
              <a:buChar char="•"/>
            </a:pPr>
            <a:r>
              <a:rPr lang="en-AU" sz="2000" dirty="0"/>
              <a:t>By year 2030, 70% of the country will have access to electricity.</a:t>
            </a:r>
          </a:p>
          <a:p>
            <a:pPr marL="800100" lvl="1" indent="-342900">
              <a:buFont typeface="Arial" panose="020B0604020202020204" pitchFamily="34" charset="0"/>
              <a:buChar char="•"/>
            </a:pPr>
            <a:r>
              <a:rPr lang="en-AU" sz="2000" dirty="0"/>
              <a:t>Development of biofuels as a renewable source of energy alternative to fossil fuels to grow the economy and reduce or stabilise greenhouse gas emissions.</a:t>
            </a:r>
          </a:p>
          <a:p>
            <a:endParaRPr lang="en-AU" sz="2000" dirty="0"/>
          </a:p>
          <a:p>
            <a:pPr marL="285750" indent="-285750">
              <a:buFont typeface="Wingdings" panose="05000000000000000000" pitchFamily="2" charset="2"/>
              <a:buChar char="Ø"/>
            </a:pPr>
            <a:r>
              <a:rPr lang="en-AU" sz="2000" dirty="0"/>
              <a:t>PNG’S NATIONAL SUSTAINABLE AND RENEWABLE DEVELOPMEN STRATEGY.</a:t>
            </a:r>
          </a:p>
          <a:p>
            <a:pPr marL="800100" lvl="1" indent="-342900">
              <a:buFont typeface="Arial" panose="020B0604020202020204" pitchFamily="34" charset="0"/>
              <a:buChar char="•"/>
            </a:pPr>
            <a:r>
              <a:rPr lang="en-AU" sz="2000" dirty="0"/>
              <a:t>Promote Green Energy Investment  in the renewable resources sector;</a:t>
            </a:r>
          </a:p>
          <a:p>
            <a:endParaRPr lang="en-US" i="1" dirty="0" smtClean="0"/>
          </a:p>
        </p:txBody>
      </p:sp>
    </p:spTree>
    <p:extLst>
      <p:ext uri="{BB962C8B-B14F-4D97-AF65-F5344CB8AC3E}">
        <p14:creationId xmlns:p14="http://schemas.microsoft.com/office/powerpoint/2010/main" val="19378850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762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3200" b="1" dirty="0"/>
          </a:p>
        </p:txBody>
      </p:sp>
      <p:sp>
        <p:nvSpPr>
          <p:cNvPr id="6" name="Rounded Rectangle 5"/>
          <p:cNvSpPr/>
          <p:nvPr/>
        </p:nvSpPr>
        <p:spPr>
          <a:xfrm>
            <a:off x="23446" y="609601"/>
            <a:ext cx="4267200" cy="4571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ENABLING POLICIES AND REGULATIONS</a:t>
            </a:r>
          </a:p>
        </p:txBody>
      </p:sp>
      <p:graphicFrame>
        <p:nvGraphicFramePr>
          <p:cNvPr id="2" name="Table 1"/>
          <p:cNvGraphicFramePr>
            <a:graphicFrameLocks noGrp="1"/>
          </p:cNvGraphicFramePr>
          <p:nvPr>
            <p:extLst>
              <p:ext uri="{D42A27DB-BD31-4B8C-83A1-F6EECF244321}">
                <p14:modId xmlns:p14="http://schemas.microsoft.com/office/powerpoint/2010/main" val="1844710560"/>
              </p:ext>
            </p:extLst>
          </p:nvPr>
        </p:nvGraphicFramePr>
        <p:xfrm>
          <a:off x="23446" y="1089518"/>
          <a:ext cx="8915400" cy="5768482"/>
        </p:xfrm>
        <a:graphic>
          <a:graphicData uri="http://schemas.openxmlformats.org/drawingml/2006/table">
            <a:tbl>
              <a:tblPr firstRow="1" bandRow="1">
                <a:tableStyleId>{5C22544A-7EE6-4342-B048-85BDC9FD1C3A}</a:tableStyleId>
              </a:tblPr>
              <a:tblGrid>
                <a:gridCol w="2089711"/>
                <a:gridCol w="3832432"/>
                <a:gridCol w="2993257"/>
              </a:tblGrid>
              <a:tr h="270528">
                <a:tc>
                  <a:txBody>
                    <a:bodyPr/>
                    <a:lstStyle/>
                    <a:p>
                      <a:r>
                        <a:rPr lang="en-AU" sz="1200" dirty="0" smtClean="0"/>
                        <a:t>POLICY</a:t>
                      </a:r>
                      <a:endParaRPr lang="en-AU" sz="1200" dirty="0"/>
                    </a:p>
                  </a:txBody>
                  <a:tcPr/>
                </a:tc>
                <a:tc>
                  <a:txBody>
                    <a:bodyPr/>
                    <a:lstStyle/>
                    <a:p>
                      <a:r>
                        <a:rPr lang="en-AU" sz="1200" dirty="0" smtClean="0"/>
                        <a:t>PURPOSE</a:t>
                      </a:r>
                      <a:endParaRPr lang="en-AU" sz="1200" dirty="0"/>
                    </a:p>
                  </a:txBody>
                  <a:tcPr/>
                </a:tc>
                <a:tc>
                  <a:txBody>
                    <a:bodyPr/>
                    <a:lstStyle/>
                    <a:p>
                      <a:r>
                        <a:rPr lang="en-AU" sz="1200" dirty="0" smtClean="0"/>
                        <a:t>STATUS</a:t>
                      </a:r>
                      <a:endParaRPr lang="en-AU" sz="1200" dirty="0"/>
                    </a:p>
                  </a:txBody>
                  <a:tcPr/>
                </a:tc>
              </a:tr>
              <a:tr h="631232">
                <a:tc>
                  <a:txBody>
                    <a:bodyPr/>
                    <a:lstStyle/>
                    <a:p>
                      <a:r>
                        <a:rPr lang="en-AU" sz="1200" dirty="0" smtClean="0"/>
                        <a:t>NATIONAL ENERGY POLICY</a:t>
                      </a:r>
                      <a:endParaRPr lang="en-AU" sz="1200" dirty="0"/>
                    </a:p>
                  </a:txBody>
                  <a:tcPr/>
                </a:tc>
                <a:tc>
                  <a:txBody>
                    <a:bodyPr/>
                    <a:lstStyle/>
                    <a:p>
                      <a:pPr marL="285750" indent="-285750">
                        <a:buFont typeface="Arial" panose="020B0604020202020204" pitchFamily="34" charset="0"/>
                        <a:buChar char="•"/>
                      </a:pPr>
                      <a:r>
                        <a:rPr lang="en-AU" sz="1200" dirty="0" smtClean="0"/>
                        <a:t>RESTRUCTURE ENERGY SECTOR</a:t>
                      </a:r>
                    </a:p>
                    <a:p>
                      <a:pPr marL="285750" indent="-285750">
                        <a:buFont typeface="Arial" panose="020B0604020202020204" pitchFamily="34" charset="0"/>
                        <a:buChar char="•"/>
                      </a:pPr>
                      <a:r>
                        <a:rPr lang="en-AU" sz="1200" dirty="0" smtClean="0"/>
                        <a:t>INSTITUTIONAL ARRANGEMENTS</a:t>
                      </a:r>
                    </a:p>
                    <a:p>
                      <a:pPr marL="285750" indent="-285750">
                        <a:buFont typeface="Arial" panose="020B0604020202020204" pitchFamily="34" charset="0"/>
                        <a:buChar char="•"/>
                      </a:pPr>
                      <a:r>
                        <a:rPr lang="en-AU" sz="1200" dirty="0" smtClean="0"/>
                        <a:t>ENCOURAGE PRIVATE SECTOR PARTICIPATION</a:t>
                      </a:r>
                      <a:endParaRPr lang="en-AU" sz="1200" dirty="0"/>
                    </a:p>
                  </a:txBody>
                  <a:tcPr/>
                </a:tc>
                <a:tc>
                  <a:txBody>
                    <a:bodyPr/>
                    <a:lstStyle/>
                    <a:p>
                      <a:r>
                        <a:rPr lang="en-AU" sz="1200" dirty="0" smtClean="0"/>
                        <a:t>PREPARATION</a:t>
                      </a:r>
                      <a:r>
                        <a:rPr lang="en-AU" sz="1200" baseline="0" dirty="0" smtClean="0"/>
                        <a:t> FOR </a:t>
                      </a:r>
                      <a:r>
                        <a:rPr lang="en-AU" sz="1200" baseline="0" smtClean="0"/>
                        <a:t>CABINET AND PARLIAMENT 2017</a:t>
                      </a:r>
                      <a:endParaRPr lang="en-AU" sz="1200" dirty="0"/>
                    </a:p>
                  </a:txBody>
                  <a:tcPr/>
                </a:tc>
              </a:tr>
              <a:tr h="270528">
                <a:tc>
                  <a:txBody>
                    <a:bodyPr/>
                    <a:lstStyle/>
                    <a:p>
                      <a:r>
                        <a:rPr lang="en-AU" sz="1200" dirty="0" smtClean="0"/>
                        <a:t>NATIONAL ENERGY PLAN</a:t>
                      </a:r>
                      <a:endParaRPr lang="en-AU" sz="1200" dirty="0"/>
                    </a:p>
                  </a:txBody>
                  <a:tcPr/>
                </a:tc>
                <a:tc>
                  <a:txBody>
                    <a:bodyPr/>
                    <a:lstStyle/>
                    <a:p>
                      <a:pPr marL="0" indent="0">
                        <a:buFont typeface="Arial" panose="020B0604020202020204" pitchFamily="34" charset="0"/>
                        <a:buNone/>
                      </a:pPr>
                      <a:r>
                        <a:rPr lang="en-AU" sz="1200" dirty="0" smtClean="0"/>
                        <a:t>PLAN ON ENERGY UTILIZATION</a:t>
                      </a:r>
                      <a:endParaRPr lang="en-AU" sz="1200" dirty="0"/>
                    </a:p>
                  </a:txBody>
                  <a:tcPr/>
                </a:tc>
                <a:tc>
                  <a:txBody>
                    <a:bodyPr/>
                    <a:lstStyle/>
                    <a:p>
                      <a:r>
                        <a:rPr lang="en-AU" sz="1200" baseline="0" dirty="0" smtClean="0"/>
                        <a:t>PREPARATION FOR CABINET 2017 </a:t>
                      </a:r>
                      <a:endParaRPr lang="en-AU" sz="1200" dirty="0"/>
                    </a:p>
                  </a:txBody>
                  <a:tcPr/>
                </a:tc>
              </a:tr>
              <a:tr h="450880">
                <a:tc>
                  <a:txBody>
                    <a:bodyPr/>
                    <a:lstStyle/>
                    <a:p>
                      <a:r>
                        <a:rPr lang="en-AU" sz="1200" dirty="0" smtClean="0"/>
                        <a:t>PUBLIC PRIVATE PARTNERSHIP</a:t>
                      </a:r>
                      <a:endParaRPr lang="en-AU" sz="1200"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smtClean="0"/>
                        <a:t>ENCOURAGE PRIVATE SECTOR PARTICIPATION</a:t>
                      </a:r>
                    </a:p>
                    <a:p>
                      <a:endParaRPr lang="en-AU" sz="1200" dirty="0"/>
                    </a:p>
                  </a:txBody>
                  <a:tcPr/>
                </a:tc>
                <a:tc>
                  <a:txBody>
                    <a:bodyPr/>
                    <a:lstStyle/>
                    <a:p>
                      <a:pPr marL="285750" indent="-285750">
                        <a:buFont typeface="Arial" panose="020B0604020202020204" pitchFamily="34" charset="0"/>
                        <a:buChar char="•"/>
                      </a:pPr>
                      <a:r>
                        <a:rPr lang="en-AU" sz="1200" dirty="0" smtClean="0"/>
                        <a:t>ACCEPTED BY GOVERNMENT </a:t>
                      </a:r>
                    </a:p>
                    <a:p>
                      <a:pPr marL="285750" indent="-285750">
                        <a:buFont typeface="Arial" panose="020B0604020202020204" pitchFamily="34" charset="0"/>
                        <a:buChar char="•"/>
                      </a:pPr>
                      <a:r>
                        <a:rPr lang="en-AU" sz="1200" dirty="0" smtClean="0"/>
                        <a:t>LEGISLATION ENACTED (2014)</a:t>
                      </a:r>
                      <a:endParaRPr lang="en-AU" sz="1200" dirty="0"/>
                    </a:p>
                  </a:txBody>
                  <a:tcPr/>
                </a:tc>
              </a:tr>
              <a:tr h="450880">
                <a:tc>
                  <a:txBody>
                    <a:bodyPr/>
                    <a:lstStyle/>
                    <a:p>
                      <a:r>
                        <a:rPr lang="en-AU" sz="1200" dirty="0" smtClean="0"/>
                        <a:t>COMMUNITY</a:t>
                      </a:r>
                      <a:r>
                        <a:rPr lang="en-AU" sz="1200" baseline="0" dirty="0" smtClean="0"/>
                        <a:t> SERVICE OBLIGATION</a:t>
                      </a:r>
                      <a:endParaRPr lang="en-AU" sz="1200" dirty="0"/>
                    </a:p>
                  </a:txBody>
                  <a:tcPr/>
                </a:tc>
                <a:tc>
                  <a:txBody>
                    <a:bodyPr/>
                    <a:lstStyle/>
                    <a:p>
                      <a:r>
                        <a:rPr lang="en-AU" sz="1200" dirty="0" smtClean="0"/>
                        <a:t>ENCOURAGE COMPETITION</a:t>
                      </a:r>
                      <a:r>
                        <a:rPr lang="en-AU" sz="1200" baseline="0" dirty="0" smtClean="0"/>
                        <a:t> AND PRIVATE SECTOR PARTICIPATION</a:t>
                      </a:r>
                      <a:endParaRPr lang="en-AU"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smtClean="0"/>
                        <a:t>ACCEPTED BY GOVERNMENT (2014)</a:t>
                      </a:r>
                      <a:endParaRPr lang="en-AU" sz="1200" dirty="0"/>
                    </a:p>
                  </a:txBody>
                  <a:tcPr/>
                </a:tc>
              </a:tr>
              <a:tr h="270528">
                <a:tc>
                  <a:txBody>
                    <a:bodyPr/>
                    <a:lstStyle/>
                    <a:p>
                      <a:r>
                        <a:rPr lang="en-AU" sz="1200" dirty="0" smtClean="0"/>
                        <a:t>BIOFUEL POLICY</a:t>
                      </a:r>
                      <a:endParaRPr lang="en-AU" sz="1200" dirty="0"/>
                    </a:p>
                  </a:txBody>
                  <a:tcPr/>
                </a:tc>
                <a:tc>
                  <a:txBody>
                    <a:bodyPr/>
                    <a:lstStyle/>
                    <a:p>
                      <a:r>
                        <a:rPr lang="en-AU" sz="1200" dirty="0" smtClean="0"/>
                        <a:t>ENCOURAGE BIOFUEL PRODUCTION &amp; USE</a:t>
                      </a:r>
                      <a:endParaRPr lang="en-AU" sz="1200" dirty="0"/>
                    </a:p>
                  </a:txBody>
                  <a:tcPr/>
                </a:tc>
                <a:tc>
                  <a:txBody>
                    <a:bodyPr/>
                    <a:lstStyle/>
                    <a:p>
                      <a:r>
                        <a:rPr lang="en-AU" sz="1200" dirty="0" smtClean="0"/>
                        <a:t>READY FOR CABINET</a:t>
                      </a:r>
                      <a:endParaRPr lang="en-AU" sz="1200" dirty="0"/>
                    </a:p>
                  </a:txBody>
                  <a:tcPr/>
                </a:tc>
              </a:tr>
              <a:tr h="270528">
                <a:tc>
                  <a:txBody>
                    <a:bodyPr/>
                    <a:lstStyle/>
                    <a:p>
                      <a:r>
                        <a:rPr lang="en-AU" sz="1200" dirty="0" smtClean="0"/>
                        <a:t>THIRD PARTY ACCESS CODE</a:t>
                      </a:r>
                      <a:endParaRPr lang="en-AU" sz="1200" dirty="0"/>
                    </a:p>
                  </a:txBody>
                  <a:tcPr/>
                </a:tc>
                <a:tc>
                  <a:txBody>
                    <a:bodyPr/>
                    <a:lstStyle/>
                    <a:p>
                      <a:r>
                        <a:rPr lang="en-AU" sz="1200" dirty="0" smtClean="0"/>
                        <a:t>ALLOWS THIRD</a:t>
                      </a:r>
                      <a:r>
                        <a:rPr lang="en-AU" sz="1200" baseline="0" dirty="0" smtClean="0"/>
                        <a:t> PARTY ACCESS TO GRID</a:t>
                      </a:r>
                      <a:endParaRPr lang="en-AU" sz="1200" dirty="0"/>
                    </a:p>
                  </a:txBody>
                  <a:tcPr/>
                </a:tc>
                <a:tc>
                  <a:txBody>
                    <a:bodyPr/>
                    <a:lstStyle/>
                    <a:p>
                      <a:r>
                        <a:rPr lang="en-AU" sz="1200" dirty="0" smtClean="0"/>
                        <a:t>IN PLACE</a:t>
                      </a:r>
                      <a:endParaRPr lang="en-AU" sz="1200" dirty="0"/>
                    </a:p>
                  </a:txBody>
                  <a:tcPr/>
                </a:tc>
              </a:tr>
              <a:tr h="270528">
                <a:tc>
                  <a:txBody>
                    <a:bodyPr/>
                    <a:lstStyle/>
                    <a:p>
                      <a:r>
                        <a:rPr lang="en-AU" sz="1200" dirty="0" smtClean="0"/>
                        <a:t>GRID ACCESS CODE</a:t>
                      </a:r>
                      <a:endParaRPr lang="en-AU" sz="1200" dirty="0"/>
                    </a:p>
                  </a:txBody>
                  <a:tcPr/>
                </a:tc>
                <a:tc>
                  <a:txBody>
                    <a:bodyPr/>
                    <a:lstStyle/>
                    <a:p>
                      <a:r>
                        <a:rPr lang="en-AU" sz="1200" dirty="0" smtClean="0"/>
                        <a:t>TECHNICAL SPECIFICATIONS</a:t>
                      </a:r>
                      <a:endParaRPr lang="en-AU" sz="1200" dirty="0"/>
                    </a:p>
                  </a:txBody>
                  <a:tcPr/>
                </a:tc>
                <a:tc>
                  <a:txBody>
                    <a:bodyPr/>
                    <a:lstStyle/>
                    <a:p>
                      <a:r>
                        <a:rPr lang="en-AU" sz="1200" dirty="0" smtClean="0"/>
                        <a:t>IN PLACE</a:t>
                      </a:r>
                      <a:endParaRPr lang="en-AU" sz="1200" dirty="0"/>
                    </a:p>
                  </a:txBody>
                  <a:tcPr/>
                </a:tc>
              </a:tr>
              <a:tr h="450880">
                <a:tc>
                  <a:txBody>
                    <a:bodyPr/>
                    <a:lstStyle/>
                    <a:p>
                      <a:r>
                        <a:rPr lang="en-AU" sz="1200" dirty="0" smtClean="0"/>
                        <a:t>GEOTHERMAL</a:t>
                      </a:r>
                      <a:r>
                        <a:rPr lang="en-AU" sz="1200" baseline="0" dirty="0" smtClean="0"/>
                        <a:t> COMMERCIALIZATION</a:t>
                      </a:r>
                      <a:endParaRPr lang="en-AU" sz="1200" dirty="0"/>
                    </a:p>
                  </a:txBody>
                  <a:tcPr/>
                </a:tc>
                <a:tc>
                  <a:txBody>
                    <a:bodyPr/>
                    <a:lstStyle/>
                    <a:p>
                      <a:r>
                        <a:rPr lang="en-AU" sz="1200" dirty="0" smtClean="0"/>
                        <a:t>COMMERCIAL EXPLOITATION </a:t>
                      </a:r>
                      <a:endParaRPr lang="en-AU" sz="1200" dirty="0"/>
                    </a:p>
                  </a:txBody>
                  <a:tcPr/>
                </a:tc>
                <a:tc>
                  <a:txBody>
                    <a:bodyPr/>
                    <a:lstStyle/>
                    <a:p>
                      <a:r>
                        <a:rPr lang="en-AU" sz="1200" dirty="0" smtClean="0"/>
                        <a:t>PENDING CACC APPROVAL</a:t>
                      </a:r>
                      <a:endParaRPr lang="en-AU" sz="1200" dirty="0"/>
                    </a:p>
                  </a:txBody>
                  <a:tcPr/>
                </a:tc>
              </a:tr>
              <a:tr h="378801">
                <a:tc>
                  <a:txBody>
                    <a:bodyPr/>
                    <a:lstStyle/>
                    <a:p>
                      <a:r>
                        <a:rPr lang="en-AU" sz="1200" dirty="0" smtClean="0"/>
                        <a:t>RENEWABLE</a:t>
                      </a:r>
                      <a:r>
                        <a:rPr lang="en-AU" sz="1200" baseline="0" dirty="0" smtClean="0"/>
                        <a:t> ENERGY</a:t>
                      </a:r>
                      <a:endParaRPr lang="en-AU" sz="1200" dirty="0"/>
                    </a:p>
                  </a:txBody>
                  <a:tcPr/>
                </a:tc>
                <a:tc>
                  <a:txBody>
                    <a:bodyPr/>
                    <a:lstStyle/>
                    <a:p>
                      <a:r>
                        <a:rPr lang="en-AU" sz="1200" dirty="0" smtClean="0"/>
                        <a:t>OVERSIGHT ON DEVELOPMENT OF RENEWABLE ENERGY</a:t>
                      </a:r>
                      <a:endParaRPr lang="en-AU" sz="1200" dirty="0"/>
                    </a:p>
                  </a:txBody>
                  <a:tcPr/>
                </a:tc>
                <a:tc>
                  <a:txBody>
                    <a:bodyPr/>
                    <a:lstStyle/>
                    <a:p>
                      <a:r>
                        <a:rPr lang="en-AU" sz="1200" dirty="0" smtClean="0"/>
                        <a:t>WILL START SHORTLY</a:t>
                      </a:r>
                      <a:endParaRPr lang="en-AU" sz="1200" dirty="0"/>
                    </a:p>
                  </a:txBody>
                  <a:tcPr/>
                </a:tc>
              </a:tr>
              <a:tr h="270528">
                <a:tc>
                  <a:txBody>
                    <a:bodyPr/>
                    <a:lstStyle/>
                    <a:p>
                      <a:r>
                        <a:rPr lang="en-AU" sz="1200" dirty="0" smtClean="0"/>
                        <a:t>RURAL ELECTRIFICATION</a:t>
                      </a:r>
                      <a:endParaRPr lang="en-AU"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smtClean="0"/>
                        <a:t>ELECTRICITY PENETRATION TO RURAL AREAS</a:t>
                      </a:r>
                    </a:p>
                  </a:txBody>
                  <a:tcPr/>
                </a:tc>
                <a:tc>
                  <a:txBody>
                    <a:bodyPr/>
                    <a:lstStyle/>
                    <a:p>
                      <a:r>
                        <a:rPr lang="en-AU" sz="1200" dirty="0" smtClean="0"/>
                        <a:t>WILL START SHORTLY</a:t>
                      </a:r>
                      <a:endParaRPr lang="en-AU" sz="1200" dirty="0"/>
                    </a:p>
                  </a:txBody>
                  <a:tcPr/>
                </a:tc>
              </a:tr>
              <a:tr h="270528">
                <a:tc>
                  <a:txBody>
                    <a:bodyPr/>
                    <a:lstStyle/>
                    <a:p>
                      <a:endParaRPr lang="en-AU"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AU" sz="1200" dirty="0" smtClean="0"/>
                    </a:p>
                  </a:txBody>
                  <a:tcPr/>
                </a:tc>
                <a:tc>
                  <a:txBody>
                    <a:bodyPr/>
                    <a:lstStyle/>
                    <a:p>
                      <a:endParaRPr lang="en-AU" sz="1200" dirty="0"/>
                    </a:p>
                  </a:txBody>
                  <a:tcPr/>
                </a:tc>
              </a:tr>
              <a:tr h="270528">
                <a:tc>
                  <a:txBody>
                    <a:bodyPr/>
                    <a:lstStyle/>
                    <a:p>
                      <a:r>
                        <a:rPr lang="en-AU" sz="1200" dirty="0" smtClean="0"/>
                        <a:t>NEROP</a:t>
                      </a:r>
                      <a:endParaRPr lang="en-AU" sz="1200" dirty="0"/>
                    </a:p>
                  </a:txBody>
                  <a:tcPr/>
                </a:tc>
                <a:tc>
                  <a:txBody>
                    <a:bodyPr/>
                    <a:lstStyle/>
                    <a:p>
                      <a:r>
                        <a:rPr lang="en-AU" sz="1200" dirty="0" smtClean="0"/>
                        <a:t>ELECTRICITY PENETRATION TO RURAL AREAS</a:t>
                      </a:r>
                      <a:endParaRPr lang="en-AU" sz="1200" dirty="0"/>
                    </a:p>
                  </a:txBody>
                  <a:tcPr/>
                </a:tc>
                <a:tc>
                  <a:txBody>
                    <a:bodyPr/>
                    <a:lstStyle/>
                    <a:p>
                      <a:r>
                        <a:rPr lang="en-AU" sz="1200" dirty="0" smtClean="0"/>
                        <a:t>PROJECT</a:t>
                      </a:r>
                      <a:r>
                        <a:rPr lang="en-AU" sz="1200" baseline="0" dirty="0" smtClean="0"/>
                        <a:t> TO END 2015</a:t>
                      </a:r>
                      <a:endParaRPr lang="en-AU" sz="1200" dirty="0"/>
                    </a:p>
                  </a:txBody>
                  <a:tcPr/>
                </a:tc>
              </a:tr>
              <a:tr h="270528">
                <a:tc>
                  <a:txBody>
                    <a:bodyPr/>
                    <a:lstStyle/>
                    <a:p>
                      <a:r>
                        <a:rPr lang="en-AU" sz="1200" dirty="0" smtClean="0"/>
                        <a:t>ELECTRICITY TARIFF</a:t>
                      </a:r>
                      <a:r>
                        <a:rPr lang="en-AU" sz="1200" baseline="0" dirty="0" smtClean="0"/>
                        <a:t> REVIEW</a:t>
                      </a:r>
                      <a:endParaRPr lang="en-AU" sz="1200" dirty="0"/>
                    </a:p>
                  </a:txBody>
                  <a:tcPr/>
                </a:tc>
                <a:tc>
                  <a:txBody>
                    <a:bodyPr/>
                    <a:lstStyle/>
                    <a:p>
                      <a:r>
                        <a:rPr lang="en-AU" sz="1200" dirty="0" smtClean="0"/>
                        <a:t>NEW TARIFF REGIME TO</a:t>
                      </a:r>
                      <a:r>
                        <a:rPr lang="en-AU" sz="1200" baseline="0" dirty="0" smtClean="0"/>
                        <a:t> IMPROVE COMPETIVENESS</a:t>
                      </a:r>
                      <a:endParaRPr lang="en-AU" sz="1200" dirty="0"/>
                    </a:p>
                  </a:txBody>
                  <a:tcPr/>
                </a:tc>
                <a:tc>
                  <a:txBody>
                    <a:bodyPr/>
                    <a:lstStyle/>
                    <a:p>
                      <a:r>
                        <a:rPr lang="en-AU" sz="1200" dirty="0" smtClean="0"/>
                        <a:t>CURRENTLY UNDERWAY</a:t>
                      </a:r>
                      <a:endParaRPr lang="en-AU" sz="1200" dirty="0"/>
                    </a:p>
                  </a:txBody>
                  <a:tcPr/>
                </a:tc>
              </a:tr>
              <a:tr h="530320">
                <a:tc>
                  <a:txBody>
                    <a:bodyPr/>
                    <a:lstStyle/>
                    <a:p>
                      <a:r>
                        <a:rPr lang="en-AU" sz="1200" dirty="0" smtClean="0"/>
                        <a:t>RENEWABLE &amp; SUSTAINABLE GROWTH STRATEGY</a:t>
                      </a:r>
                      <a:endParaRPr lang="en-AU" sz="1200" dirty="0"/>
                    </a:p>
                  </a:txBody>
                  <a:tcPr/>
                </a:tc>
                <a:tc>
                  <a:txBody>
                    <a:bodyPr/>
                    <a:lstStyle/>
                    <a:p>
                      <a:r>
                        <a:rPr lang="en-AU" sz="1200" dirty="0" smtClean="0"/>
                        <a:t>FROM BROWN GROWTH TO GREEN GROWTH</a:t>
                      </a:r>
                      <a:endParaRPr lang="en-AU" sz="1200" dirty="0"/>
                    </a:p>
                  </a:txBody>
                  <a:tcPr/>
                </a:tc>
                <a:tc>
                  <a:txBody>
                    <a:bodyPr/>
                    <a:lstStyle/>
                    <a:p>
                      <a:r>
                        <a:rPr lang="en-AU" sz="1200" dirty="0" smtClean="0"/>
                        <a:t>POLICY APPROVED 2014</a:t>
                      </a:r>
                      <a:endParaRPr lang="en-AU" sz="1200" dirty="0"/>
                    </a:p>
                  </a:txBody>
                  <a:tcPr/>
                </a:tc>
              </a:tr>
              <a:tr h="378801">
                <a:tc>
                  <a:txBody>
                    <a:bodyPr/>
                    <a:lstStyle/>
                    <a:p>
                      <a:r>
                        <a:rPr lang="en-AU" sz="1200" dirty="0" smtClean="0"/>
                        <a:t>LANDOWNER PARTICIPATION</a:t>
                      </a:r>
                      <a:endParaRPr lang="en-AU" sz="1200" dirty="0"/>
                    </a:p>
                  </a:txBody>
                  <a:tcPr/>
                </a:tc>
                <a:tc>
                  <a:txBody>
                    <a:bodyPr/>
                    <a:lstStyle/>
                    <a:p>
                      <a:r>
                        <a:rPr lang="en-AU" sz="1200" dirty="0" smtClean="0"/>
                        <a:t>ENABLE</a:t>
                      </a:r>
                      <a:r>
                        <a:rPr lang="en-AU" sz="1200" baseline="0" dirty="0" smtClean="0"/>
                        <a:t> LANDOWNER PARTICIPATION </a:t>
                      </a:r>
                      <a:endParaRPr lang="en-AU" sz="1200" dirty="0"/>
                    </a:p>
                  </a:txBody>
                  <a:tcPr/>
                </a:tc>
                <a:tc>
                  <a:txBody>
                    <a:bodyPr/>
                    <a:lstStyle/>
                    <a:p>
                      <a:r>
                        <a:rPr lang="en-AU" sz="1200" dirty="0" smtClean="0"/>
                        <a:t>DRAFT READY TO GO FOR CONSULTATIONS</a:t>
                      </a:r>
                      <a:endParaRPr lang="en-AU" sz="1200" dirty="0"/>
                    </a:p>
                  </a:txBody>
                  <a:tcPr/>
                </a:tc>
              </a:tr>
            </a:tbl>
          </a:graphicData>
        </a:graphic>
      </p:graphicFrame>
    </p:spTree>
    <p:extLst>
      <p:ext uri="{BB962C8B-B14F-4D97-AF65-F5344CB8AC3E}">
        <p14:creationId xmlns:p14="http://schemas.microsoft.com/office/powerpoint/2010/main" val="27212191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7475"/>
            <a:ext cx="9144000" cy="762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pPr>
            <a:r>
              <a:rPr lang="en-US" sz="3200" b="1" dirty="0">
                <a:solidFill>
                  <a:prstClr val="black"/>
                </a:solidFill>
              </a:rPr>
              <a:t>Renewable Energy Projects: Constructed or In Process</a:t>
            </a:r>
          </a:p>
        </p:txBody>
      </p:sp>
      <p:sp>
        <p:nvSpPr>
          <p:cNvPr id="5" name="Rounded Rectangle 4"/>
          <p:cNvSpPr/>
          <p:nvPr/>
        </p:nvSpPr>
        <p:spPr>
          <a:xfrm>
            <a:off x="27878" y="724525"/>
            <a:ext cx="4163122" cy="494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Project 1-PNG </a:t>
            </a:r>
            <a:r>
              <a:rPr lang="en-AU" dirty="0"/>
              <a:t>Biomass Project</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80772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5181600"/>
            <a:ext cx="7924800" cy="1754326"/>
          </a:xfrm>
          <a:prstGeom prst="rect">
            <a:avLst/>
          </a:prstGeom>
          <a:noFill/>
        </p:spPr>
        <p:txBody>
          <a:bodyPr wrap="square" rtlCol="0">
            <a:spAutoFit/>
          </a:bodyPr>
          <a:lstStyle/>
          <a:p>
            <a:r>
              <a:rPr lang="en-AU" dirty="0" smtClean="0"/>
              <a:t>I have chosen these three projects because of their peculiarity</a:t>
            </a:r>
          </a:p>
          <a:p>
            <a:r>
              <a:rPr lang="en-AU" dirty="0" smtClean="0"/>
              <a:t>Ownership, energy source and purpose.  </a:t>
            </a:r>
          </a:p>
          <a:p>
            <a:r>
              <a:rPr lang="en-AU" dirty="0" smtClean="0"/>
              <a:t>Ownership The </a:t>
            </a:r>
            <a:r>
              <a:rPr lang="en-AU" dirty="0"/>
              <a:t>project involves the development of 18,000+ hectares of FSC certified forestry plantations, using underutilised Kunai grasslands in the Markham Valley, and the development of a 30 MW Biomass Power Plant to generate electricity for supply to the RAMU Grid.</a:t>
            </a:r>
          </a:p>
        </p:txBody>
      </p:sp>
    </p:spTree>
    <p:extLst>
      <p:ext uri="{BB962C8B-B14F-4D97-AF65-F5344CB8AC3E}">
        <p14:creationId xmlns:p14="http://schemas.microsoft.com/office/powerpoint/2010/main" val="25271446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0928"/>
            <a:ext cx="9144000" cy="57087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pPr>
            <a:r>
              <a:rPr lang="en-US" sz="2800" b="1" dirty="0">
                <a:solidFill>
                  <a:prstClr val="black"/>
                </a:solidFill>
              </a:rPr>
              <a:t>Renewable Energy Projects: Constructed or In Process</a:t>
            </a:r>
          </a:p>
        </p:txBody>
      </p:sp>
      <p:sp>
        <p:nvSpPr>
          <p:cNvPr id="5" name="Rounded Rectangle 4"/>
          <p:cNvSpPr/>
          <p:nvPr/>
        </p:nvSpPr>
        <p:spPr>
          <a:xfrm>
            <a:off x="29737" y="553452"/>
            <a:ext cx="5943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PNG Biomass </a:t>
            </a:r>
            <a:r>
              <a:rPr lang="en-AU" dirty="0" smtClean="0"/>
              <a:t>Project..</a:t>
            </a:r>
            <a:r>
              <a:rPr lang="en-AU" dirty="0" err="1" smtClean="0"/>
              <a:t>cont</a:t>
            </a:r>
            <a:endParaRPr lang="en-US" dirty="0"/>
          </a:p>
        </p:txBody>
      </p:sp>
      <p:sp>
        <p:nvSpPr>
          <p:cNvPr id="4" name="TextBox 3"/>
          <p:cNvSpPr txBox="1"/>
          <p:nvPr/>
        </p:nvSpPr>
        <p:spPr>
          <a:xfrm>
            <a:off x="304800" y="725905"/>
            <a:ext cx="7391400" cy="923330"/>
          </a:xfrm>
          <a:prstGeom prst="rect">
            <a:avLst/>
          </a:prstGeom>
          <a:noFill/>
        </p:spPr>
        <p:txBody>
          <a:bodyPr wrap="square" rtlCol="0">
            <a:spAutoFit/>
          </a:bodyPr>
          <a:lstStyle/>
          <a:p>
            <a:endParaRPr lang="en-US" dirty="0" smtClean="0"/>
          </a:p>
          <a:p>
            <a:endParaRPr lang="en-US" dirty="0" smtClean="0">
              <a:solidFill>
                <a:srgbClr val="FF0000"/>
              </a:solidFill>
            </a:endParaRPr>
          </a:p>
          <a:p>
            <a:endParaRPr lang="en-US" i="1" dirty="0" smtClean="0"/>
          </a:p>
        </p:txBody>
      </p:sp>
      <p:sp>
        <p:nvSpPr>
          <p:cNvPr id="2" name="TextBox 1"/>
          <p:cNvSpPr txBox="1"/>
          <p:nvPr/>
        </p:nvSpPr>
        <p:spPr>
          <a:xfrm>
            <a:off x="381000" y="1600200"/>
            <a:ext cx="8077200" cy="646331"/>
          </a:xfrm>
          <a:prstGeom prst="rect">
            <a:avLst/>
          </a:prstGeom>
          <a:noFill/>
        </p:spPr>
        <p:txBody>
          <a:bodyPr wrap="square" rtlCol="0">
            <a:spAutoFit/>
          </a:bodyPr>
          <a:lstStyle/>
          <a:p>
            <a:r>
              <a:rPr lang="en-AU" dirty="0" smtClean="0"/>
              <a:t> </a:t>
            </a:r>
          </a:p>
          <a:p>
            <a:endParaRPr lang="en-A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7570"/>
            <a:ext cx="9296400" cy="567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76019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382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lvl="0">
              <a:lnSpc>
                <a:spcPct val="90000"/>
              </a:lnSpc>
              <a:spcBef>
                <a:spcPts val="1000"/>
              </a:spcBef>
            </a:pPr>
            <a:r>
              <a:rPr lang="en-US" sz="2800" b="1" dirty="0">
                <a:solidFill>
                  <a:prstClr val="black"/>
                </a:solidFill>
              </a:rPr>
              <a:t>Renewable Energy Projects: Constructed or In Process</a:t>
            </a:r>
            <a:br>
              <a:rPr lang="en-US" sz="2800" b="1" dirty="0">
                <a:solidFill>
                  <a:prstClr val="black"/>
                </a:solidFill>
              </a:rPr>
            </a:br>
            <a:endParaRPr lang="en-AU" dirty="0"/>
          </a:p>
        </p:txBody>
      </p:sp>
      <p:sp>
        <p:nvSpPr>
          <p:cNvPr id="6" name="Content Placeholder 5"/>
          <p:cNvSpPr>
            <a:spLocks noGrp="1"/>
          </p:cNvSpPr>
          <p:nvPr>
            <p:ph idx="1"/>
          </p:nvPr>
        </p:nvSpPr>
        <p:spPr>
          <a:xfrm>
            <a:off x="0" y="914400"/>
            <a:ext cx="8229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r>
              <a:rPr lang="en-AU" dirty="0" smtClean="0"/>
              <a:t>PNG </a:t>
            </a:r>
            <a:r>
              <a:rPr lang="en-AU" dirty="0"/>
              <a:t>Biomass </a:t>
            </a:r>
            <a:r>
              <a:rPr lang="en-AU" dirty="0" smtClean="0"/>
              <a:t>Project..</a:t>
            </a:r>
            <a:r>
              <a:rPr lang="en-AU" dirty="0" err="1" smtClean="0"/>
              <a:t>cont</a:t>
            </a:r>
            <a:endParaRPr lang="en-US" dirty="0"/>
          </a:p>
        </p:txBody>
      </p:sp>
      <p:sp>
        <p:nvSpPr>
          <p:cNvPr id="8" name="TextBox 7"/>
          <p:cNvSpPr txBox="1"/>
          <p:nvPr/>
        </p:nvSpPr>
        <p:spPr>
          <a:xfrm>
            <a:off x="76200" y="1676400"/>
            <a:ext cx="8915400" cy="5078313"/>
          </a:xfrm>
          <a:prstGeom prst="rect">
            <a:avLst/>
          </a:prstGeom>
          <a:noFill/>
        </p:spPr>
        <p:txBody>
          <a:bodyPr wrap="square" rtlCol="0">
            <a:spAutoFit/>
          </a:bodyPr>
          <a:lstStyle/>
          <a:p>
            <a:pPr fontAlgn="base"/>
            <a:r>
              <a:rPr lang="en-AU" dirty="0"/>
              <a:t>The forestry development will require the planting of more than 20 million trees and will be managed in an internationally sustainable manner. The plantations will provide a dedicated fibre source for the power plant, which will require the annual supply and harvesting of over 200,000 bone dry tonnes of wood to support the 30 MW power project. The trees will be harvested every 4-7 years</a:t>
            </a:r>
            <a:r>
              <a:rPr lang="en-AU" dirty="0" smtClean="0"/>
              <a:t>.</a:t>
            </a:r>
          </a:p>
          <a:p>
            <a:pPr fontAlgn="base"/>
            <a:endParaRPr lang="en-AU" dirty="0"/>
          </a:p>
          <a:p>
            <a:pPr fontAlgn="base"/>
            <a:r>
              <a:rPr lang="en-AU" dirty="0"/>
              <a:t>The trees will be harvested in the plantation and then transported in large trucks to storage facilities at the power plant where they are dried and turned into wood chips for fuel</a:t>
            </a:r>
            <a:r>
              <a:rPr lang="en-AU" dirty="0" smtClean="0"/>
              <a:t>.</a:t>
            </a:r>
          </a:p>
          <a:p>
            <a:pPr fontAlgn="base"/>
            <a:endParaRPr lang="en-AU" dirty="0"/>
          </a:p>
          <a:p>
            <a:pPr fontAlgn="base"/>
            <a:r>
              <a:rPr lang="en-AU" dirty="0" smtClean="0"/>
              <a:t> </a:t>
            </a:r>
            <a:r>
              <a:rPr lang="en-AU" dirty="0"/>
              <a:t>The chips will then be burned in the power plant to generate high pressure steam that drives a turbine. </a:t>
            </a:r>
            <a:endParaRPr lang="en-AU" dirty="0" smtClean="0"/>
          </a:p>
          <a:p>
            <a:pPr fontAlgn="base"/>
            <a:endParaRPr lang="en-AU" dirty="0"/>
          </a:p>
          <a:p>
            <a:pPr fontAlgn="base"/>
            <a:r>
              <a:rPr lang="en-AU" dirty="0" smtClean="0"/>
              <a:t>When </a:t>
            </a:r>
            <a:r>
              <a:rPr lang="en-AU" dirty="0"/>
              <a:t>the wood chips are burnt they release carbon dioxide (CO2) into the atmosphere. This CO2 is in turn consumed again by the trees in the surrounding plantations. </a:t>
            </a:r>
            <a:endParaRPr lang="en-AU" dirty="0" smtClean="0"/>
          </a:p>
          <a:p>
            <a:pPr fontAlgn="base"/>
            <a:endParaRPr lang="en-AU" dirty="0"/>
          </a:p>
          <a:p>
            <a:pPr fontAlgn="base"/>
            <a:r>
              <a:rPr lang="en-AU" dirty="0" smtClean="0"/>
              <a:t>This </a:t>
            </a:r>
            <a:r>
              <a:rPr lang="en-AU" dirty="0"/>
              <a:t>process is known as photosynthesis, the by product of which is oxygen. The electricity generated from the turbines will then be transferred directly into the nearby </a:t>
            </a:r>
            <a:r>
              <a:rPr lang="en-AU" dirty="0" err="1"/>
              <a:t>Erap</a:t>
            </a:r>
            <a:r>
              <a:rPr lang="en-AU" dirty="0"/>
              <a:t> substation to provide power into the </a:t>
            </a:r>
            <a:r>
              <a:rPr lang="en-AU" dirty="0" err="1"/>
              <a:t>Ramu</a:t>
            </a:r>
            <a:r>
              <a:rPr lang="en-AU" dirty="0"/>
              <a:t> Grid.</a:t>
            </a:r>
          </a:p>
        </p:txBody>
      </p:sp>
    </p:spTree>
    <p:extLst>
      <p:ext uri="{BB962C8B-B14F-4D97-AF65-F5344CB8AC3E}">
        <p14:creationId xmlns:p14="http://schemas.microsoft.com/office/powerpoint/2010/main" val="23387325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5029</TotalTime>
  <Words>1767</Words>
  <Application>Microsoft Office PowerPoint</Application>
  <PresentationFormat>On-screen Show (4:3)</PresentationFormat>
  <Paragraphs>280</Paragraphs>
  <Slides>21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Arial Narrow</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Renewable Energy Projects: Constructed or In Process </vt:lpstr>
      <vt:lpstr>Renewable Energy Projects: Constructed or In Process</vt:lpstr>
      <vt:lpstr>Renewable Energy Projects: Constructed or In Process</vt:lpstr>
      <vt:lpstr>Renewable Energy Projects: Constructed or In Process</vt:lpstr>
      <vt:lpstr>Renewable Energy Projects: Constructed or In Process</vt:lpstr>
      <vt:lpstr>Renewable Energy Projects: Constructed or In Process</vt:lpstr>
      <vt:lpstr>PowerPoint Presentation</vt:lpstr>
      <vt:lpstr>WHAT ARE WE DOING</vt:lpstr>
      <vt:lpstr>WHAT ARE WE DOING</vt:lpstr>
      <vt:lpstr>PowerPoint Presentation</vt:lpstr>
      <vt:lpstr>PowerPoint Presentation</vt:lpstr>
      <vt:lpstr>PowerPoint Presentation</vt:lpstr>
      <vt:lpstr>Miscellaneous</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waine</dc:creator>
  <cp:lastModifiedBy>abdessalem</cp:lastModifiedBy>
  <cp:revision>280</cp:revision>
  <cp:lastPrinted>2015-12-09T04:42:35Z</cp:lastPrinted>
  <dcterms:created xsi:type="dcterms:W3CDTF">2014-05-12T23:36:02Z</dcterms:created>
  <dcterms:modified xsi:type="dcterms:W3CDTF">2017-02-07T01:48:27Z</dcterms:modified>
</cp:coreProperties>
</file>