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79" d="100"/>
          <a:sy n="79" d="100"/>
        </p:scale>
        <p:origin x="1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334035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340207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336418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9299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184662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289843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151551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272029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348458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291452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6AB36-405D-40C5-A06D-AE7C71EBDA10}" type="datetimeFigureOut">
              <a:rPr lang="en-US" smtClean="0"/>
              <a:pPr/>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130296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13000" t="-5000" r="5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6AB36-405D-40C5-A06D-AE7C71EBDA10}" type="datetimeFigureOut">
              <a:rPr lang="en-US" smtClean="0"/>
              <a:pPr/>
              <a:t>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5D98-45A1-4665-BD13-C6937B4CE2D9}" type="slidenum">
              <a:rPr lang="en-US" smtClean="0"/>
              <a:pPr/>
              <a:t>‹#›</a:t>
            </a:fld>
            <a:endParaRPr lang="en-US" dirty="0"/>
          </a:p>
        </p:txBody>
      </p:sp>
    </p:spTree>
    <p:extLst>
      <p:ext uri="{BB962C8B-B14F-4D97-AF65-F5344CB8AC3E}">
        <p14:creationId xmlns:p14="http://schemas.microsoft.com/office/powerpoint/2010/main" val="344359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0655" y="207818"/>
            <a:ext cx="6837203" cy="509155"/>
          </a:xfrm>
        </p:spPr>
        <p:txBody>
          <a:bodyPr>
            <a:noAutofit/>
          </a:bodyPr>
          <a:lstStyle/>
          <a:p>
            <a:r>
              <a:rPr lang="en-US" sz="3600" b="1" dirty="0" smtClean="0">
                <a:latin typeface="Baskerville Old Face" pitchFamily="18" charset="0"/>
              </a:rPr>
              <a:t>Republic Of Palau</a:t>
            </a:r>
            <a:endParaRPr lang="en-US" sz="3600" b="1" dirty="0">
              <a:latin typeface="Baskerville Old Face" pitchFamily="18" charset="0"/>
            </a:endParaRPr>
          </a:p>
        </p:txBody>
      </p:sp>
      <p:sp>
        <p:nvSpPr>
          <p:cNvPr id="5" name="Rectangle 4"/>
          <p:cNvSpPr/>
          <p:nvPr/>
        </p:nvSpPr>
        <p:spPr>
          <a:xfrm>
            <a:off x="862451" y="3718560"/>
            <a:ext cx="10575235" cy="3970318"/>
          </a:xfrm>
          <a:prstGeom prst="rect">
            <a:avLst/>
          </a:prstGeom>
        </p:spPr>
        <p:txBody>
          <a:bodyPr wrap="square">
            <a:spAutoFit/>
          </a:bodyPr>
          <a:lstStyle/>
          <a:p>
            <a:pPr lvl="0" algn="ctr"/>
            <a:r>
              <a:rPr lang="en-US" sz="3200" b="1" dirty="0" smtClean="0">
                <a:solidFill>
                  <a:prstClr val="black"/>
                </a:solidFill>
                <a:latin typeface="Baskerville Old Face" pitchFamily="18" charset="0"/>
              </a:rPr>
              <a:t>Sherwin </a:t>
            </a:r>
            <a:r>
              <a:rPr lang="en-US" sz="3200" b="1" dirty="0" err="1" smtClean="0">
                <a:solidFill>
                  <a:prstClr val="black"/>
                </a:solidFill>
                <a:latin typeface="Baskerville Old Face" pitchFamily="18" charset="0"/>
              </a:rPr>
              <a:t>Wasai</a:t>
            </a:r>
            <a:endParaRPr lang="en-US" sz="3200" b="1" dirty="0" smtClean="0">
              <a:solidFill>
                <a:prstClr val="black"/>
              </a:solidFill>
              <a:latin typeface="Baskerville Old Face" pitchFamily="18" charset="0"/>
            </a:endParaRPr>
          </a:p>
          <a:p>
            <a:pPr lvl="0" algn="ctr"/>
            <a:r>
              <a:rPr lang="en-US" sz="2800" dirty="0" smtClean="0">
                <a:solidFill>
                  <a:prstClr val="black"/>
                </a:solidFill>
                <a:latin typeface="Baskerville Old Face" pitchFamily="18" charset="0"/>
              </a:rPr>
              <a:t>Palau Public Utilities Corporation</a:t>
            </a:r>
          </a:p>
          <a:p>
            <a:pPr lvl="0" algn="ctr"/>
            <a:r>
              <a:rPr lang="en-US" sz="2800" dirty="0" smtClean="0">
                <a:solidFill>
                  <a:prstClr val="black"/>
                </a:solidFill>
                <a:latin typeface="Baskerville Old Face" pitchFamily="18" charset="0"/>
              </a:rPr>
              <a:t>Renewable Energy Division</a:t>
            </a:r>
          </a:p>
          <a:p>
            <a:pPr lvl="0" algn="ctr"/>
            <a:endParaRPr lang="en-US" sz="2800" dirty="0" smtClean="0">
              <a:solidFill>
                <a:prstClr val="black"/>
              </a:solidFill>
              <a:latin typeface="Baskerville Old Face" pitchFamily="18" charset="0"/>
            </a:endParaRPr>
          </a:p>
          <a:p>
            <a:pPr lvl="0" algn="ctr"/>
            <a:r>
              <a:rPr lang="en-US" sz="2200" dirty="0" smtClean="0">
                <a:solidFill>
                  <a:prstClr val="black"/>
                </a:solidFill>
              </a:rPr>
              <a:t>Training Program To Support Renewable Energy Development In Asia-Pacific Island Nations</a:t>
            </a:r>
          </a:p>
          <a:p>
            <a:pPr lvl="0" algn="ctr"/>
            <a:r>
              <a:rPr lang="en-US" sz="2400" dirty="0" smtClean="0">
                <a:solidFill>
                  <a:prstClr val="black"/>
                </a:solidFill>
              </a:rPr>
              <a:t>February 06-11, 2017</a:t>
            </a:r>
          </a:p>
          <a:p>
            <a:pPr lvl="0"/>
            <a:endParaRPr lang="en-US" dirty="0" smtClean="0">
              <a:solidFill>
                <a:prstClr val="black"/>
              </a:solidFill>
            </a:endParaRPr>
          </a:p>
          <a:p>
            <a:pPr lvl="0"/>
            <a:endParaRPr lang="en-US" dirty="0" smtClean="0">
              <a:solidFill>
                <a:prstClr val="black"/>
              </a:solidFill>
            </a:endParaRPr>
          </a:p>
          <a:p>
            <a:pPr lvl="0"/>
            <a:endParaRPr lang="en-US" dirty="0" smtClean="0">
              <a:solidFill>
                <a:prstClr val="black"/>
              </a:solidFill>
            </a:endParaRPr>
          </a:p>
          <a:p>
            <a:pPr lvl="0"/>
            <a:endParaRPr lang="en-US" dirty="0" smtClean="0">
              <a:solidFill>
                <a:prstClr val="black"/>
              </a:solidFill>
            </a:endParaRPr>
          </a:p>
          <a:p>
            <a:pPr lvl="0"/>
            <a:endParaRPr lang="en-US" dirty="0" smtClean="0">
              <a:solidFill>
                <a:prstClr val="black"/>
              </a:solidFill>
            </a:endParaRPr>
          </a:p>
        </p:txBody>
      </p:sp>
      <p:pic>
        <p:nvPicPr>
          <p:cNvPr id="3" name="Picture 2" descr="C:\Users\s.wasai\Downloads\images.png"/>
          <p:cNvPicPr>
            <a:picLocks noChangeAspect="1" noChangeArrowheads="1"/>
          </p:cNvPicPr>
          <p:nvPr/>
        </p:nvPicPr>
        <p:blipFill>
          <a:blip r:embed="rId2"/>
          <a:srcRect/>
          <a:stretch>
            <a:fillRect/>
          </a:stretch>
        </p:blipFill>
        <p:spPr bwMode="auto">
          <a:xfrm>
            <a:off x="3803904" y="795337"/>
            <a:ext cx="4389119" cy="2484311"/>
          </a:xfrm>
          <a:prstGeom prst="rect">
            <a:avLst/>
          </a:prstGeom>
          <a:noFill/>
        </p:spPr>
      </p:pic>
    </p:spTree>
    <p:extLst>
      <p:ext uri="{BB962C8B-B14F-4D97-AF65-F5344CB8AC3E}">
        <p14:creationId xmlns:p14="http://schemas.microsoft.com/office/powerpoint/2010/main" val="135727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0"/>
            <a:ext cx="12095017" cy="6858000"/>
          </a:xfrm>
        </p:spPr>
        <p:txBody>
          <a:bodyPr>
            <a:normAutofit/>
          </a:bodyPr>
          <a:lstStyle/>
          <a:p>
            <a:endParaRPr lang="en-US" sz="1800" b="1" dirty="0"/>
          </a:p>
          <a:p>
            <a:r>
              <a:rPr lang="en-US" sz="3200" b="1" dirty="0"/>
              <a:t>Policies/Regulations to Support Energy Transition</a:t>
            </a:r>
          </a:p>
          <a:p>
            <a:pPr marL="285750" indent="-285750" algn="l">
              <a:buFont typeface="Wingdings" panose="05000000000000000000" pitchFamily="2" charset="2"/>
              <a:buChar char="§"/>
            </a:pPr>
            <a:endParaRPr lang="en-US" sz="1800" dirty="0" smtClean="0"/>
          </a:p>
          <a:p>
            <a:pPr marL="285750" indent="-285750" algn="l"/>
            <a:endParaRPr lang="en-US" sz="1800" dirty="0"/>
          </a:p>
          <a:p>
            <a:pPr marL="274320" indent="-285750" algn="l">
              <a:lnSpc>
                <a:spcPct val="100000"/>
              </a:lnSpc>
              <a:spcBef>
                <a:spcPts val="0"/>
              </a:spcBef>
              <a:buFont typeface="Wingdings" panose="05000000000000000000" pitchFamily="2" charset="2"/>
              <a:buChar char="§"/>
            </a:pPr>
            <a:r>
              <a:rPr lang="en-US" sz="2000" dirty="0" smtClean="0"/>
              <a:t>Palau National Energy Policy </a:t>
            </a:r>
          </a:p>
          <a:p>
            <a:pPr marL="274320" indent="-285750" algn="l">
              <a:lnSpc>
                <a:spcPct val="100000"/>
              </a:lnSpc>
              <a:spcBef>
                <a:spcPts val="0"/>
              </a:spcBef>
            </a:pPr>
            <a:r>
              <a:rPr lang="en-US" sz="1800" dirty="0" smtClean="0"/>
              <a:t>      (</a:t>
            </a:r>
            <a:r>
              <a:rPr lang="en-US" sz="1600" dirty="0" smtClean="0"/>
              <a:t>Established August 2010, 30%reduction on overall national energy consumption, 20% RE penetration by 2020)</a:t>
            </a:r>
          </a:p>
          <a:p>
            <a:pPr marL="274320" indent="-285750" algn="l">
              <a:lnSpc>
                <a:spcPct val="100000"/>
              </a:lnSpc>
              <a:spcBef>
                <a:spcPts val="0"/>
              </a:spcBef>
            </a:pPr>
            <a:r>
              <a:rPr lang="en-US" sz="1600" dirty="0" smtClean="0"/>
              <a:t>     </a:t>
            </a:r>
            <a:endParaRPr lang="en-US" sz="1800" dirty="0"/>
          </a:p>
          <a:p>
            <a:pPr marL="285750" indent="-285750" algn="l">
              <a:spcBef>
                <a:spcPts val="0"/>
              </a:spcBef>
              <a:buFont typeface="Arial" pitchFamily="34" charset="0"/>
              <a:buChar char="•"/>
            </a:pPr>
            <a:r>
              <a:rPr lang="en-US" sz="2000" dirty="0" smtClean="0"/>
              <a:t>Palau Net Metering</a:t>
            </a:r>
          </a:p>
          <a:p>
            <a:pPr marL="285750" indent="-285750" algn="l">
              <a:spcBef>
                <a:spcPts val="0"/>
              </a:spcBef>
            </a:pPr>
            <a:r>
              <a:rPr lang="en-US" sz="1800" dirty="0" smtClean="0"/>
              <a:t>      </a:t>
            </a:r>
            <a:r>
              <a:rPr lang="en-US" sz="1600" dirty="0" smtClean="0"/>
              <a:t>(Established May 2011</a:t>
            </a:r>
            <a:r>
              <a:rPr lang="en-US" sz="1800" dirty="0" smtClean="0"/>
              <a:t>)</a:t>
            </a:r>
            <a:endParaRPr lang="en-US" sz="1800" dirty="0"/>
          </a:p>
          <a:p>
            <a:pPr marL="285750" indent="-285750" algn="l">
              <a:spcBef>
                <a:spcPts val="0"/>
              </a:spcBef>
              <a:buFont typeface="Arial" pitchFamily="34" charset="0"/>
              <a:buChar char="•"/>
            </a:pPr>
            <a:endParaRPr lang="en-US" sz="1800" dirty="0" smtClean="0"/>
          </a:p>
          <a:p>
            <a:pPr marL="285750" indent="-285750" algn="l">
              <a:spcBef>
                <a:spcPts val="0"/>
              </a:spcBef>
              <a:buFont typeface="Arial" pitchFamily="34" charset="0"/>
              <a:buChar char="•"/>
            </a:pPr>
            <a:r>
              <a:rPr lang="en-US" sz="2000" dirty="0" smtClean="0"/>
              <a:t>PPUC Guidelines, standards and regulations for R.E. generation systems connecting to the central grid.</a:t>
            </a:r>
          </a:p>
          <a:p>
            <a:pPr marL="285750" indent="-285750" algn="l">
              <a:spcBef>
                <a:spcPts val="0"/>
              </a:spcBef>
            </a:pPr>
            <a:r>
              <a:rPr lang="en-US" sz="1600" dirty="0" smtClean="0"/>
              <a:t>       (Established May 2012)</a:t>
            </a:r>
          </a:p>
          <a:p>
            <a:pPr marL="285750" indent="-285750" algn="l">
              <a:spcBef>
                <a:spcPts val="0"/>
              </a:spcBef>
              <a:buFont typeface="Arial" pitchFamily="34" charset="0"/>
              <a:buChar char="•"/>
            </a:pPr>
            <a:endParaRPr lang="en-US" sz="1800" dirty="0" smtClean="0"/>
          </a:p>
          <a:p>
            <a:pPr marL="285750" indent="-285750" algn="l">
              <a:spcBef>
                <a:spcPts val="0"/>
              </a:spcBef>
              <a:buFont typeface="Arial" pitchFamily="34" charset="0"/>
              <a:buChar char="•"/>
            </a:pPr>
            <a:r>
              <a:rPr lang="en-US" sz="2000" dirty="0" smtClean="0"/>
              <a:t>Palau Energy Act </a:t>
            </a:r>
          </a:p>
          <a:p>
            <a:pPr marL="285750" indent="-285750" algn="l">
              <a:spcBef>
                <a:spcPts val="0"/>
              </a:spcBef>
            </a:pPr>
            <a:r>
              <a:rPr lang="en-US" sz="1600" dirty="0" smtClean="0"/>
              <a:t>      (Established January 2016)</a:t>
            </a:r>
          </a:p>
          <a:p>
            <a:pPr marL="285750" indent="-285750" algn="l">
              <a:spcBef>
                <a:spcPts val="0"/>
              </a:spcBef>
            </a:pPr>
            <a:endParaRPr lang="en-US" sz="1800" dirty="0" smtClean="0"/>
          </a:p>
          <a:p>
            <a:pPr marL="285750" indent="-285750" algn="l">
              <a:spcBef>
                <a:spcPts val="0"/>
              </a:spcBef>
              <a:buFont typeface="Arial" pitchFamily="34" charset="0"/>
              <a:buChar char="•"/>
            </a:pPr>
            <a:r>
              <a:rPr lang="en-US" sz="2000" dirty="0" smtClean="0"/>
              <a:t>Two Grid stability study</a:t>
            </a:r>
          </a:p>
          <a:p>
            <a:pPr marL="285750" indent="-285750" algn="l">
              <a:spcBef>
                <a:spcPts val="0"/>
              </a:spcBef>
            </a:pPr>
            <a:r>
              <a:rPr lang="en-US" sz="1600" dirty="0" smtClean="0"/>
              <a:t>      (2012)</a:t>
            </a:r>
          </a:p>
          <a:p>
            <a:pPr marL="285750" indent="-285750" algn="l">
              <a:spcBef>
                <a:spcPts val="0"/>
              </a:spcBef>
            </a:pPr>
            <a:endParaRPr lang="en-US" sz="1600" dirty="0" smtClean="0"/>
          </a:p>
          <a:p>
            <a:pPr marL="285750" indent="-285750" algn="l">
              <a:spcBef>
                <a:spcPts val="0"/>
              </a:spcBef>
              <a:buFont typeface="Arial" pitchFamily="34" charset="0"/>
              <a:buChar char="•"/>
            </a:pPr>
            <a:r>
              <a:rPr lang="en-US" sz="2000" dirty="0" smtClean="0"/>
              <a:t>Republic of Palau Strategic Action Plan</a:t>
            </a:r>
          </a:p>
          <a:p>
            <a:pPr marL="285750" indent="-285750" algn="l">
              <a:spcBef>
                <a:spcPts val="0"/>
              </a:spcBef>
            </a:pPr>
            <a:r>
              <a:rPr lang="en-US" sz="1600" dirty="0" smtClean="0"/>
              <a:t>      (Established October 2009)</a:t>
            </a:r>
          </a:p>
          <a:p>
            <a:pPr marL="285750" indent="-285750" algn="l"/>
            <a:endParaRPr lang="en-US" sz="1800" dirty="0" smtClean="0"/>
          </a:p>
          <a:p>
            <a:pPr marL="285750" indent="-285750" algn="l"/>
            <a:endParaRPr lang="en-US" sz="1800" dirty="0" smtClean="0"/>
          </a:p>
          <a:p>
            <a:pPr marL="285750" indent="-285750" algn="l">
              <a:buFont typeface="Wingdings" panose="05000000000000000000" pitchFamily="2" charset="2"/>
              <a:buChar char="§"/>
            </a:pPr>
            <a:endParaRPr lang="en-US" sz="1800" dirty="0" smtClean="0"/>
          </a:p>
          <a:p>
            <a:pPr marL="285750" indent="-285750" algn="l"/>
            <a:endParaRPr lang="en-US" sz="1800" dirty="0" smtClean="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endParaRPr lang="en-US" sz="1800" dirty="0"/>
          </a:p>
        </p:txBody>
      </p:sp>
    </p:spTree>
    <p:extLst>
      <p:ext uri="{BB962C8B-B14F-4D97-AF65-F5344CB8AC3E}">
        <p14:creationId xmlns:p14="http://schemas.microsoft.com/office/powerpoint/2010/main" val="338705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1423988" y="317500"/>
            <a:ext cx="9536112" cy="850900"/>
          </a:xfrm>
        </p:spPr>
        <p:txBody>
          <a:bodyPr>
            <a:normAutofit/>
          </a:bodyPr>
          <a:lstStyle/>
          <a:p>
            <a:pPr algn="ctr"/>
            <a:r>
              <a:rPr lang="en-US" sz="3200" b="1" dirty="0"/>
              <a:t>Renewable Energy Projects: Constructed or In </a:t>
            </a:r>
            <a:r>
              <a:rPr lang="en-US" sz="3200" b="1" dirty="0" smtClean="0"/>
              <a:t>Process</a:t>
            </a:r>
          </a:p>
          <a:p>
            <a:pPr algn="l"/>
            <a:endParaRPr lang="en-US" sz="1600" dirty="0" smtClean="0"/>
          </a:p>
          <a:p>
            <a:pPr algn="l"/>
            <a:endParaRPr lang="en-US" sz="1600" dirty="0" smtClean="0"/>
          </a:p>
          <a:p>
            <a:pPr algn="l"/>
            <a:endParaRPr lang="en-US" sz="1800" dirty="0"/>
          </a:p>
        </p:txBody>
      </p:sp>
      <p:pic>
        <p:nvPicPr>
          <p:cNvPr id="1028" name="Picture 4" descr="E:\Sherwin Work\RED  Picture\SolarPicture\CapitolSolarView1.JPG"/>
          <p:cNvPicPr>
            <a:picLocks noChangeAspect="1" noChangeArrowheads="1"/>
          </p:cNvPicPr>
          <p:nvPr/>
        </p:nvPicPr>
        <p:blipFill>
          <a:blip r:embed="rId2" cstate="print"/>
          <a:srcRect/>
          <a:stretch>
            <a:fillRect/>
          </a:stretch>
        </p:blipFill>
        <p:spPr bwMode="auto">
          <a:xfrm>
            <a:off x="5469097" y="1008110"/>
            <a:ext cx="2914881" cy="2221978"/>
          </a:xfrm>
          <a:prstGeom prst="rect">
            <a:avLst/>
          </a:prstGeom>
          <a:noFill/>
        </p:spPr>
      </p:pic>
      <p:sp>
        <p:nvSpPr>
          <p:cNvPr id="11" name="Subtitle 2"/>
          <p:cNvSpPr txBox="1">
            <a:spLocks/>
          </p:cNvSpPr>
          <p:nvPr/>
        </p:nvSpPr>
        <p:spPr>
          <a:xfrm rot="10800000" flipV="1">
            <a:off x="458788" y="1282700"/>
            <a:ext cx="4392612" cy="11303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ubtitle 2"/>
          <p:cNvSpPr txBox="1">
            <a:spLocks/>
          </p:cNvSpPr>
          <p:nvPr/>
        </p:nvSpPr>
        <p:spPr>
          <a:xfrm>
            <a:off x="268288" y="901700"/>
            <a:ext cx="11568112" cy="5803900"/>
          </a:xfrm>
          <a:prstGeom prst="rect">
            <a:avLst/>
          </a:prstGeom>
        </p:spPr>
        <p:txBody>
          <a:bodyPr vert="horz" lIns="91440" tIns="45720" rIns="91440" bIns="45720" rtlCol="0">
            <a:normAutofit fontScale="77500" lnSpcReduction="20000"/>
          </a:bodyPr>
          <a:lstStyle/>
          <a:p>
            <a:pPr marL="0" marR="0" lvl="0" indent="0" defTabSz="914400" rtl="0" eaLnBrk="1" fontAlgn="auto" latinLnBrk="0" hangingPunct="1">
              <a:spcAft>
                <a:spcPts val="0"/>
              </a:spcAft>
              <a:buClrTx/>
              <a:buSzTx/>
              <a:buFont typeface="Arial" pitchFamily="34" charset="0"/>
              <a:buChar char="•"/>
              <a:tabLst/>
              <a:defRPr/>
            </a:pPr>
            <a:r>
              <a:rPr lang="en-US" sz="1900" dirty="0" smtClean="0"/>
              <a:t>Capitol Building Solar.  100 kW Grid connect system. </a:t>
            </a:r>
          </a:p>
          <a:p>
            <a:pPr marL="0" marR="0" lvl="0" indent="0" defTabSz="914400" rtl="0" eaLnBrk="1" fontAlgn="auto" latinLnBrk="0" hangingPunct="1">
              <a:spcAft>
                <a:spcPts val="0"/>
              </a:spcAft>
              <a:buClrTx/>
              <a:buSzTx/>
              <a:tabLst/>
              <a:defRPr/>
            </a:pPr>
            <a:r>
              <a:rPr lang="en-US" sz="1900" dirty="0" smtClean="0"/>
              <a:t>  Partner REP 5 funded by EU Commissioned Dec. 2009</a:t>
            </a:r>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buFont typeface="Arial" pitchFamily="34" charset="0"/>
              <a:buChar char="•"/>
              <a:tabLst/>
              <a:defRPr/>
            </a:pPr>
            <a:r>
              <a:rPr lang="en-US" sz="1900" dirty="0" smtClean="0"/>
              <a:t>Palau National Airport Solar. 225kW grid connect system.</a:t>
            </a:r>
          </a:p>
          <a:p>
            <a:pPr marL="0" marR="0" lvl="0" indent="0" defTabSz="914400" rtl="0" eaLnBrk="1" fontAlgn="auto" latinLnBrk="0" hangingPunct="1">
              <a:spcAft>
                <a:spcPts val="0"/>
              </a:spcAft>
              <a:buClrTx/>
              <a:buSzTx/>
              <a:tabLst/>
              <a:defRPr/>
            </a:pPr>
            <a:r>
              <a:rPr lang="en-US" sz="1900" dirty="0" smtClean="0"/>
              <a:t>  Funded by Japan Government commissioned Oct. 2011</a:t>
            </a:r>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buFont typeface="Arial" pitchFamily="34" charset="0"/>
              <a:buChar char="•"/>
              <a:tabLst/>
              <a:defRPr/>
            </a:pPr>
            <a:r>
              <a:rPr lang="en-US" sz="1900" dirty="0" smtClean="0"/>
              <a:t>Palau Track and Field Solar. 150 kW grid connect system.</a:t>
            </a:r>
          </a:p>
          <a:p>
            <a:pPr marL="0" marR="0" lvl="0" indent="0" defTabSz="914400" rtl="0" eaLnBrk="1" fontAlgn="auto" latinLnBrk="0" hangingPunct="1">
              <a:spcAft>
                <a:spcPts val="0"/>
              </a:spcAft>
              <a:buClrTx/>
              <a:buSzTx/>
              <a:tabLst/>
              <a:defRPr/>
            </a:pPr>
            <a:r>
              <a:rPr lang="en-US" sz="1900" dirty="0" smtClean="0"/>
              <a:t>  partnership with </a:t>
            </a:r>
            <a:r>
              <a:rPr lang="en-US" sz="1900" dirty="0" err="1" smtClean="0"/>
              <a:t>NorthRep</a:t>
            </a:r>
            <a:r>
              <a:rPr lang="en-US" sz="1900" dirty="0" smtClean="0"/>
              <a:t>, SPC and EU. Commissioned 2014</a:t>
            </a:r>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buFont typeface="Arial" pitchFamily="34" charset="0"/>
              <a:buChar char="•"/>
              <a:tabLst/>
              <a:defRPr/>
            </a:pPr>
            <a:r>
              <a:rPr lang="en-US" sz="1900" dirty="0" smtClean="0"/>
              <a:t> Palau National Hospital (MOH). 150 kW grid connect. Donated </a:t>
            </a:r>
          </a:p>
          <a:p>
            <a:pPr marL="0" marR="0" lvl="0" indent="0" defTabSz="914400" rtl="0" eaLnBrk="1" fontAlgn="auto" latinLnBrk="0" hangingPunct="1">
              <a:spcAft>
                <a:spcPts val="0"/>
              </a:spcAft>
              <a:buClrTx/>
              <a:buSzTx/>
              <a:tabLst/>
              <a:defRPr/>
            </a:pPr>
            <a:r>
              <a:rPr lang="en-US" sz="1900" dirty="0" smtClean="0"/>
              <a:t>   by the Republic of Taiwan. Commissioned Dec. 2008.</a:t>
            </a:r>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buFont typeface="Arial" pitchFamily="34" charset="0"/>
              <a:buChar char="•"/>
              <a:tabLst/>
              <a:defRPr/>
            </a:pPr>
            <a:r>
              <a:rPr lang="en-US" sz="1900" dirty="0" err="1" smtClean="0"/>
              <a:t>Peliliu</a:t>
            </a:r>
            <a:r>
              <a:rPr lang="en-US" sz="1900" dirty="0" smtClean="0"/>
              <a:t> State and </a:t>
            </a:r>
            <a:r>
              <a:rPr lang="en-US" sz="1900" dirty="0" err="1" smtClean="0"/>
              <a:t>Angaur</a:t>
            </a:r>
            <a:r>
              <a:rPr lang="en-US" sz="1900" dirty="0" smtClean="0"/>
              <a:t> State solar. 100 kW grid connect. Funded</a:t>
            </a:r>
          </a:p>
          <a:p>
            <a:pPr marL="0" marR="0" lvl="0" indent="0" defTabSz="914400" rtl="0" eaLnBrk="1" fontAlgn="auto" latinLnBrk="0" hangingPunct="1">
              <a:spcAft>
                <a:spcPts val="0"/>
              </a:spcAft>
              <a:buClrTx/>
              <a:buSzTx/>
              <a:tabLst/>
              <a:defRPr/>
            </a:pPr>
            <a:r>
              <a:rPr lang="en-US" sz="1900" dirty="0" smtClean="0"/>
              <a:t>  by UAE partnership fund. Commissioned May 2016.</a:t>
            </a:r>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buFont typeface="Arial" pitchFamily="34" charset="0"/>
              <a:buChar char="•"/>
              <a:tabLst/>
              <a:defRPr/>
            </a:pPr>
            <a:r>
              <a:rPr lang="en-US" sz="1900" dirty="0" smtClean="0"/>
              <a:t>Residential Homes grid solar systems. 3.4kW. National Development</a:t>
            </a:r>
          </a:p>
          <a:p>
            <a:pPr marL="0" marR="0" lvl="0" indent="0" defTabSz="914400" rtl="0" eaLnBrk="1" fontAlgn="auto" latinLnBrk="0" hangingPunct="1">
              <a:spcAft>
                <a:spcPts val="0"/>
              </a:spcAft>
              <a:buClrTx/>
              <a:buSzTx/>
              <a:tabLst/>
              <a:defRPr/>
            </a:pPr>
            <a:r>
              <a:rPr lang="en-US" sz="1900" dirty="0" smtClean="0"/>
              <a:t>  Bank Palau. 50 residential homes connected since loan program </a:t>
            </a:r>
          </a:p>
          <a:p>
            <a:pPr marL="0" marR="0" lvl="0" indent="0" defTabSz="914400" rtl="0" eaLnBrk="1" fontAlgn="auto" latinLnBrk="0" hangingPunct="1">
              <a:spcAft>
                <a:spcPts val="0"/>
              </a:spcAft>
              <a:buClrTx/>
              <a:buSzTx/>
              <a:tabLst/>
              <a:defRPr/>
            </a:pPr>
            <a:r>
              <a:rPr lang="en-US" sz="1900" dirty="0" smtClean="0"/>
              <a:t>   start from 2010 till Jan 2016.</a:t>
            </a:r>
          </a:p>
          <a:p>
            <a:pPr marL="0" marR="0" lvl="0" indent="0" defTabSz="914400" rtl="0" eaLnBrk="1" fontAlgn="auto" latinLnBrk="0" hangingPunct="1">
              <a:spcAft>
                <a:spcPts val="0"/>
              </a:spcAft>
              <a:buClrTx/>
              <a:buSzTx/>
              <a:tabLst/>
              <a:defRPr/>
            </a:pPr>
            <a:endParaRPr lang="en-US" sz="1900" dirty="0" smtClean="0"/>
          </a:p>
          <a:p>
            <a:pPr marL="0" marR="0" lvl="0" indent="0" defTabSz="914400" rtl="0" eaLnBrk="1" fontAlgn="auto" latinLnBrk="0" hangingPunct="1">
              <a:spcAft>
                <a:spcPts val="0"/>
              </a:spcAft>
              <a:buClrTx/>
              <a:buSzTx/>
              <a:tabLst/>
              <a:defRPr/>
            </a:pPr>
            <a:endParaRPr lang="en-US" sz="1600" dirty="0" smtClean="0"/>
          </a:p>
          <a:p>
            <a:pPr marL="0" marR="0" lvl="0" indent="0" defTabSz="914400" rtl="0" eaLnBrk="1" fontAlgn="auto" latinLnBrk="0" hangingPunct="1">
              <a:spcAft>
                <a:spcPts val="0"/>
              </a:spcAft>
              <a:buClrTx/>
              <a:buSzTx/>
              <a:tabLst/>
              <a:defRPr/>
            </a:pPr>
            <a:endParaRPr lang="en-US" sz="1600" dirty="0" smtClean="0"/>
          </a:p>
          <a:p>
            <a:pPr marL="0" marR="0" lvl="0" indent="0" defTabSz="914400" rtl="0" eaLnBrk="1" fontAlgn="auto" latinLnBrk="0" hangingPunct="1">
              <a:spcAft>
                <a:spcPts val="0"/>
              </a:spcAft>
              <a:buClrTx/>
              <a:buSzTx/>
              <a:tabLst/>
              <a:defRPr/>
            </a:pPr>
            <a:endParaRPr lang="en-US" sz="1600" dirty="0" smtClean="0"/>
          </a:p>
          <a:p>
            <a:pPr marL="0" marR="0" lvl="0" indent="0" defTabSz="914400" rtl="0" eaLnBrk="1" fontAlgn="auto" latinLnBrk="0" hangingPunct="1">
              <a:spcAft>
                <a:spcPts val="0"/>
              </a:spcAft>
              <a:buClrTx/>
              <a:buSzTx/>
              <a:tabLst/>
              <a:defRPr/>
            </a:pPr>
            <a:endParaRPr lang="en-US" sz="1600" dirty="0" smtClean="0"/>
          </a:p>
          <a:p>
            <a:pPr marL="0" marR="0" lvl="0" indent="0" defTabSz="914400" rtl="0" eaLnBrk="1" fontAlgn="auto" latinLnBrk="0" hangingPunct="1">
              <a:spcAft>
                <a:spcPts val="0"/>
              </a:spcAft>
              <a:buClrTx/>
              <a:buSzTx/>
              <a:tabLst/>
              <a:defRPr/>
            </a:pPr>
            <a:endParaRPr lang="en-US" sz="1600" dirty="0" smtClean="0"/>
          </a:p>
          <a:p>
            <a:pPr marL="0" marR="0" lvl="0" indent="0" defTabSz="914400" rtl="0" eaLnBrk="1" fontAlgn="auto" latinLnBrk="0" hangingPunct="1">
              <a:lnSpc>
                <a:spcPct val="90000"/>
              </a:lnSpc>
              <a:spcBef>
                <a:spcPts val="1000"/>
              </a:spcBef>
              <a:spcAft>
                <a:spcPts val="0"/>
              </a:spcAft>
              <a:buClrTx/>
              <a:buSzTx/>
              <a:tabLst/>
              <a:defRPr/>
            </a:pPr>
            <a:endParaRPr lang="en-US" sz="1600" dirty="0" smtClean="0"/>
          </a:p>
          <a:p>
            <a:pPr marL="0" marR="0" lvl="0" indent="0" defTabSz="914400" rtl="0" eaLnBrk="1" fontAlgn="auto" latinLnBrk="0" hangingPunct="1">
              <a:lnSpc>
                <a:spcPct val="90000"/>
              </a:lnSpc>
              <a:spcBef>
                <a:spcPts val="1000"/>
              </a:spcBef>
              <a:spcAft>
                <a:spcPts val="0"/>
              </a:spcAft>
              <a:buClrTx/>
              <a:buSzTx/>
              <a:tabLst/>
              <a:defRPr/>
            </a:pPr>
            <a:r>
              <a:rPr lang="en-US" sz="1600" dirty="0" smtClean="0"/>
              <a:t>                                                                                            </a:t>
            </a:r>
          </a:p>
          <a:p>
            <a:pPr marL="0" marR="0" lvl="0" indent="0" defTabSz="914400" rtl="0" eaLnBrk="1" fontAlgn="auto" latinLnBrk="0" hangingPunct="1">
              <a:lnSpc>
                <a:spcPct val="90000"/>
              </a:lnSpc>
              <a:spcBef>
                <a:spcPts val="1000"/>
              </a:spcBef>
              <a:spcAft>
                <a:spcPts val="0"/>
              </a:spcAft>
              <a:buClrTx/>
              <a:buSzTx/>
              <a:tabLst/>
              <a:defRPr/>
            </a:pPr>
            <a:r>
              <a:rPr lang="en-US" sz="1600" dirty="0" smtClean="0"/>
              <a:t>                                                                                       </a:t>
            </a:r>
          </a:p>
          <a:p>
            <a:pPr marL="0" marR="0" lvl="0" indent="0" defTabSz="914400" rtl="0" eaLnBrk="1" fontAlgn="auto" latinLnBrk="0" hangingPunct="1">
              <a:lnSpc>
                <a:spcPct val="90000"/>
              </a:lnSpc>
              <a:spcBef>
                <a:spcPts val="1000"/>
              </a:spcBef>
              <a:spcAft>
                <a:spcPts val="0"/>
              </a:spcAft>
              <a:buClrTx/>
              <a:buSzTx/>
              <a:tabLst/>
              <a:defRPr/>
            </a:pPr>
            <a:endParaRPr lang="en-US" sz="1600" dirty="0" smtClean="0"/>
          </a:p>
          <a:p>
            <a:pPr marL="0" marR="0" lvl="0" indent="0" defTabSz="914400" rtl="0" eaLnBrk="1" fontAlgn="auto" latinLnBrk="0" hangingPunct="1">
              <a:lnSpc>
                <a:spcPct val="90000"/>
              </a:lnSpc>
              <a:spcBef>
                <a:spcPts val="1000"/>
              </a:spcBef>
              <a:spcAft>
                <a:spcPts val="0"/>
              </a:spcAft>
              <a:buClrTx/>
              <a:buSzTx/>
              <a:tabLst/>
              <a:defRPr/>
            </a:pP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90000"/>
              </a:lnSpc>
              <a:spcBef>
                <a:spcPts val="1000"/>
              </a:spcBef>
              <a:spcAft>
                <a:spcPts val="0"/>
              </a:spcAft>
              <a:buClrTx/>
              <a:buSzTx/>
              <a:tabLst/>
              <a:defRPr/>
            </a:pPr>
            <a:endParaRPr lang="en-US" sz="1600" dirty="0" smtClean="0"/>
          </a:p>
          <a:p>
            <a:pPr marL="0" marR="0" lvl="0" indent="0" defTabSz="914400" rtl="0" eaLnBrk="1" fontAlgn="auto" latinLnBrk="0" hangingPunct="1">
              <a:lnSpc>
                <a:spcPct val="90000"/>
              </a:lnSpc>
              <a:spcBef>
                <a:spcPts val="1000"/>
              </a:spcBef>
              <a:spcAft>
                <a:spcPts val="0"/>
              </a:spcAft>
              <a:buClrTx/>
              <a:buSzTx/>
              <a:tabLst/>
              <a:defRPr/>
            </a:pP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90000"/>
              </a:lnSpc>
              <a:spcBef>
                <a:spcPts val="1000"/>
              </a:spcBef>
              <a:spcAft>
                <a:spcPts val="0"/>
              </a:spcAft>
              <a:buClrTx/>
              <a:buSzTx/>
              <a:tabLst/>
              <a:defRPr/>
            </a:pPr>
            <a:endParaRPr lang="en-US" sz="1600" dirty="0" smtClean="0"/>
          </a:p>
          <a:p>
            <a:pPr marL="0" marR="0" lvl="0" indent="0" defTabSz="914400" rtl="0" eaLnBrk="1" fontAlgn="auto" latinLnBrk="0" hangingPunct="1">
              <a:lnSpc>
                <a:spcPct val="90000"/>
              </a:lnSpc>
              <a:spcBef>
                <a:spcPts val="1000"/>
              </a:spcBef>
              <a:spcAft>
                <a:spcPts val="0"/>
              </a:spcAft>
              <a:buClrTx/>
              <a:buSzTx/>
              <a:tabLst/>
              <a:defRPr/>
            </a:pP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9" name="Picture 5" descr="E:\Photos\Residential grid tie solar systems\DSC04778.JPG"/>
          <p:cNvPicPr>
            <a:picLocks noChangeAspect="1" noChangeArrowheads="1"/>
          </p:cNvPicPr>
          <p:nvPr/>
        </p:nvPicPr>
        <p:blipFill>
          <a:blip r:embed="rId3"/>
          <a:srcRect/>
          <a:stretch>
            <a:fillRect/>
          </a:stretch>
        </p:blipFill>
        <p:spPr bwMode="auto">
          <a:xfrm>
            <a:off x="5973289" y="3904508"/>
            <a:ext cx="3067132" cy="2223160"/>
          </a:xfrm>
          <a:prstGeom prst="rect">
            <a:avLst/>
          </a:prstGeom>
          <a:noFill/>
        </p:spPr>
      </p:pic>
      <p:pic>
        <p:nvPicPr>
          <p:cNvPr id="1030" name="Picture 6" descr="E:\Sherwin Work\Sherwin_Shared\Track and Field Solar\Solar Panel - Arial View\DJI00021.JPG"/>
          <p:cNvPicPr>
            <a:picLocks noChangeAspect="1" noChangeArrowheads="1"/>
          </p:cNvPicPr>
          <p:nvPr/>
        </p:nvPicPr>
        <p:blipFill>
          <a:blip r:embed="rId4" cstate="print"/>
          <a:srcRect/>
          <a:stretch>
            <a:fillRect/>
          </a:stretch>
        </p:blipFill>
        <p:spPr bwMode="auto">
          <a:xfrm>
            <a:off x="8877300" y="1003300"/>
            <a:ext cx="3060700" cy="2094742"/>
          </a:xfrm>
          <a:prstGeom prst="rect">
            <a:avLst/>
          </a:prstGeom>
          <a:noFill/>
        </p:spPr>
      </p:pic>
      <p:pic>
        <p:nvPicPr>
          <p:cNvPr id="1034" name="Picture 10" descr="E:\Sherwin Work\RED  Picture\Airport Solar Picture\Picture\View from PNCC 3.JPG"/>
          <p:cNvPicPr>
            <a:picLocks noChangeAspect="1" noChangeArrowheads="1"/>
          </p:cNvPicPr>
          <p:nvPr/>
        </p:nvPicPr>
        <p:blipFill>
          <a:blip r:embed="rId5" cstate="print"/>
          <a:srcRect/>
          <a:stretch>
            <a:fillRect/>
          </a:stretch>
        </p:blipFill>
        <p:spPr bwMode="auto">
          <a:xfrm>
            <a:off x="9369631" y="3534770"/>
            <a:ext cx="2544865" cy="2504364"/>
          </a:xfrm>
          <a:prstGeom prst="rect">
            <a:avLst/>
          </a:prstGeom>
          <a:noFill/>
        </p:spPr>
      </p:pic>
      <p:pic>
        <p:nvPicPr>
          <p:cNvPr id="1038" name="Picture 14" descr="E:\Sherwin Work\Peleliu Pics\DJI00767.JPG"/>
          <p:cNvPicPr>
            <a:picLocks noChangeAspect="1" noChangeArrowheads="1"/>
          </p:cNvPicPr>
          <p:nvPr/>
        </p:nvPicPr>
        <p:blipFill>
          <a:blip r:embed="rId6" cstate="print"/>
          <a:srcRect/>
          <a:stretch>
            <a:fillRect/>
          </a:stretch>
        </p:blipFill>
        <p:spPr bwMode="auto">
          <a:xfrm>
            <a:off x="617518" y="4821381"/>
            <a:ext cx="4488872" cy="1828800"/>
          </a:xfrm>
          <a:prstGeom prst="rect">
            <a:avLst/>
          </a:prstGeom>
          <a:noFill/>
        </p:spPr>
      </p:pic>
    </p:spTree>
    <p:extLst>
      <p:ext uri="{BB962C8B-B14F-4D97-AF65-F5344CB8AC3E}">
        <p14:creationId xmlns:p14="http://schemas.microsoft.com/office/powerpoint/2010/main" val="1149901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7036" y="166255"/>
            <a:ext cx="11744987" cy="64735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b="1" dirty="0"/>
              <a:t>Notable Successes and/or Challenges </a:t>
            </a:r>
            <a:endParaRPr lang="en-US" sz="3200" b="1" dirty="0" smtClean="0"/>
          </a:p>
          <a:p>
            <a:pPr>
              <a:lnSpc>
                <a:spcPct val="100000"/>
              </a:lnSpc>
              <a:spcBef>
                <a:spcPts val="0"/>
              </a:spcBef>
            </a:pPr>
            <a:r>
              <a:rPr lang="en-US" sz="1800" dirty="0" smtClean="0"/>
              <a:t> Grid integration, donor/development partner coordination on projects/initiatives, etc.</a:t>
            </a:r>
          </a:p>
          <a:p>
            <a:pPr algn="l">
              <a:lnSpc>
                <a:spcPct val="100000"/>
              </a:lnSpc>
              <a:spcBef>
                <a:spcPts val="0"/>
              </a:spcBef>
            </a:pPr>
            <a:endParaRPr lang="en-US" sz="1800" dirty="0" smtClean="0"/>
          </a:p>
          <a:p>
            <a:pPr algn="l">
              <a:lnSpc>
                <a:spcPct val="100000"/>
              </a:lnSpc>
              <a:spcBef>
                <a:spcPts val="0"/>
              </a:spcBef>
            </a:pPr>
            <a:r>
              <a:rPr lang="en-US" sz="1800" b="1" u="sng" dirty="0" smtClean="0"/>
              <a:t> </a:t>
            </a:r>
            <a:r>
              <a:rPr lang="en-US" sz="2000" b="1" u="sng" dirty="0" smtClean="0"/>
              <a:t>Notable Success</a:t>
            </a:r>
          </a:p>
          <a:p>
            <a:pPr marL="342900" indent="-342900" algn="l">
              <a:lnSpc>
                <a:spcPct val="100000"/>
              </a:lnSpc>
              <a:spcBef>
                <a:spcPts val="600"/>
              </a:spcBef>
              <a:buFont typeface="+mj-lt"/>
              <a:buAutoNum type="arabicPeriod"/>
            </a:pPr>
            <a:r>
              <a:rPr lang="en-US" sz="1600" dirty="0" smtClean="0"/>
              <a:t> Successful installation of Solar at the Palau Airport.</a:t>
            </a:r>
          </a:p>
          <a:p>
            <a:pPr marL="342900" indent="-342900" algn="l">
              <a:lnSpc>
                <a:spcPct val="100000"/>
              </a:lnSpc>
              <a:spcBef>
                <a:spcPts val="600"/>
              </a:spcBef>
              <a:buFont typeface="+mj-lt"/>
              <a:buAutoNum type="arabicPeriod"/>
            </a:pPr>
            <a:r>
              <a:rPr lang="en-US" sz="1600" dirty="0" smtClean="0"/>
              <a:t>Residential grid connect systems showing positive outcome with customers realizing projected generation and saving since installing the systems.</a:t>
            </a:r>
          </a:p>
          <a:p>
            <a:pPr marL="342900" indent="-342900" algn="l">
              <a:lnSpc>
                <a:spcPct val="100000"/>
              </a:lnSpc>
              <a:spcBef>
                <a:spcPts val="600"/>
              </a:spcBef>
              <a:buFont typeface="+mj-lt"/>
              <a:buAutoNum type="arabicPeriod"/>
            </a:pPr>
            <a:r>
              <a:rPr lang="en-US" sz="1600" dirty="0" smtClean="0"/>
              <a:t> Stronger relationships with the donor countries and counterparts from both local and international.</a:t>
            </a:r>
          </a:p>
          <a:p>
            <a:pPr marL="342900" indent="-342900" algn="l">
              <a:lnSpc>
                <a:spcPct val="100000"/>
              </a:lnSpc>
              <a:spcBef>
                <a:spcPts val="600"/>
              </a:spcBef>
              <a:buFont typeface="+mj-lt"/>
              <a:buAutoNum type="arabicPeriod"/>
            </a:pPr>
            <a:r>
              <a:rPr lang="en-US" sz="1600" dirty="0" smtClean="0"/>
              <a:t>Continued cooperation from development partners and donors   have led to newer goals and ideas as well as new proposed projects.</a:t>
            </a:r>
          </a:p>
          <a:p>
            <a:pPr marL="342900" indent="-342900" algn="l">
              <a:lnSpc>
                <a:spcPct val="100000"/>
              </a:lnSpc>
              <a:spcBef>
                <a:spcPts val="600"/>
              </a:spcBef>
              <a:buFont typeface="+mj-lt"/>
              <a:buAutoNum type="arabicPeriod"/>
            </a:pPr>
            <a:r>
              <a:rPr lang="en-US" sz="1600" dirty="0" smtClean="0"/>
              <a:t>Positive outcomes from successful projects and successful partnership from donor countries and other partnership has urged and influenced all Palau sectors to take part and be more active on implementing Renewable energy programs and other energy efficient programs and helping to reach our countries energy plan goals</a:t>
            </a:r>
          </a:p>
          <a:p>
            <a:pPr marL="342900" indent="-342900" algn="l">
              <a:lnSpc>
                <a:spcPct val="100000"/>
              </a:lnSpc>
              <a:spcBef>
                <a:spcPts val="0"/>
              </a:spcBef>
            </a:pPr>
            <a:endParaRPr lang="en-US" sz="1800" dirty="0" smtClean="0"/>
          </a:p>
          <a:p>
            <a:pPr marL="342900" indent="-342900" algn="l">
              <a:lnSpc>
                <a:spcPct val="100000"/>
              </a:lnSpc>
              <a:spcBef>
                <a:spcPts val="0"/>
              </a:spcBef>
            </a:pPr>
            <a:r>
              <a:rPr lang="en-US" sz="2000" b="1" u="sng" dirty="0" smtClean="0"/>
              <a:t>Challenges</a:t>
            </a:r>
          </a:p>
          <a:p>
            <a:pPr marL="457200" indent="-457200" algn="l">
              <a:lnSpc>
                <a:spcPct val="100000"/>
              </a:lnSpc>
              <a:spcBef>
                <a:spcPts val="600"/>
              </a:spcBef>
              <a:buFont typeface="+mj-lt"/>
              <a:buAutoNum type="arabicPeriod"/>
            </a:pPr>
            <a:r>
              <a:rPr lang="en-US" sz="1600" dirty="0" smtClean="0"/>
              <a:t>Not enough capacity building among the sectors, and poorly defined roles of specific entities.</a:t>
            </a:r>
          </a:p>
          <a:p>
            <a:pPr marL="457200" indent="-457200" algn="l">
              <a:lnSpc>
                <a:spcPct val="100000"/>
              </a:lnSpc>
              <a:spcBef>
                <a:spcPts val="600"/>
              </a:spcBef>
              <a:buFont typeface="+mj-lt"/>
              <a:buAutoNum type="arabicPeriod"/>
            </a:pPr>
            <a:r>
              <a:rPr lang="en-US" sz="1600" dirty="0" smtClean="0"/>
              <a:t>Inconsistent implementation of regulations and guidelines that always lead to negative results of other RE systems.</a:t>
            </a:r>
          </a:p>
          <a:p>
            <a:pPr marL="457200" indent="-457200" algn="l">
              <a:lnSpc>
                <a:spcPct val="100000"/>
              </a:lnSpc>
              <a:spcBef>
                <a:spcPts val="600"/>
              </a:spcBef>
              <a:buFont typeface="+mj-lt"/>
              <a:buAutoNum type="arabicPeriod"/>
            </a:pPr>
            <a:r>
              <a:rPr lang="en-US" sz="1600" dirty="0" smtClean="0"/>
              <a:t>Not enough </a:t>
            </a:r>
            <a:r>
              <a:rPr lang="en-US" sz="1600" dirty="0" err="1" smtClean="0"/>
              <a:t>insentives</a:t>
            </a:r>
            <a:r>
              <a:rPr lang="en-US" sz="1600" dirty="0" smtClean="0"/>
              <a:t> available for customers to be more attracted to Renewable Energy technologies.</a:t>
            </a:r>
          </a:p>
          <a:p>
            <a:pPr marL="457200" indent="-457200" algn="l">
              <a:lnSpc>
                <a:spcPct val="100000"/>
              </a:lnSpc>
              <a:spcBef>
                <a:spcPts val="600"/>
              </a:spcBef>
              <a:buFont typeface="+mj-lt"/>
              <a:buAutoNum type="arabicPeriod"/>
            </a:pPr>
            <a:r>
              <a:rPr lang="en-US" sz="1600" dirty="0" smtClean="0"/>
              <a:t>No local or on island business carry RE parts and components so they are still bought from outside that could drive the cost for repairs and maintenance.</a:t>
            </a:r>
          </a:p>
          <a:p>
            <a:pPr marL="457200" indent="-457200" algn="l">
              <a:lnSpc>
                <a:spcPct val="100000"/>
              </a:lnSpc>
              <a:spcBef>
                <a:spcPts val="600"/>
              </a:spcBef>
              <a:buFont typeface="+mj-lt"/>
              <a:buAutoNum type="arabicPeriod"/>
            </a:pPr>
            <a:r>
              <a:rPr lang="en-US" sz="1600" dirty="0" smtClean="0"/>
              <a:t>Poor customer understanding of RE technologies and practices of energy conservation and </a:t>
            </a:r>
            <a:r>
              <a:rPr lang="en-US" sz="1600" dirty="0" err="1" smtClean="0"/>
              <a:t>efficincy</a:t>
            </a:r>
            <a:r>
              <a:rPr lang="en-US" sz="1600" dirty="0" smtClean="0"/>
              <a:t>.</a:t>
            </a:r>
          </a:p>
          <a:p>
            <a:pPr marL="457200" indent="-457200" algn="l">
              <a:lnSpc>
                <a:spcPct val="100000"/>
              </a:lnSpc>
              <a:spcBef>
                <a:spcPts val="0"/>
              </a:spcBef>
              <a:buFont typeface="+mj-lt"/>
              <a:buAutoNum type="arabicPeriod"/>
            </a:pPr>
            <a:endParaRPr lang="en-US" sz="1800" dirty="0" smtClean="0"/>
          </a:p>
          <a:p>
            <a:pPr algn="l">
              <a:lnSpc>
                <a:spcPct val="100000"/>
              </a:lnSpc>
              <a:spcBef>
                <a:spcPts val="0"/>
              </a:spcBef>
            </a:pPr>
            <a:endParaRPr lang="en-US" sz="1800" dirty="0" smtClean="0"/>
          </a:p>
          <a:p>
            <a:pPr algn="r">
              <a:lnSpc>
                <a:spcPct val="100000"/>
              </a:lnSpc>
              <a:spcBef>
                <a:spcPts val="0"/>
              </a:spcBef>
              <a:buFont typeface="Arial" pitchFamily="34" charset="0"/>
              <a:buChar char="•"/>
            </a:pPr>
            <a:endParaRPr lang="en-US" sz="1800" dirty="0" smtClean="0"/>
          </a:p>
          <a:p>
            <a:pPr algn="l">
              <a:lnSpc>
                <a:spcPct val="100000"/>
              </a:lnSpc>
              <a:spcBef>
                <a:spcPts val="0"/>
              </a:spcBef>
            </a:pPr>
            <a:endParaRPr lang="en-US" sz="1800" dirty="0" smtClean="0"/>
          </a:p>
          <a:p>
            <a:pPr marL="342900" indent="-342900" algn="l">
              <a:lnSpc>
                <a:spcPct val="100000"/>
              </a:lnSpc>
              <a:spcBef>
                <a:spcPts val="0"/>
              </a:spcBef>
              <a:buFont typeface="+mj-lt"/>
              <a:buAutoNum type="arabicPeriod"/>
            </a:pPr>
            <a:endParaRPr lang="en-US" sz="1800" dirty="0"/>
          </a:p>
          <a:p>
            <a:pPr marL="285750" indent="-285750" algn="l"/>
            <a:endParaRPr lang="en-US" sz="1800" dirty="0"/>
          </a:p>
          <a:p>
            <a:pPr marL="285750" indent="-285750" algn="l"/>
            <a:endParaRPr lang="en-US" sz="1800" dirty="0"/>
          </a:p>
          <a:p>
            <a:pPr algn="l"/>
            <a:endParaRPr lang="en-US" sz="1800" dirty="0"/>
          </a:p>
        </p:txBody>
      </p:sp>
    </p:spTree>
    <p:extLst>
      <p:ext uri="{BB962C8B-B14F-4D97-AF65-F5344CB8AC3E}">
        <p14:creationId xmlns:p14="http://schemas.microsoft.com/office/powerpoint/2010/main" val="1585242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07818" y="176644"/>
            <a:ext cx="11724205" cy="64319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t>Workshop Expectations/Outcomes</a:t>
            </a:r>
          </a:p>
          <a:p>
            <a:pPr algn="l"/>
            <a:endParaRPr lang="en-US" sz="1800" dirty="0" smtClean="0"/>
          </a:p>
          <a:p>
            <a:pPr algn="l"/>
            <a:endParaRPr lang="en-US" sz="1800" dirty="0" smtClean="0"/>
          </a:p>
          <a:p>
            <a:pPr algn="l"/>
            <a:endParaRPr lang="en-US" sz="1800" dirty="0"/>
          </a:p>
          <a:p>
            <a:pPr marL="285750" indent="-285750" algn="l">
              <a:lnSpc>
                <a:spcPct val="100000"/>
              </a:lnSpc>
              <a:buFont typeface="Wingdings" panose="05000000000000000000" pitchFamily="2" charset="2"/>
              <a:buChar char="§"/>
            </a:pPr>
            <a:r>
              <a:rPr lang="en-US" sz="2000" dirty="0" smtClean="0"/>
              <a:t>Solutions for similar issues from colleagues that can help us with our current RE situations</a:t>
            </a:r>
          </a:p>
          <a:p>
            <a:pPr marL="285750" indent="-285750" algn="l">
              <a:lnSpc>
                <a:spcPct val="100000"/>
              </a:lnSpc>
              <a:buFont typeface="Wingdings" panose="05000000000000000000" pitchFamily="2" charset="2"/>
              <a:buChar char="§"/>
            </a:pPr>
            <a:r>
              <a:rPr lang="en-US" sz="2000" dirty="0" smtClean="0"/>
              <a:t>New and helpful ideas from fellow participants as well as Japan and IRENA that would help us improve the implementation of our countries programs.</a:t>
            </a:r>
          </a:p>
          <a:p>
            <a:pPr marL="285750" indent="-285750" algn="l">
              <a:lnSpc>
                <a:spcPct val="100000"/>
              </a:lnSpc>
              <a:buFont typeface="Wingdings" panose="05000000000000000000" pitchFamily="2" charset="2"/>
              <a:buChar char="§"/>
            </a:pPr>
            <a:r>
              <a:rPr lang="en-US" sz="2000" dirty="0" smtClean="0"/>
              <a:t>Establishing new friendship and partnership among all the participants.</a:t>
            </a:r>
          </a:p>
          <a:p>
            <a:pPr marL="285750" indent="-285750" algn="l">
              <a:lnSpc>
                <a:spcPct val="100000"/>
              </a:lnSpc>
              <a:buFont typeface="Wingdings" panose="05000000000000000000" pitchFamily="2" charset="2"/>
              <a:buChar char="§"/>
            </a:pPr>
            <a:r>
              <a:rPr lang="en-US" sz="2000" dirty="0" smtClean="0"/>
              <a:t>Strengthen existing partnership and relationship with all participants.</a:t>
            </a:r>
          </a:p>
          <a:p>
            <a:pPr marL="285750" indent="-285750" algn="l">
              <a:lnSpc>
                <a:spcPct val="100000"/>
              </a:lnSpc>
              <a:buFont typeface="Wingdings" panose="05000000000000000000" pitchFamily="2" charset="2"/>
              <a:buChar char="§"/>
            </a:pPr>
            <a:r>
              <a:rPr lang="en-US" sz="2000" dirty="0" smtClean="0"/>
              <a:t>Gain additional knowledge that would help me with my job.</a:t>
            </a:r>
          </a:p>
          <a:p>
            <a:pPr marL="285750" indent="-285750" algn="l">
              <a:lnSpc>
                <a:spcPct val="100000"/>
              </a:lnSpc>
              <a:buFont typeface="Wingdings" panose="05000000000000000000" pitchFamily="2" charset="2"/>
              <a:buChar char="§"/>
            </a:pPr>
            <a:r>
              <a:rPr lang="en-US" sz="2000" dirty="0" smtClean="0"/>
              <a:t>Share my country experiences both negative and positive as well as learn from other countries negative and positive experiences.</a:t>
            </a:r>
          </a:p>
          <a:p>
            <a:pPr marL="285750" indent="-285750" algn="l">
              <a:lnSpc>
                <a:spcPct val="100000"/>
              </a:lnSpc>
            </a:pPr>
            <a:endParaRPr lang="en-US" sz="2000" dirty="0" smtClean="0"/>
          </a:p>
          <a:p>
            <a:pPr marL="285750" indent="-285750" algn="l">
              <a:lnSpc>
                <a:spcPct val="100000"/>
              </a:lnSpc>
              <a:buFont typeface="Wingdings" panose="05000000000000000000" pitchFamily="2" charset="2"/>
              <a:buChar char="§"/>
            </a:pPr>
            <a:endParaRPr lang="en-US" sz="2000" dirty="0" smtClean="0"/>
          </a:p>
          <a:p>
            <a:pPr marL="285750" indent="-285750" algn="l">
              <a:lnSpc>
                <a:spcPct val="100000"/>
              </a:lnSpc>
              <a:buFont typeface="Wingdings" panose="05000000000000000000" pitchFamily="2" charset="2"/>
              <a:buChar char="§"/>
            </a:pPr>
            <a:endParaRPr lang="en-US" sz="2000" dirty="0" smtClean="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endParaRPr lang="en-US" sz="1800" dirty="0"/>
          </a:p>
          <a:p>
            <a:pPr marL="285750" indent="-285750" algn="l">
              <a:buFont typeface="Wingdings" panose="05000000000000000000" pitchFamily="2" charset="2"/>
              <a:buChar char="§"/>
            </a:pPr>
            <a:endParaRPr lang="en-US" sz="1800" dirty="0"/>
          </a:p>
          <a:p>
            <a:pPr marL="285750" indent="-285750" algn="l"/>
            <a:endParaRPr lang="en-US" sz="1800" dirty="0"/>
          </a:p>
        </p:txBody>
      </p:sp>
    </p:spTree>
    <p:extLst>
      <p:ext uri="{BB962C8B-B14F-4D97-AF65-F5344CB8AC3E}">
        <p14:creationId xmlns:p14="http://schemas.microsoft.com/office/powerpoint/2010/main" val="375744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3697" y="0"/>
            <a:ext cx="6837203" cy="935915"/>
          </a:xfrm>
        </p:spPr>
        <p:txBody>
          <a:bodyPr>
            <a:normAutofit/>
          </a:bodyPr>
          <a:lstStyle/>
          <a:p>
            <a:r>
              <a:rPr lang="en-US" sz="2400" dirty="0"/>
              <a:t>Country Name</a:t>
            </a:r>
          </a:p>
        </p:txBody>
      </p:sp>
      <p:sp>
        <p:nvSpPr>
          <p:cNvPr id="3" name="Subtitle 2"/>
          <p:cNvSpPr>
            <a:spLocks noGrp="1"/>
          </p:cNvSpPr>
          <p:nvPr>
            <p:ph type="subTitle" idx="1"/>
          </p:nvPr>
        </p:nvSpPr>
        <p:spPr>
          <a:xfrm>
            <a:off x="1" y="1484555"/>
            <a:ext cx="5723067" cy="3614570"/>
          </a:xfrm>
        </p:spPr>
        <p:txBody>
          <a:bodyPr>
            <a:normAutofit/>
          </a:bodyPr>
          <a:lstStyle/>
          <a:p>
            <a:pPr algn="l"/>
            <a:r>
              <a:rPr lang="en-US" sz="1800" b="1" dirty="0"/>
              <a:t>Policies/Regulations to Support Energy Transition</a:t>
            </a:r>
          </a:p>
          <a:p>
            <a:pPr marL="285750" indent="-285750" algn="l">
              <a:buFont typeface="Wingdings" panose="05000000000000000000" pitchFamily="2" charset="2"/>
              <a:buChar char="§"/>
            </a:pPr>
            <a:r>
              <a:rPr lang="en-US" sz="1800" dirty="0"/>
              <a:t>Example 1</a:t>
            </a:r>
          </a:p>
          <a:p>
            <a:pPr marL="285750" indent="-285750" algn="l">
              <a:buFont typeface="Wingdings" panose="05000000000000000000" pitchFamily="2" charset="2"/>
              <a:buChar char="§"/>
            </a:pPr>
            <a:r>
              <a:rPr lang="en-US" sz="1800" dirty="0"/>
              <a:t>Example 2</a:t>
            </a:r>
          </a:p>
          <a:p>
            <a:pPr marL="285750" indent="-285750" algn="l">
              <a:buFont typeface="Wingdings" panose="05000000000000000000" pitchFamily="2" charset="2"/>
              <a:buChar char="§"/>
            </a:pPr>
            <a:r>
              <a:rPr lang="en-US" sz="1800" dirty="0"/>
              <a:t>Example 3</a:t>
            </a:r>
          </a:p>
          <a:p>
            <a:pPr algn="l"/>
            <a:endParaRPr lang="en-US" sz="1800" dirty="0"/>
          </a:p>
          <a:p>
            <a:pPr algn="l"/>
            <a:r>
              <a:rPr lang="en-US" sz="1800" b="1" dirty="0"/>
              <a:t>Renewable Energy Projects: Constructed or In Process</a:t>
            </a:r>
          </a:p>
          <a:p>
            <a:pPr marL="285750" indent="-285750" algn="l">
              <a:buFont typeface="Wingdings" panose="05000000000000000000" pitchFamily="2" charset="2"/>
              <a:buChar char="§"/>
            </a:pPr>
            <a:r>
              <a:rPr lang="en-US" sz="1800" dirty="0"/>
              <a:t>Example 1</a:t>
            </a:r>
          </a:p>
          <a:p>
            <a:pPr marL="285750" indent="-285750" algn="l">
              <a:buFont typeface="Wingdings" panose="05000000000000000000" pitchFamily="2" charset="2"/>
              <a:buChar char="§"/>
            </a:pPr>
            <a:r>
              <a:rPr lang="en-US" sz="1800" dirty="0"/>
              <a:t>Example 2</a:t>
            </a:r>
          </a:p>
          <a:p>
            <a:pPr marL="285750" indent="-285750" algn="l">
              <a:buFont typeface="Wingdings" panose="05000000000000000000" pitchFamily="2" charset="2"/>
              <a:buChar char="§"/>
            </a:pPr>
            <a:r>
              <a:rPr lang="en-US" sz="1800" dirty="0"/>
              <a:t>Example 3</a:t>
            </a:r>
          </a:p>
        </p:txBody>
      </p:sp>
      <p:pic>
        <p:nvPicPr>
          <p:cNvPr id="4" name="Picture 3"/>
          <p:cNvPicPr>
            <a:picLocks noChangeAspect="1"/>
          </p:cNvPicPr>
          <p:nvPr/>
        </p:nvPicPr>
        <p:blipFill>
          <a:blip r:embed="rId2"/>
          <a:stretch>
            <a:fillRect/>
          </a:stretch>
        </p:blipFill>
        <p:spPr>
          <a:xfrm>
            <a:off x="1" y="0"/>
            <a:ext cx="2974059" cy="1484555"/>
          </a:xfrm>
          <a:prstGeom prst="rect">
            <a:avLst/>
          </a:prstGeom>
        </p:spPr>
      </p:pic>
      <p:sp>
        <p:nvSpPr>
          <p:cNvPr id="5" name="Subtitle 2"/>
          <p:cNvSpPr txBox="1">
            <a:spLocks/>
          </p:cNvSpPr>
          <p:nvPr/>
        </p:nvSpPr>
        <p:spPr>
          <a:xfrm>
            <a:off x="6208956" y="1484555"/>
            <a:ext cx="5723067" cy="36145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t>Notable Successes and/or Challenges </a:t>
            </a:r>
          </a:p>
          <a:p>
            <a:pPr marL="285750" indent="-285750" algn="l">
              <a:buFont typeface="Wingdings" panose="05000000000000000000" pitchFamily="2" charset="2"/>
              <a:buChar char="§"/>
            </a:pPr>
            <a:r>
              <a:rPr lang="en-US" sz="1800" dirty="0"/>
              <a:t>Example 1</a:t>
            </a:r>
          </a:p>
          <a:p>
            <a:pPr marL="285750" indent="-285750" algn="l">
              <a:buFont typeface="Wingdings" panose="05000000000000000000" pitchFamily="2" charset="2"/>
              <a:buChar char="§"/>
            </a:pPr>
            <a:r>
              <a:rPr lang="en-US" sz="1800" dirty="0"/>
              <a:t>Example 2</a:t>
            </a:r>
          </a:p>
          <a:p>
            <a:pPr marL="285750" indent="-285750" algn="l">
              <a:buFont typeface="Wingdings" panose="05000000000000000000" pitchFamily="2" charset="2"/>
              <a:buChar char="§"/>
            </a:pPr>
            <a:r>
              <a:rPr lang="en-US" sz="1800" dirty="0"/>
              <a:t>Example 3</a:t>
            </a:r>
          </a:p>
          <a:p>
            <a:pPr algn="l"/>
            <a:endParaRPr lang="en-US" sz="1800" dirty="0"/>
          </a:p>
          <a:p>
            <a:pPr algn="l"/>
            <a:r>
              <a:rPr lang="en-US" sz="1800" b="1" dirty="0"/>
              <a:t>Workshop Expectations/Outcomes</a:t>
            </a:r>
          </a:p>
          <a:p>
            <a:pPr marL="285750" indent="-285750" algn="l">
              <a:buFont typeface="Wingdings" panose="05000000000000000000" pitchFamily="2" charset="2"/>
              <a:buChar char="§"/>
            </a:pPr>
            <a:r>
              <a:rPr lang="en-US" sz="1800" dirty="0"/>
              <a:t>Example 1</a:t>
            </a:r>
          </a:p>
          <a:p>
            <a:pPr marL="285750" indent="-285750" algn="l">
              <a:buFont typeface="Wingdings" panose="05000000000000000000" pitchFamily="2" charset="2"/>
              <a:buChar char="§"/>
            </a:pPr>
            <a:r>
              <a:rPr lang="en-US" sz="1800" dirty="0"/>
              <a:t>Example 2</a:t>
            </a:r>
          </a:p>
          <a:p>
            <a:pPr marL="285750" indent="-285750" algn="l">
              <a:buFont typeface="Wingdings" panose="05000000000000000000" pitchFamily="2" charset="2"/>
              <a:buChar char="§"/>
            </a:pPr>
            <a:r>
              <a:rPr lang="en-US" sz="1800" dirty="0"/>
              <a:t>Example 3</a:t>
            </a:r>
          </a:p>
        </p:txBody>
      </p:sp>
    </p:spTree>
    <p:extLst>
      <p:ext uri="{BB962C8B-B14F-4D97-AF65-F5344CB8AC3E}">
        <p14:creationId xmlns:p14="http://schemas.microsoft.com/office/powerpoint/2010/main" val="1672780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627</Words>
  <Application>Microsoft Office PowerPoint</Application>
  <PresentationFormat>Widescreen</PresentationFormat>
  <Paragraphs>129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Baskerville Old Face</vt:lpstr>
      <vt:lpstr>Calibri</vt:lpstr>
      <vt:lpstr>Calibri Light</vt:lpstr>
      <vt:lpstr>Wingdings</vt:lpstr>
      <vt:lpstr>Office Theme</vt:lpstr>
      <vt:lpstr>Republic Of Palau</vt:lpstr>
      <vt:lpstr>PowerPoint Presentation</vt:lpstr>
      <vt:lpstr>PowerPoint Presentation</vt:lpstr>
      <vt:lpstr>PowerPoint Presentation</vt:lpstr>
      <vt:lpstr>PowerPoint Presentation</vt:lpstr>
      <vt:lpstr>Country Name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Name</dc:title>
  <dc:creator>Jennifer DeCesaro</dc:creator>
  <cp:lastModifiedBy>abdessalem</cp:lastModifiedBy>
  <cp:revision>42</cp:revision>
  <dcterms:created xsi:type="dcterms:W3CDTF">2016-01-06T05:44:17Z</dcterms:created>
  <dcterms:modified xsi:type="dcterms:W3CDTF">2017-02-07T01:49:50Z</dcterms:modified>
</cp:coreProperties>
</file>