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62" r:id="rId3"/>
    <p:sldId id="257" r:id="rId4"/>
    <p:sldId id="263" r:id="rId5"/>
    <p:sldId id="264" r:id="rId6"/>
    <p:sldId id="265" r:id="rId7"/>
    <p:sldId id="258" r:id="rId8"/>
    <p:sldId id="266" r:id="rId9"/>
    <p:sldId id="259"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c JD. Dube" initials="JJD" lastIdx="2" clrIdx="0">
    <p:extLst>
      <p:ext uri="{19B8F6BF-5375-455C-9EA6-DF929625EA0E}">
        <p15:presenceInfo xmlns:p15="http://schemas.microsoft.com/office/powerpoint/2012/main" userId="S-1-5-21-3665699991-1386577544-873551742-1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81867" autoAdjust="0"/>
  </p:normalViewPr>
  <p:slideViewPr>
    <p:cSldViewPr snapToGrid="0">
      <p:cViewPr varScale="1">
        <p:scale>
          <a:sx n="64" d="100"/>
          <a:sy n="64" d="100"/>
        </p:scale>
        <p:origin x="6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32B2-C4B3-4F29-83FF-837E7B873EE2}" type="datetimeFigureOut">
              <a:rPr lang="en-AU" smtClean="0"/>
              <a:t>7/02/2017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CA3FB-7DCC-4FF8-87C2-5A594EC320E8}" type="slidenum">
              <a:rPr lang="en-AU" smtClean="0"/>
              <a:t>‹#›</a:t>
            </a:fld>
            <a:endParaRPr lang="en-AU"/>
          </a:p>
        </p:txBody>
      </p:sp>
    </p:spTree>
    <p:extLst>
      <p:ext uri="{BB962C8B-B14F-4D97-AF65-F5344CB8AC3E}">
        <p14:creationId xmlns:p14="http://schemas.microsoft.com/office/powerpoint/2010/main" val="351761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Ownership model </a:t>
            </a:r>
            <a:r>
              <a:rPr lang="en-US" sz="1200" dirty="0" smtClean="0"/>
              <a:t>– The 500KW PV System was donated through UAE Aid to Nauru. The NUC is the custodian and looks after generation, distribution and retailing of electricity in Nauru. They are tasked to maintain and generate power from the PV solar farm. So, we can say that this PV solar installation is a </a:t>
            </a:r>
            <a:r>
              <a:rPr lang="en-US" sz="1200" b="1" i="1" u="sng" dirty="0" smtClean="0"/>
              <a:t>“self ownership model”</a:t>
            </a:r>
          </a:p>
          <a:p>
            <a:endParaRPr lang="en-AU" dirty="0"/>
          </a:p>
        </p:txBody>
      </p:sp>
      <p:sp>
        <p:nvSpPr>
          <p:cNvPr id="4" name="Slide Number Placeholder 3"/>
          <p:cNvSpPr>
            <a:spLocks noGrp="1"/>
          </p:cNvSpPr>
          <p:nvPr>
            <p:ph type="sldNum" sz="quarter" idx="10"/>
          </p:nvPr>
        </p:nvSpPr>
        <p:spPr/>
        <p:txBody>
          <a:bodyPr/>
          <a:lstStyle/>
          <a:p>
            <a:fld id="{AE8CA3FB-7DCC-4FF8-87C2-5A594EC320E8}" type="slidenum">
              <a:rPr lang="en-AU" smtClean="0"/>
              <a:t>3</a:t>
            </a:fld>
            <a:endParaRPr lang="en-AU"/>
          </a:p>
        </p:txBody>
      </p:sp>
    </p:spTree>
    <p:extLst>
      <p:ext uri="{BB962C8B-B14F-4D97-AF65-F5344CB8AC3E}">
        <p14:creationId xmlns:p14="http://schemas.microsoft.com/office/powerpoint/2010/main" val="266047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a:t>
            </a:r>
            <a:r>
              <a:rPr lang="en-AU" baseline="0" dirty="0" smtClean="0"/>
              <a:t> picture of the new prison building where we planned to install the new 300KW rooftop grid connected PV system. </a:t>
            </a:r>
            <a:endParaRPr lang="en-AU" dirty="0"/>
          </a:p>
        </p:txBody>
      </p:sp>
      <p:sp>
        <p:nvSpPr>
          <p:cNvPr id="4" name="Slide Number Placeholder 3"/>
          <p:cNvSpPr>
            <a:spLocks noGrp="1"/>
          </p:cNvSpPr>
          <p:nvPr>
            <p:ph type="sldNum" sz="quarter" idx="10"/>
          </p:nvPr>
        </p:nvSpPr>
        <p:spPr/>
        <p:txBody>
          <a:bodyPr/>
          <a:lstStyle/>
          <a:p>
            <a:fld id="{AE8CA3FB-7DCC-4FF8-87C2-5A594EC320E8}" type="slidenum">
              <a:rPr lang="en-AU" smtClean="0"/>
              <a:t>6</a:t>
            </a:fld>
            <a:endParaRPr lang="en-AU"/>
          </a:p>
        </p:txBody>
      </p:sp>
    </p:spTree>
    <p:extLst>
      <p:ext uri="{BB962C8B-B14F-4D97-AF65-F5344CB8AC3E}">
        <p14:creationId xmlns:p14="http://schemas.microsoft.com/office/powerpoint/2010/main" val="139051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8CA3FB-7DCC-4FF8-87C2-5A594EC320E8}" type="slidenum">
              <a:rPr lang="en-AU" smtClean="0"/>
              <a:t>7</a:t>
            </a:fld>
            <a:endParaRPr lang="en-AU"/>
          </a:p>
        </p:txBody>
      </p:sp>
    </p:spTree>
    <p:extLst>
      <p:ext uri="{BB962C8B-B14F-4D97-AF65-F5344CB8AC3E}">
        <p14:creationId xmlns:p14="http://schemas.microsoft.com/office/powerpoint/2010/main" val="134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26AB36-405D-40C5-A06D-AE7C71EBDA10}"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34035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6AB36-405D-40C5-A06D-AE7C71EBDA10}"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40207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6AB36-405D-40C5-A06D-AE7C71EBDA10}"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36418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6AB36-405D-40C5-A06D-AE7C71EBDA10}"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9299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6AB36-405D-40C5-A06D-AE7C71EBDA10}"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184662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6AB36-405D-40C5-A06D-AE7C71EBDA10}"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289843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6AB36-405D-40C5-A06D-AE7C71EBDA10}"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151551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6AB36-405D-40C5-A06D-AE7C71EBDA10}"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272029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6AB36-405D-40C5-A06D-AE7C71EBDA10}"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48458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6AB36-405D-40C5-A06D-AE7C71EBDA10}"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291452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6AB36-405D-40C5-A06D-AE7C71EBDA10}"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130296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6AB36-405D-40C5-A06D-AE7C71EBDA10}" type="datetimeFigureOut">
              <a:rPr lang="en-US" smtClean="0"/>
              <a:t>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5D98-45A1-4665-BD13-C6937B4CE2D9}" type="slidenum">
              <a:rPr lang="en-US" smtClean="0"/>
              <a:t>‹#›</a:t>
            </a:fld>
            <a:endParaRPr lang="en-US"/>
          </a:p>
        </p:txBody>
      </p:sp>
    </p:spTree>
    <p:extLst>
      <p:ext uri="{BB962C8B-B14F-4D97-AF65-F5344CB8AC3E}">
        <p14:creationId xmlns:p14="http://schemas.microsoft.com/office/powerpoint/2010/main" val="344359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0655" y="207818"/>
            <a:ext cx="6837203" cy="509155"/>
          </a:xfrm>
        </p:spPr>
        <p:txBody>
          <a:bodyPr>
            <a:noAutofit/>
          </a:bodyPr>
          <a:lstStyle/>
          <a:p>
            <a:r>
              <a:rPr lang="en-US" sz="3200" b="1" dirty="0" smtClean="0"/>
              <a:t>COUNTRY PRESENTATION    </a:t>
            </a:r>
            <a:endParaRPr lang="en-US" sz="3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236" y="1054117"/>
            <a:ext cx="3183037" cy="18638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165" y="919829"/>
            <a:ext cx="3528810" cy="2132463"/>
          </a:xfrm>
          <a:prstGeom prst="rect">
            <a:avLst/>
          </a:prstGeom>
        </p:spPr>
      </p:pic>
      <p:sp>
        <p:nvSpPr>
          <p:cNvPr id="4" name="Rectangle 3"/>
          <p:cNvSpPr/>
          <p:nvPr/>
        </p:nvSpPr>
        <p:spPr>
          <a:xfrm>
            <a:off x="2380655" y="3412901"/>
            <a:ext cx="7510320" cy="7856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2000" b="1" dirty="0" smtClean="0"/>
              <a:t>TRAINING TO SUPPORT RENEWABLE ENERGY </a:t>
            </a:r>
          </a:p>
          <a:p>
            <a:pPr algn="ctr"/>
            <a:r>
              <a:rPr lang="en-AU" sz="2000" b="1" dirty="0" smtClean="0"/>
              <a:t>DEVELOPMENT IN ASIA – PACIFIC ISLAND NATIONS</a:t>
            </a:r>
            <a:endParaRPr lang="en-AU" sz="2000" b="1" dirty="0"/>
          </a:p>
        </p:txBody>
      </p:sp>
      <p:sp>
        <p:nvSpPr>
          <p:cNvPr id="7" name="Rectangle 6"/>
          <p:cNvSpPr/>
          <p:nvPr/>
        </p:nvSpPr>
        <p:spPr>
          <a:xfrm>
            <a:off x="3142446" y="4919731"/>
            <a:ext cx="5306096" cy="450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dirty="0" smtClean="0"/>
              <a:t>JAVIC DUBE</a:t>
            </a:r>
          </a:p>
          <a:p>
            <a:pPr algn="ctr"/>
            <a:endParaRPr lang="en-AU" dirty="0"/>
          </a:p>
          <a:p>
            <a:pPr algn="ctr"/>
            <a:r>
              <a:rPr lang="en-AU" dirty="0" smtClean="0"/>
              <a:t>RENEWABLE ENERGY SUPERVISOR</a:t>
            </a:r>
            <a:endParaRPr lang="en-AU" dirty="0"/>
          </a:p>
        </p:txBody>
      </p:sp>
    </p:spTree>
    <p:extLst>
      <p:ext uri="{BB962C8B-B14F-4D97-AF65-F5344CB8AC3E}">
        <p14:creationId xmlns:p14="http://schemas.microsoft.com/office/powerpoint/2010/main" val="135727256"/>
      </p:ext>
    </p:extLst>
  </p:cSld>
  <p:clrMapOvr>
    <a:masterClrMapping/>
  </p:clrMapOvr>
  <mc:AlternateContent xmlns:mc="http://schemas.openxmlformats.org/markup-compatibility/2006" xmlns:p14="http://schemas.microsoft.com/office/powerpoint/2010/main">
    <mc:Choice Requires="p14">
      <p:transition spd="slow" p14:dur="2000" advTm="5022"/>
    </mc:Choice>
    <mc:Fallback xmlns="">
      <p:transition spd="slow" advTm="50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5380" y="551793"/>
            <a:ext cx="8024648" cy="11824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4000" dirty="0" smtClean="0"/>
              <a:t>THANK YOU</a:t>
            </a:r>
            <a:endParaRPr lang="en-AU" sz="4000" dirty="0"/>
          </a:p>
        </p:txBody>
      </p:sp>
      <p:sp>
        <p:nvSpPr>
          <p:cNvPr id="4" name="Rectangle 3"/>
          <p:cNvSpPr/>
          <p:nvPr/>
        </p:nvSpPr>
        <p:spPr>
          <a:xfrm>
            <a:off x="1923394" y="2538248"/>
            <a:ext cx="7488620" cy="13873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4000" dirty="0" smtClean="0"/>
              <a:t>IRENA AND MOEJ </a:t>
            </a:r>
            <a:endParaRPr lang="en-AU" sz="4000" dirty="0"/>
          </a:p>
        </p:txBody>
      </p:sp>
    </p:spTree>
    <p:extLst>
      <p:ext uri="{BB962C8B-B14F-4D97-AF65-F5344CB8AC3E}">
        <p14:creationId xmlns:p14="http://schemas.microsoft.com/office/powerpoint/2010/main" val="15561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0"/>
            <a:ext cx="12095017" cy="6722917"/>
          </a:xfrm>
        </p:spPr>
        <p:txBody>
          <a:bodyPr>
            <a:normAutofit/>
          </a:bodyPr>
          <a:lstStyle/>
          <a:p>
            <a:endParaRPr lang="en-US" sz="1800" b="1" dirty="0"/>
          </a:p>
          <a:p>
            <a:r>
              <a:rPr lang="en-US" sz="3200" b="1" dirty="0"/>
              <a:t>Policies/Regulations to Support Energy </a:t>
            </a:r>
            <a:r>
              <a:rPr lang="en-US" sz="3200" b="1" dirty="0" smtClean="0"/>
              <a:t>Transition </a:t>
            </a:r>
          </a:p>
          <a:p>
            <a:pPr algn="l"/>
            <a:r>
              <a:rPr lang="en-US" b="1" dirty="0" smtClean="0"/>
              <a:t>   </a:t>
            </a:r>
            <a:endParaRPr lang="en-US" b="1" dirty="0"/>
          </a:p>
          <a:p>
            <a:pPr algn="l"/>
            <a:endParaRPr lang="en-US" sz="1800" dirty="0"/>
          </a:p>
          <a:p>
            <a:pPr marL="285750" indent="-285750" algn="l">
              <a:buFont typeface="Wingdings" panose="05000000000000000000" pitchFamily="2" charset="2"/>
              <a:buChar char="§"/>
            </a:pPr>
            <a:r>
              <a:rPr lang="en-US" sz="2800" dirty="0" smtClean="0"/>
              <a:t>To have 50% energy from renewable sources by 2020</a:t>
            </a:r>
            <a:endParaRPr lang="en-US" sz="2800" dirty="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r>
              <a:rPr lang="en-US" sz="2800" dirty="0" smtClean="0"/>
              <a:t>Reduce electricity loss from 48% to 5% by 2020</a:t>
            </a:r>
            <a:endParaRPr lang="en-US" sz="2800" dirty="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r>
              <a:rPr lang="en-US" sz="2800" dirty="0" smtClean="0"/>
              <a:t>Feed in tariff proposed at 20 cents per KWh</a:t>
            </a:r>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r>
              <a:rPr lang="en-US" sz="2800" dirty="0" smtClean="0"/>
              <a:t>Low carbon fund policy</a:t>
            </a:r>
            <a:endParaRPr lang="en-US" sz="2800" dirty="0"/>
          </a:p>
          <a:p>
            <a:pPr algn="l"/>
            <a:endParaRPr lang="en-US" sz="1800" dirty="0"/>
          </a:p>
        </p:txBody>
      </p:sp>
    </p:spTree>
    <p:extLst>
      <p:ext uri="{BB962C8B-B14F-4D97-AF65-F5344CB8AC3E}">
        <p14:creationId xmlns:p14="http://schemas.microsoft.com/office/powerpoint/2010/main" val="338705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7038" y="155864"/>
            <a:ext cx="11783289" cy="6338453"/>
          </a:xfrm>
        </p:spPr>
        <p:txBody>
          <a:bodyPr>
            <a:normAutofit/>
          </a:bodyPr>
          <a:lstStyle/>
          <a:p>
            <a:r>
              <a:rPr lang="en-US" sz="3200" b="1" dirty="0"/>
              <a:t>Renewable Energy Projects: </a:t>
            </a:r>
            <a:endParaRPr lang="en-US" sz="3200" b="1" dirty="0" smtClean="0"/>
          </a:p>
          <a:p>
            <a:r>
              <a:rPr lang="en-US" sz="1800" b="1" u="sng" dirty="0" smtClean="0"/>
              <a:t>Constructed RE Project </a:t>
            </a:r>
          </a:p>
          <a:p>
            <a:pPr algn="l"/>
            <a:r>
              <a:rPr lang="en-US" sz="1800" b="1" dirty="0" smtClean="0"/>
              <a:t>  TOPSIDE SOLAR FARM </a:t>
            </a:r>
            <a:r>
              <a:rPr lang="en-US" sz="1800" dirty="0" smtClean="0"/>
              <a:t>– </a:t>
            </a:r>
          </a:p>
          <a:p>
            <a:pPr marL="285750" indent="-285750" algn="l">
              <a:buFont typeface="Wingdings" panose="05000000000000000000" pitchFamily="2" charset="2"/>
              <a:buChar char="Ø"/>
            </a:pPr>
            <a:r>
              <a:rPr lang="en-US" sz="1800" dirty="0"/>
              <a:t> </a:t>
            </a:r>
            <a:r>
              <a:rPr lang="en-US" sz="1800" b="1" dirty="0" smtClean="0"/>
              <a:t>Technology </a:t>
            </a:r>
            <a:r>
              <a:rPr lang="en-US" sz="1800" dirty="0" smtClean="0"/>
              <a:t>- Ground mounted grid connect </a:t>
            </a:r>
            <a:r>
              <a:rPr lang="en-US" sz="1800" u="sng" dirty="0" smtClean="0"/>
              <a:t>photovoltaic</a:t>
            </a:r>
            <a:r>
              <a:rPr lang="en-US" sz="1800" dirty="0" smtClean="0"/>
              <a:t> solar system</a:t>
            </a:r>
          </a:p>
          <a:p>
            <a:pPr marL="285750" indent="-285750" algn="l">
              <a:buFont typeface="Wingdings" panose="05000000000000000000" pitchFamily="2" charset="2"/>
              <a:buChar char="Ø"/>
            </a:pPr>
            <a:r>
              <a:rPr lang="en-US" sz="1800" b="1" dirty="0" smtClean="0"/>
              <a:t>System size  </a:t>
            </a:r>
            <a:r>
              <a:rPr lang="en-US" sz="1800" dirty="0" smtClean="0"/>
              <a:t>- 500KW</a:t>
            </a:r>
          </a:p>
          <a:p>
            <a:pPr marL="285750" indent="-285750" algn="l">
              <a:buFont typeface="Wingdings" panose="05000000000000000000" pitchFamily="2" charset="2"/>
              <a:buChar char="Ø"/>
            </a:pPr>
            <a:r>
              <a:rPr lang="en-US" sz="1800" b="1" dirty="0" smtClean="0"/>
              <a:t>Ownership model </a:t>
            </a:r>
            <a:r>
              <a:rPr lang="en-US" sz="1800" dirty="0" smtClean="0"/>
              <a:t>– self ownership model</a:t>
            </a:r>
          </a:p>
          <a:p>
            <a:pPr marL="285750" indent="-285750" algn="l">
              <a:buFont typeface="Wingdings" panose="05000000000000000000" pitchFamily="2" charset="2"/>
              <a:buChar char="Ø"/>
            </a:pPr>
            <a:r>
              <a:rPr lang="en-US" sz="1800" b="1" dirty="0" smtClean="0"/>
              <a:t>Percentage of capacity </a:t>
            </a:r>
            <a:r>
              <a:rPr lang="en-US" sz="1800" dirty="0" smtClean="0"/>
              <a:t>– </a:t>
            </a:r>
            <a:r>
              <a:rPr lang="en-US" sz="1800" dirty="0"/>
              <a:t>9</a:t>
            </a:r>
            <a:r>
              <a:rPr lang="en-US" sz="1800" dirty="0" smtClean="0"/>
              <a:t> %</a:t>
            </a:r>
          </a:p>
          <a:p>
            <a:pPr algn="l"/>
            <a:endParaRPr lang="en-US" sz="1800" dirty="0"/>
          </a:p>
          <a:p>
            <a:pPr algn="l"/>
            <a:r>
              <a:rPr lang="en-US" sz="1800" b="1" dirty="0" smtClean="0"/>
              <a:t>200KW ROOFTOP PV SYSTEMS – </a:t>
            </a:r>
          </a:p>
          <a:p>
            <a:pPr marL="285750" indent="-285750" algn="l">
              <a:buFont typeface="Wingdings" panose="05000000000000000000" pitchFamily="2" charset="2"/>
              <a:buChar char="Ø"/>
            </a:pPr>
            <a:r>
              <a:rPr lang="en-US" sz="1800" b="1" dirty="0" smtClean="0"/>
              <a:t>Technology – </a:t>
            </a:r>
            <a:r>
              <a:rPr lang="en-US" sz="1800" dirty="0" smtClean="0"/>
              <a:t>Roof top mounted </a:t>
            </a:r>
            <a:r>
              <a:rPr lang="en-US" sz="1800" u="sng" dirty="0" smtClean="0"/>
              <a:t>Photovoltaic</a:t>
            </a:r>
            <a:r>
              <a:rPr lang="en-US" sz="1800" dirty="0" smtClean="0"/>
              <a:t> solar system</a:t>
            </a:r>
          </a:p>
          <a:p>
            <a:pPr marL="285750" indent="-285750" algn="l">
              <a:buFont typeface="Wingdings" panose="05000000000000000000" pitchFamily="2" charset="2"/>
              <a:buChar char="Ø"/>
            </a:pPr>
            <a:r>
              <a:rPr lang="en-US" sz="1800" b="1" dirty="0" smtClean="0"/>
              <a:t>System size </a:t>
            </a:r>
            <a:r>
              <a:rPr lang="en-US" sz="1800" dirty="0" smtClean="0"/>
              <a:t>– Individual rooftop has different sizes, but all rooftop totaled to 200KW</a:t>
            </a:r>
          </a:p>
          <a:p>
            <a:pPr marL="285750" indent="-285750" algn="l">
              <a:buFont typeface="Wingdings" panose="05000000000000000000" pitchFamily="2" charset="2"/>
              <a:buChar char="Ø"/>
            </a:pPr>
            <a:r>
              <a:rPr lang="en-US" sz="1800" b="1" dirty="0" smtClean="0"/>
              <a:t>Ownership </a:t>
            </a:r>
            <a:r>
              <a:rPr lang="en-US" sz="1800" dirty="0" smtClean="0"/>
              <a:t>– Self Ownership model</a:t>
            </a:r>
          </a:p>
          <a:p>
            <a:pPr marL="285750" indent="-285750" algn="l">
              <a:buFont typeface="Wingdings" panose="05000000000000000000" pitchFamily="2" charset="2"/>
              <a:buChar char="Ø"/>
            </a:pPr>
            <a:r>
              <a:rPr lang="en-US" sz="1800" b="1" dirty="0" smtClean="0"/>
              <a:t>Percentage Capacity </a:t>
            </a:r>
            <a:r>
              <a:rPr lang="en-US" sz="1800" dirty="0" smtClean="0"/>
              <a:t>– 4%</a:t>
            </a:r>
          </a:p>
          <a:p>
            <a:pPr algn="l"/>
            <a:endParaRPr lang="en-US" sz="1800" b="1" dirty="0" smtClean="0"/>
          </a:p>
          <a:p>
            <a:pPr marL="285750" indent="-285750" algn="l">
              <a:buFont typeface="Wingdings" panose="05000000000000000000" pitchFamily="2" charset="2"/>
              <a:buChar char="Ø"/>
            </a:pPr>
            <a:endParaRPr lang="en-US" sz="1800" dirty="0"/>
          </a:p>
        </p:txBody>
      </p:sp>
    </p:spTree>
    <p:extLst>
      <p:ext uri="{BB962C8B-B14F-4D97-AF65-F5344CB8AC3E}">
        <p14:creationId xmlns:p14="http://schemas.microsoft.com/office/powerpoint/2010/main" val="1149901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7038" y="155864"/>
            <a:ext cx="11783289" cy="6338453"/>
          </a:xfrm>
        </p:spPr>
        <p:txBody>
          <a:bodyPr>
            <a:normAutofit/>
          </a:bodyPr>
          <a:lstStyle/>
          <a:p>
            <a:r>
              <a:rPr lang="en-US" sz="3200" b="1" dirty="0"/>
              <a:t>Renewable Energy Projects: </a:t>
            </a:r>
            <a:endParaRPr lang="en-US" sz="3200" b="1" dirty="0" smtClean="0"/>
          </a:p>
          <a:p>
            <a:r>
              <a:rPr lang="en-US" sz="1800" b="1" u="sng" dirty="0"/>
              <a:t>Planned RE Projects </a:t>
            </a:r>
          </a:p>
          <a:p>
            <a:pPr algn="l"/>
            <a:r>
              <a:rPr lang="en-US" sz="1800" b="1" dirty="0"/>
              <a:t>300KW EU Funded </a:t>
            </a:r>
          </a:p>
          <a:p>
            <a:pPr marL="285750" indent="-285750" algn="l">
              <a:buFont typeface="Wingdings" panose="05000000000000000000" pitchFamily="2" charset="2"/>
              <a:buChar char="Ø"/>
            </a:pPr>
            <a:r>
              <a:rPr lang="en-US" sz="1800" dirty="0"/>
              <a:t>An agreement for a 300KW PV grid connect was signed </a:t>
            </a:r>
            <a:r>
              <a:rPr lang="en-US" sz="1800" dirty="0" smtClean="0"/>
              <a:t>in Suva</a:t>
            </a:r>
            <a:r>
              <a:rPr lang="en-US" sz="1800" dirty="0"/>
              <a:t>, Fiji, by the EU and Nauruan Government in December 2016. EU will be visiting the island nation in February to finalized arrangements and we envisioned the </a:t>
            </a:r>
            <a:r>
              <a:rPr lang="en-US" sz="1800" dirty="0" smtClean="0"/>
              <a:t>project </a:t>
            </a:r>
            <a:r>
              <a:rPr lang="en-US" sz="1800" dirty="0"/>
              <a:t>to be completed before the end of this year.</a:t>
            </a:r>
          </a:p>
          <a:p>
            <a:pPr marL="285750" indent="-285750" algn="l">
              <a:buFont typeface="Wingdings" panose="05000000000000000000" pitchFamily="2" charset="2"/>
              <a:buChar char="Ø"/>
            </a:pPr>
            <a:r>
              <a:rPr lang="en-US" sz="1800" dirty="0"/>
              <a:t>We firmly believe that we will be able to mount this on the rooftop of new prison </a:t>
            </a:r>
            <a:r>
              <a:rPr lang="en-US" sz="1800" dirty="0" smtClean="0"/>
              <a:t>building. </a:t>
            </a:r>
            <a:r>
              <a:rPr lang="en-US" sz="1800" dirty="0"/>
              <a:t>Otherwise, we will have it ground mounted.</a:t>
            </a:r>
          </a:p>
          <a:p>
            <a:pPr algn="l"/>
            <a:r>
              <a:rPr lang="en-US" sz="1800" b="1" dirty="0" smtClean="0"/>
              <a:t>8MW BATTERY BACKED PV SYSTEM GCF Funded(Green Climate Fund)</a:t>
            </a:r>
          </a:p>
          <a:p>
            <a:pPr marL="285750" indent="-285750" algn="l">
              <a:buFont typeface="Wingdings" panose="05000000000000000000" pitchFamily="2" charset="2"/>
              <a:buChar char="Ø"/>
            </a:pPr>
            <a:r>
              <a:rPr lang="en-US" sz="1800" dirty="0" smtClean="0"/>
              <a:t>We have submitted our request to GCF for a 8MW Battery backed PV system. This is still in the process line and we don’t know the progress as yet. </a:t>
            </a:r>
          </a:p>
          <a:p>
            <a:pPr algn="l"/>
            <a:r>
              <a:rPr lang="en-US" sz="1800" b="1" dirty="0" smtClean="0"/>
              <a:t>1 </a:t>
            </a:r>
            <a:r>
              <a:rPr lang="en-US" sz="1800" b="1" dirty="0"/>
              <a:t>MW proposed under NZ DFAT </a:t>
            </a:r>
            <a:r>
              <a:rPr lang="en-US" sz="1800" b="1" dirty="0" smtClean="0"/>
              <a:t>funding</a:t>
            </a:r>
            <a:endParaRPr lang="en-US" sz="1800" b="1" dirty="0"/>
          </a:p>
          <a:p>
            <a:pPr marL="285750" indent="-285750" algn="l">
              <a:buFont typeface="Wingdings" panose="05000000000000000000" pitchFamily="2" charset="2"/>
              <a:buChar char="Ø"/>
            </a:pPr>
            <a:r>
              <a:rPr lang="en-US" sz="1800" dirty="0" smtClean="0"/>
              <a:t>The New Zealand DFAT funding program will visit the island this month to carry out the feasibility study on effect of PV system on grid stability. </a:t>
            </a:r>
          </a:p>
          <a:p>
            <a:pPr marL="285750" indent="-285750" algn="l">
              <a:buFont typeface="Wingdings" panose="05000000000000000000" pitchFamily="2" charset="2"/>
              <a:buChar char="Ø"/>
            </a:pPr>
            <a:r>
              <a:rPr lang="en-US" sz="1800" dirty="0" smtClean="0"/>
              <a:t>Installation of  1MW grid connected solar PV system.</a:t>
            </a:r>
          </a:p>
          <a:p>
            <a:pPr algn="l"/>
            <a:endParaRPr lang="en-US" sz="1800" dirty="0"/>
          </a:p>
        </p:txBody>
      </p:sp>
    </p:spTree>
    <p:extLst>
      <p:ext uri="{BB962C8B-B14F-4D97-AF65-F5344CB8AC3E}">
        <p14:creationId xmlns:p14="http://schemas.microsoft.com/office/powerpoint/2010/main" val="810106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738" y="412124"/>
            <a:ext cx="9144000" cy="6825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AU" dirty="0" smtClean="0"/>
              <a:t>PHOTOS – CONSTRUCTED INSTALLATIONS/ ROOFTOPS</a:t>
            </a: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0951" y="1481070"/>
            <a:ext cx="5254581" cy="235683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3" y="1481070"/>
            <a:ext cx="5782614" cy="2356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33" y="4013378"/>
            <a:ext cx="5782614" cy="26707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0950" y="4013378"/>
            <a:ext cx="5254582" cy="2692221"/>
          </a:xfrm>
          <a:prstGeom prst="rect">
            <a:avLst/>
          </a:prstGeom>
        </p:spPr>
      </p:pic>
    </p:spTree>
    <p:extLst>
      <p:ext uri="{BB962C8B-B14F-4D97-AF65-F5344CB8AC3E}">
        <p14:creationId xmlns:p14="http://schemas.microsoft.com/office/powerpoint/2010/main" val="147166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493" y="695459"/>
            <a:ext cx="968491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dirty="0" smtClean="0"/>
              <a:t>PHOTOS – PLANNED PROJECTS/ROOFTOP</a:t>
            </a:r>
            <a:endParaRPr lang="en-AU"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72" y="1880315"/>
            <a:ext cx="5744514" cy="48124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9960" y="1880315"/>
            <a:ext cx="5589968" cy="4812405"/>
          </a:xfrm>
          <a:prstGeom prst="rect">
            <a:avLst/>
          </a:prstGeom>
        </p:spPr>
      </p:pic>
    </p:spTree>
    <p:extLst>
      <p:ext uri="{BB962C8B-B14F-4D97-AF65-F5344CB8AC3E}">
        <p14:creationId xmlns:p14="http://schemas.microsoft.com/office/powerpoint/2010/main" val="3150061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7036" y="166255"/>
            <a:ext cx="11744987" cy="64735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smtClean="0"/>
              <a:t>                                          Notable </a:t>
            </a:r>
            <a:r>
              <a:rPr lang="en-US" sz="3200" b="1" dirty="0"/>
              <a:t>Successes </a:t>
            </a:r>
            <a:r>
              <a:rPr lang="en-US" sz="3200" b="1" dirty="0" smtClean="0"/>
              <a:t> </a:t>
            </a:r>
          </a:p>
          <a:p>
            <a:endParaRPr lang="en-US" sz="1800" dirty="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r>
              <a:rPr lang="en-US" sz="3200" dirty="0" smtClean="0"/>
              <a:t>Electricity loss current at 17%</a:t>
            </a:r>
            <a:endParaRPr lang="en-US" sz="3200" dirty="0"/>
          </a:p>
          <a:p>
            <a:pPr algn="l"/>
            <a:endParaRPr lang="en-US" sz="1800" dirty="0"/>
          </a:p>
          <a:p>
            <a:pPr marL="285750" indent="-285750" algn="l">
              <a:buFont typeface="Wingdings" panose="05000000000000000000" pitchFamily="2" charset="2"/>
              <a:buChar char="§"/>
            </a:pPr>
            <a:r>
              <a:rPr lang="en-US" sz="3200" dirty="0" smtClean="0"/>
              <a:t>Installation of 500KW Grid connected solar at BUADA DIST</a:t>
            </a:r>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r>
              <a:rPr lang="en-US" sz="3200" dirty="0" smtClean="0"/>
              <a:t>Installation of 200KW Grid connected solar on rooftops including the power station</a:t>
            </a:r>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r>
              <a:rPr lang="en-US" sz="3200" dirty="0" smtClean="0"/>
              <a:t>Implementation of the low carbon fund policy</a:t>
            </a:r>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endParaRPr lang="en-US" sz="1800" dirty="0" smtClean="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endParaRPr lang="en-US" sz="1800" dirty="0"/>
          </a:p>
          <a:p>
            <a:pPr algn="l"/>
            <a:endParaRPr lang="en-US" sz="1800" dirty="0"/>
          </a:p>
        </p:txBody>
      </p:sp>
      <p:sp>
        <p:nvSpPr>
          <p:cNvPr id="2" name="Rectangle 1"/>
          <p:cNvSpPr/>
          <p:nvPr/>
        </p:nvSpPr>
        <p:spPr>
          <a:xfrm>
            <a:off x="502275" y="759854"/>
            <a:ext cx="2704563" cy="5409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b="1" dirty="0"/>
          </a:p>
        </p:txBody>
      </p:sp>
    </p:spTree>
    <p:extLst>
      <p:ext uri="{BB962C8B-B14F-4D97-AF65-F5344CB8AC3E}">
        <p14:creationId xmlns:p14="http://schemas.microsoft.com/office/powerpoint/2010/main" val="1585242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72" y="790128"/>
            <a:ext cx="10259095" cy="575032"/>
          </a:xfrm>
        </p:spPr>
        <p:txBody>
          <a:bodyPr>
            <a:normAutofit fontScale="90000"/>
          </a:bodyPr>
          <a:lstStyle/>
          <a:p>
            <a:r>
              <a:rPr lang="en-US" b="1" dirty="0"/>
              <a:t> </a:t>
            </a:r>
            <a:r>
              <a:rPr lang="en-US" b="1" dirty="0" smtClean="0"/>
              <a:t>                          </a:t>
            </a:r>
            <a:r>
              <a:rPr lang="en-US" b="1" dirty="0"/>
              <a:t>Challenges </a:t>
            </a:r>
            <a:br>
              <a:rPr lang="en-US" b="1" dirty="0"/>
            </a:br>
            <a:endParaRPr lang="en-AU" dirty="0"/>
          </a:p>
        </p:txBody>
      </p:sp>
      <p:sp>
        <p:nvSpPr>
          <p:cNvPr id="3" name="Content Placeholder 2"/>
          <p:cNvSpPr>
            <a:spLocks noGrp="1"/>
          </p:cNvSpPr>
          <p:nvPr>
            <p:ph sz="half" idx="1"/>
          </p:nvPr>
        </p:nvSpPr>
        <p:spPr>
          <a:xfrm>
            <a:off x="1236372" y="1696835"/>
            <a:ext cx="10259095" cy="4369113"/>
          </a:xfrm>
        </p:spPr>
        <p:txBody>
          <a:bodyPr>
            <a:normAutofit/>
          </a:bodyPr>
          <a:lstStyle/>
          <a:p>
            <a:pPr>
              <a:buFont typeface="Wingdings" panose="05000000000000000000" pitchFamily="2" charset="2"/>
              <a:buChar char="Ø"/>
            </a:pPr>
            <a:r>
              <a:rPr lang="en-AU" sz="3200" dirty="0" smtClean="0"/>
              <a:t> Highly dependent on Aid</a:t>
            </a:r>
          </a:p>
          <a:p>
            <a:pPr>
              <a:buFont typeface="Wingdings" panose="05000000000000000000" pitchFamily="2" charset="2"/>
              <a:buChar char="Ø"/>
            </a:pPr>
            <a:r>
              <a:rPr lang="en-AU" sz="3200" dirty="0" smtClean="0"/>
              <a:t>No spare parts for repair or replacement</a:t>
            </a:r>
          </a:p>
          <a:p>
            <a:pPr>
              <a:buFont typeface="Wingdings" panose="05000000000000000000" pitchFamily="2" charset="2"/>
              <a:buChar char="Ø"/>
            </a:pPr>
            <a:r>
              <a:rPr lang="en-AU" sz="3200" dirty="0" smtClean="0"/>
              <a:t>No maintenance program/checklist</a:t>
            </a:r>
          </a:p>
          <a:p>
            <a:pPr>
              <a:buFont typeface="Wingdings" panose="05000000000000000000" pitchFamily="2" charset="2"/>
              <a:buChar char="Ø"/>
            </a:pPr>
            <a:r>
              <a:rPr lang="en-AU" sz="3200" dirty="0" smtClean="0"/>
              <a:t>Lack of awareness and training on renewable energy</a:t>
            </a:r>
          </a:p>
          <a:p>
            <a:pPr>
              <a:buFont typeface="Wingdings" panose="05000000000000000000" pitchFamily="2" charset="2"/>
              <a:buChar char="Ø"/>
            </a:pPr>
            <a:endParaRPr lang="en-AU" sz="2000" dirty="0" smtClean="0"/>
          </a:p>
        </p:txBody>
      </p:sp>
    </p:spTree>
    <p:extLst>
      <p:ext uri="{BB962C8B-B14F-4D97-AF65-F5344CB8AC3E}">
        <p14:creationId xmlns:p14="http://schemas.microsoft.com/office/powerpoint/2010/main" val="16574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07818" y="176644"/>
            <a:ext cx="11724205" cy="64319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t>Workshop Expectations/Outcomes</a:t>
            </a:r>
          </a:p>
          <a:p>
            <a:pPr algn="l"/>
            <a:endParaRPr lang="en-US" sz="1800" dirty="0"/>
          </a:p>
          <a:p>
            <a:pPr marL="285750" indent="-285750" algn="l">
              <a:buFont typeface="Wingdings" panose="05000000000000000000" pitchFamily="2" charset="2"/>
              <a:buChar char="§"/>
            </a:pPr>
            <a:r>
              <a:rPr lang="en-US" sz="2800" dirty="0" smtClean="0"/>
              <a:t>To compare solar designs with the current ones in Nauru and note the difference  (advantages/disadvantages)</a:t>
            </a:r>
            <a:endParaRPr lang="en-US" sz="2800" dirty="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r>
              <a:rPr lang="en-US" sz="2800" dirty="0" smtClean="0"/>
              <a:t>Maintenance programs</a:t>
            </a:r>
          </a:p>
          <a:p>
            <a:pPr algn="l"/>
            <a:endParaRPr lang="en-US" sz="1800" dirty="0"/>
          </a:p>
          <a:p>
            <a:pPr marL="285750" indent="-285750" algn="l">
              <a:buFont typeface="Wingdings" panose="05000000000000000000" pitchFamily="2" charset="2"/>
              <a:buChar char="§"/>
            </a:pPr>
            <a:r>
              <a:rPr lang="en-US" sz="2800" dirty="0" smtClean="0"/>
              <a:t>Maintenance checklist design </a:t>
            </a:r>
          </a:p>
          <a:p>
            <a:pPr algn="l"/>
            <a:endParaRPr lang="en-US" sz="1800" dirty="0"/>
          </a:p>
          <a:p>
            <a:pPr marL="285750" indent="-285750" algn="l">
              <a:buFont typeface="Wingdings" panose="05000000000000000000" pitchFamily="2" charset="2"/>
              <a:buChar char="§"/>
            </a:pPr>
            <a:r>
              <a:rPr lang="en-US" sz="2800" dirty="0" smtClean="0"/>
              <a:t>Problems and solution regarding renewable energy deployment</a:t>
            </a:r>
            <a:endParaRPr lang="en-US" sz="2800" dirty="0"/>
          </a:p>
        </p:txBody>
      </p:sp>
    </p:spTree>
    <p:extLst>
      <p:ext uri="{BB962C8B-B14F-4D97-AF65-F5344CB8AC3E}">
        <p14:creationId xmlns:p14="http://schemas.microsoft.com/office/powerpoint/2010/main" val="3757448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507</Words>
  <Application>Microsoft Office PowerPoint</Application>
  <PresentationFormat>Widescreen</PresentationFormat>
  <Paragraphs>76</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COUNTRY PRESENTATION    </vt:lpstr>
      <vt:lpstr>PowerPoint Presentation</vt:lpstr>
      <vt:lpstr>PowerPoint Presentation</vt:lpstr>
      <vt:lpstr>PowerPoint Presentation</vt:lpstr>
      <vt:lpstr>PowerPoint Presentation</vt:lpstr>
      <vt:lpstr>PowerPoint Presentation</vt:lpstr>
      <vt:lpstr>PowerPoint Presentation</vt:lpstr>
      <vt:lpstr>                           Challenges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Name</dc:title>
  <dc:creator>Jennifer DeCesaro</dc:creator>
  <cp:lastModifiedBy>abdessalem</cp:lastModifiedBy>
  <cp:revision>69</cp:revision>
  <dcterms:created xsi:type="dcterms:W3CDTF">2016-01-06T05:44:17Z</dcterms:created>
  <dcterms:modified xsi:type="dcterms:W3CDTF">2017-02-07T01:47:38Z</dcterms:modified>
</cp:coreProperties>
</file>