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7"/>
  </p:notesMasterIdLst>
  <p:sldIdLst>
    <p:sldId id="256" r:id="rId2"/>
    <p:sldId id="257" r:id="rId3"/>
    <p:sldId id="277" r:id="rId4"/>
    <p:sldId id="258" r:id="rId5"/>
    <p:sldId id="259" r:id="rId6"/>
    <p:sldId id="291" r:id="rId7"/>
    <p:sldId id="260" r:id="rId8"/>
    <p:sldId id="261" r:id="rId9"/>
    <p:sldId id="262" r:id="rId10"/>
    <p:sldId id="287" r:id="rId11"/>
    <p:sldId id="288" r:id="rId12"/>
    <p:sldId id="290" r:id="rId13"/>
    <p:sldId id="276" r:id="rId14"/>
    <p:sldId id="264" r:id="rId15"/>
    <p:sldId id="266" r:id="rId16"/>
    <p:sldId id="267" r:id="rId17"/>
    <p:sldId id="268" r:id="rId18"/>
    <p:sldId id="269" r:id="rId19"/>
    <p:sldId id="270" r:id="rId20"/>
    <p:sldId id="271" r:id="rId21"/>
    <p:sldId id="272" r:id="rId22"/>
    <p:sldId id="275" r:id="rId23"/>
    <p:sldId id="273" r:id="rId24"/>
    <p:sldId id="274" r:id="rId25"/>
    <p:sldId id="27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64158" autoAdjust="0"/>
  </p:normalViewPr>
  <p:slideViewPr>
    <p:cSldViewPr>
      <p:cViewPr varScale="1">
        <p:scale>
          <a:sx n="74" d="100"/>
          <a:sy n="74" d="100"/>
        </p:scale>
        <p:origin x="124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FC6979-56E2-4A89-B266-D9F3B8342DEE}" type="datetimeFigureOut">
              <a:rPr lang="en-US" smtClean="0"/>
              <a:pPr/>
              <a:t>1/30/2017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73AACC-7A9F-4742-8ADA-E77136D742A7}" type="slidenum">
              <a:rPr lang="en-US" smtClean="0"/>
              <a:pPr/>
              <a:t>‹#›</a:t>
            </a:fld>
            <a:endParaRPr lang="en-US"/>
          </a:p>
        </p:txBody>
      </p:sp>
    </p:spTree>
    <p:extLst>
      <p:ext uri="{BB962C8B-B14F-4D97-AF65-F5344CB8AC3E}">
        <p14:creationId xmlns:p14="http://schemas.microsoft.com/office/powerpoint/2010/main" val="3054201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773AACC-7A9F-4742-8ADA-E77136D742A7}" type="slidenum">
              <a:rPr lang="en-US" smtClean="0"/>
              <a:pPr/>
              <a:t>1</a:t>
            </a:fld>
            <a:endParaRPr lang="en-US"/>
          </a:p>
        </p:txBody>
      </p:sp>
    </p:spTree>
    <p:extLst>
      <p:ext uri="{BB962C8B-B14F-4D97-AF65-F5344CB8AC3E}">
        <p14:creationId xmlns:p14="http://schemas.microsoft.com/office/powerpoint/2010/main" val="3870132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main</a:t>
            </a:r>
            <a:r>
              <a:rPr lang="en-US" baseline="0" dirty="0" smtClean="0"/>
              <a:t> Challenge in energy sector of Maldives is dependency on fossil fuels as we don’t have any known indigenous petroleum, gas or coal resources.</a:t>
            </a:r>
          </a:p>
          <a:p>
            <a:r>
              <a:rPr lang="en-US" baseline="0" dirty="0" smtClean="0"/>
              <a:t>Investments for RE are inadequate which is the main constrain to meet the RE targets.</a:t>
            </a:r>
          </a:p>
          <a:p>
            <a:r>
              <a:rPr lang="en-US" baseline="0" dirty="0" smtClean="0"/>
              <a:t>Maldives is blessed with renewable energy resources, however development of indigenous energy resources are limited.</a:t>
            </a:r>
          </a:p>
          <a:p>
            <a:r>
              <a:rPr lang="en-US" baseline="0" dirty="0" smtClean="0"/>
              <a:t>Even though There is potential for supply and demand side energy efficiency through measures such as </a:t>
            </a:r>
            <a:r>
              <a:rPr lang="en-US" dirty="0" smtClean="0"/>
              <a:t>development of equipment codes and standards, measures for public buildings, and generator upgrades</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773AACC-7A9F-4742-8ADA-E77136D742A7}" type="slidenum">
              <a:rPr lang="en-US" smtClean="0"/>
              <a:pPr/>
              <a:t>12</a:t>
            </a:fld>
            <a:endParaRPr lang="en-US"/>
          </a:p>
        </p:txBody>
      </p:sp>
    </p:spTree>
    <p:extLst>
      <p:ext uri="{BB962C8B-B14F-4D97-AF65-F5344CB8AC3E}">
        <p14:creationId xmlns:p14="http://schemas.microsoft.com/office/powerpoint/2010/main" val="3756033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Maldives has significant renewable energy resources namely solar power and in some pockets wind power.</a:t>
            </a:r>
            <a:endParaRPr lang="en-US" dirty="0"/>
          </a:p>
        </p:txBody>
      </p:sp>
      <p:sp>
        <p:nvSpPr>
          <p:cNvPr id="4" name="Slide Number Placeholder 3"/>
          <p:cNvSpPr>
            <a:spLocks noGrp="1"/>
          </p:cNvSpPr>
          <p:nvPr>
            <p:ph type="sldNum" sz="quarter" idx="10"/>
          </p:nvPr>
        </p:nvSpPr>
        <p:spPr/>
        <p:txBody>
          <a:bodyPr/>
          <a:lstStyle/>
          <a:p>
            <a:fld id="{5773AACC-7A9F-4742-8ADA-E77136D742A7}" type="slidenum">
              <a:rPr lang="en-US" smtClean="0"/>
              <a:pPr/>
              <a:t>13</a:t>
            </a:fld>
            <a:endParaRPr lang="en-US"/>
          </a:p>
        </p:txBody>
      </p:sp>
    </p:spTree>
    <p:extLst>
      <p:ext uri="{BB962C8B-B14F-4D97-AF65-F5344CB8AC3E}">
        <p14:creationId xmlns:p14="http://schemas.microsoft.com/office/powerpoint/2010/main" val="3662130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Marked</a:t>
            </a:r>
            <a:r>
              <a:rPr lang="en-US" baseline="0" dirty="0" smtClean="0"/>
              <a:t> in Blue are the completed projects.</a:t>
            </a:r>
          </a:p>
          <a:p>
            <a:r>
              <a:rPr lang="en-US" baseline="0" dirty="0" smtClean="0"/>
              <a:t>Marked in Orange are Ongoing projects.</a:t>
            </a:r>
            <a:endParaRPr lang="en-US" dirty="0"/>
          </a:p>
        </p:txBody>
      </p:sp>
      <p:sp>
        <p:nvSpPr>
          <p:cNvPr id="4" name="Slide Number Placeholder 3"/>
          <p:cNvSpPr>
            <a:spLocks noGrp="1"/>
          </p:cNvSpPr>
          <p:nvPr>
            <p:ph type="sldNum" sz="quarter" idx="10"/>
          </p:nvPr>
        </p:nvSpPr>
        <p:spPr/>
        <p:txBody>
          <a:bodyPr/>
          <a:lstStyle/>
          <a:p>
            <a:fld id="{DF38CE70-7D6F-4841-9BCC-64A94F519362}" type="slidenum">
              <a:rPr lang="en-US" smtClean="0"/>
              <a:pPr/>
              <a:t>14</a:t>
            </a:fld>
            <a:endParaRPr lang="en-US"/>
          </a:p>
        </p:txBody>
      </p:sp>
    </p:spTree>
    <p:extLst>
      <p:ext uri="{BB962C8B-B14F-4D97-AF65-F5344CB8AC3E}">
        <p14:creationId xmlns:p14="http://schemas.microsoft.com/office/powerpoint/2010/main" val="3641384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Pinned are the solar PV installations</a:t>
            </a:r>
            <a:r>
              <a:rPr lang="en-US" baseline="0" dirty="0" smtClean="0"/>
              <a:t> in Male’</a:t>
            </a:r>
          </a:p>
          <a:p>
            <a:endParaRPr lang="en-US" dirty="0"/>
          </a:p>
        </p:txBody>
      </p:sp>
      <p:sp>
        <p:nvSpPr>
          <p:cNvPr id="4" name="Slide Number Placeholder 3"/>
          <p:cNvSpPr>
            <a:spLocks noGrp="1"/>
          </p:cNvSpPr>
          <p:nvPr>
            <p:ph type="sldNum" sz="quarter" idx="10"/>
          </p:nvPr>
        </p:nvSpPr>
        <p:spPr/>
        <p:txBody>
          <a:bodyPr/>
          <a:lstStyle/>
          <a:p>
            <a:fld id="{5773AACC-7A9F-4742-8ADA-E77136D742A7}" type="slidenum">
              <a:rPr lang="en-US" smtClean="0"/>
              <a:pPr/>
              <a:t>15</a:t>
            </a:fld>
            <a:endParaRPr lang="en-US"/>
          </a:p>
        </p:txBody>
      </p:sp>
    </p:spTree>
    <p:extLst>
      <p:ext uri="{BB962C8B-B14F-4D97-AF65-F5344CB8AC3E}">
        <p14:creationId xmlns:p14="http://schemas.microsoft.com/office/powerpoint/2010/main" val="4248415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project a total of 740 KW in installed through solar roof mounted grid connected PV systems </a:t>
            </a:r>
          </a:p>
          <a:p>
            <a:r>
              <a:rPr lang="en-US" baseline="0" dirty="0" smtClean="0"/>
              <a:t>In 12 public buildings in male’ and </a:t>
            </a:r>
            <a:r>
              <a:rPr lang="en-US" baseline="0" dirty="0" err="1" smtClean="0"/>
              <a:t>hulhumale</a:t>
            </a:r>
            <a:r>
              <a:rPr lang="en-US" baseline="0" dirty="0" smtClean="0"/>
              <a:t>. This project was completed last year.</a:t>
            </a:r>
            <a:endParaRPr lang="en-US" dirty="0"/>
          </a:p>
        </p:txBody>
      </p:sp>
      <p:sp>
        <p:nvSpPr>
          <p:cNvPr id="4" name="Slide Number Placeholder 3"/>
          <p:cNvSpPr>
            <a:spLocks noGrp="1"/>
          </p:cNvSpPr>
          <p:nvPr>
            <p:ph type="sldNum" sz="quarter" idx="10"/>
          </p:nvPr>
        </p:nvSpPr>
        <p:spPr/>
        <p:txBody>
          <a:bodyPr/>
          <a:lstStyle/>
          <a:p>
            <a:fld id="{5773AACC-7A9F-4742-8ADA-E77136D742A7}" type="slidenum">
              <a:rPr lang="en-US" smtClean="0"/>
              <a:pPr/>
              <a:t>16</a:t>
            </a:fld>
            <a:endParaRPr lang="en-US"/>
          </a:p>
        </p:txBody>
      </p:sp>
    </p:spTree>
    <p:extLst>
      <p:ext uri="{BB962C8B-B14F-4D97-AF65-F5344CB8AC3E}">
        <p14:creationId xmlns:p14="http://schemas.microsoft.com/office/powerpoint/2010/main" val="3005109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This</a:t>
            </a:r>
            <a:r>
              <a:rPr lang="en-US" sz="1200" b="0" i="0" kern="1200" baseline="0" dirty="0" smtClean="0">
                <a:solidFill>
                  <a:schemeClr val="tx1"/>
                </a:solidFill>
                <a:effectLst/>
                <a:latin typeface="+mn-lt"/>
                <a:ea typeface="+mn-ea"/>
                <a:cs typeface="+mn-cs"/>
              </a:rPr>
              <a:t> project was </a:t>
            </a:r>
            <a:r>
              <a:rPr lang="en-US" sz="1200" b="0" i="0" kern="1200" dirty="0" smtClean="0">
                <a:solidFill>
                  <a:schemeClr val="tx1"/>
                </a:solidFill>
                <a:effectLst/>
                <a:latin typeface="+mn-lt"/>
                <a:ea typeface="+mn-ea"/>
                <a:cs typeface="+mn-cs"/>
              </a:rPr>
              <a:t>carried out in 2 phases. Under the first phase 308kWp solar photovoltaic systems were installed in 3 buildings (</a:t>
            </a:r>
            <a:r>
              <a:rPr lang="en-US" sz="1200" b="0" i="0" kern="1200" dirty="0" err="1" smtClean="0">
                <a:solidFill>
                  <a:schemeClr val="tx1"/>
                </a:solidFill>
                <a:effectLst/>
                <a:latin typeface="+mn-lt"/>
                <a:ea typeface="+mn-ea"/>
                <a:cs typeface="+mn-cs"/>
              </a:rPr>
              <a:t>Thinadhoo</a:t>
            </a:r>
            <a:r>
              <a:rPr lang="en-US" sz="1200" b="0" i="0" kern="1200" dirty="0" smtClean="0">
                <a:solidFill>
                  <a:schemeClr val="tx1"/>
                </a:solidFill>
                <a:effectLst/>
                <a:latin typeface="+mn-lt"/>
                <a:ea typeface="+mn-ea"/>
                <a:cs typeface="+mn-cs"/>
              </a:rPr>
              <a:t> School, </a:t>
            </a:r>
            <a:r>
              <a:rPr lang="en-US" sz="1200" b="0" i="0" kern="1200" dirty="0" err="1" smtClean="0">
                <a:solidFill>
                  <a:schemeClr val="tx1"/>
                </a:solidFill>
                <a:effectLst/>
                <a:latin typeface="+mn-lt"/>
                <a:ea typeface="+mn-ea"/>
                <a:cs typeface="+mn-cs"/>
              </a:rPr>
              <a:t>Aboobakuru</a:t>
            </a:r>
            <a:r>
              <a:rPr lang="en-US" sz="1200" b="0" i="0" kern="1200" dirty="0" smtClean="0">
                <a:solidFill>
                  <a:schemeClr val="tx1"/>
                </a:solidFill>
                <a:effectLst/>
                <a:latin typeface="+mn-lt"/>
                <a:ea typeface="+mn-ea"/>
                <a:cs typeface="+mn-cs"/>
              </a:rPr>
              <a:t> School and Powerhouse Building). </a:t>
            </a:r>
          </a:p>
          <a:p>
            <a:r>
              <a:rPr lang="en-US" sz="1200" b="0" i="0" kern="1200" dirty="0" smtClean="0">
                <a:solidFill>
                  <a:schemeClr val="tx1"/>
                </a:solidFill>
                <a:effectLst/>
                <a:latin typeface="+mn-lt"/>
                <a:ea typeface="+mn-ea"/>
                <a:cs typeface="+mn-cs"/>
              </a:rPr>
              <a:t>Under the second phase 250kWp solar photovoltaic systems were installed in additional 2 buildings (</a:t>
            </a:r>
            <a:r>
              <a:rPr lang="en-US" sz="1200" b="0" i="0" kern="1200" dirty="0" err="1" smtClean="0">
                <a:solidFill>
                  <a:schemeClr val="tx1"/>
                </a:solidFill>
                <a:effectLst/>
                <a:latin typeface="+mn-lt"/>
                <a:ea typeface="+mn-ea"/>
                <a:cs typeface="+mn-cs"/>
              </a:rPr>
              <a:t>Dr.Abdul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Samad</a:t>
            </a:r>
            <a:r>
              <a:rPr lang="en-US" sz="1200" b="0" i="0" kern="1200" dirty="0" smtClean="0">
                <a:solidFill>
                  <a:schemeClr val="tx1"/>
                </a:solidFill>
                <a:effectLst/>
                <a:latin typeface="+mn-lt"/>
                <a:ea typeface="+mn-ea"/>
                <a:cs typeface="+mn-cs"/>
              </a:rPr>
              <a:t> Memorial Hospital and Mosque).</a:t>
            </a:r>
          </a:p>
          <a:p>
            <a:r>
              <a:rPr lang="en-US" sz="1200" b="0" i="0" kern="1200" dirty="0" smtClean="0">
                <a:solidFill>
                  <a:schemeClr val="tx1"/>
                </a:solidFill>
                <a:effectLst/>
                <a:latin typeface="+mn-lt"/>
                <a:ea typeface="+mn-ea"/>
                <a:cs typeface="+mn-cs"/>
              </a:rPr>
              <a:t>In addition to the solar PV component, energy conservation and efficiency activities were also carried out as part of this project.</a:t>
            </a:r>
            <a:endParaRPr lang="en-US" dirty="0"/>
          </a:p>
        </p:txBody>
      </p:sp>
      <p:sp>
        <p:nvSpPr>
          <p:cNvPr id="4" name="Slide Number Placeholder 3"/>
          <p:cNvSpPr>
            <a:spLocks noGrp="1"/>
          </p:cNvSpPr>
          <p:nvPr>
            <p:ph type="sldNum" sz="quarter" idx="10"/>
          </p:nvPr>
        </p:nvSpPr>
        <p:spPr/>
        <p:txBody>
          <a:bodyPr/>
          <a:lstStyle/>
          <a:p>
            <a:fld id="{5773AACC-7A9F-4742-8ADA-E77136D742A7}" type="slidenum">
              <a:rPr lang="en-US" smtClean="0"/>
              <a:pPr/>
              <a:t>17</a:t>
            </a:fld>
            <a:endParaRPr lang="en-US"/>
          </a:p>
        </p:txBody>
      </p:sp>
    </p:spTree>
    <p:extLst>
      <p:ext uri="{BB962C8B-B14F-4D97-AF65-F5344CB8AC3E}">
        <p14:creationId xmlns:p14="http://schemas.microsoft.com/office/powerpoint/2010/main" val="3816573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73AACC-7A9F-4742-8ADA-E77136D742A7}" type="slidenum">
              <a:rPr lang="en-US" smtClean="0"/>
              <a:pPr/>
              <a:t>18</a:t>
            </a:fld>
            <a:endParaRPr lang="en-US"/>
          </a:p>
        </p:txBody>
      </p:sp>
    </p:spTree>
    <p:extLst>
      <p:ext uri="{BB962C8B-B14F-4D97-AF65-F5344CB8AC3E}">
        <p14:creationId xmlns:p14="http://schemas.microsoft.com/office/powerpoint/2010/main" val="93559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Ongoing</a:t>
            </a:r>
            <a:r>
              <a:rPr lang="en-US" baseline="0" dirty="0" smtClean="0"/>
              <a:t> project.</a:t>
            </a:r>
            <a:endParaRPr lang="en-US" dirty="0" smtClean="0"/>
          </a:p>
        </p:txBody>
      </p:sp>
      <p:sp>
        <p:nvSpPr>
          <p:cNvPr id="4" name="Slide Number Placeholder 3"/>
          <p:cNvSpPr>
            <a:spLocks noGrp="1"/>
          </p:cNvSpPr>
          <p:nvPr>
            <p:ph type="sldNum" sz="quarter" idx="10"/>
          </p:nvPr>
        </p:nvSpPr>
        <p:spPr/>
        <p:txBody>
          <a:bodyPr/>
          <a:lstStyle/>
          <a:p>
            <a:fld id="{5773AACC-7A9F-4742-8ADA-E77136D742A7}" type="slidenum">
              <a:rPr lang="en-US" smtClean="0"/>
              <a:pPr/>
              <a:t>19</a:t>
            </a:fld>
            <a:endParaRPr lang="en-US"/>
          </a:p>
        </p:txBody>
      </p:sp>
    </p:spTree>
    <p:extLst>
      <p:ext uri="{BB962C8B-B14F-4D97-AF65-F5344CB8AC3E}">
        <p14:creationId xmlns:p14="http://schemas.microsoft.com/office/powerpoint/2010/main" val="310737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project is</a:t>
            </a:r>
            <a:r>
              <a:rPr lang="en-US" baseline="0" dirty="0" smtClean="0"/>
              <a:t> implemented by STELCO.</a:t>
            </a:r>
          </a:p>
          <a:p>
            <a:endParaRPr lang="en-US" baseline="0" dirty="0" smtClean="0"/>
          </a:p>
          <a:p>
            <a:r>
              <a:rPr lang="en-US" baseline="0" dirty="0" smtClean="0"/>
              <a:t>Ongoing</a:t>
            </a:r>
          </a:p>
          <a:p>
            <a:endParaRPr lang="en-US" baseline="0" dirty="0" smtClean="0"/>
          </a:p>
          <a:p>
            <a:r>
              <a:rPr lang="en-US" dirty="0" err="1" smtClean="0"/>
              <a:t>Levelised</a:t>
            </a:r>
            <a:r>
              <a:rPr lang="en-US" baseline="0" dirty="0" smtClean="0"/>
              <a:t> cost of energy</a:t>
            </a:r>
          </a:p>
          <a:p>
            <a:endParaRPr lang="en-US" baseline="0" dirty="0" smtClean="0"/>
          </a:p>
          <a:p>
            <a:r>
              <a:rPr lang="en-US" baseline="0" dirty="0" smtClean="0"/>
              <a:t>Lithium ion </a:t>
            </a:r>
            <a:endParaRPr lang="en-US" dirty="0"/>
          </a:p>
        </p:txBody>
      </p:sp>
      <p:sp>
        <p:nvSpPr>
          <p:cNvPr id="4" name="Slide Number Placeholder 3"/>
          <p:cNvSpPr>
            <a:spLocks noGrp="1"/>
          </p:cNvSpPr>
          <p:nvPr>
            <p:ph type="sldNum" sz="quarter" idx="10"/>
          </p:nvPr>
        </p:nvSpPr>
        <p:spPr/>
        <p:txBody>
          <a:bodyPr/>
          <a:lstStyle/>
          <a:p>
            <a:fld id="{5773AACC-7A9F-4742-8ADA-E77136D742A7}" type="slidenum">
              <a:rPr lang="en-US" smtClean="0"/>
              <a:pPr/>
              <a:t>20</a:t>
            </a:fld>
            <a:endParaRPr lang="en-US"/>
          </a:p>
        </p:txBody>
      </p:sp>
    </p:spTree>
    <p:extLst>
      <p:ext uri="{BB962C8B-B14F-4D97-AF65-F5344CB8AC3E}">
        <p14:creationId xmlns:p14="http://schemas.microsoft.com/office/powerpoint/2010/main" val="11162535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73AACC-7A9F-4742-8ADA-E77136D742A7}" type="slidenum">
              <a:rPr lang="en-US" smtClean="0"/>
              <a:pPr/>
              <a:t>22</a:t>
            </a:fld>
            <a:endParaRPr lang="en-US"/>
          </a:p>
        </p:txBody>
      </p:sp>
    </p:spTree>
    <p:extLst>
      <p:ext uri="{BB962C8B-B14F-4D97-AF65-F5344CB8AC3E}">
        <p14:creationId xmlns:p14="http://schemas.microsoft.com/office/powerpoint/2010/main" val="3180409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 all know Maldives</a:t>
            </a:r>
            <a:r>
              <a:rPr lang="en-US" baseline="0" dirty="0" smtClean="0"/>
              <a:t> is a country of islands scattered across Indian Ocean.</a:t>
            </a:r>
          </a:p>
          <a:p>
            <a:r>
              <a:rPr lang="en-US" baseline="0" dirty="0" smtClean="0"/>
              <a:t>From the 1192 islands of Maldives 190 of them are inhabited while 107 of them are tourist resorts.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Our total population is </a:t>
            </a:r>
            <a:r>
              <a:rPr lang="en-US" baseline="0" dirty="0" smtClean="0"/>
              <a:t>407660</a:t>
            </a:r>
            <a:r>
              <a:rPr lang="en-US" dirty="0" smtClean="0"/>
              <a:t> with over one-third of the population living in the capital Male’ region.</a:t>
            </a:r>
            <a:endParaRPr lang="en-US" baseline="0" dirty="0" smtClean="0"/>
          </a:p>
          <a:p>
            <a:r>
              <a:rPr lang="en-US" baseline="0" dirty="0" smtClean="0"/>
              <a:t>And total land area is about 300 km2</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GDP Annual Growth Rate in Maldives averaged 7.69 percent from 1997 until 2014.</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773AACC-7A9F-4742-8ADA-E77136D742A7}" type="slidenum">
              <a:rPr lang="en-US" smtClean="0"/>
              <a:pPr/>
              <a:t>2</a:t>
            </a:fld>
            <a:endParaRPr lang="en-US"/>
          </a:p>
        </p:txBody>
      </p:sp>
    </p:spTree>
    <p:extLst>
      <p:ext uri="{BB962C8B-B14F-4D97-AF65-F5344CB8AC3E}">
        <p14:creationId xmlns:p14="http://schemas.microsoft.com/office/powerpoint/2010/main" val="874454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a:t>
            </a:r>
            <a:r>
              <a:rPr lang="en-US" baseline="0" dirty="0" smtClean="0"/>
              <a:t> proud to say that Gas </a:t>
            </a:r>
            <a:r>
              <a:rPr lang="en-US" baseline="0" dirty="0" err="1" smtClean="0"/>
              <a:t>finolhu</a:t>
            </a:r>
            <a:r>
              <a:rPr lang="en-US" baseline="0" dirty="0" smtClean="0"/>
              <a:t> island resort is the Maldives first resort with 100% solar Energy.</a:t>
            </a:r>
          </a:p>
          <a:p>
            <a:r>
              <a:rPr lang="en-US" sz="1200" b="0" i="0" kern="1200" dirty="0" smtClean="0">
                <a:solidFill>
                  <a:schemeClr val="tx1"/>
                </a:solidFill>
                <a:effectLst/>
                <a:latin typeface="+mn-lt"/>
                <a:ea typeface="+mn-ea"/>
                <a:cs typeface="+mn-cs"/>
              </a:rPr>
              <a:t>The resort has its electricity generated by solar panels that span on  a surface of 6,000 square meters.</a:t>
            </a:r>
            <a:endParaRPr lang="en-US" dirty="0"/>
          </a:p>
        </p:txBody>
      </p:sp>
      <p:sp>
        <p:nvSpPr>
          <p:cNvPr id="4" name="Slide Number Placeholder 3"/>
          <p:cNvSpPr>
            <a:spLocks noGrp="1"/>
          </p:cNvSpPr>
          <p:nvPr>
            <p:ph type="sldNum" sz="quarter" idx="10"/>
          </p:nvPr>
        </p:nvSpPr>
        <p:spPr/>
        <p:txBody>
          <a:bodyPr/>
          <a:lstStyle/>
          <a:p>
            <a:fld id="{5773AACC-7A9F-4742-8ADA-E77136D742A7}" type="slidenum">
              <a:rPr lang="en-US" smtClean="0"/>
              <a:pPr/>
              <a:t>23</a:t>
            </a:fld>
            <a:endParaRPr lang="en-US"/>
          </a:p>
        </p:txBody>
      </p:sp>
    </p:spTree>
    <p:extLst>
      <p:ext uri="{BB962C8B-B14F-4D97-AF65-F5344CB8AC3E}">
        <p14:creationId xmlns:p14="http://schemas.microsoft.com/office/powerpoint/2010/main" val="2723449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This is the largest floating solar panel structure to be plugged in in the Maldives.</a:t>
            </a:r>
            <a:r>
              <a:rPr lang="en-US" sz="1200" b="0" i="0" kern="1200" baseline="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platform has a nominal capacity of 28 KW and on sunny days it will produce up to 200 kWh, which is enough to power all our pathway and jetty lights, </a:t>
            </a:r>
          </a:p>
          <a:p>
            <a:r>
              <a:rPr lang="en-US" sz="1200" b="0" i="0" kern="1200" dirty="0" smtClean="0">
                <a:solidFill>
                  <a:schemeClr val="tx1"/>
                </a:solidFill>
                <a:effectLst/>
                <a:latin typeface="+mn-lt"/>
                <a:ea typeface="+mn-ea"/>
                <a:cs typeface="+mn-cs"/>
              </a:rPr>
              <a:t>as well as the Main Office Building lighting for 12 hours! The platform will reduce our carbon footprint by 35 </a:t>
            </a:r>
            <a:r>
              <a:rPr lang="en-US" sz="1200" b="0" i="0" kern="1200" dirty="0" err="1" smtClean="0">
                <a:solidFill>
                  <a:schemeClr val="tx1"/>
                </a:solidFill>
                <a:effectLst/>
                <a:latin typeface="+mn-lt"/>
                <a:ea typeface="+mn-ea"/>
                <a:cs typeface="+mn-cs"/>
              </a:rPr>
              <a:t>tonnes</a:t>
            </a:r>
            <a:r>
              <a:rPr lang="en-US" sz="1200" b="0" i="0" kern="1200" dirty="0" smtClean="0">
                <a:solidFill>
                  <a:schemeClr val="tx1"/>
                </a:solidFill>
                <a:effectLst/>
                <a:latin typeface="+mn-lt"/>
                <a:ea typeface="+mn-ea"/>
                <a:cs typeface="+mn-cs"/>
              </a:rPr>
              <a:t> of CO2 per year.</a:t>
            </a:r>
            <a:endParaRPr lang="en-US" dirty="0"/>
          </a:p>
        </p:txBody>
      </p:sp>
      <p:sp>
        <p:nvSpPr>
          <p:cNvPr id="4" name="Slide Number Placeholder 3"/>
          <p:cNvSpPr>
            <a:spLocks noGrp="1"/>
          </p:cNvSpPr>
          <p:nvPr>
            <p:ph type="sldNum" sz="quarter" idx="10"/>
          </p:nvPr>
        </p:nvSpPr>
        <p:spPr/>
        <p:txBody>
          <a:bodyPr/>
          <a:lstStyle/>
          <a:p>
            <a:fld id="{5773AACC-7A9F-4742-8ADA-E77136D742A7}" type="slidenum">
              <a:rPr lang="en-US" smtClean="0"/>
              <a:pPr/>
              <a:t>24</a:t>
            </a:fld>
            <a:endParaRPr lang="en-US"/>
          </a:p>
        </p:txBody>
      </p:sp>
    </p:spTree>
    <p:extLst>
      <p:ext uri="{BB962C8B-B14F-4D97-AF65-F5344CB8AC3E}">
        <p14:creationId xmlns:p14="http://schemas.microsoft.com/office/powerpoint/2010/main" val="3109702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Maldives is one of the most oil vulnerable countries in the world.</a:t>
            </a:r>
          </a:p>
          <a:p>
            <a:r>
              <a:rPr lang="en-US" sz="1200" kern="1200" baseline="0" dirty="0" smtClean="0">
                <a:solidFill>
                  <a:schemeClr val="tx1"/>
                </a:solidFill>
                <a:latin typeface="+mn-lt"/>
                <a:ea typeface="+mn-ea"/>
                <a:cs typeface="+mn-cs"/>
              </a:rPr>
              <a:t>We depend entirely on imported fuels for our energy demand. </a:t>
            </a:r>
          </a:p>
          <a:p>
            <a:r>
              <a:rPr lang="en-US" sz="1200" kern="1200" baseline="0" dirty="0" smtClean="0">
                <a:solidFill>
                  <a:schemeClr val="tx1"/>
                </a:solidFill>
                <a:latin typeface="+mn-lt"/>
                <a:ea typeface="+mn-ea"/>
                <a:cs typeface="+mn-cs"/>
              </a:rPr>
              <a:t>Presently we don’t have any natural resources to get fuel.</a:t>
            </a:r>
          </a:p>
          <a:p>
            <a:r>
              <a:rPr lang="en-US" sz="1200" kern="1200" baseline="0" dirty="0" smtClean="0">
                <a:solidFill>
                  <a:schemeClr val="tx1"/>
                </a:solidFill>
                <a:latin typeface="+mn-lt"/>
                <a:ea typeface="+mn-ea"/>
                <a:cs typeface="+mn-cs"/>
              </a:rPr>
              <a:t>In 2012, Maldives spent over $470 million for oil imports of which fuel imports for electricity generation contributes significantly.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However </a:t>
            </a:r>
            <a:r>
              <a:rPr lang="en-US" dirty="0" smtClean="0"/>
              <a:t> I’m glad to highlight that Maldives is one of the few countries in the region with 100% electrification.</a:t>
            </a:r>
          </a:p>
          <a:p>
            <a:endParaRPr lang="en-US" dirty="0"/>
          </a:p>
        </p:txBody>
      </p:sp>
      <p:sp>
        <p:nvSpPr>
          <p:cNvPr id="4" name="Slide Number Placeholder 3"/>
          <p:cNvSpPr>
            <a:spLocks noGrp="1"/>
          </p:cNvSpPr>
          <p:nvPr>
            <p:ph type="sldNum" sz="quarter" idx="10"/>
          </p:nvPr>
        </p:nvSpPr>
        <p:spPr/>
        <p:txBody>
          <a:bodyPr/>
          <a:lstStyle/>
          <a:p>
            <a:fld id="{5773AACC-7A9F-4742-8ADA-E77136D742A7}" type="slidenum">
              <a:rPr lang="en-US" smtClean="0"/>
              <a:pPr/>
              <a:t>4</a:t>
            </a:fld>
            <a:endParaRPr lang="en-US"/>
          </a:p>
        </p:txBody>
      </p:sp>
    </p:spTree>
    <p:extLst>
      <p:ext uri="{BB962C8B-B14F-4D97-AF65-F5344CB8AC3E}">
        <p14:creationId xmlns:p14="http://schemas.microsoft.com/office/powerpoint/2010/main" val="1070444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1990, only about six islands had regular 24-hour access to electricity.</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And it was in 2008, the Maldives achieved the milestone of providing households in all inhabited islands with access to 24 hour Electricity.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Electricity generation in the Maldives is by three main categories of islands. They are inhabited islands, tourist resorts and industrial islands.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From the total installed power generation capacity of diesel generators in the country 52 percent is installed in all the inhabited islands in which Male’ accounts for almost half of this.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39 percent (105 MW) is installed in the tourist resorts while only 7 percent (20 MW) is installed in industrial islands. </a:t>
            </a:r>
          </a:p>
          <a:p>
            <a:endParaRPr lang="en-US" dirty="0"/>
          </a:p>
        </p:txBody>
      </p:sp>
      <p:sp>
        <p:nvSpPr>
          <p:cNvPr id="4" name="Slide Number Placeholder 3"/>
          <p:cNvSpPr>
            <a:spLocks noGrp="1"/>
          </p:cNvSpPr>
          <p:nvPr>
            <p:ph type="sldNum" sz="quarter" idx="10"/>
          </p:nvPr>
        </p:nvSpPr>
        <p:spPr/>
        <p:txBody>
          <a:bodyPr/>
          <a:lstStyle/>
          <a:p>
            <a:fld id="{5773AACC-7A9F-4742-8ADA-E77136D742A7}" type="slidenum">
              <a:rPr lang="en-US" smtClean="0"/>
              <a:pPr/>
              <a:t>5</a:t>
            </a:fld>
            <a:endParaRPr lang="en-US"/>
          </a:p>
        </p:txBody>
      </p:sp>
    </p:spTree>
    <p:extLst>
      <p:ext uri="{BB962C8B-B14F-4D97-AF65-F5344CB8AC3E}">
        <p14:creationId xmlns:p14="http://schemas.microsoft.com/office/powerpoint/2010/main" val="2908661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Under MEE is the MEA which is the energy regulatory body.</a:t>
            </a:r>
          </a:p>
          <a:p>
            <a:r>
              <a:rPr lang="en-US" sz="1200" kern="1200" baseline="0" dirty="0" smtClean="0">
                <a:solidFill>
                  <a:schemeClr val="tx1"/>
                </a:solidFill>
                <a:latin typeface="+mn-lt"/>
                <a:ea typeface="+mn-ea"/>
                <a:cs typeface="+mn-cs"/>
              </a:rPr>
              <a:t>State owned STELCO and FENAKA are the main electricity utilities responsible for supplying electricity to the communities in inhabited islands except a few where Island Councils are still responsible for the electricity supply.</a:t>
            </a:r>
          </a:p>
          <a:p>
            <a:r>
              <a:rPr lang="en-US" sz="1200" kern="1200" baseline="0" dirty="0" smtClean="0">
                <a:solidFill>
                  <a:schemeClr val="tx1"/>
                </a:solidFill>
                <a:latin typeface="+mn-lt"/>
                <a:ea typeface="+mn-ea"/>
                <a:cs typeface="+mn-cs"/>
              </a:rPr>
              <a:t>MWSE provide electricity to one island.</a:t>
            </a:r>
          </a:p>
          <a:p>
            <a:endParaRPr lang="en-US" dirty="0"/>
          </a:p>
        </p:txBody>
      </p:sp>
      <p:sp>
        <p:nvSpPr>
          <p:cNvPr id="4" name="Slide Number Placeholder 3"/>
          <p:cNvSpPr>
            <a:spLocks noGrp="1"/>
          </p:cNvSpPr>
          <p:nvPr>
            <p:ph type="sldNum" sz="quarter" idx="10"/>
          </p:nvPr>
        </p:nvSpPr>
        <p:spPr/>
        <p:txBody>
          <a:bodyPr/>
          <a:lstStyle/>
          <a:p>
            <a:fld id="{5773AACC-7A9F-4742-8ADA-E77136D742A7}" type="slidenum">
              <a:rPr lang="en-US" smtClean="0"/>
              <a:pPr/>
              <a:t>7</a:t>
            </a:fld>
            <a:endParaRPr lang="en-US"/>
          </a:p>
        </p:txBody>
      </p:sp>
    </p:spTree>
    <p:extLst>
      <p:ext uri="{BB962C8B-B14F-4D97-AF65-F5344CB8AC3E}">
        <p14:creationId xmlns:p14="http://schemas.microsoft.com/office/powerpoint/2010/main" val="24438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Energy Policy and</a:t>
            </a:r>
            <a:r>
              <a:rPr lang="en-US" baseline="0" dirty="0" smtClean="0"/>
              <a:t> strategy was published in 2010.</a:t>
            </a:r>
          </a:p>
          <a:p>
            <a:r>
              <a:rPr lang="en-US" baseline="0" dirty="0" smtClean="0"/>
              <a:t>Key energy policies are …</a:t>
            </a:r>
          </a:p>
          <a:p>
            <a:endParaRPr lang="en-US" baseline="0" dirty="0" smtClean="0"/>
          </a:p>
          <a:p>
            <a:r>
              <a:rPr lang="en-US" baseline="0" dirty="0" smtClean="0"/>
              <a:t>Right now the this policy being revised.</a:t>
            </a:r>
          </a:p>
          <a:p>
            <a:endParaRPr lang="en-US" dirty="0"/>
          </a:p>
        </p:txBody>
      </p:sp>
      <p:sp>
        <p:nvSpPr>
          <p:cNvPr id="4" name="Slide Number Placeholder 3"/>
          <p:cNvSpPr>
            <a:spLocks noGrp="1"/>
          </p:cNvSpPr>
          <p:nvPr>
            <p:ph type="sldNum" sz="quarter" idx="10"/>
          </p:nvPr>
        </p:nvSpPr>
        <p:spPr/>
        <p:txBody>
          <a:bodyPr/>
          <a:lstStyle/>
          <a:p>
            <a:fld id="{5773AACC-7A9F-4742-8ADA-E77136D742A7}" type="slidenum">
              <a:rPr lang="en-US" smtClean="0"/>
              <a:pPr/>
              <a:t>8</a:t>
            </a:fld>
            <a:endParaRPr lang="en-US"/>
          </a:p>
        </p:txBody>
      </p:sp>
    </p:spTree>
    <p:extLst>
      <p:ext uri="{BB962C8B-B14F-4D97-AF65-F5344CB8AC3E}">
        <p14:creationId xmlns:p14="http://schemas.microsoft.com/office/powerpoint/2010/main" val="3346849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Maldives is</a:t>
            </a:r>
            <a:r>
              <a:rPr lang="en-US" baseline="0" dirty="0" smtClean="0"/>
              <a:t> one of the six pilot countries participating in the Scaling up renewable energy program in low income countries . </a:t>
            </a:r>
          </a:p>
          <a:p>
            <a:r>
              <a:rPr lang="en-US" baseline="0" dirty="0" smtClean="0"/>
              <a:t>As a requirement of the SREP an investment plane was prepared demonstrating how SREP resources together with leveraging by co-financiers will be used to support scaling up renewable energy development in Maldives.</a:t>
            </a:r>
          </a:p>
          <a:p>
            <a:r>
              <a:rPr lang="en-US" baseline="0" dirty="0" smtClean="0"/>
              <a:t>The main focus of this program is to meet the key energy policies.</a:t>
            </a:r>
          </a:p>
          <a:p>
            <a:endParaRPr lang="en-US" baseline="0" dirty="0" smtClean="0"/>
          </a:p>
          <a:p>
            <a:r>
              <a:rPr lang="en-US" sz="1200" kern="1200" baseline="0" dirty="0" smtClean="0">
                <a:solidFill>
                  <a:schemeClr val="tx1"/>
                </a:solidFill>
                <a:latin typeface="+mn-lt"/>
                <a:ea typeface="+mn-ea"/>
                <a:cs typeface="+mn-cs"/>
              </a:rPr>
              <a:t>The Government has initiated two</a:t>
            </a:r>
          </a:p>
          <a:p>
            <a:r>
              <a:rPr lang="en-US" sz="1200" kern="1200" baseline="0" dirty="0" smtClean="0">
                <a:solidFill>
                  <a:schemeClr val="tx1"/>
                </a:solidFill>
                <a:latin typeface="+mn-lt"/>
                <a:ea typeface="+mn-ea"/>
                <a:cs typeface="+mn-cs"/>
              </a:rPr>
              <a:t>projects – Preparing Outer Islands for Sustainable Energy Development (POISED) and</a:t>
            </a:r>
          </a:p>
          <a:p>
            <a:r>
              <a:rPr lang="en-US" sz="1200" kern="1200" baseline="0" dirty="0" smtClean="0">
                <a:solidFill>
                  <a:schemeClr val="tx1"/>
                </a:solidFill>
                <a:latin typeface="+mn-lt"/>
                <a:ea typeface="+mn-ea"/>
                <a:cs typeface="+mn-cs"/>
              </a:rPr>
              <a:t>Accelerating Sustainable Private Investments in Renewable Energy (ASPIRE) to support energy</a:t>
            </a:r>
          </a:p>
          <a:p>
            <a:r>
              <a:rPr lang="en-US" sz="1200" kern="1200" baseline="0" dirty="0" smtClean="0">
                <a:solidFill>
                  <a:schemeClr val="tx1"/>
                </a:solidFill>
                <a:latin typeface="+mn-lt"/>
                <a:ea typeface="+mn-ea"/>
                <a:cs typeface="+mn-cs"/>
              </a:rPr>
              <a:t>efficiency and renewable energy investments.</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773AACC-7A9F-4742-8ADA-E77136D742A7}" type="slidenum">
              <a:rPr lang="en-US" smtClean="0"/>
              <a:pPr/>
              <a:t>9</a:t>
            </a:fld>
            <a:endParaRPr lang="en-US"/>
          </a:p>
        </p:txBody>
      </p:sp>
    </p:spTree>
    <p:extLst>
      <p:ext uri="{BB962C8B-B14F-4D97-AF65-F5344CB8AC3E}">
        <p14:creationId xmlns:p14="http://schemas.microsoft.com/office/powerpoint/2010/main" val="2373922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Private sector investment projects to support solar photovoltaic investments</a:t>
            </a:r>
          </a:p>
          <a:p>
            <a:r>
              <a:rPr lang="en-US" sz="1200" kern="1200" baseline="0" dirty="0" smtClean="0">
                <a:solidFill>
                  <a:schemeClr val="tx1"/>
                </a:solidFill>
                <a:latin typeface="+mn-lt"/>
                <a:ea typeface="+mn-ea"/>
                <a:cs typeface="+mn-cs"/>
              </a:rPr>
              <a:t>on larger islands are under consideration outside and complementary to the Project.</a:t>
            </a:r>
            <a:endParaRPr lang="en-US" sz="1050" b="0" dirty="0" smtClean="0"/>
          </a:p>
          <a:p>
            <a:endParaRPr lang="en-US" sz="1050" b="0" dirty="0" smtClean="0"/>
          </a:p>
          <a:p>
            <a:endParaRPr lang="en-US" sz="1050" b="0" dirty="0" smtClean="0"/>
          </a:p>
          <a:p>
            <a:r>
              <a:rPr lang="en-US" sz="1050" b="0" dirty="0" smtClean="0"/>
              <a:t>RE investments Under Feeding</a:t>
            </a:r>
            <a:r>
              <a:rPr lang="en-US" sz="1050" b="0" baseline="0" dirty="0" smtClean="0"/>
              <a:t> </a:t>
            </a:r>
            <a:endParaRPr lang="en-US" sz="1050" b="0" dirty="0" smtClean="0"/>
          </a:p>
          <a:p>
            <a:r>
              <a:rPr lang="en-US" sz="1200" b="0" kern="1200" baseline="0" dirty="0" smtClean="0">
                <a:solidFill>
                  <a:schemeClr val="tx1"/>
                </a:solidFill>
                <a:latin typeface="+mn-lt"/>
                <a:ea typeface="+mn-ea"/>
                <a:cs typeface="+mn-cs"/>
              </a:rPr>
              <a:t>20MW of RE generation installed </a:t>
            </a:r>
            <a:endParaRPr lang="en-US" sz="1050" b="0" baseline="0" dirty="0" smtClean="0"/>
          </a:p>
        </p:txBody>
      </p:sp>
      <p:sp>
        <p:nvSpPr>
          <p:cNvPr id="4" name="Slide Number Placeholder 3"/>
          <p:cNvSpPr>
            <a:spLocks noGrp="1"/>
          </p:cNvSpPr>
          <p:nvPr>
            <p:ph type="sldNum" sz="quarter" idx="10"/>
          </p:nvPr>
        </p:nvSpPr>
        <p:spPr/>
        <p:txBody>
          <a:bodyPr/>
          <a:lstStyle/>
          <a:p>
            <a:fld id="{5773AACC-7A9F-4742-8ADA-E77136D742A7}" type="slidenum">
              <a:rPr lang="en-US" smtClean="0"/>
              <a:pPr/>
              <a:t>10</a:t>
            </a:fld>
            <a:endParaRPr lang="en-US"/>
          </a:p>
        </p:txBody>
      </p:sp>
    </p:spTree>
    <p:extLst>
      <p:ext uri="{BB962C8B-B14F-4D97-AF65-F5344CB8AC3E}">
        <p14:creationId xmlns:p14="http://schemas.microsoft.com/office/powerpoint/2010/main" val="3903813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transform the existing grids through physical investments in renewable energy, energy management and control systems, </a:t>
            </a:r>
          </a:p>
          <a:p>
            <a:r>
              <a:rPr lang="en-US" sz="1200" kern="1200" baseline="0" dirty="0" smtClean="0">
                <a:solidFill>
                  <a:schemeClr val="tx1"/>
                </a:solidFill>
                <a:latin typeface="+mn-lt"/>
                <a:ea typeface="+mn-ea"/>
                <a:cs typeface="+mn-cs"/>
              </a:rPr>
              <a:t>storage and improvements in distribution networks and significantly reduce the requirement for diesel to generate electricity.</a:t>
            </a:r>
            <a:endParaRPr lang="en-US" dirty="0"/>
          </a:p>
        </p:txBody>
      </p:sp>
      <p:sp>
        <p:nvSpPr>
          <p:cNvPr id="4" name="Slide Number Placeholder 3"/>
          <p:cNvSpPr>
            <a:spLocks noGrp="1"/>
          </p:cNvSpPr>
          <p:nvPr>
            <p:ph type="sldNum" sz="quarter" idx="10"/>
          </p:nvPr>
        </p:nvSpPr>
        <p:spPr/>
        <p:txBody>
          <a:bodyPr/>
          <a:lstStyle/>
          <a:p>
            <a:fld id="{5773AACC-7A9F-4742-8ADA-E77136D742A7}" type="slidenum">
              <a:rPr lang="en-US" smtClean="0"/>
              <a:pPr/>
              <a:t>11</a:t>
            </a:fld>
            <a:endParaRPr lang="en-US"/>
          </a:p>
        </p:txBody>
      </p:sp>
    </p:spTree>
    <p:extLst>
      <p:ext uri="{BB962C8B-B14F-4D97-AF65-F5344CB8AC3E}">
        <p14:creationId xmlns:p14="http://schemas.microsoft.com/office/powerpoint/2010/main" val="3358139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A3AA5F9-BC3D-4B24-A37F-BDE05FA03CE1}" type="datetimeFigureOut">
              <a:rPr lang="en-US" smtClean="0"/>
              <a:pPr/>
              <a:t>1/30/2017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3CECB47-80B4-4B6C-8C7D-05327BE61C2E}"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3AA5F9-BC3D-4B24-A37F-BDE05FA03CE1}" type="datetimeFigureOut">
              <a:rPr lang="en-US" smtClean="0"/>
              <a:pPr/>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ECB47-80B4-4B6C-8C7D-05327BE61C2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F3CECB47-80B4-4B6C-8C7D-05327BE61C2E}"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3AA5F9-BC3D-4B24-A37F-BDE05FA03CE1}" type="datetimeFigureOut">
              <a:rPr lang="en-US" smtClean="0"/>
              <a:pPr/>
              <a:t>1/30/2017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A3AA5F9-BC3D-4B24-A37F-BDE05FA03CE1}" type="datetimeFigureOut">
              <a:rPr lang="en-US" smtClean="0"/>
              <a:pPr/>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F3CECB47-80B4-4B6C-8C7D-05327BE61C2E}"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8A3AA5F9-BC3D-4B24-A37F-BDE05FA03CE1}" type="datetimeFigureOut">
              <a:rPr lang="en-US" smtClean="0"/>
              <a:pPr/>
              <a:t>1/30/2017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3CECB47-80B4-4B6C-8C7D-05327BE61C2E}"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A3AA5F9-BC3D-4B24-A37F-BDE05FA03CE1}" type="datetimeFigureOut">
              <a:rPr lang="en-US" smtClean="0"/>
              <a:pPr/>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ECB47-80B4-4B6C-8C7D-05327BE61C2E}"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A3AA5F9-BC3D-4B24-A37F-BDE05FA03CE1}" type="datetimeFigureOut">
              <a:rPr lang="en-US" smtClean="0"/>
              <a:pPr/>
              <a:t>1/30/2017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3CECB47-80B4-4B6C-8C7D-05327BE61C2E}"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A3AA5F9-BC3D-4B24-A37F-BDE05FA03CE1}" type="datetimeFigureOut">
              <a:rPr lang="en-US" smtClean="0"/>
              <a:pPr/>
              <a:t>1/30/2017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F3CECB47-80B4-4B6C-8C7D-05327BE61C2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8A3AA5F9-BC3D-4B24-A37F-BDE05FA03CE1}" type="datetimeFigureOut">
              <a:rPr lang="en-US" smtClean="0"/>
              <a:pPr/>
              <a:t>1/30/2017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3CECB47-80B4-4B6C-8C7D-05327BE61C2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3CECB47-80B4-4B6C-8C7D-05327BE61C2E}"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8A3AA5F9-BC3D-4B24-A37F-BDE05FA03CE1}" type="datetimeFigureOut">
              <a:rPr lang="en-US" smtClean="0"/>
              <a:pPr/>
              <a:t>1/30/2017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F3CECB47-80B4-4B6C-8C7D-05327BE61C2E}"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8A3AA5F9-BC3D-4B24-A37F-BDE05FA03CE1}" type="datetimeFigureOut">
              <a:rPr lang="en-US" smtClean="0"/>
              <a:pPr/>
              <a:t>1/30/2017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A3AA5F9-BC3D-4B24-A37F-BDE05FA03CE1}" type="datetimeFigureOut">
              <a:rPr lang="en-US" smtClean="0"/>
              <a:pPr/>
              <a:t>1/30/2017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3CECB47-80B4-4B6C-8C7D-05327BE61C2E}"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28600" y="1143000"/>
            <a:ext cx="7851648" cy="3429000"/>
          </a:xfrm>
          <a:ln>
            <a:noFill/>
          </a:ln>
        </p:spPr>
        <p:txBody>
          <a:bodyPr>
            <a:noAutofit/>
          </a:bodyPr>
          <a:lstStyle/>
          <a:p>
            <a:pPr algn="l"/>
            <a:r>
              <a:rPr lang="en-US" sz="2400" b="1" dirty="0" smtClean="0">
                <a:solidFill>
                  <a:schemeClr val="tx1"/>
                </a:solidFill>
                <a:latin typeface="Times New Roman" pitchFamily="18" charset="0"/>
                <a:cs typeface="Times New Roman" pitchFamily="18" charset="0"/>
              </a:rPr>
              <a:t/>
            </a:r>
            <a:br>
              <a:rPr lang="en-US" sz="2400" b="1" dirty="0" smtClean="0">
                <a:solidFill>
                  <a:schemeClr val="tx1"/>
                </a:solidFill>
                <a:latin typeface="Times New Roman" pitchFamily="18" charset="0"/>
                <a:cs typeface="Times New Roman" pitchFamily="18" charset="0"/>
              </a:rPr>
            </a:br>
            <a:r>
              <a:rPr lang="en-US" sz="2400" b="1" dirty="0" smtClean="0">
                <a:solidFill>
                  <a:schemeClr val="tx1"/>
                </a:solidFill>
                <a:latin typeface="Times New Roman" pitchFamily="18" charset="0"/>
                <a:cs typeface="Times New Roman" pitchFamily="18" charset="0"/>
              </a:rPr>
              <a:t/>
            </a:r>
            <a:br>
              <a:rPr lang="en-US" sz="2400" b="1" dirty="0" smtClean="0">
                <a:solidFill>
                  <a:schemeClr val="tx1"/>
                </a:solidFill>
                <a:latin typeface="Times New Roman" pitchFamily="18" charset="0"/>
                <a:cs typeface="Times New Roman" pitchFamily="18" charset="0"/>
              </a:rPr>
            </a:br>
            <a:r>
              <a:rPr lang="en-US" sz="2400" b="1" dirty="0" smtClean="0">
                <a:solidFill>
                  <a:schemeClr val="tx1"/>
                </a:solidFill>
                <a:latin typeface="Times New Roman" pitchFamily="18" charset="0"/>
                <a:cs typeface="Times New Roman" pitchFamily="18" charset="0"/>
              </a:rPr>
              <a:t/>
            </a:r>
            <a:br>
              <a:rPr lang="en-US" sz="2400" b="1" dirty="0" smtClean="0">
                <a:solidFill>
                  <a:schemeClr val="tx1"/>
                </a:solidFill>
                <a:latin typeface="Times New Roman" pitchFamily="18" charset="0"/>
                <a:cs typeface="Times New Roman" pitchFamily="18" charset="0"/>
              </a:rPr>
            </a:br>
            <a:r>
              <a:rPr lang="en-US" sz="2600" dirty="0" smtClean="0">
                <a:solidFill>
                  <a:schemeClr val="tx1"/>
                </a:solidFill>
                <a:latin typeface="Times New Roman" pitchFamily="18" charset="0"/>
                <a:cs typeface="Times New Roman" pitchFamily="18" charset="0"/>
              </a:rPr>
              <a:t/>
            </a:r>
            <a:br>
              <a:rPr lang="en-US" sz="2600" dirty="0" smtClean="0">
                <a:solidFill>
                  <a:schemeClr val="tx1"/>
                </a:solidFill>
                <a:latin typeface="Times New Roman" pitchFamily="18" charset="0"/>
                <a:cs typeface="Times New Roman" pitchFamily="18" charset="0"/>
              </a:rPr>
            </a:br>
            <a:r>
              <a:rPr lang="en-US" sz="2600" dirty="0" smtClean="0">
                <a:solidFill>
                  <a:schemeClr val="tx1"/>
                </a:solidFill>
                <a:latin typeface="Times New Roman" pitchFamily="18" charset="0"/>
                <a:cs typeface="Times New Roman" pitchFamily="18" charset="0"/>
              </a:rPr>
              <a:t/>
            </a:r>
            <a:br>
              <a:rPr lang="en-US" sz="2600" dirty="0" smtClean="0">
                <a:solidFill>
                  <a:schemeClr val="tx1"/>
                </a:solidFill>
                <a:latin typeface="Times New Roman" pitchFamily="18" charset="0"/>
                <a:cs typeface="Times New Roman" pitchFamily="18" charset="0"/>
              </a:rPr>
            </a:br>
            <a:endParaRPr lang="en-US" sz="2600" dirty="0">
              <a:solidFill>
                <a:schemeClr val="tx1"/>
              </a:solidFill>
              <a:latin typeface="Times New Roman" pitchFamily="18" charset="0"/>
              <a:cs typeface="Times New Roman" pitchFamily="18" charset="0"/>
            </a:endParaRPr>
          </a:p>
        </p:txBody>
      </p:sp>
      <p:pic>
        <p:nvPicPr>
          <p:cNvPr id="6" name="Picture 2" descr="C:\Users\hameed.ali\Desktop\Misc\Ministry 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521" r="26912" b="36978"/>
          <a:stretch/>
        </p:blipFill>
        <p:spPr bwMode="auto">
          <a:xfrm>
            <a:off x="7848600" y="1371600"/>
            <a:ext cx="919530" cy="86440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57200" y="685800"/>
            <a:ext cx="8686800" cy="830997"/>
          </a:xfrm>
          <a:prstGeom prst="rect">
            <a:avLst/>
          </a:prstGeom>
        </p:spPr>
        <p:txBody>
          <a:bodyPr wrap="square">
            <a:spAutoFit/>
          </a:bodyPr>
          <a:lstStyle/>
          <a:p>
            <a:pPr algn="ctr"/>
            <a:r>
              <a:rPr lang="en-US" sz="4800" b="1" dirty="0" smtClean="0">
                <a:latin typeface="Times New Roman" pitchFamily="18" charset="0"/>
                <a:cs typeface="Times New Roman" pitchFamily="18" charset="0"/>
              </a:rPr>
              <a:t>Republic of Maldives</a:t>
            </a:r>
            <a:endParaRPr lang="en-US" sz="4800" dirty="0">
              <a:latin typeface="Times New Roman" pitchFamily="18" charset="0"/>
              <a:cs typeface="Times New Roman" pitchFamily="18" charset="0"/>
            </a:endParaRPr>
          </a:p>
        </p:txBody>
      </p:sp>
      <p:sp>
        <p:nvSpPr>
          <p:cNvPr id="47106" name="AutoShape 2" descr="Image result for maldives fla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7108" name="AutoShape 4" descr="Image result for maldives fla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7110" name="AutoShape 6" descr="Image result for maldives fla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Picture 8" descr="flag.png"/>
          <p:cNvPicPr>
            <a:picLocks noChangeAspect="1"/>
          </p:cNvPicPr>
          <p:nvPr/>
        </p:nvPicPr>
        <p:blipFill>
          <a:blip r:embed="rId5"/>
          <a:stretch>
            <a:fillRect/>
          </a:stretch>
        </p:blipFill>
        <p:spPr>
          <a:xfrm>
            <a:off x="381000" y="1396746"/>
            <a:ext cx="1371600" cy="912114"/>
          </a:xfrm>
          <a:prstGeom prst="rect">
            <a:avLst/>
          </a:prstGeom>
        </p:spPr>
      </p:pic>
      <p:sp>
        <p:nvSpPr>
          <p:cNvPr id="10" name="Subtitle 4"/>
          <p:cNvSpPr>
            <a:spLocks noGrp="1"/>
          </p:cNvSpPr>
          <p:nvPr>
            <p:ph type="subTitle" idx="1"/>
          </p:nvPr>
        </p:nvSpPr>
        <p:spPr>
          <a:xfrm>
            <a:off x="913434" y="5554662"/>
            <a:ext cx="7854696" cy="914400"/>
          </a:xfrm>
        </p:spPr>
        <p:txBody>
          <a:bodyPr>
            <a:normAutofit/>
          </a:bodyPr>
          <a:lstStyle/>
          <a:p>
            <a:r>
              <a:rPr lang="en-US" sz="1050" dirty="0">
                <a:solidFill>
                  <a:schemeClr val="tx1"/>
                </a:solidFill>
                <a:latin typeface="Times New Roman" pitchFamily="18" charset="0"/>
                <a:cs typeface="Times New Roman" pitchFamily="18" charset="0"/>
              </a:rPr>
              <a:t>Training Program to Support Renewable Energy </a:t>
            </a:r>
            <a:r>
              <a:rPr lang="en-US" sz="1050" dirty="0" smtClean="0">
                <a:solidFill>
                  <a:schemeClr val="tx1"/>
                </a:solidFill>
                <a:latin typeface="Times New Roman" pitchFamily="18" charset="0"/>
                <a:cs typeface="Times New Roman" pitchFamily="18" charset="0"/>
              </a:rPr>
              <a:t>Deployment</a:t>
            </a:r>
          </a:p>
          <a:p>
            <a:r>
              <a:rPr lang="en-US" sz="1050" dirty="0" smtClean="0">
                <a:solidFill>
                  <a:schemeClr val="tx1"/>
                </a:solidFill>
                <a:latin typeface="Times New Roman" pitchFamily="18" charset="0"/>
                <a:cs typeface="Times New Roman" pitchFamily="18" charset="0"/>
              </a:rPr>
              <a:t> </a:t>
            </a:r>
            <a:r>
              <a:rPr lang="en-US" sz="1050" dirty="0">
                <a:solidFill>
                  <a:schemeClr val="tx1"/>
                </a:solidFill>
                <a:latin typeface="Times New Roman" pitchFamily="18" charset="0"/>
                <a:cs typeface="Times New Roman" pitchFamily="18" charset="0"/>
              </a:rPr>
              <a:t>in </a:t>
            </a:r>
            <a:r>
              <a:rPr lang="en-US" sz="1050" dirty="0" smtClean="0">
                <a:solidFill>
                  <a:schemeClr val="tx1"/>
                </a:solidFill>
                <a:latin typeface="Times New Roman" pitchFamily="18" charset="0"/>
                <a:cs typeface="Times New Roman" pitchFamily="18" charset="0"/>
              </a:rPr>
              <a:t>Asia-Pacific Island </a:t>
            </a:r>
            <a:r>
              <a:rPr lang="en-US" sz="1050" dirty="0">
                <a:solidFill>
                  <a:schemeClr val="tx1"/>
                </a:solidFill>
                <a:latin typeface="Times New Roman" pitchFamily="18" charset="0"/>
                <a:cs typeface="Times New Roman" pitchFamily="18" charset="0"/>
              </a:rPr>
              <a:t>Nations</a:t>
            </a:r>
            <a:endParaRPr lang="en-US" sz="1050" dirty="0" smtClean="0">
              <a:solidFill>
                <a:schemeClr val="tx1"/>
              </a:solidFill>
              <a:latin typeface="Times New Roman" pitchFamily="18" charset="0"/>
              <a:cs typeface="Times New Roman" pitchFamily="18" charset="0"/>
            </a:endParaRPr>
          </a:p>
          <a:p>
            <a:pPr algn="ctr"/>
            <a:r>
              <a:rPr lang="en-US" sz="1050" dirty="0" smtClean="0">
                <a:solidFill>
                  <a:schemeClr val="tx1"/>
                </a:solidFill>
                <a:latin typeface="Times New Roman" pitchFamily="18" charset="0"/>
                <a:cs typeface="Times New Roman" pitchFamily="18" charset="0"/>
              </a:rPr>
              <a:t>6-10 FEBRUARY 2017 </a:t>
            </a:r>
            <a:br>
              <a:rPr lang="en-US" sz="1050" dirty="0" smtClean="0">
                <a:solidFill>
                  <a:schemeClr val="tx1"/>
                </a:solidFill>
                <a:latin typeface="Times New Roman" pitchFamily="18" charset="0"/>
                <a:cs typeface="Times New Roman" pitchFamily="18" charset="0"/>
              </a:rPr>
            </a:br>
            <a:endParaRPr lang="en-US" sz="105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304800" y="381000"/>
            <a:ext cx="8534400" cy="758952"/>
          </a:xfrm>
        </p:spPr>
        <p:txBody>
          <a:bodyPr>
            <a:normAutofit fontScale="90000"/>
          </a:bodyPr>
          <a:lstStyle/>
          <a:p>
            <a:r>
              <a:rPr lang="en-US" dirty="0" smtClean="0"/>
              <a:t>ASPIRE – Accelerating Sustainable Private Investments in Renewable Energy</a:t>
            </a:r>
            <a:endParaRPr lang="en-US" dirty="0"/>
          </a:p>
        </p:txBody>
      </p:sp>
      <p:sp>
        <p:nvSpPr>
          <p:cNvPr id="20" name="Content Placeholder 19"/>
          <p:cNvSpPr>
            <a:spLocks noGrp="1"/>
          </p:cNvSpPr>
          <p:nvPr>
            <p:ph sz="quarter" idx="1"/>
          </p:nvPr>
        </p:nvSpPr>
        <p:spPr>
          <a:xfrm>
            <a:off x="381000" y="1524000"/>
            <a:ext cx="8503920" cy="4572000"/>
          </a:xfrm>
        </p:spPr>
        <p:txBody>
          <a:bodyPr>
            <a:normAutofit/>
          </a:bodyPr>
          <a:lstStyle/>
          <a:p>
            <a:pPr algn="just">
              <a:buNone/>
            </a:pPr>
            <a:endParaRPr lang="en-US" sz="3600" b="1" dirty="0" smtClean="0"/>
          </a:p>
          <a:p>
            <a:pPr marL="285750" indent="-285750">
              <a:buFont typeface="Arial" pitchFamily="34" charset="0"/>
              <a:buChar char="•"/>
            </a:pPr>
            <a:r>
              <a:rPr lang="en-US" sz="2400" dirty="0" smtClean="0"/>
              <a:t>Administered by the World Bank (WB)</a:t>
            </a:r>
          </a:p>
          <a:p>
            <a:pPr marL="285750" indent="-285750"/>
            <a:endParaRPr lang="en-US" sz="2400" dirty="0" smtClean="0"/>
          </a:p>
          <a:p>
            <a:pPr>
              <a:buNone/>
            </a:pPr>
            <a:r>
              <a:rPr lang="en-US" sz="2400" b="1" dirty="0" smtClean="0"/>
              <a:t>    Scope</a:t>
            </a:r>
          </a:p>
          <a:p>
            <a:endParaRPr lang="en-US" sz="2400" dirty="0" smtClean="0"/>
          </a:p>
          <a:p>
            <a:pPr marL="285750" indent="-285750">
              <a:buFont typeface="Arial" panose="020B0604020202020204" pitchFamily="34" charset="0"/>
              <a:buChar char="•"/>
            </a:pPr>
            <a:r>
              <a:rPr lang="en-US" sz="2400" dirty="0" smtClean="0"/>
              <a:t>to create project structures conducive for private sector participation </a:t>
            </a:r>
          </a:p>
          <a:p>
            <a:pPr marL="285750" indent="-285750">
              <a:buFont typeface="Arial" panose="020B0604020202020204" pitchFamily="34" charset="0"/>
              <a:buChar char="•"/>
            </a:pPr>
            <a:r>
              <a:rPr lang="en-US" sz="2400" dirty="0" smtClean="0"/>
              <a:t>install 20MW of solar PV</a:t>
            </a:r>
          </a:p>
          <a:p>
            <a:pPr marL="285750" indent="-285750">
              <a:buFont typeface="Arial" panose="020B0604020202020204" pitchFamily="34" charset="0"/>
              <a:buChar char="•"/>
            </a:pPr>
            <a:r>
              <a:rPr lang="en-US" sz="2400" dirty="0" smtClean="0"/>
              <a:t>Geographical coverage: Greater Male’ Region</a:t>
            </a:r>
          </a:p>
          <a:p>
            <a:endParaRPr lang="en-US" sz="3600" dirty="0" smtClean="0"/>
          </a:p>
          <a:p>
            <a:endParaRPr lang="en-US" dirty="0"/>
          </a:p>
        </p:txBody>
      </p:sp>
    </p:spTree>
    <p:extLst>
      <p:ext uri="{BB962C8B-B14F-4D97-AF65-F5344CB8AC3E}">
        <p14:creationId xmlns:p14="http://schemas.microsoft.com/office/powerpoint/2010/main" val="40965879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61"/>
          <p:cNvSpPr>
            <a:spLocks noGrp="1"/>
          </p:cNvSpPr>
          <p:nvPr>
            <p:ph type="title"/>
          </p:nvPr>
        </p:nvSpPr>
        <p:spPr>
          <a:xfrm>
            <a:off x="304800" y="384048"/>
            <a:ext cx="8534400" cy="758952"/>
          </a:xfrm>
        </p:spPr>
        <p:txBody>
          <a:bodyPr>
            <a:normAutofit fontScale="90000"/>
          </a:bodyPr>
          <a:lstStyle/>
          <a:p>
            <a:r>
              <a:rPr lang="en-US" dirty="0" smtClean="0"/>
              <a:t>POISED – Preparing Outer Islands for Sustainable Energy Development</a:t>
            </a:r>
            <a:endParaRPr lang="en-US" dirty="0"/>
          </a:p>
        </p:txBody>
      </p:sp>
      <p:sp>
        <p:nvSpPr>
          <p:cNvPr id="33" name="Content Placeholder 32"/>
          <p:cNvSpPr>
            <a:spLocks noGrp="1"/>
          </p:cNvSpPr>
          <p:nvPr>
            <p:ph sz="quarter" idx="1"/>
          </p:nvPr>
        </p:nvSpPr>
        <p:spPr/>
        <p:txBody>
          <a:bodyPr>
            <a:normAutofit/>
          </a:bodyPr>
          <a:lstStyle/>
          <a:p>
            <a:pPr marL="285750" indent="-285750">
              <a:buFont typeface="Arial" pitchFamily="34" charset="0"/>
              <a:buChar char="•"/>
            </a:pPr>
            <a:endParaRPr lang="en-US" sz="2400" dirty="0" smtClean="0"/>
          </a:p>
          <a:p>
            <a:pPr marL="285750" indent="-285750">
              <a:buFont typeface="Arial" pitchFamily="34" charset="0"/>
              <a:buChar char="•"/>
            </a:pPr>
            <a:r>
              <a:rPr lang="en-US" sz="2400" dirty="0" smtClean="0"/>
              <a:t>Administered by Asian Development Bank (ADB)</a:t>
            </a:r>
          </a:p>
          <a:p>
            <a:pPr marL="285750" indent="-285750">
              <a:buFont typeface="Arial" pitchFamily="34" charset="0"/>
              <a:buChar char="•"/>
            </a:pPr>
            <a:r>
              <a:rPr lang="en-US" sz="2400" dirty="0" smtClean="0"/>
              <a:t>Public sector investments</a:t>
            </a:r>
          </a:p>
          <a:p>
            <a:pPr marL="285750" indent="-285750">
              <a:buNone/>
            </a:pPr>
            <a:endParaRPr lang="en-US" sz="2400" dirty="0" smtClean="0"/>
          </a:p>
          <a:p>
            <a:pPr>
              <a:buNone/>
            </a:pPr>
            <a:r>
              <a:rPr lang="en-US" sz="2400" dirty="0" smtClean="0"/>
              <a:t>     </a:t>
            </a:r>
            <a:r>
              <a:rPr lang="en-US" sz="2400" b="1" dirty="0" smtClean="0"/>
              <a:t>Scope</a:t>
            </a:r>
          </a:p>
          <a:p>
            <a:pPr marL="285750" indent="-285750">
              <a:buFont typeface="Arial" pitchFamily="34" charset="0"/>
              <a:buChar char="•"/>
            </a:pPr>
            <a:r>
              <a:rPr lang="en-US" sz="2400" dirty="0" smtClean="0"/>
              <a:t>rehabilitate existing power systems in the islands</a:t>
            </a:r>
          </a:p>
          <a:p>
            <a:pPr marL="285750" indent="-285750">
              <a:buFont typeface="Arial" pitchFamily="34" charset="0"/>
              <a:buChar char="•"/>
            </a:pPr>
            <a:r>
              <a:rPr lang="en-US" sz="2400" dirty="0" smtClean="0"/>
              <a:t>installing about 21MW of RE in the islands</a:t>
            </a:r>
          </a:p>
          <a:p>
            <a:pPr marL="285750" indent="-285750">
              <a:buFont typeface="Arial" pitchFamily="34" charset="0"/>
              <a:buChar char="•"/>
            </a:pPr>
            <a:r>
              <a:rPr lang="en-US" sz="2400" dirty="0" smtClean="0"/>
              <a:t>Geographical coverage: Outer Islands</a:t>
            </a:r>
          </a:p>
        </p:txBody>
      </p:sp>
    </p:spTree>
    <p:extLst>
      <p:ext uri="{BB962C8B-B14F-4D97-AF65-F5344CB8AC3E}">
        <p14:creationId xmlns:p14="http://schemas.microsoft.com/office/powerpoint/2010/main" val="13631477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in Energy Sector </a:t>
            </a:r>
            <a:endParaRPr lang="en-US" dirty="0"/>
          </a:p>
        </p:txBody>
      </p:sp>
      <p:sp>
        <p:nvSpPr>
          <p:cNvPr id="3" name="Content Placeholder 2"/>
          <p:cNvSpPr>
            <a:spLocks noGrp="1"/>
          </p:cNvSpPr>
          <p:nvPr>
            <p:ph sz="quarter" idx="1"/>
          </p:nvPr>
        </p:nvSpPr>
        <p:spPr/>
        <p:txBody>
          <a:bodyPr>
            <a:normAutofit/>
          </a:bodyPr>
          <a:lstStyle/>
          <a:p>
            <a:pPr>
              <a:spcBef>
                <a:spcPts val="0"/>
              </a:spcBef>
              <a:spcAft>
                <a:spcPts val="1200"/>
              </a:spcAft>
            </a:pPr>
            <a:endParaRPr lang="en-US" sz="2200" dirty="0" smtClean="0"/>
          </a:p>
          <a:p>
            <a:pPr>
              <a:spcBef>
                <a:spcPts val="0"/>
              </a:spcBef>
              <a:spcAft>
                <a:spcPts val="1200"/>
              </a:spcAft>
            </a:pPr>
            <a:r>
              <a:rPr lang="en-US" sz="2200" dirty="0" smtClean="0"/>
              <a:t>Over </a:t>
            </a:r>
            <a:r>
              <a:rPr lang="en-US" sz="2200" dirty="0"/>
              <a:t>dependence on high cost of imported fossil </a:t>
            </a:r>
            <a:r>
              <a:rPr lang="en-US" sz="2200" dirty="0" smtClean="0"/>
              <a:t>fuels</a:t>
            </a:r>
          </a:p>
          <a:p>
            <a:pPr>
              <a:spcBef>
                <a:spcPts val="0"/>
              </a:spcBef>
              <a:spcAft>
                <a:spcPts val="1200"/>
              </a:spcAft>
            </a:pPr>
            <a:r>
              <a:rPr lang="en-US" sz="2200" dirty="0" smtClean="0"/>
              <a:t>Lack of Financing available for RE applications as well as for RE- based livelihoods projects.</a:t>
            </a:r>
          </a:p>
          <a:p>
            <a:pPr>
              <a:spcBef>
                <a:spcPts val="0"/>
              </a:spcBef>
              <a:spcAft>
                <a:spcPts val="1200"/>
              </a:spcAft>
            </a:pPr>
            <a:r>
              <a:rPr lang="en-US" sz="2200" dirty="0" smtClean="0"/>
              <a:t>Limited involvement of entrepreneurs in producing and servicing RE systems</a:t>
            </a:r>
          </a:p>
          <a:p>
            <a:pPr>
              <a:spcBef>
                <a:spcPts val="0"/>
              </a:spcBef>
              <a:spcAft>
                <a:spcPts val="1200"/>
              </a:spcAft>
            </a:pPr>
            <a:r>
              <a:rPr lang="en-US" sz="2200" dirty="0" smtClean="0"/>
              <a:t>Limited </a:t>
            </a:r>
            <a:r>
              <a:rPr lang="en-US" sz="2200" dirty="0"/>
              <a:t>development of </a:t>
            </a:r>
            <a:r>
              <a:rPr lang="en-US" sz="2200" dirty="0" smtClean="0"/>
              <a:t> indigenous </a:t>
            </a:r>
            <a:r>
              <a:rPr lang="en-US" sz="2200" dirty="0"/>
              <a:t>energy </a:t>
            </a:r>
            <a:r>
              <a:rPr lang="en-US" sz="2200" dirty="0" smtClean="0"/>
              <a:t>sources</a:t>
            </a:r>
          </a:p>
          <a:p>
            <a:pPr>
              <a:spcBef>
                <a:spcPts val="0"/>
              </a:spcBef>
              <a:spcAft>
                <a:spcPts val="1200"/>
              </a:spcAft>
            </a:pPr>
            <a:r>
              <a:rPr lang="en-US" sz="2200" dirty="0" smtClean="0"/>
              <a:t>Inefficient use of energy</a:t>
            </a:r>
            <a:endParaRPr lang="en-US" sz="2200" dirty="0"/>
          </a:p>
        </p:txBody>
      </p:sp>
    </p:spTree>
    <p:extLst>
      <p:ext uri="{BB962C8B-B14F-4D97-AF65-F5344CB8AC3E}">
        <p14:creationId xmlns:p14="http://schemas.microsoft.com/office/powerpoint/2010/main" val="3507669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28600"/>
            <a:ext cx="9220200" cy="1524000"/>
          </a:xfrm>
        </p:spPr>
        <p:txBody>
          <a:bodyPr>
            <a:normAutofit/>
          </a:bodyPr>
          <a:lstStyle/>
          <a:p>
            <a:r>
              <a:rPr lang="en-US" sz="3600" dirty="0" smtClean="0"/>
              <a:t>Existing Renewable Energy Installations</a:t>
            </a:r>
            <a:endParaRPr lang="en-US" sz="3600" dirty="0"/>
          </a:p>
        </p:txBody>
      </p:sp>
      <p:pic>
        <p:nvPicPr>
          <p:cNvPr id="6" name="Picture 2" descr="X:\Energy\EditShare\Project for clean energy promotion in male'\Phase 2\PhaseⅡ Video &amp; picture\selection of photos for the video spot\Ph 1\thaajuhdheen.JPG"/>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l="19629" t="46676" r="915" b="-1"/>
          <a:stretch/>
        </p:blipFill>
        <p:spPr bwMode="auto">
          <a:xfrm>
            <a:off x="152400" y="2743200"/>
            <a:ext cx="8839200" cy="3886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70450" y="1721308"/>
            <a:ext cx="1296144" cy="369332"/>
          </a:xfrm>
          <a:prstGeom prst="rect">
            <a:avLst/>
          </a:prstGeom>
          <a:noFill/>
        </p:spPr>
        <p:txBody>
          <a:bodyPr wrap="square" rtlCol="0">
            <a:spAutoFit/>
          </a:bodyPr>
          <a:lstStyle/>
          <a:p>
            <a:r>
              <a:rPr lang="en-US" dirty="0" smtClean="0"/>
              <a:t>Completed</a:t>
            </a:r>
            <a:endParaRPr lang="en-US" dirty="0"/>
          </a:p>
        </p:txBody>
      </p:sp>
      <p:sp>
        <p:nvSpPr>
          <p:cNvPr id="23" name="TextBox 22"/>
          <p:cNvSpPr txBox="1"/>
          <p:nvPr/>
        </p:nvSpPr>
        <p:spPr>
          <a:xfrm>
            <a:off x="7390178" y="2396621"/>
            <a:ext cx="1296144" cy="369332"/>
          </a:xfrm>
          <a:prstGeom prst="rect">
            <a:avLst/>
          </a:prstGeom>
          <a:noFill/>
        </p:spPr>
        <p:txBody>
          <a:bodyPr wrap="square" rtlCol="0">
            <a:spAutoFit/>
          </a:bodyPr>
          <a:lstStyle/>
          <a:p>
            <a:r>
              <a:rPr lang="en-US" dirty="0" smtClean="0"/>
              <a:t>Ongoing</a:t>
            </a:r>
            <a:endParaRPr lang="en-US" dirty="0"/>
          </a:p>
        </p:txBody>
      </p:sp>
      <p:cxnSp>
        <p:nvCxnSpPr>
          <p:cNvPr id="26" name="Straight Arrow Connector 25"/>
          <p:cNvCxnSpPr/>
          <p:nvPr/>
        </p:nvCxnSpPr>
        <p:spPr>
          <a:xfrm>
            <a:off x="6297453" y="1905974"/>
            <a:ext cx="1058641" cy="0"/>
          </a:xfrm>
          <a:prstGeom prst="straightConnector1">
            <a:avLst/>
          </a:prstGeom>
          <a:ln>
            <a:tailEnd type="oval" w="lg" len="lg"/>
          </a:ln>
        </p:spPr>
        <p:style>
          <a:lnRef idx="3">
            <a:schemeClr val="accent2"/>
          </a:lnRef>
          <a:fillRef idx="0">
            <a:schemeClr val="accent2"/>
          </a:fillRef>
          <a:effectRef idx="2">
            <a:schemeClr val="accent2"/>
          </a:effectRef>
          <a:fontRef idx="minor">
            <a:schemeClr val="tx1"/>
          </a:fontRef>
        </p:style>
      </p:cxnSp>
      <p:cxnSp>
        <p:nvCxnSpPr>
          <p:cNvPr id="28" name="Straight Arrow Connector 27"/>
          <p:cNvCxnSpPr/>
          <p:nvPr/>
        </p:nvCxnSpPr>
        <p:spPr>
          <a:xfrm>
            <a:off x="6311808" y="2595833"/>
            <a:ext cx="1058641" cy="0"/>
          </a:xfrm>
          <a:prstGeom prst="straightConnector1">
            <a:avLst/>
          </a:prstGeom>
          <a:ln>
            <a:tailEnd type="oval" w="lg" len="lg"/>
          </a:ln>
        </p:spPr>
        <p:style>
          <a:lnRef idx="3">
            <a:schemeClr val="accent6"/>
          </a:lnRef>
          <a:fillRef idx="0">
            <a:schemeClr val="accent6"/>
          </a:fillRef>
          <a:effectRef idx="2">
            <a:schemeClr val="accent6"/>
          </a:effectRef>
          <a:fontRef idx="minor">
            <a:schemeClr val="tx1"/>
          </a:fontRef>
        </p:style>
      </p:cxnSp>
      <p:sp>
        <p:nvSpPr>
          <p:cNvPr id="45" name="Title 1"/>
          <p:cNvSpPr txBox="1">
            <a:spLocks/>
          </p:cNvSpPr>
          <p:nvPr/>
        </p:nvSpPr>
        <p:spPr>
          <a:xfrm>
            <a:off x="3505200" y="228600"/>
            <a:ext cx="5410200" cy="9906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accent3">
                    <a:shade val="75000"/>
                  </a:schemeClr>
                </a:solidFill>
                <a:effectLst/>
                <a:uLnTx/>
                <a:uFillTx/>
                <a:latin typeface="+mj-lt"/>
                <a:ea typeface="+mj-ea"/>
                <a:cs typeface="+mj-cs"/>
              </a:rPr>
              <a:t>Completed and Ongoing PV projects 2014 - 2016</a:t>
            </a:r>
            <a:endParaRPr kumimoji="0" lang="en-US" sz="2800" b="0" i="0" u="none" strike="noStrike" kern="1200" cap="none" spc="0" normalizeH="0" baseline="0" noProof="0" dirty="0">
              <a:ln>
                <a:noFill/>
              </a:ln>
              <a:solidFill>
                <a:schemeClr val="accent3">
                  <a:shade val="75000"/>
                </a:schemeClr>
              </a:solidFill>
              <a:effectLst/>
              <a:uLnTx/>
              <a:uFillTx/>
              <a:latin typeface="+mj-lt"/>
              <a:ea typeface="+mj-ea"/>
              <a:cs typeface="+mj-cs"/>
            </a:endParaRPr>
          </a:p>
        </p:txBody>
      </p:sp>
      <p:sp>
        <p:nvSpPr>
          <p:cNvPr id="48" name="TextBox 47"/>
          <p:cNvSpPr txBox="1"/>
          <p:nvPr/>
        </p:nvSpPr>
        <p:spPr>
          <a:xfrm>
            <a:off x="1234962" y="5767372"/>
            <a:ext cx="1104790" cy="415498"/>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1050" dirty="0" err="1" smtClean="0">
                <a:solidFill>
                  <a:schemeClr val="tx1">
                    <a:lumMod val="85000"/>
                    <a:lumOff val="15000"/>
                  </a:schemeClr>
                </a:solidFill>
              </a:rPr>
              <a:t>G.Dh</a:t>
            </a:r>
            <a:r>
              <a:rPr lang="en-US" sz="1050" dirty="0" smtClean="0">
                <a:solidFill>
                  <a:schemeClr val="tx1">
                    <a:lumMod val="85000"/>
                    <a:lumOff val="15000"/>
                  </a:schemeClr>
                </a:solidFill>
              </a:rPr>
              <a:t>. </a:t>
            </a:r>
            <a:r>
              <a:rPr lang="en-US" sz="1050" dirty="0" err="1" smtClean="0">
                <a:solidFill>
                  <a:schemeClr val="tx1">
                    <a:lumMod val="85000"/>
                    <a:lumOff val="15000"/>
                  </a:schemeClr>
                </a:solidFill>
              </a:rPr>
              <a:t>Thinadhoo</a:t>
            </a:r>
            <a:endParaRPr lang="en-US" sz="1050" dirty="0" smtClean="0">
              <a:solidFill>
                <a:schemeClr val="tx1">
                  <a:lumMod val="85000"/>
                  <a:lumOff val="15000"/>
                </a:schemeClr>
              </a:solidFill>
            </a:endParaRPr>
          </a:p>
          <a:p>
            <a:r>
              <a:rPr lang="en-US" sz="1050" dirty="0" smtClean="0">
                <a:solidFill>
                  <a:schemeClr val="tx1">
                    <a:lumMod val="85000"/>
                    <a:lumOff val="15000"/>
                  </a:schemeClr>
                </a:solidFill>
              </a:rPr>
              <a:t>         558  </a:t>
            </a:r>
            <a:r>
              <a:rPr lang="en-US" sz="1050" dirty="0" err="1" smtClean="0">
                <a:solidFill>
                  <a:schemeClr val="tx1">
                    <a:lumMod val="85000"/>
                    <a:lumOff val="15000"/>
                  </a:schemeClr>
                </a:solidFill>
              </a:rPr>
              <a:t>kWp</a:t>
            </a:r>
            <a:endParaRPr lang="en-US" sz="1050" dirty="0" smtClean="0">
              <a:solidFill>
                <a:schemeClr val="tx1">
                  <a:lumMod val="85000"/>
                  <a:lumOff val="15000"/>
                </a:schemeClr>
              </a:solidFill>
            </a:endParaRPr>
          </a:p>
        </p:txBody>
      </p:sp>
      <p:sp>
        <p:nvSpPr>
          <p:cNvPr id="18" name="TextBox 17"/>
          <p:cNvSpPr txBox="1"/>
          <p:nvPr/>
        </p:nvSpPr>
        <p:spPr>
          <a:xfrm>
            <a:off x="1043608" y="2087270"/>
            <a:ext cx="1309974" cy="261610"/>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1100" dirty="0" smtClean="0">
                <a:solidFill>
                  <a:schemeClr val="tx1">
                    <a:lumMod val="85000"/>
                    <a:lumOff val="15000"/>
                  </a:schemeClr>
                </a:solidFill>
              </a:rPr>
              <a:t>K. </a:t>
            </a:r>
            <a:r>
              <a:rPr lang="en-US" sz="1100" dirty="0" err="1" smtClean="0">
                <a:solidFill>
                  <a:schemeClr val="tx1">
                    <a:lumMod val="85000"/>
                    <a:lumOff val="15000"/>
                  </a:schemeClr>
                </a:solidFill>
              </a:rPr>
              <a:t>Dhiffushi</a:t>
            </a:r>
            <a:r>
              <a:rPr lang="en-US" sz="1100" dirty="0" smtClean="0">
                <a:solidFill>
                  <a:schemeClr val="tx1">
                    <a:lumMod val="85000"/>
                    <a:lumOff val="15000"/>
                  </a:schemeClr>
                </a:solidFill>
              </a:rPr>
              <a:t> 40 </a:t>
            </a:r>
            <a:r>
              <a:rPr lang="en-US" sz="1100" dirty="0" err="1" smtClean="0">
                <a:solidFill>
                  <a:schemeClr val="tx1">
                    <a:lumMod val="85000"/>
                    <a:lumOff val="15000"/>
                  </a:schemeClr>
                </a:solidFill>
              </a:rPr>
              <a:t>kWp</a:t>
            </a:r>
            <a:endParaRPr lang="en-US" sz="1100" dirty="0">
              <a:solidFill>
                <a:schemeClr val="tx1">
                  <a:lumMod val="85000"/>
                  <a:lumOff val="15000"/>
                </a:schemeClr>
              </a:solidFill>
            </a:endParaRPr>
          </a:p>
        </p:txBody>
      </p:sp>
      <p:cxnSp>
        <p:nvCxnSpPr>
          <p:cNvPr id="32" name="Straight Arrow Connector 31"/>
          <p:cNvCxnSpPr/>
          <p:nvPr/>
        </p:nvCxnSpPr>
        <p:spPr>
          <a:xfrm>
            <a:off x="2339752" y="6669360"/>
            <a:ext cx="460165" cy="0"/>
          </a:xfrm>
          <a:prstGeom prst="straightConnector1">
            <a:avLst/>
          </a:prstGeom>
          <a:ln>
            <a:tailEnd type="oval" w="lg" len="lg"/>
          </a:ln>
        </p:spPr>
        <p:style>
          <a:lnRef idx="2">
            <a:schemeClr val="accent6"/>
          </a:lnRef>
          <a:fillRef idx="0">
            <a:schemeClr val="accent6"/>
          </a:fillRef>
          <a:effectRef idx="1">
            <a:schemeClr val="accent6"/>
          </a:effectRef>
          <a:fontRef idx="minor">
            <a:schemeClr val="tx1"/>
          </a:fontRef>
        </p:style>
      </p:cxnSp>
      <p:sp>
        <p:nvSpPr>
          <p:cNvPr id="34" name="TextBox 33"/>
          <p:cNvSpPr txBox="1"/>
          <p:nvPr/>
        </p:nvSpPr>
        <p:spPr>
          <a:xfrm>
            <a:off x="1043609" y="6525344"/>
            <a:ext cx="1440160" cy="26161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100" dirty="0" err="1" smtClean="0">
                <a:solidFill>
                  <a:schemeClr val="tx1">
                    <a:lumMod val="85000"/>
                    <a:lumOff val="15000"/>
                  </a:schemeClr>
                </a:solidFill>
              </a:rPr>
              <a:t>Addu</a:t>
            </a:r>
            <a:r>
              <a:rPr lang="en-US" sz="1100" dirty="0" smtClean="0">
                <a:solidFill>
                  <a:schemeClr val="tx1">
                    <a:lumMod val="85000"/>
                    <a:lumOff val="15000"/>
                  </a:schemeClr>
                </a:solidFill>
              </a:rPr>
              <a:t> 1600 </a:t>
            </a:r>
            <a:r>
              <a:rPr lang="en-US" sz="1100" dirty="0" err="1" smtClean="0">
                <a:solidFill>
                  <a:schemeClr val="tx1">
                    <a:lumMod val="85000"/>
                    <a:lumOff val="15000"/>
                  </a:schemeClr>
                </a:solidFill>
              </a:rPr>
              <a:t>kWp</a:t>
            </a:r>
            <a:endParaRPr lang="en-US" sz="1100" dirty="0">
              <a:solidFill>
                <a:schemeClr val="tx1">
                  <a:lumMod val="85000"/>
                  <a:lumOff val="15000"/>
                </a:schemeClr>
              </a:solidFill>
            </a:endParaRPr>
          </a:p>
        </p:txBody>
      </p:sp>
      <p:sp>
        <p:nvSpPr>
          <p:cNvPr id="36" name="TextBox 35"/>
          <p:cNvSpPr txBox="1"/>
          <p:nvPr/>
        </p:nvSpPr>
        <p:spPr>
          <a:xfrm>
            <a:off x="3910607" y="2320617"/>
            <a:ext cx="1354858" cy="577081"/>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1050" dirty="0" smtClean="0">
                <a:solidFill>
                  <a:schemeClr val="tx1">
                    <a:lumMod val="85000"/>
                    <a:lumOff val="15000"/>
                  </a:schemeClr>
                </a:solidFill>
              </a:rPr>
              <a:t>Greater Male’ Region</a:t>
            </a:r>
          </a:p>
          <a:p>
            <a:r>
              <a:rPr lang="en-US" sz="1050" dirty="0">
                <a:solidFill>
                  <a:schemeClr val="tx1">
                    <a:lumMod val="85000"/>
                    <a:lumOff val="15000"/>
                  </a:schemeClr>
                </a:solidFill>
              </a:rPr>
              <a:t> </a:t>
            </a:r>
            <a:r>
              <a:rPr lang="en-US" sz="1050" dirty="0" smtClean="0">
                <a:solidFill>
                  <a:schemeClr val="tx1">
                    <a:lumMod val="85000"/>
                    <a:lumOff val="15000"/>
                  </a:schemeClr>
                </a:solidFill>
              </a:rPr>
              <a:t>        740 </a:t>
            </a:r>
            <a:r>
              <a:rPr lang="en-US" sz="1050" dirty="0" err="1" smtClean="0">
                <a:solidFill>
                  <a:schemeClr val="tx1">
                    <a:lumMod val="85000"/>
                    <a:lumOff val="15000"/>
                  </a:schemeClr>
                </a:solidFill>
              </a:rPr>
              <a:t>kWp</a:t>
            </a:r>
            <a:endParaRPr lang="en-US" sz="1050" dirty="0" smtClean="0">
              <a:solidFill>
                <a:schemeClr val="tx1">
                  <a:lumMod val="85000"/>
                  <a:lumOff val="15000"/>
                </a:schemeClr>
              </a:solidFill>
            </a:endParaRPr>
          </a:p>
          <a:p>
            <a:r>
              <a:rPr lang="en-US" sz="1050" dirty="0" smtClean="0">
                <a:solidFill>
                  <a:schemeClr val="tx1">
                    <a:lumMod val="85000"/>
                    <a:lumOff val="15000"/>
                  </a:schemeClr>
                </a:solidFill>
              </a:rPr>
              <a:t>         </a:t>
            </a:r>
            <a:r>
              <a:rPr lang="en-US" sz="1050" dirty="0">
                <a:solidFill>
                  <a:schemeClr val="tx1">
                    <a:lumMod val="85000"/>
                    <a:lumOff val="15000"/>
                  </a:schemeClr>
                </a:solidFill>
              </a:rPr>
              <a:t>4000 </a:t>
            </a:r>
            <a:r>
              <a:rPr lang="en-US" sz="1050" dirty="0" err="1">
                <a:solidFill>
                  <a:schemeClr val="tx1">
                    <a:lumMod val="85000"/>
                    <a:lumOff val="15000"/>
                  </a:schemeClr>
                </a:solidFill>
              </a:rPr>
              <a:t>kWp</a:t>
            </a:r>
            <a:endParaRPr lang="en-US" sz="1050" dirty="0">
              <a:solidFill>
                <a:schemeClr val="tx1">
                  <a:lumMod val="85000"/>
                  <a:lumOff val="15000"/>
                </a:schemeClr>
              </a:solidFill>
            </a:endParaRPr>
          </a:p>
        </p:txBody>
      </p:sp>
      <p:sp>
        <p:nvSpPr>
          <p:cNvPr id="39" name="TextBox 38"/>
          <p:cNvSpPr txBox="1"/>
          <p:nvPr/>
        </p:nvSpPr>
        <p:spPr>
          <a:xfrm>
            <a:off x="827584" y="1772816"/>
            <a:ext cx="1362874" cy="261610"/>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1100" dirty="0" smtClean="0">
                <a:solidFill>
                  <a:schemeClr val="tx1">
                    <a:lumMod val="85000"/>
                    <a:lumOff val="15000"/>
                  </a:schemeClr>
                </a:solidFill>
              </a:rPr>
              <a:t>B. </a:t>
            </a:r>
            <a:r>
              <a:rPr lang="en-US" sz="1100" dirty="0" err="1" smtClean="0">
                <a:solidFill>
                  <a:schemeClr val="tx1">
                    <a:lumMod val="85000"/>
                    <a:lumOff val="15000"/>
                  </a:schemeClr>
                </a:solidFill>
              </a:rPr>
              <a:t>Goidhoo</a:t>
            </a:r>
            <a:r>
              <a:rPr lang="en-US" sz="1100" dirty="0">
                <a:solidFill>
                  <a:schemeClr val="tx1">
                    <a:lumMod val="85000"/>
                    <a:lumOff val="15000"/>
                  </a:schemeClr>
                </a:solidFill>
              </a:rPr>
              <a:t> </a:t>
            </a:r>
            <a:r>
              <a:rPr lang="en-US" sz="1100" dirty="0" smtClean="0">
                <a:solidFill>
                  <a:schemeClr val="tx1">
                    <a:lumMod val="85000"/>
                    <a:lumOff val="15000"/>
                  </a:schemeClr>
                </a:solidFill>
              </a:rPr>
              <a:t>200 </a:t>
            </a:r>
            <a:r>
              <a:rPr lang="en-US" sz="1100" dirty="0" err="1" smtClean="0">
                <a:solidFill>
                  <a:schemeClr val="tx1">
                    <a:lumMod val="85000"/>
                    <a:lumOff val="15000"/>
                  </a:schemeClr>
                </a:solidFill>
              </a:rPr>
              <a:t>kWp</a:t>
            </a:r>
            <a:endParaRPr lang="en-US" sz="1100" dirty="0">
              <a:solidFill>
                <a:schemeClr val="tx1">
                  <a:lumMod val="85000"/>
                  <a:lumOff val="15000"/>
                </a:schemeClr>
              </a:solidFill>
            </a:endParaRPr>
          </a:p>
        </p:txBody>
      </p:sp>
      <p:sp>
        <p:nvSpPr>
          <p:cNvPr id="41" name="TextBox 40"/>
          <p:cNvSpPr txBox="1"/>
          <p:nvPr/>
        </p:nvSpPr>
        <p:spPr>
          <a:xfrm>
            <a:off x="3886200" y="5486400"/>
            <a:ext cx="1413153" cy="25391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050" dirty="0">
                <a:solidFill>
                  <a:schemeClr val="tx1">
                    <a:lumMod val="85000"/>
                    <a:lumOff val="15000"/>
                  </a:schemeClr>
                </a:solidFill>
              </a:rPr>
              <a:t>GA. </a:t>
            </a:r>
            <a:r>
              <a:rPr lang="en-US" sz="1050" dirty="0" err="1" smtClean="0">
                <a:solidFill>
                  <a:schemeClr val="tx1">
                    <a:lumMod val="85000"/>
                    <a:lumOff val="15000"/>
                  </a:schemeClr>
                </a:solidFill>
              </a:rPr>
              <a:t>Villingili</a:t>
            </a:r>
            <a:r>
              <a:rPr lang="en-US" sz="1050" dirty="0">
                <a:solidFill>
                  <a:schemeClr val="tx1">
                    <a:lumMod val="85000"/>
                    <a:lumOff val="15000"/>
                  </a:schemeClr>
                </a:solidFill>
              </a:rPr>
              <a:t> </a:t>
            </a:r>
            <a:r>
              <a:rPr lang="en-US" sz="1050" dirty="0" smtClean="0">
                <a:solidFill>
                  <a:schemeClr val="tx1">
                    <a:lumMod val="85000"/>
                    <a:lumOff val="15000"/>
                  </a:schemeClr>
                </a:solidFill>
              </a:rPr>
              <a:t>300 </a:t>
            </a:r>
            <a:r>
              <a:rPr lang="en-US" sz="1050" dirty="0" err="1" smtClean="0">
                <a:solidFill>
                  <a:schemeClr val="tx1">
                    <a:lumMod val="85000"/>
                    <a:lumOff val="15000"/>
                  </a:schemeClr>
                </a:solidFill>
              </a:rPr>
              <a:t>kWp</a:t>
            </a:r>
            <a:endParaRPr lang="en-US" sz="1050" dirty="0">
              <a:solidFill>
                <a:schemeClr val="tx1">
                  <a:lumMod val="85000"/>
                  <a:lumOff val="15000"/>
                </a:schemeClr>
              </a:solidFill>
            </a:endParaRPr>
          </a:p>
        </p:txBody>
      </p:sp>
      <p:sp>
        <p:nvSpPr>
          <p:cNvPr id="44" name="TextBox 43"/>
          <p:cNvSpPr txBox="1"/>
          <p:nvPr/>
        </p:nvSpPr>
        <p:spPr>
          <a:xfrm>
            <a:off x="3910607" y="1445638"/>
            <a:ext cx="1880593" cy="26161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100" dirty="0" err="1" smtClean="0">
                <a:solidFill>
                  <a:schemeClr val="tx1">
                    <a:lumMod val="85000"/>
                    <a:lumOff val="15000"/>
                  </a:schemeClr>
                </a:solidFill>
              </a:rPr>
              <a:t>Lh</a:t>
            </a:r>
            <a:r>
              <a:rPr lang="en-US" sz="1100" dirty="0" smtClean="0">
                <a:solidFill>
                  <a:schemeClr val="tx1">
                    <a:lumMod val="85000"/>
                    <a:lumOff val="15000"/>
                  </a:schemeClr>
                </a:solidFill>
              </a:rPr>
              <a:t>. </a:t>
            </a:r>
            <a:r>
              <a:rPr lang="en-US" sz="1100" dirty="0" err="1" smtClean="0">
                <a:solidFill>
                  <a:schemeClr val="tx1">
                    <a:lumMod val="85000"/>
                    <a:lumOff val="15000"/>
                  </a:schemeClr>
                </a:solidFill>
              </a:rPr>
              <a:t>Kurendhoo</a:t>
            </a:r>
            <a:r>
              <a:rPr lang="en-US" sz="1100" dirty="0" smtClean="0">
                <a:solidFill>
                  <a:schemeClr val="tx1">
                    <a:lumMod val="85000"/>
                    <a:lumOff val="15000"/>
                  </a:schemeClr>
                </a:solidFill>
              </a:rPr>
              <a:t> 300 </a:t>
            </a:r>
            <a:r>
              <a:rPr lang="en-US" sz="1100" dirty="0" err="1" smtClean="0">
                <a:solidFill>
                  <a:schemeClr val="tx1">
                    <a:lumMod val="85000"/>
                    <a:lumOff val="15000"/>
                  </a:schemeClr>
                </a:solidFill>
              </a:rPr>
              <a:t>kWp</a:t>
            </a:r>
            <a:endParaRPr lang="en-US" sz="1100" dirty="0">
              <a:solidFill>
                <a:schemeClr val="tx1">
                  <a:lumMod val="85000"/>
                  <a:lumOff val="15000"/>
                </a:schemeClr>
              </a:solidFill>
            </a:endParaRPr>
          </a:p>
        </p:txBody>
      </p:sp>
      <p:sp>
        <p:nvSpPr>
          <p:cNvPr id="47" name="TextBox 46"/>
          <p:cNvSpPr txBox="1"/>
          <p:nvPr/>
        </p:nvSpPr>
        <p:spPr>
          <a:xfrm>
            <a:off x="947809" y="3950114"/>
            <a:ext cx="1297150" cy="253916"/>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1050" dirty="0" smtClean="0">
                <a:solidFill>
                  <a:schemeClr val="tx1">
                    <a:lumMod val="85000"/>
                    <a:lumOff val="15000"/>
                  </a:schemeClr>
                </a:solidFill>
              </a:rPr>
              <a:t>Th. </a:t>
            </a:r>
            <a:r>
              <a:rPr lang="en-US" sz="1050" dirty="0" err="1" smtClean="0">
                <a:solidFill>
                  <a:schemeClr val="tx1">
                    <a:lumMod val="85000"/>
                    <a:lumOff val="15000"/>
                  </a:schemeClr>
                </a:solidFill>
              </a:rPr>
              <a:t>Buruni</a:t>
            </a:r>
            <a:r>
              <a:rPr lang="en-US" sz="1050" dirty="0">
                <a:solidFill>
                  <a:schemeClr val="tx1">
                    <a:lumMod val="85000"/>
                    <a:lumOff val="15000"/>
                  </a:schemeClr>
                </a:solidFill>
              </a:rPr>
              <a:t>  </a:t>
            </a:r>
            <a:r>
              <a:rPr lang="en-US" sz="1050" dirty="0" smtClean="0">
                <a:solidFill>
                  <a:schemeClr val="tx1">
                    <a:lumMod val="85000"/>
                    <a:lumOff val="15000"/>
                  </a:schemeClr>
                </a:solidFill>
              </a:rPr>
              <a:t>100 </a:t>
            </a:r>
            <a:r>
              <a:rPr lang="en-US" sz="1050" dirty="0" err="1" smtClean="0">
                <a:solidFill>
                  <a:schemeClr val="tx1">
                    <a:lumMod val="85000"/>
                    <a:lumOff val="15000"/>
                  </a:schemeClr>
                </a:solidFill>
              </a:rPr>
              <a:t>kWp</a:t>
            </a:r>
            <a:endParaRPr lang="en-US" sz="1050" dirty="0">
              <a:solidFill>
                <a:schemeClr val="tx1">
                  <a:lumMod val="85000"/>
                  <a:lumOff val="15000"/>
                </a:schemeClr>
              </a:solidFill>
            </a:endParaRPr>
          </a:p>
        </p:txBody>
      </p:sp>
      <p:sp>
        <p:nvSpPr>
          <p:cNvPr id="50" name="TextBox 49"/>
          <p:cNvSpPr txBox="1"/>
          <p:nvPr/>
        </p:nvSpPr>
        <p:spPr>
          <a:xfrm>
            <a:off x="377737" y="3590074"/>
            <a:ext cx="1745991" cy="253916"/>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1050" dirty="0" smtClean="0">
                <a:solidFill>
                  <a:schemeClr val="tx1">
                    <a:lumMod val="85000"/>
                    <a:lumOff val="15000"/>
                  </a:schemeClr>
                </a:solidFill>
              </a:rPr>
              <a:t>Dh. </a:t>
            </a:r>
            <a:r>
              <a:rPr lang="en-US" sz="1050" dirty="0" err="1" smtClean="0">
                <a:solidFill>
                  <a:schemeClr val="tx1">
                    <a:lumMod val="85000"/>
                    <a:lumOff val="15000"/>
                  </a:schemeClr>
                </a:solidFill>
              </a:rPr>
              <a:t>Kudahuvadhoo</a:t>
            </a:r>
            <a:r>
              <a:rPr lang="en-US" sz="1050" dirty="0" smtClean="0">
                <a:solidFill>
                  <a:schemeClr val="tx1">
                    <a:lumMod val="85000"/>
                    <a:lumOff val="15000"/>
                  </a:schemeClr>
                </a:solidFill>
              </a:rPr>
              <a:t> 203 </a:t>
            </a:r>
            <a:r>
              <a:rPr lang="en-US" sz="1050" dirty="0" err="1" smtClean="0">
                <a:solidFill>
                  <a:schemeClr val="tx1">
                    <a:lumMod val="85000"/>
                    <a:lumOff val="15000"/>
                  </a:schemeClr>
                </a:solidFill>
              </a:rPr>
              <a:t>kWp</a:t>
            </a:r>
            <a:endParaRPr lang="en-US" sz="1050" dirty="0">
              <a:solidFill>
                <a:schemeClr val="tx1">
                  <a:lumMod val="85000"/>
                  <a:lumOff val="15000"/>
                </a:schemeClr>
              </a:solidFill>
            </a:endParaRPr>
          </a:p>
        </p:txBody>
      </p:sp>
      <p:sp>
        <p:nvSpPr>
          <p:cNvPr id="52" name="TextBox 51"/>
          <p:cNvSpPr txBox="1"/>
          <p:nvPr/>
        </p:nvSpPr>
        <p:spPr>
          <a:xfrm>
            <a:off x="755576" y="1141802"/>
            <a:ext cx="1491114" cy="253916"/>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1050" dirty="0" smtClean="0">
                <a:solidFill>
                  <a:schemeClr val="tx1">
                    <a:lumMod val="85000"/>
                    <a:lumOff val="15000"/>
                  </a:schemeClr>
                </a:solidFill>
              </a:rPr>
              <a:t>R. </a:t>
            </a:r>
            <a:r>
              <a:rPr lang="en-US" sz="1050" dirty="0" err="1" smtClean="0">
                <a:solidFill>
                  <a:schemeClr val="tx1">
                    <a:lumMod val="85000"/>
                    <a:lumOff val="15000"/>
                  </a:schemeClr>
                </a:solidFill>
              </a:rPr>
              <a:t>Ungoofaaru</a:t>
            </a:r>
            <a:r>
              <a:rPr lang="en-US" sz="1050" dirty="0">
                <a:solidFill>
                  <a:schemeClr val="tx1">
                    <a:lumMod val="85000"/>
                    <a:lumOff val="15000"/>
                  </a:schemeClr>
                </a:solidFill>
              </a:rPr>
              <a:t> </a:t>
            </a:r>
            <a:r>
              <a:rPr lang="en-GB" sz="1050" dirty="0" smtClean="0"/>
              <a:t>124 </a:t>
            </a:r>
            <a:r>
              <a:rPr lang="en-GB" sz="1050" dirty="0" err="1" smtClean="0"/>
              <a:t>kWp</a:t>
            </a:r>
            <a:endParaRPr lang="en-US" sz="1050" dirty="0">
              <a:solidFill>
                <a:schemeClr val="tx1">
                  <a:lumMod val="85000"/>
                  <a:lumOff val="15000"/>
                </a:schemeClr>
              </a:solidFill>
            </a:endParaRPr>
          </a:p>
        </p:txBody>
      </p:sp>
      <p:sp>
        <p:nvSpPr>
          <p:cNvPr id="53" name="TextBox 52"/>
          <p:cNvSpPr txBox="1"/>
          <p:nvPr/>
        </p:nvSpPr>
        <p:spPr>
          <a:xfrm>
            <a:off x="953523" y="2755934"/>
            <a:ext cx="1422184" cy="415498"/>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1050" dirty="0" smtClean="0">
                <a:solidFill>
                  <a:schemeClr val="tx1">
                    <a:lumMod val="85000"/>
                    <a:lumOff val="15000"/>
                  </a:schemeClr>
                </a:solidFill>
              </a:rPr>
              <a:t> V. </a:t>
            </a:r>
            <a:r>
              <a:rPr lang="en-US" sz="1050" dirty="0" err="1" smtClean="0">
                <a:solidFill>
                  <a:schemeClr val="tx1">
                    <a:lumMod val="85000"/>
                    <a:lumOff val="15000"/>
                  </a:schemeClr>
                </a:solidFill>
              </a:rPr>
              <a:t>Rakeedhoo</a:t>
            </a:r>
            <a:r>
              <a:rPr lang="en-US" sz="1050" dirty="0" smtClean="0">
                <a:solidFill>
                  <a:schemeClr val="tx1">
                    <a:lumMod val="85000"/>
                    <a:lumOff val="15000"/>
                  </a:schemeClr>
                </a:solidFill>
              </a:rPr>
              <a:t> 29 </a:t>
            </a:r>
            <a:r>
              <a:rPr lang="en-US" sz="1050" dirty="0" err="1" smtClean="0">
                <a:solidFill>
                  <a:schemeClr val="tx1">
                    <a:lumMod val="85000"/>
                    <a:lumOff val="15000"/>
                  </a:schemeClr>
                </a:solidFill>
              </a:rPr>
              <a:t>kWp</a:t>
            </a:r>
            <a:endParaRPr lang="en-US" sz="1050" dirty="0" smtClean="0">
              <a:solidFill>
                <a:schemeClr val="tx1">
                  <a:lumMod val="85000"/>
                  <a:lumOff val="15000"/>
                </a:schemeClr>
              </a:solidFill>
            </a:endParaRPr>
          </a:p>
          <a:p>
            <a:r>
              <a:rPr lang="en-US" sz="1050" dirty="0" smtClean="0">
                <a:solidFill>
                  <a:schemeClr val="tx1">
                    <a:lumMod val="85000"/>
                    <a:lumOff val="15000"/>
                  </a:schemeClr>
                </a:solidFill>
              </a:rPr>
              <a:t>27.5kWh battery</a:t>
            </a:r>
            <a:endParaRPr lang="en-US" sz="1050" dirty="0">
              <a:solidFill>
                <a:schemeClr val="tx1">
                  <a:lumMod val="85000"/>
                  <a:lumOff val="15000"/>
                </a:schemeClr>
              </a:solidFill>
            </a:endParaRPr>
          </a:p>
        </p:txBody>
      </p:sp>
      <p:sp>
        <p:nvSpPr>
          <p:cNvPr id="38" name="TextBox 37"/>
          <p:cNvSpPr txBox="1"/>
          <p:nvPr/>
        </p:nvSpPr>
        <p:spPr>
          <a:xfrm>
            <a:off x="3575501" y="2965781"/>
            <a:ext cx="1354858" cy="415498"/>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1050" dirty="0" smtClean="0">
                <a:solidFill>
                  <a:schemeClr val="tx1">
                    <a:lumMod val="85000"/>
                    <a:lumOff val="15000"/>
                  </a:schemeClr>
                </a:solidFill>
              </a:rPr>
              <a:t> </a:t>
            </a:r>
            <a:r>
              <a:rPr lang="en-US" sz="1050" dirty="0" err="1" smtClean="0">
                <a:solidFill>
                  <a:schemeClr val="tx1">
                    <a:lumMod val="85000"/>
                    <a:lumOff val="15000"/>
                  </a:schemeClr>
                </a:solidFill>
              </a:rPr>
              <a:t>Adh.Dhidhoo</a:t>
            </a:r>
            <a:r>
              <a:rPr lang="en-US" sz="1050" dirty="0" smtClean="0">
                <a:solidFill>
                  <a:schemeClr val="tx1">
                    <a:lumMod val="85000"/>
                    <a:lumOff val="15000"/>
                  </a:schemeClr>
                </a:solidFill>
              </a:rPr>
              <a:t> 45kWp</a:t>
            </a:r>
          </a:p>
          <a:p>
            <a:r>
              <a:rPr lang="en-US" sz="1050" dirty="0" smtClean="0">
                <a:solidFill>
                  <a:schemeClr val="tx1">
                    <a:lumMod val="85000"/>
                    <a:lumOff val="15000"/>
                  </a:schemeClr>
                </a:solidFill>
              </a:rPr>
              <a:t>90 kWh battery</a:t>
            </a:r>
            <a:endParaRPr lang="en-US" sz="1050" dirty="0">
              <a:solidFill>
                <a:schemeClr val="tx1">
                  <a:lumMod val="85000"/>
                  <a:lumOff val="15000"/>
                </a:schemeClr>
              </a:solidFill>
            </a:endParaRPr>
          </a:p>
        </p:txBody>
      </p:sp>
      <p:pic>
        <p:nvPicPr>
          <p:cNvPr id="2050" name="Picture 2" descr="C:\Users\hameed.ali\Desktop\Maldives Map.png"/>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11760" y="70704"/>
            <a:ext cx="1042196" cy="6670664"/>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Straight Arrow Connector 39"/>
          <p:cNvCxnSpPr>
            <a:stCxn id="41" idx="1"/>
          </p:cNvCxnSpPr>
          <p:nvPr/>
        </p:nvCxnSpPr>
        <p:spPr>
          <a:xfrm flipH="1">
            <a:off x="3221800" y="5613358"/>
            <a:ext cx="664400" cy="1843"/>
          </a:xfrm>
          <a:prstGeom prst="straightConnector1">
            <a:avLst/>
          </a:prstGeom>
          <a:ln>
            <a:tailEnd type="oval" w="lg" len="lg"/>
          </a:ln>
        </p:spPr>
        <p:style>
          <a:lnRef idx="2">
            <a:schemeClr val="accent6"/>
          </a:lnRef>
          <a:fillRef idx="0">
            <a:schemeClr val="accent6"/>
          </a:fillRef>
          <a:effectRef idx="1">
            <a:schemeClr val="accent6"/>
          </a:effectRef>
          <a:fontRef idx="minor">
            <a:schemeClr val="tx1"/>
          </a:fontRef>
        </p:style>
      </p:cxnSp>
      <p:cxnSp>
        <p:nvCxnSpPr>
          <p:cNvPr id="2056" name="Straight Arrow Connector 2055"/>
          <p:cNvCxnSpPr/>
          <p:nvPr/>
        </p:nvCxnSpPr>
        <p:spPr>
          <a:xfrm>
            <a:off x="2383643" y="5877272"/>
            <a:ext cx="460165" cy="0"/>
          </a:xfrm>
          <a:prstGeom prst="straightConnector1">
            <a:avLst/>
          </a:prstGeom>
          <a:ln>
            <a:tailEnd type="oval" w="lg" len="lg"/>
          </a:ln>
        </p:spPr>
        <p:style>
          <a:lnRef idx="2">
            <a:schemeClr val="accent2"/>
          </a:lnRef>
          <a:fillRef idx="0">
            <a:schemeClr val="accent2"/>
          </a:fillRef>
          <a:effectRef idx="1">
            <a:schemeClr val="accent2"/>
          </a:effectRef>
          <a:fontRef idx="minor">
            <a:schemeClr val="tx1"/>
          </a:fontRef>
        </p:style>
      </p:cxnSp>
      <p:cxnSp>
        <p:nvCxnSpPr>
          <p:cNvPr id="16" name="Straight Arrow Connector 15"/>
          <p:cNvCxnSpPr/>
          <p:nvPr/>
        </p:nvCxnSpPr>
        <p:spPr>
          <a:xfrm>
            <a:off x="2375289" y="2204864"/>
            <a:ext cx="828559" cy="0"/>
          </a:xfrm>
          <a:prstGeom prst="straightConnector1">
            <a:avLst/>
          </a:prstGeom>
          <a:ln>
            <a:tailEnd type="oval" w="lg" len="lg"/>
          </a:ln>
        </p:spPr>
        <p:style>
          <a:lnRef idx="2">
            <a:schemeClr val="accent6"/>
          </a:lnRef>
          <a:fillRef idx="0">
            <a:schemeClr val="accent6"/>
          </a:fillRef>
          <a:effectRef idx="1">
            <a:schemeClr val="accent6"/>
          </a:effectRef>
          <a:fontRef idx="minor">
            <a:schemeClr val="tx1"/>
          </a:fontRef>
        </p:style>
      </p:cxnSp>
      <p:cxnSp>
        <p:nvCxnSpPr>
          <p:cNvPr id="35" name="Straight Arrow Connector 34"/>
          <p:cNvCxnSpPr/>
          <p:nvPr/>
        </p:nvCxnSpPr>
        <p:spPr>
          <a:xfrm flipH="1">
            <a:off x="3203850" y="2447575"/>
            <a:ext cx="664399" cy="0"/>
          </a:xfrm>
          <a:prstGeom prst="straightConnector1">
            <a:avLst/>
          </a:prstGeom>
          <a:ln>
            <a:tailEnd type="oval" w="lg" len="lg"/>
          </a:ln>
        </p:spPr>
        <p:style>
          <a:lnRef idx="2">
            <a:schemeClr val="accent2"/>
          </a:lnRef>
          <a:fillRef idx="0">
            <a:schemeClr val="accent2"/>
          </a:fillRef>
          <a:effectRef idx="1">
            <a:schemeClr val="accent2"/>
          </a:effectRef>
          <a:fontRef idx="minor">
            <a:schemeClr val="tx1"/>
          </a:fontRef>
        </p:style>
      </p:cxnSp>
      <p:cxnSp>
        <p:nvCxnSpPr>
          <p:cNvPr id="37" name="Straight Arrow Connector 36"/>
          <p:cNvCxnSpPr/>
          <p:nvPr/>
        </p:nvCxnSpPr>
        <p:spPr>
          <a:xfrm>
            <a:off x="2123728" y="1988840"/>
            <a:ext cx="460165" cy="0"/>
          </a:xfrm>
          <a:prstGeom prst="straightConnector1">
            <a:avLst/>
          </a:prstGeom>
          <a:ln>
            <a:tailEnd type="oval" w="lg" len="lg"/>
          </a:ln>
        </p:spPr>
        <p:style>
          <a:lnRef idx="2">
            <a:schemeClr val="accent6"/>
          </a:lnRef>
          <a:fillRef idx="0">
            <a:schemeClr val="accent6"/>
          </a:fillRef>
          <a:effectRef idx="1">
            <a:schemeClr val="accent6"/>
          </a:effectRef>
          <a:fontRef idx="minor">
            <a:schemeClr val="tx1"/>
          </a:fontRef>
        </p:style>
      </p:cxnSp>
      <p:cxnSp>
        <p:nvCxnSpPr>
          <p:cNvPr id="43" name="Straight Arrow Connector 42"/>
          <p:cNvCxnSpPr/>
          <p:nvPr/>
        </p:nvCxnSpPr>
        <p:spPr>
          <a:xfrm flipH="1">
            <a:off x="3331536" y="1556792"/>
            <a:ext cx="664400" cy="1842"/>
          </a:xfrm>
          <a:prstGeom prst="straightConnector1">
            <a:avLst/>
          </a:prstGeom>
          <a:ln>
            <a:tailEnd type="oval" w="lg" len="lg"/>
          </a:ln>
        </p:spPr>
        <p:style>
          <a:lnRef idx="2">
            <a:schemeClr val="accent6"/>
          </a:lnRef>
          <a:fillRef idx="0">
            <a:schemeClr val="accent6"/>
          </a:fillRef>
          <a:effectRef idx="1">
            <a:schemeClr val="accent6"/>
          </a:effectRef>
          <a:fontRef idx="minor">
            <a:schemeClr val="tx1"/>
          </a:fontRef>
        </p:style>
      </p:cxnSp>
      <p:cxnSp>
        <p:nvCxnSpPr>
          <p:cNvPr id="46" name="Straight Arrow Connector 45"/>
          <p:cNvCxnSpPr/>
          <p:nvPr/>
        </p:nvCxnSpPr>
        <p:spPr>
          <a:xfrm>
            <a:off x="2051720" y="4077072"/>
            <a:ext cx="695222" cy="0"/>
          </a:xfrm>
          <a:prstGeom prst="straightConnector1">
            <a:avLst/>
          </a:prstGeom>
          <a:ln>
            <a:tailEnd type="oval" w="lg" len="lg"/>
          </a:ln>
        </p:spPr>
        <p:style>
          <a:lnRef idx="2">
            <a:schemeClr val="accent6"/>
          </a:lnRef>
          <a:fillRef idx="0">
            <a:schemeClr val="accent6"/>
          </a:fillRef>
          <a:effectRef idx="1">
            <a:schemeClr val="accent6"/>
          </a:effectRef>
          <a:fontRef idx="minor">
            <a:schemeClr val="tx1"/>
          </a:fontRef>
        </p:style>
      </p:cxnSp>
      <p:cxnSp>
        <p:nvCxnSpPr>
          <p:cNvPr id="49" name="Straight Arrow Connector 48"/>
          <p:cNvCxnSpPr/>
          <p:nvPr/>
        </p:nvCxnSpPr>
        <p:spPr>
          <a:xfrm>
            <a:off x="2167619" y="3717032"/>
            <a:ext cx="460165" cy="0"/>
          </a:xfrm>
          <a:prstGeom prst="straightConnector1">
            <a:avLst/>
          </a:prstGeom>
          <a:ln>
            <a:tailEnd type="oval" w="lg" len="lg"/>
          </a:ln>
        </p:spPr>
        <p:style>
          <a:lnRef idx="2">
            <a:schemeClr val="accent2"/>
          </a:lnRef>
          <a:fillRef idx="0">
            <a:schemeClr val="accent2"/>
          </a:fillRef>
          <a:effectRef idx="1">
            <a:schemeClr val="accent2"/>
          </a:effectRef>
          <a:fontRef idx="minor">
            <a:schemeClr val="tx1"/>
          </a:fontRef>
        </p:style>
      </p:cxnSp>
      <p:cxnSp>
        <p:nvCxnSpPr>
          <p:cNvPr id="42" name="Straight Arrow Connector 41"/>
          <p:cNvCxnSpPr/>
          <p:nvPr/>
        </p:nvCxnSpPr>
        <p:spPr>
          <a:xfrm flipH="1">
            <a:off x="3203849" y="2383877"/>
            <a:ext cx="664400" cy="1842"/>
          </a:xfrm>
          <a:prstGeom prst="straightConnector1">
            <a:avLst/>
          </a:prstGeom>
          <a:ln>
            <a:tailEnd type="oval" w="lg" len="lg"/>
          </a:ln>
        </p:spPr>
        <p:style>
          <a:lnRef idx="2">
            <a:schemeClr val="accent6"/>
          </a:lnRef>
          <a:fillRef idx="0">
            <a:schemeClr val="accent6"/>
          </a:fillRef>
          <a:effectRef idx="1">
            <a:schemeClr val="accent6"/>
          </a:effectRef>
          <a:fontRef idx="minor">
            <a:schemeClr val="tx1"/>
          </a:fontRef>
        </p:style>
      </p:cxnSp>
      <p:cxnSp>
        <p:nvCxnSpPr>
          <p:cNvPr id="54" name="Straight Connector 53"/>
          <p:cNvCxnSpPr/>
          <p:nvPr/>
        </p:nvCxnSpPr>
        <p:spPr>
          <a:xfrm>
            <a:off x="3995936" y="2616409"/>
            <a:ext cx="216898"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55" name="Straight Connector 54"/>
          <p:cNvCxnSpPr/>
          <p:nvPr/>
        </p:nvCxnSpPr>
        <p:spPr>
          <a:xfrm>
            <a:off x="3995936" y="2765953"/>
            <a:ext cx="216898"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56" name="Straight Arrow Connector 55"/>
          <p:cNvCxnSpPr/>
          <p:nvPr/>
        </p:nvCxnSpPr>
        <p:spPr>
          <a:xfrm>
            <a:off x="2285512" y="2767944"/>
            <a:ext cx="828559" cy="0"/>
          </a:xfrm>
          <a:prstGeom prst="straightConnector1">
            <a:avLst/>
          </a:prstGeom>
          <a:ln>
            <a:tailEnd type="oval" w="lg" len="lg"/>
          </a:ln>
        </p:spPr>
        <p:style>
          <a:lnRef idx="2">
            <a:schemeClr val="accent6"/>
          </a:lnRef>
          <a:fillRef idx="0">
            <a:schemeClr val="accent6"/>
          </a:fillRef>
          <a:effectRef idx="1">
            <a:schemeClr val="accent6"/>
          </a:effectRef>
          <a:fontRef idx="minor">
            <a:schemeClr val="tx1"/>
          </a:fontRef>
        </p:style>
      </p:cxnSp>
      <p:cxnSp>
        <p:nvCxnSpPr>
          <p:cNvPr id="33" name="Straight Arrow Connector 32"/>
          <p:cNvCxnSpPr/>
          <p:nvPr/>
        </p:nvCxnSpPr>
        <p:spPr>
          <a:xfrm flipH="1">
            <a:off x="2734022" y="2965781"/>
            <a:ext cx="875708" cy="0"/>
          </a:xfrm>
          <a:prstGeom prst="straightConnector1">
            <a:avLst/>
          </a:prstGeom>
          <a:ln>
            <a:tailEnd type="oval" w="lg" len="lg"/>
          </a:ln>
        </p:spPr>
        <p:style>
          <a:lnRef idx="2">
            <a:schemeClr val="accent6"/>
          </a:lnRef>
          <a:fillRef idx="0">
            <a:schemeClr val="accent6"/>
          </a:fillRef>
          <a:effectRef idx="1">
            <a:schemeClr val="accent6"/>
          </a:effectRef>
          <a:fontRef idx="minor">
            <a:schemeClr val="tx1"/>
          </a:fontRef>
        </p:style>
      </p:cxnSp>
      <p:cxnSp>
        <p:nvCxnSpPr>
          <p:cNvPr id="51" name="Straight Arrow Connector 50"/>
          <p:cNvCxnSpPr/>
          <p:nvPr/>
        </p:nvCxnSpPr>
        <p:spPr>
          <a:xfrm>
            <a:off x="2239627" y="1268760"/>
            <a:ext cx="460165" cy="0"/>
          </a:xfrm>
          <a:prstGeom prst="straightConnector1">
            <a:avLst/>
          </a:prstGeom>
          <a:ln>
            <a:tailEnd type="oval" w="lg" len="lg"/>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7230996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0"/>
            <a:ext cx="8534400" cy="758952"/>
          </a:xfrm>
        </p:spPr>
        <p:txBody>
          <a:bodyPr/>
          <a:lstStyle/>
          <a:p>
            <a:r>
              <a:rPr lang="en-US" dirty="0" smtClean="0"/>
              <a:t>Solar PV Installations in Male’</a:t>
            </a:r>
            <a:endParaRPr lang="en-US" dirty="0"/>
          </a:p>
        </p:txBody>
      </p:sp>
      <p:pic>
        <p:nvPicPr>
          <p:cNvPr id="5" name="Content Placeholder 4" descr="Picture1.png"/>
          <p:cNvPicPr>
            <a:picLocks noGrp="1" noChangeAspect="1"/>
          </p:cNvPicPr>
          <p:nvPr>
            <p:ph sz="quarter" idx="4294967295"/>
          </p:nvPr>
        </p:nvPicPr>
        <p:blipFill>
          <a:blip r:embed="rId3"/>
          <a:stretch>
            <a:fillRect/>
          </a:stretch>
        </p:blipFill>
        <p:spPr>
          <a:xfrm>
            <a:off x="152401" y="838200"/>
            <a:ext cx="8839199" cy="5883685"/>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for Clean Energy Promotion in Male’</a:t>
            </a:r>
            <a:endParaRPr lang="en-US" dirty="0"/>
          </a:p>
        </p:txBody>
      </p:sp>
      <p:sp>
        <p:nvSpPr>
          <p:cNvPr id="7" name="Content Placeholder 6"/>
          <p:cNvSpPr>
            <a:spLocks noGrp="1"/>
          </p:cNvSpPr>
          <p:nvPr>
            <p:ph sz="quarter" idx="1"/>
          </p:nvPr>
        </p:nvSpPr>
        <p:spPr>
          <a:xfrm>
            <a:off x="304800" y="1676400"/>
            <a:ext cx="8503920" cy="4572000"/>
          </a:xfrm>
        </p:spPr>
        <p:txBody>
          <a:bodyPr/>
          <a:lstStyle/>
          <a:p>
            <a:r>
              <a:rPr lang="en-US" sz="2000" dirty="0" smtClean="0"/>
              <a:t>Solar roof-mounted grid connected PV systems in 12 public buildings in Male’ and </a:t>
            </a:r>
            <a:r>
              <a:rPr lang="en-US" sz="2000" dirty="0" err="1" smtClean="0"/>
              <a:t>Hulhumale</a:t>
            </a:r>
            <a:r>
              <a:rPr lang="en-US" sz="2000" dirty="0" smtClean="0"/>
              <a:t>.</a:t>
            </a:r>
          </a:p>
          <a:p>
            <a:r>
              <a:rPr lang="en-US" sz="2000" dirty="0" smtClean="0"/>
              <a:t>Total: </a:t>
            </a:r>
            <a:r>
              <a:rPr lang="en-US" sz="2000" dirty="0" smtClean="0">
                <a:solidFill>
                  <a:schemeClr val="bg2">
                    <a:lumMod val="25000"/>
                  </a:schemeClr>
                </a:solidFill>
              </a:rPr>
              <a:t>740 </a:t>
            </a:r>
            <a:r>
              <a:rPr lang="en-US" sz="2000" dirty="0" err="1" smtClean="0">
                <a:solidFill>
                  <a:schemeClr val="bg2">
                    <a:lumMod val="25000"/>
                  </a:schemeClr>
                </a:solidFill>
              </a:rPr>
              <a:t>kWp</a:t>
            </a:r>
            <a:endParaRPr lang="en-US" sz="2000" dirty="0" smtClean="0">
              <a:solidFill>
                <a:schemeClr val="bg2">
                  <a:lumMod val="25000"/>
                </a:schemeClr>
              </a:solidFill>
            </a:endParaRPr>
          </a:p>
          <a:p>
            <a:endParaRPr lang="en-US" b="1" dirty="0" smtClean="0"/>
          </a:p>
          <a:p>
            <a:endParaRPr lang="en-US" b="1" dirty="0" smtClean="0"/>
          </a:p>
          <a:p>
            <a:endParaRPr lang="en-US" b="1" dirty="0" smtClean="0"/>
          </a:p>
          <a:p>
            <a:endParaRPr lang="en-US" b="1" dirty="0" smtClean="0"/>
          </a:p>
          <a:p>
            <a:pPr>
              <a:buNone/>
            </a:pPr>
            <a:endParaRPr lang="en-US" dirty="0"/>
          </a:p>
        </p:txBody>
      </p:sp>
      <p:pic>
        <p:nvPicPr>
          <p:cNvPr id="5" name="Picture 4" descr="G:\CCED\CleanEnergyPVinMaldives-Photo\Thaajuddeen\P1090017.JPG"/>
          <p:cNvPicPr>
            <a:picLocks noChangeAspect="1" noChangeArrowheads="1"/>
          </p:cNvPicPr>
          <p:nvPr/>
        </p:nvPicPr>
        <p:blipFill>
          <a:blip r:embed="rId3" cstate="print"/>
          <a:srcRect/>
          <a:stretch>
            <a:fillRect/>
          </a:stretch>
        </p:blipFill>
        <p:spPr bwMode="auto">
          <a:xfrm>
            <a:off x="251520" y="3040171"/>
            <a:ext cx="4176464" cy="3132029"/>
          </a:xfrm>
          <a:prstGeom prst="rect">
            <a:avLst/>
          </a:prstGeom>
          <a:ln>
            <a:noFill/>
          </a:ln>
          <a:effectLst>
            <a:softEdge rad="112500"/>
          </a:effectLst>
        </p:spPr>
      </p:pic>
      <p:pic>
        <p:nvPicPr>
          <p:cNvPr id="6" name="Picture 2" descr="G:\CCED\CleanEnergyPVinMaldives-Photo\Stelco\P1090062.JPG"/>
          <p:cNvPicPr>
            <a:picLocks noChangeAspect="1" noChangeArrowheads="1"/>
          </p:cNvPicPr>
          <p:nvPr/>
        </p:nvPicPr>
        <p:blipFill>
          <a:blip r:embed="rId4" cstate="print"/>
          <a:srcRect/>
          <a:stretch>
            <a:fillRect/>
          </a:stretch>
        </p:blipFill>
        <p:spPr bwMode="auto">
          <a:xfrm>
            <a:off x="4680526" y="3067554"/>
            <a:ext cx="4139946" cy="310464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GDh</a:t>
            </a:r>
            <a:r>
              <a:rPr lang="en-US" dirty="0" smtClean="0"/>
              <a:t>. </a:t>
            </a:r>
            <a:r>
              <a:rPr lang="en-US" dirty="0" err="1" smtClean="0"/>
              <a:t>Thinadhoo</a:t>
            </a:r>
            <a:r>
              <a:rPr lang="en-US" dirty="0" smtClean="0"/>
              <a:t> Solar Project</a:t>
            </a:r>
            <a:endParaRPr lang="en-US" dirty="0"/>
          </a:p>
        </p:txBody>
      </p:sp>
      <p:sp>
        <p:nvSpPr>
          <p:cNvPr id="3" name="Content Placeholder 2"/>
          <p:cNvSpPr txBox="1">
            <a:spLocks/>
          </p:cNvSpPr>
          <p:nvPr/>
        </p:nvSpPr>
        <p:spPr>
          <a:xfrm>
            <a:off x="457200" y="1219200"/>
            <a:ext cx="8305800" cy="1981200"/>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US" sz="2000" b="1" i="0" u="none" strike="noStrike" kern="1200" cap="none" spc="0" normalizeH="0" baseline="0" noProof="0" dirty="0" smtClean="0">
              <a:ln>
                <a:noFill/>
              </a:ln>
              <a:solidFill>
                <a:schemeClr val="tx1"/>
              </a:solidFill>
              <a:effectLst/>
              <a:uLnTx/>
              <a:uFillTx/>
              <a:latin typeface="+mn-lt"/>
              <a:ea typeface="+mn-ea"/>
              <a:cs typeface="+mn-cs"/>
            </a:endParaRPr>
          </a:p>
          <a:p>
            <a:pPr marL="285750" marR="0" lvl="0" indent="-28575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GDh</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Thinadhoo</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550kWp Solar PV diesel-hybrid System with fuel saver technology</a:t>
            </a:r>
          </a:p>
          <a:p>
            <a:pPr marL="0" marR="0" lvl="0" indent="0"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 Savings on Diesel : 800 Liters / Day</a:t>
            </a:r>
          </a:p>
          <a:p>
            <a:pPr marL="0" marR="0" lvl="0" indent="0"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 Savings in MVR : USD 25,000/ Month</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2" descr="GdhThinadho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971800"/>
            <a:ext cx="4768232" cy="33186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534400" cy="758952"/>
          </a:xfrm>
        </p:spPr>
        <p:txBody>
          <a:bodyPr/>
          <a:lstStyle/>
          <a:p>
            <a:r>
              <a:rPr lang="en-US" dirty="0" smtClean="0"/>
              <a:t>Dh. </a:t>
            </a:r>
            <a:r>
              <a:rPr lang="en-US" dirty="0" err="1" smtClean="0"/>
              <a:t>Kudahuvadhoo</a:t>
            </a:r>
            <a:r>
              <a:rPr lang="en-US" dirty="0" smtClean="0"/>
              <a:t> Solar Project</a:t>
            </a:r>
            <a:endParaRPr lang="en-US" dirty="0"/>
          </a:p>
        </p:txBody>
      </p:sp>
      <p:sp>
        <p:nvSpPr>
          <p:cNvPr id="4" name="Content Placeholder 3"/>
          <p:cNvSpPr>
            <a:spLocks noGrp="1"/>
          </p:cNvSpPr>
          <p:nvPr>
            <p:ph sz="quarter" idx="4294967295"/>
          </p:nvPr>
        </p:nvSpPr>
        <p:spPr>
          <a:xfrm>
            <a:off x="381000" y="1524000"/>
            <a:ext cx="8504238" cy="4572000"/>
          </a:xfrm>
        </p:spPr>
        <p:txBody>
          <a:bodyPr/>
          <a:lstStyle/>
          <a:p>
            <a:pPr marL="285750" indent="-285750"/>
            <a:r>
              <a:rPr lang="en-US" sz="2000" dirty="0" smtClean="0"/>
              <a:t>DH. </a:t>
            </a:r>
            <a:r>
              <a:rPr lang="en-US" sz="2000" dirty="0" err="1" smtClean="0"/>
              <a:t>Kudahuvadhoo</a:t>
            </a:r>
            <a:r>
              <a:rPr lang="en-US" sz="2000" dirty="0" smtClean="0"/>
              <a:t> 203 </a:t>
            </a:r>
            <a:r>
              <a:rPr lang="en-US" sz="2000" dirty="0" err="1" smtClean="0"/>
              <a:t>kWp</a:t>
            </a:r>
            <a:r>
              <a:rPr lang="en-US" sz="2000" dirty="0" smtClean="0"/>
              <a:t> Solar PV diesel-hybrid System with fuel saver technology</a:t>
            </a:r>
          </a:p>
          <a:p>
            <a:pPr marL="0" indent="0">
              <a:buNone/>
            </a:pPr>
            <a:r>
              <a:rPr lang="en-US" sz="2000" dirty="0" smtClean="0"/>
              <a:t>	 - Savings on Diesel : 200 </a:t>
            </a:r>
            <a:r>
              <a:rPr lang="en-US" sz="2000" dirty="0" err="1" smtClean="0"/>
              <a:t>Litres</a:t>
            </a:r>
            <a:r>
              <a:rPr lang="en-US" sz="2000" dirty="0" smtClean="0"/>
              <a:t> /Day</a:t>
            </a:r>
          </a:p>
          <a:p>
            <a:pPr marL="0" indent="0">
              <a:buNone/>
            </a:pPr>
            <a:r>
              <a:rPr lang="en-US" sz="2000" dirty="0" smtClean="0"/>
              <a:t>	 - Savings in MVR : USD 4,600/Month</a:t>
            </a:r>
          </a:p>
          <a:p>
            <a:endParaRPr lang="en-US" dirty="0"/>
          </a:p>
        </p:txBody>
      </p:sp>
      <p:pic>
        <p:nvPicPr>
          <p:cNvPr id="5" name="Picture 2" descr="http://www.juwi.com/uploads/tx_dfnews/Roof_Top_PV_System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9494" y="3068960"/>
            <a:ext cx="5715706" cy="32988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 </a:t>
            </a:r>
            <a:r>
              <a:rPr lang="en-US" dirty="0" err="1" smtClean="0"/>
              <a:t>Rakeedhoo</a:t>
            </a:r>
            <a:r>
              <a:rPr lang="en-US" dirty="0" smtClean="0"/>
              <a:t> Solar Project</a:t>
            </a:r>
            <a:endParaRPr lang="en-US" dirty="0"/>
          </a:p>
        </p:txBody>
      </p:sp>
      <p:sp>
        <p:nvSpPr>
          <p:cNvPr id="4" name="Content Placeholder 2"/>
          <p:cNvSpPr txBox="1">
            <a:spLocks/>
          </p:cNvSpPr>
          <p:nvPr/>
        </p:nvSpPr>
        <p:spPr>
          <a:xfrm>
            <a:off x="228600" y="1371600"/>
            <a:ext cx="8534400" cy="1981200"/>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US" sz="2000" b="1"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Solar energy of 29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kWp</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Use of 27.5 kWh Li-Ion batteries</a:t>
            </a: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Diesel backup</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2" descr="http://3.bp.blogspot.com/_wAYPwB1dHVs/SbLds8qr4YI/AAAAAAAAclE/6WR1Zt2wGx8/s400/rakeedhoo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200400"/>
            <a:ext cx="5904656" cy="32623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Country Overview</a:t>
            </a:r>
            <a:endParaRPr lang="en-US" dirty="0"/>
          </a:p>
        </p:txBody>
      </p:sp>
      <p:pic>
        <p:nvPicPr>
          <p:cNvPr id="5" name="Picture 2" descr="C:\Users\hameed.ali\Desktop\Untitled-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1828800"/>
            <a:ext cx="2366245" cy="409126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quarter" idx="1"/>
          </p:nvPr>
        </p:nvSpPr>
        <p:spPr>
          <a:xfrm>
            <a:off x="301752" y="1527048"/>
            <a:ext cx="8503920" cy="5812360"/>
          </a:xfrm>
          <a:prstGeom prst="rect">
            <a:avLst/>
          </a:prstGeom>
        </p:spPr>
        <p:txBody>
          <a:bodyPr wrap="square">
            <a:spAutoFit/>
          </a:bodyPr>
          <a:lstStyle/>
          <a:p>
            <a:pPr marL="342900" lvl="0" indent="-342900">
              <a:lnSpc>
                <a:spcPct val="150000"/>
              </a:lnSpc>
              <a:buFont typeface="Arial" panose="020B0604020202020204" pitchFamily="34" charset="0"/>
              <a:buChar char="•"/>
              <a:defRPr/>
            </a:pPr>
            <a:r>
              <a:rPr lang="en-GB" sz="2000" b="1" dirty="0" smtClean="0">
                <a:ea typeface="SimSun" pitchFamily="2" charset="-122"/>
              </a:rPr>
              <a:t>1192 </a:t>
            </a:r>
            <a:r>
              <a:rPr lang="en-GB" sz="2000" b="1" dirty="0">
                <a:ea typeface="SimSun" pitchFamily="2" charset="-122"/>
              </a:rPr>
              <a:t>beautiful tropical islands</a:t>
            </a:r>
          </a:p>
          <a:p>
            <a:pPr marL="342900" lvl="0" indent="-342900">
              <a:lnSpc>
                <a:spcPct val="150000"/>
              </a:lnSpc>
              <a:buFont typeface="Arial" panose="020B0604020202020204" pitchFamily="34" charset="0"/>
              <a:buChar char="•"/>
              <a:defRPr/>
            </a:pPr>
            <a:r>
              <a:rPr lang="en-GB" sz="2000" b="1" dirty="0" smtClean="0">
                <a:ea typeface="SimSun" pitchFamily="2" charset="-122"/>
              </a:rPr>
              <a:t>188 </a:t>
            </a:r>
            <a:r>
              <a:rPr lang="en-GB" sz="2000" b="1" dirty="0">
                <a:ea typeface="SimSun" pitchFamily="2" charset="-122"/>
              </a:rPr>
              <a:t>inhabited islands</a:t>
            </a:r>
          </a:p>
          <a:p>
            <a:pPr marL="342900" lvl="0" indent="-342900">
              <a:lnSpc>
                <a:spcPct val="150000"/>
              </a:lnSpc>
              <a:buFont typeface="Arial" panose="020B0604020202020204" pitchFamily="34" charset="0"/>
              <a:buChar char="•"/>
              <a:defRPr/>
            </a:pPr>
            <a:r>
              <a:rPr lang="en-GB" sz="2000" b="1" dirty="0" smtClean="0">
                <a:ea typeface="SimSun" pitchFamily="2" charset="-122"/>
              </a:rPr>
              <a:t>115 </a:t>
            </a:r>
            <a:r>
              <a:rPr lang="en-GB" sz="2000" b="1" dirty="0">
                <a:ea typeface="SimSun" pitchFamily="2" charset="-122"/>
              </a:rPr>
              <a:t>Tourist Resorts </a:t>
            </a:r>
          </a:p>
          <a:p>
            <a:pPr marL="342900" lvl="0" indent="-342900">
              <a:lnSpc>
                <a:spcPct val="150000"/>
              </a:lnSpc>
              <a:buFont typeface="Arial" panose="020B0604020202020204" pitchFamily="34" charset="0"/>
              <a:buChar char="•"/>
              <a:defRPr/>
            </a:pPr>
            <a:r>
              <a:rPr lang="en-GB" sz="2000" b="1" dirty="0" smtClean="0">
                <a:ea typeface="SimSun" pitchFamily="2" charset="-122"/>
              </a:rPr>
              <a:t>Population </a:t>
            </a:r>
            <a:r>
              <a:rPr lang="en-GB" sz="2000" b="1" dirty="0">
                <a:ea typeface="SimSun" pitchFamily="2" charset="-122"/>
              </a:rPr>
              <a:t>of </a:t>
            </a:r>
            <a:r>
              <a:rPr lang="en-GB" sz="2000" b="1" dirty="0" smtClean="0">
                <a:ea typeface="SimSun" pitchFamily="2" charset="-122"/>
              </a:rPr>
              <a:t>341,256  </a:t>
            </a:r>
            <a:endParaRPr lang="en-GB" sz="2000" b="1" dirty="0">
              <a:ea typeface="SimSun" pitchFamily="2" charset="-122"/>
            </a:endParaRPr>
          </a:p>
          <a:p>
            <a:pPr marL="342900" lvl="0" indent="-342900">
              <a:lnSpc>
                <a:spcPct val="150000"/>
              </a:lnSpc>
              <a:buFont typeface="Arial" panose="020B0604020202020204" pitchFamily="34" charset="0"/>
              <a:buChar char="•"/>
              <a:defRPr/>
            </a:pPr>
            <a:r>
              <a:rPr lang="en-GB" sz="2000" b="1" dirty="0" smtClean="0">
                <a:ea typeface="SimSun" pitchFamily="2" charset="-122"/>
              </a:rPr>
              <a:t>6-8</a:t>
            </a:r>
            <a:r>
              <a:rPr lang="en-GB" sz="2000" b="1" dirty="0">
                <a:ea typeface="SimSun" pitchFamily="2" charset="-122"/>
              </a:rPr>
              <a:t>% GDP growth annually </a:t>
            </a:r>
            <a:endParaRPr lang="en-GB" sz="2000" b="1" dirty="0" smtClean="0">
              <a:ea typeface="SimSun" pitchFamily="2" charset="-122"/>
            </a:endParaRPr>
          </a:p>
          <a:p>
            <a:pPr marL="342900" indent="-342900">
              <a:lnSpc>
                <a:spcPct val="150000"/>
              </a:lnSpc>
              <a:buFont typeface="Arial" panose="020B0604020202020204" pitchFamily="34" charset="0"/>
              <a:buChar char="•"/>
              <a:defRPr/>
            </a:pPr>
            <a:r>
              <a:rPr lang="en-US" sz="2000" b="1" dirty="0">
                <a:ea typeface="SimSun" pitchFamily="2" charset="-122"/>
              </a:rPr>
              <a:t>Total land area: approximately </a:t>
            </a:r>
            <a:r>
              <a:rPr lang="en-US" sz="2000" b="1" dirty="0" smtClean="0">
                <a:ea typeface="SimSun" pitchFamily="2" charset="-122"/>
              </a:rPr>
              <a:t>224 </a:t>
            </a:r>
            <a:r>
              <a:rPr lang="en-US" sz="2000" b="1" dirty="0">
                <a:ea typeface="SimSun" pitchFamily="2" charset="-122"/>
              </a:rPr>
              <a:t>km</a:t>
            </a:r>
            <a:r>
              <a:rPr lang="en-US" sz="2000" b="1" baseline="30000" dirty="0">
                <a:ea typeface="SimSun" pitchFamily="2" charset="-122"/>
              </a:rPr>
              <a:t>2</a:t>
            </a:r>
            <a:r>
              <a:rPr lang="en-US" sz="2000" b="1" dirty="0">
                <a:ea typeface="SimSun" pitchFamily="2" charset="-122"/>
              </a:rPr>
              <a:t> </a:t>
            </a:r>
            <a:endParaRPr lang="en-US" sz="2000" b="1" dirty="0" smtClean="0">
              <a:ea typeface="SimSun" pitchFamily="2" charset="-122"/>
            </a:endParaRPr>
          </a:p>
          <a:p>
            <a:pPr>
              <a:lnSpc>
                <a:spcPct val="150000"/>
              </a:lnSpc>
              <a:buFont typeface="Arial" panose="020B0604020202020204" pitchFamily="34" charset="0"/>
              <a:buChar char="•"/>
              <a:defRPr/>
            </a:pPr>
            <a:r>
              <a:rPr lang="en-US" sz="2000" b="1" dirty="0" smtClean="0">
                <a:ea typeface="SimSun" pitchFamily="2" charset="-122"/>
              </a:rPr>
              <a:t>Maldives Achieved Universal access of electricity in 2008</a:t>
            </a:r>
            <a:endParaRPr lang="en-US" sz="2000" b="1" dirty="0">
              <a:ea typeface="SimSun" pitchFamily="2" charset="-122"/>
            </a:endParaRPr>
          </a:p>
          <a:p>
            <a:pPr lvl="0">
              <a:lnSpc>
                <a:spcPct val="150000"/>
              </a:lnSpc>
              <a:defRPr/>
            </a:pPr>
            <a:endParaRPr lang="en-US" b="1" dirty="0">
              <a:ea typeface="SimSun" pitchFamily="2" charset="-122"/>
            </a:endParaRPr>
          </a:p>
          <a:p>
            <a:pPr marL="342900" lvl="0" indent="-342900">
              <a:lnSpc>
                <a:spcPct val="150000"/>
              </a:lnSpc>
              <a:buFont typeface="Arial" panose="020B0604020202020204" pitchFamily="34" charset="0"/>
              <a:buChar char="•"/>
              <a:defRPr/>
            </a:pPr>
            <a:endParaRPr lang="en-US" b="1" dirty="0" smtClean="0">
              <a:ea typeface="SimSun" pitchFamily="2" charset="-122"/>
            </a:endParaRPr>
          </a:p>
          <a:p>
            <a:pPr marL="342900" lvl="0" indent="-342900">
              <a:lnSpc>
                <a:spcPct val="150000"/>
              </a:lnSpc>
              <a:buFont typeface="Arial" panose="020B0604020202020204" pitchFamily="34" charset="0"/>
              <a:buChar char="•"/>
              <a:defRPr/>
            </a:pPr>
            <a:endParaRPr lang="en-US" b="1" dirty="0">
              <a:ea typeface="SimSun" pitchFamily="2"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Adh</a:t>
            </a:r>
            <a:r>
              <a:rPr lang="en-US" dirty="0" smtClean="0"/>
              <a:t>. </a:t>
            </a:r>
            <a:r>
              <a:rPr lang="en-US" dirty="0" err="1" smtClean="0"/>
              <a:t>Dhihdhoo</a:t>
            </a:r>
            <a:r>
              <a:rPr lang="en-US" dirty="0" smtClean="0"/>
              <a:t> Solar Project</a:t>
            </a:r>
            <a:endParaRPr lang="en-US" dirty="0"/>
          </a:p>
        </p:txBody>
      </p:sp>
      <p:sp>
        <p:nvSpPr>
          <p:cNvPr id="3" name="Content Placeholder 2"/>
          <p:cNvSpPr txBox="1">
            <a:spLocks/>
          </p:cNvSpPr>
          <p:nvPr/>
        </p:nvSpPr>
        <p:spPr>
          <a:xfrm>
            <a:off x="228600" y="987552"/>
            <a:ext cx="8354888" cy="5072208"/>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US" sz="20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Existing Diesel Generators:  2 units of 32 kW each installed and another 32 kW as a backup. </a:t>
            </a:r>
          </a:p>
          <a:p>
            <a:pPr marL="274320" marR="0" lvl="0" indent="-274320" algn="l" defTabSz="914400" rtl="0" eaLnBrk="1" fontAlgn="auto" latinLnBrk="0" hangingPunct="1">
              <a:lnSpc>
                <a:spcPct val="100000"/>
              </a:lnSpc>
              <a:spcBef>
                <a:spcPct val="20000"/>
              </a:spcBef>
              <a:spcAft>
                <a:spcPts val="0"/>
              </a:spcAft>
              <a:buClr>
                <a:schemeClr val="accent1"/>
              </a:buClr>
              <a:buSzPct val="85000"/>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PV panels: 45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kWp</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1"/>
              </a:buClr>
              <a:buSzPct val="85000"/>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pl-PL" sz="2000" b="0" i="0" u="none" strike="noStrike" kern="1200" cap="none" spc="0" normalizeH="0" baseline="0" noProof="0" dirty="0" smtClean="0">
                <a:ln>
                  <a:noFill/>
                </a:ln>
                <a:solidFill>
                  <a:schemeClr val="tx1"/>
                </a:solidFill>
                <a:effectLst/>
                <a:uLnTx/>
                <a:uFillTx/>
                <a:latin typeface="+mn-lt"/>
                <a:ea typeface="+mn-ea"/>
                <a:cs typeface="+mn-cs"/>
              </a:rPr>
              <a:t>Li-Ion based battery storage system: 90 kWh/45 kW </a:t>
            </a: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Building Solar Project</a:t>
            </a:r>
            <a:endParaRPr lang="en-US" dirty="0"/>
          </a:p>
        </p:txBody>
      </p:sp>
      <p:sp>
        <p:nvSpPr>
          <p:cNvPr id="7" name="Content Placeholder 6"/>
          <p:cNvSpPr>
            <a:spLocks noGrp="1"/>
          </p:cNvSpPr>
          <p:nvPr>
            <p:ph sz="quarter" idx="1"/>
          </p:nvPr>
        </p:nvSpPr>
        <p:spPr/>
        <p:txBody>
          <a:bodyPr/>
          <a:lstStyle/>
          <a:p>
            <a:pPr lvl="0"/>
            <a:r>
              <a:rPr lang="en-US" sz="2000" dirty="0" smtClean="0"/>
              <a:t>Solar roof-mounted grid connected PV system in the office building of Ministry of </a:t>
            </a:r>
            <a:r>
              <a:rPr lang="en-US" sz="2000" dirty="0" err="1" smtClean="0"/>
              <a:t>Envirnment</a:t>
            </a:r>
            <a:r>
              <a:rPr lang="en-US" sz="2000" dirty="0" smtClean="0"/>
              <a:t> and Energy.</a:t>
            </a:r>
          </a:p>
          <a:p>
            <a:pPr lvl="0"/>
            <a:r>
              <a:rPr lang="en-US" sz="2000" dirty="0" smtClean="0"/>
              <a:t>Capacity: 25 </a:t>
            </a:r>
            <a:r>
              <a:rPr lang="en-US" sz="2000" dirty="0" err="1" smtClean="0"/>
              <a:t>kWp</a:t>
            </a:r>
            <a:endParaRPr lang="en-US" sz="2000" dirty="0" smtClean="0"/>
          </a:p>
          <a:p>
            <a:endParaRPr lang="en-US" dirty="0"/>
          </a:p>
        </p:txBody>
      </p:sp>
      <p:pic>
        <p:nvPicPr>
          <p:cNvPr id="5" name="Picture 4" descr="X:\Energy\EditShare\Green Building solar PV\Green Building Photos\20131221_11013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3276600"/>
            <a:ext cx="6286400" cy="295454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1-Maldives-s13.jpg"/>
          <p:cNvPicPr>
            <a:picLocks noGrp="1" noChangeAspect="1"/>
          </p:cNvPicPr>
          <p:nvPr>
            <p:ph sz="quarter" idx="4294967295"/>
          </p:nvPr>
        </p:nvPicPr>
        <p:blipFill>
          <a:blip r:embed="rId3"/>
          <a:stretch>
            <a:fillRect/>
          </a:stretch>
        </p:blipFill>
        <p:spPr>
          <a:xfrm>
            <a:off x="152400" y="2743200"/>
            <a:ext cx="8839200" cy="3822481"/>
          </a:xfrm>
        </p:spPr>
      </p:pic>
      <p:sp>
        <p:nvSpPr>
          <p:cNvPr id="3" name="Title 2"/>
          <p:cNvSpPr>
            <a:spLocks noGrp="1"/>
          </p:cNvSpPr>
          <p:nvPr>
            <p:ph type="title"/>
          </p:nvPr>
        </p:nvSpPr>
        <p:spPr>
          <a:xfrm>
            <a:off x="838200" y="381000"/>
            <a:ext cx="7772400" cy="1524000"/>
          </a:xfrm>
        </p:spPr>
        <p:txBody>
          <a:bodyPr>
            <a:normAutofit/>
          </a:bodyPr>
          <a:lstStyle/>
          <a:p>
            <a:r>
              <a:rPr lang="en-US" sz="3600" dirty="0" smtClean="0">
                <a:solidFill>
                  <a:schemeClr val="bg1"/>
                </a:solidFill>
              </a:rPr>
              <a:t>Renewable Energy in the</a:t>
            </a:r>
            <a:br>
              <a:rPr lang="en-US" sz="3600" dirty="0" smtClean="0">
                <a:solidFill>
                  <a:schemeClr val="bg1"/>
                </a:solidFill>
              </a:rPr>
            </a:br>
            <a:r>
              <a:rPr lang="en-US" sz="3600" dirty="0" smtClean="0">
                <a:solidFill>
                  <a:schemeClr val="bg1"/>
                </a:solidFill>
              </a:rPr>
              <a:t>Tourism Sector of Maldives</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100% Solar Powered Island Resort</a:t>
            </a:r>
            <a:endParaRPr lang="en-US" dirty="0"/>
          </a:p>
        </p:txBody>
      </p:sp>
      <p:sp>
        <p:nvSpPr>
          <p:cNvPr id="7" name="Content Placeholder 6"/>
          <p:cNvSpPr>
            <a:spLocks noGrp="1"/>
          </p:cNvSpPr>
          <p:nvPr>
            <p:ph sz="quarter" idx="1"/>
          </p:nvPr>
        </p:nvSpPr>
        <p:spPr>
          <a:xfrm>
            <a:off x="381000" y="1676400"/>
            <a:ext cx="8503920" cy="4572000"/>
          </a:xfrm>
        </p:spPr>
        <p:txBody>
          <a:bodyPr/>
          <a:lstStyle/>
          <a:p>
            <a:pPr marL="0" indent="0">
              <a:defRPr/>
            </a:pPr>
            <a:r>
              <a:rPr lang="en-US" sz="2000" dirty="0" smtClean="0"/>
              <a:t>  Resort Name: Gas </a:t>
            </a:r>
            <a:r>
              <a:rPr lang="en-US" sz="2000" dirty="0" err="1" smtClean="0"/>
              <a:t>finolhu</a:t>
            </a:r>
            <a:r>
              <a:rPr lang="en-US" sz="2000" dirty="0" smtClean="0"/>
              <a:t> Island </a:t>
            </a:r>
          </a:p>
          <a:p>
            <a:pPr marL="0" indent="0">
              <a:defRPr/>
            </a:pPr>
            <a:r>
              <a:rPr lang="en-US" sz="2000" dirty="0" smtClean="0"/>
              <a:t>  Solar PV capacity: 1.2MW</a:t>
            </a:r>
          </a:p>
          <a:p>
            <a:pPr marL="0" lvl="0" indent="0">
              <a:defRPr/>
            </a:pPr>
            <a:endParaRPr lang="en-US" sz="2800" dirty="0" smtClean="0"/>
          </a:p>
          <a:p>
            <a:endParaRPr lang="en-US" dirty="0"/>
          </a:p>
        </p:txBody>
      </p:sp>
      <p:pic>
        <p:nvPicPr>
          <p:cNvPr id="4" name="Picture 2" descr="Fully solar powered Maldives resort sets new standard in green tourism thumbn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581400"/>
            <a:ext cx="4278733" cy="27127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2" descr="Club Med unveils world’s first 100 percent solar powered luxury resort"/>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b="50000"/>
          <a:stretch/>
        </p:blipFill>
        <p:spPr bwMode="auto">
          <a:xfrm>
            <a:off x="4724400" y="3810000"/>
            <a:ext cx="4064000" cy="2286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4" descr="gasfinolh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1524000"/>
            <a:ext cx="3505200" cy="22082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845" y="2895601"/>
            <a:ext cx="8823755" cy="350519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Floating Solar</a:t>
            </a:r>
            <a:endParaRPr lang="en-US" dirty="0"/>
          </a:p>
        </p:txBody>
      </p:sp>
      <p:sp>
        <p:nvSpPr>
          <p:cNvPr id="5" name="Content Placeholder 4"/>
          <p:cNvSpPr>
            <a:spLocks noGrp="1"/>
          </p:cNvSpPr>
          <p:nvPr>
            <p:ph sz="quarter" idx="1"/>
          </p:nvPr>
        </p:nvSpPr>
        <p:spPr>
          <a:xfrm>
            <a:off x="228600" y="1524000"/>
            <a:ext cx="8503920" cy="4572000"/>
          </a:xfrm>
        </p:spPr>
        <p:txBody>
          <a:bodyPr/>
          <a:lstStyle/>
          <a:p>
            <a:r>
              <a:rPr lang="en-US" sz="2000" dirty="0" smtClean="0"/>
              <a:t>Resort Name: </a:t>
            </a:r>
            <a:r>
              <a:rPr lang="en-US" sz="2000" dirty="0" err="1" smtClean="0"/>
              <a:t>Gili</a:t>
            </a:r>
            <a:r>
              <a:rPr lang="en-US" sz="2000" dirty="0" smtClean="0"/>
              <a:t> </a:t>
            </a:r>
            <a:r>
              <a:rPr lang="en-US" sz="2000" dirty="0" err="1" smtClean="0"/>
              <a:t>lankanfushi</a:t>
            </a:r>
            <a:r>
              <a:rPr lang="en-US" sz="2000" dirty="0" smtClean="0"/>
              <a:t> Resort </a:t>
            </a:r>
          </a:p>
          <a:p>
            <a:r>
              <a:rPr lang="en-US" sz="2000" dirty="0" smtClean="0"/>
              <a:t>Solar PV capacity: Platform size: 15x15m</a:t>
            </a:r>
          </a:p>
          <a:p>
            <a:r>
              <a:rPr lang="en-US" sz="2000" dirty="0" smtClean="0"/>
              <a:t>28kWp</a:t>
            </a:r>
          </a:p>
          <a:p>
            <a:r>
              <a:rPr lang="en-US" sz="2000" dirty="0" smtClean="0"/>
              <a:t>Number of panels: 112</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28600"/>
            <a:ext cx="7772400" cy="1524000"/>
          </a:xfrm>
        </p:spPr>
        <p:txBody>
          <a:bodyPr/>
          <a:lstStyle/>
          <a:p>
            <a:r>
              <a:rPr lang="en-US" dirty="0" smtClean="0"/>
              <a:t>Thank You</a:t>
            </a:r>
            <a:endParaRPr lang="en-US" dirty="0"/>
          </a:p>
        </p:txBody>
      </p:sp>
      <p:pic>
        <p:nvPicPr>
          <p:cNvPr id="6" name="Picture 5" descr="invest-maldives.jpg"/>
          <p:cNvPicPr>
            <a:picLocks noChangeAspect="1"/>
          </p:cNvPicPr>
          <p:nvPr/>
        </p:nvPicPr>
        <p:blipFill>
          <a:blip r:embed="rId2"/>
          <a:srcRect l="5309"/>
          <a:stretch>
            <a:fillRect/>
          </a:stretch>
        </p:blipFill>
        <p:spPr>
          <a:xfrm>
            <a:off x="152400" y="2743200"/>
            <a:ext cx="8839200" cy="36576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0"/>
            <a:ext cx="7772400" cy="1524000"/>
          </a:xfrm>
        </p:spPr>
        <p:txBody>
          <a:bodyPr/>
          <a:lstStyle/>
          <a:p>
            <a:r>
              <a:rPr lang="en-US" dirty="0" smtClean="0"/>
              <a:t>Energy Sector of </a:t>
            </a:r>
            <a:r>
              <a:rPr lang="en-US" sz="3600" dirty="0" smtClean="0"/>
              <a:t>Maldives</a:t>
            </a:r>
            <a:endParaRPr lang="en-US" sz="3600" dirty="0"/>
          </a:p>
        </p:txBody>
      </p:sp>
      <p:pic>
        <p:nvPicPr>
          <p:cNvPr id="6" name="Picture 5" descr="3-Maldives-s1.jpg"/>
          <p:cNvPicPr>
            <a:picLocks noChangeAspect="1"/>
          </p:cNvPicPr>
          <p:nvPr/>
        </p:nvPicPr>
        <p:blipFill>
          <a:blip r:embed="rId2"/>
          <a:srcRect t="9161" r="2542"/>
          <a:stretch>
            <a:fillRect/>
          </a:stretch>
        </p:blipFill>
        <p:spPr>
          <a:xfrm>
            <a:off x="152400" y="2690191"/>
            <a:ext cx="8839200" cy="393920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Sector Highlights</a:t>
            </a:r>
            <a:endParaRPr lang="en-US" dirty="0"/>
          </a:p>
        </p:txBody>
      </p:sp>
      <p:sp>
        <p:nvSpPr>
          <p:cNvPr id="3" name="Content Placeholder 2"/>
          <p:cNvSpPr>
            <a:spLocks noGrp="1"/>
          </p:cNvSpPr>
          <p:nvPr>
            <p:ph sz="quarter" idx="1"/>
          </p:nvPr>
        </p:nvSpPr>
        <p:spPr/>
        <p:txBody>
          <a:bodyPr>
            <a:normAutofit/>
          </a:bodyPr>
          <a:lstStyle/>
          <a:p>
            <a:pPr marL="342900" indent="-342900">
              <a:lnSpc>
                <a:spcPct val="150000"/>
              </a:lnSpc>
              <a:defRPr/>
            </a:pPr>
            <a:r>
              <a:rPr lang="en-US" sz="1900" b="1" dirty="0" smtClean="0">
                <a:ea typeface="SimSun" pitchFamily="2" charset="-122"/>
              </a:rPr>
              <a:t>Depend almost entirely on foreign imports</a:t>
            </a:r>
          </a:p>
          <a:p>
            <a:pPr marL="0" indent="0">
              <a:lnSpc>
                <a:spcPct val="150000"/>
              </a:lnSpc>
              <a:buNone/>
              <a:defRPr/>
            </a:pPr>
            <a:r>
              <a:rPr lang="en-US" sz="1900" b="1" dirty="0" smtClean="0">
                <a:ea typeface="SimSun" pitchFamily="2" charset="-122"/>
              </a:rPr>
              <a:t>2015 imports</a:t>
            </a:r>
          </a:p>
          <a:p>
            <a:pPr>
              <a:lnSpc>
                <a:spcPct val="150000"/>
              </a:lnSpc>
              <a:defRPr/>
            </a:pPr>
            <a:r>
              <a:rPr lang="en-US" sz="1900" dirty="0" smtClean="0"/>
              <a:t>Total fuel: 506,334.29 metric tons </a:t>
            </a:r>
          </a:p>
          <a:p>
            <a:pPr lvl="1">
              <a:lnSpc>
                <a:spcPct val="150000"/>
              </a:lnSpc>
              <a:defRPr/>
            </a:pPr>
            <a:r>
              <a:rPr lang="en-US" sz="1900" dirty="0" smtClean="0">
                <a:solidFill>
                  <a:schemeClr val="bg2">
                    <a:lumMod val="25000"/>
                  </a:schemeClr>
                </a:solidFill>
              </a:rPr>
              <a:t>Diesel: 389,978.67 metric tons         </a:t>
            </a:r>
          </a:p>
          <a:p>
            <a:pPr lvl="1">
              <a:lnSpc>
                <a:spcPct val="150000"/>
              </a:lnSpc>
              <a:defRPr/>
            </a:pPr>
            <a:r>
              <a:rPr lang="en-US" sz="1900" dirty="0" smtClean="0">
                <a:solidFill>
                  <a:schemeClr val="bg2">
                    <a:lumMod val="25000"/>
                  </a:schemeClr>
                </a:solidFill>
              </a:rPr>
              <a:t>Aviation gas: 65,317.12 metric tons  </a:t>
            </a:r>
          </a:p>
          <a:p>
            <a:pPr lvl="1">
              <a:lnSpc>
                <a:spcPct val="150000"/>
              </a:lnSpc>
              <a:defRPr/>
            </a:pPr>
            <a:r>
              <a:rPr lang="en-US" sz="1900" dirty="0" smtClean="0">
                <a:solidFill>
                  <a:schemeClr val="bg2">
                    <a:lumMod val="25000"/>
                  </a:schemeClr>
                </a:solidFill>
              </a:rPr>
              <a:t>Petrol: 38,683.9 metric tons </a:t>
            </a:r>
          </a:p>
          <a:p>
            <a:pPr lvl="1">
              <a:lnSpc>
                <a:spcPct val="150000"/>
              </a:lnSpc>
              <a:defRPr/>
            </a:pPr>
            <a:r>
              <a:rPr lang="en-US" sz="1900" dirty="0" smtClean="0">
                <a:solidFill>
                  <a:schemeClr val="bg2">
                    <a:lumMod val="25000"/>
                  </a:schemeClr>
                </a:solidFill>
              </a:rPr>
              <a:t>cooking gas: 12,405.1 metric tons</a:t>
            </a:r>
          </a:p>
          <a:p>
            <a:pPr lvl="1">
              <a:lnSpc>
                <a:spcPct val="150000"/>
              </a:lnSpc>
              <a:defRPr/>
            </a:pPr>
            <a:r>
              <a:rPr lang="en-US" sz="1900" dirty="0" smtClean="0">
                <a:solidFill>
                  <a:schemeClr val="bg2">
                    <a:lumMod val="25000"/>
                  </a:schemeClr>
                </a:solidFill>
              </a:rPr>
              <a:t>Kerosene oil: 1012.67 metric tons</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Electricity Installed Capacity</a:t>
            </a:r>
            <a:endParaRPr lang="en-US" dirty="0"/>
          </a:p>
        </p:txBody>
      </p:sp>
      <p:pic>
        <p:nvPicPr>
          <p:cNvPr id="8" name="Picture 4" descr="http://cdn.desktopwallpapers4.me/wallpapers/beaches/1920x1080/1/3751-maldives-1920x1080-beach-wallpap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3085" y="2372618"/>
            <a:ext cx="3200400" cy="1800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8" descr="http://www.hdc.com.mv/editorfiles/newsupdates/Image/150_plots_head.jpg"/>
          <p:cNvPicPr>
            <a:picLocks noChangeAspect="1" noChangeArrowheads="1"/>
          </p:cNvPicPr>
          <p:nvPr/>
        </p:nvPicPr>
        <p:blipFill rotWithShape="1">
          <a:blip r:embed="rId4">
            <a:extLst>
              <a:ext uri="{28A0092B-C50C-407E-A947-70E740481C1C}">
                <a14:useLocalDpi xmlns:a14="http://schemas.microsoft.com/office/drawing/2010/main" val="0"/>
              </a:ext>
            </a:extLst>
          </a:blip>
          <a:srcRect t="3572"/>
          <a:stretch/>
        </p:blipFill>
        <p:spPr bwMode="auto">
          <a:xfrm>
            <a:off x="2979687" y="4510825"/>
            <a:ext cx="3200400" cy="14618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4" descr="https://sphotos-a.xx.fbcdn.net/hphotos-ash4/p480x480/431116_335795116463922_876259308_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9992" y="2372618"/>
            <a:ext cx="3200400" cy="18508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3886199" y="5939135"/>
            <a:ext cx="5715001" cy="461665"/>
          </a:xfrm>
          <a:prstGeom prst="rect">
            <a:avLst/>
          </a:prstGeom>
        </p:spPr>
        <p:txBody>
          <a:bodyPr wrap="square">
            <a:spAutoFit/>
          </a:bodyPr>
          <a:lstStyle/>
          <a:p>
            <a:r>
              <a:rPr lang="en-US" sz="2400" dirty="0" smtClean="0">
                <a:ln w="18415" cmpd="sng">
                  <a:noFill/>
                  <a:prstDash val="solid"/>
                </a:ln>
                <a:effectLst>
                  <a:outerShdw blurRad="63500" dir="3600000" algn="tl" rotWithShape="0">
                    <a:srgbClr val="000000">
                      <a:alpha val="70000"/>
                    </a:srgbClr>
                  </a:outerShdw>
                </a:effectLst>
              </a:rPr>
              <a:t>Total Installed capacity: 270.5 MW</a:t>
            </a:r>
            <a:endParaRPr lang="en-US" sz="2400" dirty="0">
              <a:ln w="18415" cmpd="sng">
                <a:noFill/>
                <a:prstDash val="solid"/>
              </a:ln>
              <a:effectLst>
                <a:outerShdw blurRad="63500" dir="3600000" algn="tl" rotWithShape="0">
                  <a:srgbClr val="000000">
                    <a:alpha val="70000"/>
                  </a:srgbClr>
                </a:outerShdw>
              </a:effectLst>
            </a:endParaRPr>
          </a:p>
        </p:txBody>
      </p:sp>
      <p:sp>
        <p:nvSpPr>
          <p:cNvPr id="12" name="Rectangle 11"/>
          <p:cNvSpPr/>
          <p:nvPr/>
        </p:nvSpPr>
        <p:spPr>
          <a:xfrm>
            <a:off x="5334000" y="1371600"/>
            <a:ext cx="3445174" cy="769441"/>
          </a:xfrm>
          <a:prstGeom prst="rect">
            <a:avLst/>
          </a:prstGeom>
        </p:spPr>
        <p:txBody>
          <a:bodyPr wrap="none">
            <a:spAutoFit/>
          </a:bodyPr>
          <a:lstStyle/>
          <a:p>
            <a:pPr algn="ctr"/>
            <a:r>
              <a:rPr lang="en-US" sz="2400" dirty="0" smtClean="0">
                <a:ln w="18415" cmpd="sng">
                  <a:noFill/>
                  <a:prstDash val="solid"/>
                </a:ln>
                <a:effectLst>
                  <a:outerShdw blurRad="63500" dir="3600000" algn="tl" rotWithShape="0">
                    <a:srgbClr val="000000">
                      <a:alpha val="70000"/>
                    </a:srgbClr>
                  </a:outerShdw>
                </a:effectLst>
              </a:rPr>
              <a:t>Tourist Resorts</a:t>
            </a:r>
          </a:p>
          <a:p>
            <a:pPr algn="ctr"/>
            <a:r>
              <a:rPr lang="en-US" sz="2000" dirty="0" smtClean="0">
                <a:ln w="18415" cmpd="sng">
                  <a:noFill/>
                  <a:prstDash val="solid"/>
                </a:ln>
                <a:effectLst>
                  <a:outerShdw blurRad="63500" dir="3600000" algn="tl" rotWithShape="0">
                    <a:srgbClr val="000000">
                      <a:alpha val="70000"/>
                    </a:srgbClr>
                  </a:outerShdw>
                </a:effectLst>
              </a:rPr>
              <a:t>Installed Capacity: 105 MW  </a:t>
            </a:r>
            <a:endParaRPr lang="en-US" sz="2000" dirty="0">
              <a:ln w="18415" cmpd="sng">
                <a:noFill/>
                <a:prstDash val="solid"/>
              </a:ln>
              <a:effectLst>
                <a:outerShdw blurRad="63500" dir="3600000" algn="tl" rotWithShape="0">
                  <a:srgbClr val="000000">
                    <a:alpha val="70000"/>
                  </a:srgbClr>
                </a:outerShdw>
              </a:effectLst>
            </a:endParaRPr>
          </a:p>
        </p:txBody>
      </p:sp>
      <p:sp>
        <p:nvSpPr>
          <p:cNvPr id="13" name="Rectangle 12"/>
          <p:cNvSpPr/>
          <p:nvPr/>
        </p:nvSpPr>
        <p:spPr>
          <a:xfrm>
            <a:off x="152400" y="1295400"/>
            <a:ext cx="4700496" cy="1077218"/>
          </a:xfrm>
          <a:prstGeom prst="rect">
            <a:avLst/>
          </a:prstGeom>
        </p:spPr>
        <p:txBody>
          <a:bodyPr wrap="square">
            <a:spAutoFit/>
          </a:bodyPr>
          <a:lstStyle/>
          <a:p>
            <a:pPr algn="ctr"/>
            <a:r>
              <a:rPr lang="en-US" sz="2400" dirty="0" smtClean="0">
                <a:ln w="18415" cmpd="sng">
                  <a:noFill/>
                  <a:prstDash val="solid"/>
                </a:ln>
                <a:effectLst>
                  <a:outerShdw blurRad="63500" dir="3600000" algn="tl" rotWithShape="0">
                    <a:srgbClr val="000000">
                      <a:alpha val="70000"/>
                    </a:srgbClr>
                  </a:outerShdw>
                </a:effectLst>
              </a:rPr>
              <a:t>Inhabited islands</a:t>
            </a:r>
          </a:p>
          <a:p>
            <a:pPr algn="ctr"/>
            <a:r>
              <a:rPr lang="en-US" sz="2000" dirty="0" smtClean="0">
                <a:ln w="18415" cmpd="sng">
                  <a:noFill/>
                  <a:prstDash val="solid"/>
                </a:ln>
                <a:effectLst>
                  <a:outerShdw blurRad="63500" dir="3600000" algn="tl" rotWithShape="0">
                    <a:srgbClr val="000000">
                      <a:alpha val="70000"/>
                    </a:srgbClr>
                  </a:outerShdw>
                </a:effectLst>
              </a:rPr>
              <a:t>Installed capacity of diesel generators: 194 MW</a:t>
            </a:r>
          </a:p>
        </p:txBody>
      </p:sp>
      <p:sp>
        <p:nvSpPr>
          <p:cNvPr id="14" name="Rectangle 13"/>
          <p:cNvSpPr/>
          <p:nvPr/>
        </p:nvSpPr>
        <p:spPr>
          <a:xfrm>
            <a:off x="3124200" y="3972580"/>
            <a:ext cx="2911374" cy="1046440"/>
          </a:xfrm>
          <a:prstGeom prst="rect">
            <a:avLst/>
          </a:prstGeom>
        </p:spPr>
        <p:txBody>
          <a:bodyPr wrap="none">
            <a:spAutoFit/>
          </a:bodyPr>
          <a:lstStyle/>
          <a:p>
            <a:pPr algn="ctr"/>
            <a:r>
              <a:rPr lang="en-US" sz="2000" dirty="0" smtClean="0">
                <a:ln w="18415" cmpd="sng">
                  <a:noFill/>
                  <a:prstDash val="solid"/>
                </a:ln>
                <a:effectLst>
                  <a:outerShdw blurRad="63500" dir="3600000" algn="tl" rotWithShape="0">
                    <a:srgbClr val="000000">
                      <a:alpha val="70000"/>
                    </a:srgbClr>
                  </a:outerShdw>
                </a:effectLst>
              </a:rPr>
              <a:t>Industrial islands</a:t>
            </a:r>
          </a:p>
          <a:p>
            <a:pPr algn="ctr"/>
            <a:r>
              <a:rPr lang="en-US" dirty="0" smtClean="0">
                <a:ln w="18415" cmpd="sng">
                  <a:noFill/>
                  <a:prstDash val="solid"/>
                </a:ln>
                <a:effectLst>
                  <a:outerShdw blurRad="63500" dir="3600000" algn="tl" rotWithShape="0">
                    <a:srgbClr val="000000">
                      <a:alpha val="70000"/>
                    </a:srgbClr>
                  </a:outerShdw>
                </a:effectLst>
              </a:rPr>
              <a:t>Installed Capacity: 20 MW</a:t>
            </a:r>
          </a:p>
          <a:p>
            <a:endParaRPr lang="en-US" sz="2400" dirty="0">
              <a:ln w="18415" cmpd="sng">
                <a:noFill/>
                <a:prstDash val="solid"/>
              </a:ln>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Solar PV Installed Capacity</a:t>
            </a:r>
            <a:endParaRPr lang="en-US" dirty="0"/>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143000" y="1600200"/>
            <a:ext cx="62484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descr="D:\Maldives Aspire\Survey mission Jan 2014\101MSDCF\MEE Green Building\DSC0629.jpg"/>
          <p:cNvPicPr>
            <a:picLocks noChangeAspect="1" noChangeArrowheads="1"/>
          </p:cNvPicPr>
          <p:nvPr/>
        </p:nvPicPr>
        <p:blipFill rotWithShape="1">
          <a:blip r:embed="rId3" cstate="print">
            <a:lum bright="20000"/>
          </a:blip>
          <a:srcRect l="15109" t="19494" r="9639" b="8425"/>
          <a:stretch/>
        </p:blipFill>
        <p:spPr bwMode="auto">
          <a:xfrm>
            <a:off x="2895600" y="2895600"/>
            <a:ext cx="3527202" cy="2351467"/>
          </a:xfrm>
          <a:prstGeom prst="rect">
            <a:avLst/>
          </a:prstGeom>
          <a:ln>
            <a:noFill/>
          </a:ln>
          <a:effectLst>
            <a:softEdge rad="112500"/>
          </a:effectLst>
        </p:spPr>
      </p:pic>
    </p:spTree>
    <p:extLst>
      <p:ext uri="{BB962C8B-B14F-4D97-AF65-F5344CB8AC3E}">
        <p14:creationId xmlns:p14="http://schemas.microsoft.com/office/powerpoint/2010/main" val="4257231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Governance and Operation</a:t>
            </a:r>
            <a:endParaRPr lang="en-US" dirty="0"/>
          </a:p>
        </p:txBody>
      </p:sp>
      <p:sp>
        <p:nvSpPr>
          <p:cNvPr id="3" name="TextBox 2"/>
          <p:cNvSpPr txBox="1"/>
          <p:nvPr/>
        </p:nvSpPr>
        <p:spPr>
          <a:xfrm>
            <a:off x="457200" y="1440232"/>
            <a:ext cx="3352800" cy="646331"/>
          </a:xfrm>
          <a:prstGeom prst="rect">
            <a:avLst/>
          </a:prstGeom>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b="1" dirty="0" smtClean="0">
                <a:solidFill>
                  <a:schemeClr val="bg1"/>
                </a:solidFill>
              </a:rPr>
              <a:t>Ministry of  Environment </a:t>
            </a:r>
          </a:p>
          <a:p>
            <a:pPr algn="ctr"/>
            <a:r>
              <a:rPr lang="en-US" b="1" dirty="0" smtClean="0">
                <a:solidFill>
                  <a:schemeClr val="bg1"/>
                </a:solidFill>
              </a:rPr>
              <a:t>and Energy</a:t>
            </a:r>
            <a:endParaRPr lang="en-US" b="1" dirty="0">
              <a:solidFill>
                <a:schemeClr val="bg1"/>
              </a:solidFill>
            </a:endParaRPr>
          </a:p>
        </p:txBody>
      </p:sp>
      <p:sp>
        <p:nvSpPr>
          <p:cNvPr id="4" name="TextBox 3"/>
          <p:cNvSpPr txBox="1"/>
          <p:nvPr/>
        </p:nvSpPr>
        <p:spPr>
          <a:xfrm>
            <a:off x="5638800" y="1440232"/>
            <a:ext cx="2965648" cy="646331"/>
          </a:xfrm>
          <a:prstGeom prst="rect">
            <a:avLst/>
          </a:prstGeom>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b="1" dirty="0" smtClean="0">
                <a:solidFill>
                  <a:schemeClr val="bg1"/>
                </a:solidFill>
              </a:rPr>
              <a:t>Maldives Energy Authority</a:t>
            </a:r>
          </a:p>
        </p:txBody>
      </p:sp>
      <p:sp>
        <p:nvSpPr>
          <p:cNvPr id="5" name="TextBox 4"/>
          <p:cNvSpPr txBox="1"/>
          <p:nvPr/>
        </p:nvSpPr>
        <p:spPr>
          <a:xfrm>
            <a:off x="3768402" y="3171068"/>
            <a:ext cx="1944216" cy="369332"/>
          </a:xfrm>
          <a:prstGeom prst="rect">
            <a:avLst/>
          </a:prstGeom>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b="1" dirty="0" smtClean="0">
                <a:solidFill>
                  <a:srgbClr val="000000"/>
                </a:solidFill>
              </a:rPr>
              <a:t>MWSC</a:t>
            </a:r>
          </a:p>
        </p:txBody>
      </p:sp>
      <p:sp>
        <p:nvSpPr>
          <p:cNvPr id="6" name="TextBox 5"/>
          <p:cNvSpPr txBox="1"/>
          <p:nvPr/>
        </p:nvSpPr>
        <p:spPr>
          <a:xfrm>
            <a:off x="6288682" y="3153544"/>
            <a:ext cx="1800200" cy="369332"/>
          </a:xfrm>
          <a:prstGeom prst="rect">
            <a:avLst/>
          </a:prstGeom>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b="1" dirty="0" smtClean="0">
                <a:solidFill>
                  <a:schemeClr val="tx1"/>
                </a:solidFill>
              </a:rPr>
              <a:t>FENAKA</a:t>
            </a:r>
          </a:p>
        </p:txBody>
      </p:sp>
      <p:sp>
        <p:nvSpPr>
          <p:cNvPr id="7" name="TextBox 6"/>
          <p:cNvSpPr txBox="1"/>
          <p:nvPr/>
        </p:nvSpPr>
        <p:spPr>
          <a:xfrm>
            <a:off x="3834408" y="6031468"/>
            <a:ext cx="1728192" cy="369332"/>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b="1" dirty="0" smtClean="0">
                <a:solidFill>
                  <a:schemeClr val="bg1"/>
                </a:solidFill>
              </a:rPr>
              <a:t>Consumers</a:t>
            </a:r>
          </a:p>
        </p:txBody>
      </p:sp>
      <p:sp>
        <p:nvSpPr>
          <p:cNvPr id="8" name="Down Arrow 7"/>
          <p:cNvSpPr/>
          <p:nvPr/>
        </p:nvSpPr>
        <p:spPr>
          <a:xfrm>
            <a:off x="4376936" y="2209800"/>
            <a:ext cx="652264" cy="762000"/>
          </a:xfrm>
          <a:prstGeom prst="down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Down Arrow 8"/>
          <p:cNvSpPr/>
          <p:nvPr/>
        </p:nvSpPr>
        <p:spPr>
          <a:xfrm>
            <a:off x="4417132" y="4941168"/>
            <a:ext cx="688268" cy="773832"/>
          </a:xfrm>
          <a:prstGeom prst="down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 name="TextBox 9"/>
          <p:cNvSpPr txBox="1"/>
          <p:nvPr/>
        </p:nvSpPr>
        <p:spPr>
          <a:xfrm>
            <a:off x="990600" y="3184573"/>
            <a:ext cx="2160240" cy="369332"/>
          </a:xfrm>
          <a:prstGeom prst="rect">
            <a:avLst/>
          </a:prstGeom>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b="1" dirty="0" smtClean="0">
                <a:solidFill>
                  <a:srgbClr val="000000"/>
                </a:solidFill>
              </a:rPr>
              <a:t>STELCO</a:t>
            </a:r>
          </a:p>
        </p:txBody>
      </p:sp>
      <p:pic>
        <p:nvPicPr>
          <p:cNvPr id="11" name="Picture 3" descr="C:\Users\hameed.ali\Desktop\Fenaka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4666" y="3908457"/>
            <a:ext cx="1944216" cy="81631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hameed.ali\Desktop\200px-Male'_Water_&amp;_Sewerage_Company_logo.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4014" y="3878466"/>
            <a:ext cx="19050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hameed.ali\Desktop\stelc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02271" y="3711021"/>
            <a:ext cx="1536898" cy="10895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Sector Policy</a:t>
            </a:r>
            <a:endParaRPr lang="en-US" dirty="0"/>
          </a:p>
        </p:txBody>
      </p:sp>
      <p:sp>
        <p:nvSpPr>
          <p:cNvPr id="4" name="Content Placeholder 2"/>
          <p:cNvSpPr txBox="1">
            <a:spLocks noGrp="1"/>
          </p:cNvSpPr>
          <p:nvPr>
            <p:ph sz="quarter" idx="1"/>
          </p:nvPr>
        </p:nvSpPr>
        <p:spPr>
          <a:xfrm>
            <a:off x="301752" y="1527048"/>
            <a:ext cx="8613648" cy="510235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1800" dirty="0" smtClean="0"/>
          </a:p>
          <a:p>
            <a:pPr marL="0" indent="0" algn="just">
              <a:lnSpc>
                <a:spcPct val="107000"/>
              </a:lnSpc>
              <a:spcAft>
                <a:spcPts val="800"/>
              </a:spcAft>
              <a:buNone/>
            </a:pPr>
            <a:r>
              <a:rPr lang="en-US" sz="2000" dirty="0"/>
              <a:t>Maldives Energy Policy and Strategy 2016 consist of revised policies derived from Maldives Energy Policy and Strategy 2010. The 9 policies are reduced to 5 key policy statements, which are:</a:t>
            </a:r>
          </a:p>
          <a:p>
            <a:pPr lvl="0">
              <a:lnSpc>
                <a:spcPct val="107000"/>
              </a:lnSpc>
              <a:buFont typeface="+mj-lt"/>
              <a:buAutoNum type="arabicPeriod"/>
            </a:pPr>
            <a:r>
              <a:rPr lang="en-US" sz="2000" dirty="0"/>
              <a:t>Strengthen the institutional and regulatory framework of the energy sector</a:t>
            </a:r>
          </a:p>
          <a:p>
            <a:pPr lvl="0">
              <a:lnSpc>
                <a:spcPct val="107000"/>
              </a:lnSpc>
              <a:buFont typeface="+mj-lt"/>
              <a:buAutoNum type="arabicPeriod"/>
            </a:pPr>
            <a:r>
              <a:rPr lang="en-US" sz="2000" dirty="0"/>
              <a:t>Promote energy conservation and efficiency</a:t>
            </a:r>
          </a:p>
          <a:p>
            <a:pPr lvl="0">
              <a:lnSpc>
                <a:spcPct val="107000"/>
              </a:lnSpc>
              <a:buFont typeface="+mj-lt"/>
              <a:buAutoNum type="arabicPeriod"/>
            </a:pPr>
            <a:r>
              <a:rPr lang="en-US" sz="2000" dirty="0"/>
              <a:t>Increase the share of renewable energy in the national energy mix         </a:t>
            </a:r>
          </a:p>
          <a:p>
            <a:pPr lvl="0">
              <a:lnSpc>
                <a:spcPct val="107000"/>
              </a:lnSpc>
              <a:buFont typeface="+mj-lt"/>
              <a:buAutoNum type="arabicPeriod"/>
            </a:pPr>
            <a:r>
              <a:rPr lang="en-US" sz="2000" dirty="0"/>
              <a:t>Improve the reliability and sustainability of electricity service and maintain universal access to electricity</a:t>
            </a:r>
          </a:p>
          <a:p>
            <a:pPr lvl="0">
              <a:lnSpc>
                <a:spcPct val="107000"/>
              </a:lnSpc>
              <a:spcAft>
                <a:spcPts val="800"/>
              </a:spcAft>
              <a:buFont typeface="+mj-lt"/>
              <a:buAutoNum type="arabicPeriod"/>
            </a:pPr>
            <a:r>
              <a:rPr lang="en-US" sz="2000" dirty="0"/>
              <a:t>Increase and maintain national energy security</a:t>
            </a:r>
          </a:p>
          <a:p>
            <a:pPr marL="0" lvl="0" indent="0">
              <a:buNone/>
            </a:pPr>
            <a:endParaRPr lang="en-US" sz="1800" dirty="0"/>
          </a:p>
          <a:p>
            <a:pPr marL="0" indent="0">
              <a:buNone/>
            </a:pPr>
            <a:endParaRPr lang="en-US" sz="1800" dirty="0" smtClean="0"/>
          </a:p>
          <a:p>
            <a:pPr marL="0" indent="0">
              <a:buFont typeface="Arial" panose="020B0604020202020204" pitchFamily="34" charset="0"/>
              <a:buNone/>
            </a:pPr>
            <a:endParaRPr lang="en-US" sz="1800" dirty="0" smtClean="0"/>
          </a:p>
          <a:p>
            <a:pPr marL="0" indent="0">
              <a:buFont typeface="Arial" panose="020B0604020202020204" pitchFamily="34" charset="0"/>
              <a:buNone/>
            </a:pPr>
            <a:endParaRPr lang="en-US" sz="1800" dirty="0" smtClean="0"/>
          </a:p>
          <a:p>
            <a:pPr marL="0" indent="0">
              <a:buFont typeface="Arial" panose="020B0604020202020204" pitchFamily="34" charset="0"/>
              <a:buNone/>
            </a:pPr>
            <a:endParaRPr lang="en-US" sz="1800" dirty="0" smtClean="0"/>
          </a:p>
          <a:p>
            <a:pPr marL="0" indent="0" algn="r">
              <a:buFont typeface="Arial" panose="020B0604020202020204" pitchFamily="34" charset="0"/>
              <a:buNone/>
            </a:pPr>
            <a:endParaRPr lang="en-US" sz="1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58952"/>
          </a:xfrm>
        </p:spPr>
        <p:txBody>
          <a:bodyPr>
            <a:noAutofit/>
          </a:bodyPr>
          <a:lstStyle/>
          <a:p>
            <a:r>
              <a:rPr lang="en-US" sz="2600" dirty="0" smtClean="0"/>
              <a:t>Maldives SREP IP – Focused &amp; Planned Interventions</a:t>
            </a:r>
            <a:endParaRPr lang="en-US" sz="2600" dirty="0"/>
          </a:p>
        </p:txBody>
      </p:sp>
      <p:sp>
        <p:nvSpPr>
          <p:cNvPr id="3" name="Content Placeholder 2"/>
          <p:cNvSpPr>
            <a:spLocks noGrp="1"/>
          </p:cNvSpPr>
          <p:nvPr>
            <p:ph sz="quarter" idx="1"/>
          </p:nvPr>
        </p:nvSpPr>
        <p:spPr/>
        <p:txBody>
          <a:bodyPr/>
          <a:lstStyle/>
          <a:p>
            <a:pPr marL="173038" indent="-173038" algn="just">
              <a:spcBef>
                <a:spcPts val="800"/>
              </a:spcBef>
              <a:spcAft>
                <a:spcPts val="800"/>
              </a:spcAft>
              <a:buFont typeface="Arial" pitchFamily="34" charset="0"/>
              <a:buChar char="•"/>
            </a:pPr>
            <a:r>
              <a:rPr lang="en-IN" sz="1800" dirty="0" smtClean="0">
                <a:ea typeface="Tahoma" pitchFamily="34" charset="0"/>
                <a:cs typeface="Tahoma" pitchFamily="34" charset="0"/>
              </a:rPr>
              <a:t>Maldives SREP Investment Plan (2013-17) was adopted by Govt. Of Maldives in October 2012, to meet the policy priorities </a:t>
            </a:r>
          </a:p>
          <a:p>
            <a:pPr marL="173038" indent="-173038" algn="just">
              <a:spcBef>
                <a:spcPts val="800"/>
              </a:spcBef>
              <a:spcAft>
                <a:spcPts val="800"/>
              </a:spcAft>
              <a:buFont typeface="Arial" pitchFamily="34" charset="0"/>
              <a:buChar char="•"/>
            </a:pPr>
            <a:r>
              <a:rPr lang="en-US" sz="1800" dirty="0" smtClean="0"/>
              <a:t>All inhabited island of the Maldives will have solar PV installed equivalent to 30 percent of the daytime peak load</a:t>
            </a:r>
          </a:p>
          <a:p>
            <a:pPr>
              <a:buNone/>
            </a:pPr>
            <a:endParaRPr lang="en-US" dirty="0"/>
          </a:p>
        </p:txBody>
      </p:sp>
      <p:sp>
        <p:nvSpPr>
          <p:cNvPr id="5" name="Rectangle 4"/>
          <p:cNvSpPr/>
          <p:nvPr/>
        </p:nvSpPr>
        <p:spPr>
          <a:xfrm>
            <a:off x="4887888" y="5090229"/>
            <a:ext cx="2274912" cy="115817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effectLst/>
                <a:uLnTx/>
                <a:uFillTx/>
                <a:latin typeface="Calibri"/>
                <a:ea typeface="+mn-ea"/>
                <a:cs typeface="+mn-cs"/>
              </a:rPr>
              <a:t>POISED</a:t>
            </a:r>
          </a:p>
        </p:txBody>
      </p:sp>
      <p:sp>
        <p:nvSpPr>
          <p:cNvPr id="6" name="Rectangle 5"/>
          <p:cNvSpPr/>
          <p:nvPr/>
        </p:nvSpPr>
        <p:spPr>
          <a:xfrm>
            <a:off x="1820127" y="5090229"/>
            <a:ext cx="2274912" cy="115817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effectLst/>
                <a:uLnTx/>
                <a:uFillTx/>
                <a:latin typeface="Calibri"/>
                <a:ea typeface="+mn-ea"/>
                <a:cs typeface="+mn-cs"/>
              </a:rPr>
              <a:t>ASPIRE</a:t>
            </a:r>
          </a:p>
        </p:txBody>
      </p:sp>
      <p:cxnSp>
        <p:nvCxnSpPr>
          <p:cNvPr id="7" name="Straight Arrow Connector 6"/>
          <p:cNvCxnSpPr/>
          <p:nvPr/>
        </p:nvCxnSpPr>
        <p:spPr>
          <a:xfrm flipH="1">
            <a:off x="2919483" y="3603943"/>
            <a:ext cx="1195553" cy="1454202"/>
          </a:xfrm>
          <a:prstGeom prst="straightConnector1">
            <a:avLst/>
          </a:prstGeom>
          <a:noFill/>
          <a:ln w="38100" cap="flat" cmpd="sng" algn="ctr">
            <a:solidFill>
              <a:srgbClr val="C0504D"/>
            </a:solidFill>
            <a:prstDash val="sysDot"/>
            <a:headEnd type="none" w="med" len="med"/>
            <a:tailEnd type="triangle" w="med" len="med"/>
          </a:ln>
          <a:effectLst>
            <a:outerShdw blurRad="50800" dist="38100" dir="2700000" algn="tl" rotWithShape="0">
              <a:prstClr val="black">
                <a:alpha val="40000"/>
              </a:prstClr>
            </a:outerShdw>
          </a:effectLst>
        </p:spPr>
      </p:cxnSp>
      <p:cxnSp>
        <p:nvCxnSpPr>
          <p:cNvPr id="8" name="Straight Arrow Connector 7"/>
          <p:cNvCxnSpPr/>
          <p:nvPr/>
        </p:nvCxnSpPr>
        <p:spPr>
          <a:xfrm>
            <a:off x="5038262" y="3637118"/>
            <a:ext cx="948982" cy="1421027"/>
          </a:xfrm>
          <a:prstGeom prst="straightConnector1">
            <a:avLst/>
          </a:prstGeom>
          <a:noFill/>
          <a:ln w="38100" cap="flat" cmpd="sng" algn="ctr">
            <a:solidFill>
              <a:srgbClr val="C0504D"/>
            </a:solidFill>
            <a:prstDash val="sysDot"/>
            <a:headEnd type="none" w="med" len="med"/>
            <a:tailEnd type="triangle" w="med" len="med"/>
          </a:ln>
          <a:effectLst>
            <a:outerShdw blurRad="50800" dist="38100" dir="2700000" algn="tl" rotWithShape="0">
              <a:prstClr val="black">
                <a:alpha val="40000"/>
              </a:prstClr>
            </a:outerShdw>
          </a:effectLst>
        </p:spPr>
      </p:cxnSp>
      <p:sp>
        <p:nvSpPr>
          <p:cNvPr id="4" name="Rectangle 3"/>
          <p:cNvSpPr/>
          <p:nvPr/>
        </p:nvSpPr>
        <p:spPr>
          <a:xfrm>
            <a:off x="3657600" y="3200400"/>
            <a:ext cx="1807604" cy="692071"/>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Calibri"/>
                <a:ea typeface="+mn-ea"/>
                <a:cs typeface="+mn-cs"/>
              </a:rPr>
              <a:t>SREP IP</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6">
      <a:dk1>
        <a:sysClr val="windowText" lastClr="000000"/>
      </a:dk1>
      <a:lt1>
        <a:sysClr val="window" lastClr="FFFFFF"/>
      </a:lt1>
      <a:dk2>
        <a:srgbClr val="646B86"/>
      </a:dk2>
      <a:lt2>
        <a:srgbClr val="C5D1D7"/>
      </a:lt2>
      <a:accent1>
        <a:srgbClr val="005B78"/>
      </a:accent1>
      <a:accent2>
        <a:srgbClr val="007AA0"/>
      </a:accent2>
      <a:accent3>
        <a:srgbClr val="61888A"/>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TotalTime>
  <Words>1593</Words>
  <Application>Microsoft Office PowerPoint</Application>
  <PresentationFormat>画面に合わせる (4:3)</PresentationFormat>
  <Paragraphs>234</Paragraphs>
  <Slides>25</Slides>
  <Notes>21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25</vt:i4>
      </vt:variant>
    </vt:vector>
  </HeadingPairs>
  <TitlesOfParts>
    <vt:vector size="34" baseType="lpstr">
      <vt:lpstr>SimSun</vt:lpstr>
      <vt:lpstr>Arial</vt:lpstr>
      <vt:lpstr>Calibri</vt:lpstr>
      <vt:lpstr>Georgia</vt:lpstr>
      <vt:lpstr>Tahoma</vt:lpstr>
      <vt:lpstr>Times New Roman</vt:lpstr>
      <vt:lpstr>Wingdings</vt:lpstr>
      <vt:lpstr>Wingdings 2</vt:lpstr>
      <vt:lpstr>Civic</vt:lpstr>
      <vt:lpstr>     </vt:lpstr>
      <vt:lpstr>Country Overview</vt:lpstr>
      <vt:lpstr>Energy Sector of Maldives</vt:lpstr>
      <vt:lpstr>Energy Sector Highlights</vt:lpstr>
      <vt:lpstr>Electricity Installed Capacity</vt:lpstr>
      <vt:lpstr>Solar PV Installed Capacity</vt:lpstr>
      <vt:lpstr>Governance and Operation</vt:lpstr>
      <vt:lpstr>Energy Sector Policy</vt:lpstr>
      <vt:lpstr>Maldives SREP IP – Focused &amp; Planned Interventions</vt:lpstr>
      <vt:lpstr>ASPIRE – Accelerating Sustainable Private Investments in Renewable Energy</vt:lpstr>
      <vt:lpstr>POISED – Preparing Outer Islands for Sustainable Energy Development</vt:lpstr>
      <vt:lpstr>Challenges in Energy Sector </vt:lpstr>
      <vt:lpstr>Existing Renewable Energy Installations</vt:lpstr>
      <vt:lpstr>PowerPoint プレゼンテーション</vt:lpstr>
      <vt:lpstr>Solar PV Installations in Male’</vt:lpstr>
      <vt:lpstr>Project for Clean Energy Promotion in Male’</vt:lpstr>
      <vt:lpstr>GDh. Thinadhoo Solar Project</vt:lpstr>
      <vt:lpstr>Dh. Kudahuvadhoo Solar Project</vt:lpstr>
      <vt:lpstr>V. Rakeedhoo Solar Project</vt:lpstr>
      <vt:lpstr>Adh. Dhihdhoo Solar Project</vt:lpstr>
      <vt:lpstr>Green Building Solar Project</vt:lpstr>
      <vt:lpstr>Renewable Energy in the Tourism Sector of Maldives</vt:lpstr>
      <vt:lpstr>100% Solar Powered Island Resort</vt:lpstr>
      <vt:lpstr>Floating Solar</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Xuks</dc:creator>
  <cp:lastModifiedBy>mizumoto</cp:lastModifiedBy>
  <cp:revision>15</cp:revision>
  <dcterms:modified xsi:type="dcterms:W3CDTF">2017-01-30T04:14:36Z</dcterms:modified>
</cp:coreProperties>
</file>