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64" r:id="rId3"/>
    <p:sldId id="272" r:id="rId4"/>
    <p:sldId id="266" r:id="rId5"/>
    <p:sldId id="267" r:id="rId6"/>
    <p:sldId id="274" r:id="rId7"/>
    <p:sldId id="268" r:id="rId8"/>
    <p:sldId id="270" r:id="rId9"/>
    <p:sldId id="271" r:id="rId10"/>
    <p:sldId id="273" r:id="rId11"/>
    <p:sldId id="275" r:id="rId12"/>
    <p:sldId id="276" r:id="rId13"/>
    <p:sldId id="277" r:id="rId14"/>
    <p:sldId id="278" r:id="rId15"/>
    <p:sldId id="280" r:id="rId16"/>
    <p:sldId id="279" r:id="rId17"/>
    <p:sldId id="281" r:id="rId18"/>
    <p:sldId id="283" r:id="rId19"/>
    <p:sldId id="259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14846953654672"/>
          <c:y val="0.15861764232645184"/>
          <c:w val="0.38348428668638712"/>
          <c:h val="0.7419402284789256"/>
        </c:manualLayout>
      </c:layout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2015</c:v>
                </c:pt>
              </c:strCache>
            </c:strRef>
          </c:tx>
          <c:dPt>
            <c:idx val="3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2.6388888888888889E-2"/>
                  <c:y val="-1.80180180180180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8073818897637801E-2"/>
                  <c:y val="-5.890260339079236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6666666666666652E-2"/>
                  <c:y val="-8.2581628592562116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611111111111119E-2"/>
                  <c:y val="-9.009009009009008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1527777777777778"/>
                  <c:y val="2.25225225225225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583333333333334E-2"/>
                  <c:y val="-3.6036036036036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91666584645669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Sheet1!$A$3:$A$12</c:f>
              <c:strCache>
                <c:ptCount val="7"/>
                <c:pt idx="0">
                  <c:v>Mineral products</c:v>
                </c:pt>
                <c:pt idx="1">
                  <c:v>Machinery &amp; mechanical &amp; electrcial appliances</c:v>
                </c:pt>
                <c:pt idx="2">
                  <c:v>Vechicles, aircraft, vessels &amp; associated transport equipment</c:v>
                </c:pt>
                <c:pt idx="3">
                  <c:v>Live animals: animal products</c:v>
                </c:pt>
                <c:pt idx="4">
                  <c:v>Vegetable products</c:v>
                </c:pt>
                <c:pt idx="5">
                  <c:v>Base metals &amp; articles thereof</c:v>
                </c:pt>
                <c:pt idx="6">
                  <c:v>Checimals and allied products</c:v>
                </c:pt>
              </c:strCache>
            </c:strRef>
          </c:cat>
          <c:val>
            <c:numRef>
              <c:f>Sheet1!$B$3:$B$12</c:f>
              <c:numCache>
                <c:formatCode>0.0</c:formatCode>
                <c:ptCount val="10"/>
                <c:pt idx="0">
                  <c:v>1031.5</c:v>
                </c:pt>
                <c:pt idx="1">
                  <c:v>724.1</c:v>
                </c:pt>
                <c:pt idx="2">
                  <c:v>493</c:v>
                </c:pt>
                <c:pt idx="3">
                  <c:v>309.8</c:v>
                </c:pt>
                <c:pt idx="4">
                  <c:v>242.1</c:v>
                </c:pt>
                <c:pt idx="5">
                  <c:v>239.2</c:v>
                </c:pt>
                <c:pt idx="6">
                  <c:v>238.6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 b="1">
          <a:solidFill>
            <a:schemeClr val="tx2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1"/>
              <c:layout>
                <c:manualLayout>
                  <c:x val="0.1276199336077839"/>
                  <c:y val="-0.1131429223216905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398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Sheet1!$D$3:$F$3</c:f>
              <c:strCache>
                <c:ptCount val="3"/>
                <c:pt idx="0">
                  <c:v>Diesel/HFO</c:v>
                </c:pt>
                <c:pt idx="1">
                  <c:v>Hydro</c:v>
                </c:pt>
                <c:pt idx="2">
                  <c:v>Wind/Biomass</c:v>
                </c:pt>
              </c:strCache>
            </c:strRef>
          </c:cat>
          <c:val>
            <c:numRef>
              <c:f>Sheet1!$D$4:$F$4</c:f>
              <c:numCache>
                <c:formatCode>0%</c:formatCode>
                <c:ptCount val="3"/>
                <c:pt idx="0">
                  <c:v>0.45</c:v>
                </c:pt>
                <c:pt idx="1">
                  <c:v>0.51</c:v>
                </c:pt>
                <c:pt idx="2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50755">
          <a:noFill/>
        </a:ln>
      </c:spPr>
    </c:plotArea>
    <c:legend>
      <c:legendPos val="r"/>
      <c:overlay val="0"/>
      <c:txPr>
        <a:bodyPr/>
        <a:lstStyle/>
        <a:p>
          <a:pPr>
            <a:defRPr sz="2398" b="1" i="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0.31667</cdr:x>
      <cdr:y>0.01408</cdr:y>
    </cdr:from>
    <cdr:to>
      <cdr:x>0.49167</cdr:x>
      <cdr:y>0.11268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5630" y="79394"/>
          <a:ext cx="1600200" cy="555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877B1-8E01-47FC-8456-E3324A47C68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47687-6638-4C90-A1E4-CC38AA04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35000"/>
              </a:lnSpc>
              <a:spcBef>
                <a:spcPct val="20000"/>
              </a:spcBef>
              <a:buSzPct val="70000"/>
              <a:buFont typeface="Wingdings" pitchFamily="2" charset="2"/>
              <a:buNone/>
              <a:defRPr/>
            </a:pPr>
            <a:r>
              <a:rPr lang="en-US" sz="1000" kern="0" dirty="0" smtClean="0">
                <a:solidFill>
                  <a:srgbClr val="0B2074"/>
                </a:solidFill>
                <a:latin typeface="Times New Roman" pitchFamily="18" charset="0"/>
                <a:cs typeface="Times New Roman" pitchFamily="18" charset="0"/>
              </a:rPr>
              <a:t>Fiji Department of Energy established in 1981 and has been growing rapidly over the years. </a:t>
            </a:r>
          </a:p>
          <a:p>
            <a:pPr algn="just">
              <a:lnSpc>
                <a:spcPct val="135000"/>
              </a:lnSpc>
              <a:spcBef>
                <a:spcPct val="20000"/>
              </a:spcBef>
              <a:buSzPct val="70000"/>
              <a:buFont typeface="Wingdings" pitchFamily="2" charset="2"/>
              <a:buNone/>
              <a:defRPr/>
            </a:pPr>
            <a:r>
              <a:rPr lang="en-US" sz="1000" kern="0" dirty="0" smtClean="0">
                <a:solidFill>
                  <a:srgbClr val="0B2074"/>
                </a:solidFill>
                <a:latin typeface="Times New Roman" pitchFamily="18" charset="0"/>
                <a:cs typeface="Times New Roman" pitchFamily="18" charset="0"/>
              </a:rPr>
              <a:t>Duties of the Authority under the Electricity Act are for the basic purpose of providing and maintaining a power supply that is financially viable, economically sound and consistent with the required standards of safety, security and quality.</a:t>
            </a:r>
          </a:p>
          <a:p>
            <a:pPr marL="342900" indent="-342900" algn="just">
              <a:lnSpc>
                <a:spcPct val="135000"/>
              </a:lnSpc>
              <a:spcBef>
                <a:spcPct val="20000"/>
              </a:spcBef>
              <a:buSzPct val="70000"/>
              <a:buFont typeface="Wingdings" pitchFamily="2" charset="2"/>
              <a:buBlip>
                <a:blip r:embed="rId3"/>
              </a:buBlip>
              <a:defRPr/>
            </a:pPr>
            <a:r>
              <a:rPr lang="en-US" sz="1000" kern="0" dirty="0" smtClean="0">
                <a:solidFill>
                  <a:srgbClr val="0B2074"/>
                </a:solidFill>
                <a:latin typeface="Times New Roman" pitchFamily="18" charset="0"/>
                <a:cs typeface="Times New Roman" pitchFamily="18" charset="0"/>
              </a:rPr>
              <a:t>FEA is responsible for the generation, transmission and retail of electricity in the larger islands of – </a:t>
            </a:r>
            <a:r>
              <a:rPr lang="en-US" sz="1000" kern="0" dirty="0" err="1" smtClean="0">
                <a:solidFill>
                  <a:srgbClr val="0B2074"/>
                </a:solidFill>
                <a:latin typeface="Times New Roman" pitchFamily="18" charset="0"/>
                <a:cs typeface="Times New Roman" pitchFamily="18" charset="0"/>
              </a:rPr>
              <a:t>Viti</a:t>
            </a:r>
            <a:r>
              <a:rPr lang="en-US" sz="1000" kern="0" dirty="0" smtClean="0">
                <a:solidFill>
                  <a:srgbClr val="0B20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kern="0" dirty="0" err="1" smtClean="0">
                <a:solidFill>
                  <a:srgbClr val="0B2074"/>
                </a:solidFill>
                <a:latin typeface="Times New Roman" pitchFamily="18" charset="0"/>
                <a:cs typeface="Times New Roman" pitchFamily="18" charset="0"/>
              </a:rPr>
              <a:t>Levu</a:t>
            </a:r>
            <a:r>
              <a:rPr lang="en-US" sz="1000" kern="0" dirty="0" smtClean="0">
                <a:solidFill>
                  <a:srgbClr val="0B2074"/>
                </a:solidFill>
                <a:latin typeface="Times New Roman" pitchFamily="18" charset="0"/>
                <a:cs typeface="Times New Roman" pitchFamily="18" charset="0"/>
              </a:rPr>
              <a:t>, Vanua </a:t>
            </a:r>
            <a:r>
              <a:rPr lang="en-US" sz="1000" kern="0" dirty="0" err="1" smtClean="0">
                <a:solidFill>
                  <a:srgbClr val="0B2074"/>
                </a:solidFill>
                <a:latin typeface="Times New Roman" pitchFamily="18" charset="0"/>
                <a:cs typeface="Times New Roman" pitchFamily="18" charset="0"/>
              </a:rPr>
              <a:t>Levu</a:t>
            </a:r>
            <a:r>
              <a:rPr lang="en-US" sz="1000" kern="0" dirty="0" smtClean="0">
                <a:solidFill>
                  <a:srgbClr val="0B2074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000" kern="0" dirty="0" err="1" smtClean="0">
                <a:solidFill>
                  <a:srgbClr val="0B2074"/>
                </a:solidFill>
                <a:latin typeface="Times New Roman" pitchFamily="18" charset="0"/>
                <a:cs typeface="Times New Roman" pitchFamily="18" charset="0"/>
              </a:rPr>
              <a:t>Ovalau</a:t>
            </a:r>
            <a:r>
              <a:rPr lang="en-US" sz="1000" kern="0" dirty="0" smtClean="0">
                <a:solidFill>
                  <a:srgbClr val="0B2074"/>
                </a:solidFill>
                <a:latin typeface="Times New Roman" pitchFamily="18" charset="0"/>
                <a:cs typeface="Times New Roman" pitchFamily="18" charset="0"/>
              </a:rPr>
              <a:t>, which account for approximately 90% of the country’s population.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312761-BFF7-45D3-9A05-47D4564D76EE}" type="slidenum">
              <a:rPr lang="en-N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NZ" smtClean="0"/>
          </a:p>
        </p:txBody>
      </p:sp>
    </p:spTree>
    <p:extLst>
      <p:ext uri="{BB962C8B-B14F-4D97-AF65-F5344CB8AC3E}">
        <p14:creationId xmlns:p14="http://schemas.microsoft.com/office/powerpoint/2010/main" val="1311445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8FC85-B9CF-4093-B092-F849705338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33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power generation mix for 2014 was 44.96% hydro compared to 44.90% in 2015</a:t>
            </a:r>
          </a:p>
          <a:p>
            <a:endParaRPr lang="en-US" smtClean="0"/>
          </a:p>
          <a:p>
            <a:r>
              <a:rPr lang="en-US" smtClean="0"/>
              <a:t>50.91% diesel and heavy fuel oil in 2014 compared to 52% in 2015</a:t>
            </a:r>
          </a:p>
          <a:p>
            <a:endParaRPr lang="en-US" smtClean="0"/>
          </a:p>
          <a:p>
            <a:r>
              <a:rPr lang="en-US" smtClean="0"/>
              <a:t>0.48% wind in 2014 compared to 0.63% in 2015</a:t>
            </a:r>
          </a:p>
          <a:p>
            <a:endParaRPr lang="en-US" smtClean="0"/>
          </a:p>
          <a:p>
            <a:r>
              <a:rPr lang="en-US" smtClean="0"/>
              <a:t>3.65% provided by the Independent Power Producers (IPPs) in 2014 compared to 2.47% in 2015; Reduction could be due to the not so satisfactory </a:t>
            </a:r>
          </a:p>
          <a:p>
            <a:r>
              <a:rPr lang="en-US" smtClean="0"/>
              <a:t>performance of the sugar industry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6531" indent="-2794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7740" indent="-2235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4836" indent="-2235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1931" indent="-2235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9027" indent="-2235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06123" indent="-2235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3219" indent="-2235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00315" indent="-2235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CA157E-E0BA-46D3-9748-F6A6585D2001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656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7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8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0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2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3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1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9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2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6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9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ishal001.prasad@govnet.gov.fj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#_ftnref7"/><Relationship Id="rId3" Type="http://schemas.openxmlformats.org/officeDocument/2006/relationships/hyperlink" Target="#_ftnref2"/><Relationship Id="rId7" Type="http://schemas.openxmlformats.org/officeDocument/2006/relationships/hyperlink" Target="#_ftnref6"/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Relationship Id="rId6" Type="http://schemas.openxmlformats.org/officeDocument/2006/relationships/hyperlink" Target="#_ftnref5"/><Relationship Id="rId5" Type="http://schemas.openxmlformats.org/officeDocument/2006/relationships/hyperlink" Target="#_ftnref4"/><Relationship Id="rId4" Type="http://schemas.openxmlformats.org/officeDocument/2006/relationships/hyperlink" Target="#_ftnref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7521" y="2790968"/>
            <a:ext cx="10881815" cy="4067032"/>
          </a:xfrm>
        </p:spPr>
        <p:txBody>
          <a:bodyPr>
            <a:normAutofit/>
          </a:bodyPr>
          <a:lstStyle/>
          <a:p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TRAINING PROGRAMME TO SUPPORT RENEWABLE ENERGY DEVELOPMENT IN ASIA-PACIFIC ISLAND NATIONS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Vishal Prasad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Policy &amp; Planning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ishal001.prasad@govnet.gov.fj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+679 3384111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265" y="167426"/>
            <a:ext cx="11277600" cy="553791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AU" sz="32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COUNTRY PRESENTATION</a:t>
            </a:r>
            <a:endParaRPr lang="en-AU" sz="3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 descr="Description: C:\Users\penijamini.namotu\Desktop\Works Logo Approve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1" y="450376"/>
            <a:ext cx="1611086" cy="186020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351" y="721217"/>
            <a:ext cx="5395428" cy="1005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7212" y="579875"/>
            <a:ext cx="2974059" cy="14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50" y="73842"/>
            <a:ext cx="10945504" cy="1223963"/>
          </a:xfrm>
        </p:spPr>
        <p:txBody>
          <a:bodyPr rtlCol="0">
            <a:normAutofit/>
          </a:bodyPr>
          <a:lstStyle/>
          <a:p>
            <a:r>
              <a:rPr lang="en-US" sz="3200" b="1" dirty="0"/>
              <a:t>Renewable Energy Projects: </a:t>
            </a:r>
            <a:r>
              <a:rPr lang="en-US" sz="3200" b="1" dirty="0" smtClean="0"/>
              <a:t>Constructed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93626" y="1652772"/>
            <a:ext cx="53200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SzPct val="70000"/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Capacity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80MW</a:t>
            </a: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Commissioned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– 1983</a:t>
            </a: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Project Cost –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F$300M</a:t>
            </a: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Average Fuel Savings per annum – F$160M (at today’s fuel price of F$2,000/MT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Average Carbon Emission Reduction per annum– 248,000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tonnes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3389" y="933539"/>
            <a:ext cx="5741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buSzPct val="70000"/>
              <a:defRPr/>
            </a:pPr>
            <a:r>
              <a:rPr lang="en-US" sz="3200" dirty="0"/>
              <a:t>Monasavu Hydroelectric  Scheme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70" y="1652772"/>
            <a:ext cx="6250675" cy="487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7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50" y="73842"/>
            <a:ext cx="10945504" cy="1223963"/>
          </a:xfrm>
        </p:spPr>
        <p:txBody>
          <a:bodyPr rtlCol="0">
            <a:normAutofit/>
          </a:bodyPr>
          <a:lstStyle/>
          <a:p>
            <a:r>
              <a:rPr lang="en-US" sz="3200" b="1" dirty="0"/>
              <a:t>Renewable Energy Projects: </a:t>
            </a:r>
            <a:r>
              <a:rPr lang="en-US" sz="3200" b="1" dirty="0" smtClean="0"/>
              <a:t>Constructed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53964" y="1651239"/>
            <a:ext cx="49639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SzPct val="70000"/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Capacity –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6.6MW</a:t>
            </a: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Commissioned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– 2004</a:t>
            </a: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Project Cost –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F$10M</a:t>
            </a: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Average Fuel Savings per annum –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F$6M</a:t>
            </a: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Average Carbon Emission Reductions  per annum – 12,000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tonnes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3263" y="939324"/>
            <a:ext cx="5837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buSzPct val="70000"/>
              <a:defRPr/>
            </a:pPr>
            <a:r>
              <a:rPr lang="en-US" sz="3200" dirty="0"/>
              <a:t>Wainikasou Hydroelectric Scheme</a:t>
            </a:r>
          </a:p>
        </p:txBody>
      </p:sp>
      <p:pic>
        <p:nvPicPr>
          <p:cNvPr id="7" name="Picture 4" descr="H:\Wainikasou\Wainikasou Photos\MVC-00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94" y="1651239"/>
            <a:ext cx="6269931" cy="434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3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50" y="73842"/>
            <a:ext cx="10945504" cy="1223963"/>
          </a:xfrm>
        </p:spPr>
        <p:txBody>
          <a:bodyPr rtlCol="0">
            <a:normAutofit/>
          </a:bodyPr>
          <a:lstStyle/>
          <a:p>
            <a:r>
              <a:rPr lang="en-US" sz="3200" b="1" dirty="0"/>
              <a:t>Renewable Energy Projects: </a:t>
            </a:r>
            <a:r>
              <a:rPr lang="en-US" sz="3200" b="1" dirty="0" smtClean="0"/>
              <a:t>Constructed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53964" y="1857317"/>
            <a:ext cx="49639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SzPct val="70000"/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Capacity 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2.8MW</a:t>
            </a:r>
          </a:p>
          <a:p>
            <a:pPr marL="342900" lvl="1" indent="-342900">
              <a:buSzPct val="70000"/>
              <a:buFont typeface="Arial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Commissioned in 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2006</a:t>
            </a:r>
          </a:p>
          <a:p>
            <a:pPr marL="342900" lvl="1" indent="-342900">
              <a:buSzPct val="70000"/>
              <a:buFont typeface="Arial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Project Cost –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F$9M</a:t>
            </a:r>
          </a:p>
          <a:p>
            <a:pPr marL="342900" lvl="1" indent="-342900">
              <a:buSzPct val="70000"/>
              <a:buFont typeface="Arial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Average Fuel Savings per annum –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F$3M</a:t>
            </a:r>
          </a:p>
          <a:p>
            <a:pPr marL="342900" lvl="1" indent="-342900">
              <a:buSzPct val="70000"/>
              <a:buFont typeface="Arial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Average Carbon Emission Reductions  per annum – 6,000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tonnes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3263" y="939324"/>
            <a:ext cx="5285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buSzPct val="70000"/>
              <a:defRPr/>
            </a:pPr>
            <a:r>
              <a:rPr lang="en-US" sz="3200" dirty="0" err="1"/>
              <a:t>Nagado</a:t>
            </a:r>
            <a:r>
              <a:rPr lang="en-US" sz="3200" dirty="0"/>
              <a:t> Hydroelectric  Scheme</a:t>
            </a:r>
          </a:p>
        </p:txBody>
      </p:sp>
      <p:pic>
        <p:nvPicPr>
          <p:cNvPr id="8" name="Picture 2" descr="J:\Year 2012\Digital Pictures 2012\Nadarivatu Monasavu Trip for Signage\P1000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7912" y="1689065"/>
            <a:ext cx="6441743" cy="420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50" y="73842"/>
            <a:ext cx="10945504" cy="1223963"/>
          </a:xfrm>
        </p:spPr>
        <p:txBody>
          <a:bodyPr rtlCol="0">
            <a:normAutofit/>
          </a:bodyPr>
          <a:lstStyle/>
          <a:p>
            <a:r>
              <a:rPr lang="en-US" sz="3200" b="1" dirty="0"/>
              <a:t>Renewable Energy Projects: </a:t>
            </a:r>
            <a:r>
              <a:rPr lang="en-US" sz="3200" b="1" dirty="0" smtClean="0"/>
              <a:t>Constructed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53964" y="1725793"/>
            <a:ext cx="49639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SzPct val="70000"/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Capacity - 40MW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Commissioned - September 2012</a:t>
            </a: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Project Cost 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F$310M</a:t>
            </a: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Estimated Average fuel savings per annum –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F$40M</a:t>
            </a: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Estimated Average Carbon Emission Reductions  per annum – 62,000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tonnes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3263" y="939324"/>
            <a:ext cx="5940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buSzPct val="70000"/>
              <a:defRPr/>
            </a:pPr>
            <a:r>
              <a:rPr lang="en-US" sz="3200" dirty="0" err="1"/>
              <a:t>Nadarivatu</a:t>
            </a:r>
            <a:r>
              <a:rPr lang="en-US" sz="3200" dirty="0"/>
              <a:t> Hydroelectric  Scheme </a:t>
            </a:r>
          </a:p>
        </p:txBody>
      </p:sp>
      <p:pic>
        <p:nvPicPr>
          <p:cNvPr id="2050" name="Picture 2" descr="C:\Users\vishal001.prasad\Desktop\image_936997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12" y="1725793"/>
            <a:ext cx="5561387" cy="40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50" y="73842"/>
            <a:ext cx="10945504" cy="1223963"/>
          </a:xfrm>
        </p:spPr>
        <p:txBody>
          <a:bodyPr rtlCol="0">
            <a:normAutofit/>
          </a:bodyPr>
          <a:lstStyle/>
          <a:p>
            <a:r>
              <a:rPr lang="en-US" sz="3200" b="1" dirty="0"/>
              <a:t>Renewable Energy Projects: Constructed or In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3964" y="2143920"/>
            <a:ext cx="496394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SzPct val="70000"/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Capacity 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10MW; 37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wind turbines with a unit capacity of 275 kW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Commissioned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– 2007</a:t>
            </a: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Project Cost - F$40M; cost per unit is about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F$1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million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3762" y="1001778"/>
            <a:ext cx="3303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buSzPct val="70000"/>
              <a:defRPr/>
            </a:pPr>
            <a:r>
              <a:rPr lang="en-US" sz="3200" dirty="0" err="1"/>
              <a:t>Butoni</a:t>
            </a:r>
            <a:r>
              <a:rPr lang="en-US" sz="3200" dirty="0"/>
              <a:t> Wind Farm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61" y="2019540"/>
            <a:ext cx="6155140" cy="408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3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423596"/>
              </p:ext>
            </p:extLst>
          </p:nvPr>
        </p:nvGraphicFramePr>
        <p:xfrm>
          <a:off x="532263" y="1648137"/>
          <a:ext cx="6020642" cy="30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9016"/>
                <a:gridCol w="1320726"/>
                <a:gridCol w="2850900"/>
              </a:tblGrid>
              <a:tr h="205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Application</a:t>
                      </a:r>
                      <a:endParaRPr lang="en-A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642" marR="6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Quantity</a:t>
                      </a:r>
                      <a:endParaRPr lang="en-A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642" marR="6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Size</a:t>
                      </a:r>
                      <a:endParaRPr lang="en-A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642" marR="67642" marT="0" marB="0"/>
                </a:tc>
              </a:tr>
              <a:tr h="411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Solar Stand-alone Home Systems</a:t>
                      </a:r>
                      <a:endParaRPr lang="en-A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642" marR="6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5900 </a:t>
                      </a:r>
                      <a:r>
                        <a:rPr lang="en-A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units          (in 2015</a:t>
                      </a:r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A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642" marR="6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964 kW</a:t>
                      </a:r>
                      <a:endParaRPr lang="en-A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642" marR="67642" marT="0" marB="0"/>
                </a:tc>
              </a:tr>
              <a:tr h="411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Hybrid Systems ( Diesel generator – PV System)</a:t>
                      </a:r>
                      <a:endParaRPr lang="en-A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642" marR="67642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3 unit</a:t>
                      </a:r>
                      <a:endParaRPr lang="en-A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642" marR="6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555 kW(This is only PV System)</a:t>
                      </a:r>
                      <a:endParaRPr lang="en-A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642" marR="67642" marT="0" marB="0"/>
                </a:tc>
              </a:tr>
              <a:tr h="205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Solar Water Pump</a:t>
                      </a:r>
                      <a:endParaRPr lang="en-AU" sz="16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642" marR="6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2 unit</a:t>
                      </a:r>
                      <a:endParaRPr lang="en-A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642" marR="6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500W</a:t>
                      </a:r>
                      <a:endParaRPr lang="en-A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642" marR="67642" marT="0" marB="0"/>
                </a:tc>
              </a:tr>
              <a:tr h="411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Centralized Island System</a:t>
                      </a:r>
                      <a:endParaRPr lang="en-AU" sz="16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642" marR="6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1 unit</a:t>
                      </a:r>
                      <a:endParaRPr lang="en-A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642" marR="6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20.25kW</a:t>
                      </a:r>
                      <a:endParaRPr lang="en-A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642" marR="67642" marT="0" marB="0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8478" y="1035587"/>
            <a:ext cx="2756847" cy="524435"/>
          </a:xfrm>
        </p:spPr>
        <p:txBody>
          <a:bodyPr>
            <a:normAutofit/>
          </a:bodyPr>
          <a:lstStyle/>
          <a:p>
            <a:r>
              <a:rPr lang="en-A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 Application in Fiji</a:t>
            </a:r>
            <a:endParaRPr lang="en-A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263" y="4769106"/>
            <a:ext cx="5868538" cy="1795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A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endParaRPr lang="en-A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AU" dirty="0">
                <a:latin typeface="Times New Roman" panose="02020603050405020304" pitchFamily="18" charset="0"/>
                <a:ea typeface="Calibri" panose="020F0502020204030204" pitchFamily="34" charset="0"/>
              </a:rPr>
              <a:t>The data above only represent the PV systems that were funded and co-funded by the government; it does include those systems that were installed by the private companies who are engaged in supplying and installing PV systems to private institutions, organisations and households</a:t>
            </a:r>
            <a:endParaRPr lang="en-AU" dirty="0"/>
          </a:p>
        </p:txBody>
      </p:sp>
      <p:pic>
        <p:nvPicPr>
          <p:cNvPr id="7" name="Content Placeholder 6" descr="C:\Users\mikaele.belena\AppData\Local\Microsoft\Windows\Temporary Internet Files\Content.Outlook\UQF0AJCI\DSC00420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49" y="1665027"/>
            <a:ext cx="4649208" cy="496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69493" y="191069"/>
            <a:ext cx="8475259" cy="1032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Renewable Energy Projects: Constructed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7466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48" y="-117226"/>
            <a:ext cx="10945504" cy="1223963"/>
          </a:xfrm>
        </p:spPr>
        <p:txBody>
          <a:bodyPr rtlCol="0">
            <a:normAutofit/>
          </a:bodyPr>
          <a:lstStyle/>
          <a:p>
            <a:pPr algn="ctr"/>
            <a:r>
              <a:rPr lang="en-US" sz="3200" b="1" dirty="0"/>
              <a:t>Renewable Energy Projects: </a:t>
            </a:r>
            <a:r>
              <a:rPr lang="en-US" sz="3200" b="1" dirty="0" smtClean="0"/>
              <a:t>Constructed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373071" y="726450"/>
            <a:ext cx="1564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buSzPct val="70000"/>
              <a:defRPr/>
            </a:pPr>
            <a:r>
              <a:rPr lang="en-US" sz="3200" dirty="0" smtClean="0"/>
              <a:t>Biomass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8" y="1511214"/>
            <a:ext cx="5255218" cy="292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975" y="1492923"/>
            <a:ext cx="5507757" cy="40533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660435"/>
            <a:ext cx="6096000" cy="1771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kern="1400" dirty="0">
                <a:latin typeface="Arial"/>
                <a:ea typeface="Times New Roman"/>
              </a:rPr>
              <a:t>Fiji Sugar Corporation (FSC) is the government-owned sugar milling </a:t>
            </a:r>
            <a:r>
              <a:rPr lang="en-US" sz="1600" kern="1400" dirty="0" smtClean="0">
                <a:latin typeface="Arial"/>
                <a:ea typeface="Times New Roman"/>
              </a:rPr>
              <a:t>company</a:t>
            </a:r>
            <a:endParaRPr lang="en-US" sz="1600" kern="1400" dirty="0">
              <a:latin typeface="Arial"/>
              <a:ea typeface="Times New Roman"/>
            </a:endParaRPr>
          </a:p>
          <a:p>
            <a:pPr marL="0" lvl="1" algn="just">
              <a:lnSpc>
                <a:spcPct val="90000"/>
              </a:lnSpc>
              <a:spcBef>
                <a:spcPts val="500"/>
              </a:spcBef>
            </a:pPr>
            <a:endParaRPr lang="en-US" sz="1600" kern="1400" dirty="0">
              <a:latin typeface="Arial"/>
              <a:ea typeface="Times New Roman"/>
            </a:endParaRPr>
          </a:p>
          <a:p>
            <a:pPr marL="342900" lvl="1" indent="-3429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kern="1400" dirty="0">
                <a:latin typeface="Arial"/>
                <a:ea typeface="Times New Roman"/>
              </a:rPr>
              <a:t>It operates four sugar mills: the Lautoka mill, the </a:t>
            </a:r>
            <a:r>
              <a:rPr lang="en-US" sz="1600" kern="1400" dirty="0" err="1">
                <a:latin typeface="Arial"/>
                <a:ea typeface="Times New Roman"/>
              </a:rPr>
              <a:t>Rarawai</a:t>
            </a:r>
            <a:r>
              <a:rPr lang="en-US" sz="1600" kern="1400" dirty="0">
                <a:latin typeface="Arial"/>
                <a:ea typeface="Times New Roman"/>
              </a:rPr>
              <a:t> mill in Ba, the Penang mill in </a:t>
            </a:r>
            <a:r>
              <a:rPr lang="en-US" sz="1600" kern="1400" dirty="0" err="1">
                <a:latin typeface="Arial"/>
                <a:ea typeface="Times New Roman"/>
              </a:rPr>
              <a:t>Rakiraki</a:t>
            </a:r>
            <a:r>
              <a:rPr lang="en-US" sz="1600" kern="1400" dirty="0">
                <a:latin typeface="Arial"/>
                <a:ea typeface="Times New Roman"/>
              </a:rPr>
              <a:t> in </a:t>
            </a:r>
            <a:r>
              <a:rPr lang="en-US" sz="1600" kern="1400" dirty="0" err="1">
                <a:latin typeface="Arial"/>
                <a:ea typeface="Times New Roman"/>
              </a:rPr>
              <a:t>Viti</a:t>
            </a:r>
            <a:r>
              <a:rPr lang="en-US" sz="1600" kern="1400" dirty="0">
                <a:latin typeface="Arial"/>
                <a:ea typeface="Times New Roman"/>
              </a:rPr>
              <a:t> </a:t>
            </a:r>
            <a:r>
              <a:rPr lang="en-US" sz="1600" kern="1400" dirty="0" err="1">
                <a:latin typeface="Arial"/>
                <a:ea typeface="Times New Roman"/>
              </a:rPr>
              <a:t>Levu</a:t>
            </a:r>
            <a:r>
              <a:rPr lang="en-US" sz="1600" kern="1400" dirty="0">
                <a:latin typeface="Arial"/>
                <a:ea typeface="Times New Roman"/>
              </a:rPr>
              <a:t>, and the Labasa mill in Vanua </a:t>
            </a:r>
            <a:r>
              <a:rPr lang="en-US" sz="1600" kern="1400" dirty="0" err="1">
                <a:latin typeface="Arial"/>
                <a:ea typeface="Times New Roman"/>
              </a:rPr>
              <a:t>Levu</a:t>
            </a:r>
            <a:r>
              <a:rPr lang="en-US" sz="1600" kern="1400" dirty="0">
                <a:latin typeface="Arial"/>
                <a:ea typeface="Times New Roman"/>
              </a:rPr>
              <a:t>. Each mill has a co-generation system, and their total generation capacity is 47 MW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52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45" y="109182"/>
            <a:ext cx="10945504" cy="955343"/>
          </a:xfrm>
        </p:spPr>
        <p:txBody>
          <a:bodyPr rtlCol="0">
            <a:normAutofit/>
          </a:bodyPr>
          <a:lstStyle/>
          <a:p>
            <a:pPr algn="ctr"/>
            <a:r>
              <a:rPr lang="en-US" sz="3200" b="1" dirty="0"/>
              <a:t>Renewable Energy Projects: In Process</a:t>
            </a: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7" y="1930233"/>
            <a:ext cx="5934075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326090" y="891261"/>
            <a:ext cx="3658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buSzPct val="70000"/>
              <a:defRPr/>
            </a:pPr>
            <a:r>
              <a:rPr lang="en-US" sz="3200" dirty="0" smtClean="0"/>
              <a:t>Biomass Power Plant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90442" y="1930233"/>
            <a:ext cx="496394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SzPct val="70000"/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Joint venture between Korea and Fiji</a:t>
            </a:r>
          </a:p>
          <a:p>
            <a:pPr marL="0" lvl="1">
              <a:buSzPct val="70000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Capacity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12MW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lvl="1">
              <a:buSzPct val="70000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Commissioned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– Under Construction ~ 75% complete </a:t>
            </a: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Project Cost 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F$92M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70000"/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1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16223"/>
            <a:ext cx="0" cy="3542029"/>
          </a:xfrm>
          <a:custGeom>
            <a:avLst/>
            <a:gdLst/>
            <a:ahLst/>
            <a:cxnLst/>
            <a:rect l="l" t="t" r="r" b="b"/>
            <a:pathLst>
              <a:path h="3542029">
                <a:moveTo>
                  <a:pt x="0" y="3541776"/>
                </a:moveTo>
                <a:lnTo>
                  <a:pt x="0" y="0"/>
                </a:lnTo>
                <a:lnTo>
                  <a:pt x="0" y="3541776"/>
                </a:lnTo>
                <a:close/>
              </a:path>
            </a:pathLst>
          </a:custGeom>
          <a:solidFill>
            <a:srgbClr val="F6A43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4193901" y="69279"/>
            <a:ext cx="3558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Notable Challenges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591401" y="788848"/>
            <a:ext cx="11323093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AU" sz="2000" dirty="0">
                <a:ea typeface="Calibri"/>
                <a:cs typeface="Times New Roman"/>
              </a:rPr>
              <a:t>One of the main challenges in the power sector is institutional in nature: there is no effective Independent Power Producer (IPP) framework in place that would attract the urgently needed private capital into renewable energy based power </a:t>
            </a:r>
            <a:r>
              <a:rPr lang="en-AU" sz="2000" dirty="0" smtClean="0">
                <a:ea typeface="Calibri"/>
                <a:cs typeface="Times New Roman"/>
              </a:rPr>
              <a:t>generation.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AU" sz="2000" dirty="0" smtClean="0">
              <a:ea typeface="Calibri"/>
              <a:cs typeface="Times New Roman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AU" sz="2000" dirty="0"/>
              <a:t>At present there are no feed-in tariffs, net metering provisions or incentive programmes that would promote such generation by households and Small and Medium Enterprises (SMEs</a:t>
            </a:r>
            <a:r>
              <a:rPr lang="en-AU" sz="2000" dirty="0" smtClean="0"/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AU" sz="2000" dirty="0">
              <a:ea typeface="Calibri"/>
              <a:cs typeface="Times New Roman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AU" sz="2000" dirty="0" smtClean="0">
                <a:ea typeface="Calibri"/>
                <a:cs typeface="Times New Roman"/>
              </a:rPr>
              <a:t>Challenges often faced in implementing a project: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AU" sz="2000" dirty="0" smtClean="0">
                <a:ea typeface="Calibri"/>
                <a:cs typeface="Times New Roman"/>
              </a:rPr>
              <a:t>Planning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AU" sz="2000" dirty="0" smtClean="0">
                <a:ea typeface="Calibri"/>
                <a:cs typeface="Times New Roman"/>
              </a:rPr>
              <a:t>Availability of transport to installation sites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AU" sz="2000" smtClean="0">
                <a:ea typeface="Calibri"/>
                <a:cs typeface="Times New Roman"/>
              </a:rPr>
              <a:t>Technology adaption </a:t>
            </a:r>
            <a:endParaRPr lang="en-AU" sz="2000" dirty="0" smtClean="0">
              <a:ea typeface="Calibri"/>
              <a:cs typeface="Times New Roman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endParaRPr lang="en-AU" sz="2000" dirty="0">
              <a:ea typeface="Calibri"/>
              <a:cs typeface="Times New Roman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ea typeface="Calibri"/>
                <a:cs typeface="Times New Roman"/>
              </a:rPr>
              <a:t>Ensure </a:t>
            </a:r>
            <a:r>
              <a:rPr lang="en-US" sz="2000" dirty="0">
                <a:ea typeface="Calibri"/>
                <a:cs typeface="Times New Roman"/>
              </a:rPr>
              <a:t>grid stability since generation through </a:t>
            </a:r>
            <a:r>
              <a:rPr lang="en-US" sz="2000" dirty="0" smtClean="0">
                <a:ea typeface="Calibri"/>
                <a:cs typeface="Times New Roman"/>
              </a:rPr>
              <a:t>renewable energy is often intermittent </a:t>
            </a:r>
            <a:r>
              <a:rPr lang="en-US" sz="2000" dirty="0">
                <a:ea typeface="Calibri"/>
                <a:cs typeface="Times New Roman"/>
              </a:rPr>
              <a:t>and unscheduled and as with the increased penetration of energy; there is a possibility of grid shut down</a:t>
            </a:r>
            <a:endParaRPr lang="en-AU" sz="2000" dirty="0" smtClean="0">
              <a:ea typeface="Calibri"/>
              <a:cs typeface="Times New Roman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endParaRPr lang="en-AU" dirty="0" smtClean="0">
              <a:ea typeface="Calibri"/>
              <a:cs typeface="Times New Roman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AU" dirty="0">
              <a:ea typeface="Calibri"/>
              <a:cs typeface="Times New Roman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AU" dirty="0" smtClean="0">
              <a:ea typeface="Calibri"/>
              <a:cs typeface="Times New Roman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endParaRPr lang="en-AU" dirty="0" smtClean="0">
              <a:ea typeface="Calibri"/>
              <a:cs typeface="Times New Roman"/>
            </a:endParaRPr>
          </a:p>
          <a:p>
            <a:endParaRPr lang="en-AU" dirty="0">
              <a:cs typeface="Times New Roman"/>
            </a:endParaRPr>
          </a:p>
          <a:p>
            <a:endParaRPr lang="en-AU" dirty="0" smtClean="0">
              <a:cs typeface="Times New Roman"/>
            </a:endParaRPr>
          </a:p>
          <a:p>
            <a:endParaRPr lang="en-AU" dirty="0">
              <a:cs typeface="Times New Roman"/>
            </a:endParaRPr>
          </a:p>
          <a:p>
            <a:endParaRPr lang="en-AU" dirty="0" smtClean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08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07818" y="176644"/>
            <a:ext cx="11724205" cy="643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Workshop </a:t>
            </a:r>
            <a:r>
              <a:rPr lang="en-US" sz="3200" b="1" dirty="0" smtClean="0"/>
              <a:t>Expectations/Outcomes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sz="1800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800" dirty="0" smtClean="0"/>
              <a:t>Enhancing knowledge </a:t>
            </a:r>
            <a:r>
              <a:rPr lang="en-US" sz="2800" dirty="0"/>
              <a:t>and information on </a:t>
            </a:r>
            <a:r>
              <a:rPr lang="en-US" sz="2800" dirty="0" smtClean="0"/>
              <a:t>how </a:t>
            </a:r>
            <a:r>
              <a:rPr lang="en-US" sz="2800" dirty="0"/>
              <a:t>Japan has </a:t>
            </a:r>
            <a:r>
              <a:rPr lang="en-US" sz="2800" dirty="0" smtClean="0"/>
              <a:t>successfully deployed Renewable energy via policy</a:t>
            </a:r>
            <a:r>
              <a:rPr lang="en-US" sz="2800" dirty="0"/>
              <a:t> </a:t>
            </a:r>
            <a:r>
              <a:rPr lang="en-US" sz="2800" dirty="0" smtClean="0"/>
              <a:t>and  regulatory frameworks.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800" dirty="0" smtClean="0"/>
              <a:t>Gain insight of various RE technologies employed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800" dirty="0" smtClean="0"/>
              <a:t>Information sharing with other SIDs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800" dirty="0" smtClean="0"/>
              <a:t>Developing an Energy Transition Plan/strategy 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75744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94399" y="1514901"/>
            <a:ext cx="5974687" cy="5172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7798"/>
            <a:ext cx="10972800" cy="88710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INFORMATION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484417"/>
            <a:ext cx="5384800" cy="5106884"/>
          </a:xfrm>
        </p:spPr>
        <p:txBody>
          <a:bodyPr/>
          <a:lstStyle/>
          <a:p>
            <a:pPr marL="180975" indent="-18097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DA1A35"/>
              </a:buClr>
              <a:buSzPct val="120000"/>
              <a:buBlip>
                <a:blip r:embed="rId4"/>
              </a:buBlip>
            </a:pP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Tahoma" pitchFamily="34" charset="0"/>
              </a:rPr>
              <a:t>Independence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Tahoma" pitchFamily="34" charset="0"/>
              </a:rPr>
              <a:t>:      	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Tahoma" pitchFamily="34" charset="0"/>
              </a:rPr>
              <a:t>10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Tahoma" pitchFamily="34" charset="0"/>
              </a:rPr>
              <a:t>October 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Tahoma" pitchFamily="34" charset="0"/>
              </a:rPr>
              <a:t>1970</a:t>
            </a:r>
          </a:p>
          <a:p>
            <a:pPr marL="180975" indent="-18097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DA1A35"/>
              </a:buClr>
              <a:buSzPct val="120000"/>
              <a:buBlip>
                <a:blip r:embed="rId4"/>
              </a:buBlip>
            </a:pP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Tahoma" pitchFamily="34" charset="0"/>
              </a:rPr>
              <a:t>Republic:		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Tahoma" pitchFamily="34" charset="0"/>
              </a:rPr>
              <a:t>7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Tahoma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Tahoma" pitchFamily="34" charset="0"/>
              </a:rPr>
              <a:t>October 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Tahoma" pitchFamily="34" charset="0"/>
              </a:rPr>
              <a:t>1987 </a:t>
            </a:r>
            <a:r>
              <a:rPr lang="ru-RU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Tahoma" pitchFamily="34" charset="0"/>
              </a:rPr>
              <a:t> </a:t>
            </a:r>
            <a:endParaRPr lang="en-US" sz="1800" b="1" dirty="0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  <a:sym typeface="Tahoma" pitchFamily="34" charset="0"/>
            </a:endParaRPr>
          </a:p>
          <a:p>
            <a:pPr marL="180975" indent="-18097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DA1A35"/>
              </a:buClr>
              <a:buSzPct val="120000"/>
              <a:buBlip>
                <a:blip r:embed="rId4"/>
              </a:buBlip>
            </a:pP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Tahoma" pitchFamily="34" charset="0"/>
              </a:rPr>
              <a:t>Population:		873,838</a:t>
            </a:r>
          </a:p>
          <a:p>
            <a:pPr marL="180975" indent="-18097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DA1A35"/>
              </a:buClr>
              <a:buSzPct val="120000"/>
              <a:buBlip>
                <a:blip r:embed="rId4"/>
              </a:buBlip>
            </a:pP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Tahoma" pitchFamily="34" charset="0"/>
              </a:rPr>
              <a:t>Area:			18,333sq.km</a:t>
            </a:r>
          </a:p>
          <a:p>
            <a:pPr marL="180975" indent="-18097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DA1A35"/>
              </a:buClr>
              <a:buSzPct val="120000"/>
              <a:buBlip>
                <a:blip r:embed="rId4"/>
              </a:buBlip>
            </a:pP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Tahoma" pitchFamily="34" charset="0"/>
              </a:rPr>
              <a:t>Language:		English, Fijian, Hindi</a:t>
            </a:r>
          </a:p>
          <a:p>
            <a:pPr marL="180975" indent="-18097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DA1A35"/>
              </a:buClr>
              <a:buSzPct val="120000"/>
              <a:buBlip>
                <a:blip r:embed="rId4"/>
              </a:buBlip>
            </a:pP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Tahoma" pitchFamily="34" charset="0"/>
              </a:rPr>
              <a:t>Religion:		Christianity, Hindu, 			Muslim</a:t>
            </a:r>
          </a:p>
          <a:p>
            <a:pPr marL="180975" indent="-18097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DA1A35"/>
              </a:buClr>
              <a:buSzPct val="120000"/>
              <a:buBlip>
                <a:blip r:embed="rId4"/>
              </a:buBlip>
            </a:pP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Tahoma" pitchFamily="34" charset="0"/>
              </a:rPr>
              <a:t>Political System:		Unitary Parliamentary  			Republic</a:t>
            </a:r>
          </a:p>
          <a:p>
            <a:pPr marL="180975" indent="-18097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DA1A35"/>
              </a:buClr>
              <a:buSzPct val="120000"/>
              <a:buBlip>
                <a:blip r:embed="rId4"/>
              </a:buBlip>
            </a:pP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Tahoma" pitchFamily="34" charset="0"/>
              </a:rPr>
              <a:t>GNP (2013):		$7575.8 FJD(millions)</a:t>
            </a:r>
          </a:p>
          <a:p>
            <a:pPr marL="180975" indent="-18097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DA1A35"/>
              </a:buClr>
              <a:buSzPct val="120000"/>
              <a:buBlip>
                <a:blip r:embed="rId4"/>
              </a:buBlip>
            </a:pP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Tahoma" pitchFamily="34" charset="0"/>
              </a:rPr>
              <a:t>GDP per capita(2013):	$7071.2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DA1A35"/>
              </a:buClr>
              <a:buSzPct val="120000"/>
              <a:buNone/>
            </a:pPr>
            <a:endParaRPr lang="en-US" sz="1000" b="1" dirty="0" smtClean="0">
              <a:solidFill>
                <a:srgbClr val="000000"/>
              </a:solidFill>
              <a:latin typeface="Cambria" pitchFamily="18" charset="0"/>
              <a:ea typeface="MS PGothic" pitchFamily="34" charset="-128"/>
              <a:sym typeface="Tahoma" pitchFamily="34" charset="0"/>
            </a:endParaRPr>
          </a:p>
          <a:p>
            <a:pPr marL="0" indent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DA1A35"/>
              </a:buClr>
              <a:buSzPct val="120000"/>
              <a:buNone/>
            </a:pPr>
            <a:r>
              <a:rPr lang="en-US" sz="1000" b="1" dirty="0" smtClean="0">
                <a:solidFill>
                  <a:srgbClr val="000000"/>
                </a:solidFill>
                <a:latin typeface="Cambria" pitchFamily="18" charset="0"/>
                <a:ea typeface="MS PGothic" pitchFamily="34" charset="-128"/>
                <a:sym typeface="Tahoma" pitchFamily="34" charset="0"/>
              </a:rPr>
              <a:t> </a:t>
            </a:r>
            <a:r>
              <a:rPr lang="ru-RU" altLang="en-US" sz="1000" b="1" dirty="0" smtClean="0">
                <a:solidFill>
                  <a:srgbClr val="000000"/>
                </a:solidFill>
                <a:latin typeface="Cambria" pitchFamily="18" charset="0"/>
                <a:ea typeface="MS PGothic" pitchFamily="34" charset="-128"/>
                <a:sym typeface="Tahoma" pitchFamily="34" charset="0"/>
              </a:rPr>
              <a:t> </a:t>
            </a:r>
            <a:endParaRPr lang="ru-RU" altLang="en-US" sz="1000" b="1" dirty="0">
              <a:solidFill>
                <a:srgbClr val="000000"/>
              </a:solidFill>
              <a:latin typeface="Cambria" pitchFamily="18" charset="0"/>
              <a:ea typeface="MS PGothic" pitchFamily="34" charset="-128"/>
              <a:sym typeface="Tahoma" pitchFamily="34" charset="0"/>
            </a:endParaRPr>
          </a:p>
          <a:p>
            <a:pPr marL="180975" lvl="0" indent="-18097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DA1A35"/>
              </a:buClr>
              <a:buSzPct val="120000"/>
              <a:buBlip>
                <a:blip r:embed="rId4"/>
              </a:buBlip>
            </a:pPr>
            <a:endParaRPr lang="ru-RU" altLang="en-US" sz="1000" b="1" dirty="0">
              <a:solidFill>
                <a:srgbClr val="000000"/>
              </a:solidFill>
              <a:latin typeface="Cambria" pitchFamily="18" charset="0"/>
              <a:ea typeface="MS PGothic" pitchFamily="34" charset="-128"/>
              <a:sym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3697" y="0"/>
            <a:ext cx="6837203" cy="935915"/>
          </a:xfrm>
        </p:spPr>
        <p:txBody>
          <a:bodyPr>
            <a:normAutofit/>
          </a:bodyPr>
          <a:lstStyle/>
          <a:p>
            <a:r>
              <a:rPr lang="en-US" sz="2400" dirty="0"/>
              <a:t>Country </a:t>
            </a:r>
            <a:r>
              <a:rPr lang="en-US" sz="2400" dirty="0" smtClean="0"/>
              <a:t>Name Fiji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484555"/>
            <a:ext cx="5723067" cy="361457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/>
              <a:t>Policies/Regulations to Support Energy Transition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Example 1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Example 2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Example 3</a:t>
            </a:r>
          </a:p>
          <a:p>
            <a:pPr algn="l"/>
            <a:endParaRPr lang="en-US" sz="1800" dirty="0"/>
          </a:p>
          <a:p>
            <a:pPr algn="l"/>
            <a:r>
              <a:rPr lang="en-US" sz="1800" b="1" dirty="0"/>
              <a:t>Renewable Energy Projects: Constructed or In Process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Example 1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Example 2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Example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974059" cy="148455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208956" y="1484555"/>
            <a:ext cx="5723067" cy="3614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/>
              <a:t>Notable Successes and/or Challenges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Example 1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Example 2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Example 3</a:t>
            </a:r>
          </a:p>
          <a:p>
            <a:pPr algn="l"/>
            <a:endParaRPr lang="en-US" sz="1800" dirty="0"/>
          </a:p>
          <a:p>
            <a:pPr algn="l"/>
            <a:r>
              <a:rPr lang="en-US" sz="1800" b="1" dirty="0"/>
              <a:t>Workshop Expectations/Outcomes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Example 1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Example 2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167278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070512" y="500419"/>
            <a:ext cx="7681383" cy="1223963"/>
          </a:xfrm>
        </p:spPr>
        <p:txBody>
          <a:bodyPr/>
          <a:lstStyle/>
          <a:p>
            <a:pPr algn="ctr" eaLnBrk="1" hangingPunct="1"/>
            <a:r>
              <a:rPr lang="en-NZ" b="1" smtClean="0">
                <a:latin typeface="Lato"/>
              </a:rPr>
              <a:t>Fiji’s Energy Sector</a:t>
            </a: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1045634" y="2070100"/>
            <a:ext cx="10198100" cy="41290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just">
              <a:spcBef>
                <a:spcPts val="25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Fiji Department of Energy </a:t>
            </a:r>
            <a:r>
              <a:rPr lang="en-N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vision is for a sustainable energy sector in Fiji while its mission is to provide an enabling environment to achieve the vision. </a:t>
            </a:r>
          </a:p>
          <a:p>
            <a:pPr marL="0" indent="0" algn="just">
              <a:spcBef>
                <a:spcPts val="250"/>
              </a:spcBef>
              <a:buClr>
                <a:srgbClr val="F07F09"/>
              </a:buClr>
              <a:buSzPct val="80000"/>
              <a:buFont typeface="Arial" panose="020B0604020202020204" pitchFamily="34" charset="0"/>
              <a:buNone/>
              <a:defRPr/>
            </a:pPr>
            <a:endParaRPr lang="en-NZ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 algn="just">
              <a:spcBef>
                <a:spcPts val="25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en-NZ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Fiji Electricity Authority </a:t>
            </a:r>
            <a:r>
              <a:rPr lang="en-N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(FEA) – State owned electricity utility and operates on three major islands – Viti </a:t>
            </a:r>
            <a:r>
              <a:rPr lang="en-NZ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Levu</a:t>
            </a:r>
            <a:r>
              <a:rPr lang="en-N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Vanua </a:t>
            </a:r>
            <a:r>
              <a:rPr lang="en-NZ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Levu</a:t>
            </a:r>
            <a:r>
              <a:rPr lang="en-N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&amp; Levuka (</a:t>
            </a:r>
            <a:r>
              <a:rPr lang="en-NZ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Ovalau</a:t>
            </a:r>
            <a:r>
              <a:rPr lang="en-N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spcBef>
                <a:spcPts val="250"/>
              </a:spcBef>
              <a:buClr>
                <a:srgbClr val="F07F09"/>
              </a:buClr>
              <a:buSzPct val="80000"/>
              <a:buFont typeface="Arial" panose="020B0604020202020204" pitchFamily="34" charset="0"/>
              <a:buNone/>
              <a:defRPr/>
            </a:pPr>
            <a:endParaRPr lang="en-NZ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 algn="just">
              <a:spcBef>
                <a:spcPts val="25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FEA was established in 1966 under the Electricity Act with the basic function to provide and maintain a power supply that is financially viable, economically sound and consistent with the required standards of safety, security and quality of power supply</a:t>
            </a:r>
          </a:p>
          <a:p>
            <a:pPr marL="0" indent="0" algn="just">
              <a:spcBef>
                <a:spcPts val="250"/>
              </a:spcBef>
              <a:buClr>
                <a:srgbClr val="F07F09"/>
              </a:buClr>
              <a:buSzPct val="80000"/>
              <a:buFont typeface="Arial" panose="020B0604020202020204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 algn="just">
              <a:spcBef>
                <a:spcPts val="25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FEA is a Commercial Statutory Authority with 100% ownership by the Fijian Government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30154" y="0"/>
            <a:ext cx="9224433" cy="1223962"/>
          </a:xfrm>
        </p:spPr>
        <p:txBody>
          <a:bodyPr/>
          <a:lstStyle/>
          <a:p>
            <a:pPr algn="ctr" eaLnBrk="1" hangingPunct="1"/>
            <a:r>
              <a:rPr lang="en-NZ" sz="3800" b="1" dirty="0" smtClean="0">
                <a:latin typeface="Lato"/>
              </a:rPr>
              <a:t>Overall National Energy Situation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04800" y="1373188"/>
            <a:ext cx="11684000" cy="530056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fontAlgn="auto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GB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Fiji’s energy situation is characterised primarily by a high reliance on imported fuels.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GB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Energy demand is driven by household consumption of electricity and transport fuels</a:t>
            </a:r>
            <a:r>
              <a:rPr lang="en-GB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by the need of its major industries, in particular agriculture, forestry, tourism, and mining.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GB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Grid-based power supply has arguably the most immediate potential</a:t>
            </a:r>
            <a:r>
              <a:rPr lang="en-GB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make Fiji’s energy sector more efficient, cost effective, equitable, and environmentally sustainable</a:t>
            </a:r>
            <a:r>
              <a:rPr lang="en-GB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GB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Majority of the population has access to modern forms of energy</a:t>
            </a:r>
            <a:r>
              <a:rPr lang="en-GB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(89%, 2007 Census), however challenges still remain to provide remote areas with access to electricity in a sustainable manner.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GB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Transport sector is the main user of imported fuel</a:t>
            </a:r>
            <a:r>
              <a:rPr lang="en-GB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Fiji. </a:t>
            </a:r>
            <a:r>
              <a:rPr lang="en-GB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Transport sector needs to increase its emphasis on </a:t>
            </a:r>
            <a:r>
              <a:rPr lang="en-AU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energy efficiency in land and sea vehicles and vessels</a:t>
            </a:r>
            <a:r>
              <a:rPr lang="en-A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while researching potential renewable energy options for land and sea transportation</a:t>
            </a:r>
            <a:r>
              <a:rPr lang="en-GB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A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issue of </a:t>
            </a:r>
            <a:r>
              <a:rPr lang="en-AU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having the right data needs a concerted effort </a:t>
            </a:r>
            <a:r>
              <a:rPr lang="en-A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everyone.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A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Despite the fact that Fiji</a:t>
            </a:r>
            <a:r>
              <a:rPr lang="en-GB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has a relatively low energy-intensity economy, </a:t>
            </a:r>
            <a:r>
              <a:rPr lang="en-AU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improving Fiji’s energy efficiency </a:t>
            </a:r>
            <a:r>
              <a:rPr lang="en-A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in the transport sector and also in the power sector and amongst households, businesses and industry </a:t>
            </a:r>
            <a:r>
              <a:rPr lang="en-AU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is likely a cost-effective way to reduce the cost and increase the availability of energy</a:t>
            </a:r>
            <a:r>
              <a:rPr lang="en-A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Fiji</a:t>
            </a:r>
            <a:r>
              <a:rPr lang="en-GB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A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921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383986"/>
              </p:ext>
            </p:extLst>
          </p:nvPr>
        </p:nvGraphicFramePr>
        <p:xfrm>
          <a:off x="435469" y="1183753"/>
          <a:ext cx="12192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" y="49925"/>
            <a:ext cx="12192000" cy="87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16" tIns="56556" rIns="113116" bIns="5655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+mj-ea"/>
                <a:cs typeface="Times New Roman" pitchFamily="18" charset="0"/>
              </a:rPr>
              <a:t>TOTAL IMPORTS - </a:t>
            </a:r>
            <a:r>
              <a:rPr lang="en-GB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+mj-ea"/>
                <a:cs typeface="Times New Roman" pitchFamily="18" charset="0"/>
              </a:rPr>
              <a:t>2015</a:t>
            </a:r>
            <a:endParaRPr lang="en-GB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435469" y="669948"/>
            <a:ext cx="11321071" cy="71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234" tIns="35617" rIns="71234" bIns="35617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latin typeface="Bradley Hand ITC" pitchFamily="66" charset="0"/>
                <a:cs typeface="Times New Roman" pitchFamily="18" charset="0"/>
              </a:rPr>
              <a:t>Mineral Fuels account for around 1/3 of </a:t>
            </a:r>
            <a:r>
              <a:rPr lang="en-US" sz="2400" b="1" i="1" dirty="0" smtClean="0">
                <a:solidFill>
                  <a:srgbClr val="C00000"/>
                </a:solidFill>
                <a:latin typeface="Bradley Hand ITC" pitchFamily="66" charset="0"/>
                <a:cs typeface="Times New Roman" pitchFamily="18" charset="0"/>
              </a:rPr>
              <a:t> Major Total </a:t>
            </a:r>
            <a:r>
              <a:rPr lang="en-US" sz="2400" b="1" i="1" dirty="0">
                <a:solidFill>
                  <a:srgbClr val="C00000"/>
                </a:solidFill>
                <a:latin typeface="Bradley Hand ITC" pitchFamily="66" charset="0"/>
                <a:cs typeface="Times New Roman" pitchFamily="18" charset="0"/>
              </a:rPr>
              <a:t>Imports </a:t>
            </a:r>
            <a:r>
              <a:rPr lang="en-US" b="1" i="1" dirty="0">
                <a:solidFill>
                  <a:srgbClr val="C00000"/>
                </a:solidFill>
                <a:latin typeface="Bradley Hand ITC" pitchFamily="66" charset="0"/>
                <a:cs typeface="Times New Roman" pitchFamily="18" charset="0"/>
              </a:rPr>
              <a:t>(but 1/5 on retained imports basis)</a:t>
            </a:r>
          </a:p>
        </p:txBody>
      </p:sp>
    </p:spTree>
    <p:extLst>
      <p:ext uri="{BB962C8B-B14F-4D97-AF65-F5344CB8AC3E}">
        <p14:creationId xmlns:p14="http://schemas.microsoft.com/office/powerpoint/2010/main" val="109411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33599" y="246939"/>
            <a:ext cx="10972800" cy="952500"/>
          </a:xfrm>
        </p:spPr>
        <p:txBody>
          <a:bodyPr/>
          <a:lstStyle/>
          <a:p>
            <a:r>
              <a:rPr lang="en-AU" sz="3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ELECTRICITY SECTOR – GENERATION MIX</a:t>
            </a:r>
            <a:endParaRPr lang="en-US" sz="3200" dirty="0" smtClean="0">
              <a:latin typeface="Arial Black" pitchFamily="34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733599" y="6280837"/>
            <a:ext cx="40254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Electricity Generation in Fiji by Source (</a:t>
            </a:r>
            <a:r>
              <a:rPr lang="en-US" sz="1200" dirty="0" smtClean="0"/>
              <a:t>FEA-2016 </a:t>
            </a:r>
            <a:r>
              <a:rPr lang="en-US" sz="1200" dirty="0"/>
              <a:t>Data) </a:t>
            </a:r>
          </a:p>
        </p:txBody>
      </p:sp>
      <p:graphicFrame>
        <p:nvGraphicFramePr>
          <p:cNvPr id="2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615380"/>
              </p:ext>
            </p:extLst>
          </p:nvPr>
        </p:nvGraphicFramePr>
        <p:xfrm>
          <a:off x="1988782" y="931168"/>
          <a:ext cx="9433636" cy="5575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12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978090" y="190684"/>
            <a:ext cx="10972800" cy="592429"/>
          </a:xfrm>
        </p:spPr>
        <p:txBody>
          <a:bodyPr>
            <a:noAutofit/>
          </a:bodyPr>
          <a:lstStyle/>
          <a:p>
            <a:r>
              <a:rPr lang="en-US" sz="3200" b="1" dirty="0"/>
              <a:t>Policies/Regulations to Support Energy Transition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609600" y="1055688"/>
            <a:ext cx="5804079" cy="5518150"/>
          </a:xfrm>
        </p:spPr>
        <p:txBody>
          <a:bodyPr>
            <a:normAutofit/>
          </a:bodyPr>
          <a:lstStyle/>
          <a:p>
            <a:r>
              <a:rPr lang="en-A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Green Growth Framework</a:t>
            </a:r>
          </a:p>
          <a:p>
            <a:pPr marL="0" indent="0">
              <a:buNone/>
            </a:pPr>
            <a:r>
              <a:rPr lang="en-A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A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Thematic area (vii) Energy Security</a:t>
            </a:r>
          </a:p>
          <a:p>
            <a:pPr marL="0" indent="0">
              <a:buNone/>
            </a:pPr>
            <a:endParaRPr lang="en-A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A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National Climate Policy</a:t>
            </a:r>
          </a:p>
          <a:p>
            <a:endParaRPr lang="en-A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A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National </a:t>
            </a:r>
            <a:r>
              <a:rPr lang="en-A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Energy Policy </a:t>
            </a:r>
            <a:r>
              <a:rPr lang="en-A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A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Strategic Action Plan</a:t>
            </a:r>
          </a:p>
          <a:p>
            <a:endParaRPr lang="en-A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A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Rural Electrification Policy</a:t>
            </a:r>
          </a:p>
          <a:p>
            <a:endParaRPr lang="en-A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A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Power Development Plan – FEA</a:t>
            </a:r>
          </a:p>
          <a:p>
            <a:endParaRPr lang="en-A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A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Sustainable Energy for All (SE4All) Initiative</a:t>
            </a:r>
          </a:p>
          <a:p>
            <a:pPr marL="0" indent="0">
              <a:buNone/>
            </a:pPr>
            <a:endParaRPr lang="en-A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AU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747379" y="1055688"/>
            <a:ext cx="3835021" cy="61246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A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progress…</a:t>
            </a:r>
            <a:endParaRPr lang="en-A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585656" y="1819141"/>
            <a:ext cx="3581400" cy="31242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Distributed Generation / Grid Connect PV Policy</a:t>
            </a:r>
          </a:p>
          <a:p>
            <a:endParaRPr lang="en-AU" sz="2200" dirty="0" smtClean="0"/>
          </a:p>
          <a:p>
            <a:r>
              <a:rPr lang="en-A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National Biofuels Strategy</a:t>
            </a:r>
          </a:p>
          <a:p>
            <a:endParaRPr lang="en-A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A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Electrification Master Plan</a:t>
            </a:r>
          </a:p>
          <a:p>
            <a:endParaRPr lang="en-A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A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Renewable Energy/Electric Vehicles Transport  Systems </a:t>
            </a:r>
          </a:p>
          <a:p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20872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759"/>
            <a:ext cx="11135784" cy="1223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NZ" b="1" dirty="0" smtClean="0"/>
              <a:t>National Energy Policy (NEP) 2014-2020</a:t>
            </a:r>
            <a:endParaRPr lang="en-NZ" b="1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82137" y="1351128"/>
            <a:ext cx="6933064" cy="472264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Outcomes:  </a:t>
            </a: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Affordable energy for all</a:t>
            </a:r>
            <a:endParaRPr lang="en-A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2) Sustainable energy supplies</a:t>
            </a:r>
            <a:endParaRPr lang="en-A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3) Reduced import costs</a:t>
            </a:r>
            <a:endParaRPr lang="en-A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sz="2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x-none" sz="2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AU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provide all Fijians with access to affordable and reliable modern energy services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establish environmentally sound and sustainable systems for energy production, procurement, transportation, distribution and end-use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increase the efficient use of energy and the use of indigenous energy sources to reduce the financial burden of energy imports on Fiji</a:t>
            </a:r>
            <a:endParaRPr lang="en-A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AU" sz="2000" b="1" dirty="0" smtClean="0"/>
          </a:p>
          <a:p>
            <a:pPr fontAlgn="auto">
              <a:spcAft>
                <a:spcPts val="0"/>
              </a:spcAft>
              <a:defRPr/>
            </a:pPr>
            <a:endParaRPr lang="en-AU" sz="2000" b="1" dirty="0" smtClean="0"/>
          </a:p>
          <a:p>
            <a:pPr fontAlgn="auto">
              <a:spcAft>
                <a:spcPts val="0"/>
              </a:spcAft>
              <a:defRPr/>
            </a:pPr>
            <a:endParaRPr lang="en-AU" sz="2000" b="1" dirty="0" smtClean="0"/>
          </a:p>
          <a:p>
            <a:pPr fontAlgn="auto">
              <a:spcAft>
                <a:spcPts val="0"/>
              </a:spcAft>
              <a:defRPr/>
            </a:pPr>
            <a:endParaRPr lang="en-AU" sz="2000" b="1" dirty="0" smtClean="0"/>
          </a:p>
          <a:p>
            <a:pPr fontAlgn="auto">
              <a:spcAft>
                <a:spcPts val="0"/>
              </a:spcAft>
              <a:defRPr/>
            </a:pPr>
            <a:endParaRPr lang="en-AU" sz="2000" b="1" dirty="0" smtClean="0"/>
          </a:p>
          <a:p>
            <a:pPr fontAlgn="auto">
              <a:spcAft>
                <a:spcPts val="0"/>
              </a:spcAft>
              <a:defRPr/>
            </a:pPr>
            <a:endParaRPr lang="en-AU" sz="2000" b="1" dirty="0" smtClean="0"/>
          </a:p>
          <a:p>
            <a:pPr fontAlgn="auto">
              <a:spcAft>
                <a:spcPts val="0"/>
              </a:spcAft>
              <a:defRPr/>
            </a:pPr>
            <a:endParaRPr lang="en-AU" sz="2000" b="1" dirty="0" smtClean="0"/>
          </a:p>
          <a:p>
            <a:pPr fontAlgn="auto">
              <a:spcAft>
                <a:spcPts val="0"/>
              </a:spcAft>
              <a:defRPr/>
            </a:pPr>
            <a:endParaRPr lang="en-A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AU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7571316" y="1552657"/>
            <a:ext cx="4402667" cy="431958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AU" sz="29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Strategic Areas</a:t>
            </a:r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n-AU" sz="29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x-none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Grid-based power supply</a:t>
            </a:r>
            <a:endParaRPr lang="en-A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romanLcPeriod"/>
              <a:defRPr/>
            </a:pPr>
            <a:endParaRPr lang="en-A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x-none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Rural electrification</a:t>
            </a:r>
            <a:endParaRPr lang="en-A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romanLcPeriod"/>
              <a:defRPr/>
            </a:pPr>
            <a:endParaRPr lang="en-A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x-none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Renewable energy</a:t>
            </a:r>
            <a:endParaRPr lang="en-A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romanLcPeriod"/>
              <a:defRPr/>
            </a:pPr>
            <a:endParaRPr lang="en-A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x-none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endParaRPr lang="en-A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romanLcPeriod"/>
              <a:defRPr/>
            </a:pPr>
            <a:endParaRPr lang="en-AU" sz="29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x-none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Petroleum and biofuels</a:t>
            </a:r>
            <a:endParaRPr lang="en-A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romanLcPeriod"/>
              <a:defRPr/>
            </a:pPr>
            <a:endParaRPr lang="en-A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x-none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Energy efficiency</a:t>
            </a:r>
            <a:endParaRPr lang="en-A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n-A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A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AU" sz="2000" b="1" dirty="0" smtClean="0"/>
          </a:p>
          <a:p>
            <a:pPr fontAlgn="auto">
              <a:spcAft>
                <a:spcPts val="0"/>
              </a:spcAft>
              <a:defRPr/>
            </a:pPr>
            <a:endParaRPr lang="en-AU" sz="2000" b="1" dirty="0" smtClean="0"/>
          </a:p>
          <a:p>
            <a:pPr fontAlgn="auto">
              <a:spcAft>
                <a:spcPts val="0"/>
              </a:spcAft>
              <a:defRPr/>
            </a:pPr>
            <a:endParaRPr lang="en-AU" sz="2000" b="1" dirty="0" smtClean="0"/>
          </a:p>
          <a:p>
            <a:pPr fontAlgn="auto">
              <a:spcAft>
                <a:spcPts val="0"/>
              </a:spcAft>
              <a:defRPr/>
            </a:pPr>
            <a:endParaRPr lang="en-AU" sz="2000" b="1" dirty="0" smtClean="0"/>
          </a:p>
          <a:p>
            <a:pPr fontAlgn="auto">
              <a:spcAft>
                <a:spcPts val="0"/>
              </a:spcAft>
              <a:defRPr/>
            </a:pPr>
            <a:endParaRPr lang="en-AU" sz="2000" b="1" dirty="0" smtClean="0"/>
          </a:p>
          <a:p>
            <a:pPr fontAlgn="auto">
              <a:spcAft>
                <a:spcPts val="0"/>
              </a:spcAft>
              <a:defRPr/>
            </a:pPr>
            <a:endParaRPr lang="en-AU" sz="2000" b="1" dirty="0" smtClean="0"/>
          </a:p>
          <a:p>
            <a:pPr fontAlgn="auto">
              <a:spcAft>
                <a:spcPts val="0"/>
              </a:spcAft>
              <a:defRPr/>
            </a:pPr>
            <a:endParaRPr lang="en-AU" sz="2000" b="1" dirty="0" smtClean="0"/>
          </a:p>
          <a:p>
            <a:pPr fontAlgn="auto">
              <a:spcAft>
                <a:spcPts val="0"/>
              </a:spcAft>
              <a:defRPr/>
            </a:pPr>
            <a:endParaRPr lang="en-A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n-A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A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874622"/>
              </p:ext>
            </p:extLst>
          </p:nvPr>
        </p:nvGraphicFramePr>
        <p:xfrm>
          <a:off x="203201" y="1066801"/>
          <a:ext cx="11785601" cy="4495800"/>
        </p:xfrm>
        <a:graphic>
          <a:graphicData uri="http://schemas.openxmlformats.org/drawingml/2006/table">
            <a:tbl>
              <a:tblPr firstRow="1" firstCol="1" bandRow="1"/>
              <a:tblGrid>
                <a:gridCol w="4869811"/>
                <a:gridCol w="1770197"/>
                <a:gridCol w="1803197"/>
                <a:gridCol w="1803197"/>
                <a:gridCol w="1539199"/>
              </a:tblGrid>
              <a:tr h="3392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Indicator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Baseline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Targets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9720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2030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720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Access to modern energy services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90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Percentage of population with electricity access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89%</a:t>
                      </a:r>
                      <a:r>
                        <a:rPr lang="en-GB" sz="14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(2007)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90%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Percentage of population with primary reliance on wood fuels for cooking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r>
                        <a:rPr lang="en-GB" sz="14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(2004)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18%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1%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0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Improving energy efficiency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9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Energy intensity (consumption of imported fuel per unit of GDP in MJ/FJD)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2.89</a:t>
                      </a:r>
                      <a:r>
                        <a:rPr lang="en-GB" sz="14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(2011)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2.89 (0%)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2.86 (-1%)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2.73 (-5.5%)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Energy intensity (power consumption per unit of GDP in kWh/FJD)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0.23</a:t>
                      </a:r>
                      <a:r>
                        <a:rPr lang="en-GB" sz="14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(2011)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0.219 (-4.7%)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0.215 (-6.15%)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0.209 (-9.1%)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0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Share of renewable energy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97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Renewable energy share in electricity generation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60% (2011)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67%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81%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7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Renewable energy share in total energy consumption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r>
                        <a:rPr lang="en-GB" sz="14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(2011)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18%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0" marR="482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652272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NEP &amp; SE4ALL Targets</a:t>
            </a:r>
            <a:endParaRPr lang="en-A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62051" y="275182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A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62050" y="5655271"/>
            <a:ext cx="750397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000" baseline="30000" dirty="0" smtClean="0">
                <a:solidFill>
                  <a:prstClr val="black"/>
                </a:solidFill>
                <a:latin typeface="Palatino" pitchFamily="18" charset="0"/>
                <a:ea typeface="Calibri" pitchFamily="34" charset="0"/>
                <a:cs typeface="Times New Roman" pitchFamily="18" charset="0"/>
                <a:hlinkClick r:id="rId2"/>
              </a:rPr>
              <a:t>[</a:t>
            </a:r>
            <a:r>
              <a:rPr lang="en-AU" sz="1000" baseline="30000" dirty="0" smtClean="0" bmk="">
                <a:solidFill>
                  <a:prstClr val="black"/>
                </a:solidFill>
                <a:latin typeface="Palatino" pitchFamily="18" charset="0"/>
                <a:ea typeface="Calibri" pitchFamily="34" charset="0"/>
                <a:cs typeface="Times New Roman" pitchFamily="18" charset="0"/>
                <a:hlinkClick r:id="rId2"/>
              </a:rPr>
              <a:t>1]</a:t>
            </a:r>
            <a:r>
              <a:rPr lang="en-AU" sz="1000" dirty="0" smtClean="0" bmk="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Preliminary data from </a:t>
            </a:r>
            <a:r>
              <a:rPr lang="en-AU" sz="1000" i="1" dirty="0" smtClean="0" bmk="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2007 Census</a:t>
            </a:r>
            <a:r>
              <a:rPr lang="en-AU" sz="1000" dirty="0" smtClean="0" bmk="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Fiji Islands Bureau of Statistics. </a:t>
            </a:r>
            <a:endParaRPr lang="en-AU" sz="800" dirty="0" smtClean="0" bmk="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000" baseline="30000" dirty="0" smtClean="0" bmk="">
                <a:solidFill>
                  <a:prstClr val="black"/>
                </a:solidFill>
                <a:latin typeface="Palatino" pitchFamily="18" charset="0"/>
                <a:ea typeface="Calibri" pitchFamily="34" charset="0"/>
                <a:cs typeface="Times New Roman" pitchFamily="18" charset="0"/>
                <a:hlinkClick r:id="rId3"/>
              </a:rPr>
              <a:t>[2]</a:t>
            </a:r>
            <a:r>
              <a:rPr lang="en-AU" sz="1000" dirty="0" smtClean="0" bmk="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AU" sz="1000" i="1" dirty="0" smtClean="0" bmk="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2002-03 Household Income and Expenditure Survey</a:t>
            </a:r>
            <a:r>
              <a:rPr lang="en-AU" sz="1000" dirty="0" smtClean="0" bmk="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Fiji Islands Bureau of Statistics. Reliance on wood fuels as the main fuel for  cooking.</a:t>
            </a:r>
            <a:endParaRPr lang="en-AU" sz="800" dirty="0" smtClean="0" bmk="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000" baseline="30000" dirty="0" smtClean="0" bmk="">
                <a:solidFill>
                  <a:prstClr val="black"/>
                </a:solidFill>
                <a:latin typeface="Palatino" pitchFamily="18" charset="0"/>
                <a:ea typeface="Calibri" pitchFamily="34" charset="0"/>
                <a:cs typeface="Times New Roman" pitchFamily="18" charset="0"/>
                <a:hlinkClick r:id="rId4"/>
              </a:rPr>
              <a:t>[3]</a:t>
            </a:r>
            <a:r>
              <a:rPr lang="en-AU" sz="1000" dirty="0" smtClean="0" bmk="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Based on 15% fuel substitution to local fuels and a 3% annual efficiency improvement.</a:t>
            </a:r>
            <a:endParaRPr lang="en-AU" sz="800" dirty="0" smtClean="0" bmk="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000" baseline="30000" dirty="0" smtClean="0" bmk="">
                <a:solidFill>
                  <a:prstClr val="black"/>
                </a:solidFill>
                <a:latin typeface="Palatino" pitchFamily="18" charset="0"/>
                <a:ea typeface="Calibri" pitchFamily="34" charset="0"/>
                <a:cs typeface="Times New Roman" pitchFamily="18" charset="0"/>
                <a:hlinkClick r:id="rId5"/>
              </a:rPr>
              <a:t>[4]</a:t>
            </a:r>
            <a:r>
              <a:rPr lang="en-AU" sz="1000" dirty="0" smtClean="0" bmk="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Fiji Islands Bureau of Statistics based on average 36 MJ per litre of fuel. </a:t>
            </a:r>
            <a:endParaRPr lang="en-AU" sz="800" dirty="0" smtClean="0" bmk="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000" baseline="30000" dirty="0" smtClean="0" bmk="">
                <a:solidFill>
                  <a:prstClr val="black"/>
                </a:solidFill>
                <a:latin typeface="Palatino" pitchFamily="18" charset="0"/>
                <a:ea typeface="Calibri" pitchFamily="34" charset="0"/>
                <a:cs typeface="Times New Roman" pitchFamily="18" charset="0"/>
                <a:hlinkClick r:id="rId6"/>
              </a:rPr>
              <a:t>[5]</a:t>
            </a:r>
            <a:r>
              <a:rPr lang="en-AU" sz="1000" dirty="0" smtClean="0" bmk="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AU" sz="1000" i="1" dirty="0" smtClean="0" bmk="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Annual Report 2011</a:t>
            </a:r>
            <a:r>
              <a:rPr lang="en-AU" sz="1000" dirty="0" smtClean="0" bmk="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FEA. </a:t>
            </a:r>
            <a:endParaRPr lang="en-AU" sz="800" dirty="0" smtClean="0" bmk="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000" baseline="30000" dirty="0" smtClean="0" bmk="">
                <a:solidFill>
                  <a:prstClr val="black"/>
                </a:solidFill>
                <a:latin typeface="Palatino" pitchFamily="18" charset="0"/>
                <a:ea typeface="Calibri" pitchFamily="34" charset="0"/>
                <a:cs typeface="Times New Roman" pitchFamily="18" charset="0"/>
                <a:hlinkClick r:id="rId7"/>
              </a:rPr>
              <a:t>[6]</a:t>
            </a:r>
            <a:r>
              <a:rPr lang="en-AU" sz="1000" dirty="0" smtClean="0" bmk="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Based on total energy consumption of 16,500 TJ (Fiji Islands Bureau of Statistics) and 60% power generation from renewables (FEA). </a:t>
            </a:r>
            <a:endParaRPr lang="en-AU" sz="800" dirty="0" smtClean="0" bmk="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000" baseline="30000" dirty="0" smtClean="0" bmk="">
                <a:solidFill>
                  <a:prstClr val="black"/>
                </a:solidFill>
                <a:latin typeface="Palatino" pitchFamily="18" charset="0"/>
                <a:ea typeface="Calibri" pitchFamily="34" charset="0"/>
                <a:cs typeface="Times New Roman" pitchFamily="18" charset="0"/>
                <a:hlinkClick r:id="rId8"/>
              </a:rPr>
              <a:t>[7]</a:t>
            </a:r>
            <a:r>
              <a:rPr lang="en-AU" sz="1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Based on 99% renewable power and 25,000 KL of biofuel. </a:t>
            </a:r>
            <a:endParaRPr lang="en-A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1605</Words>
  <Application>Microsoft Office PowerPoint</Application>
  <PresentationFormat>Widescreen</PresentationFormat>
  <Paragraphs>307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Lato</vt:lpstr>
      <vt:lpstr>ＭＳ Ｐゴシック</vt:lpstr>
      <vt:lpstr>Palatino</vt:lpstr>
      <vt:lpstr>Arial</vt:lpstr>
      <vt:lpstr>Arial Black</vt:lpstr>
      <vt:lpstr>Bradley Hand ITC</vt:lpstr>
      <vt:lpstr>Calibri</vt:lpstr>
      <vt:lpstr>Calibri Light</vt:lpstr>
      <vt:lpstr>Cambria</vt:lpstr>
      <vt:lpstr>Century Gothic</vt:lpstr>
      <vt:lpstr>Georgia</vt:lpstr>
      <vt:lpstr>Symbol</vt:lpstr>
      <vt:lpstr>Tahoma</vt:lpstr>
      <vt:lpstr>Times New Roman</vt:lpstr>
      <vt:lpstr>Wingdings</vt:lpstr>
      <vt:lpstr>Wingdings 2</vt:lpstr>
      <vt:lpstr>Office Theme</vt:lpstr>
      <vt:lpstr>COUNTRY PRESENTATION</vt:lpstr>
      <vt:lpstr>GENERAL INFORMATION</vt:lpstr>
      <vt:lpstr>Fiji’s Energy Sector</vt:lpstr>
      <vt:lpstr>Overall National Energy Situation</vt:lpstr>
      <vt:lpstr>PowerPoint Presentation</vt:lpstr>
      <vt:lpstr>ELECTRICITY SECTOR – GENERATION MIX</vt:lpstr>
      <vt:lpstr>Policies/Regulations to Support Energy Transition</vt:lpstr>
      <vt:lpstr>National Energy Policy (NEP) 2014-2020</vt:lpstr>
      <vt:lpstr>NEP &amp; SE4ALL Targets</vt:lpstr>
      <vt:lpstr>Renewable Energy Projects: Constructed</vt:lpstr>
      <vt:lpstr>Renewable Energy Projects: Constructed</vt:lpstr>
      <vt:lpstr>Renewable Energy Projects: Constructed</vt:lpstr>
      <vt:lpstr>Renewable Energy Projects: Constructed</vt:lpstr>
      <vt:lpstr>Renewable Energy Projects: Constructed or In Process</vt:lpstr>
      <vt:lpstr>PV Application in Fiji</vt:lpstr>
      <vt:lpstr>Renewable Energy Projects: Constructed</vt:lpstr>
      <vt:lpstr>Renewable Energy Projects: In Process</vt:lpstr>
      <vt:lpstr>PowerPoint Presentation</vt:lpstr>
      <vt:lpstr>PowerPoint Presentation</vt:lpstr>
      <vt:lpstr>Country Name Fiji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Name</dc:title>
  <dc:creator>Jennifer DeCesaro</dc:creator>
  <cp:lastModifiedBy>abdessalem</cp:lastModifiedBy>
  <cp:revision>86</cp:revision>
  <dcterms:created xsi:type="dcterms:W3CDTF">2016-01-06T05:44:17Z</dcterms:created>
  <dcterms:modified xsi:type="dcterms:W3CDTF">2017-02-07T01:42:21Z</dcterms:modified>
</cp:coreProperties>
</file>