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2" r:id="rId3"/>
    <p:sldId id="348" r:id="rId4"/>
    <p:sldId id="335" r:id="rId5"/>
    <p:sldId id="343" r:id="rId6"/>
    <p:sldId id="337" r:id="rId7"/>
    <p:sldId id="307" r:id="rId8"/>
    <p:sldId id="344" r:id="rId9"/>
    <p:sldId id="346" r:id="rId10"/>
    <p:sldId id="313" r:id="rId11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18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Energy Use</a:t>
            </a:r>
            <a:r>
              <a:rPr lang="en-US" baseline="0" dirty="0"/>
              <a:t> Distribution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050"/>
          </a:pPr>
          <a:endParaRPr lang="ja-JP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Sheet1!$A$1:$A$5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17</c:v>
                </c:pt>
                <c:pt idx="3">
                  <c:v>22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6102207812259013"/>
          <c:y val="0.37438296775403418"/>
          <c:w val="8.669034017806708E-2"/>
          <c:h val="0.37325763967004233"/>
        </c:manualLayout>
      </c:layout>
      <c:overlay val="0"/>
      <c:txPr>
        <a:bodyPr/>
        <a:lstStyle/>
        <a:p>
          <a:pPr rtl="0"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7772400" cy="43434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</cdr:x>
      <cdr:y>0.10714</cdr:y>
    </cdr:from>
    <cdr:to>
      <cdr:x>0.61765</cdr:x>
      <cdr:y>0.19643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6200" y="4572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10%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0.58824</cdr:x>
      <cdr:y>0.28571</cdr:y>
    </cdr:from>
    <cdr:to>
      <cdr:x>0.70588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20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12%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0.60784</cdr:x>
      <cdr:y>0.58929</cdr:y>
    </cdr:from>
    <cdr:to>
      <cdr:x>0.72549</cdr:x>
      <cdr:y>0.80357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24400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17%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0.44118</cdr:x>
      <cdr:y>0.73214</cdr:y>
    </cdr:from>
    <cdr:to>
      <cdr:x>0.54902</cdr:x>
      <cdr:y>0.92857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9000" y="3124200"/>
          <a:ext cx="838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22%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E72A24-C5F0-4835-9C6C-6DFCF8BBE310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F99D32-9037-40A6-B05C-A35157564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0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8812C-D011-4AD9-8C8A-2569188A9A3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2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54DDE3-80F2-4C7B-B6DE-EA553B706287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4C2ADF-D0D2-40A5-B180-4B263CC6D04E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4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A903DC-AD22-4C9A-80D1-F2C904E0C71D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9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274E1-5625-4704-9922-092A9DC2222C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547-D2A6-4A49-93B2-F635EF816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2C43-C7F9-403D-8412-E74D7994946C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9D13-ABA4-4552-B200-4434B7E7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91E6-4735-4632-AE49-A43EC99B8F81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0524-22EF-4B89-B4BB-F757785EF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B089-B6F9-494D-A1C0-707E8B360F1D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1F2E-FEE2-4539-8BAF-D51837305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B09-3E64-40C2-B0D8-4E0624F3E98C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AFF1-FE9C-4E87-9C6A-8219FEAC8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A3CA8-1221-4CB2-83DD-B1BF9DC6649A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5AC01F-2AE5-42CE-9B8F-BCE940B9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9F5C-8BE4-4B1A-94A6-5053DE85B0A7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17DA-8D8D-476B-8EBA-D97FFE954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3EA3-8CD2-448F-A12D-EAC108B99CD1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E5E2-288D-47F4-964C-6F3840709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498E-15D4-49AE-98E8-BC0795EC1C5F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FBCB-0491-4000-AF41-D21AAA41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48A2-BE0A-4DFD-A5A0-302CB7A55278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966A-9E1B-4785-BB73-6D04AE903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12D9-91E5-4BE9-91B1-329ECF8AE044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A13C-100C-46CB-8047-6FC38680A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A82-3B88-49B2-A4E0-27A1110F0F05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98A8-9A97-4998-8120-0D0373167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E5FD-123A-4522-A8F4-BBED4A005CA9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B3D2-C3F0-4208-9230-02C31ADD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AC21-A344-4B89-A32F-65A9E8D63BBC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F5B4-1B23-44CB-B93C-A2DB97B1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1AD3-D2CE-45DE-B86C-D425DB1656C2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4636-D76F-4121-861A-C39C284F5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1CEF-A454-4823-AF34-8E7A2010D5DC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AE58-4E5F-4B96-98A0-6AF06804A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0A3E-5090-4AE5-B120-907C00663932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A1E1-663D-482A-82C8-CD0BE12C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5B9F-95D5-4BD8-98B9-9BA00F1E3A56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5D38-66D3-4E84-BCA0-F9F37E2EB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49B1-3267-426C-93E0-FFB0E9C9B04A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27EB-B118-4484-B29D-EC27B386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5E82-BFC9-4061-9B94-016C46E354EF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0708-6AA8-48F0-BF2F-859665F8D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AD27-F049-42AF-BF43-6933CCF2A73F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1663-181A-4BE5-88FC-F6707485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CDCB-A72B-415C-91E6-CA1ABFE80A9B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6F5-D5E0-4CFC-B578-4B5395DD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B4568A-9234-458B-B53A-6D3913DE7E49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5B31B6-8955-463F-87E4-71D8FA4B8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BCBC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A90F3F-E7F6-4CD4-9E29-112D055C2C87}" type="datetimeFigureOut">
              <a:rPr lang="en-US"/>
              <a:pPr>
                <a:defRPr/>
              </a:pPr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BCBC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8FDBB7-BEAB-462D-86F5-897198FC0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22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en.wikipedia.org/wiki/File:Flag_of_the_Federated_States_of_Micronesia.sv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Federated_States_of_Micronesia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122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243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0" y="76200"/>
            <a:ext cx="9144000" cy="137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6213" y="5113338"/>
            <a:ext cx="8786812" cy="17145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Resources &amp; Development</a:t>
            </a:r>
          </a:p>
          <a:p>
            <a:pPr fontAlgn="auto">
              <a:spcAft>
                <a:spcPts val="0"/>
              </a:spcAft>
              <a:defRPr/>
            </a:pPr>
            <a:r>
              <a:rPr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Energy</a:t>
            </a:r>
          </a:p>
          <a:p>
            <a:pPr fontAlgn="auto">
              <a:spcAft>
                <a:spcPts val="0"/>
              </a:spcAft>
              <a:defRPr/>
            </a:pPr>
            <a:r>
              <a:rPr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FSM National Government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2" descr="Flag of the Federated States of Micronesia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28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DSC0020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95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DSC0434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4958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4958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524000"/>
            <a:ext cx="906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AU" sz="3200" dirty="0" smtClean="0">
                <a:ea typeface="ＭＳ Ｐゴシック" pitchFamily="34" charset="-128"/>
              </a:rPr>
              <a:t>Energy Sector Overview</a:t>
            </a:r>
            <a:br>
              <a:rPr lang="en-AU" sz="3200" dirty="0" smtClean="0">
                <a:ea typeface="ＭＳ Ｐゴシック" pitchFamily="34" charset="-128"/>
              </a:rPr>
            </a:br>
            <a:r>
              <a:rPr lang="en-AU" sz="3200" dirty="0" smtClean="0">
                <a:ea typeface="ＭＳ Ｐゴシック" pitchFamily="34" charset="-128"/>
              </a:rPr>
              <a:t>Federated States of Micronesia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Federated States of Micronesia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AU" smtClean="0">
              <a:ea typeface="ＭＳ Ｐゴシック" pitchFamily="34" charset="-128"/>
            </a:endParaRPr>
          </a:p>
          <a:p>
            <a:pPr eaLnBrk="1" hangingPunct="1"/>
            <a:r>
              <a:rPr lang="en-AU" smtClean="0">
                <a:ea typeface="ＭＳ Ｐゴシック" pitchFamily="34" charset="-128"/>
              </a:rPr>
              <a:t>1.3 mil sq. mile geographical area</a:t>
            </a:r>
          </a:p>
          <a:p>
            <a:pPr eaLnBrk="1" hangingPunct="1"/>
            <a:r>
              <a:rPr lang="en-AU" smtClean="0">
                <a:ea typeface="ＭＳ Ｐゴシック" pitchFamily="34" charset="-128"/>
              </a:rPr>
              <a:t>271 sq. mile land mass</a:t>
            </a:r>
          </a:p>
          <a:p>
            <a:pPr eaLnBrk="1" hangingPunct="1"/>
            <a:r>
              <a:rPr lang="en-AU" smtClean="0">
                <a:ea typeface="ＭＳ Ｐゴシック" pitchFamily="34" charset="-128"/>
              </a:rPr>
              <a:t>607 islands (74 inhabited islands)</a:t>
            </a:r>
          </a:p>
          <a:p>
            <a:pPr eaLnBrk="1" hangingPunct="1"/>
            <a:r>
              <a:rPr lang="en-AU" smtClean="0">
                <a:ea typeface="ＭＳ Ｐゴシック" pitchFamily="34" charset="-128"/>
              </a:rPr>
              <a:t>102,843 total population (2010 census) +</a:t>
            </a:r>
          </a:p>
          <a:p>
            <a:pPr lvl="1" eaLnBrk="1" hangingPunct="1"/>
            <a:r>
              <a:rPr lang="en-AU" smtClean="0">
                <a:ea typeface="ＭＳ Ｐゴシック" pitchFamily="34" charset="-128"/>
              </a:rPr>
              <a:t>approximately 49,700 residing abroad</a:t>
            </a:r>
          </a:p>
          <a:p>
            <a:pPr eaLnBrk="1" hangingPunct="1">
              <a:buFont typeface="Arial" charset="0"/>
              <a:buNone/>
            </a:pPr>
            <a:endParaRPr lang="en-AU" smtClean="0">
              <a:ea typeface="ＭＳ Ｐゴシック" pitchFamily="34" charset="-128"/>
            </a:endParaRPr>
          </a:p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AU" sz="4400" dirty="0">
                <a:latin typeface="+mj-lt"/>
                <a:ea typeface="+mj-ea"/>
                <a:cs typeface="+mj-cs"/>
              </a:rPr>
              <a:t>Federated States of Micronesia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AU" dirty="0" smtClean="0">
                <a:ea typeface="+mj-ea"/>
                <a:cs typeface="+mj-cs"/>
              </a:rPr>
              <a:t>National Energy Policy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ea typeface="ＭＳ Ｐゴシック" pitchFamily="34" charset="-128"/>
              </a:rPr>
              <a:t>                                                      </a:t>
            </a:r>
            <a:endParaRPr lang="en-US" sz="1800" b="1" dirty="0" smtClean="0">
              <a:ea typeface="ＭＳ Ｐゴシック" pitchFamily="34" charset="-128"/>
            </a:endParaRPr>
          </a:p>
          <a:p>
            <a:r>
              <a:rPr lang="en-US" sz="1800" b="1" dirty="0" smtClean="0">
                <a:ea typeface="ＭＳ Ｐゴシック" pitchFamily="34" charset="-128"/>
              </a:rPr>
              <a:t>Adopted October, 2012</a:t>
            </a:r>
          </a:p>
          <a:p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1800" b="1" dirty="0" smtClean="0">
                <a:ea typeface="ＭＳ Ｐゴシック" pitchFamily="34" charset="-128"/>
              </a:rPr>
              <a:t>To improve the life and livelihood of all FSM citizens with affordable, reliable and environmentally sound energy.</a:t>
            </a:r>
          </a:p>
          <a:p>
            <a:pPr>
              <a:buFont typeface="Arial" charset="0"/>
              <a:buNone/>
            </a:pPr>
            <a:endParaRPr lang="en-AU" sz="1800" b="1" dirty="0" smtClean="0">
              <a:ea typeface="ＭＳ Ｐゴシック" pitchFamily="34" charset="-128"/>
            </a:endParaRPr>
          </a:p>
          <a:p>
            <a:r>
              <a:rPr lang="en-US" sz="1800" b="1" dirty="0" smtClean="0">
                <a:ea typeface="ＭＳ Ｐゴシック" pitchFamily="34" charset="-128"/>
              </a:rPr>
              <a:t>To become less dependent on imported sources of energy by: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ea typeface="ＭＳ Ｐゴシック" pitchFamily="34" charset="-128"/>
              </a:rPr>
              <a:t>		- (1) increased share of renewable energy sources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ea typeface="ＭＳ Ｐゴシック" pitchFamily="34" charset="-128"/>
              </a:rPr>
              <a:t>		- (2) cross-</a:t>
            </a:r>
            <a:r>
              <a:rPr lang="en-US" sz="1800" b="1" dirty="0" err="1" smtClean="0">
                <a:ea typeface="ＭＳ Ｐゴシック" pitchFamily="34" charset="-128"/>
              </a:rPr>
              <a:t>sectorial</a:t>
            </a:r>
            <a:r>
              <a:rPr lang="en-US" sz="1800" b="1" dirty="0" smtClean="0">
                <a:ea typeface="ＭＳ Ｐゴシック" pitchFamily="34" charset="-128"/>
              </a:rPr>
              <a:t> energy conservation; and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ea typeface="ＭＳ Ｐゴシック" pitchFamily="34" charset="-128"/>
              </a:rPr>
              <a:t>		- (3) efficiency standards in place</a:t>
            </a:r>
          </a:p>
          <a:p>
            <a:pPr>
              <a:buFont typeface="Arial" charset="0"/>
              <a:buNone/>
            </a:pPr>
            <a:endParaRPr lang="en-AU" sz="1800" dirty="0" smtClean="0">
              <a:ea typeface="ＭＳ Ｐゴシック" pitchFamily="34" charset="-128"/>
            </a:endParaRPr>
          </a:p>
          <a:p>
            <a:r>
              <a:rPr lang="en-US" sz="1800" b="1" dirty="0" smtClean="0">
                <a:ea typeface="ＭＳ Ｐゴシック" pitchFamily="34" charset="-128"/>
              </a:rPr>
              <a:t>By 2020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ea typeface="ＭＳ Ｐゴシック" pitchFamily="34" charset="-128"/>
              </a:rPr>
              <a:t>		- 30% of total energy production in RE 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ea typeface="ＭＳ Ｐゴシック" pitchFamily="34" charset="-128"/>
              </a:rPr>
              <a:t>		- 50% improvement in Energy Efficiency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ea typeface="ＭＳ Ｐゴシック" pitchFamily="34" charset="-128"/>
              </a:rPr>
              <a:t>		- 90% electricity access</a:t>
            </a:r>
            <a:endParaRPr lang="en-AU" sz="1800" dirty="0" smtClean="0">
              <a:ea typeface="ＭＳ Ｐゴシック" pitchFamily="34" charset="-128"/>
            </a:endParaRPr>
          </a:p>
          <a:p>
            <a:endParaRPr lang="en-AU" dirty="0" smtClean="0">
              <a:ea typeface="ＭＳ Ｐゴシック" pitchFamily="34" charset="-128"/>
            </a:endParaRPr>
          </a:p>
        </p:txBody>
      </p:sp>
      <p:pic>
        <p:nvPicPr>
          <p:cNvPr id="7172" name="Picture 3" descr="DSC047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562600"/>
            <a:ext cx="327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55D7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t>Energy Sector Overview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1384300"/>
            <a:ext cx="7391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Energy: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integral for social and economic </a:t>
            </a:r>
            <a:r>
              <a:rPr lang="en-CA" sz="2400" dirty="0" smtClean="0">
                <a:solidFill>
                  <a:srgbClr val="000000"/>
                </a:solidFill>
                <a:latin typeface="Calibri" pitchFamily="34" charset="0"/>
              </a:rPr>
              <a:t>development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CA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Calibri" pitchFamily="34" charset="0"/>
              </a:rPr>
              <a:t>Policy addresses almost entirely on electricity (transport and others not developed yet)</a:t>
            </a:r>
          </a:p>
          <a:p>
            <a:pPr marL="342900" indent="-342900">
              <a:spcAft>
                <a:spcPts val="600"/>
              </a:spcAft>
            </a:pPr>
            <a:endParaRPr lang="en-CA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FSM</a:t>
            </a:r>
            <a:r>
              <a:rPr lang="en-CA" altLang="en-US" sz="2400" dirty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s dependency on imported fuels to meet overall  energy requirements: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Fuel imports 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</a:rPr>
              <a:t>15% 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of GDP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Imported petroleum 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 supports 55% of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</a:rPr>
              <a:t>households</a:t>
            </a:r>
            <a:endParaRPr lang="en-CA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endParaRPr lang="en-CA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endParaRPr lang="en-CA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endParaRPr lang="en-CA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876800" y="38862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Energy Use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1.  Utilities	2.  System Losses		3.  Government</a:t>
            </a:r>
          </a:p>
          <a:p>
            <a:pPr marL="342900" indent="-342900"/>
            <a:r>
              <a:rPr lang="en-US" dirty="0" smtClean="0"/>
              <a:t>4.  Commercial &amp; Industrial		5.  Residential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AU" dirty="0" smtClean="0">
                <a:ea typeface="+mj-ea"/>
                <a:cs typeface="+mj-cs"/>
              </a:rPr>
              <a:t>FSM Energy Profile</a:t>
            </a:r>
            <a:endParaRPr lang="en-AU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249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47800"/>
                <a:gridCol w="1447800"/>
                <a:gridCol w="1447800"/>
                <a:gridCol w="1524000"/>
                <a:gridCol w="1524000"/>
              </a:tblGrid>
              <a:tr h="640050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State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Base (Diesel)</a:t>
                      </a:r>
                    </a:p>
                    <a:p>
                      <a:r>
                        <a:rPr lang="en-AU" sz="1800" dirty="0" smtClean="0"/>
                        <a:t>KW</a:t>
                      </a:r>
                      <a:r>
                        <a:rPr lang="en-AU" sz="1800" baseline="0" dirty="0" smtClean="0"/>
                        <a:t> Capacity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Peak (Diesel)</a:t>
                      </a:r>
                    </a:p>
                    <a:p>
                      <a:r>
                        <a:rPr lang="en-AU" sz="1800" dirty="0" smtClean="0"/>
                        <a:t>KW Capacity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RE (done)</a:t>
                      </a:r>
                    </a:p>
                    <a:p>
                      <a:r>
                        <a:rPr lang="en-AU" sz="1800" dirty="0" smtClean="0"/>
                        <a:t>KW Capacity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RE</a:t>
                      </a:r>
                      <a:r>
                        <a:rPr lang="en-AU" sz="1800" baseline="0" dirty="0" smtClean="0"/>
                        <a:t> (On going)</a:t>
                      </a:r>
                    </a:p>
                    <a:p>
                      <a:r>
                        <a:rPr lang="en-AU" sz="1800" baseline="0" dirty="0" smtClean="0"/>
                        <a:t>KW Capacity 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Total RE</a:t>
                      </a:r>
                      <a:endParaRPr lang="en-AU" sz="1800" dirty="0"/>
                    </a:p>
                    <a:p>
                      <a:r>
                        <a:rPr lang="en-AU" sz="1800" dirty="0" smtClean="0"/>
                        <a:t>KW</a:t>
                      </a:r>
                      <a:r>
                        <a:rPr lang="en-AU" sz="1800" baseline="0" dirty="0" smtClean="0"/>
                        <a:t> Capacity</a:t>
                      </a:r>
                      <a:endParaRPr lang="en-AU" sz="1800" dirty="0" smtClean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Kosrae</a:t>
                      </a:r>
                      <a:endParaRPr lang="en-AU" sz="1800" dirty="0" smtClean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/>
                        <a:t>   600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1,200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 353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 </a:t>
                      </a:r>
                      <a:r>
                        <a:rPr lang="en-AU" sz="1800" baseline="0" dirty="0" smtClean="0"/>
                        <a:t>   6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359</a:t>
                      </a:r>
                      <a:r>
                        <a:rPr lang="en-AU" sz="1800" baseline="0" dirty="0" smtClean="0"/>
                        <a:t>    </a:t>
                      </a:r>
                      <a:r>
                        <a:rPr lang="en-AU" sz="1800" dirty="0" smtClean="0"/>
                        <a:t>(</a:t>
                      </a:r>
                      <a:r>
                        <a:rPr lang="en-AU" sz="1800" baseline="0" dirty="0" smtClean="0"/>
                        <a:t>05%)</a:t>
                      </a:r>
                      <a:endParaRPr lang="en-AU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Pohnpei</a:t>
                      </a:r>
                      <a:endParaRPr lang="en-AU" sz="1800" dirty="0" smtClean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/>
                        <a:t>3,300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5,800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1,763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   -0-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1,763</a:t>
                      </a:r>
                      <a:r>
                        <a:rPr lang="en-AU" sz="1800" baseline="0" dirty="0" smtClean="0"/>
                        <a:t> </a:t>
                      </a:r>
                      <a:r>
                        <a:rPr lang="en-AU" sz="1800" dirty="0" smtClean="0"/>
                        <a:t>   (05%)</a:t>
                      </a:r>
                      <a:endParaRPr lang="en-AU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Chuuk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 smtClean="0"/>
                        <a:t>1,500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2,500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 355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  435</a:t>
                      </a:r>
                      <a:endParaRPr lang="en-A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   790    (05%)</a:t>
                      </a:r>
                      <a:endParaRPr lang="en-AU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AU" sz="1800" u="sng" dirty="0" smtClean="0"/>
                        <a:t>Yap</a:t>
                      </a:r>
                      <a:endParaRPr lang="en-AU" sz="18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u="sng" dirty="0" smtClean="0"/>
                        <a:t>1,500</a:t>
                      </a:r>
                      <a:endParaRPr lang="en-AU" sz="18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u="sng" dirty="0" smtClean="0"/>
                        <a:t>  2,800</a:t>
                      </a:r>
                      <a:endParaRPr lang="en-AU" sz="18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u="sng" dirty="0" smtClean="0"/>
                        <a:t>    674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u="sng" baseline="0" dirty="0" smtClean="0"/>
                        <a:t>  1,125</a:t>
                      </a:r>
                      <a:endParaRPr lang="en-AU" sz="18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u="sng" dirty="0" smtClean="0"/>
                        <a:t>1,799    (17%)</a:t>
                      </a:r>
                      <a:endParaRPr lang="en-AU" sz="1800" u="sng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AU" sz="1800" b="1" dirty="0" smtClean="0"/>
                        <a:t>Total</a:t>
                      </a:r>
                      <a:endParaRPr lang="en-A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b="1" dirty="0" smtClean="0"/>
                        <a:t>6,900</a:t>
                      </a:r>
                      <a:endParaRPr lang="en-A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b="1" dirty="0" smtClean="0"/>
                        <a:t>12,300</a:t>
                      </a:r>
                      <a:endParaRPr lang="en-A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b="1" dirty="0" smtClean="0"/>
                        <a:t>3,145</a:t>
                      </a:r>
                      <a:endParaRPr lang="en-A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b="1" baseline="0" dirty="0" smtClean="0"/>
                        <a:t> 1,566</a:t>
                      </a:r>
                      <a:endParaRPr lang="en-A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AU" sz="1800" b="1" dirty="0" smtClean="0"/>
                        <a:t>4,711    (08%)</a:t>
                      </a:r>
                      <a:endParaRPr lang="en-AU" sz="1800" b="1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33400" y="4724400"/>
            <a:ext cx="20447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295" name="Rectangle 6"/>
          <p:cNvSpPr>
            <a:spLocks noChangeArrowheads="1"/>
          </p:cNvSpPr>
          <p:nvPr/>
        </p:nvSpPr>
        <p:spPr bwMode="auto">
          <a:xfrm>
            <a:off x="2819400" y="46482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Renewable Target 30%</a:t>
            </a:r>
          </a:p>
          <a:p>
            <a:r>
              <a:rPr lang="en-AU" dirty="0"/>
              <a:t>Need 4 MW (net) or about 20 MW (Solar PV) installed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solidFill>
            <a:srgbClr val="355D7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t>Constraints &amp; Challenges</a:t>
            </a:r>
          </a:p>
        </p:txBody>
      </p:sp>
      <p:pic>
        <p:nvPicPr>
          <p:cNvPr id="24579" name="Picture 2" descr="Flag of the Federated States of Micronesi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6165850"/>
            <a:ext cx="1190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Separate state-owned power utility for each of the 4 states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Coordination of Energy Development (1 National Policy w/5 Action Plans)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Limited domestic capacity 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Access Expansion (social responsibility vs. sustainability – cost)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Strong political will to push </a:t>
            </a:r>
            <a:r>
              <a:rPr lang="en-CA" altLang="en-US" sz="2000" dirty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access</a:t>
            </a:r>
            <a:r>
              <a:rPr lang="en-CA" altLang="en-US" sz="2000" dirty="0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</a:rPr>
              <a:t> but reluctance to support tariff to address sustainability of system.</a:t>
            </a:r>
            <a:endParaRPr lang="en-CA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Utilities unable to generate revenue to support further energy source development (limited resources to finance RE targets)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 Land and infrastructure </a:t>
            </a:r>
            <a:r>
              <a:rPr lang="en-CA" sz="2400" dirty="0" smtClean="0">
                <a:solidFill>
                  <a:srgbClr val="000000"/>
                </a:solidFill>
                <a:latin typeface="Calibri" pitchFamily="34" charset="0"/>
              </a:rPr>
              <a:t>issues/limitations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sz="2400" dirty="0" smtClean="0">
                <a:solidFill>
                  <a:srgbClr val="000000"/>
                </a:solidFill>
                <a:latin typeface="Calibri" pitchFamily="34" charset="0"/>
              </a:rPr>
              <a:t>Logistics – expensive</a:t>
            </a:r>
            <a:endParaRPr lang="en-CA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CA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endParaRPr lang="en-CA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from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7239000" cy="5105400"/>
          </a:xfrm>
        </p:spPr>
        <p:txBody>
          <a:bodyPr/>
          <a:lstStyle/>
          <a:p>
            <a:r>
              <a:rPr lang="en-US" dirty="0" smtClean="0"/>
              <a:t>Learn best practices from other (countries) in addressing similar or common challenges</a:t>
            </a:r>
          </a:p>
          <a:p>
            <a:r>
              <a:rPr lang="en-US" dirty="0" smtClean="0"/>
              <a:t>Learn strategies utilized by others in advancing their targets (RE, EE, Access, etc.)</a:t>
            </a:r>
          </a:p>
          <a:p>
            <a:r>
              <a:rPr lang="en-US" dirty="0" smtClean="0"/>
              <a:t>Gain better understanding of assistance offered by Government of Japan</a:t>
            </a:r>
          </a:p>
          <a:p>
            <a:r>
              <a:rPr lang="en-US" dirty="0" smtClean="0"/>
              <a:t>In sharing our situation, discuss how and where IRENA could offer technical support</a:t>
            </a:r>
          </a:p>
          <a:p>
            <a:r>
              <a:rPr lang="en-US" dirty="0" smtClean="0"/>
              <a:t>Employ </a:t>
            </a:r>
            <a:r>
              <a:rPr lang="en-US" smtClean="0"/>
              <a:t>knowledge gained </a:t>
            </a:r>
            <a:r>
              <a:rPr lang="en-US" dirty="0" smtClean="0"/>
              <a:t>to help improve our share of the global outreach.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AU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en-AU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en-AU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AU" smtClean="0">
                <a:ea typeface="ＭＳ Ｐゴシック" pitchFamily="34" charset="-128"/>
              </a:rPr>
              <a:t>                                 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orld Bank Institute Climate Change Practice&amp;#x0D;&amp;#x0A;The CF-Assist Trust Fund: Planning for 2013-2015&amp;quot;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84&quot;/&gt;&lt;/object&gt;&lt;object type=&quot;3&quot; unique_id=&quot;10005&quot;&gt;&lt;property id=&quot;20148&quot; value=&quot;5&quot;/&gt;&lt;property id=&quot;20300&quot; value=&quot;Slide 3&quot;/&gt;&lt;property id=&quot;20307&quot; value=&quot;283&quot;/&gt;&lt;/object&gt;&lt;object type=&quot;3&quot; unique_id=&quot;10006&quot;&gt;&lt;property id=&quot;20148&quot; value=&quot;5&quot;/&gt;&lt;property id=&quot;20300&quot; value=&quot;Slide 4&quot;/&gt;&lt;property id=&quot;20307&quot; value=&quot;271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87&quot;/&gt;&lt;/object&gt;&lt;object type=&quot;3&quot; unique_id=&quot;10010&quot;&gt;&lt;property id=&quot;20148&quot; value=&quot;5&quot;/&gt;&lt;property id=&quot;20300&quot; value=&quot;Slide 8&quot;/&gt;&lt;property id=&quot;20307&quot; value=&quot;279&quot;/&gt;&lt;/object&gt;&lt;object type=&quot;3&quot; unique_id=&quot;10011&quot;&gt;&lt;property id=&quot;20148&quot; value=&quot;5&quot;/&gt;&lt;property id=&quot;20300&quot; value=&quot;Slide 9&quot;/&gt;&lt;property id=&quot;20307&quot; value=&quot;27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17264</TotalTime>
  <Words>439</Words>
  <Application>Microsoft Office PowerPoint</Application>
  <PresentationFormat>画面に合わせる (4:3)</PresentationFormat>
  <Paragraphs>114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Office Theme</vt:lpstr>
      <vt:lpstr>Apex</vt:lpstr>
      <vt:lpstr>Energy Sector Overview Federated States of Micronesia</vt:lpstr>
      <vt:lpstr>Federated States of Micronesia</vt:lpstr>
      <vt:lpstr>National Energy Policy</vt:lpstr>
      <vt:lpstr>PowerPoint プレゼンテーション</vt:lpstr>
      <vt:lpstr>Energy Use Distribution</vt:lpstr>
      <vt:lpstr>FSM Energy Profile</vt:lpstr>
      <vt:lpstr>PowerPoint プレゼンテーション</vt:lpstr>
      <vt:lpstr>Expectation from Workshop</vt:lpstr>
      <vt:lpstr>PowerPoint プレゼンテーション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Todor Arsovski</dc:creator>
  <cp:lastModifiedBy>mizumoto</cp:lastModifiedBy>
  <cp:revision>411</cp:revision>
  <cp:lastPrinted>2013-09-04T14:22:12Z</cp:lastPrinted>
  <dcterms:created xsi:type="dcterms:W3CDTF">2013-01-16T14:32:44Z</dcterms:created>
  <dcterms:modified xsi:type="dcterms:W3CDTF">2017-02-07T00:01:20Z</dcterms:modified>
</cp:coreProperties>
</file>