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88" r:id="rId3"/>
    <p:sldId id="289" r:id="rId4"/>
    <p:sldId id="262" r:id="rId5"/>
    <p:sldId id="285" r:id="rId6"/>
    <p:sldId id="286" r:id="rId7"/>
    <p:sldId id="257" r:id="rId8"/>
    <p:sldId id="284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5" r:id="rId20"/>
    <p:sldId id="276" r:id="rId21"/>
    <p:sldId id="279" r:id="rId22"/>
    <p:sldId id="282" r:id="rId23"/>
    <p:sldId id="287" r:id="rId24"/>
    <p:sldId id="283" r:id="rId25"/>
    <p:sldId id="258" r:id="rId26"/>
    <p:sldId id="280" r:id="rId27"/>
    <p:sldId id="259" r:id="rId28"/>
    <p:sldId id="2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8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6AB36-405D-40C5-A06D-AE7C71EBDA10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5D98-45A1-4665-BD13-C6937B4CE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5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6AB36-405D-40C5-A06D-AE7C71EBDA10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5D98-45A1-4665-BD13-C6937B4CE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7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6AB36-405D-40C5-A06D-AE7C71EBDA10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5D98-45A1-4665-BD13-C6937B4CE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8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6AB36-405D-40C5-A06D-AE7C71EBDA10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5D98-45A1-4665-BD13-C6937B4CE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06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6AB36-405D-40C5-A06D-AE7C71EBDA10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5D98-45A1-4665-BD13-C6937B4CE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2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6AB36-405D-40C5-A06D-AE7C71EBDA10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5D98-45A1-4665-BD13-C6937B4CE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3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6AB36-405D-40C5-A06D-AE7C71EBDA10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5D98-45A1-4665-BD13-C6937B4CE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19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6AB36-405D-40C5-A06D-AE7C71EBDA10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5D98-45A1-4665-BD13-C6937B4CE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9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6AB36-405D-40C5-A06D-AE7C71EBDA10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5D98-45A1-4665-BD13-C6937B4CE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8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6AB36-405D-40C5-A06D-AE7C71EBDA10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5D98-45A1-4665-BD13-C6937B4CE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29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6AB36-405D-40C5-A06D-AE7C71EBDA10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45D98-45A1-4665-BD13-C6937B4CE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65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6AB36-405D-40C5-A06D-AE7C71EBDA10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45D98-45A1-4665-BD13-C6937B4CE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9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421" y="315685"/>
            <a:ext cx="5190143" cy="893619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atin typeface="+mn-lt"/>
              </a:rPr>
              <a:t>COOK ISLANDS</a:t>
            </a:r>
            <a:endParaRPr lang="en-US" sz="5400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69" y="1419813"/>
            <a:ext cx="5590446" cy="373011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00277" y="5585360"/>
            <a:ext cx="5190143" cy="8936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atin typeface="+mn-lt"/>
              </a:rPr>
              <a:t>Ngateina Rani</a:t>
            </a:r>
            <a:endParaRPr lang="en-US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72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70"/>
            <a:ext cx="10515600" cy="611621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PENRHYN – </a:t>
            </a:r>
            <a:r>
              <a:rPr lang="en-NZ" sz="4000" b="1" dirty="0" err="1" smtClean="0">
                <a:solidFill>
                  <a:srgbClr val="FF0000"/>
                </a:solidFill>
                <a:latin typeface="+mn-lt"/>
              </a:rPr>
              <a:t>Tetautua</a:t>
            </a:r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 (42kWp / 306kWh)</a:t>
            </a:r>
            <a:endParaRPr lang="en-N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79318"/>
            <a:ext cx="6761019" cy="380307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08" y="3015961"/>
            <a:ext cx="6830291" cy="384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2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70"/>
            <a:ext cx="10515600" cy="611621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MANIHIKI – </a:t>
            </a:r>
            <a:r>
              <a:rPr lang="en-NZ" sz="4000" b="1" dirty="0" err="1" smtClean="0">
                <a:solidFill>
                  <a:srgbClr val="FF0000"/>
                </a:solidFill>
                <a:latin typeface="+mn-lt"/>
              </a:rPr>
              <a:t>Tukao</a:t>
            </a:r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 (137kWp / 764kWh)</a:t>
            </a:r>
            <a:endParaRPr lang="en-N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709"/>
            <a:ext cx="6908800" cy="3886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46" y="2878282"/>
            <a:ext cx="7075054" cy="397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7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70"/>
            <a:ext cx="10515600" cy="611621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MANIHIKI – </a:t>
            </a:r>
            <a:r>
              <a:rPr lang="en-NZ" sz="4000" b="1" dirty="0" err="1" smtClean="0">
                <a:solidFill>
                  <a:srgbClr val="FF0000"/>
                </a:solidFill>
                <a:latin typeface="+mn-lt"/>
              </a:rPr>
              <a:t>Tauhunu</a:t>
            </a:r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 (147kWp / 917kWh)</a:t>
            </a:r>
            <a:endParaRPr lang="en-N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6190"/>
            <a:ext cx="7019635" cy="394854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35" y="2691245"/>
            <a:ext cx="7407566" cy="4166756"/>
          </a:xfrm>
        </p:spPr>
      </p:pic>
    </p:spTree>
    <p:extLst>
      <p:ext uri="{BB962C8B-B14F-4D97-AF65-F5344CB8AC3E}">
        <p14:creationId xmlns:p14="http://schemas.microsoft.com/office/powerpoint/2010/main" val="120271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70"/>
            <a:ext cx="10515600" cy="611621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RAKAHANGA (84kWp / 458kWh)</a:t>
            </a:r>
            <a:endParaRPr lang="en-N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191"/>
            <a:ext cx="6908800" cy="3886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7" y="2961409"/>
            <a:ext cx="6927273" cy="389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5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70"/>
            <a:ext cx="10515600" cy="611621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PUKAPUKA (210kWp / 1,223kWh)</a:t>
            </a:r>
            <a:endParaRPr lang="en-N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74" y="1433945"/>
            <a:ext cx="7499926" cy="42187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6191"/>
            <a:ext cx="4208317" cy="3156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9" y="3922566"/>
            <a:ext cx="4052455" cy="303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9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70"/>
            <a:ext cx="10515600" cy="611621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NASSAU (53kWp / 306kWh)</a:t>
            </a:r>
            <a:endParaRPr lang="en-N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376"/>
            <a:ext cx="5974773" cy="44810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2257424"/>
            <a:ext cx="6134100" cy="460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70"/>
            <a:ext cx="10515600" cy="611621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PALMERSTON (53kWp / 306kWh)</a:t>
            </a:r>
            <a:endParaRPr lang="en-N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6" y="2285999"/>
            <a:ext cx="5950857" cy="4463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40" y="838199"/>
            <a:ext cx="3860802" cy="2895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371" y="3980088"/>
            <a:ext cx="3523343" cy="2642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19" y="846796"/>
            <a:ext cx="3976915" cy="29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70"/>
            <a:ext cx="10515600" cy="611621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RAROTONGA – Net-Metering 2kWp</a:t>
            </a:r>
            <a:endParaRPr lang="en-N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547"/>
            <a:ext cx="6115895" cy="3443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14" y="3508602"/>
            <a:ext cx="5954486" cy="3349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558470"/>
            <a:ext cx="3952587" cy="2223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57" y="693547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5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70"/>
            <a:ext cx="10515600" cy="611621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RAROTONGA – Gross Metering 10kWp </a:t>
            </a:r>
            <a:endParaRPr lang="en-N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318"/>
            <a:ext cx="4322618" cy="324196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96191"/>
            <a:ext cx="4662714" cy="3497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3648692"/>
            <a:ext cx="4279075" cy="3209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3648692"/>
            <a:ext cx="4299857" cy="32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0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70"/>
            <a:ext cx="10515600" cy="611621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RAROTONGA – IPP 7/14/21kWp </a:t>
            </a:r>
            <a:endParaRPr lang="en-N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7191"/>
            <a:ext cx="5974773" cy="33608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54" y="696191"/>
            <a:ext cx="6132946" cy="3449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4" y="696191"/>
            <a:ext cx="4895275" cy="2753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5" y="4203775"/>
            <a:ext cx="4718625" cy="265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6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849400"/>
            <a:ext cx="9138558" cy="5940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630" y="141514"/>
            <a:ext cx="11832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Background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4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70"/>
            <a:ext cx="10515600" cy="611621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RAROTONGA – IPP 100kWp </a:t>
            </a:r>
            <a:endParaRPr lang="en-N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6191"/>
            <a:ext cx="6016336" cy="33841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60174"/>
            <a:ext cx="6096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2" y="4080379"/>
            <a:ext cx="4937994" cy="2777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309" y="696191"/>
            <a:ext cx="4913747" cy="276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3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70"/>
            <a:ext cx="10515600" cy="611621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RAROTONGA – Rarotonga Airport 1MWp </a:t>
            </a:r>
            <a:endParaRPr lang="en-N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696191"/>
            <a:ext cx="6059054" cy="3408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3471863"/>
            <a:ext cx="6019801" cy="33861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54" y="696191"/>
            <a:ext cx="4625220" cy="2601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4" y="4269364"/>
            <a:ext cx="4602019" cy="25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2257"/>
            <a:ext cx="11970327" cy="5758541"/>
          </a:xfrm>
        </p:spPr>
        <p:txBody>
          <a:bodyPr>
            <a:normAutofit/>
          </a:bodyPr>
          <a:lstStyle/>
          <a:p>
            <a:pPr algn="l"/>
            <a:endParaRPr lang="en-US" sz="1800" dirty="0" smtClean="0"/>
          </a:p>
          <a:p>
            <a:pPr algn="l"/>
            <a:endParaRPr lang="en-US" sz="1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806823"/>
              </p:ext>
            </p:extLst>
          </p:nvPr>
        </p:nvGraphicFramePr>
        <p:xfrm>
          <a:off x="301336" y="737756"/>
          <a:ext cx="11544299" cy="5785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298864"/>
                <a:gridCol w="2554513"/>
                <a:gridCol w="1785422"/>
                <a:gridCol w="1924050"/>
                <a:gridCol w="1924050"/>
              </a:tblGrid>
              <a:tr h="696189"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ISLAND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POP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TECHNOLOGY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SYSTEM SIZE</a:t>
                      </a:r>
                    </a:p>
                    <a:p>
                      <a:pPr algn="ctr"/>
                      <a:r>
                        <a:rPr lang="en-NZ" dirty="0" smtClean="0"/>
                        <a:t>(</a:t>
                      </a:r>
                      <a:r>
                        <a:rPr lang="en-NZ" dirty="0" err="1" smtClean="0"/>
                        <a:t>kWp</a:t>
                      </a:r>
                      <a:r>
                        <a:rPr lang="en-NZ" dirty="0" smtClean="0"/>
                        <a:t>)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OWNERSHIP MODEL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% OF CAPACITY</a:t>
                      </a:r>
                      <a:endParaRPr lang="en-NZ" dirty="0"/>
                    </a:p>
                  </a:txBody>
                  <a:tcPr/>
                </a:tc>
              </a:tr>
              <a:tr h="711108"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MITIARO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189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PV Mini-Grid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100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CG/IG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100</a:t>
                      </a:r>
                      <a:endParaRPr lang="en-NZ" sz="2400" dirty="0"/>
                    </a:p>
                  </a:txBody>
                  <a:tcPr/>
                </a:tc>
              </a:tr>
              <a:tr h="7111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MAUKE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307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PV Mini-Grid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250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CG/IG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100</a:t>
                      </a:r>
                      <a:endParaRPr lang="en-NZ" sz="2400" dirty="0"/>
                    </a:p>
                  </a:txBody>
                  <a:tcPr/>
                </a:tc>
              </a:tr>
              <a:tr h="711108"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ATIU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481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PV Mini-Grid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250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CG/IG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100</a:t>
                      </a:r>
                      <a:endParaRPr lang="en-NZ" sz="2400" dirty="0"/>
                    </a:p>
                  </a:txBody>
                  <a:tcPr/>
                </a:tc>
              </a:tr>
              <a:tr h="7111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MANGAIA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573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PV Mini-Grid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400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CG/IG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100</a:t>
                      </a:r>
                      <a:endParaRPr lang="en-NZ" sz="2400" dirty="0"/>
                    </a:p>
                  </a:txBody>
                  <a:tcPr/>
                </a:tc>
              </a:tr>
              <a:tr h="711108"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AITUTAKI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2,035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Grid-Connect</a:t>
                      </a:r>
                      <a:r>
                        <a:rPr lang="en-NZ" sz="2400" baseline="0" dirty="0" smtClean="0"/>
                        <a:t> &amp; BESS</a:t>
                      </a:r>
                      <a:endParaRPr lang="en-NZ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750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Utility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30</a:t>
                      </a:r>
                      <a:endParaRPr lang="en-NZ" sz="2400" dirty="0"/>
                    </a:p>
                  </a:txBody>
                  <a:tcPr/>
                </a:tc>
              </a:tr>
              <a:tr h="711108"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RAROTONGA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13,097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Rooftops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1MWp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Utility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</a:tr>
              <a:tr h="711108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BESS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Utility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83771" y="40510"/>
            <a:ext cx="10820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Renewable Energy Projects: In-Progress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4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70"/>
            <a:ext cx="10515600" cy="611621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PEC Fund – 13,784 pcs 265Wp Solar Panels </a:t>
            </a:r>
            <a:endParaRPr lang="en-N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12" y="735557"/>
            <a:ext cx="5930132" cy="3335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82093"/>
            <a:ext cx="5646057" cy="3175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3" y="979716"/>
            <a:ext cx="4470401" cy="2514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30" y="4204608"/>
            <a:ext cx="3537856" cy="265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70"/>
            <a:ext cx="10515600" cy="611621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RAROTONGA – IPP 21kWp </a:t>
            </a:r>
            <a:endParaRPr lang="en-N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158"/>
            <a:ext cx="6163073" cy="3466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5" y="3505200"/>
            <a:ext cx="5960535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722" y="735158"/>
            <a:ext cx="5438020" cy="30588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1" y="3794044"/>
            <a:ext cx="5447033" cy="306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4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87036" y="1164771"/>
            <a:ext cx="11744987" cy="5475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Procurement contract  – turnkey, risks, etc.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Energy security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Improvements in way of living (similar to those on main island Rarotonga)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Economic development at community level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Improvements in service deliveries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600" dirty="0"/>
              <a:t>Less expenditure on diesel </a:t>
            </a:r>
            <a:r>
              <a:rPr lang="en-US" sz="3600" dirty="0" smtClean="0"/>
              <a:t>fuels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600" dirty="0" smtClean="0"/>
              <a:t>Reduction in GHG emissions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3600" dirty="0"/>
          </a:p>
          <a:p>
            <a:pPr algn="l"/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795300" y="206829"/>
            <a:ext cx="4528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Notable Successes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4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87036" y="968830"/>
            <a:ext cx="11744987" cy="58891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200" dirty="0" smtClean="0"/>
              <a:t>Land tenure system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200" dirty="0" smtClean="0"/>
              <a:t>Procurement contract  – fragmented to attract local contractors, risks, delays, poor response, cost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200" dirty="0" smtClean="0"/>
              <a:t>Convincing public that getting ‘free’ energy from the sun into their homes is not FREE, hence cannot have zero tariff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200" dirty="0" smtClean="0"/>
              <a:t>Making the system sustainable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200" dirty="0" smtClean="0"/>
              <a:t>Energy efficient white goods (refrigerators, freezers, etc.)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200" dirty="0" smtClean="0"/>
              <a:t>Energy awareness &amp; conservation practices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200" dirty="0" smtClean="0"/>
              <a:t>Power infrastructure readiness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200" dirty="0" smtClean="0"/>
              <a:t>Lack of buy-in from utilities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200" dirty="0" smtClean="0"/>
              <a:t>Budget insufficiency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200" dirty="0" smtClean="0"/>
              <a:t>Donor conditions</a:t>
            </a:r>
            <a:endParaRPr lang="en-US" sz="18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1800" dirty="0"/>
          </a:p>
          <a:p>
            <a:pPr algn="l"/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4415786" y="87086"/>
            <a:ext cx="3287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Challenges</a:t>
            </a:r>
            <a:r>
              <a:rPr lang="en-US" sz="4000" b="1" dirty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948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07818" y="968829"/>
            <a:ext cx="11724205" cy="56397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200" dirty="0" smtClean="0"/>
              <a:t>Other sustainable technologies that can successfully be deployed in the Pacific Islands</a:t>
            </a:r>
            <a:endParaRPr lang="en-US" sz="3200" dirty="0"/>
          </a:p>
          <a:p>
            <a:pPr algn="l"/>
            <a:endParaRPr lang="en-US" sz="12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200" dirty="0" smtClean="0"/>
              <a:t>Various source of funds that Pacific Island countries can tap into (Green Climate Fund, etc.)</a:t>
            </a:r>
            <a:endParaRPr lang="en-US" sz="3200" dirty="0"/>
          </a:p>
          <a:p>
            <a:pPr algn="l"/>
            <a:endParaRPr lang="en-US" sz="12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200" dirty="0" smtClean="0"/>
              <a:t>Criteria and mechanisms on how to access these funds</a:t>
            </a:r>
          </a:p>
          <a:p>
            <a:pPr algn="l"/>
            <a:endParaRPr lang="en-US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200" dirty="0" smtClean="0"/>
              <a:t>Learn what other Pacific Island countries are doing in their commitments to Climate </a:t>
            </a:r>
            <a:r>
              <a:rPr lang="en-US" sz="3200" smtClean="0"/>
              <a:t>Change mitigations</a:t>
            </a:r>
            <a:endParaRPr lang="en-US" sz="3200" dirty="0" smtClean="0"/>
          </a:p>
          <a:p>
            <a:pPr algn="l"/>
            <a:endParaRPr lang="en-US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3200" dirty="0" smtClean="0"/>
              <a:t>Share experience on Climate Change mitigations </a:t>
            </a:r>
            <a:r>
              <a:rPr lang="en-US" sz="3200" dirty="0"/>
              <a:t>(</a:t>
            </a:r>
            <a:r>
              <a:rPr lang="en-US" sz="3200" dirty="0" smtClean="0"/>
              <a:t>RE in particular) with other Pacific Island countries 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2041497" y="260943"/>
            <a:ext cx="8056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Workshop Expectations/Outcomes</a:t>
            </a:r>
          </a:p>
        </p:txBody>
      </p:sp>
    </p:spTree>
    <p:extLst>
      <p:ext uri="{BB962C8B-B14F-4D97-AF65-F5344CB8AC3E}">
        <p14:creationId xmlns:p14="http://schemas.microsoft.com/office/powerpoint/2010/main" val="375744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07782" y="2895601"/>
            <a:ext cx="6837203" cy="93591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Thank You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278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1057" cy="6869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4342" y="239486"/>
            <a:ext cx="542108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u="sng" dirty="0" smtClean="0">
                <a:solidFill>
                  <a:srgbClr val="FF0000"/>
                </a:solidFill>
              </a:rPr>
              <a:t>Some Basic Facts</a:t>
            </a:r>
          </a:p>
          <a:p>
            <a:r>
              <a:rPr lang="en-NZ" sz="3200" dirty="0" smtClean="0"/>
              <a:t>Named after Capt. James Cook</a:t>
            </a:r>
          </a:p>
          <a:p>
            <a:endParaRPr lang="en-NZ" sz="3200" dirty="0" smtClean="0"/>
          </a:p>
          <a:p>
            <a:r>
              <a:rPr lang="en-NZ" sz="3200" dirty="0" smtClean="0"/>
              <a:t>15 small Islands (12 inhabited)</a:t>
            </a:r>
          </a:p>
          <a:p>
            <a:endParaRPr lang="en-NZ" sz="3200" dirty="0" smtClean="0"/>
          </a:p>
          <a:p>
            <a:r>
              <a:rPr lang="en-NZ" sz="3200" dirty="0" smtClean="0"/>
              <a:t>2 Groups (Northern and Southern)</a:t>
            </a:r>
          </a:p>
          <a:p>
            <a:endParaRPr lang="en-NZ" sz="3200" dirty="0"/>
          </a:p>
          <a:p>
            <a:r>
              <a:rPr lang="en-NZ" sz="3200" dirty="0" smtClean="0"/>
              <a:t>Population approx. 13,000</a:t>
            </a:r>
          </a:p>
          <a:p>
            <a:endParaRPr lang="en-NZ" sz="3200" dirty="0"/>
          </a:p>
          <a:p>
            <a:r>
              <a:rPr lang="en-NZ" sz="3200" dirty="0" smtClean="0"/>
              <a:t>New Zealand citizens</a:t>
            </a:r>
          </a:p>
          <a:p>
            <a:endParaRPr lang="en-NZ" sz="3200" dirty="0"/>
          </a:p>
          <a:p>
            <a:r>
              <a:rPr lang="en-NZ" sz="3200" dirty="0" smtClean="0"/>
              <a:t>Tourism</a:t>
            </a:r>
          </a:p>
        </p:txBody>
      </p:sp>
    </p:spTree>
    <p:extLst>
      <p:ext uri="{BB962C8B-B14F-4D97-AF65-F5344CB8AC3E}">
        <p14:creationId xmlns:p14="http://schemas.microsoft.com/office/powerpoint/2010/main" val="14294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990600"/>
            <a:ext cx="12191999" cy="5867400"/>
          </a:xfrm>
        </p:spPr>
        <p:txBody>
          <a:bodyPr>
            <a:normAutofit fontScale="25000" lnSpcReduction="20000"/>
          </a:bodyPr>
          <a:lstStyle/>
          <a:p>
            <a:pPr algn="l"/>
            <a:endParaRPr lang="en-US" sz="18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2000" dirty="0" smtClean="0">
                <a:solidFill>
                  <a:srgbClr val="0070C0"/>
                </a:solidFill>
              </a:rPr>
              <a:t>RE Vision</a:t>
            </a:r>
          </a:p>
          <a:p>
            <a:pPr algn="l"/>
            <a:r>
              <a:rPr lang="en-US" sz="12000" dirty="0" smtClean="0"/>
              <a:t>“50</a:t>
            </a:r>
            <a:r>
              <a:rPr lang="en-US" sz="12000" dirty="0"/>
              <a:t>% of Electricity Generation from RE by 2015 and 100% by </a:t>
            </a:r>
            <a:r>
              <a:rPr lang="en-US" sz="12000" dirty="0" smtClean="0"/>
              <a:t>2020”</a:t>
            </a:r>
            <a:endParaRPr lang="en-US" sz="12000" dirty="0"/>
          </a:p>
          <a:p>
            <a:pPr algn="l"/>
            <a:endParaRPr lang="en-US" sz="120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2000" dirty="0">
                <a:solidFill>
                  <a:srgbClr val="0070C0"/>
                </a:solidFill>
              </a:rPr>
              <a:t>RE </a:t>
            </a:r>
            <a:r>
              <a:rPr lang="en-US" sz="12000" dirty="0" smtClean="0">
                <a:solidFill>
                  <a:srgbClr val="0070C0"/>
                </a:solidFill>
              </a:rPr>
              <a:t>Targets/Strategy</a:t>
            </a:r>
            <a:endParaRPr lang="en-US" sz="12000" dirty="0">
              <a:solidFill>
                <a:srgbClr val="0070C0"/>
              </a:solidFill>
            </a:endParaRPr>
          </a:p>
          <a:p>
            <a:pPr algn="l"/>
            <a:r>
              <a:rPr lang="en-US" sz="12000" dirty="0"/>
              <a:t>“50% of </a:t>
            </a:r>
            <a:r>
              <a:rPr lang="en-US" sz="12000" dirty="0" smtClean="0"/>
              <a:t>Islands Electricity </a:t>
            </a:r>
            <a:r>
              <a:rPr lang="en-US" sz="12000" dirty="0"/>
              <a:t>Generation from RE by 2015 and 100% by 2020”</a:t>
            </a:r>
          </a:p>
          <a:p>
            <a:pPr algn="l"/>
            <a:endParaRPr lang="en-US" sz="120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2000" dirty="0" smtClean="0">
                <a:solidFill>
                  <a:srgbClr val="0070C0"/>
                </a:solidFill>
              </a:rPr>
              <a:t>Legal Framework</a:t>
            </a:r>
          </a:p>
          <a:p>
            <a:pPr algn="l"/>
            <a:r>
              <a:rPr lang="en-US" sz="12000" dirty="0" smtClean="0"/>
              <a:t>Amendment to Cook Islands National Energy Policy 2003</a:t>
            </a:r>
          </a:p>
          <a:p>
            <a:pPr algn="l"/>
            <a:endParaRPr lang="en-US" sz="120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2000" dirty="0" smtClean="0">
                <a:solidFill>
                  <a:srgbClr val="0070C0"/>
                </a:solidFill>
              </a:rPr>
              <a:t>Institutional Framework</a:t>
            </a:r>
          </a:p>
          <a:p>
            <a:pPr algn="l"/>
            <a:r>
              <a:rPr lang="en-US" sz="12000" dirty="0"/>
              <a:t>Office of the Energy Commissioner</a:t>
            </a:r>
          </a:p>
          <a:p>
            <a:pPr algn="l"/>
            <a:r>
              <a:rPr lang="en-US" sz="12000" dirty="0" smtClean="0"/>
              <a:t>Renewable Energy Development Division / Office of the Prime Minister</a:t>
            </a:r>
          </a:p>
          <a:p>
            <a:pPr algn="l"/>
            <a:endParaRPr lang="en-US" sz="2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30630" y="141514"/>
            <a:ext cx="11832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Policies/Regulations to Support Energy Transition</a:t>
            </a:r>
          </a:p>
        </p:txBody>
      </p:sp>
    </p:spTree>
    <p:extLst>
      <p:ext uri="{BB962C8B-B14F-4D97-AF65-F5344CB8AC3E}">
        <p14:creationId xmlns:p14="http://schemas.microsoft.com/office/powerpoint/2010/main" val="338705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639"/>
            <a:ext cx="12191999" cy="69078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n-lt"/>
              </a:rPr>
              <a:t>Policies/Regulations to Support Energy </a:t>
            </a:r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Transition – cont.</a:t>
            </a:r>
            <a:endParaRPr lang="en-NZ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34200">
            <a:off x="6496141" y="2731309"/>
            <a:ext cx="4582100" cy="28779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3256"/>
            <a:ext cx="11669486" cy="5834743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000" dirty="0" smtClean="0">
                <a:solidFill>
                  <a:srgbClr val="0070C0"/>
                </a:solidFill>
              </a:rPr>
              <a:t>Policies</a:t>
            </a:r>
            <a:endParaRPr lang="en-US" sz="3000" dirty="0">
              <a:solidFill>
                <a:srgbClr val="0070C0"/>
              </a:solidFill>
            </a:endParaRPr>
          </a:p>
          <a:p>
            <a:r>
              <a:rPr lang="en-US" sz="3000" dirty="0"/>
              <a:t>National Sustainable Development Plan 2011 – 2015 / 2016 – </a:t>
            </a:r>
            <a:r>
              <a:rPr lang="en-US" sz="3000" dirty="0" smtClean="0"/>
              <a:t>2020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3000" dirty="0" smtClean="0"/>
              <a:t>Cook </a:t>
            </a:r>
            <a:r>
              <a:rPr lang="en-US" sz="3000" dirty="0"/>
              <a:t>Islands Renewable Energy Chart 2012/2015, Implementation Plan 2012 and Island Specific Implementation Plan </a:t>
            </a:r>
            <a:r>
              <a:rPr lang="en-US" sz="3000" dirty="0" smtClean="0"/>
              <a:t>2012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3000" dirty="0" smtClean="0"/>
              <a:t>Common </a:t>
            </a:r>
            <a:r>
              <a:rPr lang="en-US" sz="3000" dirty="0"/>
              <a:t>Design Principles and Specifications </a:t>
            </a:r>
            <a:r>
              <a:rPr lang="en-US" sz="3000" dirty="0" smtClean="0"/>
              <a:t>2012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3000" dirty="0"/>
              <a:t>Net Metering </a:t>
            </a:r>
            <a:r>
              <a:rPr lang="en-US" sz="3000" dirty="0" smtClean="0"/>
              <a:t>2kWp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3000" dirty="0" smtClean="0"/>
              <a:t>Gross Metering 10kWp</a:t>
            </a:r>
            <a:endParaRPr lang="en-US" sz="3000" dirty="0"/>
          </a:p>
          <a:p>
            <a:endParaRPr lang="en-NZ" sz="3000" dirty="0"/>
          </a:p>
        </p:txBody>
      </p:sp>
    </p:spTree>
    <p:extLst>
      <p:ext uri="{BB962C8B-B14F-4D97-AF65-F5344CB8AC3E}">
        <p14:creationId xmlns:p14="http://schemas.microsoft.com/office/powerpoint/2010/main" val="11221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639"/>
            <a:ext cx="12192000" cy="69078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n-lt"/>
              </a:rPr>
              <a:t>Policies/Regulations to Support Energy </a:t>
            </a:r>
            <a:r>
              <a:rPr lang="en-US" sz="4000" b="1" dirty="0" smtClean="0">
                <a:solidFill>
                  <a:srgbClr val="FF0000"/>
                </a:solidFill>
                <a:latin typeface="+mn-lt"/>
              </a:rPr>
              <a:t>Transition – cont.</a:t>
            </a:r>
            <a:endParaRPr lang="en-NZ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1023257"/>
            <a:ext cx="11669486" cy="5834743"/>
          </a:xfrm>
        </p:spPr>
        <p:txBody>
          <a:bodyPr>
            <a:noAutofit/>
          </a:bodyPr>
          <a:lstStyle/>
          <a:p>
            <a:r>
              <a:rPr lang="en-US" sz="3200" dirty="0" smtClean="0"/>
              <a:t>IPP 7 / 14 / 21kWp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3200" dirty="0" smtClean="0"/>
              <a:t>IPP &gt; 100kWp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3200" dirty="0" smtClean="0"/>
              <a:t>Feed-In Tariff</a:t>
            </a:r>
            <a:endParaRPr lang="en-US" sz="3200" dirty="0"/>
          </a:p>
          <a:p>
            <a:endParaRPr lang="en-NZ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85" y="947056"/>
            <a:ext cx="6212115" cy="3494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43300"/>
            <a:ext cx="5892801" cy="33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8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37756"/>
            <a:ext cx="11970327" cy="5663042"/>
          </a:xfrm>
        </p:spPr>
        <p:txBody>
          <a:bodyPr>
            <a:normAutofit/>
          </a:bodyPr>
          <a:lstStyle/>
          <a:p>
            <a:pPr algn="l"/>
            <a:endParaRPr lang="en-US" sz="1800" dirty="0" smtClean="0"/>
          </a:p>
          <a:p>
            <a:pPr algn="l"/>
            <a:endParaRPr lang="en-US" sz="1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457927"/>
              </p:ext>
            </p:extLst>
          </p:nvPr>
        </p:nvGraphicFramePr>
        <p:xfrm>
          <a:off x="301336" y="737756"/>
          <a:ext cx="11668990" cy="4759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360"/>
                <a:gridCol w="1111333"/>
                <a:gridCol w="1987926"/>
                <a:gridCol w="1964531"/>
                <a:gridCol w="2002971"/>
                <a:gridCol w="1726869"/>
              </a:tblGrid>
              <a:tr h="727362"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ISLAND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POP*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TECHNOLOGY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SYSTEM SIZE</a:t>
                      </a:r>
                    </a:p>
                    <a:p>
                      <a:pPr algn="ctr"/>
                      <a:r>
                        <a:rPr lang="en-NZ" sz="2400" dirty="0" smtClean="0"/>
                        <a:t>(</a:t>
                      </a:r>
                      <a:r>
                        <a:rPr lang="en-NZ" sz="2400" dirty="0" err="1" smtClean="0"/>
                        <a:t>kWp</a:t>
                      </a:r>
                      <a:r>
                        <a:rPr lang="en-NZ" sz="2400" dirty="0" smtClean="0"/>
                        <a:t> / kWh)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OWNERSHIP MODEL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% OF CAPACITY</a:t>
                      </a:r>
                      <a:endParaRPr lang="en-NZ" sz="2400" dirty="0"/>
                    </a:p>
                  </a:txBody>
                  <a:tcPr/>
                </a:tc>
              </a:tr>
              <a:tr h="540227"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PENRHYN - </a:t>
                      </a:r>
                      <a:r>
                        <a:rPr lang="en-NZ" sz="2400" dirty="0" err="1" smtClean="0"/>
                        <a:t>Omoka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203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PV Mini-Grid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53 / 306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CG/IG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100</a:t>
                      </a:r>
                      <a:endParaRPr lang="en-NZ" sz="2400" dirty="0"/>
                    </a:p>
                  </a:txBody>
                  <a:tcPr/>
                </a:tc>
              </a:tr>
              <a:tr h="4931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PENRHYN -</a:t>
                      </a:r>
                      <a:r>
                        <a:rPr lang="en-NZ" sz="2400" baseline="0" dirty="0" smtClean="0"/>
                        <a:t> </a:t>
                      </a:r>
                      <a:r>
                        <a:rPr lang="en-NZ" sz="2400" baseline="0" dirty="0" err="1" smtClean="0"/>
                        <a:t>Tetautua</a:t>
                      </a:r>
                      <a:endParaRPr lang="en-NZ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PV Mini-Grid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42 / 306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CG/IG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100</a:t>
                      </a:r>
                      <a:endParaRPr lang="en-NZ" sz="2400" dirty="0"/>
                    </a:p>
                  </a:txBody>
                  <a:tcPr/>
                </a:tc>
              </a:tr>
              <a:tr h="511382"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MANIHIKI</a:t>
                      </a:r>
                      <a:r>
                        <a:rPr lang="en-NZ" sz="2400" baseline="0" dirty="0" smtClean="0"/>
                        <a:t> - </a:t>
                      </a:r>
                      <a:r>
                        <a:rPr lang="en-NZ" sz="2400" baseline="0" dirty="0" err="1" smtClean="0"/>
                        <a:t>Tukao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243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PV Mini-Grid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137 / 764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smtClean="0"/>
                        <a:t>CG/IG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100</a:t>
                      </a:r>
                      <a:endParaRPr lang="en-NZ" sz="2400" dirty="0"/>
                    </a:p>
                  </a:txBody>
                  <a:tcPr/>
                </a:tc>
              </a:tr>
              <a:tr h="496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MANIHIKI</a:t>
                      </a:r>
                      <a:r>
                        <a:rPr lang="en-NZ" sz="2400" baseline="0" dirty="0" smtClean="0"/>
                        <a:t> - </a:t>
                      </a:r>
                      <a:r>
                        <a:rPr lang="en-NZ" sz="2400" baseline="0" dirty="0" err="1" smtClean="0"/>
                        <a:t>Tauhunu</a:t>
                      </a:r>
                      <a:endParaRPr lang="en-NZ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PV Mini-Grid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147 / 917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CG/IG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100</a:t>
                      </a:r>
                      <a:endParaRPr lang="en-NZ" sz="2400" dirty="0"/>
                    </a:p>
                  </a:txBody>
                  <a:tcPr/>
                </a:tc>
              </a:tr>
              <a:tr h="515195"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RAKAHANGA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77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PV Mini-Grid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84</a:t>
                      </a:r>
                      <a:r>
                        <a:rPr lang="en-NZ" sz="2400" baseline="0" dirty="0" smtClean="0"/>
                        <a:t> / 458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smtClean="0"/>
                        <a:t>CG/IG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100</a:t>
                      </a:r>
                      <a:endParaRPr lang="en-NZ" sz="2400" dirty="0"/>
                    </a:p>
                  </a:txBody>
                  <a:tcPr/>
                </a:tc>
              </a:tr>
              <a:tr h="465259"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PUKAPUKA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453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PV Mini-Grid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210 / 1,223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smtClean="0"/>
                        <a:t>CG/IG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100</a:t>
                      </a:r>
                      <a:endParaRPr lang="en-NZ" sz="2400" dirty="0"/>
                    </a:p>
                  </a:txBody>
                  <a:tcPr/>
                </a:tc>
              </a:tr>
              <a:tr h="355554"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NASSAU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73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PV Mini-Grid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53 / 306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CG/IG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100</a:t>
                      </a:r>
                    </a:p>
                  </a:txBody>
                  <a:tcPr/>
                </a:tc>
              </a:tr>
              <a:tr h="355554"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PALMERSTON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60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PV Mini-Grid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53 / 306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CG/IG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100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34143" y="29870"/>
            <a:ext cx="10112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RE </a:t>
            </a:r>
            <a:r>
              <a:rPr lang="en-US" sz="4000" b="1" dirty="0">
                <a:solidFill>
                  <a:srgbClr val="FF0000"/>
                </a:solidFill>
              </a:rPr>
              <a:t>Projects: Constructed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336" y="6031466"/>
            <a:ext cx="1980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400" dirty="0"/>
              <a:t>* 2011 Census</a:t>
            </a:r>
          </a:p>
        </p:txBody>
      </p:sp>
    </p:spTree>
    <p:extLst>
      <p:ext uri="{BB962C8B-B14F-4D97-AF65-F5344CB8AC3E}">
        <p14:creationId xmlns:p14="http://schemas.microsoft.com/office/powerpoint/2010/main" val="114990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4422" y="102736"/>
            <a:ext cx="10045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RE </a:t>
            </a:r>
            <a:r>
              <a:rPr lang="en-US" sz="4000" b="1" dirty="0">
                <a:solidFill>
                  <a:srgbClr val="FF0000"/>
                </a:solidFill>
              </a:rPr>
              <a:t>Projects: </a:t>
            </a:r>
            <a:r>
              <a:rPr lang="en-US" sz="4000" b="1" dirty="0" smtClean="0">
                <a:solidFill>
                  <a:srgbClr val="FF0000"/>
                </a:solidFill>
              </a:rPr>
              <a:t>Constructed cont</a:t>
            </a:r>
            <a:r>
              <a:rPr lang="en-US" sz="4000" b="1" dirty="0">
                <a:solidFill>
                  <a:srgbClr val="FF0000"/>
                </a:solidFill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291425"/>
              </p:ext>
            </p:extLst>
          </p:nvPr>
        </p:nvGraphicFramePr>
        <p:xfrm>
          <a:off x="309747" y="991809"/>
          <a:ext cx="11554692" cy="3112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5782"/>
                <a:gridCol w="1596242"/>
                <a:gridCol w="2255322"/>
                <a:gridCol w="1925782"/>
                <a:gridCol w="2132611"/>
                <a:gridCol w="17189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ISLAND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POP*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TECHNOLOGY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SYSTEM SIZE</a:t>
                      </a:r>
                    </a:p>
                    <a:p>
                      <a:pPr algn="ctr"/>
                      <a:r>
                        <a:rPr lang="en-NZ" sz="2400" dirty="0" smtClean="0"/>
                        <a:t>(</a:t>
                      </a:r>
                      <a:r>
                        <a:rPr lang="en-NZ" sz="2400" dirty="0" err="1" smtClean="0"/>
                        <a:t>kWp</a:t>
                      </a:r>
                      <a:r>
                        <a:rPr lang="en-NZ" sz="2400" dirty="0" smtClean="0"/>
                        <a:t>)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OWNERSHIP MODEL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% OF CAPACITY</a:t>
                      </a:r>
                      <a:endParaRPr lang="en-NZ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NZ" sz="2400" dirty="0" smtClean="0"/>
                        <a:t>RAROTONGA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13,097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Grid-connect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1,079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400" dirty="0" smtClean="0"/>
                        <a:t>Net Metering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16</a:t>
                      </a:r>
                      <a:endParaRPr lang="en-NZ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Grid-connect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1,293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Gross Metering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Grid-connect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425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IPPs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NZ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Grid-connect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1,049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400" dirty="0" smtClean="0"/>
                        <a:t>Utility</a:t>
                      </a:r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</a:tr>
              <a:tr h="460345">
                <a:tc>
                  <a:txBody>
                    <a:bodyPr/>
                    <a:lstStyle/>
                    <a:p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NZ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9746" y="4463143"/>
            <a:ext cx="11554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/>
              <a:t>* 2011 Census</a:t>
            </a:r>
          </a:p>
          <a:p>
            <a:r>
              <a:rPr lang="en-NZ" sz="2400" dirty="0" smtClean="0"/>
              <a:t>RE contribution for Dec 2016 = 16%</a:t>
            </a:r>
          </a:p>
          <a:p>
            <a:r>
              <a:rPr lang="en-NZ" sz="2400" dirty="0" smtClean="0"/>
              <a:t>Peak demand for Dec 2016 = 4.8MW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163025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70"/>
            <a:ext cx="10515600" cy="611621"/>
          </a:xfrm>
        </p:spPr>
        <p:txBody>
          <a:bodyPr>
            <a:noAutofit/>
          </a:bodyPr>
          <a:lstStyle/>
          <a:p>
            <a:pPr algn="ctr"/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PENRHYN – </a:t>
            </a:r>
            <a:r>
              <a:rPr lang="en-NZ" sz="4000" b="1" dirty="0" err="1" smtClean="0">
                <a:solidFill>
                  <a:srgbClr val="FF0000"/>
                </a:solidFill>
                <a:latin typeface="+mn-lt"/>
              </a:rPr>
              <a:t>Omoka</a:t>
            </a:r>
            <a:r>
              <a:rPr lang="en-NZ" sz="4000" b="1" dirty="0" smtClean="0">
                <a:solidFill>
                  <a:srgbClr val="FF0000"/>
                </a:solidFill>
                <a:latin typeface="+mn-lt"/>
              </a:rPr>
              <a:t> (53kWp / 306kWh)</a:t>
            </a:r>
            <a:endParaRPr lang="en-NZ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376"/>
            <a:ext cx="6798475" cy="38241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3" y="3397827"/>
            <a:ext cx="6151418" cy="346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674</Words>
  <Application>Microsoft Office PowerPoint</Application>
  <PresentationFormat>Widescreen</PresentationFormat>
  <Paragraphs>218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Office Theme</vt:lpstr>
      <vt:lpstr>COOK ISLANDS</vt:lpstr>
      <vt:lpstr>PowerPoint Presentation</vt:lpstr>
      <vt:lpstr>PowerPoint Presentation</vt:lpstr>
      <vt:lpstr>PowerPoint Presentation</vt:lpstr>
      <vt:lpstr>Policies/Regulations to Support Energy Transition – cont.</vt:lpstr>
      <vt:lpstr>Policies/Regulations to Support Energy Transition – cont.</vt:lpstr>
      <vt:lpstr>PowerPoint Presentation</vt:lpstr>
      <vt:lpstr>PowerPoint Presentation</vt:lpstr>
      <vt:lpstr>PENRHYN – Omoka (53kWp / 306kWh)</vt:lpstr>
      <vt:lpstr>PENRHYN – Tetautua (42kWp / 306kWh)</vt:lpstr>
      <vt:lpstr>MANIHIKI – Tukao (137kWp / 764kWh)</vt:lpstr>
      <vt:lpstr>MANIHIKI – Tauhunu (147kWp / 917kWh)</vt:lpstr>
      <vt:lpstr>RAKAHANGA (84kWp / 458kWh)</vt:lpstr>
      <vt:lpstr>PUKAPUKA (210kWp / 1,223kWh)</vt:lpstr>
      <vt:lpstr>NASSAU (53kWp / 306kWh)</vt:lpstr>
      <vt:lpstr>PALMERSTON (53kWp / 306kWh)</vt:lpstr>
      <vt:lpstr>RAROTONGA – Net-Metering 2kWp</vt:lpstr>
      <vt:lpstr>RAROTONGA – Gross Metering 10kWp </vt:lpstr>
      <vt:lpstr>RAROTONGA – IPP 7/14/21kWp </vt:lpstr>
      <vt:lpstr>RAROTONGA – IPP 100kWp </vt:lpstr>
      <vt:lpstr>RAROTONGA – Rarotonga Airport 1MWp </vt:lpstr>
      <vt:lpstr>PowerPoint Presentation</vt:lpstr>
      <vt:lpstr>PEC Fund – 13,784 pcs 265Wp Solar Panels </vt:lpstr>
      <vt:lpstr>RAROTONGA – IPP 21kWp 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Country Name</dc:title>
  <dc:creator>Jennifer DeCesaro</dc:creator>
  <cp:lastModifiedBy>abdessalem</cp:lastModifiedBy>
  <cp:revision>81</cp:revision>
  <cp:lastPrinted>2017-01-31T12:33:30Z</cp:lastPrinted>
  <dcterms:created xsi:type="dcterms:W3CDTF">2016-01-06T05:44:17Z</dcterms:created>
  <dcterms:modified xsi:type="dcterms:W3CDTF">2017-02-07T01:45:02Z</dcterms:modified>
</cp:coreProperties>
</file>