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613" r:id="rId6"/>
    <p:sldId id="615" r:id="rId7"/>
    <p:sldId id="631" r:id="rId8"/>
    <p:sldId id="580" r:id="rId9"/>
    <p:sldId id="608" r:id="rId10"/>
    <p:sldId id="609" r:id="rId11"/>
    <p:sldId id="621" r:id="rId12"/>
    <p:sldId id="632" r:id="rId13"/>
    <p:sldId id="622" r:id="rId14"/>
    <p:sldId id="620" r:id="rId15"/>
    <p:sldId id="633" r:id="rId16"/>
    <p:sldId id="612" r:id="rId17"/>
    <p:sldId id="611" r:id="rId18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3070568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582330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4094092" algn="l" defTabSz="102352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0872A6"/>
    <a:srgbClr val="6699FF"/>
    <a:srgbClr val="99CCFF"/>
    <a:srgbClr val="FF2929"/>
    <a:srgbClr val="646464"/>
    <a:srgbClr val="E10019"/>
    <a:srgbClr val="F4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21" autoAdjust="0"/>
    <p:restoredTop sz="76243" autoAdjust="0"/>
  </p:normalViewPr>
  <p:slideViewPr>
    <p:cSldViewPr>
      <p:cViewPr varScale="1">
        <p:scale>
          <a:sx n="62" d="100"/>
          <a:sy n="62" d="100"/>
        </p:scale>
        <p:origin x="1128" y="40"/>
      </p:cViewPr>
      <p:guideLst>
        <p:guide orient="horz" pos="216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-1668" y="-102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274" cy="49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1" y="2"/>
            <a:ext cx="2946274" cy="4966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5241A0-8D54-49E2-960A-8064867E6FBE}" type="datetimeFigureOut">
              <a:rPr lang="en-US"/>
              <a:pPr>
                <a:defRPr/>
              </a:pPr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946274" cy="49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1" y="9428272"/>
            <a:ext cx="2946274" cy="4966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AD141E7-8887-432E-BDD1-9BF128B28D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189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274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1" y="2"/>
            <a:ext cx="2946274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4" y="4715832"/>
            <a:ext cx="5436909" cy="446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72"/>
            <a:ext cx="2946274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1" y="9428272"/>
            <a:ext cx="2946274" cy="49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AF60FA8-7B3F-4A7C-8F0E-23C53659501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300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1176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2352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3528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4704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558807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0568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2330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4092" algn="l" defTabSz="102352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502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8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324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4636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0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0333-CBEF-4841-B88F-F5AB5F9D1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90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600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7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769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23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55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F60FA8-7B3F-4A7C-8F0E-23C53659501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674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876004"/>
            <a:ext cx="6478588" cy="2876003"/>
          </a:xfrm>
          <a:solidFill>
            <a:srgbClr val="0872A6"/>
          </a:solidFill>
        </p:spPr>
        <p:txBody>
          <a:bodyPr lIns="402962" tIns="201480" rIns="402962" bIns="402962"/>
          <a:lstStyle>
            <a:lvl1pPr>
              <a:lnSpc>
                <a:spcPct val="11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E9B5-4524-4854-B31C-19DC72F8AF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C20E53-3621-42ED-A9C5-9CBA2B2CF1F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08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5FDF4-D2FE-483D-8AFC-13EC22B32F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54"/>
            <a:ext cx="7772400" cy="1361872"/>
          </a:xfrm>
        </p:spPr>
        <p:txBody>
          <a:bodyPr anchor="t"/>
          <a:lstStyle>
            <a:lvl1pPr algn="l">
              <a:defRPr sz="4500" b="1" cap="all"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7726"/>
            <a:ext cx="7772400" cy="1499327"/>
          </a:xfrm>
        </p:spPr>
        <p:txBody>
          <a:bodyPr anchor="b"/>
          <a:lstStyle>
            <a:lvl1pPr marL="0" indent="0">
              <a:buNone/>
              <a:defRPr sz="2200"/>
            </a:lvl1pPr>
            <a:lvl2pPr marL="511761" indent="0">
              <a:buNone/>
              <a:defRPr sz="2000"/>
            </a:lvl2pPr>
            <a:lvl3pPr marL="1023523" indent="0">
              <a:buNone/>
              <a:defRPr sz="1800"/>
            </a:lvl3pPr>
            <a:lvl4pPr marL="1535285" indent="0">
              <a:buNone/>
              <a:defRPr sz="1600"/>
            </a:lvl4pPr>
            <a:lvl5pPr marL="2047046" indent="0">
              <a:buNone/>
              <a:defRPr sz="1600"/>
            </a:lvl5pPr>
            <a:lvl6pPr marL="2558807" indent="0">
              <a:buNone/>
              <a:defRPr sz="1600"/>
            </a:lvl6pPr>
            <a:lvl7pPr marL="3070568" indent="0">
              <a:buNone/>
              <a:defRPr sz="1600"/>
            </a:lvl7pPr>
            <a:lvl8pPr marL="3582330" indent="0">
              <a:buNone/>
              <a:defRPr sz="1600"/>
            </a:lvl8pPr>
            <a:lvl9pPr marL="4094092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858B-B45B-4EC9-B158-BD1953AAA5B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6" y="2457291"/>
            <a:ext cx="4133850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57291"/>
            <a:ext cx="4135438" cy="33687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E8351-6A66-4547-B069-85DE88F209D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913"/>
            <a:ext cx="8229600" cy="1141943"/>
          </a:xfrm>
        </p:spPr>
        <p:txBody>
          <a:bodyPr/>
          <a:lstStyle>
            <a:lvl1pPr>
              <a:defRPr>
                <a:solidFill>
                  <a:srgbClr val="0872A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279"/>
            <a:ext cx="4040188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3921"/>
            <a:ext cx="4040188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279"/>
            <a:ext cx="4041775" cy="638642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761" indent="0">
              <a:buNone/>
              <a:defRPr sz="2200" b="1"/>
            </a:lvl2pPr>
            <a:lvl3pPr marL="1023523" indent="0">
              <a:buNone/>
              <a:defRPr sz="2000" b="1"/>
            </a:lvl3pPr>
            <a:lvl4pPr marL="1535285" indent="0">
              <a:buNone/>
              <a:defRPr sz="1800" b="1"/>
            </a:lvl4pPr>
            <a:lvl5pPr marL="2047046" indent="0">
              <a:buNone/>
              <a:defRPr sz="1800" b="1"/>
            </a:lvl5pPr>
            <a:lvl6pPr marL="2558807" indent="0">
              <a:buNone/>
              <a:defRPr sz="1800" b="1"/>
            </a:lvl6pPr>
            <a:lvl7pPr marL="3070568" indent="0">
              <a:buNone/>
              <a:defRPr sz="1800" b="1"/>
            </a:lvl7pPr>
            <a:lvl8pPr marL="3582330" indent="0">
              <a:buNone/>
              <a:defRPr sz="1800" b="1"/>
            </a:lvl8pPr>
            <a:lvl9pPr marL="409409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3921"/>
            <a:ext cx="4041775" cy="395239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9B9B8-B7AA-41FD-9158-67A13BF8F63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26DD-1E7A-4C5A-8CB3-F70951A474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96AF0-B8A5-4318-89A2-293B505212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2799"/>
            <a:ext cx="3008313" cy="11630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799"/>
            <a:ext cx="5111750" cy="5853513"/>
          </a:xfrm>
        </p:spPr>
        <p:txBody>
          <a:bodyPr/>
          <a:lstStyle>
            <a:lvl1pPr>
              <a:defRPr sz="3500"/>
            </a:lvl1pPr>
            <a:lvl2pPr>
              <a:defRPr sz="32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888"/>
            <a:ext cx="3008313" cy="4690424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C5377-ADEA-4F0C-ABF6-5E023DB3FF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388"/>
            <a:ext cx="5486400" cy="56674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267"/>
            <a:ext cx="5486400" cy="4115222"/>
          </a:xfrm>
        </p:spPr>
        <p:txBody>
          <a:bodyPr/>
          <a:lstStyle>
            <a:lvl1pPr marL="0" indent="0">
              <a:buNone/>
              <a:defRPr sz="3500"/>
            </a:lvl1pPr>
            <a:lvl2pPr marL="511761" indent="0">
              <a:buNone/>
              <a:defRPr sz="3200"/>
            </a:lvl2pPr>
            <a:lvl3pPr marL="1023523" indent="0">
              <a:buNone/>
              <a:defRPr sz="2700"/>
            </a:lvl3pPr>
            <a:lvl4pPr marL="1535285" indent="0">
              <a:buNone/>
              <a:defRPr sz="2200"/>
            </a:lvl4pPr>
            <a:lvl5pPr marL="2047046" indent="0">
              <a:buNone/>
              <a:defRPr sz="2200"/>
            </a:lvl5pPr>
            <a:lvl6pPr marL="2558807" indent="0">
              <a:buNone/>
              <a:defRPr sz="2200"/>
            </a:lvl6pPr>
            <a:lvl7pPr marL="3070568" indent="0">
              <a:buNone/>
              <a:defRPr sz="2200"/>
            </a:lvl7pPr>
            <a:lvl8pPr marL="3582330" indent="0">
              <a:buNone/>
              <a:defRPr sz="2200"/>
            </a:lvl8pPr>
            <a:lvl9pPr marL="4094092" indent="0">
              <a:buNone/>
              <a:defRPr sz="22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130"/>
            <a:ext cx="5486400" cy="805705"/>
          </a:xfrm>
        </p:spPr>
        <p:txBody>
          <a:bodyPr/>
          <a:lstStyle>
            <a:lvl1pPr marL="0" indent="0">
              <a:buNone/>
              <a:defRPr sz="1600"/>
            </a:lvl1pPr>
            <a:lvl2pPr marL="511761" indent="0">
              <a:buNone/>
              <a:defRPr sz="1300"/>
            </a:lvl2pPr>
            <a:lvl3pPr marL="1023523" indent="0">
              <a:buNone/>
              <a:defRPr sz="1100"/>
            </a:lvl3pPr>
            <a:lvl4pPr marL="1535285" indent="0">
              <a:buNone/>
              <a:defRPr sz="1000"/>
            </a:lvl4pPr>
            <a:lvl5pPr marL="2047046" indent="0">
              <a:buNone/>
              <a:defRPr sz="1000"/>
            </a:lvl5pPr>
            <a:lvl6pPr marL="2558807" indent="0">
              <a:buNone/>
              <a:defRPr sz="1000"/>
            </a:lvl6pPr>
            <a:lvl7pPr marL="3070568" indent="0">
              <a:buNone/>
              <a:defRPr sz="1000"/>
            </a:lvl7pPr>
            <a:lvl8pPr marL="3582330" indent="0">
              <a:buNone/>
              <a:defRPr sz="1000"/>
            </a:lvl8pPr>
            <a:lvl9pPr marL="409409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EF78-A679-48F2-B605-0A897EADCAB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155679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2276872"/>
            <a:ext cx="8421688" cy="336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1325" y="6403337"/>
            <a:ext cx="719139" cy="30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fld id="{88C20E53-3621-42ED-A9C5-9CBA2B2CF1F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358775" y="1196752"/>
            <a:ext cx="8421688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102352" tIns="51176" rIns="102352" bIns="51176"/>
          <a:lstStyle/>
          <a:p>
            <a:pPr>
              <a:defRPr/>
            </a:pPr>
            <a:endParaRPr lang="en-US" dirty="0"/>
          </a:p>
        </p:txBody>
      </p:sp>
      <p:pic>
        <p:nvPicPr>
          <p:cNvPr id="4" name="Picture 2" descr="C:\Users\ahussain\Desktop\IRENA-logo-PMS307\IRENA-logo-PMS307\IRENA_PMS307-CMYK00080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8640"/>
            <a:ext cx="3024337" cy="88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1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0872A6"/>
          </a:solidFill>
          <a:latin typeface="ITC Avant Garde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5pPr>
      <a:lvl6pPr marL="511761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6pPr>
      <a:lvl7pPr marL="1023523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7pPr>
      <a:lvl8pPr marL="1535285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8pPr>
      <a:lvl9pPr marL="2047046" algn="l" rtl="0" fontAlgn="base">
        <a:spcBef>
          <a:spcPct val="0"/>
        </a:spcBef>
        <a:spcAft>
          <a:spcPct val="0"/>
        </a:spcAft>
        <a:defRPr sz="2700" b="1">
          <a:solidFill>
            <a:srgbClr val="E10019"/>
          </a:solidFill>
          <a:latin typeface="Arial" charset="0"/>
          <a:cs typeface="Arial" charset="0"/>
        </a:defRPr>
      </a:lvl9pPr>
    </p:titleStyle>
    <p:bodyStyle>
      <a:lvl1pPr marL="383821" indent="-38382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831612" indent="-319851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2pPr>
      <a:lvl3pPr marL="1279403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91165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302926" indent="-255881" algn="l" rtl="0" eaLnBrk="0" fontAlgn="base" hangingPunct="0">
        <a:lnSpc>
          <a:spcPct val="150000"/>
        </a:lnSpc>
        <a:spcBef>
          <a:spcPct val="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14688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332645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838210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4349972" indent="-255881" algn="l" rtl="0" fontAlgn="base">
        <a:lnSpc>
          <a:spcPct val="150000"/>
        </a:lnSpc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761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523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285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046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807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0568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2330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4092" algn="l" defTabSz="10235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08920"/>
            <a:ext cx="7524328" cy="3187103"/>
          </a:xfrm>
        </p:spPr>
        <p:txBody>
          <a:bodyPr/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dobe Fan Heiti Std B" panose="020B0700000000000000" pitchFamily="34" charset="-128"/>
              </a:rPr>
              <a:t>Renewable Energy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dobe Fan Heiti Std B" panose="020B0700000000000000" pitchFamily="34" charset="-128"/>
              </a:rPr>
              <a:t>Zoning</a:t>
            </a:r>
            <a:r>
              <a:rPr lang="en-US" sz="36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/>
            </a:r>
            <a:br>
              <a:rPr lang="en-US" sz="36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36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/>
            </a:r>
            <a:br>
              <a:rPr lang="en-US" sz="36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30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Tijana Radojicic</a:t>
            </a:r>
            <a:br>
              <a:rPr lang="en-US" sz="30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2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IRENA – Associate </a:t>
            </a:r>
            <a:r>
              <a:rPr lang="en-US" sz="2400" dirty="0" err="1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Programme</a:t>
            </a:r>
            <a:r>
              <a:rPr lang="en-US" sz="2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 Officer</a:t>
            </a:r>
            <a:br>
              <a:rPr lang="en-US" sz="2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</a:br>
            <a:r>
              <a:rPr lang="en-US" sz="2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Windhoek, 24 April 2017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9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75"/>
    </mc:Choice>
    <mc:Fallback xmlns="">
      <p:transition spd="slow" advTm="171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820" y="476063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PV Zone ranking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31" y="3021493"/>
            <a:ext cx="6140156" cy="3621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21" y="1250290"/>
            <a:ext cx="4007156" cy="17389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63689" y="3970285"/>
            <a:ext cx="4536504" cy="190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8820" y="476063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Wind Zone ranking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3144" y="4725144"/>
            <a:ext cx="5041368" cy="1582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9" y="1542868"/>
            <a:ext cx="8492429" cy="50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6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8820" y="476063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Capacity Building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6810" y="2593981"/>
            <a:ext cx="3299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Harare - September 2014</a:t>
            </a:r>
          </a:p>
          <a:p>
            <a:r>
              <a:rPr lang="en-US" i="1" dirty="0" smtClean="0">
                <a:latin typeface="Calibri Light" panose="020F0302020204030204" pitchFamily="34" charset="0"/>
              </a:rPr>
              <a:t>With SAPP</a:t>
            </a:r>
            <a:endParaRPr lang="en-US" i="1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2"/>
          <a:stretch/>
        </p:blipFill>
        <p:spPr>
          <a:xfrm>
            <a:off x="368976" y="4468421"/>
            <a:ext cx="3813444" cy="2088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56810" y="5085184"/>
            <a:ext cx="51102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alibri Light" panose="020F0302020204030204" pitchFamily="34" charset="0"/>
              </a:rPr>
              <a:t>Nairobi - September </a:t>
            </a:r>
            <a:r>
              <a:rPr lang="en-US" i="1" dirty="0" smtClean="0">
                <a:latin typeface="Calibri Light" panose="020F0302020204030204" pitchFamily="34" charset="0"/>
              </a:rPr>
              <a:t>2015</a:t>
            </a:r>
          </a:p>
          <a:p>
            <a:r>
              <a:rPr lang="en-US" i="1" dirty="0" smtClean="0">
                <a:latin typeface="Calibri Light" panose="020F0302020204030204" pitchFamily="34" charset="0"/>
              </a:rPr>
              <a:t>With Ministry of Energy and Petroleum Kenya</a:t>
            </a:r>
            <a:endParaRPr lang="en-US" i="1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6" y="1579010"/>
            <a:ext cx="3813444" cy="261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6" y="5157192"/>
            <a:ext cx="2088232" cy="576064"/>
          </a:xfrm>
        </p:spPr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810561" y="2132856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>To view and download RE zones maps:</a:t>
            </a:r>
            <a:b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</a:br>
            <a: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/>
            </a:r>
            <a:br>
              <a:rPr lang="en-US" sz="27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</a:br>
            <a:r>
              <a:rPr lang="en-US" sz="5400" b="1" kern="0" dirty="0">
                <a:solidFill>
                  <a:srgbClr val="0872A6"/>
                </a:solidFill>
                <a:latin typeface="ITC Avant Garde Gothic" pitchFamily="34" charset="0"/>
                <a:ea typeface="+mj-ea"/>
                <a:cs typeface="Arial"/>
              </a:rPr>
              <a:t>mapre.lbl.gov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7" y="188640"/>
            <a:ext cx="4896544" cy="792088"/>
          </a:xfrm>
        </p:spPr>
        <p:txBody>
          <a:bodyPr>
            <a:noAutofit/>
          </a:bodyPr>
          <a:lstStyle/>
          <a:p>
            <a:pPr algn="l"/>
            <a:r>
              <a:rPr lang="en-US" sz="3400" dirty="0">
                <a:latin typeface="Calibri Light" panose="020F0302020204030204" pitchFamily="34" charset="0"/>
                <a:ea typeface="Adobe Fan Heiti Std B" panose="020B0700000000000000" pitchFamily="34" charset="-128"/>
              </a:rPr>
              <a:t>Africa Clean Energy Corridor (ACEC)</a:t>
            </a:r>
            <a:endParaRPr lang="en-ZA" sz="340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4008" y="1556792"/>
            <a:ext cx="4248472" cy="496369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Develop RE resources and integrate renewable power into grid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Promote cross-border trade of renewable power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1800" b="1" kern="0" dirty="0">
                <a:latin typeface="Calibri Light" panose="020F0302020204030204" pitchFamily="34" charset="0"/>
              </a:rPr>
              <a:t>Build on  PIDA as well as SAPP and EAPP work </a:t>
            </a:r>
            <a:r>
              <a:rPr lang="en-US" sz="1800" b="1" kern="0" dirty="0">
                <a:solidFill>
                  <a:srgbClr val="FF0000"/>
                </a:solidFill>
                <a:latin typeface="Calibri Light" panose="020F0302020204030204" pitchFamily="34" charset="0"/>
              </a:rPr>
              <a:t>(WAPP from now on)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61315"/>
            <a:ext cx="4320480" cy="46759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12" y="5373216"/>
            <a:ext cx="504056" cy="360040"/>
          </a:xfrm>
          <a:prstGeom prst="rect">
            <a:avLst/>
          </a:prstGeom>
          <a:solidFill>
            <a:srgbClr val="92D050"/>
          </a:solidFill>
          <a:ln w="12700" cap="flat">
            <a:solidFill>
              <a:srgbClr val="BBE0E3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6068631"/>
            <a:ext cx="504056" cy="36004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 cap="flat">
            <a:solidFill>
              <a:srgbClr val="BBE0E3"/>
            </a:solidFill>
            <a:prstDash val="solid"/>
            <a:bevel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82" y="5260849"/>
            <a:ext cx="921212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SAPP and 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EAPP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082" y="6081623"/>
            <a:ext cx="595995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ea typeface="Arial"/>
                <a:cs typeface="Arial"/>
                <a:sym typeface="Arial"/>
              </a:rPr>
              <a:t>WAPP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37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5"/>
    </mc:Choice>
    <mc:Fallback xmlns="">
      <p:transition spd="slow" advTm="5506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596AF0-B8A5-4318-89A2-293B505212A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1254790"/>
            <a:ext cx="8528944" cy="5328592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800" b="1" kern="0" dirty="0" smtClean="0">
              <a:latin typeface="Calibri" panose="020F05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Zoning and Resource Assessment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Identification of high resource zones for RE development.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Country and Regional Planning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Consideration of cost-effective RE options for power generation in national and regional plans.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Enabling Frameworks for Investment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Opening markets to IPPs, reducing the costs of RE financing and facilitating power trade.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Capacity Building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Development of skills to build, plan, operate, power grids with higher RE shares.</a:t>
            </a:r>
          </a:p>
          <a:p>
            <a:pPr marL="0" indent="0">
              <a:lnSpc>
                <a:spcPct val="100000"/>
              </a:lnSpc>
              <a:buFontTx/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buFontTx/>
              <a:buNone/>
            </a:pPr>
            <a:r>
              <a:rPr lang="en-US" sz="1800" b="1" u="sng" kern="0" dirty="0">
                <a:latin typeface="Calibri Light" panose="020F0302020204030204" pitchFamily="34" charset="0"/>
              </a:rPr>
              <a:t>Public Information</a:t>
            </a:r>
          </a:p>
          <a:p>
            <a:pPr marL="0" indent="0">
              <a:lnSpc>
                <a:spcPct val="100000"/>
              </a:lnSpc>
              <a:buFontTx/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Awareness raising and promotion of the ACEC and its benefit.</a:t>
            </a:r>
          </a:p>
          <a:p>
            <a:pPr marL="0" indent="0">
              <a:buFontTx/>
              <a:buNone/>
            </a:pPr>
            <a:endParaRPr lang="en-US" kern="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95537" y="188640"/>
            <a:ext cx="489654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400" kern="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ACEC Action Agenda</a:t>
            </a:r>
            <a:endParaRPr lang="en-ZA" sz="3400" kern="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0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35"/>
    </mc:Choice>
    <mc:Fallback xmlns="">
      <p:transition spd="slow" advTm="3933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3528" y="2564904"/>
            <a:ext cx="8421688" cy="1872208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1800" kern="0" dirty="0" smtClean="0">
                <a:latin typeface="Calibri Light" panose="020F0302020204030204" pitchFamily="34" charset="0"/>
              </a:rPr>
              <a:t>Spatial analysis of renewable energy resources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t</a:t>
            </a:r>
            <a:r>
              <a:rPr lang="en-US" sz="1800" kern="0" dirty="0" smtClean="0">
                <a:latin typeface="Calibri Light" panose="020F0302020204030204" pitchFamily="34" charset="0"/>
              </a:rPr>
              <a:t>aking several criteria into account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t</a:t>
            </a:r>
            <a:r>
              <a:rPr lang="en-US" sz="1800" kern="0" dirty="0" smtClean="0">
                <a:latin typeface="Calibri Light" panose="020F0302020204030204" pitchFamily="34" charset="0"/>
              </a:rPr>
              <a:t>o identify cost effective, realistically achievable RE resource development zones/project opportunity areas.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kern="0" dirty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800" kern="0" dirty="0" smtClean="0">
              <a:latin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200" kern="0" dirty="0">
              <a:latin typeface="Calibri Light" panose="020F03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878022"/>
            <a:ext cx="8421688" cy="1741101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000" b="1" kern="0" dirty="0" smtClean="0">
                <a:solidFill>
                  <a:srgbClr val="0872A6"/>
                </a:solidFill>
                <a:latin typeface="Calibri Light" panose="020F0302020204030204" pitchFamily="34" charset="0"/>
                <a:ea typeface="+mj-ea"/>
                <a:cs typeface="+mj-cs"/>
              </a:rPr>
              <a:t>Objectives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Identify high-potential renewable energy zones for development.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Facilitate coordinated planning for development of RE resources.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5085184"/>
            <a:ext cx="8421688" cy="1289633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kern="0" dirty="0" smtClean="0">
                <a:solidFill>
                  <a:srgbClr val="0872A6"/>
                </a:solidFill>
                <a:latin typeface="Calibri Light" panose="020F0302020204030204" pitchFamily="34" charset="0"/>
              </a:rPr>
              <a:t>Scope of the Study</a:t>
            </a:r>
            <a:r>
              <a:rPr lang="en-US" sz="2000" kern="0" dirty="0" smtClean="0">
                <a:latin typeface="Calibri Light" panose="020F03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1800" kern="0" dirty="0" smtClean="0">
                <a:latin typeface="Calibri Light" panose="020F0302020204030204" pitchFamily="34" charset="0"/>
              </a:rPr>
              <a:t>Wind, solar PV, and solar CSP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kern="0" dirty="0">
                <a:latin typeface="Calibri Light" panose="020F0302020204030204" pitchFamily="34" charset="0"/>
              </a:rPr>
              <a:t> </a:t>
            </a:r>
            <a:r>
              <a:rPr lang="en-US" sz="1800" kern="0" dirty="0" smtClean="0">
                <a:latin typeface="Calibri Light" panose="020F0302020204030204" pitchFamily="34" charset="0"/>
              </a:rPr>
              <a:t>      Eastern and Southern African Power Pool countries.</a:t>
            </a:r>
          </a:p>
          <a:p>
            <a:pPr marL="0" indent="0">
              <a:buFontTx/>
              <a:buNone/>
            </a:pPr>
            <a:endParaRPr lang="en-US" kern="0" dirty="0">
              <a:latin typeface="Calibri Light" panose="020F030202020403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261467"/>
            <a:ext cx="5220072" cy="1189137"/>
          </a:xfrm>
        </p:spPr>
        <p:txBody>
          <a:bodyPr/>
          <a:lstStyle/>
          <a:p>
            <a:r>
              <a:rPr lang="en-US" sz="3400" dirty="0" smtClean="0">
                <a:latin typeface="Calibri Light" panose="020F0302020204030204" pitchFamily="34" charset="0"/>
                <a:ea typeface="Adobe Fan Heiti Std B" panose="020B0700000000000000" pitchFamily="34" charset="-128"/>
              </a:rPr>
              <a:t>Renewable Energy Zoning</a:t>
            </a:r>
            <a:endParaRPr lang="en-US" sz="3400" dirty="0">
              <a:latin typeface="Calibri Light" panose="020F0302020204030204" pitchFamily="34" charset="0"/>
              <a:ea typeface="Adobe Fan Heiti Std B" panose="020B07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21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38012"/>
            <a:ext cx="8421688" cy="484269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Overview of RE Zoning process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5" name="Content Placeholder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6"/>
          <a:stretch/>
        </p:blipFill>
        <p:spPr bwMode="auto">
          <a:xfrm>
            <a:off x="5501133" y="1246425"/>
            <a:ext cx="3642867" cy="558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9424"/>
            <a:ext cx="3242684" cy="524054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16200000">
            <a:off x="4031940" y="3681028"/>
            <a:ext cx="504056" cy="2304256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28877" y="1469424"/>
            <a:ext cx="3816424" cy="3899975"/>
          </a:xfrm>
          <a:prstGeom prst="rect">
            <a:avLst/>
          </a:prstGeom>
          <a:solidFill>
            <a:srgbClr val="0872A6"/>
          </a:solidFill>
          <a:ln w="57150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1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THRESHOLD EXCLUSION CRITERIA:</a:t>
            </a:r>
          </a:p>
          <a:p>
            <a:endParaRPr lang="en-US" sz="1800" b="1" dirty="0" smtClean="0">
              <a:solidFill>
                <a:schemeClr val="accent3"/>
              </a:solidFill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Resource quality (e.g. &lt;250 W/m</a:t>
            </a:r>
            <a:r>
              <a:rPr lang="en-US" sz="1800" baseline="300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2</a:t>
            </a: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Elevation (e.g. &gt;2500m)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Slope (e.g. &gt; 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3"/>
                </a:solidFill>
                <a:latin typeface="Calibri Light" panose="020F0302020204030204" pitchFamily="34" charset="0"/>
              </a:rPr>
              <a:t>Protected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Water bodies, airports, railroads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Population density (e.g. &gt;100/km</a:t>
            </a:r>
            <a:r>
              <a:rPr lang="en-US" sz="1800" baseline="30000" dirty="0">
                <a:solidFill>
                  <a:schemeClr val="accent3"/>
                </a:solidFill>
                <a:latin typeface="Calibri Light" panose="020F0302020204030204" pitchFamily="34" charset="0"/>
              </a:rPr>
              <a:t>2</a:t>
            </a: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Land-use, land-cover.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existing/planned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road, substation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Distance to RE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3"/>
                </a:solidFill>
                <a:latin typeface="Calibri Light" panose="020F0302020204030204" pitchFamily="34" charset="0"/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528" y="438012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latin typeface="Calibri Light" panose="020F0302020204030204" pitchFamily="34" charset="0"/>
              </a:rPr>
              <a:t>Interactive Zoning Map</a:t>
            </a:r>
            <a:endParaRPr lang="en-US" kern="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56841"/>
            <a:ext cx="5184576" cy="51845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59632" y="2438673"/>
            <a:ext cx="1872208" cy="122413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4714" y="2636912"/>
            <a:ext cx="29813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467923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latin typeface="Calibri Light" panose="020F0302020204030204" pitchFamily="34" charset="0"/>
              </a:rPr>
              <a:t>Interactive Wind Zoning Map</a:t>
            </a:r>
            <a:endParaRPr lang="en-US" kern="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71" y="1268760"/>
            <a:ext cx="7559697" cy="514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1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23528" y="467923"/>
            <a:ext cx="8421688" cy="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872A6"/>
                </a:solidFill>
                <a:latin typeface="ITC Avant Garde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5pPr>
            <a:lvl6pPr marL="511761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6pPr>
            <a:lvl7pPr marL="1023523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7pPr>
            <a:lvl8pPr marL="1535285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8pPr>
            <a:lvl9pPr marL="2047046" algn="l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E10019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 dirty="0" smtClean="0">
                <a:latin typeface="Calibri Light" panose="020F0302020204030204" pitchFamily="34" charset="0"/>
              </a:rPr>
              <a:t>Interactive PV Zoning Map</a:t>
            </a:r>
            <a:endParaRPr lang="en-US" kern="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68760"/>
            <a:ext cx="7601649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5FDF4-D2FE-483D-8AFC-13EC22B32FD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12" y="2204864"/>
            <a:ext cx="4595270" cy="2920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949" y="2206678"/>
            <a:ext cx="4151306" cy="29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DFEE1A1A4C134C9B9471C6485ECC38" ma:contentTypeVersion="0" ma:contentTypeDescription="Create a new document." ma:contentTypeScope="" ma:versionID="a975fb6683187c0d7262e6acaf3503c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A4C954-EABD-49A4-8D57-29F276C14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32628D9-ADE5-430F-9953-058661C9F55F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636805F6-CB52-4FF6-A634-180897EA4C1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6345E26-BAC9-47CC-AC35-2632352A3B5B}">
  <ds:schemaRefs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32264</TotalTime>
  <Words>337</Words>
  <Application>Microsoft Office PowerPoint</Application>
  <PresentationFormat>On-screen Show (4:3)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Fan Heiti Std B</vt:lpstr>
      <vt:lpstr>Arial</vt:lpstr>
      <vt:lpstr>Calibri</vt:lpstr>
      <vt:lpstr>Calibri Light</vt:lpstr>
      <vt:lpstr>ITC Avant Garde Gothic</vt:lpstr>
      <vt:lpstr>Wingdings</vt:lpstr>
      <vt:lpstr>Standarddesign</vt:lpstr>
      <vt:lpstr>Renewable Energy Zoning  Tijana Radojicic IRENA – Associate Programme Officer Windhoek, 24 April 2017</vt:lpstr>
      <vt:lpstr>Africa Clean Energy Corridor (ACEC)</vt:lpstr>
      <vt:lpstr>PowerPoint Presentation</vt:lpstr>
      <vt:lpstr>Renewable Energy Zoning</vt:lpstr>
      <vt:lpstr>Overview of RE Zoning process</vt:lpstr>
      <vt:lpstr>PowerPoint Presentation</vt:lpstr>
      <vt:lpstr>PowerPoint Presentation</vt:lpstr>
      <vt:lpstr>PowerPoint Presentation</vt:lpstr>
      <vt:lpstr>PowerPoint Presentation</vt:lpstr>
      <vt:lpstr>PV Zone ranking</vt:lpstr>
      <vt:lpstr>Wind Zone ranking</vt:lpstr>
      <vt:lpstr>Capacity Building</vt:lpstr>
      <vt:lpstr>Thank you!!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Office</dc:creator>
  <cp:lastModifiedBy>Tijana</cp:lastModifiedBy>
  <cp:revision>1881</cp:revision>
  <cp:lastPrinted>2016-04-11T10:15:01Z</cp:lastPrinted>
  <dcterms:created xsi:type="dcterms:W3CDTF">2010-01-06T11:15:24Z</dcterms:created>
  <dcterms:modified xsi:type="dcterms:W3CDTF">2017-05-02T11:22:32Z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0x01010088DFEE1A1A4C134C9B9471C6485ECC38</vt:lpwstr>
  </property>
</Properties>
</file>