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906000" cy="6858000"/>
  <p:notesSz cx="9906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viewProps" Target="viewProps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ustomXml" Target="../customXml/item3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ustomXml" Target="../customXml/item2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23" Type="http://schemas.openxmlformats.org/officeDocument/2006/relationships/customXml" Target="../customXml/item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3268" y="351282"/>
            <a:ext cx="8919463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109" y="1847976"/>
            <a:ext cx="9322435" cy="4107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8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7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13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14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5.jpg"/><Relationship Id="rId4" Type="http://schemas.openxmlformats.org/officeDocument/2006/relationships/image" Target="../media/image16.jpg"/><Relationship Id="rId5" Type="http://schemas.openxmlformats.org/officeDocument/2006/relationships/image" Target="../media/image1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" y="3047"/>
            <a:ext cx="9438060" cy="685495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0712" y="1890801"/>
            <a:ext cx="4352925" cy="9645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2800"/>
              <a:t>Making</a:t>
            </a:r>
            <a:r>
              <a:rPr dirty="0" sz="2800" spc="-90"/>
              <a:t> </a:t>
            </a:r>
            <a:r>
              <a:rPr dirty="0" sz="2800"/>
              <a:t>Energy</a:t>
            </a:r>
            <a:r>
              <a:rPr dirty="0" sz="2800" spc="-95"/>
              <a:t> </a:t>
            </a:r>
            <a:r>
              <a:rPr dirty="0" sz="2800" spc="-10"/>
              <a:t>Transition “Bankable”</a:t>
            </a:r>
            <a:endParaRPr sz="2800"/>
          </a:p>
        </p:txBody>
      </p:sp>
      <p:sp>
        <p:nvSpPr>
          <p:cNvPr id="4" name="object 4" descr=""/>
          <p:cNvSpPr txBox="1"/>
          <p:nvPr/>
        </p:nvSpPr>
        <p:spPr>
          <a:xfrm>
            <a:off x="562152" y="3650995"/>
            <a:ext cx="3818890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5">
                <a:latin typeface="Arial"/>
                <a:cs typeface="Arial"/>
              </a:rPr>
              <a:t>Tomo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Ishikawa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Chief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Regulatory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Engagement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Officer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20">
                <a:latin typeface="Arial"/>
                <a:cs typeface="Arial"/>
              </a:rPr>
              <a:t>MUFG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November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2024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3392" y="0"/>
            <a:ext cx="4449240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152" y="1775586"/>
            <a:ext cx="10731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0">
                <a:latin typeface="Arial"/>
                <a:cs typeface="Arial"/>
              </a:rPr>
              <a:t>Part</a:t>
            </a:r>
            <a:r>
              <a:rPr dirty="0" sz="2800" spc="-50" b="0">
                <a:latin typeface="Arial"/>
                <a:cs typeface="Arial"/>
              </a:rPr>
              <a:t> </a:t>
            </a:r>
            <a:r>
              <a:rPr dirty="0" sz="2800" spc="-25" b="0">
                <a:latin typeface="Arial"/>
                <a:cs typeface="Arial"/>
              </a:rPr>
              <a:t>2: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62152" y="2511374"/>
            <a:ext cx="460819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Arial"/>
                <a:cs typeface="Arial"/>
              </a:rPr>
              <a:t>Demystifying</a:t>
            </a:r>
            <a:r>
              <a:rPr dirty="0" sz="2800" spc="-18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“Bankability”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48995"/>
            <a:ext cx="272796" cy="324612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8633916" y="6345818"/>
            <a:ext cx="776605" cy="250825"/>
          </a:xfrm>
          <a:custGeom>
            <a:avLst/>
            <a:gdLst/>
            <a:ahLst/>
            <a:cxnLst/>
            <a:rect l="l" t="t" r="r" b="b"/>
            <a:pathLst>
              <a:path w="776604" h="250825">
                <a:moveTo>
                  <a:pt x="692459" y="0"/>
                </a:moveTo>
                <a:lnTo>
                  <a:pt x="651407" y="9898"/>
                </a:lnTo>
                <a:lnTo>
                  <a:pt x="619071" y="36827"/>
                </a:lnTo>
                <a:lnTo>
                  <a:pt x="597885" y="76635"/>
                </a:lnTo>
                <a:lnTo>
                  <a:pt x="590403" y="124404"/>
                </a:lnTo>
                <a:lnTo>
                  <a:pt x="590282" y="125935"/>
                </a:lnTo>
                <a:lnTo>
                  <a:pt x="597716" y="175479"/>
                </a:lnTo>
                <a:lnTo>
                  <a:pt x="618643" y="214898"/>
                </a:lnTo>
                <a:lnTo>
                  <a:pt x="651007" y="240937"/>
                </a:lnTo>
                <a:lnTo>
                  <a:pt x="692748" y="250340"/>
                </a:lnTo>
                <a:lnTo>
                  <a:pt x="717987" y="247323"/>
                </a:lnTo>
                <a:lnTo>
                  <a:pt x="740066" y="239082"/>
                </a:lnTo>
                <a:lnTo>
                  <a:pt x="759305" y="226834"/>
                </a:lnTo>
                <a:lnTo>
                  <a:pt x="776025" y="211796"/>
                </a:lnTo>
                <a:lnTo>
                  <a:pt x="776025" y="201874"/>
                </a:lnTo>
                <a:lnTo>
                  <a:pt x="694605" y="201874"/>
                </a:lnTo>
                <a:lnTo>
                  <a:pt x="670654" y="196114"/>
                </a:lnTo>
                <a:lnTo>
                  <a:pt x="652080" y="180123"/>
                </a:lnTo>
                <a:lnTo>
                  <a:pt x="640067" y="155831"/>
                </a:lnTo>
                <a:lnTo>
                  <a:pt x="635906" y="125935"/>
                </a:lnTo>
                <a:lnTo>
                  <a:pt x="635800" y="124404"/>
                </a:lnTo>
                <a:lnTo>
                  <a:pt x="640065" y="95434"/>
                </a:lnTo>
                <a:lnTo>
                  <a:pt x="651817" y="71506"/>
                </a:lnTo>
                <a:lnTo>
                  <a:pt x="669487" y="55233"/>
                </a:lnTo>
                <a:lnTo>
                  <a:pt x="691510" y="49228"/>
                </a:lnTo>
                <a:lnTo>
                  <a:pt x="758601" y="49228"/>
                </a:lnTo>
                <a:lnTo>
                  <a:pt x="769505" y="33204"/>
                </a:lnTo>
                <a:lnTo>
                  <a:pt x="753851" y="19000"/>
                </a:lnTo>
                <a:lnTo>
                  <a:pt x="736661" y="8588"/>
                </a:lnTo>
                <a:lnTo>
                  <a:pt x="716632" y="2183"/>
                </a:lnTo>
                <a:lnTo>
                  <a:pt x="692459" y="0"/>
                </a:lnTo>
                <a:close/>
              </a:path>
              <a:path w="776604" h="250825">
                <a:moveTo>
                  <a:pt x="776025" y="104947"/>
                </a:moveTo>
                <a:lnTo>
                  <a:pt x="689364" y="104947"/>
                </a:lnTo>
                <a:lnTo>
                  <a:pt x="689364" y="155701"/>
                </a:lnTo>
                <a:lnTo>
                  <a:pt x="734841" y="155701"/>
                </a:lnTo>
                <a:lnTo>
                  <a:pt x="734841" y="187375"/>
                </a:lnTo>
                <a:lnTo>
                  <a:pt x="725554" y="193826"/>
                </a:lnTo>
                <a:lnTo>
                  <a:pt x="716007" y="198345"/>
                </a:lnTo>
                <a:lnTo>
                  <a:pt x="705819" y="201004"/>
                </a:lnTo>
                <a:lnTo>
                  <a:pt x="694605" y="201874"/>
                </a:lnTo>
                <a:lnTo>
                  <a:pt x="776025" y="201874"/>
                </a:lnTo>
                <a:lnTo>
                  <a:pt x="776025" y="104947"/>
                </a:lnTo>
                <a:close/>
              </a:path>
              <a:path w="776604" h="250825">
                <a:moveTo>
                  <a:pt x="758601" y="49228"/>
                </a:moveTo>
                <a:lnTo>
                  <a:pt x="691510" y="49228"/>
                </a:lnTo>
                <a:lnTo>
                  <a:pt x="706801" y="50898"/>
                </a:lnTo>
                <a:lnTo>
                  <a:pt x="719530" y="55716"/>
                </a:lnTo>
                <a:lnTo>
                  <a:pt x="730867" y="63397"/>
                </a:lnTo>
                <a:lnTo>
                  <a:pt x="741980" y="73655"/>
                </a:lnTo>
                <a:lnTo>
                  <a:pt x="758601" y="49228"/>
                </a:lnTo>
                <a:close/>
              </a:path>
              <a:path w="776604" h="250825">
                <a:moveTo>
                  <a:pt x="581946" y="3056"/>
                </a:moveTo>
                <a:lnTo>
                  <a:pt x="429341" y="3056"/>
                </a:lnTo>
                <a:lnTo>
                  <a:pt x="429341" y="247284"/>
                </a:lnTo>
                <a:lnTo>
                  <a:pt x="470484" y="247284"/>
                </a:lnTo>
                <a:lnTo>
                  <a:pt x="470484" y="155701"/>
                </a:lnTo>
                <a:lnTo>
                  <a:pt x="557186" y="155701"/>
                </a:lnTo>
                <a:lnTo>
                  <a:pt x="557186" y="104947"/>
                </a:lnTo>
                <a:lnTo>
                  <a:pt x="470484" y="104947"/>
                </a:lnTo>
                <a:lnTo>
                  <a:pt x="470484" y="53811"/>
                </a:lnTo>
                <a:lnTo>
                  <a:pt x="581946" y="53811"/>
                </a:lnTo>
                <a:lnTo>
                  <a:pt x="581946" y="3056"/>
                </a:lnTo>
                <a:close/>
              </a:path>
              <a:path w="776604" h="250825">
                <a:moveTo>
                  <a:pt x="268359" y="3056"/>
                </a:moveTo>
                <a:lnTo>
                  <a:pt x="227215" y="3056"/>
                </a:lnTo>
                <a:lnTo>
                  <a:pt x="227262" y="143104"/>
                </a:lnTo>
                <a:lnTo>
                  <a:pt x="232840" y="188780"/>
                </a:lnTo>
                <a:lnTo>
                  <a:pt x="275895" y="243208"/>
                </a:lnTo>
                <a:lnTo>
                  <a:pt x="311070" y="249959"/>
                </a:lnTo>
                <a:lnTo>
                  <a:pt x="346709" y="243208"/>
                </a:lnTo>
                <a:lnTo>
                  <a:pt x="373366" y="222958"/>
                </a:lnTo>
                <a:lnTo>
                  <a:pt x="384249" y="201111"/>
                </a:lnTo>
                <a:lnTo>
                  <a:pt x="311689" y="201111"/>
                </a:lnTo>
                <a:lnTo>
                  <a:pt x="293829" y="197277"/>
                </a:lnTo>
                <a:lnTo>
                  <a:pt x="280166" y="185894"/>
                </a:lnTo>
                <a:lnTo>
                  <a:pt x="271432" y="167141"/>
                </a:lnTo>
                <a:lnTo>
                  <a:pt x="268359" y="141197"/>
                </a:lnTo>
                <a:lnTo>
                  <a:pt x="268359" y="3056"/>
                </a:lnTo>
                <a:close/>
              </a:path>
              <a:path w="776604" h="250825">
                <a:moveTo>
                  <a:pt x="396204" y="3056"/>
                </a:moveTo>
                <a:lnTo>
                  <a:pt x="355019" y="3056"/>
                </a:lnTo>
                <a:lnTo>
                  <a:pt x="355019" y="143104"/>
                </a:lnTo>
                <a:lnTo>
                  <a:pt x="351951" y="168268"/>
                </a:lnTo>
                <a:lnTo>
                  <a:pt x="343227" y="186419"/>
                </a:lnTo>
                <a:lnTo>
                  <a:pt x="329567" y="197414"/>
                </a:lnTo>
                <a:lnTo>
                  <a:pt x="311689" y="201111"/>
                </a:lnTo>
                <a:lnTo>
                  <a:pt x="384249" y="201111"/>
                </a:lnTo>
                <a:lnTo>
                  <a:pt x="390347" y="188780"/>
                </a:lnTo>
                <a:lnTo>
                  <a:pt x="396157" y="141197"/>
                </a:lnTo>
                <a:lnTo>
                  <a:pt x="396204" y="3056"/>
                </a:lnTo>
                <a:close/>
              </a:path>
              <a:path w="776604" h="250825">
                <a:moveTo>
                  <a:pt x="46095" y="3056"/>
                </a:moveTo>
                <a:lnTo>
                  <a:pt x="0" y="3056"/>
                </a:lnTo>
                <a:lnTo>
                  <a:pt x="0" y="247284"/>
                </a:lnTo>
                <a:lnTo>
                  <a:pt x="41473" y="247284"/>
                </a:lnTo>
                <a:lnTo>
                  <a:pt x="41473" y="89298"/>
                </a:lnTo>
                <a:lnTo>
                  <a:pt x="89698" y="89298"/>
                </a:lnTo>
                <a:lnTo>
                  <a:pt x="46095" y="3056"/>
                </a:lnTo>
                <a:close/>
              </a:path>
              <a:path w="776604" h="250825">
                <a:moveTo>
                  <a:pt x="194078" y="88154"/>
                </a:moveTo>
                <a:lnTo>
                  <a:pt x="152894" y="88154"/>
                </a:lnTo>
                <a:lnTo>
                  <a:pt x="152894" y="247284"/>
                </a:lnTo>
                <a:lnTo>
                  <a:pt x="194078" y="247284"/>
                </a:lnTo>
                <a:lnTo>
                  <a:pt x="194078" y="88154"/>
                </a:lnTo>
                <a:close/>
              </a:path>
              <a:path w="776604" h="250825">
                <a:moveTo>
                  <a:pt x="89698" y="89298"/>
                </a:moveTo>
                <a:lnTo>
                  <a:pt x="41473" y="89298"/>
                </a:lnTo>
                <a:lnTo>
                  <a:pt x="96894" y="191189"/>
                </a:lnTo>
                <a:lnTo>
                  <a:pt x="97802" y="191189"/>
                </a:lnTo>
                <a:lnTo>
                  <a:pt x="143711" y="105328"/>
                </a:lnTo>
                <a:lnTo>
                  <a:pt x="97802" y="105328"/>
                </a:lnTo>
                <a:lnTo>
                  <a:pt x="89698" y="89298"/>
                </a:lnTo>
                <a:close/>
              </a:path>
              <a:path w="776604" h="250825">
                <a:moveTo>
                  <a:pt x="194078" y="3056"/>
                </a:moveTo>
                <a:lnTo>
                  <a:pt x="149510" y="3056"/>
                </a:lnTo>
                <a:lnTo>
                  <a:pt x="97802" y="105328"/>
                </a:lnTo>
                <a:lnTo>
                  <a:pt x="143711" y="105328"/>
                </a:lnTo>
                <a:lnTo>
                  <a:pt x="152894" y="88154"/>
                </a:lnTo>
                <a:lnTo>
                  <a:pt x="194078" y="88154"/>
                </a:lnTo>
                <a:lnTo>
                  <a:pt x="194078" y="3056"/>
                </a:lnTo>
                <a:close/>
              </a:path>
            </a:pathLst>
          </a:custGeom>
          <a:solidFill>
            <a:srgbClr val="5A5A5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8142968" y="6287816"/>
            <a:ext cx="419100" cy="366395"/>
          </a:xfrm>
          <a:custGeom>
            <a:avLst/>
            <a:gdLst/>
            <a:ahLst/>
            <a:cxnLst/>
            <a:rect l="l" t="t" r="r" b="b"/>
            <a:pathLst>
              <a:path w="419100" h="366395">
                <a:moveTo>
                  <a:pt x="148580" y="0"/>
                </a:moveTo>
                <a:lnTo>
                  <a:pt x="109092" y="6545"/>
                </a:lnTo>
                <a:lnTo>
                  <a:pt x="73601" y="25016"/>
                </a:lnTo>
                <a:lnTo>
                  <a:pt x="43529" y="53664"/>
                </a:lnTo>
                <a:lnTo>
                  <a:pt x="20291" y="90739"/>
                </a:lnTo>
                <a:lnTo>
                  <a:pt x="5309" y="134492"/>
                </a:lnTo>
                <a:lnTo>
                  <a:pt x="0" y="183174"/>
                </a:lnTo>
                <a:lnTo>
                  <a:pt x="5309" y="231854"/>
                </a:lnTo>
                <a:lnTo>
                  <a:pt x="20291" y="275606"/>
                </a:lnTo>
                <a:lnTo>
                  <a:pt x="43529" y="312681"/>
                </a:lnTo>
                <a:lnTo>
                  <a:pt x="73601" y="341328"/>
                </a:lnTo>
                <a:lnTo>
                  <a:pt x="109092" y="359800"/>
                </a:lnTo>
                <a:lnTo>
                  <a:pt x="148580" y="366345"/>
                </a:lnTo>
                <a:lnTo>
                  <a:pt x="164590" y="365290"/>
                </a:lnTo>
                <a:lnTo>
                  <a:pt x="180076" y="362195"/>
                </a:lnTo>
                <a:lnTo>
                  <a:pt x="194983" y="357169"/>
                </a:lnTo>
                <a:lnTo>
                  <a:pt x="209251" y="350318"/>
                </a:lnTo>
                <a:lnTo>
                  <a:pt x="327633" y="350318"/>
                </a:lnTo>
                <a:lnTo>
                  <a:pt x="330565" y="348791"/>
                </a:lnTo>
                <a:lnTo>
                  <a:pt x="209251" y="348791"/>
                </a:lnTo>
                <a:lnTo>
                  <a:pt x="166872" y="340359"/>
                </a:lnTo>
                <a:lnTo>
                  <a:pt x="130004" y="316870"/>
                </a:lnTo>
                <a:lnTo>
                  <a:pt x="100892" y="281035"/>
                </a:lnTo>
                <a:lnTo>
                  <a:pt x="81780" y="235566"/>
                </a:lnTo>
                <a:lnTo>
                  <a:pt x="74911" y="183174"/>
                </a:lnTo>
                <a:lnTo>
                  <a:pt x="81780" y="130780"/>
                </a:lnTo>
                <a:lnTo>
                  <a:pt x="100892" y="85309"/>
                </a:lnTo>
                <a:lnTo>
                  <a:pt x="130004" y="49473"/>
                </a:lnTo>
                <a:lnTo>
                  <a:pt x="166872" y="25983"/>
                </a:lnTo>
                <a:lnTo>
                  <a:pt x="209251" y="17550"/>
                </a:lnTo>
                <a:lnTo>
                  <a:pt x="330559" y="17550"/>
                </a:lnTo>
                <a:lnTo>
                  <a:pt x="327627" y="16024"/>
                </a:lnTo>
                <a:lnTo>
                  <a:pt x="209251" y="16024"/>
                </a:lnTo>
                <a:lnTo>
                  <a:pt x="194983" y="9174"/>
                </a:lnTo>
                <a:lnTo>
                  <a:pt x="180076" y="4148"/>
                </a:lnTo>
                <a:lnTo>
                  <a:pt x="164590" y="1054"/>
                </a:lnTo>
                <a:lnTo>
                  <a:pt x="148580" y="0"/>
                </a:lnTo>
                <a:close/>
              </a:path>
              <a:path w="419100" h="366395">
                <a:moveTo>
                  <a:pt x="327633" y="350318"/>
                </a:moveTo>
                <a:lnTo>
                  <a:pt x="209251" y="350318"/>
                </a:lnTo>
                <a:lnTo>
                  <a:pt x="223520" y="357169"/>
                </a:lnTo>
                <a:lnTo>
                  <a:pt x="238426" y="362195"/>
                </a:lnTo>
                <a:lnTo>
                  <a:pt x="253912" y="365290"/>
                </a:lnTo>
                <a:lnTo>
                  <a:pt x="269922" y="366345"/>
                </a:lnTo>
                <a:lnTo>
                  <a:pt x="309412" y="359800"/>
                </a:lnTo>
                <a:lnTo>
                  <a:pt x="327633" y="350318"/>
                </a:lnTo>
                <a:close/>
              </a:path>
              <a:path w="419100" h="366395">
                <a:moveTo>
                  <a:pt x="330559" y="17550"/>
                </a:moveTo>
                <a:lnTo>
                  <a:pt x="209251" y="17550"/>
                </a:lnTo>
                <a:lnTo>
                  <a:pt x="251751" y="25983"/>
                </a:lnTo>
                <a:lnTo>
                  <a:pt x="288635" y="49473"/>
                </a:lnTo>
                <a:lnTo>
                  <a:pt x="317703" y="85309"/>
                </a:lnTo>
                <a:lnTo>
                  <a:pt x="336756" y="130780"/>
                </a:lnTo>
                <a:lnTo>
                  <a:pt x="343596" y="183174"/>
                </a:lnTo>
                <a:lnTo>
                  <a:pt x="336756" y="235566"/>
                </a:lnTo>
                <a:lnTo>
                  <a:pt x="317703" y="281035"/>
                </a:lnTo>
                <a:lnTo>
                  <a:pt x="288635" y="316870"/>
                </a:lnTo>
                <a:lnTo>
                  <a:pt x="251751" y="340359"/>
                </a:lnTo>
                <a:lnTo>
                  <a:pt x="209251" y="348791"/>
                </a:lnTo>
                <a:lnTo>
                  <a:pt x="330565" y="348791"/>
                </a:lnTo>
                <a:lnTo>
                  <a:pt x="374984" y="312681"/>
                </a:lnTo>
                <a:lnTo>
                  <a:pt x="398227" y="275606"/>
                </a:lnTo>
                <a:lnTo>
                  <a:pt x="413213" y="231854"/>
                </a:lnTo>
                <a:lnTo>
                  <a:pt x="418524" y="183174"/>
                </a:lnTo>
                <a:lnTo>
                  <a:pt x="413213" y="134492"/>
                </a:lnTo>
                <a:lnTo>
                  <a:pt x="398227" y="90739"/>
                </a:lnTo>
                <a:lnTo>
                  <a:pt x="374984" y="53664"/>
                </a:lnTo>
                <a:lnTo>
                  <a:pt x="344906" y="25016"/>
                </a:lnTo>
                <a:lnTo>
                  <a:pt x="330559" y="17550"/>
                </a:lnTo>
                <a:close/>
              </a:path>
              <a:path w="419100" h="366395">
                <a:moveTo>
                  <a:pt x="209251" y="106849"/>
                </a:moveTo>
                <a:lnTo>
                  <a:pt x="185262" y="112871"/>
                </a:lnTo>
                <a:lnTo>
                  <a:pt x="165683" y="129268"/>
                </a:lnTo>
                <a:lnTo>
                  <a:pt x="152489" y="153537"/>
                </a:lnTo>
                <a:lnTo>
                  <a:pt x="147652" y="183174"/>
                </a:lnTo>
                <a:lnTo>
                  <a:pt x="152489" y="212808"/>
                </a:lnTo>
                <a:lnTo>
                  <a:pt x="165683" y="237075"/>
                </a:lnTo>
                <a:lnTo>
                  <a:pt x="185262" y="253472"/>
                </a:lnTo>
                <a:lnTo>
                  <a:pt x="209251" y="259494"/>
                </a:lnTo>
                <a:lnTo>
                  <a:pt x="233420" y="253472"/>
                </a:lnTo>
                <a:lnTo>
                  <a:pt x="253090" y="237075"/>
                </a:lnTo>
                <a:lnTo>
                  <a:pt x="266318" y="212808"/>
                </a:lnTo>
                <a:lnTo>
                  <a:pt x="271160" y="183174"/>
                </a:lnTo>
                <a:lnTo>
                  <a:pt x="266318" y="153537"/>
                </a:lnTo>
                <a:lnTo>
                  <a:pt x="253090" y="129268"/>
                </a:lnTo>
                <a:lnTo>
                  <a:pt x="233420" y="112871"/>
                </a:lnTo>
                <a:lnTo>
                  <a:pt x="209251" y="106849"/>
                </a:lnTo>
                <a:close/>
              </a:path>
              <a:path w="419100" h="366395">
                <a:moveTo>
                  <a:pt x="269922" y="0"/>
                </a:moveTo>
                <a:lnTo>
                  <a:pt x="253912" y="1054"/>
                </a:lnTo>
                <a:lnTo>
                  <a:pt x="238426" y="4148"/>
                </a:lnTo>
                <a:lnTo>
                  <a:pt x="223520" y="9174"/>
                </a:lnTo>
                <a:lnTo>
                  <a:pt x="209251" y="16024"/>
                </a:lnTo>
                <a:lnTo>
                  <a:pt x="327627" y="16024"/>
                </a:lnTo>
                <a:lnTo>
                  <a:pt x="309412" y="6545"/>
                </a:lnTo>
                <a:lnTo>
                  <a:pt x="269922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9288526" y="211277"/>
            <a:ext cx="18415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75">
                <a:solidFill>
                  <a:srgbClr val="565656"/>
                </a:solidFill>
                <a:latin typeface="Arial"/>
                <a:cs typeface="Arial"/>
              </a:rPr>
              <a:t>11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42481" y="1382077"/>
            <a:ext cx="4194810" cy="3481704"/>
            <a:chOff x="42481" y="1382077"/>
            <a:chExt cx="4194810" cy="3481704"/>
          </a:xfrm>
        </p:grpSpPr>
        <p:sp>
          <p:nvSpPr>
            <p:cNvPr id="7" name="object 7" descr=""/>
            <p:cNvSpPr/>
            <p:nvPr/>
          </p:nvSpPr>
          <p:spPr>
            <a:xfrm>
              <a:off x="47244" y="1530095"/>
              <a:ext cx="4185285" cy="3328670"/>
            </a:xfrm>
            <a:custGeom>
              <a:avLst/>
              <a:gdLst/>
              <a:ahLst/>
              <a:cxnLst/>
              <a:rect l="l" t="t" r="r" b="b"/>
              <a:pathLst>
                <a:path w="4185285" h="3328670">
                  <a:moveTo>
                    <a:pt x="0" y="3328416"/>
                  </a:moveTo>
                  <a:lnTo>
                    <a:pt x="4184904" y="3328416"/>
                  </a:lnTo>
                  <a:lnTo>
                    <a:pt x="4184904" y="0"/>
                  </a:lnTo>
                  <a:lnTo>
                    <a:pt x="0" y="0"/>
                  </a:lnTo>
                  <a:lnTo>
                    <a:pt x="0" y="3328416"/>
                  </a:lnTo>
                  <a:close/>
                </a:path>
              </a:pathLst>
            </a:custGeom>
            <a:ln w="9525">
              <a:solidFill>
                <a:srgbClr val="5A5A5A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8204" y="1781809"/>
              <a:ext cx="3977640" cy="2816225"/>
            </a:xfrm>
            <a:custGeom>
              <a:avLst/>
              <a:gdLst/>
              <a:ahLst/>
              <a:cxnLst/>
              <a:rect l="l" t="t" r="r" b="b"/>
              <a:pathLst>
                <a:path w="3977640" h="2816225">
                  <a:moveTo>
                    <a:pt x="439305" y="2490851"/>
                  </a:moveTo>
                  <a:lnTo>
                    <a:pt x="431698" y="2464816"/>
                  </a:lnTo>
                  <a:lnTo>
                    <a:pt x="429793" y="2459736"/>
                  </a:lnTo>
                  <a:lnTo>
                    <a:pt x="426631" y="2454656"/>
                  </a:lnTo>
                  <a:lnTo>
                    <a:pt x="423545" y="2448953"/>
                  </a:lnTo>
                  <a:lnTo>
                    <a:pt x="420128" y="2443251"/>
                  </a:lnTo>
                  <a:lnTo>
                    <a:pt x="416458" y="2437574"/>
                  </a:lnTo>
                  <a:lnTo>
                    <a:pt x="412686" y="2431923"/>
                  </a:lnTo>
                  <a:lnTo>
                    <a:pt x="404114" y="2419439"/>
                  </a:lnTo>
                  <a:lnTo>
                    <a:pt x="386740" y="2393975"/>
                  </a:lnTo>
                  <a:lnTo>
                    <a:pt x="377812" y="2381123"/>
                  </a:lnTo>
                  <a:lnTo>
                    <a:pt x="375285" y="2377313"/>
                  </a:lnTo>
                  <a:lnTo>
                    <a:pt x="369582" y="2377313"/>
                  </a:lnTo>
                  <a:lnTo>
                    <a:pt x="367042" y="2381758"/>
                  </a:lnTo>
                  <a:lnTo>
                    <a:pt x="364502" y="2385568"/>
                  </a:lnTo>
                  <a:lnTo>
                    <a:pt x="361340" y="2390013"/>
                  </a:lnTo>
                  <a:lnTo>
                    <a:pt x="358800" y="2393823"/>
                  </a:lnTo>
                  <a:lnTo>
                    <a:pt x="330276" y="2435606"/>
                  </a:lnTo>
                  <a:lnTo>
                    <a:pt x="325831" y="2441321"/>
                  </a:lnTo>
                  <a:lnTo>
                    <a:pt x="322033" y="2448306"/>
                  </a:lnTo>
                  <a:lnTo>
                    <a:pt x="305816" y="2493060"/>
                  </a:lnTo>
                  <a:lnTo>
                    <a:pt x="305854" y="2503487"/>
                  </a:lnTo>
                  <a:lnTo>
                    <a:pt x="323189" y="2539936"/>
                  </a:lnTo>
                  <a:lnTo>
                    <a:pt x="368312" y="2559939"/>
                  </a:lnTo>
                  <a:lnTo>
                    <a:pt x="379984" y="2559354"/>
                  </a:lnTo>
                  <a:lnTo>
                    <a:pt x="421500" y="2539936"/>
                  </a:lnTo>
                  <a:lnTo>
                    <a:pt x="439305" y="2495296"/>
                  </a:lnTo>
                  <a:lnTo>
                    <a:pt x="439305" y="2490851"/>
                  </a:lnTo>
                  <a:close/>
                </a:path>
                <a:path w="3977640" h="2816225">
                  <a:moveTo>
                    <a:pt x="591312" y="1312799"/>
                  </a:moveTo>
                  <a:lnTo>
                    <a:pt x="590613" y="1312799"/>
                  </a:lnTo>
                  <a:lnTo>
                    <a:pt x="590613" y="1311402"/>
                  </a:lnTo>
                  <a:lnTo>
                    <a:pt x="589915" y="1311402"/>
                  </a:lnTo>
                  <a:lnTo>
                    <a:pt x="589915" y="1310640"/>
                  </a:lnTo>
                  <a:lnTo>
                    <a:pt x="589216" y="1310005"/>
                  </a:lnTo>
                  <a:lnTo>
                    <a:pt x="588530" y="1309243"/>
                  </a:lnTo>
                  <a:lnTo>
                    <a:pt x="566229" y="1292987"/>
                  </a:lnTo>
                  <a:lnTo>
                    <a:pt x="566229" y="1311402"/>
                  </a:lnTo>
                  <a:lnTo>
                    <a:pt x="465874" y="1329563"/>
                  </a:lnTo>
                  <a:lnTo>
                    <a:pt x="464616" y="1321181"/>
                  </a:lnTo>
                  <a:lnTo>
                    <a:pt x="450634" y="1227328"/>
                  </a:lnTo>
                  <a:lnTo>
                    <a:pt x="450545" y="1226693"/>
                  </a:lnTo>
                  <a:lnTo>
                    <a:pt x="511175" y="1271524"/>
                  </a:lnTo>
                  <a:lnTo>
                    <a:pt x="566229" y="1311402"/>
                  </a:lnTo>
                  <a:lnTo>
                    <a:pt x="566229" y="1292987"/>
                  </a:lnTo>
                  <a:lnTo>
                    <a:pt x="475348" y="1226693"/>
                  </a:lnTo>
                  <a:lnTo>
                    <a:pt x="464654" y="1218946"/>
                  </a:lnTo>
                  <a:lnTo>
                    <a:pt x="462749" y="1217549"/>
                  </a:lnTo>
                  <a:lnTo>
                    <a:pt x="449846" y="1207973"/>
                  </a:lnTo>
                  <a:lnTo>
                    <a:pt x="449846" y="1321181"/>
                  </a:lnTo>
                  <a:lnTo>
                    <a:pt x="448449" y="1319898"/>
                  </a:lnTo>
                  <a:lnTo>
                    <a:pt x="448449" y="1338580"/>
                  </a:lnTo>
                  <a:lnTo>
                    <a:pt x="437997" y="1345565"/>
                  </a:lnTo>
                  <a:lnTo>
                    <a:pt x="386422" y="1382649"/>
                  </a:lnTo>
                  <a:lnTo>
                    <a:pt x="386422" y="1285494"/>
                  </a:lnTo>
                  <a:lnTo>
                    <a:pt x="435902" y="1328166"/>
                  </a:lnTo>
                  <a:lnTo>
                    <a:pt x="448449" y="1338580"/>
                  </a:lnTo>
                  <a:lnTo>
                    <a:pt x="448449" y="1319898"/>
                  </a:lnTo>
                  <a:lnTo>
                    <a:pt x="433120" y="1305687"/>
                  </a:lnTo>
                  <a:lnTo>
                    <a:pt x="409473" y="1285494"/>
                  </a:lnTo>
                  <a:lnTo>
                    <a:pt x="386422" y="1265809"/>
                  </a:lnTo>
                  <a:lnTo>
                    <a:pt x="386422" y="1260221"/>
                  </a:lnTo>
                  <a:lnTo>
                    <a:pt x="409511" y="1240663"/>
                  </a:lnTo>
                  <a:lnTo>
                    <a:pt x="435203" y="1218946"/>
                  </a:lnTo>
                  <a:lnTo>
                    <a:pt x="449846" y="1321181"/>
                  </a:lnTo>
                  <a:lnTo>
                    <a:pt x="449846" y="1207973"/>
                  </a:lnTo>
                  <a:lnTo>
                    <a:pt x="444969" y="1204341"/>
                  </a:lnTo>
                  <a:lnTo>
                    <a:pt x="444969" y="1203579"/>
                  </a:lnTo>
                  <a:lnTo>
                    <a:pt x="443572" y="1203579"/>
                  </a:lnTo>
                  <a:lnTo>
                    <a:pt x="442874" y="1202944"/>
                  </a:lnTo>
                  <a:lnTo>
                    <a:pt x="412902" y="1202944"/>
                  </a:lnTo>
                  <a:lnTo>
                    <a:pt x="412902" y="1217549"/>
                  </a:lnTo>
                  <a:lnTo>
                    <a:pt x="386422" y="1240663"/>
                  </a:lnTo>
                  <a:lnTo>
                    <a:pt x="386422" y="1217549"/>
                  </a:lnTo>
                  <a:lnTo>
                    <a:pt x="412902" y="1217549"/>
                  </a:lnTo>
                  <a:lnTo>
                    <a:pt x="412902" y="1202944"/>
                  </a:lnTo>
                  <a:lnTo>
                    <a:pt x="386422" y="1202944"/>
                  </a:lnTo>
                  <a:lnTo>
                    <a:pt x="386422" y="1167892"/>
                  </a:lnTo>
                  <a:lnTo>
                    <a:pt x="495833" y="1167892"/>
                  </a:lnTo>
                  <a:lnTo>
                    <a:pt x="495833" y="1214120"/>
                  </a:lnTo>
                  <a:lnTo>
                    <a:pt x="499325" y="1217549"/>
                  </a:lnTo>
                  <a:lnTo>
                    <a:pt x="506984" y="1217549"/>
                  </a:lnTo>
                  <a:lnTo>
                    <a:pt x="510476" y="1214120"/>
                  </a:lnTo>
                  <a:lnTo>
                    <a:pt x="510476" y="1167892"/>
                  </a:lnTo>
                  <a:lnTo>
                    <a:pt x="510476" y="1158113"/>
                  </a:lnTo>
                  <a:lnTo>
                    <a:pt x="509778" y="1158113"/>
                  </a:lnTo>
                  <a:lnTo>
                    <a:pt x="509778" y="1156716"/>
                  </a:lnTo>
                  <a:lnTo>
                    <a:pt x="509079" y="1156716"/>
                  </a:lnTo>
                  <a:lnTo>
                    <a:pt x="509079" y="1156081"/>
                  </a:lnTo>
                  <a:lnTo>
                    <a:pt x="507682" y="1154557"/>
                  </a:lnTo>
                  <a:lnTo>
                    <a:pt x="506984" y="1154557"/>
                  </a:lnTo>
                  <a:lnTo>
                    <a:pt x="506984" y="1153922"/>
                  </a:lnTo>
                  <a:lnTo>
                    <a:pt x="504901" y="1153922"/>
                  </a:lnTo>
                  <a:lnTo>
                    <a:pt x="396176" y="1116838"/>
                  </a:lnTo>
                  <a:lnTo>
                    <a:pt x="350888" y="1116838"/>
                  </a:lnTo>
                  <a:lnTo>
                    <a:pt x="242163" y="1153922"/>
                  </a:lnTo>
                  <a:lnTo>
                    <a:pt x="240080" y="1153922"/>
                  </a:lnTo>
                  <a:lnTo>
                    <a:pt x="240080" y="1154557"/>
                  </a:lnTo>
                  <a:lnTo>
                    <a:pt x="239382" y="1154557"/>
                  </a:lnTo>
                  <a:lnTo>
                    <a:pt x="237985" y="1156081"/>
                  </a:lnTo>
                  <a:lnTo>
                    <a:pt x="237985" y="1156716"/>
                  </a:lnTo>
                  <a:lnTo>
                    <a:pt x="237286" y="1156716"/>
                  </a:lnTo>
                  <a:lnTo>
                    <a:pt x="237286" y="1158875"/>
                  </a:lnTo>
                  <a:lnTo>
                    <a:pt x="236588" y="1158875"/>
                  </a:lnTo>
                  <a:lnTo>
                    <a:pt x="236588" y="1214120"/>
                  </a:lnTo>
                  <a:lnTo>
                    <a:pt x="240080" y="1217549"/>
                  </a:lnTo>
                  <a:lnTo>
                    <a:pt x="248437" y="1217549"/>
                  </a:lnTo>
                  <a:lnTo>
                    <a:pt x="251929" y="1214120"/>
                  </a:lnTo>
                  <a:lnTo>
                    <a:pt x="251929" y="1167892"/>
                  </a:lnTo>
                  <a:lnTo>
                    <a:pt x="356463" y="1167892"/>
                  </a:lnTo>
                  <a:lnTo>
                    <a:pt x="356463" y="1202944"/>
                  </a:lnTo>
                  <a:lnTo>
                    <a:pt x="356463" y="1576451"/>
                  </a:lnTo>
                  <a:lnTo>
                    <a:pt x="356463" y="1654175"/>
                  </a:lnTo>
                  <a:lnTo>
                    <a:pt x="244957" y="1654175"/>
                  </a:lnTo>
                  <a:lnTo>
                    <a:pt x="272135" y="1635252"/>
                  </a:lnTo>
                  <a:lnTo>
                    <a:pt x="356463" y="1576451"/>
                  </a:lnTo>
                  <a:lnTo>
                    <a:pt x="356463" y="1202944"/>
                  </a:lnTo>
                  <a:lnTo>
                    <a:pt x="355765" y="1202944"/>
                  </a:lnTo>
                  <a:lnTo>
                    <a:pt x="355765" y="1217549"/>
                  </a:lnTo>
                  <a:lnTo>
                    <a:pt x="355765" y="1240663"/>
                  </a:lnTo>
                  <a:lnTo>
                    <a:pt x="355765" y="1558290"/>
                  </a:lnTo>
                  <a:lnTo>
                    <a:pt x="262382" y="1622679"/>
                  </a:lnTo>
                  <a:lnTo>
                    <a:pt x="246354" y="1635252"/>
                  </a:lnTo>
                  <a:lnTo>
                    <a:pt x="267258" y="1493901"/>
                  </a:lnTo>
                  <a:lnTo>
                    <a:pt x="280492" y="1503807"/>
                  </a:lnTo>
                  <a:lnTo>
                    <a:pt x="355765" y="1555496"/>
                  </a:lnTo>
                  <a:lnTo>
                    <a:pt x="355765" y="1537970"/>
                  </a:lnTo>
                  <a:lnTo>
                    <a:pt x="292595" y="1493901"/>
                  </a:lnTo>
                  <a:lnTo>
                    <a:pt x="275615" y="1482090"/>
                  </a:lnTo>
                  <a:lnTo>
                    <a:pt x="285381" y="1474343"/>
                  </a:lnTo>
                  <a:lnTo>
                    <a:pt x="297624" y="1465326"/>
                  </a:lnTo>
                  <a:lnTo>
                    <a:pt x="355765" y="1422527"/>
                  </a:lnTo>
                  <a:lnTo>
                    <a:pt x="355765" y="1405128"/>
                  </a:lnTo>
                  <a:lnTo>
                    <a:pt x="288163" y="1454023"/>
                  </a:lnTo>
                  <a:lnTo>
                    <a:pt x="271437" y="1465326"/>
                  </a:lnTo>
                  <a:lnTo>
                    <a:pt x="288163" y="1352677"/>
                  </a:lnTo>
                  <a:lnTo>
                    <a:pt x="301409" y="1361694"/>
                  </a:lnTo>
                  <a:lnTo>
                    <a:pt x="355765" y="1400937"/>
                  </a:lnTo>
                  <a:lnTo>
                    <a:pt x="355765" y="1382649"/>
                  </a:lnTo>
                  <a:lnTo>
                    <a:pt x="314071" y="1352677"/>
                  </a:lnTo>
                  <a:lnTo>
                    <a:pt x="304190" y="1345565"/>
                  </a:lnTo>
                  <a:lnTo>
                    <a:pt x="295135" y="1338580"/>
                  </a:lnTo>
                  <a:lnTo>
                    <a:pt x="305384" y="1329563"/>
                  </a:lnTo>
                  <a:lnTo>
                    <a:pt x="314960" y="1321181"/>
                  </a:lnTo>
                  <a:lnTo>
                    <a:pt x="355765" y="1285494"/>
                  </a:lnTo>
                  <a:lnTo>
                    <a:pt x="355765" y="1265809"/>
                  </a:lnTo>
                  <a:lnTo>
                    <a:pt x="309765" y="1305687"/>
                  </a:lnTo>
                  <a:lnTo>
                    <a:pt x="292341" y="1321181"/>
                  </a:lnTo>
                  <a:lnTo>
                    <a:pt x="307047" y="1227328"/>
                  </a:lnTo>
                  <a:lnTo>
                    <a:pt x="307149" y="1226693"/>
                  </a:lnTo>
                  <a:lnTo>
                    <a:pt x="307263" y="1225931"/>
                  </a:lnTo>
                  <a:lnTo>
                    <a:pt x="308368" y="1218946"/>
                  </a:lnTo>
                  <a:lnTo>
                    <a:pt x="321614" y="1230122"/>
                  </a:lnTo>
                  <a:lnTo>
                    <a:pt x="355765" y="1260221"/>
                  </a:lnTo>
                  <a:lnTo>
                    <a:pt x="355765" y="1240663"/>
                  </a:lnTo>
                  <a:lnTo>
                    <a:pt x="331520" y="1218946"/>
                  </a:lnTo>
                  <a:lnTo>
                    <a:pt x="329971" y="1217549"/>
                  </a:lnTo>
                  <a:lnTo>
                    <a:pt x="355765" y="1217549"/>
                  </a:lnTo>
                  <a:lnTo>
                    <a:pt x="355765" y="1202944"/>
                  </a:lnTo>
                  <a:lnTo>
                    <a:pt x="299313" y="1202944"/>
                  </a:lnTo>
                  <a:lnTo>
                    <a:pt x="299313" y="1203579"/>
                  </a:lnTo>
                  <a:lnTo>
                    <a:pt x="297916" y="1203579"/>
                  </a:lnTo>
                  <a:lnTo>
                    <a:pt x="297916" y="1204341"/>
                  </a:lnTo>
                  <a:lnTo>
                    <a:pt x="297218" y="1204341"/>
                  </a:lnTo>
                  <a:lnTo>
                    <a:pt x="292341" y="1207960"/>
                  </a:lnTo>
                  <a:lnTo>
                    <a:pt x="292341" y="1225931"/>
                  </a:lnTo>
                  <a:lnTo>
                    <a:pt x="291642" y="1227328"/>
                  </a:lnTo>
                  <a:lnTo>
                    <a:pt x="284060" y="1278648"/>
                  </a:lnTo>
                  <a:lnTo>
                    <a:pt x="279615" y="1309243"/>
                  </a:lnTo>
                  <a:lnTo>
                    <a:pt x="277533" y="1324330"/>
                  </a:lnTo>
                  <a:lnTo>
                    <a:pt x="277012" y="1329563"/>
                  </a:lnTo>
                  <a:lnTo>
                    <a:pt x="248577" y="1324610"/>
                  </a:lnTo>
                  <a:lnTo>
                    <a:pt x="175958" y="1311402"/>
                  </a:lnTo>
                  <a:lnTo>
                    <a:pt x="231013" y="1271524"/>
                  </a:lnTo>
                  <a:lnTo>
                    <a:pt x="292341" y="1225931"/>
                  </a:lnTo>
                  <a:lnTo>
                    <a:pt x="292341" y="1207960"/>
                  </a:lnTo>
                  <a:lnTo>
                    <a:pt x="277520" y="1218946"/>
                  </a:lnTo>
                  <a:lnTo>
                    <a:pt x="153657" y="1309243"/>
                  </a:lnTo>
                  <a:lnTo>
                    <a:pt x="152971" y="1310005"/>
                  </a:lnTo>
                  <a:lnTo>
                    <a:pt x="152273" y="1310640"/>
                  </a:lnTo>
                  <a:lnTo>
                    <a:pt x="152273" y="1311402"/>
                  </a:lnTo>
                  <a:lnTo>
                    <a:pt x="151574" y="1311402"/>
                  </a:lnTo>
                  <a:lnTo>
                    <a:pt x="151574" y="1312799"/>
                  </a:lnTo>
                  <a:lnTo>
                    <a:pt x="150876" y="1312799"/>
                  </a:lnTo>
                  <a:lnTo>
                    <a:pt x="150876" y="1377823"/>
                  </a:lnTo>
                  <a:lnTo>
                    <a:pt x="153657" y="1381252"/>
                  </a:lnTo>
                  <a:lnTo>
                    <a:pt x="162026" y="1381252"/>
                  </a:lnTo>
                  <a:lnTo>
                    <a:pt x="165506" y="1377823"/>
                  </a:lnTo>
                  <a:lnTo>
                    <a:pt x="165506" y="1324610"/>
                  </a:lnTo>
                  <a:lnTo>
                    <a:pt x="169938" y="1325321"/>
                  </a:lnTo>
                  <a:lnTo>
                    <a:pt x="186766" y="1328166"/>
                  </a:lnTo>
                  <a:lnTo>
                    <a:pt x="274231" y="1344168"/>
                  </a:lnTo>
                  <a:lnTo>
                    <a:pt x="229628" y="1646428"/>
                  </a:lnTo>
                  <a:lnTo>
                    <a:pt x="228930" y="1654175"/>
                  </a:lnTo>
                  <a:lnTo>
                    <a:pt x="210108" y="1654175"/>
                  </a:lnTo>
                  <a:lnTo>
                    <a:pt x="206629" y="1657731"/>
                  </a:lnTo>
                  <a:lnTo>
                    <a:pt x="206629" y="1682115"/>
                  </a:lnTo>
                  <a:lnTo>
                    <a:pt x="185026" y="1682115"/>
                  </a:lnTo>
                  <a:lnTo>
                    <a:pt x="181533" y="1685671"/>
                  </a:lnTo>
                  <a:lnTo>
                    <a:pt x="181533" y="1728978"/>
                  </a:lnTo>
                  <a:lnTo>
                    <a:pt x="185026" y="1732534"/>
                  </a:lnTo>
                  <a:lnTo>
                    <a:pt x="558558" y="1732534"/>
                  </a:lnTo>
                  <a:lnTo>
                    <a:pt x="562038" y="1728978"/>
                  </a:lnTo>
                  <a:lnTo>
                    <a:pt x="562038" y="1685671"/>
                  </a:lnTo>
                  <a:lnTo>
                    <a:pt x="558558" y="1682115"/>
                  </a:lnTo>
                  <a:lnTo>
                    <a:pt x="536257" y="1682115"/>
                  </a:lnTo>
                  <a:lnTo>
                    <a:pt x="536257" y="1657731"/>
                  </a:lnTo>
                  <a:lnTo>
                    <a:pt x="532777" y="1654175"/>
                  </a:lnTo>
                  <a:lnTo>
                    <a:pt x="513956" y="1654175"/>
                  </a:lnTo>
                  <a:lnTo>
                    <a:pt x="512559" y="1646428"/>
                  </a:lnTo>
                  <a:lnTo>
                    <a:pt x="510895" y="1635252"/>
                  </a:lnTo>
                  <a:lnTo>
                    <a:pt x="497928" y="1547583"/>
                  </a:lnTo>
                  <a:lnTo>
                    <a:pt x="497928" y="1654175"/>
                  </a:lnTo>
                  <a:lnTo>
                    <a:pt x="386422" y="1654175"/>
                  </a:lnTo>
                  <a:lnTo>
                    <a:pt x="386422" y="1576451"/>
                  </a:lnTo>
                  <a:lnTo>
                    <a:pt x="486079" y="1646428"/>
                  </a:lnTo>
                  <a:lnTo>
                    <a:pt x="497928" y="1654175"/>
                  </a:lnTo>
                  <a:lnTo>
                    <a:pt x="497928" y="1547583"/>
                  </a:lnTo>
                  <a:lnTo>
                    <a:pt x="496531" y="1538135"/>
                  </a:lnTo>
                  <a:lnTo>
                    <a:pt x="496531" y="1635252"/>
                  </a:lnTo>
                  <a:lnTo>
                    <a:pt x="479806" y="1622679"/>
                  </a:lnTo>
                  <a:lnTo>
                    <a:pt x="412750" y="1576451"/>
                  </a:lnTo>
                  <a:lnTo>
                    <a:pt x="386422" y="1558290"/>
                  </a:lnTo>
                  <a:lnTo>
                    <a:pt x="386422" y="1555496"/>
                  </a:lnTo>
                  <a:lnTo>
                    <a:pt x="412165" y="1537970"/>
                  </a:lnTo>
                  <a:lnTo>
                    <a:pt x="462381" y="1503807"/>
                  </a:lnTo>
                  <a:lnTo>
                    <a:pt x="475627" y="1493901"/>
                  </a:lnTo>
                  <a:lnTo>
                    <a:pt x="496531" y="1635252"/>
                  </a:lnTo>
                  <a:lnTo>
                    <a:pt x="496531" y="1538135"/>
                  </a:lnTo>
                  <a:lnTo>
                    <a:pt x="489991" y="1493901"/>
                  </a:lnTo>
                  <a:lnTo>
                    <a:pt x="485762" y="1465326"/>
                  </a:lnTo>
                  <a:lnTo>
                    <a:pt x="471449" y="1368564"/>
                  </a:lnTo>
                  <a:lnTo>
                    <a:pt x="471449" y="1465326"/>
                  </a:lnTo>
                  <a:lnTo>
                    <a:pt x="467956" y="1462976"/>
                  </a:lnTo>
                  <a:lnTo>
                    <a:pt x="467956" y="1482090"/>
                  </a:lnTo>
                  <a:lnTo>
                    <a:pt x="459600" y="1486916"/>
                  </a:lnTo>
                  <a:lnTo>
                    <a:pt x="386422" y="1537970"/>
                  </a:lnTo>
                  <a:lnTo>
                    <a:pt x="386422" y="1422527"/>
                  </a:lnTo>
                  <a:lnTo>
                    <a:pt x="457504" y="1474343"/>
                  </a:lnTo>
                  <a:lnTo>
                    <a:pt x="467956" y="1482090"/>
                  </a:lnTo>
                  <a:lnTo>
                    <a:pt x="467956" y="1462976"/>
                  </a:lnTo>
                  <a:lnTo>
                    <a:pt x="454723" y="1454023"/>
                  </a:lnTo>
                  <a:lnTo>
                    <a:pt x="410718" y="1422527"/>
                  </a:lnTo>
                  <a:lnTo>
                    <a:pt x="386422" y="1405128"/>
                  </a:lnTo>
                  <a:lnTo>
                    <a:pt x="386422" y="1400937"/>
                  </a:lnTo>
                  <a:lnTo>
                    <a:pt x="412076" y="1382649"/>
                  </a:lnTo>
                  <a:lnTo>
                    <a:pt x="441477" y="1361694"/>
                  </a:lnTo>
                  <a:lnTo>
                    <a:pt x="454723" y="1352677"/>
                  </a:lnTo>
                  <a:lnTo>
                    <a:pt x="471449" y="1465326"/>
                  </a:lnTo>
                  <a:lnTo>
                    <a:pt x="471449" y="1368564"/>
                  </a:lnTo>
                  <a:lnTo>
                    <a:pt x="469099" y="1352677"/>
                  </a:lnTo>
                  <a:lnTo>
                    <a:pt x="468045" y="1345565"/>
                  </a:lnTo>
                  <a:lnTo>
                    <a:pt x="467956" y="1344168"/>
                  </a:lnTo>
                  <a:lnTo>
                    <a:pt x="547598" y="1329563"/>
                  </a:lnTo>
                  <a:lnTo>
                    <a:pt x="572236" y="1325321"/>
                  </a:lnTo>
                  <a:lnTo>
                    <a:pt x="576681" y="1324610"/>
                  </a:lnTo>
                  <a:lnTo>
                    <a:pt x="576681" y="1377823"/>
                  </a:lnTo>
                  <a:lnTo>
                    <a:pt x="580161" y="1381252"/>
                  </a:lnTo>
                  <a:lnTo>
                    <a:pt x="588530" y="1381252"/>
                  </a:lnTo>
                  <a:lnTo>
                    <a:pt x="591312" y="1377823"/>
                  </a:lnTo>
                  <a:lnTo>
                    <a:pt x="591312" y="1324610"/>
                  </a:lnTo>
                  <a:lnTo>
                    <a:pt x="591312" y="1312799"/>
                  </a:lnTo>
                  <a:close/>
                </a:path>
                <a:path w="3977640" h="2816225">
                  <a:moveTo>
                    <a:pt x="595884" y="2196084"/>
                  </a:moveTo>
                  <a:lnTo>
                    <a:pt x="589546" y="2189734"/>
                  </a:lnTo>
                  <a:lnTo>
                    <a:pt x="502704" y="2189734"/>
                  </a:lnTo>
                  <a:lnTo>
                    <a:pt x="502704" y="2459101"/>
                  </a:lnTo>
                  <a:lnTo>
                    <a:pt x="502704" y="2478151"/>
                  </a:lnTo>
                  <a:lnTo>
                    <a:pt x="488251" y="2528354"/>
                  </a:lnTo>
                  <a:lnTo>
                    <a:pt x="459587" y="2565374"/>
                  </a:lnTo>
                  <a:lnTo>
                    <a:pt x="419506" y="2590152"/>
                  </a:lnTo>
                  <a:lnTo>
                    <a:pt x="371475" y="2599182"/>
                  </a:lnTo>
                  <a:lnTo>
                    <a:pt x="323430" y="2590152"/>
                  </a:lnTo>
                  <a:lnTo>
                    <a:pt x="283362" y="2565374"/>
                  </a:lnTo>
                  <a:lnTo>
                    <a:pt x="254698" y="2528354"/>
                  </a:lnTo>
                  <a:lnTo>
                    <a:pt x="240893" y="2482596"/>
                  </a:lnTo>
                  <a:lnTo>
                    <a:pt x="240258" y="2478151"/>
                  </a:lnTo>
                  <a:lnTo>
                    <a:pt x="240258" y="2459101"/>
                  </a:lnTo>
                  <a:lnTo>
                    <a:pt x="254698" y="2408910"/>
                  </a:lnTo>
                  <a:lnTo>
                    <a:pt x="283362" y="2371890"/>
                  </a:lnTo>
                  <a:lnTo>
                    <a:pt x="323430" y="2347112"/>
                  </a:lnTo>
                  <a:lnTo>
                    <a:pt x="371475" y="2338070"/>
                  </a:lnTo>
                  <a:lnTo>
                    <a:pt x="419506" y="2347112"/>
                  </a:lnTo>
                  <a:lnTo>
                    <a:pt x="459587" y="2371890"/>
                  </a:lnTo>
                  <a:lnTo>
                    <a:pt x="488251" y="2408910"/>
                  </a:lnTo>
                  <a:lnTo>
                    <a:pt x="502069" y="2454656"/>
                  </a:lnTo>
                  <a:lnTo>
                    <a:pt x="502704" y="2459101"/>
                  </a:lnTo>
                  <a:lnTo>
                    <a:pt x="502704" y="2189734"/>
                  </a:lnTo>
                  <a:lnTo>
                    <a:pt x="156578" y="2189734"/>
                  </a:lnTo>
                  <a:lnTo>
                    <a:pt x="150876" y="2196084"/>
                  </a:lnTo>
                  <a:lnTo>
                    <a:pt x="150876" y="2211324"/>
                  </a:lnTo>
                  <a:lnTo>
                    <a:pt x="156578" y="2217039"/>
                  </a:lnTo>
                  <a:lnTo>
                    <a:pt x="176237" y="2217039"/>
                  </a:lnTo>
                  <a:lnTo>
                    <a:pt x="176237" y="2454656"/>
                  </a:lnTo>
                  <a:lnTo>
                    <a:pt x="156578" y="2454656"/>
                  </a:lnTo>
                  <a:lnTo>
                    <a:pt x="150876" y="2461006"/>
                  </a:lnTo>
                  <a:lnTo>
                    <a:pt x="150876" y="2476246"/>
                  </a:lnTo>
                  <a:lnTo>
                    <a:pt x="156578" y="2482596"/>
                  </a:lnTo>
                  <a:lnTo>
                    <a:pt x="176237" y="2482596"/>
                  </a:lnTo>
                  <a:lnTo>
                    <a:pt x="176237" y="2720213"/>
                  </a:lnTo>
                  <a:lnTo>
                    <a:pt x="156578" y="2720213"/>
                  </a:lnTo>
                  <a:lnTo>
                    <a:pt x="150876" y="2725928"/>
                  </a:lnTo>
                  <a:lnTo>
                    <a:pt x="150876" y="2741168"/>
                  </a:lnTo>
                  <a:lnTo>
                    <a:pt x="156578" y="2747518"/>
                  </a:lnTo>
                  <a:lnTo>
                    <a:pt x="589546" y="2747518"/>
                  </a:lnTo>
                  <a:lnTo>
                    <a:pt x="595884" y="2741168"/>
                  </a:lnTo>
                  <a:lnTo>
                    <a:pt x="595884" y="2725928"/>
                  </a:lnTo>
                  <a:lnTo>
                    <a:pt x="589546" y="2720213"/>
                  </a:lnTo>
                  <a:lnTo>
                    <a:pt x="566724" y="2720213"/>
                  </a:lnTo>
                  <a:lnTo>
                    <a:pt x="566724" y="2599182"/>
                  </a:lnTo>
                  <a:lnTo>
                    <a:pt x="566724" y="2482596"/>
                  </a:lnTo>
                  <a:lnTo>
                    <a:pt x="589546" y="2482596"/>
                  </a:lnTo>
                  <a:lnTo>
                    <a:pt x="595884" y="2476246"/>
                  </a:lnTo>
                  <a:lnTo>
                    <a:pt x="595884" y="2461006"/>
                  </a:lnTo>
                  <a:lnTo>
                    <a:pt x="589546" y="2454656"/>
                  </a:lnTo>
                  <a:lnTo>
                    <a:pt x="566724" y="2454656"/>
                  </a:lnTo>
                  <a:lnTo>
                    <a:pt x="566724" y="2338070"/>
                  </a:lnTo>
                  <a:lnTo>
                    <a:pt x="566724" y="2217039"/>
                  </a:lnTo>
                  <a:lnTo>
                    <a:pt x="589546" y="2217039"/>
                  </a:lnTo>
                  <a:lnTo>
                    <a:pt x="595884" y="2211324"/>
                  </a:lnTo>
                  <a:lnTo>
                    <a:pt x="595884" y="2196084"/>
                  </a:lnTo>
                  <a:close/>
                </a:path>
                <a:path w="3977640" h="2816225">
                  <a:moveTo>
                    <a:pt x="743712" y="402590"/>
                  </a:moveTo>
                  <a:lnTo>
                    <a:pt x="735571" y="346710"/>
                  </a:lnTo>
                  <a:lnTo>
                    <a:pt x="722642" y="257810"/>
                  </a:lnTo>
                  <a:lnTo>
                    <a:pt x="718388" y="228600"/>
                  </a:lnTo>
                  <a:lnTo>
                    <a:pt x="706755" y="148590"/>
                  </a:lnTo>
                  <a:lnTo>
                    <a:pt x="702678" y="120650"/>
                  </a:lnTo>
                  <a:lnTo>
                    <a:pt x="691972" y="46990"/>
                  </a:lnTo>
                  <a:lnTo>
                    <a:pt x="686244" y="7632"/>
                  </a:lnTo>
                  <a:lnTo>
                    <a:pt x="685393" y="3810"/>
                  </a:lnTo>
                  <a:lnTo>
                    <a:pt x="685393" y="341642"/>
                  </a:lnTo>
                  <a:lnTo>
                    <a:pt x="685393" y="344182"/>
                  </a:lnTo>
                  <a:lnTo>
                    <a:pt x="683704" y="346710"/>
                  </a:lnTo>
                  <a:lnTo>
                    <a:pt x="604266" y="346710"/>
                  </a:lnTo>
                  <a:lnTo>
                    <a:pt x="602576" y="344182"/>
                  </a:lnTo>
                  <a:lnTo>
                    <a:pt x="602449" y="341642"/>
                  </a:lnTo>
                  <a:lnTo>
                    <a:pt x="595083" y="262890"/>
                  </a:lnTo>
                  <a:lnTo>
                    <a:pt x="594969" y="259092"/>
                  </a:lnTo>
                  <a:lnTo>
                    <a:pt x="596658" y="257810"/>
                  </a:lnTo>
                  <a:lnTo>
                    <a:pt x="672719" y="257810"/>
                  </a:lnTo>
                  <a:lnTo>
                    <a:pt x="674408" y="259092"/>
                  </a:lnTo>
                  <a:lnTo>
                    <a:pt x="674408" y="261632"/>
                  </a:lnTo>
                  <a:lnTo>
                    <a:pt x="685393" y="341642"/>
                  </a:lnTo>
                  <a:lnTo>
                    <a:pt x="685393" y="3810"/>
                  </a:lnTo>
                  <a:lnTo>
                    <a:pt x="682015" y="0"/>
                  </a:lnTo>
                  <a:lnTo>
                    <a:pt x="670191" y="0"/>
                  </a:lnTo>
                  <a:lnTo>
                    <a:pt x="670191" y="223532"/>
                  </a:lnTo>
                  <a:lnTo>
                    <a:pt x="670191" y="226060"/>
                  </a:lnTo>
                  <a:lnTo>
                    <a:pt x="668489" y="228600"/>
                  </a:lnTo>
                  <a:lnTo>
                    <a:pt x="593280" y="228600"/>
                  </a:lnTo>
                  <a:lnTo>
                    <a:pt x="591591" y="226060"/>
                  </a:lnTo>
                  <a:lnTo>
                    <a:pt x="591464" y="223532"/>
                  </a:lnTo>
                  <a:lnTo>
                    <a:pt x="583984" y="152400"/>
                  </a:lnTo>
                  <a:lnTo>
                    <a:pt x="583984" y="149860"/>
                  </a:lnTo>
                  <a:lnTo>
                    <a:pt x="585673" y="148590"/>
                  </a:lnTo>
                  <a:lnTo>
                    <a:pt x="659193" y="148590"/>
                  </a:lnTo>
                  <a:lnTo>
                    <a:pt x="660044" y="149860"/>
                  </a:lnTo>
                  <a:lnTo>
                    <a:pt x="660044" y="151142"/>
                  </a:lnTo>
                  <a:lnTo>
                    <a:pt x="670191" y="223532"/>
                  </a:lnTo>
                  <a:lnTo>
                    <a:pt x="670191" y="0"/>
                  </a:lnTo>
                  <a:lnTo>
                    <a:pt x="656666" y="0"/>
                  </a:lnTo>
                  <a:lnTo>
                    <a:pt x="656666" y="119392"/>
                  </a:lnTo>
                  <a:lnTo>
                    <a:pt x="654126" y="120650"/>
                  </a:lnTo>
                  <a:lnTo>
                    <a:pt x="583133" y="120650"/>
                  </a:lnTo>
                  <a:lnTo>
                    <a:pt x="581444" y="119392"/>
                  </a:lnTo>
                  <a:lnTo>
                    <a:pt x="581342" y="116840"/>
                  </a:lnTo>
                  <a:lnTo>
                    <a:pt x="576376" y="61671"/>
                  </a:lnTo>
                  <a:lnTo>
                    <a:pt x="576376" y="341642"/>
                  </a:lnTo>
                  <a:lnTo>
                    <a:pt x="576376" y="344182"/>
                  </a:lnTo>
                  <a:lnTo>
                    <a:pt x="574687" y="346710"/>
                  </a:lnTo>
                  <a:lnTo>
                    <a:pt x="495249" y="346710"/>
                  </a:lnTo>
                  <a:lnTo>
                    <a:pt x="493560" y="344182"/>
                  </a:lnTo>
                  <a:lnTo>
                    <a:pt x="493483" y="341642"/>
                  </a:lnTo>
                  <a:lnTo>
                    <a:pt x="489394" y="262890"/>
                  </a:lnTo>
                  <a:lnTo>
                    <a:pt x="489331" y="259092"/>
                  </a:lnTo>
                  <a:lnTo>
                    <a:pt x="491020" y="257810"/>
                  </a:lnTo>
                  <a:lnTo>
                    <a:pt x="567931" y="257810"/>
                  </a:lnTo>
                  <a:lnTo>
                    <a:pt x="569620" y="259092"/>
                  </a:lnTo>
                  <a:lnTo>
                    <a:pt x="569722" y="262890"/>
                  </a:lnTo>
                  <a:lnTo>
                    <a:pt x="576376" y="341642"/>
                  </a:lnTo>
                  <a:lnTo>
                    <a:pt x="576376" y="61671"/>
                  </a:lnTo>
                  <a:lnTo>
                    <a:pt x="575627" y="53340"/>
                  </a:lnTo>
                  <a:lnTo>
                    <a:pt x="575525" y="52082"/>
                  </a:lnTo>
                  <a:lnTo>
                    <a:pt x="574687" y="49542"/>
                  </a:lnTo>
                  <a:lnTo>
                    <a:pt x="576376" y="46990"/>
                  </a:lnTo>
                  <a:lnTo>
                    <a:pt x="645680" y="46990"/>
                  </a:lnTo>
                  <a:lnTo>
                    <a:pt x="647369" y="49542"/>
                  </a:lnTo>
                  <a:lnTo>
                    <a:pt x="647369" y="52082"/>
                  </a:lnTo>
                  <a:lnTo>
                    <a:pt x="655815" y="116840"/>
                  </a:lnTo>
                  <a:lnTo>
                    <a:pt x="656666" y="119392"/>
                  </a:lnTo>
                  <a:lnTo>
                    <a:pt x="656666" y="0"/>
                  </a:lnTo>
                  <a:lnTo>
                    <a:pt x="566229" y="0"/>
                  </a:lnTo>
                  <a:lnTo>
                    <a:pt x="566229" y="223532"/>
                  </a:lnTo>
                  <a:lnTo>
                    <a:pt x="566229" y="226060"/>
                  </a:lnTo>
                  <a:lnTo>
                    <a:pt x="564540" y="228600"/>
                  </a:lnTo>
                  <a:lnTo>
                    <a:pt x="489331" y="228600"/>
                  </a:lnTo>
                  <a:lnTo>
                    <a:pt x="487641" y="226060"/>
                  </a:lnTo>
                  <a:lnTo>
                    <a:pt x="487578" y="223532"/>
                  </a:lnTo>
                  <a:lnTo>
                    <a:pt x="484314" y="153682"/>
                  </a:lnTo>
                  <a:lnTo>
                    <a:pt x="484263" y="149860"/>
                  </a:lnTo>
                  <a:lnTo>
                    <a:pt x="485952" y="148590"/>
                  </a:lnTo>
                  <a:lnTo>
                    <a:pt x="558634" y="148590"/>
                  </a:lnTo>
                  <a:lnTo>
                    <a:pt x="560324" y="149860"/>
                  </a:lnTo>
                  <a:lnTo>
                    <a:pt x="560412" y="152400"/>
                  </a:lnTo>
                  <a:lnTo>
                    <a:pt x="566229" y="223532"/>
                  </a:lnTo>
                  <a:lnTo>
                    <a:pt x="566229" y="0"/>
                  </a:lnTo>
                  <a:lnTo>
                    <a:pt x="557784" y="0"/>
                  </a:lnTo>
                  <a:lnTo>
                    <a:pt x="557784" y="119392"/>
                  </a:lnTo>
                  <a:lnTo>
                    <a:pt x="556094" y="120650"/>
                  </a:lnTo>
                  <a:lnTo>
                    <a:pt x="484263" y="120650"/>
                  </a:lnTo>
                  <a:lnTo>
                    <a:pt x="482561" y="119392"/>
                  </a:lnTo>
                  <a:lnTo>
                    <a:pt x="482498" y="116840"/>
                  </a:lnTo>
                  <a:lnTo>
                    <a:pt x="479247" y="53340"/>
                  </a:lnTo>
                  <a:lnTo>
                    <a:pt x="479183" y="49542"/>
                  </a:lnTo>
                  <a:lnTo>
                    <a:pt x="480872" y="46990"/>
                  </a:lnTo>
                  <a:lnTo>
                    <a:pt x="550176" y="46990"/>
                  </a:lnTo>
                  <a:lnTo>
                    <a:pt x="551865" y="49542"/>
                  </a:lnTo>
                  <a:lnTo>
                    <a:pt x="551942" y="53340"/>
                  </a:lnTo>
                  <a:lnTo>
                    <a:pt x="556831" y="116840"/>
                  </a:lnTo>
                  <a:lnTo>
                    <a:pt x="556933" y="118110"/>
                  </a:lnTo>
                  <a:lnTo>
                    <a:pt x="557784" y="119392"/>
                  </a:lnTo>
                  <a:lnTo>
                    <a:pt x="557784" y="0"/>
                  </a:lnTo>
                  <a:lnTo>
                    <a:pt x="467360" y="0"/>
                  </a:lnTo>
                  <a:lnTo>
                    <a:pt x="467360" y="341642"/>
                  </a:lnTo>
                  <a:lnTo>
                    <a:pt x="467360" y="344182"/>
                  </a:lnTo>
                  <a:lnTo>
                    <a:pt x="465670" y="346710"/>
                  </a:lnTo>
                  <a:lnTo>
                    <a:pt x="404812" y="346710"/>
                  </a:lnTo>
                  <a:lnTo>
                    <a:pt x="404812" y="412750"/>
                  </a:lnTo>
                  <a:lnTo>
                    <a:pt x="404812" y="542290"/>
                  </a:lnTo>
                  <a:lnTo>
                    <a:pt x="349885" y="542290"/>
                  </a:lnTo>
                  <a:lnTo>
                    <a:pt x="349885" y="412750"/>
                  </a:lnTo>
                  <a:lnTo>
                    <a:pt x="404812" y="412750"/>
                  </a:lnTo>
                  <a:lnTo>
                    <a:pt x="404812" y="346710"/>
                  </a:lnTo>
                  <a:lnTo>
                    <a:pt x="386219" y="346710"/>
                  </a:lnTo>
                  <a:lnTo>
                    <a:pt x="384530" y="344182"/>
                  </a:lnTo>
                  <a:lnTo>
                    <a:pt x="384530" y="259092"/>
                  </a:lnTo>
                  <a:lnTo>
                    <a:pt x="386219" y="257810"/>
                  </a:lnTo>
                  <a:lnTo>
                    <a:pt x="462280" y="257810"/>
                  </a:lnTo>
                  <a:lnTo>
                    <a:pt x="463969" y="259092"/>
                  </a:lnTo>
                  <a:lnTo>
                    <a:pt x="464019" y="262890"/>
                  </a:lnTo>
                  <a:lnTo>
                    <a:pt x="467360" y="341642"/>
                  </a:lnTo>
                  <a:lnTo>
                    <a:pt x="467360" y="0"/>
                  </a:lnTo>
                  <a:lnTo>
                    <a:pt x="463130" y="0"/>
                  </a:lnTo>
                  <a:lnTo>
                    <a:pt x="463130" y="223532"/>
                  </a:lnTo>
                  <a:lnTo>
                    <a:pt x="463130" y="226060"/>
                  </a:lnTo>
                  <a:lnTo>
                    <a:pt x="460590" y="228600"/>
                  </a:lnTo>
                  <a:lnTo>
                    <a:pt x="386219" y="228600"/>
                  </a:lnTo>
                  <a:lnTo>
                    <a:pt x="383692" y="226060"/>
                  </a:lnTo>
                  <a:lnTo>
                    <a:pt x="383692" y="149860"/>
                  </a:lnTo>
                  <a:lnTo>
                    <a:pt x="385381" y="148590"/>
                  </a:lnTo>
                  <a:lnTo>
                    <a:pt x="458063" y="148590"/>
                  </a:lnTo>
                  <a:lnTo>
                    <a:pt x="459752" y="149860"/>
                  </a:lnTo>
                  <a:lnTo>
                    <a:pt x="459854" y="153682"/>
                  </a:lnTo>
                  <a:lnTo>
                    <a:pt x="463130" y="223532"/>
                  </a:lnTo>
                  <a:lnTo>
                    <a:pt x="463130" y="0"/>
                  </a:lnTo>
                  <a:lnTo>
                    <a:pt x="458901" y="0"/>
                  </a:lnTo>
                  <a:lnTo>
                    <a:pt x="458901" y="119392"/>
                  </a:lnTo>
                  <a:lnTo>
                    <a:pt x="457212" y="120650"/>
                  </a:lnTo>
                  <a:lnTo>
                    <a:pt x="385381" y="120650"/>
                  </a:lnTo>
                  <a:lnTo>
                    <a:pt x="383692" y="119392"/>
                  </a:lnTo>
                  <a:lnTo>
                    <a:pt x="383578" y="109232"/>
                  </a:lnTo>
                  <a:lnTo>
                    <a:pt x="382854" y="53340"/>
                  </a:lnTo>
                  <a:lnTo>
                    <a:pt x="382841" y="49542"/>
                  </a:lnTo>
                  <a:lnTo>
                    <a:pt x="384530" y="46990"/>
                  </a:lnTo>
                  <a:lnTo>
                    <a:pt x="453834" y="46990"/>
                  </a:lnTo>
                  <a:lnTo>
                    <a:pt x="455523" y="49542"/>
                  </a:lnTo>
                  <a:lnTo>
                    <a:pt x="456374" y="52082"/>
                  </a:lnTo>
                  <a:lnTo>
                    <a:pt x="458851" y="116840"/>
                  </a:lnTo>
                  <a:lnTo>
                    <a:pt x="458901" y="119392"/>
                  </a:lnTo>
                  <a:lnTo>
                    <a:pt x="458901" y="0"/>
                  </a:lnTo>
                  <a:lnTo>
                    <a:pt x="360019" y="0"/>
                  </a:lnTo>
                  <a:lnTo>
                    <a:pt x="360019" y="49542"/>
                  </a:lnTo>
                  <a:lnTo>
                    <a:pt x="360019" y="119392"/>
                  </a:lnTo>
                  <a:lnTo>
                    <a:pt x="360019" y="149860"/>
                  </a:lnTo>
                  <a:lnTo>
                    <a:pt x="359181" y="223532"/>
                  </a:lnTo>
                  <a:lnTo>
                    <a:pt x="359181" y="226060"/>
                  </a:lnTo>
                  <a:lnTo>
                    <a:pt x="359181" y="259092"/>
                  </a:lnTo>
                  <a:lnTo>
                    <a:pt x="359156" y="262890"/>
                  </a:lnTo>
                  <a:lnTo>
                    <a:pt x="358330" y="341642"/>
                  </a:lnTo>
                  <a:lnTo>
                    <a:pt x="358330" y="344182"/>
                  </a:lnTo>
                  <a:lnTo>
                    <a:pt x="356641" y="346710"/>
                  </a:lnTo>
                  <a:lnTo>
                    <a:pt x="278041" y="346710"/>
                  </a:lnTo>
                  <a:lnTo>
                    <a:pt x="275513" y="344182"/>
                  </a:lnTo>
                  <a:lnTo>
                    <a:pt x="276352" y="341642"/>
                  </a:lnTo>
                  <a:lnTo>
                    <a:pt x="278841" y="262890"/>
                  </a:lnTo>
                  <a:lnTo>
                    <a:pt x="278892" y="259092"/>
                  </a:lnTo>
                  <a:lnTo>
                    <a:pt x="280581" y="257810"/>
                  </a:lnTo>
                  <a:lnTo>
                    <a:pt x="357492" y="257810"/>
                  </a:lnTo>
                  <a:lnTo>
                    <a:pt x="359181" y="259092"/>
                  </a:lnTo>
                  <a:lnTo>
                    <a:pt x="359181" y="226060"/>
                  </a:lnTo>
                  <a:lnTo>
                    <a:pt x="357492" y="228600"/>
                  </a:lnTo>
                  <a:lnTo>
                    <a:pt x="282270" y="228600"/>
                  </a:lnTo>
                  <a:lnTo>
                    <a:pt x="280581" y="226060"/>
                  </a:lnTo>
                  <a:lnTo>
                    <a:pt x="280619" y="223532"/>
                  </a:lnTo>
                  <a:lnTo>
                    <a:pt x="283032" y="153682"/>
                  </a:lnTo>
                  <a:lnTo>
                    <a:pt x="283121" y="149860"/>
                  </a:lnTo>
                  <a:lnTo>
                    <a:pt x="284810" y="148590"/>
                  </a:lnTo>
                  <a:lnTo>
                    <a:pt x="357492" y="148590"/>
                  </a:lnTo>
                  <a:lnTo>
                    <a:pt x="360019" y="149860"/>
                  </a:lnTo>
                  <a:lnTo>
                    <a:pt x="360019" y="119392"/>
                  </a:lnTo>
                  <a:lnTo>
                    <a:pt x="357492" y="120650"/>
                  </a:lnTo>
                  <a:lnTo>
                    <a:pt x="286499" y="120650"/>
                  </a:lnTo>
                  <a:lnTo>
                    <a:pt x="284810" y="119392"/>
                  </a:lnTo>
                  <a:lnTo>
                    <a:pt x="284848" y="116840"/>
                  </a:lnTo>
                  <a:lnTo>
                    <a:pt x="287286" y="53340"/>
                  </a:lnTo>
                  <a:lnTo>
                    <a:pt x="287337" y="49542"/>
                  </a:lnTo>
                  <a:lnTo>
                    <a:pt x="289039" y="46990"/>
                  </a:lnTo>
                  <a:lnTo>
                    <a:pt x="358330" y="46990"/>
                  </a:lnTo>
                  <a:lnTo>
                    <a:pt x="360019" y="49542"/>
                  </a:lnTo>
                  <a:lnTo>
                    <a:pt x="360019" y="0"/>
                  </a:lnTo>
                  <a:lnTo>
                    <a:pt x="264528" y="0"/>
                  </a:lnTo>
                  <a:lnTo>
                    <a:pt x="264528" y="49542"/>
                  </a:lnTo>
                  <a:lnTo>
                    <a:pt x="264464" y="53340"/>
                  </a:lnTo>
                  <a:lnTo>
                    <a:pt x="261213" y="116840"/>
                  </a:lnTo>
                  <a:lnTo>
                    <a:pt x="261150" y="118110"/>
                  </a:lnTo>
                  <a:lnTo>
                    <a:pt x="260299" y="119392"/>
                  </a:lnTo>
                  <a:lnTo>
                    <a:pt x="259448" y="120027"/>
                  </a:lnTo>
                  <a:lnTo>
                    <a:pt x="259448" y="149860"/>
                  </a:lnTo>
                  <a:lnTo>
                    <a:pt x="258610" y="152400"/>
                  </a:lnTo>
                  <a:lnTo>
                    <a:pt x="255282" y="223532"/>
                  </a:lnTo>
                  <a:lnTo>
                    <a:pt x="255231" y="226060"/>
                  </a:lnTo>
                  <a:lnTo>
                    <a:pt x="253542" y="228600"/>
                  </a:lnTo>
                  <a:lnTo>
                    <a:pt x="253542" y="259092"/>
                  </a:lnTo>
                  <a:lnTo>
                    <a:pt x="253479" y="262890"/>
                  </a:lnTo>
                  <a:lnTo>
                    <a:pt x="250151" y="341642"/>
                  </a:lnTo>
                  <a:lnTo>
                    <a:pt x="250151" y="344182"/>
                  </a:lnTo>
                  <a:lnTo>
                    <a:pt x="247624" y="346710"/>
                  </a:lnTo>
                  <a:lnTo>
                    <a:pt x="169024" y="346710"/>
                  </a:lnTo>
                  <a:lnTo>
                    <a:pt x="167335" y="344182"/>
                  </a:lnTo>
                  <a:lnTo>
                    <a:pt x="167436" y="341642"/>
                  </a:lnTo>
                  <a:lnTo>
                    <a:pt x="173977" y="262890"/>
                  </a:lnTo>
                  <a:lnTo>
                    <a:pt x="174091" y="259092"/>
                  </a:lnTo>
                  <a:lnTo>
                    <a:pt x="175780" y="257810"/>
                  </a:lnTo>
                  <a:lnTo>
                    <a:pt x="251853" y="257810"/>
                  </a:lnTo>
                  <a:lnTo>
                    <a:pt x="253542" y="259092"/>
                  </a:lnTo>
                  <a:lnTo>
                    <a:pt x="253542" y="228600"/>
                  </a:lnTo>
                  <a:lnTo>
                    <a:pt x="178320" y="228600"/>
                  </a:lnTo>
                  <a:lnTo>
                    <a:pt x="176631" y="226060"/>
                  </a:lnTo>
                  <a:lnTo>
                    <a:pt x="176720" y="223532"/>
                  </a:lnTo>
                  <a:lnTo>
                    <a:pt x="182333" y="153682"/>
                  </a:lnTo>
                  <a:lnTo>
                    <a:pt x="182435" y="152400"/>
                  </a:lnTo>
                  <a:lnTo>
                    <a:pt x="182549" y="151142"/>
                  </a:lnTo>
                  <a:lnTo>
                    <a:pt x="183388" y="149860"/>
                  </a:lnTo>
                  <a:lnTo>
                    <a:pt x="185077" y="148590"/>
                  </a:lnTo>
                  <a:lnTo>
                    <a:pt x="256921" y="148590"/>
                  </a:lnTo>
                  <a:lnTo>
                    <a:pt x="259448" y="149860"/>
                  </a:lnTo>
                  <a:lnTo>
                    <a:pt x="259448" y="120027"/>
                  </a:lnTo>
                  <a:lnTo>
                    <a:pt x="258610" y="120650"/>
                  </a:lnTo>
                  <a:lnTo>
                    <a:pt x="187617" y="120650"/>
                  </a:lnTo>
                  <a:lnTo>
                    <a:pt x="185928" y="119392"/>
                  </a:lnTo>
                  <a:lnTo>
                    <a:pt x="186004" y="116840"/>
                  </a:lnTo>
                  <a:lnTo>
                    <a:pt x="190893" y="53340"/>
                  </a:lnTo>
                  <a:lnTo>
                    <a:pt x="190995" y="49542"/>
                  </a:lnTo>
                  <a:lnTo>
                    <a:pt x="193535" y="46990"/>
                  </a:lnTo>
                  <a:lnTo>
                    <a:pt x="262839" y="46990"/>
                  </a:lnTo>
                  <a:lnTo>
                    <a:pt x="264528" y="49542"/>
                  </a:lnTo>
                  <a:lnTo>
                    <a:pt x="264528" y="0"/>
                  </a:lnTo>
                  <a:lnTo>
                    <a:pt x="168186" y="0"/>
                  </a:lnTo>
                  <a:lnTo>
                    <a:pt x="168186" y="49542"/>
                  </a:lnTo>
                  <a:lnTo>
                    <a:pt x="168071" y="53340"/>
                  </a:lnTo>
                  <a:lnTo>
                    <a:pt x="161417" y="118110"/>
                  </a:lnTo>
                  <a:lnTo>
                    <a:pt x="161417" y="119392"/>
                  </a:lnTo>
                  <a:lnTo>
                    <a:pt x="160578" y="120650"/>
                  </a:lnTo>
                  <a:lnTo>
                    <a:pt x="158889" y="120650"/>
                  </a:lnTo>
                  <a:lnTo>
                    <a:pt x="158889" y="149860"/>
                  </a:lnTo>
                  <a:lnTo>
                    <a:pt x="158775" y="153682"/>
                  </a:lnTo>
                  <a:lnTo>
                    <a:pt x="152234" y="223532"/>
                  </a:lnTo>
                  <a:lnTo>
                    <a:pt x="152120" y="226060"/>
                  </a:lnTo>
                  <a:lnTo>
                    <a:pt x="149593" y="228600"/>
                  </a:lnTo>
                  <a:lnTo>
                    <a:pt x="148742" y="228600"/>
                  </a:lnTo>
                  <a:lnTo>
                    <a:pt x="148742" y="259092"/>
                  </a:lnTo>
                  <a:lnTo>
                    <a:pt x="148615" y="262890"/>
                  </a:lnTo>
                  <a:lnTo>
                    <a:pt x="141135" y="341642"/>
                  </a:lnTo>
                  <a:lnTo>
                    <a:pt x="139446" y="346710"/>
                  </a:lnTo>
                  <a:lnTo>
                    <a:pt x="60007" y="346710"/>
                  </a:lnTo>
                  <a:lnTo>
                    <a:pt x="58318" y="344182"/>
                  </a:lnTo>
                  <a:lnTo>
                    <a:pt x="58318" y="341642"/>
                  </a:lnTo>
                  <a:lnTo>
                    <a:pt x="68453" y="261632"/>
                  </a:lnTo>
                  <a:lnTo>
                    <a:pt x="69303" y="259092"/>
                  </a:lnTo>
                  <a:lnTo>
                    <a:pt x="70142" y="257810"/>
                  </a:lnTo>
                  <a:lnTo>
                    <a:pt x="147053" y="257810"/>
                  </a:lnTo>
                  <a:lnTo>
                    <a:pt x="148742" y="259092"/>
                  </a:lnTo>
                  <a:lnTo>
                    <a:pt x="148742" y="228600"/>
                  </a:lnTo>
                  <a:lnTo>
                    <a:pt x="75222" y="228600"/>
                  </a:lnTo>
                  <a:lnTo>
                    <a:pt x="72682" y="226060"/>
                  </a:lnTo>
                  <a:lnTo>
                    <a:pt x="73520" y="223532"/>
                  </a:lnTo>
                  <a:lnTo>
                    <a:pt x="82816" y="151142"/>
                  </a:lnTo>
                  <a:lnTo>
                    <a:pt x="82816" y="149860"/>
                  </a:lnTo>
                  <a:lnTo>
                    <a:pt x="84518" y="148590"/>
                  </a:lnTo>
                  <a:lnTo>
                    <a:pt x="157187" y="148590"/>
                  </a:lnTo>
                  <a:lnTo>
                    <a:pt x="158889" y="149860"/>
                  </a:lnTo>
                  <a:lnTo>
                    <a:pt x="158889" y="120650"/>
                  </a:lnTo>
                  <a:lnTo>
                    <a:pt x="88734" y="120650"/>
                  </a:lnTo>
                  <a:lnTo>
                    <a:pt x="87045" y="119392"/>
                  </a:lnTo>
                  <a:lnTo>
                    <a:pt x="87045" y="116840"/>
                  </a:lnTo>
                  <a:lnTo>
                    <a:pt x="95504" y="52082"/>
                  </a:lnTo>
                  <a:lnTo>
                    <a:pt x="95504" y="49542"/>
                  </a:lnTo>
                  <a:lnTo>
                    <a:pt x="97180" y="46990"/>
                  </a:lnTo>
                  <a:lnTo>
                    <a:pt x="166484" y="46990"/>
                  </a:lnTo>
                  <a:lnTo>
                    <a:pt x="168186" y="49542"/>
                  </a:lnTo>
                  <a:lnTo>
                    <a:pt x="168186" y="0"/>
                  </a:lnTo>
                  <a:lnTo>
                    <a:pt x="61696" y="0"/>
                  </a:lnTo>
                  <a:lnTo>
                    <a:pt x="58318" y="3810"/>
                  </a:lnTo>
                  <a:lnTo>
                    <a:pt x="57467" y="7632"/>
                  </a:lnTo>
                  <a:lnTo>
                    <a:pt x="0" y="402590"/>
                  </a:lnTo>
                  <a:lnTo>
                    <a:pt x="0" y="405142"/>
                  </a:lnTo>
                  <a:lnTo>
                    <a:pt x="838" y="407682"/>
                  </a:lnTo>
                  <a:lnTo>
                    <a:pt x="1689" y="408940"/>
                  </a:lnTo>
                  <a:lnTo>
                    <a:pt x="4216" y="411492"/>
                  </a:lnTo>
                  <a:lnTo>
                    <a:pt x="6756" y="412750"/>
                  </a:lnTo>
                  <a:lnTo>
                    <a:pt x="312699" y="412750"/>
                  </a:lnTo>
                  <a:lnTo>
                    <a:pt x="312699" y="539750"/>
                  </a:lnTo>
                  <a:lnTo>
                    <a:pt x="223113" y="539750"/>
                  </a:lnTo>
                  <a:lnTo>
                    <a:pt x="219735" y="543560"/>
                  </a:lnTo>
                  <a:lnTo>
                    <a:pt x="219735" y="566432"/>
                  </a:lnTo>
                  <a:lnTo>
                    <a:pt x="192684" y="566432"/>
                  </a:lnTo>
                  <a:lnTo>
                    <a:pt x="188468" y="570242"/>
                  </a:lnTo>
                  <a:lnTo>
                    <a:pt x="188468" y="622300"/>
                  </a:lnTo>
                  <a:lnTo>
                    <a:pt x="192684" y="626110"/>
                  </a:lnTo>
                  <a:lnTo>
                    <a:pt x="547636" y="626110"/>
                  </a:lnTo>
                  <a:lnTo>
                    <a:pt x="551865" y="622300"/>
                  </a:lnTo>
                  <a:lnTo>
                    <a:pt x="551865" y="570242"/>
                  </a:lnTo>
                  <a:lnTo>
                    <a:pt x="547636" y="566432"/>
                  </a:lnTo>
                  <a:lnTo>
                    <a:pt x="520598" y="566432"/>
                  </a:lnTo>
                  <a:lnTo>
                    <a:pt x="520598" y="543560"/>
                  </a:lnTo>
                  <a:lnTo>
                    <a:pt x="519176" y="542290"/>
                  </a:lnTo>
                  <a:lnTo>
                    <a:pt x="516369" y="539750"/>
                  </a:lnTo>
                  <a:lnTo>
                    <a:pt x="441998" y="539750"/>
                  </a:lnTo>
                  <a:lnTo>
                    <a:pt x="441998" y="412750"/>
                  </a:lnTo>
                  <a:lnTo>
                    <a:pt x="736955" y="412750"/>
                  </a:lnTo>
                  <a:lnTo>
                    <a:pt x="739482" y="411492"/>
                  </a:lnTo>
                  <a:lnTo>
                    <a:pt x="742022" y="408940"/>
                  </a:lnTo>
                  <a:lnTo>
                    <a:pt x="742861" y="407682"/>
                  </a:lnTo>
                  <a:lnTo>
                    <a:pt x="743712" y="405142"/>
                  </a:lnTo>
                  <a:lnTo>
                    <a:pt x="743712" y="402590"/>
                  </a:lnTo>
                  <a:close/>
                </a:path>
                <a:path w="3977640" h="2816225">
                  <a:moveTo>
                    <a:pt x="1175766" y="2285238"/>
                  </a:moveTo>
                  <a:lnTo>
                    <a:pt x="1169670" y="2275332"/>
                  </a:lnTo>
                  <a:lnTo>
                    <a:pt x="1159370" y="2265045"/>
                  </a:lnTo>
                  <a:lnTo>
                    <a:pt x="1137627" y="2253081"/>
                  </a:lnTo>
                  <a:lnTo>
                    <a:pt x="1132078" y="2245360"/>
                  </a:lnTo>
                  <a:lnTo>
                    <a:pt x="1132078" y="2243074"/>
                  </a:lnTo>
                  <a:lnTo>
                    <a:pt x="1130541" y="2239264"/>
                  </a:lnTo>
                  <a:lnTo>
                    <a:pt x="1131303" y="2234565"/>
                  </a:lnTo>
                  <a:lnTo>
                    <a:pt x="1132078" y="2230755"/>
                  </a:lnTo>
                  <a:lnTo>
                    <a:pt x="1132078" y="2226183"/>
                  </a:lnTo>
                  <a:lnTo>
                    <a:pt x="1132840" y="2223135"/>
                  </a:lnTo>
                  <a:lnTo>
                    <a:pt x="1119797" y="2253742"/>
                  </a:lnTo>
                  <a:lnTo>
                    <a:pt x="1120546" y="2265045"/>
                  </a:lnTo>
                  <a:lnTo>
                    <a:pt x="1150493" y="2288502"/>
                  </a:lnTo>
                  <a:lnTo>
                    <a:pt x="1158608" y="2292870"/>
                  </a:lnTo>
                  <a:lnTo>
                    <a:pt x="1163574" y="2299843"/>
                  </a:lnTo>
                  <a:lnTo>
                    <a:pt x="1165860" y="2304415"/>
                  </a:lnTo>
                  <a:lnTo>
                    <a:pt x="1165860" y="2310511"/>
                  </a:lnTo>
                  <a:lnTo>
                    <a:pt x="1165098" y="2314448"/>
                  </a:lnTo>
                  <a:lnTo>
                    <a:pt x="1165098" y="2322068"/>
                  </a:lnTo>
                  <a:lnTo>
                    <a:pt x="1168908" y="2315972"/>
                  </a:lnTo>
                  <a:lnTo>
                    <a:pt x="1171194" y="2312924"/>
                  </a:lnTo>
                  <a:lnTo>
                    <a:pt x="1174242" y="2306701"/>
                  </a:lnTo>
                  <a:lnTo>
                    <a:pt x="1175004" y="2298319"/>
                  </a:lnTo>
                  <a:lnTo>
                    <a:pt x="1175766" y="2296033"/>
                  </a:lnTo>
                  <a:lnTo>
                    <a:pt x="1175766" y="2285238"/>
                  </a:lnTo>
                  <a:close/>
                </a:path>
                <a:path w="3977640" h="2816225">
                  <a:moveTo>
                    <a:pt x="1220343" y="2342769"/>
                  </a:moveTo>
                  <a:lnTo>
                    <a:pt x="1217295" y="2338959"/>
                  </a:lnTo>
                  <a:lnTo>
                    <a:pt x="1119797" y="2338959"/>
                  </a:lnTo>
                  <a:lnTo>
                    <a:pt x="1115961" y="2342769"/>
                  </a:lnTo>
                  <a:lnTo>
                    <a:pt x="1115961" y="2351278"/>
                  </a:lnTo>
                  <a:lnTo>
                    <a:pt x="1119797" y="2355088"/>
                  </a:lnTo>
                  <a:lnTo>
                    <a:pt x="1125943" y="2355088"/>
                  </a:lnTo>
                  <a:lnTo>
                    <a:pt x="1125943" y="2517013"/>
                  </a:lnTo>
                  <a:lnTo>
                    <a:pt x="1119797" y="2517013"/>
                  </a:lnTo>
                  <a:lnTo>
                    <a:pt x="1115961" y="2520823"/>
                  </a:lnTo>
                  <a:lnTo>
                    <a:pt x="1115961" y="2529205"/>
                  </a:lnTo>
                  <a:lnTo>
                    <a:pt x="1119797" y="2533015"/>
                  </a:lnTo>
                  <a:lnTo>
                    <a:pt x="1125943" y="2533015"/>
                  </a:lnTo>
                  <a:lnTo>
                    <a:pt x="1125943" y="2711069"/>
                  </a:lnTo>
                  <a:lnTo>
                    <a:pt x="1211072" y="2711069"/>
                  </a:lnTo>
                  <a:lnTo>
                    <a:pt x="1211072" y="2533015"/>
                  </a:lnTo>
                  <a:lnTo>
                    <a:pt x="1217295" y="2533015"/>
                  </a:lnTo>
                  <a:lnTo>
                    <a:pt x="1220343" y="2529205"/>
                  </a:lnTo>
                  <a:lnTo>
                    <a:pt x="1220343" y="2520823"/>
                  </a:lnTo>
                  <a:lnTo>
                    <a:pt x="1217295" y="2517013"/>
                  </a:lnTo>
                  <a:lnTo>
                    <a:pt x="1211072" y="2517013"/>
                  </a:lnTo>
                  <a:lnTo>
                    <a:pt x="1211072" y="2355088"/>
                  </a:lnTo>
                  <a:lnTo>
                    <a:pt x="1217295" y="2355088"/>
                  </a:lnTo>
                  <a:lnTo>
                    <a:pt x="1220343" y="2351278"/>
                  </a:lnTo>
                  <a:lnTo>
                    <a:pt x="1220343" y="2342769"/>
                  </a:lnTo>
                  <a:close/>
                </a:path>
                <a:path w="3977640" h="2816225">
                  <a:moveTo>
                    <a:pt x="1257935" y="59436"/>
                  </a:moveTo>
                  <a:lnTo>
                    <a:pt x="1256792" y="59436"/>
                  </a:lnTo>
                  <a:lnTo>
                    <a:pt x="1248664" y="60452"/>
                  </a:lnTo>
                  <a:lnTo>
                    <a:pt x="1247648" y="60452"/>
                  </a:lnTo>
                  <a:lnTo>
                    <a:pt x="1243584" y="61468"/>
                  </a:lnTo>
                  <a:lnTo>
                    <a:pt x="1240536" y="62484"/>
                  </a:lnTo>
                  <a:lnTo>
                    <a:pt x="1236446" y="63525"/>
                  </a:lnTo>
                  <a:lnTo>
                    <a:pt x="1203947" y="101460"/>
                  </a:lnTo>
                  <a:lnTo>
                    <a:pt x="1191691" y="134175"/>
                  </a:lnTo>
                  <a:lnTo>
                    <a:pt x="1185392" y="146735"/>
                  </a:lnTo>
                  <a:lnTo>
                    <a:pt x="1177544" y="154698"/>
                  </a:lnTo>
                  <a:lnTo>
                    <a:pt x="1167003" y="157480"/>
                  </a:lnTo>
                  <a:lnTo>
                    <a:pt x="1157211" y="154863"/>
                  </a:lnTo>
                  <a:lnTo>
                    <a:pt x="1150010" y="147243"/>
                  </a:lnTo>
                  <a:lnTo>
                    <a:pt x="1144143" y="135039"/>
                  </a:lnTo>
                  <a:lnTo>
                    <a:pt x="1138389" y="118618"/>
                  </a:lnTo>
                  <a:lnTo>
                    <a:pt x="1130693" y="98767"/>
                  </a:lnTo>
                  <a:lnTo>
                    <a:pt x="1119746" y="79971"/>
                  </a:lnTo>
                  <a:lnTo>
                    <a:pt x="1118450" y="78867"/>
                  </a:lnTo>
                  <a:lnTo>
                    <a:pt x="1103058" y="65951"/>
                  </a:lnTo>
                  <a:lnTo>
                    <a:pt x="1078141" y="60452"/>
                  </a:lnTo>
                  <a:lnTo>
                    <a:pt x="1069340" y="61226"/>
                  </a:lnTo>
                  <a:lnTo>
                    <a:pt x="1035900" y="95338"/>
                  </a:lnTo>
                  <a:lnTo>
                    <a:pt x="1029423" y="166090"/>
                  </a:lnTo>
                  <a:lnTo>
                    <a:pt x="1031163" y="211582"/>
                  </a:lnTo>
                  <a:lnTo>
                    <a:pt x="1032637" y="252285"/>
                  </a:lnTo>
                  <a:lnTo>
                    <a:pt x="1032992" y="286131"/>
                  </a:lnTo>
                  <a:lnTo>
                    <a:pt x="1032954" y="296049"/>
                  </a:lnTo>
                  <a:lnTo>
                    <a:pt x="1031240" y="330073"/>
                  </a:lnTo>
                  <a:lnTo>
                    <a:pt x="1031138" y="332105"/>
                  </a:lnTo>
                  <a:lnTo>
                    <a:pt x="1031011" y="334454"/>
                  </a:lnTo>
                  <a:lnTo>
                    <a:pt x="1025042" y="372872"/>
                  </a:lnTo>
                  <a:lnTo>
                    <a:pt x="1022997" y="379095"/>
                  </a:lnTo>
                  <a:lnTo>
                    <a:pt x="1029119" y="385191"/>
                  </a:lnTo>
                  <a:lnTo>
                    <a:pt x="1049401" y="337134"/>
                  </a:lnTo>
                  <a:lnTo>
                    <a:pt x="1051407" y="296049"/>
                  </a:lnTo>
                  <a:lnTo>
                    <a:pt x="1051369" y="286131"/>
                  </a:lnTo>
                  <a:lnTo>
                    <a:pt x="1051026" y="252666"/>
                  </a:lnTo>
                  <a:lnTo>
                    <a:pt x="1049553" y="211582"/>
                  </a:lnTo>
                  <a:lnTo>
                    <a:pt x="1047750" y="171386"/>
                  </a:lnTo>
                  <a:lnTo>
                    <a:pt x="1047851" y="154698"/>
                  </a:lnTo>
                  <a:lnTo>
                    <a:pt x="1052118" y="104622"/>
                  </a:lnTo>
                  <a:lnTo>
                    <a:pt x="1070991" y="78867"/>
                  </a:lnTo>
                  <a:lnTo>
                    <a:pt x="1078141" y="78867"/>
                  </a:lnTo>
                  <a:lnTo>
                    <a:pt x="1113459" y="106032"/>
                  </a:lnTo>
                  <a:lnTo>
                    <a:pt x="1127633" y="143598"/>
                  </a:lnTo>
                  <a:lnTo>
                    <a:pt x="1136345" y="159689"/>
                  </a:lnTo>
                  <a:lnTo>
                    <a:pt x="1148892" y="171386"/>
                  </a:lnTo>
                  <a:lnTo>
                    <a:pt x="1167003" y="175895"/>
                  </a:lnTo>
                  <a:lnTo>
                    <a:pt x="1186421" y="171208"/>
                  </a:lnTo>
                  <a:lnTo>
                    <a:pt x="1216025" y="123825"/>
                  </a:lnTo>
                  <a:lnTo>
                    <a:pt x="1220724" y="109804"/>
                  </a:lnTo>
                  <a:lnTo>
                    <a:pt x="1226197" y="97497"/>
                  </a:lnTo>
                  <a:lnTo>
                    <a:pt x="1233220" y="87884"/>
                  </a:lnTo>
                  <a:lnTo>
                    <a:pt x="1242568" y="81915"/>
                  </a:lnTo>
                  <a:lnTo>
                    <a:pt x="1254760" y="77851"/>
                  </a:lnTo>
                  <a:lnTo>
                    <a:pt x="1257935" y="77851"/>
                  </a:lnTo>
                  <a:lnTo>
                    <a:pt x="1257935" y="59436"/>
                  </a:lnTo>
                  <a:close/>
                </a:path>
                <a:path w="3977640" h="2816225">
                  <a:moveTo>
                    <a:pt x="1310894" y="2196973"/>
                  </a:moveTo>
                  <a:lnTo>
                    <a:pt x="1303909" y="2187067"/>
                  </a:lnTo>
                  <a:lnTo>
                    <a:pt x="1294193" y="2176780"/>
                  </a:lnTo>
                  <a:lnTo>
                    <a:pt x="1273251" y="2164816"/>
                  </a:lnTo>
                  <a:lnTo>
                    <a:pt x="1267841" y="2157095"/>
                  </a:lnTo>
                  <a:lnTo>
                    <a:pt x="1267079" y="2154809"/>
                  </a:lnTo>
                  <a:lnTo>
                    <a:pt x="1266317" y="2150999"/>
                  </a:lnTo>
                  <a:lnTo>
                    <a:pt x="1266317" y="2146427"/>
                  </a:lnTo>
                  <a:lnTo>
                    <a:pt x="1267079" y="2142490"/>
                  </a:lnTo>
                  <a:lnTo>
                    <a:pt x="1267841" y="2137918"/>
                  </a:lnTo>
                  <a:lnTo>
                    <a:pt x="1267841" y="2134870"/>
                  </a:lnTo>
                  <a:lnTo>
                    <a:pt x="1266317" y="2135632"/>
                  </a:lnTo>
                  <a:lnTo>
                    <a:pt x="1255649" y="2165604"/>
                  </a:lnTo>
                  <a:lnTo>
                    <a:pt x="1256385" y="2176780"/>
                  </a:lnTo>
                  <a:lnTo>
                    <a:pt x="1256411" y="2177034"/>
                  </a:lnTo>
                  <a:lnTo>
                    <a:pt x="1263269" y="2184781"/>
                  </a:lnTo>
                  <a:lnTo>
                    <a:pt x="1266317" y="2187067"/>
                  </a:lnTo>
                  <a:lnTo>
                    <a:pt x="1276007" y="2195004"/>
                  </a:lnTo>
                  <a:lnTo>
                    <a:pt x="1300861" y="2216150"/>
                  </a:lnTo>
                  <a:lnTo>
                    <a:pt x="1300861" y="2222373"/>
                  </a:lnTo>
                  <a:lnTo>
                    <a:pt x="1300099" y="2225421"/>
                  </a:lnTo>
                  <a:lnTo>
                    <a:pt x="1300099" y="2233041"/>
                  </a:lnTo>
                  <a:lnTo>
                    <a:pt x="1303909" y="2227707"/>
                  </a:lnTo>
                  <a:lnTo>
                    <a:pt x="1306195" y="2224659"/>
                  </a:lnTo>
                  <a:lnTo>
                    <a:pt x="1309243" y="2217674"/>
                  </a:lnTo>
                  <a:lnTo>
                    <a:pt x="1310132" y="2209292"/>
                  </a:lnTo>
                  <a:lnTo>
                    <a:pt x="1310132" y="2207768"/>
                  </a:lnTo>
                  <a:lnTo>
                    <a:pt x="1310894" y="2196973"/>
                  </a:lnTo>
                  <a:close/>
                </a:path>
                <a:path w="3977640" h="2816225">
                  <a:moveTo>
                    <a:pt x="1337564" y="7366"/>
                  </a:moveTo>
                  <a:lnTo>
                    <a:pt x="1333500" y="4318"/>
                  </a:lnTo>
                  <a:lnTo>
                    <a:pt x="1330325" y="5334"/>
                  </a:lnTo>
                  <a:lnTo>
                    <a:pt x="1306715" y="12268"/>
                  </a:lnTo>
                  <a:lnTo>
                    <a:pt x="1287602" y="27152"/>
                  </a:lnTo>
                  <a:lnTo>
                    <a:pt x="1274787" y="47993"/>
                  </a:lnTo>
                  <a:lnTo>
                    <a:pt x="1271143" y="67373"/>
                  </a:lnTo>
                  <a:lnTo>
                    <a:pt x="1270139" y="72872"/>
                  </a:lnTo>
                  <a:lnTo>
                    <a:pt x="1274787" y="97345"/>
                  </a:lnTo>
                  <a:lnTo>
                    <a:pt x="1287602" y="117906"/>
                  </a:lnTo>
                  <a:lnTo>
                    <a:pt x="1306715" y="132727"/>
                  </a:lnTo>
                  <a:lnTo>
                    <a:pt x="1330325" y="140081"/>
                  </a:lnTo>
                  <a:lnTo>
                    <a:pt x="1333500" y="140081"/>
                  </a:lnTo>
                  <a:lnTo>
                    <a:pt x="1337564" y="137033"/>
                  </a:lnTo>
                  <a:lnTo>
                    <a:pt x="1337564" y="7366"/>
                  </a:lnTo>
                  <a:close/>
                </a:path>
                <a:path w="3977640" h="2816225">
                  <a:moveTo>
                    <a:pt x="1355344" y="2254504"/>
                  </a:moveTo>
                  <a:lnTo>
                    <a:pt x="1352296" y="2250694"/>
                  </a:lnTo>
                  <a:lnTo>
                    <a:pt x="1254125" y="2250694"/>
                  </a:lnTo>
                  <a:lnTo>
                    <a:pt x="1250950" y="2254504"/>
                  </a:lnTo>
                  <a:lnTo>
                    <a:pt x="1250950" y="2263013"/>
                  </a:lnTo>
                  <a:lnTo>
                    <a:pt x="1254125" y="2266823"/>
                  </a:lnTo>
                  <a:lnTo>
                    <a:pt x="1260221" y="2266823"/>
                  </a:lnTo>
                  <a:lnTo>
                    <a:pt x="1260221" y="2473198"/>
                  </a:lnTo>
                  <a:lnTo>
                    <a:pt x="1254125" y="2473198"/>
                  </a:lnTo>
                  <a:lnTo>
                    <a:pt x="1250950" y="2477008"/>
                  </a:lnTo>
                  <a:lnTo>
                    <a:pt x="1250950" y="2485517"/>
                  </a:lnTo>
                  <a:lnTo>
                    <a:pt x="1254125" y="2489327"/>
                  </a:lnTo>
                  <a:lnTo>
                    <a:pt x="1260221" y="2489327"/>
                  </a:lnTo>
                  <a:lnTo>
                    <a:pt x="1260221" y="2711069"/>
                  </a:lnTo>
                  <a:lnTo>
                    <a:pt x="1345311" y="2711069"/>
                  </a:lnTo>
                  <a:lnTo>
                    <a:pt x="1345311" y="2489327"/>
                  </a:lnTo>
                  <a:lnTo>
                    <a:pt x="1352296" y="2489327"/>
                  </a:lnTo>
                  <a:lnTo>
                    <a:pt x="1355344" y="2485517"/>
                  </a:lnTo>
                  <a:lnTo>
                    <a:pt x="1355344" y="2477008"/>
                  </a:lnTo>
                  <a:lnTo>
                    <a:pt x="1352296" y="2473198"/>
                  </a:lnTo>
                  <a:lnTo>
                    <a:pt x="1345311" y="2473198"/>
                  </a:lnTo>
                  <a:lnTo>
                    <a:pt x="1345311" y="2266823"/>
                  </a:lnTo>
                  <a:lnTo>
                    <a:pt x="1352296" y="2266823"/>
                  </a:lnTo>
                  <a:lnTo>
                    <a:pt x="1355344" y="2263013"/>
                  </a:lnTo>
                  <a:lnTo>
                    <a:pt x="1355344" y="2254504"/>
                  </a:lnTo>
                  <a:close/>
                </a:path>
                <a:path w="3977640" h="2816225">
                  <a:moveTo>
                    <a:pt x="1386586" y="94234"/>
                  </a:moveTo>
                  <a:lnTo>
                    <a:pt x="1381506" y="90043"/>
                  </a:lnTo>
                  <a:lnTo>
                    <a:pt x="1351788" y="90043"/>
                  </a:lnTo>
                  <a:lnTo>
                    <a:pt x="1351788" y="111506"/>
                  </a:lnTo>
                  <a:lnTo>
                    <a:pt x="1381506" y="111506"/>
                  </a:lnTo>
                  <a:lnTo>
                    <a:pt x="1386586" y="106426"/>
                  </a:lnTo>
                  <a:lnTo>
                    <a:pt x="1386586" y="94234"/>
                  </a:lnTo>
                  <a:close/>
                </a:path>
                <a:path w="3977640" h="2816225">
                  <a:moveTo>
                    <a:pt x="1386586" y="32893"/>
                  </a:moveTo>
                  <a:lnTo>
                    <a:pt x="1381506" y="27813"/>
                  </a:lnTo>
                  <a:lnTo>
                    <a:pt x="1351788" y="27813"/>
                  </a:lnTo>
                  <a:lnTo>
                    <a:pt x="1351788" y="49276"/>
                  </a:lnTo>
                  <a:lnTo>
                    <a:pt x="1381506" y="49276"/>
                  </a:lnTo>
                  <a:lnTo>
                    <a:pt x="1386586" y="44196"/>
                  </a:lnTo>
                  <a:lnTo>
                    <a:pt x="1386586" y="32893"/>
                  </a:lnTo>
                  <a:close/>
                </a:path>
                <a:path w="3977640" h="2816225">
                  <a:moveTo>
                    <a:pt x="1501140" y="2615184"/>
                  </a:moveTo>
                  <a:lnTo>
                    <a:pt x="1497330" y="2611374"/>
                  </a:lnTo>
                  <a:lnTo>
                    <a:pt x="1396746" y="2611374"/>
                  </a:lnTo>
                  <a:lnTo>
                    <a:pt x="1392936" y="2615184"/>
                  </a:lnTo>
                  <a:lnTo>
                    <a:pt x="1392936" y="2709545"/>
                  </a:lnTo>
                  <a:lnTo>
                    <a:pt x="1501140" y="2709545"/>
                  </a:lnTo>
                  <a:lnTo>
                    <a:pt x="1501140" y="2615184"/>
                  </a:lnTo>
                  <a:close/>
                </a:path>
                <a:path w="3977640" h="2816225">
                  <a:moveTo>
                    <a:pt x="1501140" y="2491613"/>
                  </a:moveTo>
                  <a:lnTo>
                    <a:pt x="1497330" y="2487803"/>
                  </a:lnTo>
                  <a:lnTo>
                    <a:pt x="1396746" y="2487803"/>
                  </a:lnTo>
                  <a:lnTo>
                    <a:pt x="1392936" y="2491613"/>
                  </a:lnTo>
                  <a:lnTo>
                    <a:pt x="1392936" y="2591435"/>
                  </a:lnTo>
                  <a:lnTo>
                    <a:pt x="1396746" y="2595245"/>
                  </a:lnTo>
                  <a:lnTo>
                    <a:pt x="1497330" y="2595245"/>
                  </a:lnTo>
                  <a:lnTo>
                    <a:pt x="1501140" y="2591435"/>
                  </a:lnTo>
                  <a:lnTo>
                    <a:pt x="1501140" y="2491613"/>
                  </a:lnTo>
                  <a:close/>
                </a:path>
                <a:path w="3977640" h="2816225">
                  <a:moveTo>
                    <a:pt x="1501140" y="2392680"/>
                  </a:moveTo>
                  <a:lnTo>
                    <a:pt x="1496936" y="2382316"/>
                  </a:lnTo>
                  <a:lnTo>
                    <a:pt x="1485468" y="2373744"/>
                  </a:lnTo>
                  <a:lnTo>
                    <a:pt x="1468399" y="2367915"/>
                  </a:lnTo>
                  <a:lnTo>
                    <a:pt x="1447419" y="2365756"/>
                  </a:lnTo>
                  <a:lnTo>
                    <a:pt x="1426260" y="2367915"/>
                  </a:lnTo>
                  <a:lnTo>
                    <a:pt x="1408938" y="2373744"/>
                  </a:lnTo>
                  <a:lnTo>
                    <a:pt x="1397228" y="2382316"/>
                  </a:lnTo>
                  <a:lnTo>
                    <a:pt x="1392936" y="2392680"/>
                  </a:lnTo>
                  <a:lnTo>
                    <a:pt x="1392936" y="2469388"/>
                  </a:lnTo>
                  <a:lnTo>
                    <a:pt x="1396746" y="2472436"/>
                  </a:lnTo>
                  <a:lnTo>
                    <a:pt x="1497330" y="2472436"/>
                  </a:lnTo>
                  <a:lnTo>
                    <a:pt x="1501140" y="2469388"/>
                  </a:lnTo>
                  <a:lnTo>
                    <a:pt x="1501140" y="2392680"/>
                  </a:lnTo>
                  <a:close/>
                </a:path>
                <a:path w="3977640" h="2816225">
                  <a:moveTo>
                    <a:pt x="1590167" y="2322830"/>
                  </a:moveTo>
                  <a:lnTo>
                    <a:pt x="1586992" y="2319020"/>
                  </a:lnTo>
                  <a:lnTo>
                    <a:pt x="1435100" y="2319020"/>
                  </a:lnTo>
                  <a:lnTo>
                    <a:pt x="1432052" y="2322830"/>
                  </a:lnTo>
                  <a:lnTo>
                    <a:pt x="1432052" y="2352802"/>
                  </a:lnTo>
                  <a:lnTo>
                    <a:pt x="1439672" y="2352802"/>
                  </a:lnTo>
                  <a:lnTo>
                    <a:pt x="1446657" y="2352040"/>
                  </a:lnTo>
                  <a:lnTo>
                    <a:pt x="1446657" y="2335911"/>
                  </a:lnTo>
                  <a:lnTo>
                    <a:pt x="1575562" y="2335911"/>
                  </a:lnTo>
                  <a:lnTo>
                    <a:pt x="1575562" y="2352040"/>
                  </a:lnTo>
                  <a:lnTo>
                    <a:pt x="1583944" y="2352802"/>
                  </a:lnTo>
                  <a:lnTo>
                    <a:pt x="1590167" y="2352802"/>
                  </a:lnTo>
                  <a:lnTo>
                    <a:pt x="1590167" y="2335911"/>
                  </a:lnTo>
                  <a:lnTo>
                    <a:pt x="1590167" y="2322830"/>
                  </a:lnTo>
                  <a:close/>
                </a:path>
                <a:path w="3977640" h="2816225">
                  <a:moveTo>
                    <a:pt x="1623822" y="2615184"/>
                  </a:moveTo>
                  <a:lnTo>
                    <a:pt x="1620012" y="2611374"/>
                  </a:lnTo>
                  <a:lnTo>
                    <a:pt x="1520304" y="2611374"/>
                  </a:lnTo>
                  <a:lnTo>
                    <a:pt x="1516507" y="2615184"/>
                  </a:lnTo>
                  <a:lnTo>
                    <a:pt x="1516507" y="2709545"/>
                  </a:lnTo>
                  <a:lnTo>
                    <a:pt x="1623822" y="2709545"/>
                  </a:lnTo>
                  <a:lnTo>
                    <a:pt x="1623822" y="2615184"/>
                  </a:lnTo>
                  <a:close/>
                </a:path>
                <a:path w="3977640" h="2816225">
                  <a:moveTo>
                    <a:pt x="1623822" y="2491613"/>
                  </a:moveTo>
                  <a:lnTo>
                    <a:pt x="1620012" y="2487803"/>
                  </a:lnTo>
                  <a:lnTo>
                    <a:pt x="1520304" y="2487803"/>
                  </a:lnTo>
                  <a:lnTo>
                    <a:pt x="1516507" y="2491613"/>
                  </a:lnTo>
                  <a:lnTo>
                    <a:pt x="1516507" y="2591435"/>
                  </a:lnTo>
                  <a:lnTo>
                    <a:pt x="1520304" y="2595245"/>
                  </a:lnTo>
                  <a:lnTo>
                    <a:pt x="1620012" y="2595245"/>
                  </a:lnTo>
                  <a:lnTo>
                    <a:pt x="1623822" y="2591435"/>
                  </a:lnTo>
                  <a:lnTo>
                    <a:pt x="1623822" y="2491613"/>
                  </a:lnTo>
                  <a:close/>
                </a:path>
                <a:path w="3977640" h="2816225">
                  <a:moveTo>
                    <a:pt x="1623822" y="2392680"/>
                  </a:moveTo>
                  <a:lnTo>
                    <a:pt x="1619529" y="2382316"/>
                  </a:lnTo>
                  <a:lnTo>
                    <a:pt x="1607908" y="2373744"/>
                  </a:lnTo>
                  <a:lnTo>
                    <a:pt x="1590814" y="2367915"/>
                  </a:lnTo>
                  <a:lnTo>
                    <a:pt x="1570101" y="2365756"/>
                  </a:lnTo>
                  <a:lnTo>
                    <a:pt x="1549450" y="2367915"/>
                  </a:lnTo>
                  <a:lnTo>
                    <a:pt x="1532394" y="2373744"/>
                  </a:lnTo>
                  <a:lnTo>
                    <a:pt x="1520786" y="2382316"/>
                  </a:lnTo>
                  <a:lnTo>
                    <a:pt x="1516507" y="2392680"/>
                  </a:lnTo>
                  <a:lnTo>
                    <a:pt x="1516507" y="2394204"/>
                  </a:lnTo>
                  <a:lnTo>
                    <a:pt x="1517269" y="2394966"/>
                  </a:lnTo>
                  <a:lnTo>
                    <a:pt x="1517269" y="2469388"/>
                  </a:lnTo>
                  <a:lnTo>
                    <a:pt x="1520304" y="2472436"/>
                  </a:lnTo>
                  <a:lnTo>
                    <a:pt x="1620012" y="2472436"/>
                  </a:lnTo>
                  <a:lnTo>
                    <a:pt x="1623060" y="2469388"/>
                  </a:lnTo>
                  <a:lnTo>
                    <a:pt x="1623060" y="2394966"/>
                  </a:lnTo>
                  <a:lnTo>
                    <a:pt x="1623822" y="2394966"/>
                  </a:lnTo>
                  <a:lnTo>
                    <a:pt x="1623822" y="2392680"/>
                  </a:lnTo>
                  <a:close/>
                </a:path>
                <a:path w="3977640" h="2816225">
                  <a:moveTo>
                    <a:pt x="1671447" y="2624328"/>
                  </a:moveTo>
                  <a:lnTo>
                    <a:pt x="1667637" y="2620518"/>
                  </a:lnTo>
                  <a:lnTo>
                    <a:pt x="1639951" y="2620518"/>
                  </a:lnTo>
                  <a:lnTo>
                    <a:pt x="1639951" y="2636647"/>
                  </a:lnTo>
                  <a:lnTo>
                    <a:pt x="1655318" y="2636647"/>
                  </a:lnTo>
                  <a:lnTo>
                    <a:pt x="1655318" y="2708783"/>
                  </a:lnTo>
                  <a:lnTo>
                    <a:pt x="1671447" y="2708783"/>
                  </a:lnTo>
                  <a:lnTo>
                    <a:pt x="1671447" y="2624328"/>
                  </a:lnTo>
                  <a:close/>
                </a:path>
                <a:path w="3977640" h="2816225">
                  <a:moveTo>
                    <a:pt x="1700784" y="1151890"/>
                  </a:moveTo>
                  <a:lnTo>
                    <a:pt x="1677162" y="1118362"/>
                  </a:lnTo>
                  <a:lnTo>
                    <a:pt x="1668018" y="1118362"/>
                  </a:lnTo>
                  <a:lnTo>
                    <a:pt x="1637207" y="1126820"/>
                  </a:lnTo>
                  <a:lnTo>
                    <a:pt x="1599628" y="1150404"/>
                  </a:lnTo>
                  <a:lnTo>
                    <a:pt x="1556029" y="1186408"/>
                  </a:lnTo>
                  <a:lnTo>
                    <a:pt x="1507236" y="1232154"/>
                  </a:lnTo>
                  <a:lnTo>
                    <a:pt x="1506601" y="1231392"/>
                  </a:lnTo>
                  <a:lnTo>
                    <a:pt x="1505839" y="1231392"/>
                  </a:lnTo>
                  <a:lnTo>
                    <a:pt x="1505204" y="1230757"/>
                  </a:lnTo>
                  <a:lnTo>
                    <a:pt x="1175893" y="1178433"/>
                  </a:lnTo>
                  <a:lnTo>
                    <a:pt x="1172337" y="1178433"/>
                  </a:lnTo>
                  <a:lnTo>
                    <a:pt x="1170940" y="1179068"/>
                  </a:lnTo>
                  <a:lnTo>
                    <a:pt x="1090218" y="1219581"/>
                  </a:lnTo>
                  <a:lnTo>
                    <a:pt x="1088136" y="1221613"/>
                  </a:lnTo>
                  <a:lnTo>
                    <a:pt x="1088136" y="1227201"/>
                  </a:lnTo>
                  <a:lnTo>
                    <a:pt x="1089533" y="1229360"/>
                  </a:lnTo>
                  <a:lnTo>
                    <a:pt x="1091615" y="1229995"/>
                  </a:lnTo>
                  <a:lnTo>
                    <a:pt x="1347851" y="1324229"/>
                  </a:lnTo>
                  <a:lnTo>
                    <a:pt x="1384046" y="1355598"/>
                  </a:lnTo>
                  <a:lnTo>
                    <a:pt x="1376299" y="1363345"/>
                  </a:lnTo>
                  <a:lnTo>
                    <a:pt x="1372235" y="1367536"/>
                  </a:lnTo>
                  <a:lnTo>
                    <a:pt x="1330134" y="1411490"/>
                  </a:lnTo>
                  <a:lnTo>
                    <a:pt x="1292440" y="1454010"/>
                  </a:lnTo>
                  <a:lnTo>
                    <a:pt x="1259217" y="1494167"/>
                  </a:lnTo>
                  <a:lnTo>
                    <a:pt x="1230541" y="1531023"/>
                  </a:lnTo>
                  <a:lnTo>
                    <a:pt x="1206500" y="1563624"/>
                  </a:lnTo>
                  <a:lnTo>
                    <a:pt x="1205738" y="1562989"/>
                  </a:lnTo>
                  <a:lnTo>
                    <a:pt x="1156360" y="1549654"/>
                  </a:lnTo>
                  <a:lnTo>
                    <a:pt x="1155661" y="1549654"/>
                  </a:lnTo>
                  <a:lnTo>
                    <a:pt x="1117968" y="1558861"/>
                  </a:lnTo>
                  <a:lnTo>
                    <a:pt x="1104836" y="1574660"/>
                  </a:lnTo>
                  <a:lnTo>
                    <a:pt x="1106271" y="1580451"/>
                  </a:lnTo>
                  <a:lnTo>
                    <a:pt x="1111110" y="1585976"/>
                  </a:lnTo>
                  <a:lnTo>
                    <a:pt x="1163320" y="1629918"/>
                  </a:lnTo>
                  <a:lnTo>
                    <a:pt x="1153782" y="1646161"/>
                  </a:lnTo>
                  <a:lnTo>
                    <a:pt x="1146086" y="1660067"/>
                  </a:lnTo>
                  <a:lnTo>
                    <a:pt x="1140206" y="1671485"/>
                  </a:lnTo>
                  <a:lnTo>
                    <a:pt x="1136167" y="1680210"/>
                  </a:lnTo>
                  <a:lnTo>
                    <a:pt x="1135481" y="1683004"/>
                  </a:lnTo>
                  <a:lnTo>
                    <a:pt x="1138262" y="1685798"/>
                  </a:lnTo>
                  <a:lnTo>
                    <a:pt x="1141044" y="1684401"/>
                  </a:lnTo>
                  <a:lnTo>
                    <a:pt x="1149642" y="1680451"/>
                  </a:lnTo>
                  <a:lnTo>
                    <a:pt x="1160805" y="1674799"/>
                  </a:lnTo>
                  <a:lnTo>
                    <a:pt x="1174432" y="1667319"/>
                  </a:lnTo>
                  <a:lnTo>
                    <a:pt x="1190498" y="1657858"/>
                  </a:lnTo>
                  <a:lnTo>
                    <a:pt x="1231519" y="1707388"/>
                  </a:lnTo>
                  <a:lnTo>
                    <a:pt x="1237386" y="1712264"/>
                  </a:lnTo>
                  <a:lnTo>
                    <a:pt x="1243215" y="1713712"/>
                  </a:lnTo>
                  <a:lnTo>
                    <a:pt x="1248778" y="1712531"/>
                  </a:lnTo>
                  <a:lnTo>
                    <a:pt x="1267256" y="1674799"/>
                  </a:lnTo>
                  <a:lnTo>
                    <a:pt x="1268476" y="1662684"/>
                  </a:lnTo>
                  <a:lnTo>
                    <a:pt x="1268476" y="1662049"/>
                  </a:lnTo>
                  <a:lnTo>
                    <a:pt x="1267307" y="1657858"/>
                  </a:lnTo>
                  <a:lnTo>
                    <a:pt x="1255268" y="1614551"/>
                  </a:lnTo>
                  <a:lnTo>
                    <a:pt x="1288097" y="1590789"/>
                  </a:lnTo>
                  <a:lnTo>
                    <a:pt x="1323251" y="1563624"/>
                  </a:lnTo>
                  <a:lnTo>
                    <a:pt x="1325118" y="1562188"/>
                  </a:lnTo>
                  <a:lnTo>
                    <a:pt x="1365465" y="1528800"/>
                  </a:lnTo>
                  <a:lnTo>
                    <a:pt x="1408328" y="1490649"/>
                  </a:lnTo>
                  <a:lnTo>
                    <a:pt x="1452880" y="1447800"/>
                  </a:lnTo>
                  <a:lnTo>
                    <a:pt x="1456436" y="1443609"/>
                  </a:lnTo>
                  <a:lnTo>
                    <a:pt x="1460627" y="1439418"/>
                  </a:lnTo>
                  <a:lnTo>
                    <a:pt x="1464818" y="1435862"/>
                  </a:lnTo>
                  <a:lnTo>
                    <a:pt x="1494028" y="1469390"/>
                  </a:lnTo>
                  <a:lnTo>
                    <a:pt x="1588643" y="1728343"/>
                  </a:lnTo>
                  <a:lnTo>
                    <a:pt x="1589405" y="1731137"/>
                  </a:lnTo>
                  <a:lnTo>
                    <a:pt x="1591437" y="1732534"/>
                  </a:lnTo>
                  <a:lnTo>
                    <a:pt x="1594231" y="1732534"/>
                  </a:lnTo>
                  <a:lnTo>
                    <a:pt x="1597025" y="1731899"/>
                  </a:lnTo>
                  <a:lnTo>
                    <a:pt x="1639570" y="1648841"/>
                  </a:lnTo>
                  <a:lnTo>
                    <a:pt x="1640967" y="1645285"/>
                  </a:lnTo>
                  <a:lnTo>
                    <a:pt x="1640205" y="1643888"/>
                  </a:lnTo>
                  <a:lnTo>
                    <a:pt x="1607439" y="1435862"/>
                  </a:lnTo>
                  <a:lnTo>
                    <a:pt x="1588008" y="1312418"/>
                  </a:lnTo>
                  <a:lnTo>
                    <a:pt x="1633220" y="1263459"/>
                  </a:lnTo>
                  <a:lnTo>
                    <a:pt x="1658823" y="1232154"/>
                  </a:lnTo>
                  <a:lnTo>
                    <a:pt x="1668919" y="1219822"/>
                  </a:lnTo>
                  <a:lnTo>
                    <a:pt x="1692351" y="1182357"/>
                  </a:lnTo>
                  <a:lnTo>
                    <a:pt x="1700784" y="1151890"/>
                  </a:lnTo>
                  <a:close/>
                </a:path>
                <a:path w="3977640" h="2816225">
                  <a:moveTo>
                    <a:pt x="1729740" y="2753233"/>
                  </a:moveTo>
                  <a:lnTo>
                    <a:pt x="1725930" y="2750185"/>
                  </a:lnTo>
                  <a:lnTo>
                    <a:pt x="1676781" y="2750185"/>
                  </a:lnTo>
                  <a:lnTo>
                    <a:pt x="1676781" y="2731008"/>
                  </a:lnTo>
                  <a:lnTo>
                    <a:pt x="1672971" y="2727198"/>
                  </a:lnTo>
                  <a:lnTo>
                    <a:pt x="1114425" y="2727198"/>
                  </a:lnTo>
                  <a:lnTo>
                    <a:pt x="1110589" y="2731008"/>
                  </a:lnTo>
                  <a:lnTo>
                    <a:pt x="1110589" y="2750185"/>
                  </a:lnTo>
                  <a:lnTo>
                    <a:pt x="1061491" y="2750185"/>
                  </a:lnTo>
                  <a:lnTo>
                    <a:pt x="1057656" y="2753233"/>
                  </a:lnTo>
                  <a:lnTo>
                    <a:pt x="1057656" y="2799334"/>
                  </a:lnTo>
                  <a:lnTo>
                    <a:pt x="1061491" y="2802382"/>
                  </a:lnTo>
                  <a:lnTo>
                    <a:pt x="1725930" y="2802382"/>
                  </a:lnTo>
                  <a:lnTo>
                    <a:pt x="1729740" y="2799334"/>
                  </a:lnTo>
                  <a:lnTo>
                    <a:pt x="1729740" y="2753233"/>
                  </a:lnTo>
                  <a:close/>
                </a:path>
                <a:path w="3977640" h="2816225">
                  <a:moveTo>
                    <a:pt x="1840992" y="456692"/>
                  </a:moveTo>
                  <a:lnTo>
                    <a:pt x="1817535" y="421894"/>
                  </a:lnTo>
                  <a:lnTo>
                    <a:pt x="1737868" y="409803"/>
                  </a:lnTo>
                  <a:lnTo>
                    <a:pt x="1737868" y="531241"/>
                  </a:lnTo>
                  <a:lnTo>
                    <a:pt x="1737868" y="537337"/>
                  </a:lnTo>
                  <a:lnTo>
                    <a:pt x="1713585" y="578281"/>
                  </a:lnTo>
                  <a:lnTo>
                    <a:pt x="1678559" y="589407"/>
                  </a:lnTo>
                  <a:lnTo>
                    <a:pt x="1660169" y="586486"/>
                  </a:lnTo>
                  <a:lnTo>
                    <a:pt x="1622425" y="549529"/>
                  </a:lnTo>
                  <a:lnTo>
                    <a:pt x="1619377" y="537337"/>
                  </a:lnTo>
                  <a:lnTo>
                    <a:pt x="1619377" y="531241"/>
                  </a:lnTo>
                  <a:lnTo>
                    <a:pt x="1624025" y="508317"/>
                  </a:lnTo>
                  <a:lnTo>
                    <a:pt x="1636725" y="489813"/>
                  </a:lnTo>
                  <a:lnTo>
                    <a:pt x="1655533" y="477456"/>
                  </a:lnTo>
                  <a:lnTo>
                    <a:pt x="1678559" y="472948"/>
                  </a:lnTo>
                  <a:lnTo>
                    <a:pt x="1701647" y="477456"/>
                  </a:lnTo>
                  <a:lnTo>
                    <a:pt x="1720494" y="489813"/>
                  </a:lnTo>
                  <a:lnTo>
                    <a:pt x="1733207" y="508317"/>
                  </a:lnTo>
                  <a:lnTo>
                    <a:pt x="1737868" y="531241"/>
                  </a:lnTo>
                  <a:lnTo>
                    <a:pt x="1737868" y="409803"/>
                  </a:lnTo>
                  <a:lnTo>
                    <a:pt x="1612265" y="394335"/>
                  </a:lnTo>
                  <a:lnTo>
                    <a:pt x="1564259" y="344017"/>
                  </a:lnTo>
                  <a:lnTo>
                    <a:pt x="1564259" y="383159"/>
                  </a:lnTo>
                  <a:lnTo>
                    <a:pt x="1563243" y="386207"/>
                  </a:lnTo>
                  <a:lnTo>
                    <a:pt x="1358011" y="386207"/>
                  </a:lnTo>
                  <a:lnTo>
                    <a:pt x="1356995" y="385191"/>
                  </a:lnTo>
                  <a:lnTo>
                    <a:pt x="1355852" y="383159"/>
                  </a:lnTo>
                  <a:lnTo>
                    <a:pt x="1345692" y="318770"/>
                  </a:lnTo>
                  <a:lnTo>
                    <a:pt x="1345692" y="315722"/>
                  </a:lnTo>
                  <a:lnTo>
                    <a:pt x="1347724" y="314706"/>
                  </a:lnTo>
                  <a:lnTo>
                    <a:pt x="1485646" y="314706"/>
                  </a:lnTo>
                  <a:lnTo>
                    <a:pt x="1524381" y="332105"/>
                  </a:lnTo>
                  <a:lnTo>
                    <a:pt x="1563243" y="381127"/>
                  </a:lnTo>
                  <a:lnTo>
                    <a:pt x="1564259" y="383159"/>
                  </a:lnTo>
                  <a:lnTo>
                    <a:pt x="1564259" y="344017"/>
                  </a:lnTo>
                  <a:lnTo>
                    <a:pt x="1540624" y="314706"/>
                  </a:lnTo>
                  <a:lnTo>
                    <a:pt x="1531620" y="303530"/>
                  </a:lnTo>
                  <a:lnTo>
                    <a:pt x="1523961" y="296049"/>
                  </a:lnTo>
                  <a:lnTo>
                    <a:pt x="1515110" y="290601"/>
                  </a:lnTo>
                  <a:lnTo>
                    <a:pt x="1505292" y="287261"/>
                  </a:lnTo>
                  <a:lnTo>
                    <a:pt x="1494790" y="286131"/>
                  </a:lnTo>
                  <a:lnTo>
                    <a:pt x="1327277" y="286131"/>
                  </a:lnTo>
                  <a:lnTo>
                    <a:pt x="1327277" y="384175"/>
                  </a:lnTo>
                  <a:lnTo>
                    <a:pt x="1325245" y="386207"/>
                  </a:lnTo>
                  <a:lnTo>
                    <a:pt x="1191514" y="386207"/>
                  </a:lnTo>
                  <a:lnTo>
                    <a:pt x="1191514" y="531241"/>
                  </a:lnTo>
                  <a:lnTo>
                    <a:pt x="1191514" y="537337"/>
                  </a:lnTo>
                  <a:lnTo>
                    <a:pt x="1167345" y="578281"/>
                  </a:lnTo>
                  <a:lnTo>
                    <a:pt x="1133284" y="589407"/>
                  </a:lnTo>
                  <a:lnTo>
                    <a:pt x="1114450" y="586486"/>
                  </a:lnTo>
                  <a:lnTo>
                    <a:pt x="1098308" y="578281"/>
                  </a:lnTo>
                  <a:lnTo>
                    <a:pt x="1085608" y="565683"/>
                  </a:lnTo>
                  <a:lnTo>
                    <a:pt x="1077125" y="549529"/>
                  </a:lnTo>
                  <a:lnTo>
                    <a:pt x="1075080" y="537337"/>
                  </a:lnTo>
                  <a:lnTo>
                    <a:pt x="1075080" y="531241"/>
                  </a:lnTo>
                  <a:lnTo>
                    <a:pt x="1079576" y="508317"/>
                  </a:lnTo>
                  <a:lnTo>
                    <a:pt x="1091920" y="489813"/>
                  </a:lnTo>
                  <a:lnTo>
                    <a:pt x="1110399" y="477456"/>
                  </a:lnTo>
                  <a:lnTo>
                    <a:pt x="1133284" y="472948"/>
                  </a:lnTo>
                  <a:lnTo>
                    <a:pt x="1155738" y="477456"/>
                  </a:lnTo>
                  <a:lnTo>
                    <a:pt x="1174280" y="489813"/>
                  </a:lnTo>
                  <a:lnTo>
                    <a:pt x="1186865" y="508317"/>
                  </a:lnTo>
                  <a:lnTo>
                    <a:pt x="1191514" y="531241"/>
                  </a:lnTo>
                  <a:lnTo>
                    <a:pt x="1191514" y="386207"/>
                  </a:lnTo>
                  <a:lnTo>
                    <a:pt x="1160856" y="386207"/>
                  </a:lnTo>
                  <a:lnTo>
                    <a:pt x="1160856" y="384175"/>
                  </a:lnTo>
                  <a:lnTo>
                    <a:pt x="1188466" y="330073"/>
                  </a:lnTo>
                  <a:lnTo>
                    <a:pt x="1211275" y="315125"/>
                  </a:lnTo>
                  <a:lnTo>
                    <a:pt x="1210627" y="315125"/>
                  </a:lnTo>
                  <a:lnTo>
                    <a:pt x="1221105" y="314706"/>
                  </a:lnTo>
                  <a:lnTo>
                    <a:pt x="1315085" y="314706"/>
                  </a:lnTo>
                  <a:lnTo>
                    <a:pt x="1316101" y="315722"/>
                  </a:lnTo>
                  <a:lnTo>
                    <a:pt x="1316101" y="317754"/>
                  </a:lnTo>
                  <a:lnTo>
                    <a:pt x="1326261" y="382143"/>
                  </a:lnTo>
                  <a:lnTo>
                    <a:pt x="1327277" y="384175"/>
                  </a:lnTo>
                  <a:lnTo>
                    <a:pt x="1327277" y="286131"/>
                  </a:lnTo>
                  <a:lnTo>
                    <a:pt x="1201674" y="286131"/>
                  </a:lnTo>
                  <a:lnTo>
                    <a:pt x="1191958" y="287108"/>
                  </a:lnTo>
                  <a:lnTo>
                    <a:pt x="1182801" y="290093"/>
                  </a:lnTo>
                  <a:lnTo>
                    <a:pt x="1174419" y="295186"/>
                  </a:lnTo>
                  <a:lnTo>
                    <a:pt x="1167003" y="302514"/>
                  </a:lnTo>
                  <a:lnTo>
                    <a:pt x="1090396" y="389255"/>
                  </a:lnTo>
                  <a:lnTo>
                    <a:pt x="1087335" y="392303"/>
                  </a:lnTo>
                  <a:lnTo>
                    <a:pt x="1081201" y="394335"/>
                  </a:lnTo>
                  <a:lnTo>
                    <a:pt x="980109" y="415798"/>
                  </a:lnTo>
                  <a:lnTo>
                    <a:pt x="967371" y="420255"/>
                  </a:lnTo>
                  <a:lnTo>
                    <a:pt x="957122" y="428434"/>
                  </a:lnTo>
                  <a:lnTo>
                    <a:pt x="949934" y="439483"/>
                  </a:lnTo>
                  <a:lnTo>
                    <a:pt x="946404" y="452501"/>
                  </a:lnTo>
                  <a:lnTo>
                    <a:pt x="951420" y="526897"/>
                  </a:lnTo>
                  <a:lnTo>
                    <a:pt x="973975" y="549529"/>
                  </a:lnTo>
                  <a:lnTo>
                    <a:pt x="1045464" y="549529"/>
                  </a:lnTo>
                  <a:lnTo>
                    <a:pt x="1056589" y="577367"/>
                  </a:lnTo>
                  <a:lnTo>
                    <a:pt x="1076350" y="599732"/>
                  </a:lnTo>
                  <a:lnTo>
                    <a:pt x="1102614" y="614616"/>
                  </a:lnTo>
                  <a:lnTo>
                    <a:pt x="1133284" y="620014"/>
                  </a:lnTo>
                  <a:lnTo>
                    <a:pt x="1163777" y="614616"/>
                  </a:lnTo>
                  <a:lnTo>
                    <a:pt x="1189710" y="599732"/>
                  </a:lnTo>
                  <a:lnTo>
                    <a:pt x="1198664" y="589407"/>
                  </a:lnTo>
                  <a:lnTo>
                    <a:pt x="1209116" y="577367"/>
                  </a:lnTo>
                  <a:lnTo>
                    <a:pt x="1220089" y="549529"/>
                  </a:lnTo>
                  <a:lnTo>
                    <a:pt x="1590802" y="549529"/>
                  </a:lnTo>
                  <a:lnTo>
                    <a:pt x="1601914" y="577367"/>
                  </a:lnTo>
                  <a:lnTo>
                    <a:pt x="1621675" y="599732"/>
                  </a:lnTo>
                  <a:lnTo>
                    <a:pt x="1647926" y="614616"/>
                  </a:lnTo>
                  <a:lnTo>
                    <a:pt x="1678559" y="620014"/>
                  </a:lnTo>
                  <a:lnTo>
                    <a:pt x="1709254" y="614616"/>
                  </a:lnTo>
                  <a:lnTo>
                    <a:pt x="1735543" y="599732"/>
                  </a:lnTo>
                  <a:lnTo>
                    <a:pt x="1744662" y="589407"/>
                  </a:lnTo>
                  <a:lnTo>
                    <a:pt x="1755317" y="577367"/>
                  </a:lnTo>
                  <a:lnTo>
                    <a:pt x="1766443" y="549529"/>
                  </a:lnTo>
                  <a:lnTo>
                    <a:pt x="1830832" y="549529"/>
                  </a:lnTo>
                  <a:lnTo>
                    <a:pt x="1833880" y="546481"/>
                  </a:lnTo>
                  <a:lnTo>
                    <a:pt x="1833880" y="542417"/>
                  </a:lnTo>
                  <a:lnTo>
                    <a:pt x="1839633" y="472948"/>
                  </a:lnTo>
                  <a:lnTo>
                    <a:pt x="1840877" y="458038"/>
                  </a:lnTo>
                  <a:lnTo>
                    <a:pt x="1840992" y="456692"/>
                  </a:lnTo>
                  <a:close/>
                </a:path>
                <a:path w="3977640" h="2816225">
                  <a:moveTo>
                    <a:pt x="2721229" y="2625852"/>
                  </a:moveTo>
                  <a:lnTo>
                    <a:pt x="2721178" y="2618943"/>
                  </a:lnTo>
                  <a:lnTo>
                    <a:pt x="2719578" y="2612390"/>
                  </a:lnTo>
                  <a:lnTo>
                    <a:pt x="2717038" y="2605659"/>
                  </a:lnTo>
                  <a:lnTo>
                    <a:pt x="2707030" y="2579522"/>
                  </a:lnTo>
                  <a:lnTo>
                    <a:pt x="2698445" y="2553068"/>
                  </a:lnTo>
                  <a:lnTo>
                    <a:pt x="2692501" y="2531364"/>
                  </a:lnTo>
                  <a:lnTo>
                    <a:pt x="2691117" y="2526322"/>
                  </a:lnTo>
                  <a:lnTo>
                    <a:pt x="2689364" y="2518664"/>
                  </a:lnTo>
                  <a:lnTo>
                    <a:pt x="2676245" y="2447353"/>
                  </a:lnTo>
                  <a:lnTo>
                    <a:pt x="2671064" y="2400554"/>
                  </a:lnTo>
                  <a:lnTo>
                    <a:pt x="2667736" y="2343607"/>
                  </a:lnTo>
                  <a:lnTo>
                    <a:pt x="2667978" y="2297138"/>
                  </a:lnTo>
                  <a:lnTo>
                    <a:pt x="2668016" y="2284857"/>
                  </a:lnTo>
                  <a:lnTo>
                    <a:pt x="2667254" y="2283206"/>
                  </a:lnTo>
                  <a:lnTo>
                    <a:pt x="2488438" y="2283206"/>
                  </a:lnTo>
                  <a:lnTo>
                    <a:pt x="2487549" y="2277364"/>
                  </a:lnTo>
                  <a:lnTo>
                    <a:pt x="2487447" y="2260409"/>
                  </a:lnTo>
                  <a:lnTo>
                    <a:pt x="2487117" y="2245499"/>
                  </a:lnTo>
                  <a:lnTo>
                    <a:pt x="2487117" y="2206929"/>
                  </a:lnTo>
                  <a:lnTo>
                    <a:pt x="2487549" y="2187829"/>
                  </a:lnTo>
                  <a:lnTo>
                    <a:pt x="2487549" y="2178558"/>
                  </a:lnTo>
                  <a:lnTo>
                    <a:pt x="2485898" y="2176018"/>
                  </a:lnTo>
                  <a:lnTo>
                    <a:pt x="2478278" y="2176018"/>
                  </a:lnTo>
                  <a:lnTo>
                    <a:pt x="2478278" y="2501773"/>
                  </a:lnTo>
                  <a:lnTo>
                    <a:pt x="2419223" y="2501773"/>
                  </a:lnTo>
                  <a:lnTo>
                    <a:pt x="2419223" y="2603119"/>
                  </a:lnTo>
                  <a:lnTo>
                    <a:pt x="2391181" y="2614739"/>
                  </a:lnTo>
                  <a:lnTo>
                    <a:pt x="2361273" y="2618943"/>
                  </a:lnTo>
                  <a:lnTo>
                    <a:pt x="2331021" y="2615234"/>
                  </a:lnTo>
                  <a:lnTo>
                    <a:pt x="2302002" y="2603119"/>
                  </a:lnTo>
                  <a:lnTo>
                    <a:pt x="2343404" y="2531364"/>
                  </a:lnTo>
                  <a:lnTo>
                    <a:pt x="2348484" y="2533904"/>
                  </a:lnTo>
                  <a:lnTo>
                    <a:pt x="2354326" y="2535555"/>
                  </a:lnTo>
                  <a:lnTo>
                    <a:pt x="2366137" y="2535555"/>
                  </a:lnTo>
                  <a:lnTo>
                    <a:pt x="2372106" y="2533904"/>
                  </a:lnTo>
                  <a:lnTo>
                    <a:pt x="2377059" y="2531364"/>
                  </a:lnTo>
                  <a:lnTo>
                    <a:pt x="2419223" y="2603119"/>
                  </a:lnTo>
                  <a:lnTo>
                    <a:pt x="2419223" y="2501773"/>
                  </a:lnTo>
                  <a:lnTo>
                    <a:pt x="2393950" y="2501773"/>
                  </a:lnTo>
                  <a:lnTo>
                    <a:pt x="2392730" y="2492832"/>
                  </a:lnTo>
                  <a:lnTo>
                    <a:pt x="2389314" y="2484945"/>
                  </a:lnTo>
                  <a:lnTo>
                    <a:pt x="2383980" y="2478316"/>
                  </a:lnTo>
                  <a:lnTo>
                    <a:pt x="2377059" y="2473071"/>
                  </a:lnTo>
                  <a:lnTo>
                    <a:pt x="2377059" y="2492502"/>
                  </a:lnTo>
                  <a:lnTo>
                    <a:pt x="2377059" y="2511171"/>
                  </a:lnTo>
                  <a:lnTo>
                    <a:pt x="2369566" y="2518664"/>
                  </a:lnTo>
                  <a:lnTo>
                    <a:pt x="2350897" y="2518664"/>
                  </a:lnTo>
                  <a:lnTo>
                    <a:pt x="2343404" y="2511171"/>
                  </a:lnTo>
                  <a:lnTo>
                    <a:pt x="2343404" y="2501773"/>
                  </a:lnTo>
                  <a:lnTo>
                    <a:pt x="2343404" y="2492502"/>
                  </a:lnTo>
                  <a:lnTo>
                    <a:pt x="2350833" y="2484945"/>
                  </a:lnTo>
                  <a:lnTo>
                    <a:pt x="2369616" y="2484945"/>
                  </a:lnTo>
                  <a:lnTo>
                    <a:pt x="2377059" y="2492502"/>
                  </a:lnTo>
                  <a:lnTo>
                    <a:pt x="2377059" y="2473071"/>
                  </a:lnTo>
                  <a:lnTo>
                    <a:pt x="2378697" y="2470569"/>
                  </a:lnTo>
                  <a:lnTo>
                    <a:pt x="2419223" y="2400554"/>
                  </a:lnTo>
                  <a:lnTo>
                    <a:pt x="2444458" y="2419947"/>
                  </a:lnTo>
                  <a:lnTo>
                    <a:pt x="2462987" y="2444216"/>
                  </a:lnTo>
                  <a:lnTo>
                    <a:pt x="2474290" y="2471737"/>
                  </a:lnTo>
                  <a:lnTo>
                    <a:pt x="2474379" y="2471966"/>
                  </a:lnTo>
                  <a:lnTo>
                    <a:pt x="2478278" y="2501773"/>
                  </a:lnTo>
                  <a:lnTo>
                    <a:pt x="2478278" y="2176018"/>
                  </a:lnTo>
                  <a:lnTo>
                    <a:pt x="2343404" y="2176018"/>
                  </a:lnTo>
                  <a:lnTo>
                    <a:pt x="2343404" y="2472309"/>
                  </a:lnTo>
                  <a:lnTo>
                    <a:pt x="2336469" y="2477617"/>
                  </a:lnTo>
                  <a:lnTo>
                    <a:pt x="2331148" y="2484526"/>
                  </a:lnTo>
                  <a:lnTo>
                    <a:pt x="2327795" y="2492502"/>
                  </a:lnTo>
                  <a:lnTo>
                    <a:pt x="2327694" y="2492832"/>
                  </a:lnTo>
                  <a:lnTo>
                    <a:pt x="2326513" y="2501773"/>
                  </a:lnTo>
                  <a:lnTo>
                    <a:pt x="2242947" y="2501773"/>
                  </a:lnTo>
                  <a:lnTo>
                    <a:pt x="2251887" y="2457310"/>
                  </a:lnTo>
                  <a:lnTo>
                    <a:pt x="2278011" y="2418943"/>
                  </a:lnTo>
                  <a:lnTo>
                    <a:pt x="2302002" y="2400554"/>
                  </a:lnTo>
                  <a:lnTo>
                    <a:pt x="2343404" y="2472309"/>
                  </a:lnTo>
                  <a:lnTo>
                    <a:pt x="2343404" y="2176018"/>
                  </a:lnTo>
                  <a:lnTo>
                    <a:pt x="2235454" y="2176018"/>
                  </a:lnTo>
                  <a:lnTo>
                    <a:pt x="2233676" y="2178558"/>
                  </a:lnTo>
                  <a:lnTo>
                    <a:pt x="2233688" y="2187829"/>
                  </a:lnTo>
                  <a:lnTo>
                    <a:pt x="2234476" y="2223693"/>
                  </a:lnTo>
                  <a:lnTo>
                    <a:pt x="2234146" y="2260409"/>
                  </a:lnTo>
                  <a:lnTo>
                    <a:pt x="2229485" y="2333879"/>
                  </a:lnTo>
                  <a:lnTo>
                    <a:pt x="2224138" y="2380767"/>
                  </a:lnTo>
                  <a:lnTo>
                    <a:pt x="2216988" y="2427160"/>
                  </a:lnTo>
                  <a:lnTo>
                    <a:pt x="2207590" y="2473071"/>
                  </a:lnTo>
                  <a:lnTo>
                    <a:pt x="2195614" y="2518168"/>
                  </a:lnTo>
                  <a:lnTo>
                    <a:pt x="2172982" y="2585008"/>
                  </a:lnTo>
                  <a:lnTo>
                    <a:pt x="2167915" y="2607030"/>
                  </a:lnTo>
                  <a:lnTo>
                    <a:pt x="2165362" y="2629192"/>
                  </a:lnTo>
                  <a:lnTo>
                    <a:pt x="2165350" y="2652014"/>
                  </a:lnTo>
                  <a:lnTo>
                    <a:pt x="2166239" y="2663825"/>
                  </a:lnTo>
                  <a:lnTo>
                    <a:pt x="2167128" y="2664714"/>
                  </a:lnTo>
                  <a:lnTo>
                    <a:pt x="2719578" y="2664714"/>
                  </a:lnTo>
                  <a:lnTo>
                    <a:pt x="2721229" y="2663825"/>
                  </a:lnTo>
                  <a:lnTo>
                    <a:pt x="2721102" y="2649537"/>
                  </a:lnTo>
                  <a:lnTo>
                    <a:pt x="2720886" y="2641854"/>
                  </a:lnTo>
                  <a:lnTo>
                    <a:pt x="2720848" y="2633992"/>
                  </a:lnTo>
                  <a:lnTo>
                    <a:pt x="2721229" y="2625852"/>
                  </a:lnTo>
                  <a:close/>
                </a:path>
                <a:path w="3977640" h="2816225">
                  <a:moveTo>
                    <a:pt x="2755773" y="86233"/>
                  </a:moveTo>
                  <a:lnTo>
                    <a:pt x="2751582" y="82042"/>
                  </a:lnTo>
                  <a:lnTo>
                    <a:pt x="2689987" y="82042"/>
                  </a:lnTo>
                  <a:lnTo>
                    <a:pt x="2689987" y="129413"/>
                  </a:lnTo>
                  <a:lnTo>
                    <a:pt x="2689987" y="167386"/>
                  </a:lnTo>
                  <a:lnTo>
                    <a:pt x="2685796" y="170815"/>
                  </a:lnTo>
                  <a:lnTo>
                    <a:pt x="2607310" y="170815"/>
                  </a:lnTo>
                  <a:lnTo>
                    <a:pt x="2604008" y="167386"/>
                  </a:lnTo>
                  <a:lnTo>
                    <a:pt x="2604008" y="129413"/>
                  </a:lnTo>
                  <a:lnTo>
                    <a:pt x="2607310" y="125095"/>
                  </a:lnTo>
                  <a:lnTo>
                    <a:pt x="2685796" y="125095"/>
                  </a:lnTo>
                  <a:lnTo>
                    <a:pt x="2689987" y="129413"/>
                  </a:lnTo>
                  <a:lnTo>
                    <a:pt x="2689987" y="82042"/>
                  </a:lnTo>
                  <a:lnTo>
                    <a:pt x="2551684" y="82042"/>
                  </a:lnTo>
                  <a:lnTo>
                    <a:pt x="2551684" y="129413"/>
                  </a:lnTo>
                  <a:lnTo>
                    <a:pt x="2551684" y="167386"/>
                  </a:lnTo>
                  <a:lnTo>
                    <a:pt x="2547493" y="170815"/>
                  </a:lnTo>
                  <a:lnTo>
                    <a:pt x="2469007" y="170815"/>
                  </a:lnTo>
                  <a:lnTo>
                    <a:pt x="2464816" y="167386"/>
                  </a:lnTo>
                  <a:lnTo>
                    <a:pt x="2464816" y="129413"/>
                  </a:lnTo>
                  <a:lnTo>
                    <a:pt x="2469007" y="125095"/>
                  </a:lnTo>
                  <a:lnTo>
                    <a:pt x="2547493" y="125095"/>
                  </a:lnTo>
                  <a:lnTo>
                    <a:pt x="2551684" y="129413"/>
                  </a:lnTo>
                  <a:lnTo>
                    <a:pt x="2551684" y="82042"/>
                  </a:lnTo>
                  <a:lnTo>
                    <a:pt x="2412492" y="82042"/>
                  </a:lnTo>
                  <a:lnTo>
                    <a:pt x="2412492" y="129413"/>
                  </a:lnTo>
                  <a:lnTo>
                    <a:pt x="2412492" y="167386"/>
                  </a:lnTo>
                  <a:lnTo>
                    <a:pt x="2408301" y="170815"/>
                  </a:lnTo>
                  <a:lnTo>
                    <a:pt x="2329053" y="170815"/>
                  </a:lnTo>
                  <a:lnTo>
                    <a:pt x="2325624" y="167386"/>
                  </a:lnTo>
                  <a:lnTo>
                    <a:pt x="2325624" y="129413"/>
                  </a:lnTo>
                  <a:lnTo>
                    <a:pt x="2329053" y="125095"/>
                  </a:lnTo>
                  <a:lnTo>
                    <a:pt x="2408301" y="125095"/>
                  </a:lnTo>
                  <a:lnTo>
                    <a:pt x="2412492" y="129413"/>
                  </a:lnTo>
                  <a:lnTo>
                    <a:pt x="2412492" y="82042"/>
                  </a:lnTo>
                  <a:lnTo>
                    <a:pt x="2273427" y="82042"/>
                  </a:lnTo>
                  <a:lnTo>
                    <a:pt x="2273427" y="129413"/>
                  </a:lnTo>
                  <a:lnTo>
                    <a:pt x="2273427" y="167386"/>
                  </a:lnTo>
                  <a:lnTo>
                    <a:pt x="2269109" y="170815"/>
                  </a:lnTo>
                  <a:lnTo>
                    <a:pt x="2190750" y="170815"/>
                  </a:lnTo>
                  <a:lnTo>
                    <a:pt x="2186559" y="167386"/>
                  </a:lnTo>
                  <a:lnTo>
                    <a:pt x="2186559" y="129413"/>
                  </a:lnTo>
                  <a:lnTo>
                    <a:pt x="2190750" y="125095"/>
                  </a:lnTo>
                  <a:lnTo>
                    <a:pt x="2269109" y="125095"/>
                  </a:lnTo>
                  <a:lnTo>
                    <a:pt x="2273427" y="129413"/>
                  </a:lnTo>
                  <a:lnTo>
                    <a:pt x="2273427" y="82042"/>
                  </a:lnTo>
                  <a:lnTo>
                    <a:pt x="2135886" y="82042"/>
                  </a:lnTo>
                  <a:lnTo>
                    <a:pt x="2131695" y="86233"/>
                  </a:lnTo>
                  <a:lnTo>
                    <a:pt x="2131695" y="414147"/>
                  </a:lnTo>
                  <a:lnTo>
                    <a:pt x="2186559" y="414147"/>
                  </a:lnTo>
                  <a:lnTo>
                    <a:pt x="2186559" y="209677"/>
                  </a:lnTo>
                  <a:lnTo>
                    <a:pt x="2190750" y="205359"/>
                  </a:lnTo>
                  <a:lnTo>
                    <a:pt x="2408301" y="205359"/>
                  </a:lnTo>
                  <a:lnTo>
                    <a:pt x="2412492" y="209677"/>
                  </a:lnTo>
                  <a:lnTo>
                    <a:pt x="2412492" y="414147"/>
                  </a:lnTo>
                  <a:lnTo>
                    <a:pt x="2464816" y="414147"/>
                  </a:lnTo>
                  <a:lnTo>
                    <a:pt x="2464816" y="209677"/>
                  </a:lnTo>
                  <a:lnTo>
                    <a:pt x="2469007" y="205359"/>
                  </a:lnTo>
                  <a:lnTo>
                    <a:pt x="2685796" y="205359"/>
                  </a:lnTo>
                  <a:lnTo>
                    <a:pt x="2689987" y="209677"/>
                  </a:lnTo>
                  <a:lnTo>
                    <a:pt x="2689987" y="414147"/>
                  </a:lnTo>
                  <a:lnTo>
                    <a:pt x="2755773" y="414147"/>
                  </a:lnTo>
                  <a:lnTo>
                    <a:pt x="2755773" y="205359"/>
                  </a:lnTo>
                  <a:lnTo>
                    <a:pt x="2755773" y="170815"/>
                  </a:lnTo>
                  <a:lnTo>
                    <a:pt x="2755773" y="125095"/>
                  </a:lnTo>
                  <a:lnTo>
                    <a:pt x="2755773" y="86233"/>
                  </a:lnTo>
                  <a:close/>
                </a:path>
                <a:path w="3977640" h="2816225">
                  <a:moveTo>
                    <a:pt x="2759964" y="1219073"/>
                  </a:moveTo>
                  <a:lnTo>
                    <a:pt x="2673731" y="1219073"/>
                  </a:lnTo>
                  <a:lnTo>
                    <a:pt x="2673731" y="1218438"/>
                  </a:lnTo>
                  <a:lnTo>
                    <a:pt x="2673731" y="1157986"/>
                  </a:lnTo>
                  <a:lnTo>
                    <a:pt x="2656459" y="1157986"/>
                  </a:lnTo>
                  <a:lnTo>
                    <a:pt x="2656459" y="1370838"/>
                  </a:lnTo>
                  <a:lnTo>
                    <a:pt x="2656459" y="1395222"/>
                  </a:lnTo>
                  <a:lnTo>
                    <a:pt x="2652141" y="1395222"/>
                  </a:lnTo>
                  <a:lnTo>
                    <a:pt x="2652141" y="1520317"/>
                  </a:lnTo>
                  <a:lnTo>
                    <a:pt x="2603246" y="1610995"/>
                  </a:lnTo>
                  <a:lnTo>
                    <a:pt x="2540762" y="1610995"/>
                  </a:lnTo>
                  <a:lnTo>
                    <a:pt x="2591054" y="1520317"/>
                  </a:lnTo>
                  <a:lnTo>
                    <a:pt x="2652141" y="1520317"/>
                  </a:lnTo>
                  <a:lnTo>
                    <a:pt x="2652141" y="1395222"/>
                  </a:lnTo>
                  <a:lnTo>
                    <a:pt x="2555875" y="1395222"/>
                  </a:lnTo>
                  <a:lnTo>
                    <a:pt x="2555875" y="1370838"/>
                  </a:lnTo>
                  <a:lnTo>
                    <a:pt x="2656459" y="1370838"/>
                  </a:lnTo>
                  <a:lnTo>
                    <a:pt x="2656459" y="1157986"/>
                  </a:lnTo>
                  <a:lnTo>
                    <a:pt x="2550160" y="1157986"/>
                  </a:lnTo>
                  <a:lnTo>
                    <a:pt x="2550160" y="1520317"/>
                  </a:lnTo>
                  <a:lnTo>
                    <a:pt x="2499741" y="1610995"/>
                  </a:lnTo>
                  <a:lnTo>
                    <a:pt x="2438019" y="1610995"/>
                  </a:lnTo>
                  <a:lnTo>
                    <a:pt x="2486914" y="1520317"/>
                  </a:lnTo>
                  <a:lnTo>
                    <a:pt x="2550160" y="1520317"/>
                  </a:lnTo>
                  <a:lnTo>
                    <a:pt x="2550160" y="1157986"/>
                  </a:lnTo>
                  <a:lnTo>
                    <a:pt x="2545080" y="1157986"/>
                  </a:lnTo>
                  <a:lnTo>
                    <a:pt x="2545080" y="1218438"/>
                  </a:lnTo>
                  <a:lnTo>
                    <a:pt x="2445893" y="1218438"/>
                  </a:lnTo>
                  <a:lnTo>
                    <a:pt x="2445893" y="1520317"/>
                  </a:lnTo>
                  <a:lnTo>
                    <a:pt x="2396998" y="1610995"/>
                  </a:lnTo>
                  <a:lnTo>
                    <a:pt x="2333752" y="1610995"/>
                  </a:lnTo>
                  <a:lnTo>
                    <a:pt x="2384044" y="1520317"/>
                  </a:lnTo>
                  <a:lnTo>
                    <a:pt x="2445893" y="1520317"/>
                  </a:lnTo>
                  <a:lnTo>
                    <a:pt x="2445893" y="1218438"/>
                  </a:lnTo>
                  <a:lnTo>
                    <a:pt x="2361057" y="1218438"/>
                  </a:lnTo>
                  <a:lnTo>
                    <a:pt x="2361057" y="1157986"/>
                  </a:lnTo>
                  <a:lnTo>
                    <a:pt x="2345944" y="1157986"/>
                  </a:lnTo>
                  <a:lnTo>
                    <a:pt x="2345944" y="1369314"/>
                  </a:lnTo>
                  <a:lnTo>
                    <a:pt x="2345944" y="1395222"/>
                  </a:lnTo>
                  <a:lnTo>
                    <a:pt x="2343150" y="1395222"/>
                  </a:lnTo>
                  <a:lnTo>
                    <a:pt x="2343150" y="1520317"/>
                  </a:lnTo>
                  <a:lnTo>
                    <a:pt x="2292858" y="1610995"/>
                  </a:lnTo>
                  <a:lnTo>
                    <a:pt x="2231009" y="1610995"/>
                  </a:lnTo>
                  <a:lnTo>
                    <a:pt x="2280539" y="1520317"/>
                  </a:lnTo>
                  <a:lnTo>
                    <a:pt x="2343150" y="1520317"/>
                  </a:lnTo>
                  <a:lnTo>
                    <a:pt x="2343150" y="1395222"/>
                  </a:lnTo>
                  <a:lnTo>
                    <a:pt x="2307844" y="1395222"/>
                  </a:lnTo>
                  <a:lnTo>
                    <a:pt x="2307844" y="1432687"/>
                  </a:lnTo>
                  <a:lnTo>
                    <a:pt x="2282063" y="1432687"/>
                  </a:lnTo>
                  <a:lnTo>
                    <a:pt x="2282063" y="1395984"/>
                  </a:lnTo>
                  <a:lnTo>
                    <a:pt x="2243963" y="1395984"/>
                  </a:lnTo>
                  <a:lnTo>
                    <a:pt x="2243963" y="1370076"/>
                  </a:lnTo>
                  <a:lnTo>
                    <a:pt x="2281301" y="1370076"/>
                  </a:lnTo>
                  <a:lnTo>
                    <a:pt x="2281301" y="1332738"/>
                  </a:lnTo>
                  <a:lnTo>
                    <a:pt x="2307844" y="1332738"/>
                  </a:lnTo>
                  <a:lnTo>
                    <a:pt x="2307844" y="1369314"/>
                  </a:lnTo>
                  <a:lnTo>
                    <a:pt x="2345944" y="1369314"/>
                  </a:lnTo>
                  <a:lnTo>
                    <a:pt x="2345944" y="1157986"/>
                  </a:lnTo>
                  <a:lnTo>
                    <a:pt x="2232406" y="1157986"/>
                  </a:lnTo>
                  <a:lnTo>
                    <a:pt x="2232406" y="1219073"/>
                  </a:lnTo>
                  <a:lnTo>
                    <a:pt x="2127504" y="1219073"/>
                  </a:lnTo>
                  <a:lnTo>
                    <a:pt x="2127504" y="1521079"/>
                  </a:lnTo>
                  <a:lnTo>
                    <a:pt x="2239645" y="1521079"/>
                  </a:lnTo>
                  <a:lnTo>
                    <a:pt x="2190750" y="1611630"/>
                  </a:lnTo>
                  <a:lnTo>
                    <a:pt x="2127504" y="1611630"/>
                  </a:lnTo>
                  <a:lnTo>
                    <a:pt x="2127504" y="1692910"/>
                  </a:lnTo>
                  <a:lnTo>
                    <a:pt x="2754884" y="1692910"/>
                  </a:lnTo>
                  <a:lnTo>
                    <a:pt x="2757043" y="1692148"/>
                  </a:lnTo>
                  <a:lnTo>
                    <a:pt x="2759964" y="1692148"/>
                  </a:lnTo>
                  <a:lnTo>
                    <a:pt x="2759964" y="1611630"/>
                  </a:lnTo>
                  <a:lnTo>
                    <a:pt x="2647823" y="1611630"/>
                  </a:lnTo>
                  <a:lnTo>
                    <a:pt x="2648153" y="1610995"/>
                  </a:lnTo>
                  <a:lnTo>
                    <a:pt x="2696718" y="1521079"/>
                  </a:lnTo>
                  <a:lnTo>
                    <a:pt x="2759964" y="1521079"/>
                  </a:lnTo>
                  <a:lnTo>
                    <a:pt x="2759964" y="1520317"/>
                  </a:lnTo>
                  <a:lnTo>
                    <a:pt x="2759964" y="1432687"/>
                  </a:lnTo>
                  <a:lnTo>
                    <a:pt x="2759964" y="1370838"/>
                  </a:lnTo>
                  <a:lnTo>
                    <a:pt x="2759964" y="1332738"/>
                  </a:lnTo>
                  <a:lnTo>
                    <a:pt x="2759964" y="1219073"/>
                  </a:lnTo>
                  <a:close/>
                </a:path>
                <a:path w="3977640" h="2816225">
                  <a:moveTo>
                    <a:pt x="2814828" y="2728087"/>
                  </a:moveTo>
                  <a:lnTo>
                    <a:pt x="2810637" y="2723769"/>
                  </a:lnTo>
                  <a:lnTo>
                    <a:pt x="2776855" y="2723769"/>
                  </a:lnTo>
                  <a:lnTo>
                    <a:pt x="2776855" y="2706116"/>
                  </a:lnTo>
                  <a:lnTo>
                    <a:pt x="2773553" y="2701925"/>
                  </a:lnTo>
                  <a:lnTo>
                    <a:pt x="2114804" y="2701925"/>
                  </a:lnTo>
                  <a:lnTo>
                    <a:pt x="2110613" y="2706116"/>
                  </a:lnTo>
                  <a:lnTo>
                    <a:pt x="2110613" y="2723769"/>
                  </a:lnTo>
                  <a:lnTo>
                    <a:pt x="2076831" y="2723769"/>
                  </a:lnTo>
                  <a:lnTo>
                    <a:pt x="2072640" y="2728087"/>
                  </a:lnTo>
                  <a:lnTo>
                    <a:pt x="2072640" y="2776093"/>
                  </a:lnTo>
                  <a:lnTo>
                    <a:pt x="2076831" y="2779522"/>
                  </a:lnTo>
                  <a:lnTo>
                    <a:pt x="2810637" y="2779522"/>
                  </a:lnTo>
                  <a:lnTo>
                    <a:pt x="2814828" y="2776093"/>
                  </a:lnTo>
                  <a:lnTo>
                    <a:pt x="2814828" y="2728087"/>
                  </a:lnTo>
                  <a:close/>
                </a:path>
                <a:path w="3977640" h="2816225">
                  <a:moveTo>
                    <a:pt x="2814828" y="476631"/>
                  </a:moveTo>
                  <a:lnTo>
                    <a:pt x="2810637" y="472440"/>
                  </a:lnTo>
                  <a:lnTo>
                    <a:pt x="2779395" y="472440"/>
                  </a:lnTo>
                  <a:lnTo>
                    <a:pt x="2779395" y="455549"/>
                  </a:lnTo>
                  <a:lnTo>
                    <a:pt x="2776093" y="451358"/>
                  </a:lnTo>
                  <a:lnTo>
                    <a:pt x="2111375" y="451358"/>
                  </a:lnTo>
                  <a:lnTo>
                    <a:pt x="2108073" y="455549"/>
                  </a:lnTo>
                  <a:lnTo>
                    <a:pt x="2108073" y="472440"/>
                  </a:lnTo>
                  <a:lnTo>
                    <a:pt x="2076831" y="472440"/>
                  </a:lnTo>
                  <a:lnTo>
                    <a:pt x="2072640" y="476631"/>
                  </a:lnTo>
                  <a:lnTo>
                    <a:pt x="2072640" y="520573"/>
                  </a:lnTo>
                  <a:lnTo>
                    <a:pt x="2076831" y="524002"/>
                  </a:lnTo>
                  <a:lnTo>
                    <a:pt x="2810637" y="524002"/>
                  </a:lnTo>
                  <a:lnTo>
                    <a:pt x="2814828" y="520573"/>
                  </a:lnTo>
                  <a:lnTo>
                    <a:pt x="2814828" y="476631"/>
                  </a:lnTo>
                  <a:close/>
                </a:path>
                <a:path w="3977640" h="2816225">
                  <a:moveTo>
                    <a:pt x="3312668" y="2277745"/>
                  </a:moveTo>
                  <a:lnTo>
                    <a:pt x="3306318" y="2267331"/>
                  </a:lnTo>
                  <a:lnTo>
                    <a:pt x="3295612" y="2256612"/>
                  </a:lnTo>
                  <a:lnTo>
                    <a:pt x="3272967" y="2244229"/>
                  </a:lnTo>
                  <a:lnTo>
                    <a:pt x="3267202" y="2236216"/>
                  </a:lnTo>
                  <a:lnTo>
                    <a:pt x="3267202" y="2233803"/>
                  </a:lnTo>
                  <a:lnTo>
                    <a:pt x="3265551" y="2229739"/>
                  </a:lnTo>
                  <a:lnTo>
                    <a:pt x="3267202" y="2220976"/>
                  </a:lnTo>
                  <a:lnTo>
                    <a:pt x="3267202" y="2216150"/>
                  </a:lnTo>
                  <a:lnTo>
                    <a:pt x="3267964" y="2212975"/>
                  </a:lnTo>
                  <a:lnTo>
                    <a:pt x="3266440" y="2213864"/>
                  </a:lnTo>
                  <a:lnTo>
                    <a:pt x="3254375" y="2244979"/>
                  </a:lnTo>
                  <a:lnTo>
                    <a:pt x="3256038" y="2253183"/>
                  </a:lnTo>
                  <a:lnTo>
                    <a:pt x="3286328" y="2281148"/>
                  </a:lnTo>
                  <a:lnTo>
                    <a:pt x="3294786" y="2285669"/>
                  </a:lnTo>
                  <a:lnTo>
                    <a:pt x="3299968" y="2292858"/>
                  </a:lnTo>
                  <a:lnTo>
                    <a:pt x="3300730" y="2294509"/>
                  </a:lnTo>
                  <a:lnTo>
                    <a:pt x="3302381" y="2297684"/>
                  </a:lnTo>
                  <a:lnTo>
                    <a:pt x="3302381" y="2304034"/>
                  </a:lnTo>
                  <a:lnTo>
                    <a:pt x="3301492" y="2308098"/>
                  </a:lnTo>
                  <a:lnTo>
                    <a:pt x="3301492" y="2316099"/>
                  </a:lnTo>
                  <a:lnTo>
                    <a:pt x="3305556" y="2309622"/>
                  </a:lnTo>
                  <a:lnTo>
                    <a:pt x="3307969" y="2306447"/>
                  </a:lnTo>
                  <a:lnTo>
                    <a:pt x="3311144" y="2300097"/>
                  </a:lnTo>
                  <a:lnTo>
                    <a:pt x="3311906" y="2291334"/>
                  </a:lnTo>
                  <a:lnTo>
                    <a:pt x="3312668" y="2288921"/>
                  </a:lnTo>
                  <a:lnTo>
                    <a:pt x="3312668" y="2277745"/>
                  </a:lnTo>
                  <a:close/>
                </a:path>
                <a:path w="3977640" h="2816225">
                  <a:moveTo>
                    <a:pt x="3359023" y="2337562"/>
                  </a:moveTo>
                  <a:lnTo>
                    <a:pt x="3355848" y="2333625"/>
                  </a:lnTo>
                  <a:lnTo>
                    <a:pt x="3254375" y="2333625"/>
                  </a:lnTo>
                  <a:lnTo>
                    <a:pt x="3250438" y="2337562"/>
                  </a:lnTo>
                  <a:lnTo>
                    <a:pt x="3250438" y="2346452"/>
                  </a:lnTo>
                  <a:lnTo>
                    <a:pt x="3254375" y="2350389"/>
                  </a:lnTo>
                  <a:lnTo>
                    <a:pt x="3260852" y="2350389"/>
                  </a:lnTo>
                  <a:lnTo>
                    <a:pt x="3260852" y="2518918"/>
                  </a:lnTo>
                  <a:lnTo>
                    <a:pt x="3254375" y="2518918"/>
                  </a:lnTo>
                  <a:lnTo>
                    <a:pt x="3250438" y="2522982"/>
                  </a:lnTo>
                  <a:lnTo>
                    <a:pt x="3250438" y="2531745"/>
                  </a:lnTo>
                  <a:lnTo>
                    <a:pt x="3254375" y="2535682"/>
                  </a:lnTo>
                  <a:lnTo>
                    <a:pt x="3260852" y="2535682"/>
                  </a:lnTo>
                  <a:lnTo>
                    <a:pt x="3260852" y="2721102"/>
                  </a:lnTo>
                  <a:lnTo>
                    <a:pt x="3349498" y="2721102"/>
                  </a:lnTo>
                  <a:lnTo>
                    <a:pt x="3349498" y="2535682"/>
                  </a:lnTo>
                  <a:lnTo>
                    <a:pt x="3355848" y="2535682"/>
                  </a:lnTo>
                  <a:lnTo>
                    <a:pt x="3359023" y="2531745"/>
                  </a:lnTo>
                  <a:lnTo>
                    <a:pt x="3359023" y="2522982"/>
                  </a:lnTo>
                  <a:lnTo>
                    <a:pt x="3355848" y="2518918"/>
                  </a:lnTo>
                  <a:lnTo>
                    <a:pt x="3349498" y="2518918"/>
                  </a:lnTo>
                  <a:lnTo>
                    <a:pt x="3349498" y="2350389"/>
                  </a:lnTo>
                  <a:lnTo>
                    <a:pt x="3355848" y="2350389"/>
                  </a:lnTo>
                  <a:lnTo>
                    <a:pt x="3359023" y="2346452"/>
                  </a:lnTo>
                  <a:lnTo>
                    <a:pt x="3359023" y="2337562"/>
                  </a:lnTo>
                  <a:close/>
                </a:path>
                <a:path w="3977640" h="2816225">
                  <a:moveTo>
                    <a:pt x="3446526" y="297688"/>
                  </a:moveTo>
                  <a:lnTo>
                    <a:pt x="3405759" y="287147"/>
                  </a:lnTo>
                  <a:lnTo>
                    <a:pt x="3400044" y="285496"/>
                  </a:lnTo>
                  <a:lnTo>
                    <a:pt x="3394329" y="287147"/>
                  </a:lnTo>
                  <a:lnTo>
                    <a:pt x="3390265" y="290322"/>
                  </a:lnTo>
                  <a:lnTo>
                    <a:pt x="3385312" y="293624"/>
                  </a:lnTo>
                  <a:lnTo>
                    <a:pt x="3382988" y="298259"/>
                  </a:lnTo>
                  <a:lnTo>
                    <a:pt x="3382899" y="352933"/>
                  </a:lnTo>
                  <a:lnTo>
                    <a:pt x="3373602" y="349758"/>
                  </a:lnTo>
                  <a:lnTo>
                    <a:pt x="3249930" y="307467"/>
                  </a:lnTo>
                  <a:lnTo>
                    <a:pt x="3244215" y="305816"/>
                  </a:lnTo>
                  <a:lnTo>
                    <a:pt x="3238500" y="306578"/>
                  </a:lnTo>
                  <a:lnTo>
                    <a:pt x="3233547" y="309880"/>
                  </a:lnTo>
                  <a:lnTo>
                    <a:pt x="3228721" y="313182"/>
                  </a:lnTo>
                  <a:lnTo>
                    <a:pt x="3226308" y="318770"/>
                  </a:lnTo>
                  <a:lnTo>
                    <a:pt x="3226308" y="489585"/>
                  </a:lnTo>
                  <a:lnTo>
                    <a:pt x="3262122" y="489585"/>
                  </a:lnTo>
                  <a:lnTo>
                    <a:pt x="3262122" y="349758"/>
                  </a:lnTo>
                  <a:lnTo>
                    <a:pt x="3395091" y="394462"/>
                  </a:lnTo>
                  <a:lnTo>
                    <a:pt x="3400806" y="396113"/>
                  </a:lnTo>
                  <a:lnTo>
                    <a:pt x="3406521" y="395224"/>
                  </a:lnTo>
                  <a:lnTo>
                    <a:pt x="3411474" y="392049"/>
                  </a:lnTo>
                  <a:lnTo>
                    <a:pt x="3416300" y="388747"/>
                  </a:lnTo>
                  <a:lnTo>
                    <a:pt x="3418713" y="383032"/>
                  </a:lnTo>
                  <a:lnTo>
                    <a:pt x="3418713" y="352933"/>
                  </a:lnTo>
                  <a:lnTo>
                    <a:pt x="3418713" y="326898"/>
                  </a:lnTo>
                  <a:lnTo>
                    <a:pt x="3444113" y="333502"/>
                  </a:lnTo>
                  <a:lnTo>
                    <a:pt x="3444557" y="326898"/>
                  </a:lnTo>
                  <a:lnTo>
                    <a:pt x="3446462" y="298450"/>
                  </a:lnTo>
                  <a:lnTo>
                    <a:pt x="3446526" y="297688"/>
                  </a:lnTo>
                  <a:close/>
                </a:path>
                <a:path w="3977640" h="2816225">
                  <a:moveTo>
                    <a:pt x="3453257" y="2185797"/>
                  </a:moveTo>
                  <a:lnTo>
                    <a:pt x="3446018" y="2175510"/>
                  </a:lnTo>
                  <a:lnTo>
                    <a:pt x="3435883" y="2164778"/>
                  </a:lnTo>
                  <a:lnTo>
                    <a:pt x="3414166" y="2152294"/>
                  </a:lnTo>
                  <a:lnTo>
                    <a:pt x="3408553" y="2144268"/>
                  </a:lnTo>
                  <a:lnTo>
                    <a:pt x="3407791" y="2141982"/>
                  </a:lnTo>
                  <a:lnTo>
                    <a:pt x="3406902" y="2137918"/>
                  </a:lnTo>
                  <a:lnTo>
                    <a:pt x="3406902" y="2133092"/>
                  </a:lnTo>
                  <a:lnTo>
                    <a:pt x="3407791" y="2129155"/>
                  </a:lnTo>
                  <a:lnTo>
                    <a:pt x="3408553" y="2124329"/>
                  </a:lnTo>
                  <a:lnTo>
                    <a:pt x="3408553" y="2121154"/>
                  </a:lnTo>
                  <a:lnTo>
                    <a:pt x="3406902" y="2121916"/>
                  </a:lnTo>
                  <a:lnTo>
                    <a:pt x="3395726" y="2153158"/>
                  </a:lnTo>
                  <a:lnTo>
                    <a:pt x="3396589" y="2164778"/>
                  </a:lnTo>
                  <a:lnTo>
                    <a:pt x="3396615" y="2165096"/>
                  </a:lnTo>
                  <a:lnTo>
                    <a:pt x="3403727" y="2173097"/>
                  </a:lnTo>
                  <a:lnTo>
                    <a:pt x="3406902" y="2175510"/>
                  </a:lnTo>
                  <a:lnTo>
                    <a:pt x="3416998" y="2183739"/>
                  </a:lnTo>
                  <a:lnTo>
                    <a:pt x="3442843" y="2205863"/>
                  </a:lnTo>
                  <a:lnTo>
                    <a:pt x="3442843" y="2212213"/>
                  </a:lnTo>
                  <a:lnTo>
                    <a:pt x="3442081" y="2215388"/>
                  </a:lnTo>
                  <a:lnTo>
                    <a:pt x="3442081" y="2223389"/>
                  </a:lnTo>
                  <a:lnTo>
                    <a:pt x="3446018" y="2217801"/>
                  </a:lnTo>
                  <a:lnTo>
                    <a:pt x="3448431" y="2214626"/>
                  </a:lnTo>
                  <a:lnTo>
                    <a:pt x="3451606" y="2207387"/>
                  </a:lnTo>
                  <a:lnTo>
                    <a:pt x="3452495" y="2198624"/>
                  </a:lnTo>
                  <a:lnTo>
                    <a:pt x="3452495" y="2197100"/>
                  </a:lnTo>
                  <a:lnTo>
                    <a:pt x="3453257" y="2185797"/>
                  </a:lnTo>
                  <a:close/>
                </a:path>
                <a:path w="3977640" h="2816225">
                  <a:moveTo>
                    <a:pt x="3499612" y="2245741"/>
                  </a:moveTo>
                  <a:lnTo>
                    <a:pt x="3496310" y="2241804"/>
                  </a:lnTo>
                  <a:lnTo>
                    <a:pt x="3394202" y="2241804"/>
                  </a:lnTo>
                  <a:lnTo>
                    <a:pt x="3390900" y="2245741"/>
                  </a:lnTo>
                  <a:lnTo>
                    <a:pt x="3390900" y="2254504"/>
                  </a:lnTo>
                  <a:lnTo>
                    <a:pt x="3394202" y="2258568"/>
                  </a:lnTo>
                  <a:lnTo>
                    <a:pt x="3400552" y="2258568"/>
                  </a:lnTo>
                  <a:lnTo>
                    <a:pt x="3400552" y="2473452"/>
                  </a:lnTo>
                  <a:lnTo>
                    <a:pt x="3394202" y="2473452"/>
                  </a:lnTo>
                  <a:lnTo>
                    <a:pt x="3390900" y="2477389"/>
                  </a:lnTo>
                  <a:lnTo>
                    <a:pt x="3390900" y="2486152"/>
                  </a:lnTo>
                  <a:lnTo>
                    <a:pt x="3394202" y="2490216"/>
                  </a:lnTo>
                  <a:lnTo>
                    <a:pt x="3400552" y="2490216"/>
                  </a:lnTo>
                  <a:lnTo>
                    <a:pt x="3400552" y="2721102"/>
                  </a:lnTo>
                  <a:lnTo>
                    <a:pt x="3489198" y="2721102"/>
                  </a:lnTo>
                  <a:lnTo>
                    <a:pt x="3489198" y="2490216"/>
                  </a:lnTo>
                  <a:lnTo>
                    <a:pt x="3496310" y="2490216"/>
                  </a:lnTo>
                  <a:lnTo>
                    <a:pt x="3499612" y="2486152"/>
                  </a:lnTo>
                  <a:lnTo>
                    <a:pt x="3499612" y="2477389"/>
                  </a:lnTo>
                  <a:lnTo>
                    <a:pt x="3496310" y="2473452"/>
                  </a:lnTo>
                  <a:lnTo>
                    <a:pt x="3489198" y="2473452"/>
                  </a:lnTo>
                  <a:lnTo>
                    <a:pt x="3489198" y="2258568"/>
                  </a:lnTo>
                  <a:lnTo>
                    <a:pt x="3496310" y="2258568"/>
                  </a:lnTo>
                  <a:lnTo>
                    <a:pt x="3499612" y="2254504"/>
                  </a:lnTo>
                  <a:lnTo>
                    <a:pt x="3499612" y="2245741"/>
                  </a:lnTo>
                  <a:close/>
                </a:path>
                <a:path w="3977640" h="2816225">
                  <a:moveTo>
                    <a:pt x="3651250" y="2621153"/>
                  </a:moveTo>
                  <a:lnTo>
                    <a:pt x="3647313" y="2617216"/>
                  </a:lnTo>
                  <a:lnTo>
                    <a:pt x="3542665" y="2617216"/>
                  </a:lnTo>
                  <a:lnTo>
                    <a:pt x="3538728" y="2621153"/>
                  </a:lnTo>
                  <a:lnTo>
                    <a:pt x="3538728" y="2719451"/>
                  </a:lnTo>
                  <a:lnTo>
                    <a:pt x="3651250" y="2719451"/>
                  </a:lnTo>
                  <a:lnTo>
                    <a:pt x="3651250" y="2621153"/>
                  </a:lnTo>
                  <a:close/>
                </a:path>
                <a:path w="3977640" h="2816225">
                  <a:moveTo>
                    <a:pt x="3651250" y="2492629"/>
                  </a:moveTo>
                  <a:lnTo>
                    <a:pt x="3647313" y="2488565"/>
                  </a:lnTo>
                  <a:lnTo>
                    <a:pt x="3542665" y="2488565"/>
                  </a:lnTo>
                  <a:lnTo>
                    <a:pt x="3538728" y="2492629"/>
                  </a:lnTo>
                  <a:lnTo>
                    <a:pt x="3538728" y="2596388"/>
                  </a:lnTo>
                  <a:lnTo>
                    <a:pt x="3542665" y="2600452"/>
                  </a:lnTo>
                  <a:lnTo>
                    <a:pt x="3647313" y="2600452"/>
                  </a:lnTo>
                  <a:lnTo>
                    <a:pt x="3651250" y="2596388"/>
                  </a:lnTo>
                  <a:lnTo>
                    <a:pt x="3651250" y="2492629"/>
                  </a:lnTo>
                  <a:close/>
                </a:path>
                <a:path w="3977640" h="2816225">
                  <a:moveTo>
                    <a:pt x="3651250" y="2389505"/>
                  </a:moveTo>
                  <a:lnTo>
                    <a:pt x="3646894" y="2378773"/>
                  </a:lnTo>
                  <a:lnTo>
                    <a:pt x="3634968" y="2369870"/>
                  </a:lnTo>
                  <a:lnTo>
                    <a:pt x="3617226" y="2363813"/>
                  </a:lnTo>
                  <a:lnTo>
                    <a:pt x="3595370" y="2361565"/>
                  </a:lnTo>
                  <a:lnTo>
                    <a:pt x="3573386" y="2363813"/>
                  </a:lnTo>
                  <a:lnTo>
                    <a:pt x="3555377" y="2369870"/>
                  </a:lnTo>
                  <a:lnTo>
                    <a:pt x="3543198" y="2378773"/>
                  </a:lnTo>
                  <a:lnTo>
                    <a:pt x="3538728" y="2389505"/>
                  </a:lnTo>
                  <a:lnTo>
                    <a:pt x="3538728" y="2469388"/>
                  </a:lnTo>
                  <a:lnTo>
                    <a:pt x="3542665" y="2472563"/>
                  </a:lnTo>
                  <a:lnTo>
                    <a:pt x="3647313" y="2472563"/>
                  </a:lnTo>
                  <a:lnTo>
                    <a:pt x="3651250" y="2469388"/>
                  </a:lnTo>
                  <a:lnTo>
                    <a:pt x="3651250" y="2389505"/>
                  </a:lnTo>
                  <a:close/>
                </a:path>
                <a:path w="3977640" h="2816225">
                  <a:moveTo>
                    <a:pt x="3652012" y="158623"/>
                  </a:moveTo>
                  <a:lnTo>
                    <a:pt x="3650919" y="143979"/>
                  </a:lnTo>
                  <a:lnTo>
                    <a:pt x="3650081" y="130454"/>
                  </a:lnTo>
                  <a:lnTo>
                    <a:pt x="3649421" y="117995"/>
                  </a:lnTo>
                  <a:lnTo>
                    <a:pt x="3648837" y="106553"/>
                  </a:lnTo>
                  <a:lnTo>
                    <a:pt x="3643211" y="20167"/>
                  </a:lnTo>
                  <a:lnTo>
                    <a:pt x="3643122" y="12192"/>
                  </a:lnTo>
                  <a:lnTo>
                    <a:pt x="3638169" y="7366"/>
                  </a:lnTo>
                  <a:lnTo>
                    <a:pt x="3610483" y="7366"/>
                  </a:lnTo>
                  <a:lnTo>
                    <a:pt x="3610483" y="351409"/>
                  </a:lnTo>
                  <a:lnTo>
                    <a:pt x="3608832" y="353822"/>
                  </a:lnTo>
                  <a:lnTo>
                    <a:pt x="3599053" y="372491"/>
                  </a:lnTo>
                  <a:lnTo>
                    <a:pt x="3580854" y="404837"/>
                  </a:lnTo>
                  <a:lnTo>
                    <a:pt x="3566934" y="429793"/>
                  </a:lnTo>
                  <a:lnTo>
                    <a:pt x="3549269" y="461899"/>
                  </a:lnTo>
                  <a:lnTo>
                    <a:pt x="3547618" y="464439"/>
                  </a:lnTo>
                  <a:lnTo>
                    <a:pt x="3543554" y="462788"/>
                  </a:lnTo>
                  <a:lnTo>
                    <a:pt x="3544443" y="460375"/>
                  </a:lnTo>
                  <a:lnTo>
                    <a:pt x="3553041" y="405980"/>
                  </a:lnTo>
                  <a:lnTo>
                    <a:pt x="3554222" y="398526"/>
                  </a:lnTo>
                  <a:lnTo>
                    <a:pt x="3554984" y="396875"/>
                  </a:lnTo>
                  <a:lnTo>
                    <a:pt x="3553333" y="395224"/>
                  </a:lnTo>
                  <a:lnTo>
                    <a:pt x="3551682" y="396113"/>
                  </a:lnTo>
                  <a:lnTo>
                    <a:pt x="3515868" y="405003"/>
                  </a:lnTo>
                  <a:lnTo>
                    <a:pt x="3513315" y="405904"/>
                  </a:lnTo>
                  <a:lnTo>
                    <a:pt x="3511804" y="403352"/>
                  </a:lnTo>
                  <a:lnTo>
                    <a:pt x="3512566" y="401828"/>
                  </a:lnTo>
                  <a:lnTo>
                    <a:pt x="3537077" y="356997"/>
                  </a:lnTo>
                  <a:lnTo>
                    <a:pt x="3540988" y="350012"/>
                  </a:lnTo>
                  <a:lnTo>
                    <a:pt x="3545408" y="342315"/>
                  </a:lnTo>
                  <a:lnTo>
                    <a:pt x="3550120" y="333844"/>
                  </a:lnTo>
                  <a:lnTo>
                    <a:pt x="3554984" y="324485"/>
                  </a:lnTo>
                  <a:lnTo>
                    <a:pt x="3559276" y="317525"/>
                  </a:lnTo>
                  <a:lnTo>
                    <a:pt x="3563645" y="310007"/>
                  </a:lnTo>
                  <a:lnTo>
                    <a:pt x="3572891" y="293624"/>
                  </a:lnTo>
                  <a:lnTo>
                    <a:pt x="3574542" y="290322"/>
                  </a:lnTo>
                  <a:lnTo>
                    <a:pt x="3577844" y="291973"/>
                  </a:lnTo>
                  <a:lnTo>
                    <a:pt x="3577742" y="294932"/>
                  </a:lnTo>
                  <a:lnTo>
                    <a:pt x="3572129" y="328549"/>
                  </a:lnTo>
                  <a:lnTo>
                    <a:pt x="3570884" y="334835"/>
                  </a:lnTo>
                  <a:lnTo>
                    <a:pt x="3569652" y="341591"/>
                  </a:lnTo>
                  <a:lnTo>
                    <a:pt x="3568281" y="349758"/>
                  </a:lnTo>
                  <a:lnTo>
                    <a:pt x="3567176" y="356997"/>
                  </a:lnTo>
                  <a:lnTo>
                    <a:pt x="3567176" y="358648"/>
                  </a:lnTo>
                  <a:lnTo>
                    <a:pt x="3568827" y="360299"/>
                  </a:lnTo>
                  <a:lnTo>
                    <a:pt x="3570478" y="359537"/>
                  </a:lnTo>
                  <a:lnTo>
                    <a:pt x="3606419" y="349758"/>
                  </a:lnTo>
                  <a:lnTo>
                    <a:pt x="3608070" y="349758"/>
                  </a:lnTo>
                  <a:lnTo>
                    <a:pt x="3610483" y="351409"/>
                  </a:lnTo>
                  <a:lnTo>
                    <a:pt x="3610483" y="7366"/>
                  </a:lnTo>
                  <a:lnTo>
                    <a:pt x="3506089" y="7366"/>
                  </a:lnTo>
                  <a:lnTo>
                    <a:pt x="3502025" y="12192"/>
                  </a:lnTo>
                  <a:lnTo>
                    <a:pt x="3501136" y="18796"/>
                  </a:lnTo>
                  <a:lnTo>
                    <a:pt x="3497529" y="80073"/>
                  </a:lnTo>
                  <a:lnTo>
                    <a:pt x="3494113" y="135661"/>
                  </a:lnTo>
                  <a:lnTo>
                    <a:pt x="3490938" y="185839"/>
                  </a:lnTo>
                  <a:lnTo>
                    <a:pt x="3485451" y="271030"/>
                  </a:lnTo>
                  <a:lnTo>
                    <a:pt x="3483000" y="310007"/>
                  </a:lnTo>
                  <a:lnTo>
                    <a:pt x="3480612" y="346456"/>
                  </a:lnTo>
                  <a:lnTo>
                    <a:pt x="3472561" y="476631"/>
                  </a:lnTo>
                  <a:lnTo>
                    <a:pt x="3472561" y="482346"/>
                  </a:lnTo>
                  <a:lnTo>
                    <a:pt x="3475863" y="487934"/>
                  </a:lnTo>
                  <a:lnTo>
                    <a:pt x="3479927" y="489585"/>
                  </a:lnTo>
                  <a:lnTo>
                    <a:pt x="3633343" y="489585"/>
                  </a:lnTo>
                  <a:lnTo>
                    <a:pt x="3632454" y="488823"/>
                  </a:lnTo>
                  <a:lnTo>
                    <a:pt x="3632454" y="486410"/>
                  </a:lnTo>
                  <a:lnTo>
                    <a:pt x="3631692" y="484759"/>
                  </a:lnTo>
                  <a:lnTo>
                    <a:pt x="3631692" y="482346"/>
                  </a:lnTo>
                  <a:lnTo>
                    <a:pt x="3632454" y="480695"/>
                  </a:lnTo>
                  <a:lnTo>
                    <a:pt x="3633279" y="464439"/>
                  </a:lnTo>
                  <a:lnTo>
                    <a:pt x="3633800" y="453999"/>
                  </a:lnTo>
                  <a:lnTo>
                    <a:pt x="3635171" y="431038"/>
                  </a:lnTo>
                  <a:lnTo>
                    <a:pt x="3637178" y="398526"/>
                  </a:lnTo>
                  <a:lnTo>
                    <a:pt x="3638169" y="382270"/>
                  </a:lnTo>
                  <a:lnTo>
                    <a:pt x="3640239" y="351409"/>
                  </a:lnTo>
                  <a:lnTo>
                    <a:pt x="3640353" y="349758"/>
                  </a:lnTo>
                  <a:lnTo>
                    <a:pt x="3641280" y="334835"/>
                  </a:lnTo>
                  <a:lnTo>
                    <a:pt x="3643706" y="294932"/>
                  </a:lnTo>
                  <a:lnTo>
                    <a:pt x="3643795" y="293624"/>
                  </a:lnTo>
                  <a:lnTo>
                    <a:pt x="3643896" y="291973"/>
                  </a:lnTo>
                  <a:lnTo>
                    <a:pt x="3643985" y="290322"/>
                  </a:lnTo>
                  <a:lnTo>
                    <a:pt x="3652012" y="158623"/>
                  </a:lnTo>
                  <a:close/>
                </a:path>
                <a:path w="3977640" h="2816225">
                  <a:moveTo>
                    <a:pt x="3743960" y="2316861"/>
                  </a:moveTo>
                  <a:lnTo>
                    <a:pt x="3740658" y="2312924"/>
                  </a:lnTo>
                  <a:lnTo>
                    <a:pt x="3582670" y="2312924"/>
                  </a:lnTo>
                  <a:lnTo>
                    <a:pt x="3579368" y="2316861"/>
                  </a:lnTo>
                  <a:lnTo>
                    <a:pt x="3579368" y="2347976"/>
                  </a:lnTo>
                  <a:lnTo>
                    <a:pt x="3587369" y="2347976"/>
                  </a:lnTo>
                  <a:lnTo>
                    <a:pt x="3594608" y="2347214"/>
                  </a:lnTo>
                  <a:lnTo>
                    <a:pt x="3594608" y="2330450"/>
                  </a:lnTo>
                  <a:lnTo>
                    <a:pt x="3728720" y="2330450"/>
                  </a:lnTo>
                  <a:lnTo>
                    <a:pt x="3728720" y="2347214"/>
                  </a:lnTo>
                  <a:lnTo>
                    <a:pt x="3737483" y="2347976"/>
                  </a:lnTo>
                  <a:lnTo>
                    <a:pt x="3743960" y="2347976"/>
                  </a:lnTo>
                  <a:lnTo>
                    <a:pt x="3743960" y="2330450"/>
                  </a:lnTo>
                  <a:lnTo>
                    <a:pt x="3743960" y="2316861"/>
                  </a:lnTo>
                  <a:close/>
                </a:path>
                <a:path w="3977640" h="2816225">
                  <a:moveTo>
                    <a:pt x="3777615" y="484759"/>
                  </a:moveTo>
                  <a:lnTo>
                    <a:pt x="3776853" y="480695"/>
                  </a:lnTo>
                  <a:lnTo>
                    <a:pt x="3775811" y="464439"/>
                  </a:lnTo>
                  <a:lnTo>
                    <a:pt x="3774821" y="446938"/>
                  </a:lnTo>
                  <a:lnTo>
                    <a:pt x="3773881" y="431038"/>
                  </a:lnTo>
                  <a:lnTo>
                    <a:pt x="3772789" y="415544"/>
                  </a:lnTo>
                  <a:lnTo>
                    <a:pt x="3772636" y="405980"/>
                  </a:lnTo>
                  <a:lnTo>
                    <a:pt x="3772319" y="398526"/>
                  </a:lnTo>
                  <a:lnTo>
                    <a:pt x="3772204" y="396113"/>
                  </a:lnTo>
                  <a:lnTo>
                    <a:pt x="3771709" y="387692"/>
                  </a:lnTo>
                  <a:lnTo>
                    <a:pt x="3771138" y="378968"/>
                  </a:lnTo>
                  <a:lnTo>
                    <a:pt x="3757295" y="154559"/>
                  </a:lnTo>
                  <a:lnTo>
                    <a:pt x="3757295" y="150495"/>
                  </a:lnTo>
                  <a:lnTo>
                    <a:pt x="3754882" y="146431"/>
                  </a:lnTo>
                  <a:lnTo>
                    <a:pt x="3664331" y="146431"/>
                  </a:lnTo>
                  <a:lnTo>
                    <a:pt x="3661791" y="150495"/>
                  </a:lnTo>
                  <a:lnTo>
                    <a:pt x="3661791" y="154559"/>
                  </a:lnTo>
                  <a:lnTo>
                    <a:pt x="3657930" y="214287"/>
                  </a:lnTo>
                  <a:lnTo>
                    <a:pt x="3652101" y="310007"/>
                  </a:lnTo>
                  <a:lnTo>
                    <a:pt x="3649700" y="346456"/>
                  </a:lnTo>
                  <a:lnTo>
                    <a:pt x="3649065" y="356997"/>
                  </a:lnTo>
                  <a:lnTo>
                    <a:pt x="3648392" y="367639"/>
                  </a:lnTo>
                  <a:lnTo>
                    <a:pt x="3647186" y="384683"/>
                  </a:lnTo>
                  <a:lnTo>
                    <a:pt x="3641560" y="479196"/>
                  </a:lnTo>
                  <a:lnTo>
                    <a:pt x="3641471" y="484759"/>
                  </a:lnTo>
                  <a:lnTo>
                    <a:pt x="3643122" y="487934"/>
                  </a:lnTo>
                  <a:lnTo>
                    <a:pt x="3645535" y="489585"/>
                  </a:lnTo>
                  <a:lnTo>
                    <a:pt x="3772789" y="489585"/>
                  </a:lnTo>
                  <a:lnTo>
                    <a:pt x="3775202" y="488823"/>
                  </a:lnTo>
                  <a:lnTo>
                    <a:pt x="3777615" y="484759"/>
                  </a:lnTo>
                  <a:close/>
                </a:path>
                <a:path w="3977640" h="2816225">
                  <a:moveTo>
                    <a:pt x="3779012" y="2621153"/>
                  </a:moveTo>
                  <a:lnTo>
                    <a:pt x="3775075" y="2617216"/>
                  </a:lnTo>
                  <a:lnTo>
                    <a:pt x="3671189" y="2617216"/>
                  </a:lnTo>
                  <a:lnTo>
                    <a:pt x="3667252" y="2621153"/>
                  </a:lnTo>
                  <a:lnTo>
                    <a:pt x="3667252" y="2719451"/>
                  </a:lnTo>
                  <a:lnTo>
                    <a:pt x="3779012" y="2719451"/>
                  </a:lnTo>
                  <a:lnTo>
                    <a:pt x="3779012" y="2621153"/>
                  </a:lnTo>
                  <a:close/>
                </a:path>
                <a:path w="3977640" h="2816225">
                  <a:moveTo>
                    <a:pt x="3779012" y="2492629"/>
                  </a:moveTo>
                  <a:lnTo>
                    <a:pt x="3775075" y="2488565"/>
                  </a:lnTo>
                  <a:lnTo>
                    <a:pt x="3671189" y="2488565"/>
                  </a:lnTo>
                  <a:lnTo>
                    <a:pt x="3667252" y="2492629"/>
                  </a:lnTo>
                  <a:lnTo>
                    <a:pt x="3667252" y="2596388"/>
                  </a:lnTo>
                  <a:lnTo>
                    <a:pt x="3671189" y="2600452"/>
                  </a:lnTo>
                  <a:lnTo>
                    <a:pt x="3775075" y="2600452"/>
                  </a:lnTo>
                  <a:lnTo>
                    <a:pt x="3779012" y="2596388"/>
                  </a:lnTo>
                  <a:lnTo>
                    <a:pt x="3779012" y="2492629"/>
                  </a:lnTo>
                  <a:close/>
                </a:path>
                <a:path w="3977640" h="2816225">
                  <a:moveTo>
                    <a:pt x="3779012" y="2389505"/>
                  </a:moveTo>
                  <a:lnTo>
                    <a:pt x="3774541" y="2378773"/>
                  </a:lnTo>
                  <a:lnTo>
                    <a:pt x="3762451" y="2369870"/>
                  </a:lnTo>
                  <a:lnTo>
                    <a:pt x="3744658" y="2363813"/>
                  </a:lnTo>
                  <a:lnTo>
                    <a:pt x="3723132" y="2361565"/>
                  </a:lnTo>
                  <a:lnTo>
                    <a:pt x="3701592" y="2363813"/>
                  </a:lnTo>
                  <a:lnTo>
                    <a:pt x="3683800" y="2369870"/>
                  </a:lnTo>
                  <a:lnTo>
                    <a:pt x="3671709" y="2378773"/>
                  </a:lnTo>
                  <a:lnTo>
                    <a:pt x="3667252" y="2389505"/>
                  </a:lnTo>
                  <a:lnTo>
                    <a:pt x="3667252" y="2391156"/>
                  </a:lnTo>
                  <a:lnTo>
                    <a:pt x="3668014" y="2391918"/>
                  </a:lnTo>
                  <a:lnTo>
                    <a:pt x="3668014" y="2469388"/>
                  </a:lnTo>
                  <a:lnTo>
                    <a:pt x="3671189" y="2472563"/>
                  </a:lnTo>
                  <a:lnTo>
                    <a:pt x="3775075" y="2472563"/>
                  </a:lnTo>
                  <a:lnTo>
                    <a:pt x="3778250" y="2469388"/>
                  </a:lnTo>
                  <a:lnTo>
                    <a:pt x="3778250" y="2391918"/>
                  </a:lnTo>
                  <a:lnTo>
                    <a:pt x="3779012" y="2391918"/>
                  </a:lnTo>
                  <a:lnTo>
                    <a:pt x="3779012" y="2389505"/>
                  </a:lnTo>
                  <a:close/>
                </a:path>
                <a:path w="3977640" h="2816225">
                  <a:moveTo>
                    <a:pt x="3828542" y="2630805"/>
                  </a:moveTo>
                  <a:lnTo>
                    <a:pt x="3824605" y="2626741"/>
                  </a:lnTo>
                  <a:lnTo>
                    <a:pt x="3795776" y="2626741"/>
                  </a:lnTo>
                  <a:lnTo>
                    <a:pt x="3795776" y="2643505"/>
                  </a:lnTo>
                  <a:lnTo>
                    <a:pt x="3811778" y="2643505"/>
                  </a:lnTo>
                  <a:lnTo>
                    <a:pt x="3811778" y="2718689"/>
                  </a:lnTo>
                  <a:lnTo>
                    <a:pt x="3828542" y="2718689"/>
                  </a:lnTo>
                  <a:lnTo>
                    <a:pt x="3828542" y="2630805"/>
                  </a:lnTo>
                  <a:close/>
                </a:path>
                <a:path w="3977640" h="2816225">
                  <a:moveTo>
                    <a:pt x="3859276" y="397764"/>
                  </a:moveTo>
                  <a:lnTo>
                    <a:pt x="3857828" y="390842"/>
                  </a:lnTo>
                  <a:lnTo>
                    <a:pt x="3853916" y="385152"/>
                  </a:lnTo>
                  <a:lnTo>
                    <a:pt x="3848176" y="381292"/>
                  </a:lnTo>
                  <a:lnTo>
                    <a:pt x="3841242" y="379857"/>
                  </a:lnTo>
                  <a:lnTo>
                    <a:pt x="3808603" y="379857"/>
                  </a:lnTo>
                  <a:lnTo>
                    <a:pt x="3811092" y="414997"/>
                  </a:lnTo>
                  <a:lnTo>
                    <a:pt x="3811143" y="415544"/>
                  </a:lnTo>
                  <a:lnTo>
                    <a:pt x="3823335" y="415544"/>
                  </a:lnTo>
                  <a:lnTo>
                    <a:pt x="3823335" y="489585"/>
                  </a:lnTo>
                  <a:lnTo>
                    <a:pt x="3859276" y="489585"/>
                  </a:lnTo>
                  <a:lnTo>
                    <a:pt x="3859276" y="397764"/>
                  </a:lnTo>
                  <a:close/>
                </a:path>
                <a:path w="3977640" h="2816225">
                  <a:moveTo>
                    <a:pt x="3889248" y="2764917"/>
                  </a:moveTo>
                  <a:lnTo>
                    <a:pt x="3885311" y="2761742"/>
                  </a:lnTo>
                  <a:lnTo>
                    <a:pt x="3834130" y="2761742"/>
                  </a:lnTo>
                  <a:lnTo>
                    <a:pt x="3834130" y="2741803"/>
                  </a:lnTo>
                  <a:lnTo>
                    <a:pt x="3830193" y="2737866"/>
                  </a:lnTo>
                  <a:lnTo>
                    <a:pt x="3248787" y="2737866"/>
                  </a:lnTo>
                  <a:lnTo>
                    <a:pt x="3244850" y="2741803"/>
                  </a:lnTo>
                  <a:lnTo>
                    <a:pt x="3244850" y="2761742"/>
                  </a:lnTo>
                  <a:lnTo>
                    <a:pt x="3193669" y="2761742"/>
                  </a:lnTo>
                  <a:lnTo>
                    <a:pt x="3189732" y="2764917"/>
                  </a:lnTo>
                  <a:lnTo>
                    <a:pt x="3189732" y="2812923"/>
                  </a:lnTo>
                  <a:lnTo>
                    <a:pt x="3193669" y="2816098"/>
                  </a:lnTo>
                  <a:lnTo>
                    <a:pt x="3885311" y="2816098"/>
                  </a:lnTo>
                  <a:lnTo>
                    <a:pt x="3889248" y="2812923"/>
                  </a:lnTo>
                  <a:lnTo>
                    <a:pt x="3889248" y="2764917"/>
                  </a:lnTo>
                  <a:close/>
                </a:path>
                <a:path w="3977640" h="2816225">
                  <a:moveTo>
                    <a:pt x="3898392" y="550545"/>
                  </a:moveTo>
                  <a:lnTo>
                    <a:pt x="3894328" y="547370"/>
                  </a:lnTo>
                  <a:lnTo>
                    <a:pt x="3861689" y="547370"/>
                  </a:lnTo>
                  <a:lnTo>
                    <a:pt x="3861689" y="529463"/>
                  </a:lnTo>
                  <a:lnTo>
                    <a:pt x="3858387" y="525399"/>
                  </a:lnTo>
                  <a:lnTo>
                    <a:pt x="3220593" y="525399"/>
                  </a:lnTo>
                  <a:lnTo>
                    <a:pt x="3217291" y="529463"/>
                  </a:lnTo>
                  <a:lnTo>
                    <a:pt x="3217291" y="547370"/>
                  </a:lnTo>
                  <a:lnTo>
                    <a:pt x="3184639" y="547370"/>
                  </a:lnTo>
                  <a:lnTo>
                    <a:pt x="3180575" y="550545"/>
                  </a:lnTo>
                  <a:lnTo>
                    <a:pt x="3180575" y="596900"/>
                  </a:lnTo>
                  <a:lnTo>
                    <a:pt x="3184639" y="600202"/>
                  </a:lnTo>
                  <a:lnTo>
                    <a:pt x="3894328" y="600202"/>
                  </a:lnTo>
                  <a:lnTo>
                    <a:pt x="3898392" y="596900"/>
                  </a:lnTo>
                  <a:lnTo>
                    <a:pt x="3898392" y="550545"/>
                  </a:lnTo>
                  <a:close/>
                </a:path>
                <a:path w="3977640" h="2816225">
                  <a:moveTo>
                    <a:pt x="3970909" y="1243076"/>
                  </a:moveTo>
                  <a:lnTo>
                    <a:pt x="3969004" y="1240155"/>
                  </a:lnTo>
                  <a:lnTo>
                    <a:pt x="3967988" y="1236345"/>
                  </a:lnTo>
                  <a:lnTo>
                    <a:pt x="3964178" y="1234313"/>
                  </a:lnTo>
                  <a:lnTo>
                    <a:pt x="3882009" y="1234313"/>
                  </a:lnTo>
                  <a:lnTo>
                    <a:pt x="3882009" y="1166495"/>
                  </a:lnTo>
                  <a:lnTo>
                    <a:pt x="3877183" y="1162558"/>
                  </a:lnTo>
                  <a:lnTo>
                    <a:pt x="3866515" y="1162558"/>
                  </a:lnTo>
                  <a:lnTo>
                    <a:pt x="3862705" y="1166495"/>
                  </a:lnTo>
                  <a:lnTo>
                    <a:pt x="3862705" y="1234313"/>
                  </a:lnTo>
                  <a:lnTo>
                    <a:pt x="3780536" y="1234313"/>
                  </a:lnTo>
                  <a:lnTo>
                    <a:pt x="3776599" y="1236345"/>
                  </a:lnTo>
                  <a:lnTo>
                    <a:pt x="3775710" y="1240155"/>
                  </a:lnTo>
                  <a:lnTo>
                    <a:pt x="3773678" y="1243076"/>
                  </a:lnTo>
                  <a:lnTo>
                    <a:pt x="3774694" y="1247013"/>
                  </a:lnTo>
                  <a:lnTo>
                    <a:pt x="3776599" y="1249934"/>
                  </a:lnTo>
                  <a:lnTo>
                    <a:pt x="3796030" y="1274191"/>
                  </a:lnTo>
                  <a:lnTo>
                    <a:pt x="3796030" y="1345946"/>
                  </a:lnTo>
                  <a:lnTo>
                    <a:pt x="3686175" y="1345946"/>
                  </a:lnTo>
                  <a:lnTo>
                    <a:pt x="3686175" y="1363599"/>
                  </a:lnTo>
                  <a:lnTo>
                    <a:pt x="3658908" y="1373632"/>
                  </a:lnTo>
                  <a:lnTo>
                    <a:pt x="3636937" y="1392174"/>
                  </a:lnTo>
                  <a:lnTo>
                    <a:pt x="3622281" y="1417396"/>
                  </a:lnTo>
                  <a:lnTo>
                    <a:pt x="3617049" y="1446911"/>
                  </a:lnTo>
                  <a:lnTo>
                    <a:pt x="3616960" y="1447419"/>
                  </a:lnTo>
                  <a:lnTo>
                    <a:pt x="3611778" y="1417396"/>
                  </a:lnTo>
                  <a:lnTo>
                    <a:pt x="3597478" y="1392174"/>
                  </a:lnTo>
                  <a:lnTo>
                    <a:pt x="3575862" y="1373632"/>
                  </a:lnTo>
                  <a:lnTo>
                    <a:pt x="3548761" y="1363599"/>
                  </a:lnTo>
                  <a:lnTo>
                    <a:pt x="3686175" y="1363599"/>
                  </a:lnTo>
                  <a:lnTo>
                    <a:pt x="3686175" y="1345946"/>
                  </a:lnTo>
                  <a:lnTo>
                    <a:pt x="3521964" y="1345946"/>
                  </a:lnTo>
                  <a:lnTo>
                    <a:pt x="3521964" y="1363599"/>
                  </a:lnTo>
                  <a:lnTo>
                    <a:pt x="3494849" y="1373632"/>
                  </a:lnTo>
                  <a:lnTo>
                    <a:pt x="3473234" y="1392174"/>
                  </a:lnTo>
                  <a:lnTo>
                    <a:pt x="3458934" y="1417396"/>
                  </a:lnTo>
                  <a:lnTo>
                    <a:pt x="3453841" y="1446911"/>
                  </a:lnTo>
                  <a:lnTo>
                    <a:pt x="3453765" y="1447419"/>
                  </a:lnTo>
                  <a:lnTo>
                    <a:pt x="3448431" y="1417396"/>
                  </a:lnTo>
                  <a:lnTo>
                    <a:pt x="3433775" y="1392174"/>
                  </a:lnTo>
                  <a:lnTo>
                    <a:pt x="3411804" y="1373632"/>
                  </a:lnTo>
                  <a:lnTo>
                    <a:pt x="3384550" y="1363599"/>
                  </a:lnTo>
                  <a:lnTo>
                    <a:pt x="3521964" y="1363599"/>
                  </a:lnTo>
                  <a:lnTo>
                    <a:pt x="3521964" y="1345946"/>
                  </a:lnTo>
                  <a:lnTo>
                    <a:pt x="3357753" y="1345946"/>
                  </a:lnTo>
                  <a:lnTo>
                    <a:pt x="3357753" y="1363599"/>
                  </a:lnTo>
                  <a:lnTo>
                    <a:pt x="3330486" y="1373632"/>
                  </a:lnTo>
                  <a:lnTo>
                    <a:pt x="3308515" y="1392174"/>
                  </a:lnTo>
                  <a:lnTo>
                    <a:pt x="3293859" y="1417396"/>
                  </a:lnTo>
                  <a:lnTo>
                    <a:pt x="3288627" y="1446911"/>
                  </a:lnTo>
                  <a:lnTo>
                    <a:pt x="3288538" y="1447419"/>
                  </a:lnTo>
                  <a:lnTo>
                    <a:pt x="3283356" y="1417396"/>
                  </a:lnTo>
                  <a:lnTo>
                    <a:pt x="3269056" y="1392174"/>
                  </a:lnTo>
                  <a:lnTo>
                    <a:pt x="3247440" y="1373632"/>
                  </a:lnTo>
                  <a:lnTo>
                    <a:pt x="3220326" y="1363599"/>
                  </a:lnTo>
                  <a:lnTo>
                    <a:pt x="3357753" y="1363599"/>
                  </a:lnTo>
                  <a:lnTo>
                    <a:pt x="3357753" y="1345946"/>
                  </a:lnTo>
                  <a:lnTo>
                    <a:pt x="3193796" y="1345946"/>
                  </a:lnTo>
                  <a:lnTo>
                    <a:pt x="3189859" y="1349883"/>
                  </a:lnTo>
                  <a:lnTo>
                    <a:pt x="3189859" y="1358519"/>
                  </a:lnTo>
                  <a:lnTo>
                    <a:pt x="3192780" y="1362456"/>
                  </a:lnTo>
                  <a:lnTo>
                    <a:pt x="3195688" y="1364361"/>
                  </a:lnTo>
                  <a:lnTo>
                    <a:pt x="3167215" y="1373289"/>
                  </a:lnTo>
                  <a:lnTo>
                    <a:pt x="3144189" y="1391399"/>
                  </a:lnTo>
                  <a:lnTo>
                    <a:pt x="3128797" y="1416646"/>
                  </a:lnTo>
                  <a:lnTo>
                    <a:pt x="3123184" y="1446911"/>
                  </a:lnTo>
                  <a:lnTo>
                    <a:pt x="3123184" y="1450721"/>
                  </a:lnTo>
                  <a:lnTo>
                    <a:pt x="3782441" y="1450721"/>
                  </a:lnTo>
                  <a:lnTo>
                    <a:pt x="3782441" y="1447419"/>
                  </a:lnTo>
                  <a:lnTo>
                    <a:pt x="3782441" y="1446911"/>
                  </a:lnTo>
                  <a:lnTo>
                    <a:pt x="3762629" y="1392542"/>
                  </a:lnTo>
                  <a:lnTo>
                    <a:pt x="3713861" y="1364361"/>
                  </a:lnTo>
                  <a:lnTo>
                    <a:pt x="3796030" y="1364361"/>
                  </a:lnTo>
                  <a:lnTo>
                    <a:pt x="3796030" y="1449705"/>
                  </a:lnTo>
                  <a:lnTo>
                    <a:pt x="3948684" y="1449705"/>
                  </a:lnTo>
                  <a:lnTo>
                    <a:pt x="3948684" y="1364361"/>
                  </a:lnTo>
                  <a:lnTo>
                    <a:pt x="3948684" y="1363599"/>
                  </a:lnTo>
                  <a:lnTo>
                    <a:pt x="3948684" y="1274191"/>
                  </a:lnTo>
                  <a:lnTo>
                    <a:pt x="3967988" y="1249934"/>
                  </a:lnTo>
                  <a:lnTo>
                    <a:pt x="3970020" y="1247013"/>
                  </a:lnTo>
                  <a:lnTo>
                    <a:pt x="3970909" y="1243076"/>
                  </a:lnTo>
                  <a:close/>
                </a:path>
                <a:path w="3977640" h="2816225">
                  <a:moveTo>
                    <a:pt x="3977640" y="1478026"/>
                  </a:moveTo>
                  <a:lnTo>
                    <a:pt x="3976624" y="1475105"/>
                  </a:lnTo>
                  <a:lnTo>
                    <a:pt x="3975735" y="1472311"/>
                  </a:lnTo>
                  <a:lnTo>
                    <a:pt x="3972814" y="1469390"/>
                  </a:lnTo>
                  <a:lnTo>
                    <a:pt x="3969893" y="1468501"/>
                  </a:lnTo>
                  <a:lnTo>
                    <a:pt x="3967988" y="1467485"/>
                  </a:lnTo>
                  <a:lnTo>
                    <a:pt x="3105912" y="1467485"/>
                  </a:lnTo>
                  <a:lnTo>
                    <a:pt x="3103118" y="1472311"/>
                  </a:lnTo>
                  <a:lnTo>
                    <a:pt x="3105023" y="1477137"/>
                  </a:lnTo>
                  <a:lnTo>
                    <a:pt x="3105912" y="1479931"/>
                  </a:lnTo>
                  <a:lnTo>
                    <a:pt x="3106928" y="1482852"/>
                  </a:lnTo>
                  <a:lnTo>
                    <a:pt x="3109849" y="1488567"/>
                  </a:lnTo>
                  <a:lnTo>
                    <a:pt x="3146742" y="1578673"/>
                  </a:lnTo>
                  <a:lnTo>
                    <a:pt x="3161957" y="1615592"/>
                  </a:lnTo>
                  <a:lnTo>
                    <a:pt x="3170682" y="1636395"/>
                  </a:lnTo>
                  <a:lnTo>
                    <a:pt x="3172574" y="1639189"/>
                  </a:lnTo>
                  <a:lnTo>
                    <a:pt x="3173463" y="1642110"/>
                  </a:lnTo>
                  <a:lnTo>
                    <a:pt x="3200552" y="1671980"/>
                  </a:lnTo>
                  <a:lnTo>
                    <a:pt x="3237230" y="1685290"/>
                  </a:lnTo>
                  <a:lnTo>
                    <a:pt x="3245281" y="1685290"/>
                  </a:lnTo>
                  <a:lnTo>
                    <a:pt x="3908171" y="1682369"/>
                  </a:lnTo>
                  <a:lnTo>
                    <a:pt x="3913886" y="1679575"/>
                  </a:lnTo>
                  <a:lnTo>
                    <a:pt x="3916807" y="1673733"/>
                  </a:lnTo>
                  <a:lnTo>
                    <a:pt x="3913886" y="1669034"/>
                  </a:lnTo>
                  <a:lnTo>
                    <a:pt x="3913886" y="1667002"/>
                  </a:lnTo>
                  <a:lnTo>
                    <a:pt x="3909288" y="1656689"/>
                  </a:lnTo>
                  <a:lnTo>
                    <a:pt x="3906685" y="1645970"/>
                  </a:lnTo>
                  <a:lnTo>
                    <a:pt x="3907574" y="1636395"/>
                  </a:lnTo>
                  <a:lnTo>
                    <a:pt x="3907688" y="1635239"/>
                  </a:lnTo>
                  <a:lnTo>
                    <a:pt x="3913886" y="1624838"/>
                  </a:lnTo>
                  <a:lnTo>
                    <a:pt x="3915918" y="1622933"/>
                  </a:lnTo>
                  <a:lnTo>
                    <a:pt x="3916807" y="1621917"/>
                  </a:lnTo>
                  <a:lnTo>
                    <a:pt x="3943400" y="1592872"/>
                  </a:lnTo>
                  <a:lnTo>
                    <a:pt x="3962412" y="1561896"/>
                  </a:lnTo>
                  <a:lnTo>
                    <a:pt x="3973830" y="1529283"/>
                  </a:lnTo>
                  <a:lnTo>
                    <a:pt x="3977640" y="1495298"/>
                  </a:lnTo>
                  <a:lnTo>
                    <a:pt x="3977640" y="14780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69847" y="1386839"/>
              <a:ext cx="1993900" cy="300355"/>
            </a:xfrm>
            <a:custGeom>
              <a:avLst/>
              <a:gdLst/>
              <a:ahLst/>
              <a:cxnLst/>
              <a:rect l="l" t="t" r="r" b="b"/>
              <a:pathLst>
                <a:path w="1993900" h="300355">
                  <a:moveTo>
                    <a:pt x="1993391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1993391" y="300227"/>
                  </a:lnTo>
                  <a:lnTo>
                    <a:pt x="19933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69847" y="1386839"/>
              <a:ext cx="1993900" cy="300355"/>
            </a:xfrm>
            <a:custGeom>
              <a:avLst/>
              <a:gdLst/>
              <a:ahLst/>
              <a:cxnLst/>
              <a:rect l="l" t="t" r="r" b="b"/>
              <a:pathLst>
                <a:path w="1993900" h="300355">
                  <a:moveTo>
                    <a:pt x="0" y="300227"/>
                  </a:moveTo>
                  <a:lnTo>
                    <a:pt x="1993391" y="300227"/>
                  </a:lnTo>
                  <a:lnTo>
                    <a:pt x="1993391" y="0"/>
                  </a:lnTo>
                  <a:lnTo>
                    <a:pt x="0" y="0"/>
                  </a:lnTo>
                  <a:lnTo>
                    <a:pt x="0" y="300227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25907" y="341452"/>
            <a:ext cx="360489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Bank’s</a:t>
            </a:r>
            <a:r>
              <a:rPr dirty="0" spc="-114"/>
              <a:t> </a:t>
            </a:r>
            <a:r>
              <a:rPr dirty="0" spc="-10"/>
              <a:t>“Triple”</a:t>
            </a:r>
            <a:r>
              <a:rPr dirty="0" spc="-130"/>
              <a:t> </a:t>
            </a:r>
            <a:r>
              <a:rPr dirty="0" spc="-10"/>
              <a:t>Missions</a:t>
            </a:r>
          </a:p>
        </p:txBody>
      </p:sp>
      <p:sp>
        <p:nvSpPr>
          <p:cNvPr id="12" name="object 12" descr=""/>
          <p:cNvSpPr txBox="1"/>
          <p:nvPr/>
        </p:nvSpPr>
        <p:spPr>
          <a:xfrm>
            <a:off x="4207509" y="341452"/>
            <a:ext cx="25273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―</a:t>
            </a:r>
            <a:r>
              <a:rPr dirty="0" sz="2400" spc="-114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</a:t>
            </a:r>
            <a:r>
              <a:rPr dirty="0" sz="2400" spc="-10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“Trilemma”?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892" y="4930520"/>
            <a:ext cx="8108315" cy="8185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05104" indent="-192405">
              <a:lnSpc>
                <a:spcPct val="100000"/>
              </a:lnSpc>
              <a:spcBef>
                <a:spcPts val="125"/>
              </a:spcBef>
              <a:buChar char="•"/>
              <a:tabLst>
                <a:tab pos="205104" algn="l"/>
              </a:tabLst>
            </a:pP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Mission</a:t>
            </a:r>
            <a:r>
              <a:rPr dirty="0" sz="1700" spc="35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1:</a:t>
            </a:r>
            <a:r>
              <a:rPr dirty="0" sz="1700" spc="50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Pursue</a:t>
            </a:r>
            <a:r>
              <a:rPr dirty="0" sz="1700" spc="30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net</a:t>
            </a:r>
            <a:r>
              <a:rPr dirty="0" sz="1700" spc="40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zero</a:t>
            </a:r>
            <a:r>
              <a:rPr dirty="0" sz="1700" spc="35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5A5A5A"/>
                </a:solidFill>
                <a:latin typeface="Arial"/>
                <a:cs typeface="Arial"/>
              </a:rPr>
              <a:t>target</a:t>
            </a:r>
            <a:endParaRPr sz="1700">
              <a:latin typeface="Arial"/>
              <a:cs typeface="Arial"/>
            </a:endParaRPr>
          </a:p>
          <a:p>
            <a:pPr marL="205104" indent="-192405">
              <a:lnSpc>
                <a:spcPct val="100000"/>
              </a:lnSpc>
              <a:spcBef>
                <a:spcPts val="55"/>
              </a:spcBef>
              <a:buChar char="•"/>
              <a:tabLst>
                <a:tab pos="205104" algn="l"/>
              </a:tabLst>
            </a:pP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Mission</a:t>
            </a:r>
            <a:r>
              <a:rPr dirty="0" sz="1700" spc="5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2:</a:t>
            </a:r>
            <a:r>
              <a:rPr dirty="0" sz="1700" spc="6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Support</a:t>
            </a:r>
            <a:r>
              <a:rPr dirty="0" sz="1700" spc="5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real</a:t>
            </a:r>
            <a:r>
              <a:rPr dirty="0" sz="1700" spc="6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economy</a:t>
            </a:r>
            <a:r>
              <a:rPr dirty="0" sz="1700" spc="5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transition</a:t>
            </a:r>
            <a:r>
              <a:rPr dirty="0" sz="1700" spc="7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(opportunity</a:t>
            </a:r>
            <a:r>
              <a:rPr dirty="0" sz="1700" spc="7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&amp;</a:t>
            </a:r>
            <a:r>
              <a:rPr dirty="0" sz="1700" spc="4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00AF50"/>
                </a:solidFill>
                <a:latin typeface="Arial"/>
                <a:cs typeface="Arial"/>
              </a:rPr>
              <a:t>growth)</a:t>
            </a:r>
            <a:endParaRPr sz="1700">
              <a:latin typeface="Arial"/>
              <a:cs typeface="Arial"/>
            </a:endParaRPr>
          </a:p>
          <a:p>
            <a:pPr marL="205104" indent="-192405">
              <a:lnSpc>
                <a:spcPct val="100000"/>
              </a:lnSpc>
              <a:spcBef>
                <a:spcPts val="35"/>
              </a:spcBef>
              <a:buChar char="•"/>
              <a:tabLst>
                <a:tab pos="205104" algn="l"/>
              </a:tabLst>
            </a:pP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Mission</a:t>
            </a:r>
            <a:r>
              <a:rPr dirty="0" sz="1700" spc="3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3:</a:t>
            </a:r>
            <a:r>
              <a:rPr dirty="0" sz="1700" spc="5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Manage</a:t>
            </a:r>
            <a:r>
              <a:rPr dirty="0" sz="1700" spc="3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&amp;</a:t>
            </a:r>
            <a:r>
              <a:rPr dirty="0" sz="1700" spc="4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mitigate</a:t>
            </a:r>
            <a:r>
              <a:rPr dirty="0" sz="1700" spc="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climate</a:t>
            </a:r>
            <a:r>
              <a:rPr dirty="0" sz="1700" spc="5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related</a:t>
            </a:r>
            <a:r>
              <a:rPr dirty="0" sz="1700" spc="6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financial</a:t>
            </a:r>
            <a:r>
              <a:rPr dirty="0" sz="1700" spc="5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risks</a:t>
            </a:r>
            <a:r>
              <a:rPr dirty="0" sz="1700" spc="3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of</a:t>
            </a:r>
            <a:r>
              <a:rPr dirty="0" sz="1700" spc="4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existing</a:t>
            </a:r>
            <a:r>
              <a:rPr dirty="0" sz="1700" spc="6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006FC0"/>
                </a:solidFill>
                <a:latin typeface="Arial"/>
                <a:cs typeface="Arial"/>
              </a:rPr>
              <a:t>exposures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228588" y="2535935"/>
            <a:ext cx="1789430" cy="1109980"/>
          </a:xfrm>
          <a:custGeom>
            <a:avLst/>
            <a:gdLst/>
            <a:ahLst/>
            <a:cxnLst/>
            <a:rect l="l" t="t" r="r" b="b"/>
            <a:pathLst>
              <a:path w="1789429" h="1109979">
                <a:moveTo>
                  <a:pt x="1789176" y="400812"/>
                </a:moveTo>
                <a:lnTo>
                  <a:pt x="1203960" y="138620"/>
                </a:lnTo>
                <a:lnTo>
                  <a:pt x="1203960" y="400812"/>
                </a:lnTo>
                <a:lnTo>
                  <a:pt x="1203960" y="978408"/>
                </a:lnTo>
                <a:lnTo>
                  <a:pt x="1013460" y="978408"/>
                </a:lnTo>
                <a:lnTo>
                  <a:pt x="1013460" y="400812"/>
                </a:lnTo>
                <a:lnTo>
                  <a:pt x="1203960" y="400812"/>
                </a:lnTo>
                <a:lnTo>
                  <a:pt x="1203960" y="138620"/>
                </a:lnTo>
                <a:lnTo>
                  <a:pt x="894588" y="0"/>
                </a:lnTo>
                <a:lnTo>
                  <a:pt x="775716" y="53263"/>
                </a:lnTo>
                <a:lnTo>
                  <a:pt x="775716" y="400812"/>
                </a:lnTo>
                <a:lnTo>
                  <a:pt x="775716" y="978408"/>
                </a:lnTo>
                <a:lnTo>
                  <a:pt x="585216" y="978408"/>
                </a:lnTo>
                <a:lnTo>
                  <a:pt x="585216" y="400812"/>
                </a:lnTo>
                <a:lnTo>
                  <a:pt x="775716" y="400812"/>
                </a:lnTo>
                <a:lnTo>
                  <a:pt x="775716" y="53263"/>
                </a:lnTo>
                <a:lnTo>
                  <a:pt x="0" y="400812"/>
                </a:lnTo>
                <a:lnTo>
                  <a:pt x="345935" y="400812"/>
                </a:lnTo>
                <a:lnTo>
                  <a:pt x="345935" y="978408"/>
                </a:lnTo>
                <a:lnTo>
                  <a:pt x="0" y="978408"/>
                </a:lnTo>
                <a:lnTo>
                  <a:pt x="0" y="1109472"/>
                </a:lnTo>
                <a:lnTo>
                  <a:pt x="1789163" y="1109472"/>
                </a:lnTo>
                <a:lnTo>
                  <a:pt x="1789163" y="978408"/>
                </a:lnTo>
                <a:lnTo>
                  <a:pt x="1443228" y="978408"/>
                </a:lnTo>
                <a:lnTo>
                  <a:pt x="1443228" y="400812"/>
                </a:lnTo>
                <a:lnTo>
                  <a:pt x="1789176" y="400812"/>
                </a:lnTo>
                <a:close/>
              </a:path>
            </a:pathLst>
          </a:custGeom>
          <a:solidFill>
            <a:srgbClr val="7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1158036" y="1386662"/>
            <a:ext cx="1816735" cy="2895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b="1">
                <a:latin typeface="Arial"/>
                <a:cs typeface="Arial"/>
              </a:rPr>
              <a:t>REAL</a:t>
            </a:r>
            <a:r>
              <a:rPr dirty="0" sz="1700" spc="25" b="1">
                <a:latin typeface="Arial"/>
                <a:cs typeface="Arial"/>
              </a:rPr>
              <a:t> </a:t>
            </a:r>
            <a:r>
              <a:rPr dirty="0" sz="1700" spc="-10" b="1">
                <a:latin typeface="Arial"/>
                <a:cs typeface="Arial"/>
              </a:rPr>
              <a:t>ECONOMY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4232147" y="1792223"/>
            <a:ext cx="3009900" cy="2588260"/>
            <a:chOff x="4232147" y="1792223"/>
            <a:chExt cx="3009900" cy="2588260"/>
          </a:xfrm>
        </p:grpSpPr>
        <p:sp>
          <p:nvSpPr>
            <p:cNvPr id="17" name="object 17" descr=""/>
            <p:cNvSpPr/>
            <p:nvPr/>
          </p:nvSpPr>
          <p:spPr>
            <a:xfrm>
              <a:off x="4232147" y="3907535"/>
              <a:ext cx="3009900" cy="472440"/>
            </a:xfrm>
            <a:custGeom>
              <a:avLst/>
              <a:gdLst/>
              <a:ahLst/>
              <a:cxnLst/>
              <a:rect l="l" t="t" r="r" b="b"/>
              <a:pathLst>
                <a:path w="3009900" h="472439">
                  <a:moveTo>
                    <a:pt x="2891790" y="0"/>
                  </a:moveTo>
                  <a:lnTo>
                    <a:pt x="2773679" y="118109"/>
                  </a:lnTo>
                  <a:lnTo>
                    <a:pt x="2832734" y="118109"/>
                  </a:lnTo>
                  <a:lnTo>
                    <a:pt x="2832734" y="265683"/>
                  </a:lnTo>
                  <a:lnTo>
                    <a:pt x="2825779" y="300216"/>
                  </a:lnTo>
                  <a:lnTo>
                    <a:pt x="2806811" y="328390"/>
                  </a:lnTo>
                  <a:lnTo>
                    <a:pt x="2778674" y="347372"/>
                  </a:lnTo>
                  <a:lnTo>
                    <a:pt x="2744216" y="354330"/>
                  </a:lnTo>
                  <a:lnTo>
                    <a:pt x="0" y="354330"/>
                  </a:lnTo>
                  <a:lnTo>
                    <a:pt x="0" y="472439"/>
                  </a:lnTo>
                  <a:lnTo>
                    <a:pt x="2744216" y="472439"/>
                  </a:lnTo>
                  <a:lnTo>
                    <a:pt x="2791571" y="466978"/>
                  </a:lnTo>
                  <a:lnTo>
                    <a:pt x="2835054" y="451422"/>
                  </a:lnTo>
                  <a:lnTo>
                    <a:pt x="2873421" y="427013"/>
                  </a:lnTo>
                  <a:lnTo>
                    <a:pt x="2905428" y="394992"/>
                  </a:lnTo>
                  <a:lnTo>
                    <a:pt x="2929830" y="356603"/>
                  </a:lnTo>
                  <a:lnTo>
                    <a:pt x="2945383" y="313086"/>
                  </a:lnTo>
                  <a:lnTo>
                    <a:pt x="2950845" y="265683"/>
                  </a:lnTo>
                  <a:lnTo>
                    <a:pt x="2950845" y="118109"/>
                  </a:lnTo>
                  <a:lnTo>
                    <a:pt x="3009900" y="118109"/>
                  </a:lnTo>
                  <a:lnTo>
                    <a:pt x="289179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232147" y="1792223"/>
              <a:ext cx="2935605" cy="510540"/>
            </a:xfrm>
            <a:custGeom>
              <a:avLst/>
              <a:gdLst/>
              <a:ahLst/>
              <a:cxnLst/>
              <a:rect l="l" t="t" r="r" b="b"/>
              <a:pathLst>
                <a:path w="2935604" h="510539">
                  <a:moveTo>
                    <a:pt x="127635" y="0"/>
                  </a:moveTo>
                  <a:lnTo>
                    <a:pt x="0" y="127635"/>
                  </a:lnTo>
                  <a:lnTo>
                    <a:pt x="127635" y="255270"/>
                  </a:lnTo>
                  <a:lnTo>
                    <a:pt x="127635" y="191388"/>
                  </a:lnTo>
                  <a:lnTo>
                    <a:pt x="2711830" y="191388"/>
                  </a:lnTo>
                  <a:lnTo>
                    <a:pt x="2749135" y="198921"/>
                  </a:lnTo>
                  <a:lnTo>
                    <a:pt x="2779569" y="219455"/>
                  </a:lnTo>
                  <a:lnTo>
                    <a:pt x="2800074" y="249896"/>
                  </a:lnTo>
                  <a:lnTo>
                    <a:pt x="2807588" y="287147"/>
                  </a:lnTo>
                  <a:lnTo>
                    <a:pt x="2807588" y="510539"/>
                  </a:lnTo>
                  <a:lnTo>
                    <a:pt x="2935224" y="510539"/>
                  </a:lnTo>
                  <a:lnTo>
                    <a:pt x="2935224" y="287147"/>
                  </a:lnTo>
                  <a:lnTo>
                    <a:pt x="2930688" y="242142"/>
                  </a:lnTo>
                  <a:lnTo>
                    <a:pt x="2917678" y="200217"/>
                  </a:lnTo>
                  <a:lnTo>
                    <a:pt x="2897089" y="162272"/>
                  </a:lnTo>
                  <a:lnTo>
                    <a:pt x="2869819" y="129206"/>
                  </a:lnTo>
                  <a:lnTo>
                    <a:pt x="2836761" y="101921"/>
                  </a:lnTo>
                  <a:lnTo>
                    <a:pt x="2798814" y="81317"/>
                  </a:lnTo>
                  <a:lnTo>
                    <a:pt x="2756871" y="68294"/>
                  </a:lnTo>
                  <a:lnTo>
                    <a:pt x="2711830" y="63753"/>
                  </a:lnTo>
                  <a:lnTo>
                    <a:pt x="127635" y="63880"/>
                  </a:lnTo>
                  <a:lnTo>
                    <a:pt x="127635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4377309" y="3962780"/>
            <a:ext cx="259143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(3)</a:t>
            </a:r>
            <a:r>
              <a:rPr dirty="0" sz="1700" spc="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Real</a:t>
            </a:r>
            <a:r>
              <a:rPr dirty="0" sz="1700" spc="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Economy</a:t>
            </a:r>
            <a:r>
              <a:rPr dirty="0" sz="1700" spc="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6FC0"/>
                </a:solidFill>
                <a:latin typeface="Arial"/>
                <a:cs typeface="Arial"/>
              </a:rPr>
              <a:t>to</a:t>
            </a:r>
            <a:r>
              <a:rPr dirty="0" sz="1700" spc="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700" spc="-20">
                <a:solidFill>
                  <a:srgbClr val="006FC0"/>
                </a:solidFill>
                <a:latin typeface="Arial"/>
                <a:cs typeface="Arial"/>
              </a:rPr>
              <a:t>Bank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380357" y="1983740"/>
            <a:ext cx="259207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(2)</a:t>
            </a:r>
            <a:r>
              <a:rPr dirty="0" sz="1700" spc="3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Bank</a:t>
            </a:r>
            <a:r>
              <a:rPr dirty="0" sz="1700" spc="2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to</a:t>
            </a:r>
            <a:r>
              <a:rPr dirty="0" sz="1700" spc="5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0AF50"/>
                </a:solidFill>
                <a:latin typeface="Arial"/>
                <a:cs typeface="Arial"/>
              </a:rPr>
              <a:t>Real</a:t>
            </a:r>
            <a:r>
              <a:rPr dirty="0" sz="1700" spc="3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00AF50"/>
                </a:solidFill>
                <a:latin typeface="Arial"/>
                <a:cs typeface="Arial"/>
              </a:rPr>
              <a:t>Economy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890384" y="2707893"/>
            <a:ext cx="2960370" cy="6623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20" b="1">
                <a:solidFill>
                  <a:srgbClr val="FFFFFF"/>
                </a:solidFill>
                <a:latin typeface="Arial"/>
                <a:cs typeface="Arial"/>
              </a:rPr>
              <a:t>BANK</a:t>
            </a:r>
            <a:endParaRPr sz="1300">
              <a:latin typeface="Arial"/>
              <a:cs typeface="Arial"/>
            </a:endParaRPr>
          </a:p>
          <a:p>
            <a:pPr marL="880744">
              <a:lnSpc>
                <a:spcPct val="100000"/>
              </a:lnSpc>
              <a:spcBef>
                <a:spcPts val="1410"/>
              </a:spcBef>
            </a:pP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(1)</a:t>
            </a:r>
            <a:r>
              <a:rPr dirty="0" sz="1700" spc="35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Net</a:t>
            </a:r>
            <a:r>
              <a:rPr dirty="0" sz="1700" spc="35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5A5A5A"/>
                </a:solidFill>
                <a:latin typeface="Arial"/>
                <a:cs typeface="Arial"/>
              </a:rPr>
              <a:t>Zero</a:t>
            </a:r>
            <a:r>
              <a:rPr dirty="0" sz="1700" spc="50">
                <a:solidFill>
                  <a:srgbClr val="5A5A5A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5A5A5A"/>
                </a:solidFill>
                <a:latin typeface="Arial"/>
                <a:cs typeface="Arial"/>
              </a:rPr>
              <a:t>Strategy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86115" y="5116067"/>
            <a:ext cx="2025650" cy="1137285"/>
            <a:chOff x="486115" y="5116067"/>
            <a:chExt cx="2025650" cy="11372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115" y="5204408"/>
              <a:ext cx="2025476" cy="1048577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557783" y="5265419"/>
              <a:ext cx="1887220" cy="922019"/>
            </a:xfrm>
            <a:custGeom>
              <a:avLst/>
              <a:gdLst/>
              <a:ahLst/>
              <a:cxnLst/>
              <a:rect l="l" t="t" r="r" b="b"/>
              <a:pathLst>
                <a:path w="1887220" h="922020">
                  <a:moveTo>
                    <a:pt x="1733041" y="0"/>
                  </a:moveTo>
                  <a:lnTo>
                    <a:pt x="153670" y="0"/>
                  </a:lnTo>
                  <a:lnTo>
                    <a:pt x="105096" y="7837"/>
                  </a:lnTo>
                  <a:lnTo>
                    <a:pt x="62912" y="29659"/>
                  </a:lnTo>
                  <a:lnTo>
                    <a:pt x="29648" y="62929"/>
                  </a:lnTo>
                  <a:lnTo>
                    <a:pt x="7833" y="105111"/>
                  </a:lnTo>
                  <a:lnTo>
                    <a:pt x="0" y="153669"/>
                  </a:lnTo>
                  <a:lnTo>
                    <a:pt x="0" y="768349"/>
                  </a:lnTo>
                  <a:lnTo>
                    <a:pt x="7833" y="816923"/>
                  </a:lnTo>
                  <a:lnTo>
                    <a:pt x="29648" y="859107"/>
                  </a:lnTo>
                  <a:lnTo>
                    <a:pt x="62912" y="892371"/>
                  </a:lnTo>
                  <a:lnTo>
                    <a:pt x="105096" y="914186"/>
                  </a:lnTo>
                  <a:lnTo>
                    <a:pt x="153670" y="922019"/>
                  </a:lnTo>
                  <a:lnTo>
                    <a:pt x="1733041" y="922019"/>
                  </a:lnTo>
                  <a:lnTo>
                    <a:pt x="1781600" y="914186"/>
                  </a:lnTo>
                  <a:lnTo>
                    <a:pt x="1823782" y="892371"/>
                  </a:lnTo>
                  <a:lnTo>
                    <a:pt x="1857052" y="859107"/>
                  </a:lnTo>
                  <a:lnTo>
                    <a:pt x="1878874" y="816923"/>
                  </a:lnTo>
                  <a:lnTo>
                    <a:pt x="1886712" y="768349"/>
                  </a:lnTo>
                  <a:lnTo>
                    <a:pt x="1886712" y="153669"/>
                  </a:lnTo>
                  <a:lnTo>
                    <a:pt x="1878874" y="105111"/>
                  </a:lnTo>
                  <a:lnTo>
                    <a:pt x="1857052" y="62929"/>
                  </a:lnTo>
                  <a:lnTo>
                    <a:pt x="1823782" y="29659"/>
                  </a:lnTo>
                  <a:lnTo>
                    <a:pt x="1781600" y="7837"/>
                  </a:lnTo>
                  <a:lnTo>
                    <a:pt x="1733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57783" y="5265419"/>
              <a:ext cx="1887220" cy="922019"/>
            </a:xfrm>
            <a:custGeom>
              <a:avLst/>
              <a:gdLst/>
              <a:ahLst/>
              <a:cxnLst/>
              <a:rect l="l" t="t" r="r" b="b"/>
              <a:pathLst>
                <a:path w="1887220" h="922020">
                  <a:moveTo>
                    <a:pt x="0" y="153669"/>
                  </a:moveTo>
                  <a:lnTo>
                    <a:pt x="7833" y="105111"/>
                  </a:lnTo>
                  <a:lnTo>
                    <a:pt x="29648" y="62929"/>
                  </a:lnTo>
                  <a:lnTo>
                    <a:pt x="62912" y="29659"/>
                  </a:lnTo>
                  <a:lnTo>
                    <a:pt x="105096" y="7837"/>
                  </a:lnTo>
                  <a:lnTo>
                    <a:pt x="153670" y="0"/>
                  </a:lnTo>
                  <a:lnTo>
                    <a:pt x="1733041" y="0"/>
                  </a:lnTo>
                  <a:lnTo>
                    <a:pt x="1781600" y="7837"/>
                  </a:lnTo>
                  <a:lnTo>
                    <a:pt x="1823782" y="29659"/>
                  </a:lnTo>
                  <a:lnTo>
                    <a:pt x="1857052" y="62929"/>
                  </a:lnTo>
                  <a:lnTo>
                    <a:pt x="1878874" y="105111"/>
                  </a:lnTo>
                  <a:lnTo>
                    <a:pt x="1886712" y="153669"/>
                  </a:lnTo>
                  <a:lnTo>
                    <a:pt x="1886712" y="768349"/>
                  </a:lnTo>
                  <a:lnTo>
                    <a:pt x="1878874" y="816923"/>
                  </a:lnTo>
                  <a:lnTo>
                    <a:pt x="1857052" y="859107"/>
                  </a:lnTo>
                  <a:lnTo>
                    <a:pt x="1823782" y="892371"/>
                  </a:lnTo>
                  <a:lnTo>
                    <a:pt x="1781600" y="914186"/>
                  </a:lnTo>
                  <a:lnTo>
                    <a:pt x="1733041" y="922019"/>
                  </a:lnTo>
                  <a:lnTo>
                    <a:pt x="153670" y="922019"/>
                  </a:lnTo>
                  <a:lnTo>
                    <a:pt x="105096" y="914186"/>
                  </a:lnTo>
                  <a:lnTo>
                    <a:pt x="62912" y="892371"/>
                  </a:lnTo>
                  <a:lnTo>
                    <a:pt x="29648" y="859107"/>
                  </a:lnTo>
                  <a:lnTo>
                    <a:pt x="7833" y="816923"/>
                  </a:lnTo>
                  <a:lnTo>
                    <a:pt x="0" y="768349"/>
                  </a:lnTo>
                  <a:lnTo>
                    <a:pt x="0" y="153669"/>
                  </a:lnTo>
                  <a:close/>
                </a:path>
              </a:pathLst>
            </a:custGeom>
            <a:ln w="952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10411" y="5116067"/>
              <a:ext cx="980440" cy="300355"/>
            </a:xfrm>
            <a:custGeom>
              <a:avLst/>
              <a:gdLst/>
              <a:ahLst/>
              <a:cxnLst/>
              <a:rect l="l" t="t" r="r" b="b"/>
              <a:pathLst>
                <a:path w="980439" h="300354">
                  <a:moveTo>
                    <a:pt x="979932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979932" y="300227"/>
                  </a:lnTo>
                  <a:lnTo>
                    <a:pt x="9799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123289" y="5151882"/>
            <a:ext cx="75438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Arial"/>
                <a:cs typeface="Arial"/>
              </a:rPr>
              <a:t>Investors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7167331" y="3339084"/>
            <a:ext cx="2025650" cy="1143635"/>
            <a:chOff x="7167331" y="3339084"/>
            <a:chExt cx="2025650" cy="1143635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7331" y="3435018"/>
              <a:ext cx="2025476" cy="1047104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7238999" y="3496056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1733296" y="0"/>
                  </a:moveTo>
                  <a:lnTo>
                    <a:pt x="153416" y="0"/>
                  </a:lnTo>
                  <a:lnTo>
                    <a:pt x="104932" y="7823"/>
                  </a:lnTo>
                  <a:lnTo>
                    <a:pt x="62819" y="29606"/>
                  </a:lnTo>
                  <a:lnTo>
                    <a:pt x="29606" y="62819"/>
                  </a:lnTo>
                  <a:lnTo>
                    <a:pt x="7823" y="104932"/>
                  </a:lnTo>
                  <a:lnTo>
                    <a:pt x="0" y="153416"/>
                  </a:lnTo>
                  <a:lnTo>
                    <a:pt x="0" y="767080"/>
                  </a:lnTo>
                  <a:lnTo>
                    <a:pt x="7823" y="815563"/>
                  </a:lnTo>
                  <a:lnTo>
                    <a:pt x="29606" y="857676"/>
                  </a:lnTo>
                  <a:lnTo>
                    <a:pt x="62819" y="890889"/>
                  </a:lnTo>
                  <a:lnTo>
                    <a:pt x="104932" y="912672"/>
                  </a:lnTo>
                  <a:lnTo>
                    <a:pt x="153416" y="920496"/>
                  </a:lnTo>
                  <a:lnTo>
                    <a:pt x="1733296" y="920496"/>
                  </a:lnTo>
                  <a:lnTo>
                    <a:pt x="1781779" y="912672"/>
                  </a:lnTo>
                  <a:lnTo>
                    <a:pt x="1823892" y="890889"/>
                  </a:lnTo>
                  <a:lnTo>
                    <a:pt x="1857105" y="857676"/>
                  </a:lnTo>
                  <a:lnTo>
                    <a:pt x="1878888" y="815563"/>
                  </a:lnTo>
                  <a:lnTo>
                    <a:pt x="1886711" y="767080"/>
                  </a:lnTo>
                  <a:lnTo>
                    <a:pt x="1886711" y="153416"/>
                  </a:lnTo>
                  <a:lnTo>
                    <a:pt x="1878888" y="104932"/>
                  </a:lnTo>
                  <a:lnTo>
                    <a:pt x="1857105" y="62819"/>
                  </a:lnTo>
                  <a:lnTo>
                    <a:pt x="1823892" y="29606"/>
                  </a:lnTo>
                  <a:lnTo>
                    <a:pt x="1781779" y="7823"/>
                  </a:lnTo>
                  <a:lnTo>
                    <a:pt x="17332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38999" y="3496056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0" y="153416"/>
                  </a:moveTo>
                  <a:lnTo>
                    <a:pt x="7823" y="104932"/>
                  </a:lnTo>
                  <a:lnTo>
                    <a:pt x="29606" y="62819"/>
                  </a:lnTo>
                  <a:lnTo>
                    <a:pt x="62819" y="29606"/>
                  </a:lnTo>
                  <a:lnTo>
                    <a:pt x="104932" y="7823"/>
                  </a:lnTo>
                  <a:lnTo>
                    <a:pt x="153416" y="0"/>
                  </a:lnTo>
                  <a:lnTo>
                    <a:pt x="1733296" y="0"/>
                  </a:lnTo>
                  <a:lnTo>
                    <a:pt x="1781779" y="7823"/>
                  </a:lnTo>
                  <a:lnTo>
                    <a:pt x="1823892" y="29606"/>
                  </a:lnTo>
                  <a:lnTo>
                    <a:pt x="1857105" y="62819"/>
                  </a:lnTo>
                  <a:lnTo>
                    <a:pt x="1878888" y="104932"/>
                  </a:lnTo>
                  <a:lnTo>
                    <a:pt x="1886711" y="153416"/>
                  </a:lnTo>
                  <a:lnTo>
                    <a:pt x="1886711" y="767080"/>
                  </a:lnTo>
                  <a:lnTo>
                    <a:pt x="1878888" y="815563"/>
                  </a:lnTo>
                  <a:lnTo>
                    <a:pt x="1857105" y="857676"/>
                  </a:lnTo>
                  <a:lnTo>
                    <a:pt x="1823892" y="890889"/>
                  </a:lnTo>
                  <a:lnTo>
                    <a:pt x="1781779" y="912672"/>
                  </a:lnTo>
                  <a:lnTo>
                    <a:pt x="1733296" y="920496"/>
                  </a:lnTo>
                  <a:lnTo>
                    <a:pt x="153416" y="920496"/>
                  </a:lnTo>
                  <a:lnTo>
                    <a:pt x="104932" y="912672"/>
                  </a:lnTo>
                  <a:lnTo>
                    <a:pt x="62819" y="890889"/>
                  </a:lnTo>
                  <a:lnTo>
                    <a:pt x="29606" y="857676"/>
                  </a:lnTo>
                  <a:lnTo>
                    <a:pt x="7823" y="815563"/>
                  </a:lnTo>
                  <a:lnTo>
                    <a:pt x="0" y="767080"/>
                  </a:lnTo>
                  <a:lnTo>
                    <a:pt x="0" y="153416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687055" y="3339084"/>
              <a:ext cx="990600" cy="300355"/>
            </a:xfrm>
            <a:custGeom>
              <a:avLst/>
              <a:gdLst/>
              <a:ahLst/>
              <a:cxnLst/>
              <a:rect l="l" t="t" r="r" b="b"/>
              <a:pathLst>
                <a:path w="990600" h="300354">
                  <a:moveTo>
                    <a:pt x="990600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990600" y="300227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7969757" y="3373628"/>
            <a:ext cx="42799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20" b="1">
                <a:latin typeface="Arial"/>
                <a:cs typeface="Arial"/>
              </a:rPr>
              <a:t>Bank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7167331" y="1653462"/>
            <a:ext cx="2025650" cy="2609215"/>
            <a:chOff x="7167331" y="1653462"/>
            <a:chExt cx="2025650" cy="2609215"/>
          </a:xfrm>
        </p:grpSpPr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7331" y="1653462"/>
              <a:ext cx="2025476" cy="1047104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7238999" y="1714499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1733296" y="0"/>
                  </a:moveTo>
                  <a:lnTo>
                    <a:pt x="153416" y="0"/>
                  </a:lnTo>
                  <a:lnTo>
                    <a:pt x="104932" y="7823"/>
                  </a:lnTo>
                  <a:lnTo>
                    <a:pt x="62819" y="29606"/>
                  </a:lnTo>
                  <a:lnTo>
                    <a:pt x="29606" y="62819"/>
                  </a:lnTo>
                  <a:lnTo>
                    <a:pt x="7823" y="104932"/>
                  </a:lnTo>
                  <a:lnTo>
                    <a:pt x="0" y="153415"/>
                  </a:lnTo>
                  <a:lnTo>
                    <a:pt x="0" y="767079"/>
                  </a:lnTo>
                  <a:lnTo>
                    <a:pt x="7823" y="815563"/>
                  </a:lnTo>
                  <a:lnTo>
                    <a:pt x="29606" y="857676"/>
                  </a:lnTo>
                  <a:lnTo>
                    <a:pt x="62819" y="890889"/>
                  </a:lnTo>
                  <a:lnTo>
                    <a:pt x="104932" y="912672"/>
                  </a:lnTo>
                  <a:lnTo>
                    <a:pt x="153416" y="920496"/>
                  </a:lnTo>
                  <a:lnTo>
                    <a:pt x="1733296" y="920496"/>
                  </a:lnTo>
                  <a:lnTo>
                    <a:pt x="1781779" y="912672"/>
                  </a:lnTo>
                  <a:lnTo>
                    <a:pt x="1823892" y="890889"/>
                  </a:lnTo>
                  <a:lnTo>
                    <a:pt x="1857105" y="857676"/>
                  </a:lnTo>
                  <a:lnTo>
                    <a:pt x="1878888" y="815563"/>
                  </a:lnTo>
                  <a:lnTo>
                    <a:pt x="1886711" y="767079"/>
                  </a:lnTo>
                  <a:lnTo>
                    <a:pt x="1886711" y="153415"/>
                  </a:lnTo>
                  <a:lnTo>
                    <a:pt x="1878888" y="104932"/>
                  </a:lnTo>
                  <a:lnTo>
                    <a:pt x="1857105" y="62819"/>
                  </a:lnTo>
                  <a:lnTo>
                    <a:pt x="1823892" y="29606"/>
                  </a:lnTo>
                  <a:lnTo>
                    <a:pt x="1781779" y="7823"/>
                  </a:lnTo>
                  <a:lnTo>
                    <a:pt x="17332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38999" y="1714499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0" y="153415"/>
                  </a:moveTo>
                  <a:lnTo>
                    <a:pt x="7823" y="104932"/>
                  </a:lnTo>
                  <a:lnTo>
                    <a:pt x="29606" y="62819"/>
                  </a:lnTo>
                  <a:lnTo>
                    <a:pt x="62819" y="29606"/>
                  </a:lnTo>
                  <a:lnTo>
                    <a:pt x="104932" y="7823"/>
                  </a:lnTo>
                  <a:lnTo>
                    <a:pt x="153416" y="0"/>
                  </a:lnTo>
                  <a:lnTo>
                    <a:pt x="1733296" y="0"/>
                  </a:lnTo>
                  <a:lnTo>
                    <a:pt x="1781779" y="7823"/>
                  </a:lnTo>
                  <a:lnTo>
                    <a:pt x="1823892" y="29606"/>
                  </a:lnTo>
                  <a:lnTo>
                    <a:pt x="1857105" y="62819"/>
                  </a:lnTo>
                  <a:lnTo>
                    <a:pt x="1878888" y="104932"/>
                  </a:lnTo>
                  <a:lnTo>
                    <a:pt x="1886711" y="153415"/>
                  </a:lnTo>
                  <a:lnTo>
                    <a:pt x="1886711" y="767079"/>
                  </a:lnTo>
                  <a:lnTo>
                    <a:pt x="1878888" y="815563"/>
                  </a:lnTo>
                  <a:lnTo>
                    <a:pt x="1857105" y="857676"/>
                  </a:lnTo>
                  <a:lnTo>
                    <a:pt x="1823892" y="890889"/>
                  </a:lnTo>
                  <a:lnTo>
                    <a:pt x="1781779" y="912672"/>
                  </a:lnTo>
                  <a:lnTo>
                    <a:pt x="1733296" y="920496"/>
                  </a:lnTo>
                  <a:lnTo>
                    <a:pt x="153416" y="920496"/>
                  </a:lnTo>
                  <a:lnTo>
                    <a:pt x="104932" y="912672"/>
                  </a:lnTo>
                  <a:lnTo>
                    <a:pt x="62819" y="890889"/>
                  </a:lnTo>
                  <a:lnTo>
                    <a:pt x="29606" y="857676"/>
                  </a:lnTo>
                  <a:lnTo>
                    <a:pt x="7823" y="815563"/>
                  </a:lnTo>
                  <a:lnTo>
                    <a:pt x="0" y="767079"/>
                  </a:lnTo>
                  <a:lnTo>
                    <a:pt x="0" y="153415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743443" y="1912619"/>
              <a:ext cx="879475" cy="607060"/>
            </a:xfrm>
            <a:custGeom>
              <a:avLst/>
              <a:gdLst/>
              <a:ahLst/>
              <a:cxnLst/>
              <a:rect l="l" t="t" r="r" b="b"/>
              <a:pathLst>
                <a:path w="879475" h="607060">
                  <a:moveTo>
                    <a:pt x="539114" y="277621"/>
                  </a:moveTo>
                  <a:lnTo>
                    <a:pt x="250951" y="277621"/>
                  </a:lnTo>
                  <a:lnTo>
                    <a:pt x="241363" y="278588"/>
                  </a:lnTo>
                  <a:lnTo>
                    <a:pt x="232346" y="281543"/>
                  </a:lnTo>
                  <a:lnTo>
                    <a:pt x="224091" y="286569"/>
                  </a:lnTo>
                  <a:lnTo>
                    <a:pt x="216788" y="293750"/>
                  </a:lnTo>
                  <a:lnTo>
                    <a:pt x="141477" y="379221"/>
                  </a:lnTo>
                  <a:lnTo>
                    <a:pt x="138556" y="382269"/>
                  </a:lnTo>
                  <a:lnTo>
                    <a:pt x="132460" y="384301"/>
                  </a:lnTo>
                  <a:lnTo>
                    <a:pt x="33147" y="405383"/>
                  </a:lnTo>
                  <a:lnTo>
                    <a:pt x="20645" y="409771"/>
                  </a:lnTo>
                  <a:lnTo>
                    <a:pt x="10572" y="417814"/>
                  </a:lnTo>
                  <a:lnTo>
                    <a:pt x="3500" y="428690"/>
                  </a:lnTo>
                  <a:lnTo>
                    <a:pt x="0" y="441578"/>
                  </a:lnTo>
                  <a:lnTo>
                    <a:pt x="5000" y="514838"/>
                  </a:lnTo>
                  <a:lnTo>
                    <a:pt x="27050" y="537082"/>
                  </a:lnTo>
                  <a:lnTo>
                    <a:pt x="97408" y="537082"/>
                  </a:lnTo>
                  <a:lnTo>
                    <a:pt x="108329" y="564493"/>
                  </a:lnTo>
                  <a:lnTo>
                    <a:pt x="127714" y="586533"/>
                  </a:lnTo>
                  <a:lnTo>
                    <a:pt x="153505" y="601216"/>
                  </a:lnTo>
                  <a:lnTo>
                    <a:pt x="183641" y="606551"/>
                  </a:lnTo>
                  <a:lnTo>
                    <a:pt x="213639" y="601216"/>
                  </a:lnTo>
                  <a:lnTo>
                    <a:pt x="239125" y="586533"/>
                  </a:lnTo>
                  <a:lnTo>
                    <a:pt x="247961" y="576326"/>
                  </a:lnTo>
                  <a:lnTo>
                    <a:pt x="183641" y="576326"/>
                  </a:lnTo>
                  <a:lnTo>
                    <a:pt x="165171" y="573462"/>
                  </a:lnTo>
                  <a:lnTo>
                    <a:pt x="149320" y="565419"/>
                  </a:lnTo>
                  <a:lnTo>
                    <a:pt x="136850" y="553019"/>
                  </a:lnTo>
                  <a:lnTo>
                    <a:pt x="128524" y="537082"/>
                  </a:lnTo>
                  <a:lnTo>
                    <a:pt x="126491" y="525017"/>
                  </a:lnTo>
                  <a:lnTo>
                    <a:pt x="126491" y="519049"/>
                  </a:lnTo>
                  <a:lnTo>
                    <a:pt x="130921" y="496470"/>
                  </a:lnTo>
                  <a:lnTo>
                    <a:pt x="143065" y="478250"/>
                  </a:lnTo>
                  <a:lnTo>
                    <a:pt x="161210" y="466078"/>
                  </a:lnTo>
                  <a:lnTo>
                    <a:pt x="183641" y="461644"/>
                  </a:lnTo>
                  <a:lnTo>
                    <a:pt x="878024" y="461644"/>
                  </a:lnTo>
                  <a:lnTo>
                    <a:pt x="879238" y="446962"/>
                  </a:lnTo>
                  <a:lnTo>
                    <a:pt x="856380" y="411406"/>
                  </a:lnTo>
                  <a:lnTo>
                    <a:pt x="654430" y="384301"/>
                  </a:lnTo>
                  <a:lnTo>
                    <a:pt x="649477" y="383285"/>
                  </a:lnTo>
                  <a:lnTo>
                    <a:pt x="645413" y="381253"/>
                  </a:lnTo>
                  <a:lnTo>
                    <a:pt x="642492" y="378205"/>
                  </a:lnTo>
                  <a:lnTo>
                    <a:pt x="640853" y="376174"/>
                  </a:lnTo>
                  <a:lnTo>
                    <a:pt x="210820" y="376174"/>
                  </a:lnTo>
                  <a:lnTo>
                    <a:pt x="210820" y="374141"/>
                  </a:lnTo>
                  <a:lnTo>
                    <a:pt x="211835" y="371220"/>
                  </a:lnTo>
                  <a:lnTo>
                    <a:pt x="237871" y="320928"/>
                  </a:lnTo>
                  <a:lnTo>
                    <a:pt x="244052" y="312620"/>
                  </a:lnTo>
                  <a:lnTo>
                    <a:pt x="251698" y="308086"/>
                  </a:lnTo>
                  <a:lnTo>
                    <a:pt x="260325" y="306224"/>
                  </a:lnTo>
                  <a:lnTo>
                    <a:pt x="259713" y="306224"/>
                  </a:lnTo>
                  <a:lnTo>
                    <a:pt x="270001" y="305815"/>
                  </a:lnTo>
                  <a:lnTo>
                    <a:pt x="584096" y="305815"/>
                  </a:lnTo>
                  <a:lnTo>
                    <a:pt x="575182" y="294766"/>
                  </a:lnTo>
                  <a:lnTo>
                    <a:pt x="567707" y="287426"/>
                  </a:lnTo>
                  <a:lnTo>
                    <a:pt x="559006" y="282051"/>
                  </a:lnTo>
                  <a:lnTo>
                    <a:pt x="549376" y="278747"/>
                  </a:lnTo>
                  <a:lnTo>
                    <a:pt x="539114" y="277621"/>
                  </a:lnTo>
                  <a:close/>
                </a:path>
                <a:path w="879475" h="607060">
                  <a:moveTo>
                    <a:pt x="664590" y="537082"/>
                  </a:moveTo>
                  <a:lnTo>
                    <a:pt x="633349" y="537082"/>
                  </a:lnTo>
                  <a:lnTo>
                    <a:pt x="644342" y="564493"/>
                  </a:lnTo>
                  <a:lnTo>
                    <a:pt x="663765" y="586533"/>
                  </a:lnTo>
                  <a:lnTo>
                    <a:pt x="689570" y="601216"/>
                  </a:lnTo>
                  <a:lnTo>
                    <a:pt x="719708" y="606551"/>
                  </a:lnTo>
                  <a:lnTo>
                    <a:pt x="749865" y="601216"/>
                  </a:lnTo>
                  <a:lnTo>
                    <a:pt x="775700" y="586533"/>
                  </a:lnTo>
                  <a:lnTo>
                    <a:pt x="784698" y="576326"/>
                  </a:lnTo>
                  <a:lnTo>
                    <a:pt x="719708" y="576326"/>
                  </a:lnTo>
                  <a:lnTo>
                    <a:pt x="701667" y="573462"/>
                  </a:lnTo>
                  <a:lnTo>
                    <a:pt x="685768" y="565419"/>
                  </a:lnTo>
                  <a:lnTo>
                    <a:pt x="673060" y="553019"/>
                  </a:lnTo>
                  <a:lnTo>
                    <a:pt x="664590" y="537082"/>
                  </a:lnTo>
                  <a:close/>
                </a:path>
                <a:path w="879475" h="607060">
                  <a:moveTo>
                    <a:pt x="719708" y="461644"/>
                  </a:moveTo>
                  <a:lnTo>
                    <a:pt x="183641" y="461644"/>
                  </a:lnTo>
                  <a:lnTo>
                    <a:pt x="205718" y="466078"/>
                  </a:lnTo>
                  <a:lnTo>
                    <a:pt x="223948" y="478250"/>
                  </a:lnTo>
                  <a:lnTo>
                    <a:pt x="236345" y="496470"/>
                  </a:lnTo>
                  <a:lnTo>
                    <a:pt x="240919" y="519049"/>
                  </a:lnTo>
                  <a:lnTo>
                    <a:pt x="240919" y="525017"/>
                  </a:lnTo>
                  <a:lnTo>
                    <a:pt x="217185" y="565419"/>
                  </a:lnTo>
                  <a:lnTo>
                    <a:pt x="183641" y="576326"/>
                  </a:lnTo>
                  <a:lnTo>
                    <a:pt x="247961" y="576326"/>
                  </a:lnTo>
                  <a:lnTo>
                    <a:pt x="258204" y="564493"/>
                  </a:lnTo>
                  <a:lnTo>
                    <a:pt x="268985" y="537082"/>
                  </a:lnTo>
                  <a:lnTo>
                    <a:pt x="664590" y="537082"/>
                  </a:lnTo>
                  <a:lnTo>
                    <a:pt x="662558" y="531113"/>
                  </a:lnTo>
                  <a:lnTo>
                    <a:pt x="661542" y="525017"/>
                  </a:lnTo>
                  <a:lnTo>
                    <a:pt x="661542" y="519049"/>
                  </a:lnTo>
                  <a:lnTo>
                    <a:pt x="666113" y="496470"/>
                  </a:lnTo>
                  <a:lnTo>
                    <a:pt x="678576" y="478250"/>
                  </a:lnTo>
                  <a:lnTo>
                    <a:pt x="697065" y="466078"/>
                  </a:lnTo>
                  <a:lnTo>
                    <a:pt x="719708" y="461644"/>
                  </a:lnTo>
                  <a:close/>
                </a:path>
                <a:path w="879475" h="607060">
                  <a:moveTo>
                    <a:pt x="878024" y="461644"/>
                  </a:moveTo>
                  <a:lnTo>
                    <a:pt x="719708" y="461644"/>
                  </a:lnTo>
                  <a:lnTo>
                    <a:pt x="742372" y="466078"/>
                  </a:lnTo>
                  <a:lnTo>
                    <a:pt x="760904" y="478250"/>
                  </a:lnTo>
                  <a:lnTo>
                    <a:pt x="773412" y="496470"/>
                  </a:lnTo>
                  <a:lnTo>
                    <a:pt x="778001" y="519049"/>
                  </a:lnTo>
                  <a:lnTo>
                    <a:pt x="778001" y="525017"/>
                  </a:lnTo>
                  <a:lnTo>
                    <a:pt x="754141" y="565419"/>
                  </a:lnTo>
                  <a:lnTo>
                    <a:pt x="719708" y="576326"/>
                  </a:lnTo>
                  <a:lnTo>
                    <a:pt x="784698" y="576326"/>
                  </a:lnTo>
                  <a:lnTo>
                    <a:pt x="795129" y="564493"/>
                  </a:lnTo>
                  <a:lnTo>
                    <a:pt x="806069" y="537082"/>
                  </a:lnTo>
                  <a:lnTo>
                    <a:pt x="869314" y="537082"/>
                  </a:lnTo>
                  <a:lnTo>
                    <a:pt x="872362" y="534162"/>
                  </a:lnTo>
                  <a:lnTo>
                    <a:pt x="872362" y="530097"/>
                  </a:lnTo>
                  <a:lnTo>
                    <a:pt x="878024" y="461644"/>
                  </a:lnTo>
                  <a:close/>
                </a:path>
                <a:path w="879475" h="607060">
                  <a:moveTo>
                    <a:pt x="394461" y="305815"/>
                  </a:moveTo>
                  <a:lnTo>
                    <a:pt x="362330" y="305815"/>
                  </a:lnTo>
                  <a:lnTo>
                    <a:pt x="363347" y="306831"/>
                  </a:lnTo>
                  <a:lnTo>
                    <a:pt x="363347" y="308863"/>
                  </a:lnTo>
                  <a:lnTo>
                    <a:pt x="373379" y="372237"/>
                  </a:lnTo>
                  <a:lnTo>
                    <a:pt x="374396" y="374141"/>
                  </a:lnTo>
                  <a:lnTo>
                    <a:pt x="372363" y="376174"/>
                  </a:lnTo>
                  <a:lnTo>
                    <a:pt x="404495" y="376174"/>
                  </a:lnTo>
                  <a:lnTo>
                    <a:pt x="403478" y="375157"/>
                  </a:lnTo>
                  <a:lnTo>
                    <a:pt x="402589" y="373125"/>
                  </a:lnTo>
                  <a:lnTo>
                    <a:pt x="392556" y="309752"/>
                  </a:lnTo>
                  <a:lnTo>
                    <a:pt x="392556" y="306831"/>
                  </a:lnTo>
                  <a:lnTo>
                    <a:pt x="394461" y="305815"/>
                  </a:lnTo>
                  <a:close/>
                </a:path>
                <a:path w="879475" h="607060">
                  <a:moveTo>
                    <a:pt x="584096" y="305815"/>
                  </a:moveTo>
                  <a:lnTo>
                    <a:pt x="529971" y="305815"/>
                  </a:lnTo>
                  <a:lnTo>
                    <a:pt x="541337" y="306224"/>
                  </a:lnTo>
                  <a:lnTo>
                    <a:pt x="550608" y="308324"/>
                  </a:lnTo>
                  <a:lnTo>
                    <a:pt x="559117" y="313424"/>
                  </a:lnTo>
                  <a:lnTo>
                    <a:pt x="568198" y="322833"/>
                  </a:lnTo>
                  <a:lnTo>
                    <a:pt x="606298" y="371220"/>
                  </a:lnTo>
                  <a:lnTo>
                    <a:pt x="607313" y="373125"/>
                  </a:lnTo>
                  <a:lnTo>
                    <a:pt x="606298" y="376174"/>
                  </a:lnTo>
                  <a:lnTo>
                    <a:pt x="640853" y="376174"/>
                  </a:lnTo>
                  <a:lnTo>
                    <a:pt x="584096" y="305815"/>
                  </a:lnTo>
                  <a:close/>
                </a:path>
                <a:path w="879475" h="607060">
                  <a:moveTo>
                    <a:pt x="129539" y="55371"/>
                  </a:moveTo>
                  <a:lnTo>
                    <a:pt x="87973" y="89648"/>
                  </a:lnTo>
                  <a:lnTo>
                    <a:pt x="81595" y="159359"/>
                  </a:lnTo>
                  <a:lnTo>
                    <a:pt x="83311" y="204215"/>
                  </a:lnTo>
                  <a:lnTo>
                    <a:pt x="84790" y="244328"/>
                  </a:lnTo>
                  <a:lnTo>
                    <a:pt x="85151" y="277621"/>
                  </a:lnTo>
                  <a:lnTo>
                    <a:pt x="85120" y="287426"/>
                  </a:lnTo>
                  <a:lnTo>
                    <a:pt x="83440" y="320928"/>
                  </a:lnTo>
                  <a:lnTo>
                    <a:pt x="83344" y="322833"/>
                  </a:lnTo>
                  <a:lnTo>
                    <a:pt x="83222" y="325266"/>
                  </a:lnTo>
                  <a:lnTo>
                    <a:pt x="77342" y="363092"/>
                  </a:lnTo>
                  <a:lnTo>
                    <a:pt x="75310" y="369188"/>
                  </a:lnTo>
                  <a:lnTo>
                    <a:pt x="81279" y="375157"/>
                  </a:lnTo>
                  <a:lnTo>
                    <a:pt x="101256" y="327838"/>
                  </a:lnTo>
                  <a:lnTo>
                    <a:pt x="103219" y="287426"/>
                  </a:lnTo>
                  <a:lnTo>
                    <a:pt x="103173" y="277621"/>
                  </a:lnTo>
                  <a:lnTo>
                    <a:pt x="102824" y="244677"/>
                  </a:lnTo>
                  <a:lnTo>
                    <a:pt x="101346" y="204215"/>
                  </a:lnTo>
                  <a:lnTo>
                    <a:pt x="99635" y="164588"/>
                  </a:lnTo>
                  <a:lnTo>
                    <a:pt x="99735" y="148137"/>
                  </a:lnTo>
                  <a:lnTo>
                    <a:pt x="103935" y="98809"/>
                  </a:lnTo>
                  <a:lnTo>
                    <a:pt x="122427" y="73405"/>
                  </a:lnTo>
                  <a:lnTo>
                    <a:pt x="169021" y="73405"/>
                  </a:lnTo>
                  <a:lnTo>
                    <a:pt x="154021" y="60785"/>
                  </a:lnTo>
                  <a:lnTo>
                    <a:pt x="129539" y="55371"/>
                  </a:lnTo>
                  <a:close/>
                </a:path>
                <a:path w="879475" h="607060">
                  <a:moveTo>
                    <a:pt x="169021" y="73405"/>
                  </a:moveTo>
                  <a:lnTo>
                    <a:pt x="129539" y="73405"/>
                  </a:lnTo>
                  <a:lnTo>
                    <a:pt x="144843" y="76541"/>
                  </a:lnTo>
                  <a:lnTo>
                    <a:pt x="155860" y="85629"/>
                  </a:lnTo>
                  <a:lnTo>
                    <a:pt x="164258" y="100195"/>
                  </a:lnTo>
                  <a:lnTo>
                    <a:pt x="171703" y="119760"/>
                  </a:lnTo>
                  <a:lnTo>
                    <a:pt x="178177" y="137211"/>
                  </a:lnTo>
                  <a:lnTo>
                    <a:pt x="186721" y="153066"/>
                  </a:lnTo>
                  <a:lnTo>
                    <a:pt x="199028" y="164588"/>
                  </a:lnTo>
                  <a:lnTo>
                    <a:pt x="216788" y="169037"/>
                  </a:lnTo>
                  <a:lnTo>
                    <a:pt x="235884" y="164413"/>
                  </a:lnTo>
                  <a:lnTo>
                    <a:pt x="249158" y="152431"/>
                  </a:lnTo>
                  <a:lnTo>
                    <a:pt x="250020" y="150875"/>
                  </a:lnTo>
                  <a:lnTo>
                    <a:pt x="216788" y="150875"/>
                  </a:lnTo>
                  <a:lnTo>
                    <a:pt x="207206" y="148296"/>
                  </a:lnTo>
                  <a:lnTo>
                    <a:pt x="200136" y="140811"/>
                  </a:lnTo>
                  <a:lnTo>
                    <a:pt x="194375" y="128801"/>
                  </a:lnTo>
                  <a:lnTo>
                    <a:pt x="188722" y="112649"/>
                  </a:lnTo>
                  <a:lnTo>
                    <a:pt x="181171" y="93090"/>
                  </a:lnTo>
                  <a:lnTo>
                    <a:pt x="170418" y="74580"/>
                  </a:lnTo>
                  <a:lnTo>
                    <a:pt x="169021" y="73405"/>
                  </a:lnTo>
                  <a:close/>
                </a:path>
                <a:path w="879475" h="607060">
                  <a:moveTo>
                    <a:pt x="306197" y="54355"/>
                  </a:moveTo>
                  <a:lnTo>
                    <a:pt x="305180" y="54355"/>
                  </a:lnTo>
                  <a:lnTo>
                    <a:pt x="297179" y="55371"/>
                  </a:lnTo>
                  <a:lnTo>
                    <a:pt x="296163" y="55371"/>
                  </a:lnTo>
                  <a:lnTo>
                    <a:pt x="292100" y="56387"/>
                  </a:lnTo>
                  <a:lnTo>
                    <a:pt x="289051" y="57276"/>
                  </a:lnTo>
                  <a:lnTo>
                    <a:pt x="284868" y="58356"/>
                  </a:lnTo>
                  <a:lnTo>
                    <a:pt x="285017" y="58356"/>
                  </a:lnTo>
                  <a:lnTo>
                    <a:pt x="270962" y="67520"/>
                  </a:lnTo>
                  <a:lnTo>
                    <a:pt x="260762" y="80486"/>
                  </a:lnTo>
                  <a:lnTo>
                    <a:pt x="253182" y="95690"/>
                  </a:lnTo>
                  <a:lnTo>
                    <a:pt x="246887" y="111632"/>
                  </a:lnTo>
                  <a:lnTo>
                    <a:pt x="241077" y="127944"/>
                  </a:lnTo>
                  <a:lnTo>
                    <a:pt x="234886" y="140303"/>
                  </a:lnTo>
                  <a:lnTo>
                    <a:pt x="227171" y="148137"/>
                  </a:lnTo>
                  <a:lnTo>
                    <a:pt x="216788" y="150875"/>
                  </a:lnTo>
                  <a:lnTo>
                    <a:pt x="250020" y="150875"/>
                  </a:lnTo>
                  <a:lnTo>
                    <a:pt x="258312" y="135925"/>
                  </a:lnTo>
                  <a:lnTo>
                    <a:pt x="265049" y="117728"/>
                  </a:lnTo>
                  <a:lnTo>
                    <a:pt x="269670" y="103903"/>
                  </a:lnTo>
                  <a:lnTo>
                    <a:pt x="275066" y="91805"/>
                  </a:lnTo>
                  <a:lnTo>
                    <a:pt x="281961" y="82349"/>
                  </a:lnTo>
                  <a:lnTo>
                    <a:pt x="290948" y="76541"/>
                  </a:lnTo>
                  <a:lnTo>
                    <a:pt x="294100" y="75437"/>
                  </a:lnTo>
                  <a:lnTo>
                    <a:pt x="303149" y="72389"/>
                  </a:lnTo>
                  <a:lnTo>
                    <a:pt x="306197" y="72389"/>
                  </a:lnTo>
                  <a:lnTo>
                    <a:pt x="306197" y="54355"/>
                  </a:lnTo>
                  <a:close/>
                </a:path>
                <a:path w="879475" h="607060">
                  <a:moveTo>
                    <a:pt x="380491" y="0"/>
                  </a:moveTo>
                  <a:lnTo>
                    <a:pt x="377444" y="1015"/>
                  </a:lnTo>
                  <a:lnTo>
                    <a:pt x="354212" y="7858"/>
                  </a:lnTo>
                  <a:lnTo>
                    <a:pt x="335422" y="22510"/>
                  </a:lnTo>
                  <a:lnTo>
                    <a:pt x="322847" y="43021"/>
                  </a:lnTo>
                  <a:lnTo>
                    <a:pt x="319260" y="62122"/>
                  </a:lnTo>
                  <a:lnTo>
                    <a:pt x="318277" y="67520"/>
                  </a:lnTo>
                  <a:lnTo>
                    <a:pt x="322847" y="91654"/>
                  </a:lnTo>
                  <a:lnTo>
                    <a:pt x="335422" y="111918"/>
                  </a:lnTo>
                  <a:lnTo>
                    <a:pt x="354212" y="126515"/>
                  </a:lnTo>
                  <a:lnTo>
                    <a:pt x="377444" y="133730"/>
                  </a:lnTo>
                  <a:lnTo>
                    <a:pt x="380491" y="133730"/>
                  </a:lnTo>
                  <a:lnTo>
                    <a:pt x="384428" y="130809"/>
                  </a:lnTo>
                  <a:lnTo>
                    <a:pt x="384428" y="3047"/>
                  </a:lnTo>
                  <a:lnTo>
                    <a:pt x="380491" y="0"/>
                  </a:lnTo>
                  <a:close/>
                </a:path>
                <a:path w="879475" h="607060">
                  <a:moveTo>
                    <a:pt x="427608" y="84454"/>
                  </a:moveTo>
                  <a:lnTo>
                    <a:pt x="398525" y="84454"/>
                  </a:lnTo>
                  <a:lnTo>
                    <a:pt x="398525" y="105663"/>
                  </a:lnTo>
                  <a:lnTo>
                    <a:pt x="427608" y="105663"/>
                  </a:lnTo>
                  <a:lnTo>
                    <a:pt x="432688" y="100583"/>
                  </a:lnTo>
                  <a:lnTo>
                    <a:pt x="432688" y="88518"/>
                  </a:lnTo>
                  <a:lnTo>
                    <a:pt x="427608" y="84454"/>
                  </a:lnTo>
                  <a:close/>
                </a:path>
                <a:path w="879475" h="607060">
                  <a:moveTo>
                    <a:pt x="427608" y="23113"/>
                  </a:moveTo>
                  <a:lnTo>
                    <a:pt x="398525" y="23113"/>
                  </a:lnTo>
                  <a:lnTo>
                    <a:pt x="398525" y="44195"/>
                  </a:lnTo>
                  <a:lnTo>
                    <a:pt x="427608" y="44195"/>
                  </a:lnTo>
                  <a:lnTo>
                    <a:pt x="432688" y="39242"/>
                  </a:lnTo>
                  <a:lnTo>
                    <a:pt x="432688" y="28193"/>
                  </a:lnTo>
                  <a:lnTo>
                    <a:pt x="427608" y="231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725156" y="3695699"/>
              <a:ext cx="914400" cy="567055"/>
            </a:xfrm>
            <a:custGeom>
              <a:avLst/>
              <a:gdLst/>
              <a:ahLst/>
              <a:cxnLst/>
              <a:rect l="l" t="t" r="r" b="b"/>
              <a:pathLst>
                <a:path w="914400" h="567054">
                  <a:moveTo>
                    <a:pt x="914400" y="204216"/>
                  </a:moveTo>
                  <a:lnTo>
                    <a:pt x="615696" y="70802"/>
                  </a:lnTo>
                  <a:lnTo>
                    <a:pt x="615696" y="204216"/>
                  </a:lnTo>
                  <a:lnTo>
                    <a:pt x="615696" y="448056"/>
                  </a:lnTo>
                  <a:lnTo>
                    <a:pt x="518160" y="448056"/>
                  </a:lnTo>
                  <a:lnTo>
                    <a:pt x="518160" y="204216"/>
                  </a:lnTo>
                  <a:lnTo>
                    <a:pt x="615696" y="204216"/>
                  </a:lnTo>
                  <a:lnTo>
                    <a:pt x="615696" y="70802"/>
                  </a:lnTo>
                  <a:lnTo>
                    <a:pt x="457200" y="0"/>
                  </a:lnTo>
                  <a:lnTo>
                    <a:pt x="396240" y="27228"/>
                  </a:lnTo>
                  <a:lnTo>
                    <a:pt x="396240" y="204216"/>
                  </a:lnTo>
                  <a:lnTo>
                    <a:pt x="396240" y="448056"/>
                  </a:lnTo>
                  <a:lnTo>
                    <a:pt x="298704" y="448056"/>
                  </a:lnTo>
                  <a:lnTo>
                    <a:pt x="298704" y="204216"/>
                  </a:lnTo>
                  <a:lnTo>
                    <a:pt x="396240" y="204216"/>
                  </a:lnTo>
                  <a:lnTo>
                    <a:pt x="396240" y="27228"/>
                  </a:lnTo>
                  <a:lnTo>
                    <a:pt x="0" y="204216"/>
                  </a:lnTo>
                  <a:lnTo>
                    <a:pt x="176784" y="204216"/>
                  </a:lnTo>
                  <a:lnTo>
                    <a:pt x="176784" y="448056"/>
                  </a:lnTo>
                  <a:lnTo>
                    <a:pt x="0" y="448056"/>
                  </a:lnTo>
                  <a:lnTo>
                    <a:pt x="0" y="566928"/>
                  </a:lnTo>
                  <a:lnTo>
                    <a:pt x="914400" y="566928"/>
                  </a:lnTo>
                  <a:lnTo>
                    <a:pt x="914400" y="448056"/>
                  </a:lnTo>
                  <a:lnTo>
                    <a:pt x="737616" y="448056"/>
                  </a:lnTo>
                  <a:lnTo>
                    <a:pt x="737616" y="204216"/>
                  </a:lnTo>
                  <a:lnTo>
                    <a:pt x="914400" y="204216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023859" y="2670047"/>
              <a:ext cx="317500" cy="718185"/>
            </a:xfrm>
            <a:custGeom>
              <a:avLst/>
              <a:gdLst/>
              <a:ahLst/>
              <a:cxnLst/>
              <a:rect l="l" t="t" r="r" b="b"/>
              <a:pathLst>
                <a:path w="317500" h="718185">
                  <a:moveTo>
                    <a:pt x="158496" y="0"/>
                  </a:moveTo>
                  <a:lnTo>
                    <a:pt x="0" y="158496"/>
                  </a:lnTo>
                  <a:lnTo>
                    <a:pt x="79248" y="158496"/>
                  </a:lnTo>
                  <a:lnTo>
                    <a:pt x="79248" y="717803"/>
                  </a:lnTo>
                  <a:lnTo>
                    <a:pt x="237744" y="717803"/>
                  </a:lnTo>
                  <a:lnTo>
                    <a:pt x="237744" y="158496"/>
                  </a:lnTo>
                  <a:lnTo>
                    <a:pt x="316992" y="158496"/>
                  </a:lnTo>
                  <a:lnTo>
                    <a:pt x="15849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023859" y="2670047"/>
              <a:ext cx="317500" cy="718185"/>
            </a:xfrm>
            <a:custGeom>
              <a:avLst/>
              <a:gdLst/>
              <a:ahLst/>
              <a:cxnLst/>
              <a:rect l="l" t="t" r="r" b="b"/>
              <a:pathLst>
                <a:path w="317500" h="718185">
                  <a:moveTo>
                    <a:pt x="0" y="158496"/>
                  </a:moveTo>
                  <a:lnTo>
                    <a:pt x="79248" y="158496"/>
                  </a:lnTo>
                  <a:lnTo>
                    <a:pt x="79248" y="717803"/>
                  </a:lnTo>
                  <a:lnTo>
                    <a:pt x="237744" y="717803"/>
                  </a:lnTo>
                  <a:lnTo>
                    <a:pt x="237744" y="158496"/>
                  </a:lnTo>
                  <a:lnTo>
                    <a:pt x="316992" y="158496"/>
                  </a:lnTo>
                  <a:lnTo>
                    <a:pt x="158496" y="0"/>
                  </a:lnTo>
                  <a:lnTo>
                    <a:pt x="0" y="158496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8626953" y="2773558"/>
            <a:ext cx="209550" cy="6108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535"/>
              </a:lnSpc>
            </a:pPr>
            <a:r>
              <a:rPr dirty="0" sz="1300" spc="-10">
                <a:latin typeface="Arial"/>
                <a:cs typeface="Arial"/>
              </a:rPr>
              <a:t>Lending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486115" y="3339084"/>
            <a:ext cx="2025650" cy="1143635"/>
            <a:chOff x="486115" y="3339084"/>
            <a:chExt cx="2025650" cy="1143635"/>
          </a:xfrm>
        </p:grpSpPr>
        <p:pic>
          <p:nvPicPr>
            <p:cNvPr id="24" name="object 2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115" y="3435018"/>
              <a:ext cx="2025476" cy="1047104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557783" y="3496056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1733296" y="0"/>
                  </a:moveTo>
                  <a:lnTo>
                    <a:pt x="153415" y="0"/>
                  </a:lnTo>
                  <a:lnTo>
                    <a:pt x="104927" y="7823"/>
                  </a:lnTo>
                  <a:lnTo>
                    <a:pt x="62813" y="29606"/>
                  </a:lnTo>
                  <a:lnTo>
                    <a:pt x="29602" y="62819"/>
                  </a:lnTo>
                  <a:lnTo>
                    <a:pt x="7821" y="104932"/>
                  </a:lnTo>
                  <a:lnTo>
                    <a:pt x="0" y="153416"/>
                  </a:lnTo>
                  <a:lnTo>
                    <a:pt x="0" y="767080"/>
                  </a:lnTo>
                  <a:lnTo>
                    <a:pt x="7821" y="815563"/>
                  </a:lnTo>
                  <a:lnTo>
                    <a:pt x="29602" y="857676"/>
                  </a:lnTo>
                  <a:lnTo>
                    <a:pt x="62813" y="890889"/>
                  </a:lnTo>
                  <a:lnTo>
                    <a:pt x="104927" y="912672"/>
                  </a:lnTo>
                  <a:lnTo>
                    <a:pt x="153415" y="920496"/>
                  </a:lnTo>
                  <a:lnTo>
                    <a:pt x="1733296" y="920496"/>
                  </a:lnTo>
                  <a:lnTo>
                    <a:pt x="1781779" y="912672"/>
                  </a:lnTo>
                  <a:lnTo>
                    <a:pt x="1823892" y="890889"/>
                  </a:lnTo>
                  <a:lnTo>
                    <a:pt x="1857105" y="857676"/>
                  </a:lnTo>
                  <a:lnTo>
                    <a:pt x="1878888" y="815563"/>
                  </a:lnTo>
                  <a:lnTo>
                    <a:pt x="1886712" y="767080"/>
                  </a:lnTo>
                  <a:lnTo>
                    <a:pt x="1886712" y="153416"/>
                  </a:lnTo>
                  <a:lnTo>
                    <a:pt x="1878888" y="104932"/>
                  </a:lnTo>
                  <a:lnTo>
                    <a:pt x="1857105" y="62819"/>
                  </a:lnTo>
                  <a:lnTo>
                    <a:pt x="1823892" y="29606"/>
                  </a:lnTo>
                  <a:lnTo>
                    <a:pt x="1781779" y="7823"/>
                  </a:lnTo>
                  <a:lnTo>
                    <a:pt x="17332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57783" y="3496056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0" y="153416"/>
                  </a:moveTo>
                  <a:lnTo>
                    <a:pt x="7821" y="104932"/>
                  </a:lnTo>
                  <a:lnTo>
                    <a:pt x="29602" y="62819"/>
                  </a:lnTo>
                  <a:lnTo>
                    <a:pt x="62813" y="29606"/>
                  </a:lnTo>
                  <a:lnTo>
                    <a:pt x="104927" y="7823"/>
                  </a:lnTo>
                  <a:lnTo>
                    <a:pt x="153415" y="0"/>
                  </a:lnTo>
                  <a:lnTo>
                    <a:pt x="1733296" y="0"/>
                  </a:lnTo>
                  <a:lnTo>
                    <a:pt x="1781779" y="7823"/>
                  </a:lnTo>
                  <a:lnTo>
                    <a:pt x="1823892" y="29606"/>
                  </a:lnTo>
                  <a:lnTo>
                    <a:pt x="1857105" y="62819"/>
                  </a:lnTo>
                  <a:lnTo>
                    <a:pt x="1878888" y="104932"/>
                  </a:lnTo>
                  <a:lnTo>
                    <a:pt x="1886712" y="153416"/>
                  </a:lnTo>
                  <a:lnTo>
                    <a:pt x="1886712" y="767080"/>
                  </a:lnTo>
                  <a:lnTo>
                    <a:pt x="1878888" y="815563"/>
                  </a:lnTo>
                  <a:lnTo>
                    <a:pt x="1857105" y="857676"/>
                  </a:lnTo>
                  <a:lnTo>
                    <a:pt x="1823892" y="890889"/>
                  </a:lnTo>
                  <a:lnTo>
                    <a:pt x="1781779" y="912672"/>
                  </a:lnTo>
                  <a:lnTo>
                    <a:pt x="1733296" y="920496"/>
                  </a:lnTo>
                  <a:lnTo>
                    <a:pt x="153415" y="920496"/>
                  </a:lnTo>
                  <a:lnTo>
                    <a:pt x="104927" y="912672"/>
                  </a:lnTo>
                  <a:lnTo>
                    <a:pt x="62813" y="890889"/>
                  </a:lnTo>
                  <a:lnTo>
                    <a:pt x="29602" y="857676"/>
                  </a:lnTo>
                  <a:lnTo>
                    <a:pt x="7821" y="815563"/>
                  </a:lnTo>
                  <a:lnTo>
                    <a:pt x="0" y="767080"/>
                  </a:lnTo>
                  <a:lnTo>
                    <a:pt x="0" y="153416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36091" y="3339084"/>
              <a:ext cx="1530350" cy="300355"/>
            </a:xfrm>
            <a:custGeom>
              <a:avLst/>
              <a:gdLst/>
              <a:ahLst/>
              <a:cxnLst/>
              <a:rect l="l" t="t" r="r" b="b"/>
              <a:pathLst>
                <a:path w="1530350" h="300354">
                  <a:moveTo>
                    <a:pt x="1530095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1530095" y="300227"/>
                  </a:lnTo>
                  <a:lnTo>
                    <a:pt x="15300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826414" y="3373628"/>
            <a:ext cx="134810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b="1">
                <a:latin typeface="Arial"/>
                <a:cs typeface="Arial"/>
              </a:rPr>
              <a:t>Investment</a:t>
            </a:r>
            <a:r>
              <a:rPr dirty="0" sz="1300" spc="-50" b="1">
                <a:latin typeface="Arial"/>
                <a:cs typeface="Arial"/>
              </a:rPr>
              <a:t> </a:t>
            </a:r>
            <a:r>
              <a:rPr dirty="0" sz="1300" spc="-20" b="1">
                <a:latin typeface="Arial"/>
                <a:cs typeface="Arial"/>
              </a:rPr>
              <a:t>Bank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486115" y="1565147"/>
            <a:ext cx="2025650" cy="2697480"/>
            <a:chOff x="486115" y="1565147"/>
            <a:chExt cx="2025650" cy="2697480"/>
          </a:xfrm>
        </p:grpSpPr>
        <p:pic>
          <p:nvPicPr>
            <p:cNvPr id="30" name="object 3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115" y="1653462"/>
              <a:ext cx="2025476" cy="1047104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557783" y="1714499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1733296" y="0"/>
                  </a:moveTo>
                  <a:lnTo>
                    <a:pt x="153415" y="0"/>
                  </a:lnTo>
                  <a:lnTo>
                    <a:pt x="104927" y="7823"/>
                  </a:lnTo>
                  <a:lnTo>
                    <a:pt x="62813" y="29606"/>
                  </a:lnTo>
                  <a:lnTo>
                    <a:pt x="29602" y="62819"/>
                  </a:lnTo>
                  <a:lnTo>
                    <a:pt x="7821" y="104932"/>
                  </a:lnTo>
                  <a:lnTo>
                    <a:pt x="0" y="153415"/>
                  </a:lnTo>
                  <a:lnTo>
                    <a:pt x="0" y="767079"/>
                  </a:lnTo>
                  <a:lnTo>
                    <a:pt x="7821" y="815563"/>
                  </a:lnTo>
                  <a:lnTo>
                    <a:pt x="29602" y="857676"/>
                  </a:lnTo>
                  <a:lnTo>
                    <a:pt x="62813" y="890889"/>
                  </a:lnTo>
                  <a:lnTo>
                    <a:pt x="104927" y="912672"/>
                  </a:lnTo>
                  <a:lnTo>
                    <a:pt x="153415" y="920496"/>
                  </a:lnTo>
                  <a:lnTo>
                    <a:pt x="1733296" y="920496"/>
                  </a:lnTo>
                  <a:lnTo>
                    <a:pt x="1781779" y="912672"/>
                  </a:lnTo>
                  <a:lnTo>
                    <a:pt x="1823892" y="890889"/>
                  </a:lnTo>
                  <a:lnTo>
                    <a:pt x="1857105" y="857676"/>
                  </a:lnTo>
                  <a:lnTo>
                    <a:pt x="1878888" y="815563"/>
                  </a:lnTo>
                  <a:lnTo>
                    <a:pt x="1886712" y="767079"/>
                  </a:lnTo>
                  <a:lnTo>
                    <a:pt x="1886712" y="153415"/>
                  </a:lnTo>
                  <a:lnTo>
                    <a:pt x="1878888" y="104932"/>
                  </a:lnTo>
                  <a:lnTo>
                    <a:pt x="1857105" y="62819"/>
                  </a:lnTo>
                  <a:lnTo>
                    <a:pt x="1823892" y="29606"/>
                  </a:lnTo>
                  <a:lnTo>
                    <a:pt x="1781779" y="7823"/>
                  </a:lnTo>
                  <a:lnTo>
                    <a:pt x="17332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557783" y="1714499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0" y="153415"/>
                  </a:moveTo>
                  <a:lnTo>
                    <a:pt x="7821" y="104932"/>
                  </a:lnTo>
                  <a:lnTo>
                    <a:pt x="29602" y="62819"/>
                  </a:lnTo>
                  <a:lnTo>
                    <a:pt x="62813" y="29606"/>
                  </a:lnTo>
                  <a:lnTo>
                    <a:pt x="104927" y="7823"/>
                  </a:lnTo>
                  <a:lnTo>
                    <a:pt x="153415" y="0"/>
                  </a:lnTo>
                  <a:lnTo>
                    <a:pt x="1733296" y="0"/>
                  </a:lnTo>
                  <a:lnTo>
                    <a:pt x="1781779" y="7823"/>
                  </a:lnTo>
                  <a:lnTo>
                    <a:pt x="1823892" y="29606"/>
                  </a:lnTo>
                  <a:lnTo>
                    <a:pt x="1857105" y="62819"/>
                  </a:lnTo>
                  <a:lnTo>
                    <a:pt x="1878888" y="104932"/>
                  </a:lnTo>
                  <a:lnTo>
                    <a:pt x="1886712" y="153415"/>
                  </a:lnTo>
                  <a:lnTo>
                    <a:pt x="1886712" y="767079"/>
                  </a:lnTo>
                  <a:lnTo>
                    <a:pt x="1878888" y="815563"/>
                  </a:lnTo>
                  <a:lnTo>
                    <a:pt x="1857105" y="857676"/>
                  </a:lnTo>
                  <a:lnTo>
                    <a:pt x="1823892" y="890889"/>
                  </a:lnTo>
                  <a:lnTo>
                    <a:pt x="1781779" y="912672"/>
                  </a:lnTo>
                  <a:lnTo>
                    <a:pt x="1733296" y="920496"/>
                  </a:lnTo>
                  <a:lnTo>
                    <a:pt x="153415" y="920496"/>
                  </a:lnTo>
                  <a:lnTo>
                    <a:pt x="104927" y="912672"/>
                  </a:lnTo>
                  <a:lnTo>
                    <a:pt x="62813" y="890889"/>
                  </a:lnTo>
                  <a:lnTo>
                    <a:pt x="29602" y="857676"/>
                  </a:lnTo>
                  <a:lnTo>
                    <a:pt x="7821" y="815563"/>
                  </a:lnTo>
                  <a:lnTo>
                    <a:pt x="0" y="767079"/>
                  </a:lnTo>
                  <a:lnTo>
                    <a:pt x="0" y="153415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060704" y="1912619"/>
              <a:ext cx="881380" cy="607060"/>
            </a:xfrm>
            <a:custGeom>
              <a:avLst/>
              <a:gdLst/>
              <a:ahLst/>
              <a:cxnLst/>
              <a:rect l="l" t="t" r="r" b="b"/>
              <a:pathLst>
                <a:path w="881380" h="607060">
                  <a:moveTo>
                    <a:pt x="540004" y="277621"/>
                  </a:moveTo>
                  <a:lnTo>
                    <a:pt x="251333" y="277621"/>
                  </a:lnTo>
                  <a:lnTo>
                    <a:pt x="241815" y="278588"/>
                  </a:lnTo>
                  <a:lnTo>
                    <a:pt x="232822" y="281543"/>
                  </a:lnTo>
                  <a:lnTo>
                    <a:pt x="224543" y="286569"/>
                  </a:lnTo>
                  <a:lnTo>
                    <a:pt x="217170" y="293750"/>
                  </a:lnTo>
                  <a:lnTo>
                    <a:pt x="141782" y="379221"/>
                  </a:lnTo>
                  <a:lnTo>
                    <a:pt x="138772" y="382269"/>
                  </a:lnTo>
                  <a:lnTo>
                    <a:pt x="132740" y="384301"/>
                  </a:lnTo>
                  <a:lnTo>
                    <a:pt x="33185" y="405383"/>
                  </a:lnTo>
                  <a:lnTo>
                    <a:pt x="20647" y="409771"/>
                  </a:lnTo>
                  <a:lnTo>
                    <a:pt x="10558" y="417814"/>
                  </a:lnTo>
                  <a:lnTo>
                    <a:pt x="3486" y="428690"/>
                  </a:lnTo>
                  <a:lnTo>
                    <a:pt x="0" y="441578"/>
                  </a:lnTo>
                  <a:lnTo>
                    <a:pt x="4950" y="514838"/>
                  </a:lnTo>
                  <a:lnTo>
                    <a:pt x="5029" y="516000"/>
                  </a:lnTo>
                  <a:lnTo>
                    <a:pt x="27152" y="537082"/>
                  </a:lnTo>
                  <a:lnTo>
                    <a:pt x="97536" y="537082"/>
                  </a:lnTo>
                  <a:lnTo>
                    <a:pt x="108506" y="564493"/>
                  </a:lnTo>
                  <a:lnTo>
                    <a:pt x="127958" y="586533"/>
                  </a:lnTo>
                  <a:lnTo>
                    <a:pt x="153821" y="601216"/>
                  </a:lnTo>
                  <a:lnTo>
                    <a:pt x="184023" y="606551"/>
                  </a:lnTo>
                  <a:lnTo>
                    <a:pt x="214094" y="601216"/>
                  </a:lnTo>
                  <a:lnTo>
                    <a:pt x="239617" y="586533"/>
                  </a:lnTo>
                  <a:lnTo>
                    <a:pt x="248460" y="576326"/>
                  </a:lnTo>
                  <a:lnTo>
                    <a:pt x="184023" y="576326"/>
                  </a:lnTo>
                  <a:lnTo>
                    <a:pt x="165479" y="573462"/>
                  </a:lnTo>
                  <a:lnTo>
                    <a:pt x="149577" y="565419"/>
                  </a:lnTo>
                  <a:lnTo>
                    <a:pt x="137070" y="553019"/>
                  </a:lnTo>
                  <a:lnTo>
                    <a:pt x="128714" y="537082"/>
                  </a:lnTo>
                  <a:lnTo>
                    <a:pt x="126695" y="525017"/>
                  </a:lnTo>
                  <a:lnTo>
                    <a:pt x="126695" y="519049"/>
                  </a:lnTo>
                  <a:lnTo>
                    <a:pt x="131127" y="496470"/>
                  </a:lnTo>
                  <a:lnTo>
                    <a:pt x="143290" y="478250"/>
                  </a:lnTo>
                  <a:lnTo>
                    <a:pt x="161488" y="466078"/>
                  </a:lnTo>
                  <a:lnTo>
                    <a:pt x="184023" y="461644"/>
                  </a:lnTo>
                  <a:lnTo>
                    <a:pt x="879548" y="461644"/>
                  </a:lnTo>
                  <a:lnTo>
                    <a:pt x="880762" y="446962"/>
                  </a:lnTo>
                  <a:lnTo>
                    <a:pt x="857797" y="411406"/>
                  </a:lnTo>
                  <a:lnTo>
                    <a:pt x="655573" y="384301"/>
                  </a:lnTo>
                  <a:lnTo>
                    <a:pt x="650621" y="383285"/>
                  </a:lnTo>
                  <a:lnTo>
                    <a:pt x="646557" y="381253"/>
                  </a:lnTo>
                  <a:lnTo>
                    <a:pt x="643509" y="378205"/>
                  </a:lnTo>
                  <a:lnTo>
                    <a:pt x="641869" y="376174"/>
                  </a:lnTo>
                  <a:lnTo>
                    <a:pt x="211201" y="376174"/>
                  </a:lnTo>
                  <a:lnTo>
                    <a:pt x="211201" y="374141"/>
                  </a:lnTo>
                  <a:lnTo>
                    <a:pt x="212217" y="371220"/>
                  </a:lnTo>
                  <a:lnTo>
                    <a:pt x="238379" y="320928"/>
                  </a:lnTo>
                  <a:lnTo>
                    <a:pt x="244506" y="312620"/>
                  </a:lnTo>
                  <a:lnTo>
                    <a:pt x="252158" y="308086"/>
                  </a:lnTo>
                  <a:lnTo>
                    <a:pt x="260814" y="306224"/>
                  </a:lnTo>
                  <a:lnTo>
                    <a:pt x="260202" y="306224"/>
                  </a:lnTo>
                  <a:lnTo>
                    <a:pt x="270509" y="305815"/>
                  </a:lnTo>
                  <a:lnTo>
                    <a:pt x="585112" y="305815"/>
                  </a:lnTo>
                  <a:lnTo>
                    <a:pt x="576198" y="294766"/>
                  </a:lnTo>
                  <a:lnTo>
                    <a:pt x="568721" y="287426"/>
                  </a:lnTo>
                  <a:lnTo>
                    <a:pt x="560006" y="282051"/>
                  </a:lnTo>
                  <a:lnTo>
                    <a:pt x="550338" y="278747"/>
                  </a:lnTo>
                  <a:lnTo>
                    <a:pt x="540004" y="277621"/>
                  </a:lnTo>
                  <a:close/>
                </a:path>
                <a:path w="881380" h="607060">
                  <a:moveTo>
                    <a:pt x="665734" y="537082"/>
                  </a:moveTo>
                  <a:lnTo>
                    <a:pt x="634491" y="537082"/>
                  </a:lnTo>
                  <a:lnTo>
                    <a:pt x="645451" y="564493"/>
                  </a:lnTo>
                  <a:lnTo>
                    <a:pt x="664924" y="586533"/>
                  </a:lnTo>
                  <a:lnTo>
                    <a:pt x="690802" y="601216"/>
                  </a:lnTo>
                  <a:lnTo>
                    <a:pt x="720979" y="606551"/>
                  </a:lnTo>
                  <a:lnTo>
                    <a:pt x="751208" y="601216"/>
                  </a:lnTo>
                  <a:lnTo>
                    <a:pt x="777081" y="586533"/>
                  </a:lnTo>
                  <a:lnTo>
                    <a:pt x="786085" y="576326"/>
                  </a:lnTo>
                  <a:lnTo>
                    <a:pt x="720979" y="576326"/>
                  </a:lnTo>
                  <a:lnTo>
                    <a:pt x="702863" y="573462"/>
                  </a:lnTo>
                  <a:lnTo>
                    <a:pt x="686927" y="565419"/>
                  </a:lnTo>
                  <a:lnTo>
                    <a:pt x="674205" y="553019"/>
                  </a:lnTo>
                  <a:lnTo>
                    <a:pt x="665734" y="537082"/>
                  </a:lnTo>
                  <a:close/>
                </a:path>
                <a:path w="881380" h="607060">
                  <a:moveTo>
                    <a:pt x="720979" y="461644"/>
                  </a:moveTo>
                  <a:lnTo>
                    <a:pt x="184023" y="461644"/>
                  </a:lnTo>
                  <a:lnTo>
                    <a:pt x="206099" y="466078"/>
                  </a:lnTo>
                  <a:lnTo>
                    <a:pt x="224329" y="478250"/>
                  </a:lnTo>
                  <a:lnTo>
                    <a:pt x="236726" y="496470"/>
                  </a:lnTo>
                  <a:lnTo>
                    <a:pt x="241300" y="519049"/>
                  </a:lnTo>
                  <a:lnTo>
                    <a:pt x="241300" y="525017"/>
                  </a:lnTo>
                  <a:lnTo>
                    <a:pt x="217577" y="565419"/>
                  </a:lnTo>
                  <a:lnTo>
                    <a:pt x="184023" y="576326"/>
                  </a:lnTo>
                  <a:lnTo>
                    <a:pt x="248460" y="576326"/>
                  </a:lnTo>
                  <a:lnTo>
                    <a:pt x="258710" y="564493"/>
                  </a:lnTo>
                  <a:lnTo>
                    <a:pt x="269494" y="537082"/>
                  </a:lnTo>
                  <a:lnTo>
                    <a:pt x="665734" y="537082"/>
                  </a:lnTo>
                  <a:lnTo>
                    <a:pt x="663702" y="531113"/>
                  </a:lnTo>
                  <a:lnTo>
                    <a:pt x="662685" y="525017"/>
                  </a:lnTo>
                  <a:lnTo>
                    <a:pt x="662685" y="519049"/>
                  </a:lnTo>
                  <a:lnTo>
                    <a:pt x="667275" y="496470"/>
                  </a:lnTo>
                  <a:lnTo>
                    <a:pt x="679783" y="478250"/>
                  </a:lnTo>
                  <a:lnTo>
                    <a:pt x="698315" y="466078"/>
                  </a:lnTo>
                  <a:lnTo>
                    <a:pt x="720979" y="461644"/>
                  </a:lnTo>
                  <a:close/>
                </a:path>
                <a:path w="881380" h="607060">
                  <a:moveTo>
                    <a:pt x="879548" y="461644"/>
                  </a:moveTo>
                  <a:lnTo>
                    <a:pt x="720979" y="461644"/>
                  </a:lnTo>
                  <a:lnTo>
                    <a:pt x="743642" y="466078"/>
                  </a:lnTo>
                  <a:lnTo>
                    <a:pt x="762174" y="478250"/>
                  </a:lnTo>
                  <a:lnTo>
                    <a:pt x="774682" y="496470"/>
                  </a:lnTo>
                  <a:lnTo>
                    <a:pt x="779272" y="519049"/>
                  </a:lnTo>
                  <a:lnTo>
                    <a:pt x="779272" y="525017"/>
                  </a:lnTo>
                  <a:lnTo>
                    <a:pt x="755427" y="565419"/>
                  </a:lnTo>
                  <a:lnTo>
                    <a:pt x="720979" y="576326"/>
                  </a:lnTo>
                  <a:lnTo>
                    <a:pt x="786085" y="576326"/>
                  </a:lnTo>
                  <a:lnTo>
                    <a:pt x="796524" y="564493"/>
                  </a:lnTo>
                  <a:lnTo>
                    <a:pt x="807466" y="537082"/>
                  </a:lnTo>
                  <a:lnTo>
                    <a:pt x="870839" y="537082"/>
                  </a:lnTo>
                  <a:lnTo>
                    <a:pt x="873887" y="534162"/>
                  </a:lnTo>
                  <a:lnTo>
                    <a:pt x="873887" y="530097"/>
                  </a:lnTo>
                  <a:lnTo>
                    <a:pt x="879548" y="461644"/>
                  </a:lnTo>
                  <a:close/>
                </a:path>
                <a:path w="881380" h="607060">
                  <a:moveTo>
                    <a:pt x="395224" y="305815"/>
                  </a:moveTo>
                  <a:lnTo>
                    <a:pt x="362966" y="305815"/>
                  </a:lnTo>
                  <a:lnTo>
                    <a:pt x="363982" y="306831"/>
                  </a:lnTo>
                  <a:lnTo>
                    <a:pt x="363982" y="308863"/>
                  </a:lnTo>
                  <a:lnTo>
                    <a:pt x="374015" y="372237"/>
                  </a:lnTo>
                  <a:lnTo>
                    <a:pt x="375031" y="374141"/>
                  </a:lnTo>
                  <a:lnTo>
                    <a:pt x="373126" y="376174"/>
                  </a:lnTo>
                  <a:lnTo>
                    <a:pt x="405257" y="376174"/>
                  </a:lnTo>
                  <a:lnTo>
                    <a:pt x="404241" y="375157"/>
                  </a:lnTo>
                  <a:lnTo>
                    <a:pt x="403225" y="373125"/>
                  </a:lnTo>
                  <a:lnTo>
                    <a:pt x="393192" y="309752"/>
                  </a:lnTo>
                  <a:lnTo>
                    <a:pt x="393192" y="306831"/>
                  </a:lnTo>
                  <a:lnTo>
                    <a:pt x="395224" y="305815"/>
                  </a:lnTo>
                  <a:close/>
                </a:path>
                <a:path w="881380" h="607060">
                  <a:moveTo>
                    <a:pt x="585112" y="305815"/>
                  </a:moveTo>
                  <a:lnTo>
                    <a:pt x="530987" y="305815"/>
                  </a:lnTo>
                  <a:lnTo>
                    <a:pt x="542297" y="306224"/>
                  </a:lnTo>
                  <a:lnTo>
                    <a:pt x="551561" y="308324"/>
                  </a:lnTo>
                  <a:lnTo>
                    <a:pt x="560062" y="313424"/>
                  </a:lnTo>
                  <a:lnTo>
                    <a:pt x="569087" y="322833"/>
                  </a:lnTo>
                  <a:lnTo>
                    <a:pt x="607314" y="371220"/>
                  </a:lnTo>
                  <a:lnTo>
                    <a:pt x="608329" y="373125"/>
                  </a:lnTo>
                  <a:lnTo>
                    <a:pt x="607314" y="376174"/>
                  </a:lnTo>
                  <a:lnTo>
                    <a:pt x="641869" y="376174"/>
                  </a:lnTo>
                  <a:lnTo>
                    <a:pt x="585112" y="305815"/>
                  </a:lnTo>
                  <a:close/>
                </a:path>
                <a:path w="881380" h="607060">
                  <a:moveTo>
                    <a:pt x="129717" y="55371"/>
                  </a:moveTo>
                  <a:lnTo>
                    <a:pt x="88129" y="89648"/>
                  </a:lnTo>
                  <a:lnTo>
                    <a:pt x="81749" y="159359"/>
                  </a:lnTo>
                  <a:lnTo>
                    <a:pt x="83464" y="204215"/>
                  </a:lnTo>
                  <a:lnTo>
                    <a:pt x="84923" y="244328"/>
                  </a:lnTo>
                  <a:lnTo>
                    <a:pt x="85270" y="277621"/>
                  </a:lnTo>
                  <a:lnTo>
                    <a:pt x="85235" y="287426"/>
                  </a:lnTo>
                  <a:lnTo>
                    <a:pt x="83542" y="320928"/>
                  </a:lnTo>
                  <a:lnTo>
                    <a:pt x="83446" y="322833"/>
                  </a:lnTo>
                  <a:lnTo>
                    <a:pt x="83323" y="325266"/>
                  </a:lnTo>
                  <a:lnTo>
                    <a:pt x="77431" y="363092"/>
                  </a:lnTo>
                  <a:lnTo>
                    <a:pt x="75412" y="369188"/>
                  </a:lnTo>
                  <a:lnTo>
                    <a:pt x="81445" y="375157"/>
                  </a:lnTo>
                  <a:lnTo>
                    <a:pt x="101420" y="327838"/>
                  </a:lnTo>
                  <a:lnTo>
                    <a:pt x="103398" y="287426"/>
                  </a:lnTo>
                  <a:lnTo>
                    <a:pt x="103356" y="277621"/>
                  </a:lnTo>
                  <a:lnTo>
                    <a:pt x="103021" y="244677"/>
                  </a:lnTo>
                  <a:lnTo>
                    <a:pt x="101561" y="204215"/>
                  </a:lnTo>
                  <a:lnTo>
                    <a:pt x="99798" y="164588"/>
                  </a:lnTo>
                  <a:lnTo>
                    <a:pt x="99891" y="148137"/>
                  </a:lnTo>
                  <a:lnTo>
                    <a:pt x="104105" y="98809"/>
                  </a:lnTo>
                  <a:lnTo>
                    <a:pt x="122682" y="73405"/>
                  </a:lnTo>
                  <a:lnTo>
                    <a:pt x="169294" y="73405"/>
                  </a:lnTo>
                  <a:lnTo>
                    <a:pt x="154260" y="60785"/>
                  </a:lnTo>
                  <a:lnTo>
                    <a:pt x="129717" y="55371"/>
                  </a:lnTo>
                  <a:close/>
                </a:path>
                <a:path w="881380" h="607060">
                  <a:moveTo>
                    <a:pt x="169294" y="73405"/>
                  </a:moveTo>
                  <a:lnTo>
                    <a:pt x="129717" y="73405"/>
                  </a:lnTo>
                  <a:lnTo>
                    <a:pt x="145083" y="76541"/>
                  </a:lnTo>
                  <a:lnTo>
                    <a:pt x="156113" y="85629"/>
                  </a:lnTo>
                  <a:lnTo>
                    <a:pt x="164502" y="100195"/>
                  </a:lnTo>
                  <a:lnTo>
                    <a:pt x="171945" y="119760"/>
                  </a:lnTo>
                  <a:lnTo>
                    <a:pt x="178452" y="137211"/>
                  </a:lnTo>
                  <a:lnTo>
                    <a:pt x="187028" y="153066"/>
                  </a:lnTo>
                  <a:lnTo>
                    <a:pt x="199368" y="164588"/>
                  </a:lnTo>
                  <a:lnTo>
                    <a:pt x="217170" y="169037"/>
                  </a:lnTo>
                  <a:lnTo>
                    <a:pt x="236337" y="164413"/>
                  </a:lnTo>
                  <a:lnTo>
                    <a:pt x="249634" y="152431"/>
                  </a:lnTo>
                  <a:lnTo>
                    <a:pt x="250494" y="150875"/>
                  </a:lnTo>
                  <a:lnTo>
                    <a:pt x="217170" y="150875"/>
                  </a:lnTo>
                  <a:lnTo>
                    <a:pt x="207557" y="148296"/>
                  </a:lnTo>
                  <a:lnTo>
                    <a:pt x="200480" y="140811"/>
                  </a:lnTo>
                  <a:lnTo>
                    <a:pt x="194715" y="128801"/>
                  </a:lnTo>
                  <a:lnTo>
                    <a:pt x="189039" y="112649"/>
                  </a:lnTo>
                  <a:lnTo>
                    <a:pt x="181470" y="93090"/>
                  </a:lnTo>
                  <a:lnTo>
                    <a:pt x="170694" y="74580"/>
                  </a:lnTo>
                  <a:lnTo>
                    <a:pt x="169294" y="73405"/>
                  </a:lnTo>
                  <a:close/>
                </a:path>
                <a:path w="881380" h="607060">
                  <a:moveTo>
                    <a:pt x="306705" y="54355"/>
                  </a:moveTo>
                  <a:lnTo>
                    <a:pt x="305689" y="54355"/>
                  </a:lnTo>
                  <a:lnTo>
                    <a:pt x="297688" y="55371"/>
                  </a:lnTo>
                  <a:lnTo>
                    <a:pt x="296672" y="55371"/>
                  </a:lnTo>
                  <a:lnTo>
                    <a:pt x="292608" y="56387"/>
                  </a:lnTo>
                  <a:lnTo>
                    <a:pt x="289559" y="57276"/>
                  </a:lnTo>
                  <a:lnTo>
                    <a:pt x="285376" y="58356"/>
                  </a:lnTo>
                  <a:lnTo>
                    <a:pt x="285525" y="58356"/>
                  </a:lnTo>
                  <a:lnTo>
                    <a:pt x="271399" y="67520"/>
                  </a:lnTo>
                  <a:lnTo>
                    <a:pt x="261175" y="80486"/>
                  </a:lnTo>
                  <a:lnTo>
                    <a:pt x="253619" y="95690"/>
                  </a:lnTo>
                  <a:lnTo>
                    <a:pt x="247396" y="111632"/>
                  </a:lnTo>
                  <a:lnTo>
                    <a:pt x="241512" y="127944"/>
                  </a:lnTo>
                  <a:lnTo>
                    <a:pt x="235283" y="140303"/>
                  </a:lnTo>
                  <a:lnTo>
                    <a:pt x="227554" y="148137"/>
                  </a:lnTo>
                  <a:lnTo>
                    <a:pt x="217170" y="150875"/>
                  </a:lnTo>
                  <a:lnTo>
                    <a:pt x="250494" y="150875"/>
                  </a:lnTo>
                  <a:lnTo>
                    <a:pt x="258764" y="135925"/>
                  </a:lnTo>
                  <a:lnTo>
                    <a:pt x="265430" y="117728"/>
                  </a:lnTo>
                  <a:lnTo>
                    <a:pt x="270107" y="103903"/>
                  </a:lnTo>
                  <a:lnTo>
                    <a:pt x="275510" y="91805"/>
                  </a:lnTo>
                  <a:lnTo>
                    <a:pt x="282414" y="82349"/>
                  </a:lnTo>
                  <a:lnTo>
                    <a:pt x="291456" y="76541"/>
                  </a:lnTo>
                  <a:lnTo>
                    <a:pt x="294608" y="75437"/>
                  </a:lnTo>
                  <a:lnTo>
                    <a:pt x="303657" y="72389"/>
                  </a:lnTo>
                  <a:lnTo>
                    <a:pt x="306705" y="72389"/>
                  </a:lnTo>
                  <a:lnTo>
                    <a:pt x="306705" y="54355"/>
                  </a:lnTo>
                  <a:close/>
                </a:path>
                <a:path w="881380" h="607060">
                  <a:moveTo>
                    <a:pt x="381127" y="0"/>
                  </a:moveTo>
                  <a:lnTo>
                    <a:pt x="378079" y="1015"/>
                  </a:lnTo>
                  <a:lnTo>
                    <a:pt x="354828" y="7858"/>
                  </a:lnTo>
                  <a:lnTo>
                    <a:pt x="335994" y="22510"/>
                  </a:lnTo>
                  <a:lnTo>
                    <a:pt x="323375" y="43021"/>
                  </a:lnTo>
                  <a:lnTo>
                    <a:pt x="319772" y="62122"/>
                  </a:lnTo>
                  <a:lnTo>
                    <a:pt x="318785" y="67520"/>
                  </a:lnTo>
                  <a:lnTo>
                    <a:pt x="323375" y="91654"/>
                  </a:lnTo>
                  <a:lnTo>
                    <a:pt x="335994" y="111918"/>
                  </a:lnTo>
                  <a:lnTo>
                    <a:pt x="354828" y="126515"/>
                  </a:lnTo>
                  <a:lnTo>
                    <a:pt x="378079" y="133730"/>
                  </a:lnTo>
                  <a:lnTo>
                    <a:pt x="381127" y="133730"/>
                  </a:lnTo>
                  <a:lnTo>
                    <a:pt x="385191" y="130809"/>
                  </a:lnTo>
                  <a:lnTo>
                    <a:pt x="385191" y="3047"/>
                  </a:lnTo>
                  <a:lnTo>
                    <a:pt x="381127" y="0"/>
                  </a:lnTo>
                  <a:close/>
                </a:path>
                <a:path w="881380" h="607060">
                  <a:moveTo>
                    <a:pt x="428371" y="84454"/>
                  </a:moveTo>
                  <a:lnTo>
                    <a:pt x="399161" y="84454"/>
                  </a:lnTo>
                  <a:lnTo>
                    <a:pt x="399161" y="105663"/>
                  </a:lnTo>
                  <a:lnTo>
                    <a:pt x="428371" y="105663"/>
                  </a:lnTo>
                  <a:lnTo>
                    <a:pt x="433451" y="100583"/>
                  </a:lnTo>
                  <a:lnTo>
                    <a:pt x="433451" y="88518"/>
                  </a:lnTo>
                  <a:lnTo>
                    <a:pt x="428371" y="84454"/>
                  </a:lnTo>
                  <a:close/>
                </a:path>
                <a:path w="881380" h="607060">
                  <a:moveTo>
                    <a:pt x="428371" y="23113"/>
                  </a:moveTo>
                  <a:lnTo>
                    <a:pt x="399161" y="23113"/>
                  </a:lnTo>
                  <a:lnTo>
                    <a:pt x="399161" y="44195"/>
                  </a:lnTo>
                  <a:lnTo>
                    <a:pt x="428371" y="44195"/>
                  </a:lnTo>
                  <a:lnTo>
                    <a:pt x="433451" y="39242"/>
                  </a:lnTo>
                  <a:lnTo>
                    <a:pt x="433451" y="28193"/>
                  </a:lnTo>
                  <a:lnTo>
                    <a:pt x="428371" y="231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042416" y="3695699"/>
              <a:ext cx="916305" cy="567055"/>
            </a:xfrm>
            <a:custGeom>
              <a:avLst/>
              <a:gdLst/>
              <a:ahLst/>
              <a:cxnLst/>
              <a:rect l="l" t="t" r="r" b="b"/>
              <a:pathLst>
                <a:path w="916305" h="567054">
                  <a:moveTo>
                    <a:pt x="915924" y="204216"/>
                  </a:moveTo>
                  <a:lnTo>
                    <a:pt x="617220" y="71018"/>
                  </a:lnTo>
                  <a:lnTo>
                    <a:pt x="617220" y="204216"/>
                  </a:lnTo>
                  <a:lnTo>
                    <a:pt x="617220" y="448056"/>
                  </a:lnTo>
                  <a:lnTo>
                    <a:pt x="519684" y="448056"/>
                  </a:lnTo>
                  <a:lnTo>
                    <a:pt x="519684" y="204216"/>
                  </a:lnTo>
                  <a:lnTo>
                    <a:pt x="617220" y="204216"/>
                  </a:lnTo>
                  <a:lnTo>
                    <a:pt x="617220" y="71018"/>
                  </a:lnTo>
                  <a:lnTo>
                    <a:pt x="457962" y="0"/>
                  </a:lnTo>
                  <a:lnTo>
                    <a:pt x="396240" y="27533"/>
                  </a:lnTo>
                  <a:lnTo>
                    <a:pt x="396240" y="204216"/>
                  </a:lnTo>
                  <a:lnTo>
                    <a:pt x="396240" y="448056"/>
                  </a:lnTo>
                  <a:lnTo>
                    <a:pt x="300228" y="448056"/>
                  </a:lnTo>
                  <a:lnTo>
                    <a:pt x="300228" y="204216"/>
                  </a:lnTo>
                  <a:lnTo>
                    <a:pt x="396240" y="204216"/>
                  </a:lnTo>
                  <a:lnTo>
                    <a:pt x="396240" y="27533"/>
                  </a:lnTo>
                  <a:lnTo>
                    <a:pt x="0" y="204216"/>
                  </a:lnTo>
                  <a:lnTo>
                    <a:pt x="176784" y="204216"/>
                  </a:lnTo>
                  <a:lnTo>
                    <a:pt x="176784" y="448056"/>
                  </a:lnTo>
                  <a:lnTo>
                    <a:pt x="0" y="448056"/>
                  </a:lnTo>
                  <a:lnTo>
                    <a:pt x="0" y="566928"/>
                  </a:lnTo>
                  <a:lnTo>
                    <a:pt x="915924" y="566928"/>
                  </a:lnTo>
                  <a:lnTo>
                    <a:pt x="915924" y="448056"/>
                  </a:lnTo>
                  <a:lnTo>
                    <a:pt x="739140" y="448056"/>
                  </a:lnTo>
                  <a:lnTo>
                    <a:pt x="739140" y="204216"/>
                  </a:lnTo>
                  <a:lnTo>
                    <a:pt x="915924" y="204216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005840" y="1565147"/>
              <a:ext cx="990600" cy="300355"/>
            </a:xfrm>
            <a:custGeom>
              <a:avLst/>
              <a:gdLst/>
              <a:ahLst/>
              <a:cxnLst/>
              <a:rect l="l" t="t" r="r" b="b"/>
              <a:pathLst>
                <a:path w="990600" h="300355">
                  <a:moveTo>
                    <a:pt x="990599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990599" y="300227"/>
                  </a:lnTo>
                  <a:lnTo>
                    <a:pt x="9905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1094943" y="1599437"/>
            <a:ext cx="8121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Arial"/>
                <a:cs typeface="Arial"/>
              </a:rPr>
              <a:t>Corporate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784669" y="1191767"/>
            <a:ext cx="3811904" cy="4845050"/>
            <a:chOff x="784669" y="1191767"/>
            <a:chExt cx="3811904" cy="4845050"/>
          </a:xfrm>
        </p:grpSpPr>
        <p:sp>
          <p:nvSpPr>
            <p:cNvPr id="38" name="object 38" descr=""/>
            <p:cNvSpPr/>
            <p:nvPr/>
          </p:nvSpPr>
          <p:spPr>
            <a:xfrm>
              <a:off x="789431" y="2670047"/>
              <a:ext cx="317500" cy="718185"/>
            </a:xfrm>
            <a:custGeom>
              <a:avLst/>
              <a:gdLst/>
              <a:ahLst/>
              <a:cxnLst/>
              <a:rect l="l" t="t" r="r" b="b"/>
              <a:pathLst>
                <a:path w="317500" h="718185">
                  <a:moveTo>
                    <a:pt x="237744" y="0"/>
                  </a:moveTo>
                  <a:lnTo>
                    <a:pt x="79248" y="0"/>
                  </a:lnTo>
                  <a:lnTo>
                    <a:pt x="79248" y="559307"/>
                  </a:lnTo>
                  <a:lnTo>
                    <a:pt x="0" y="559307"/>
                  </a:lnTo>
                  <a:lnTo>
                    <a:pt x="158496" y="717803"/>
                  </a:lnTo>
                  <a:lnTo>
                    <a:pt x="316992" y="559307"/>
                  </a:lnTo>
                  <a:lnTo>
                    <a:pt x="237744" y="559307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89431" y="2670047"/>
              <a:ext cx="317500" cy="718185"/>
            </a:xfrm>
            <a:custGeom>
              <a:avLst/>
              <a:gdLst/>
              <a:ahLst/>
              <a:cxnLst/>
              <a:rect l="l" t="t" r="r" b="b"/>
              <a:pathLst>
                <a:path w="317500" h="718185">
                  <a:moveTo>
                    <a:pt x="0" y="559307"/>
                  </a:moveTo>
                  <a:lnTo>
                    <a:pt x="79248" y="559307"/>
                  </a:lnTo>
                  <a:lnTo>
                    <a:pt x="79248" y="0"/>
                  </a:lnTo>
                  <a:lnTo>
                    <a:pt x="237744" y="0"/>
                  </a:lnTo>
                  <a:lnTo>
                    <a:pt x="237744" y="559307"/>
                  </a:lnTo>
                  <a:lnTo>
                    <a:pt x="316992" y="559307"/>
                  </a:lnTo>
                  <a:lnTo>
                    <a:pt x="158496" y="717803"/>
                  </a:lnTo>
                  <a:lnTo>
                    <a:pt x="0" y="559307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956815" y="2670047"/>
              <a:ext cx="317500" cy="718185"/>
            </a:xfrm>
            <a:custGeom>
              <a:avLst/>
              <a:gdLst/>
              <a:ahLst/>
              <a:cxnLst/>
              <a:rect l="l" t="t" r="r" b="b"/>
              <a:pathLst>
                <a:path w="317500" h="718185">
                  <a:moveTo>
                    <a:pt x="158495" y="0"/>
                  </a:moveTo>
                  <a:lnTo>
                    <a:pt x="0" y="158496"/>
                  </a:lnTo>
                  <a:lnTo>
                    <a:pt x="79247" y="158496"/>
                  </a:lnTo>
                  <a:lnTo>
                    <a:pt x="79247" y="717803"/>
                  </a:lnTo>
                  <a:lnTo>
                    <a:pt x="237744" y="717803"/>
                  </a:lnTo>
                  <a:lnTo>
                    <a:pt x="237744" y="158496"/>
                  </a:lnTo>
                  <a:lnTo>
                    <a:pt x="316991" y="158496"/>
                  </a:lnTo>
                  <a:lnTo>
                    <a:pt x="158495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956815" y="2670047"/>
              <a:ext cx="317500" cy="718185"/>
            </a:xfrm>
            <a:custGeom>
              <a:avLst/>
              <a:gdLst/>
              <a:ahLst/>
              <a:cxnLst/>
              <a:rect l="l" t="t" r="r" b="b"/>
              <a:pathLst>
                <a:path w="317500" h="718185">
                  <a:moveTo>
                    <a:pt x="0" y="158496"/>
                  </a:moveTo>
                  <a:lnTo>
                    <a:pt x="79247" y="158496"/>
                  </a:lnTo>
                  <a:lnTo>
                    <a:pt x="79247" y="717803"/>
                  </a:lnTo>
                  <a:lnTo>
                    <a:pt x="237744" y="717803"/>
                  </a:lnTo>
                  <a:lnTo>
                    <a:pt x="237744" y="158496"/>
                  </a:lnTo>
                  <a:lnTo>
                    <a:pt x="316991" y="158496"/>
                  </a:lnTo>
                  <a:lnTo>
                    <a:pt x="158495" y="0"/>
                  </a:lnTo>
                  <a:lnTo>
                    <a:pt x="0" y="158496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789431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237744" y="0"/>
                  </a:moveTo>
                  <a:lnTo>
                    <a:pt x="79248" y="0"/>
                  </a:lnTo>
                  <a:lnTo>
                    <a:pt x="79248" y="557783"/>
                  </a:lnTo>
                  <a:lnTo>
                    <a:pt x="0" y="557783"/>
                  </a:lnTo>
                  <a:lnTo>
                    <a:pt x="158496" y="716279"/>
                  </a:lnTo>
                  <a:lnTo>
                    <a:pt x="316992" y="557783"/>
                  </a:lnTo>
                  <a:lnTo>
                    <a:pt x="237744" y="557783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789431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0" y="557783"/>
                  </a:moveTo>
                  <a:lnTo>
                    <a:pt x="79248" y="557783"/>
                  </a:lnTo>
                  <a:lnTo>
                    <a:pt x="79248" y="0"/>
                  </a:lnTo>
                  <a:lnTo>
                    <a:pt x="237744" y="0"/>
                  </a:lnTo>
                  <a:lnTo>
                    <a:pt x="237744" y="557783"/>
                  </a:lnTo>
                  <a:lnTo>
                    <a:pt x="316992" y="557783"/>
                  </a:lnTo>
                  <a:lnTo>
                    <a:pt x="158496" y="716279"/>
                  </a:lnTo>
                  <a:lnTo>
                    <a:pt x="0" y="557783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956815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158495" y="0"/>
                  </a:moveTo>
                  <a:lnTo>
                    <a:pt x="0" y="158495"/>
                  </a:lnTo>
                  <a:lnTo>
                    <a:pt x="79247" y="158495"/>
                  </a:lnTo>
                  <a:lnTo>
                    <a:pt x="79247" y="716279"/>
                  </a:lnTo>
                  <a:lnTo>
                    <a:pt x="237744" y="716279"/>
                  </a:lnTo>
                  <a:lnTo>
                    <a:pt x="237744" y="158495"/>
                  </a:lnTo>
                  <a:lnTo>
                    <a:pt x="316991" y="158495"/>
                  </a:lnTo>
                  <a:lnTo>
                    <a:pt x="158495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956815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0" y="158495"/>
                  </a:moveTo>
                  <a:lnTo>
                    <a:pt x="79247" y="158495"/>
                  </a:lnTo>
                  <a:lnTo>
                    <a:pt x="79247" y="716279"/>
                  </a:lnTo>
                  <a:lnTo>
                    <a:pt x="237744" y="716279"/>
                  </a:lnTo>
                  <a:lnTo>
                    <a:pt x="237744" y="158495"/>
                  </a:lnTo>
                  <a:lnTo>
                    <a:pt x="316991" y="158495"/>
                  </a:lnTo>
                  <a:lnTo>
                    <a:pt x="158495" y="0"/>
                  </a:lnTo>
                  <a:lnTo>
                    <a:pt x="0" y="158495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199387" y="5528564"/>
              <a:ext cx="603885" cy="508000"/>
            </a:xfrm>
            <a:custGeom>
              <a:avLst/>
              <a:gdLst/>
              <a:ahLst/>
              <a:cxnLst/>
              <a:rect l="l" t="t" r="r" b="b"/>
              <a:pathLst>
                <a:path w="603885" h="508000">
                  <a:moveTo>
                    <a:pt x="444373" y="459740"/>
                  </a:moveTo>
                  <a:lnTo>
                    <a:pt x="156337" y="459740"/>
                  </a:lnTo>
                  <a:lnTo>
                    <a:pt x="152908" y="462280"/>
                  </a:lnTo>
                  <a:lnTo>
                    <a:pt x="152908" y="505459"/>
                  </a:lnTo>
                  <a:lnTo>
                    <a:pt x="156337" y="508000"/>
                  </a:lnTo>
                  <a:lnTo>
                    <a:pt x="444373" y="508000"/>
                  </a:lnTo>
                  <a:lnTo>
                    <a:pt x="447801" y="505459"/>
                  </a:lnTo>
                  <a:lnTo>
                    <a:pt x="447801" y="462280"/>
                  </a:lnTo>
                  <a:lnTo>
                    <a:pt x="444373" y="459740"/>
                  </a:lnTo>
                  <a:close/>
                </a:path>
                <a:path w="603885" h="508000">
                  <a:moveTo>
                    <a:pt x="283972" y="334009"/>
                  </a:moveTo>
                  <a:lnTo>
                    <a:pt x="253746" y="334009"/>
                  </a:lnTo>
                  <a:lnTo>
                    <a:pt x="253746" y="438150"/>
                  </a:lnTo>
                  <a:lnTo>
                    <a:pt x="181102" y="438150"/>
                  </a:lnTo>
                  <a:lnTo>
                    <a:pt x="178308" y="440690"/>
                  </a:lnTo>
                  <a:lnTo>
                    <a:pt x="178308" y="459740"/>
                  </a:lnTo>
                  <a:lnTo>
                    <a:pt x="422402" y="459740"/>
                  </a:lnTo>
                  <a:lnTo>
                    <a:pt x="422402" y="440690"/>
                  </a:lnTo>
                  <a:lnTo>
                    <a:pt x="420687" y="439419"/>
                  </a:lnTo>
                  <a:lnTo>
                    <a:pt x="283972" y="439419"/>
                  </a:lnTo>
                  <a:lnTo>
                    <a:pt x="283972" y="334009"/>
                  </a:lnTo>
                  <a:close/>
                </a:path>
                <a:path w="603885" h="508000">
                  <a:moveTo>
                    <a:pt x="358648" y="334009"/>
                  </a:moveTo>
                  <a:lnTo>
                    <a:pt x="328549" y="334009"/>
                  </a:lnTo>
                  <a:lnTo>
                    <a:pt x="328549" y="439419"/>
                  </a:lnTo>
                  <a:lnTo>
                    <a:pt x="420687" y="439419"/>
                  </a:lnTo>
                  <a:lnTo>
                    <a:pt x="418973" y="438150"/>
                  </a:lnTo>
                  <a:lnTo>
                    <a:pt x="358648" y="438150"/>
                  </a:lnTo>
                  <a:lnTo>
                    <a:pt x="358648" y="334009"/>
                  </a:lnTo>
                  <a:close/>
                </a:path>
                <a:path w="603885" h="508000">
                  <a:moveTo>
                    <a:pt x="553466" y="0"/>
                  </a:moveTo>
                  <a:lnTo>
                    <a:pt x="50063" y="0"/>
                  </a:lnTo>
                  <a:lnTo>
                    <a:pt x="47320" y="2540"/>
                  </a:lnTo>
                  <a:lnTo>
                    <a:pt x="46634" y="6350"/>
                  </a:lnTo>
                  <a:lnTo>
                    <a:pt x="0" y="326390"/>
                  </a:lnTo>
                  <a:lnTo>
                    <a:pt x="0" y="327659"/>
                  </a:lnTo>
                  <a:lnTo>
                    <a:pt x="685" y="330200"/>
                  </a:lnTo>
                  <a:lnTo>
                    <a:pt x="1371" y="331469"/>
                  </a:lnTo>
                  <a:lnTo>
                    <a:pt x="3428" y="334009"/>
                  </a:lnTo>
                  <a:lnTo>
                    <a:pt x="600075" y="334009"/>
                  </a:lnTo>
                  <a:lnTo>
                    <a:pt x="602107" y="331469"/>
                  </a:lnTo>
                  <a:lnTo>
                    <a:pt x="602869" y="330200"/>
                  </a:lnTo>
                  <a:lnTo>
                    <a:pt x="603504" y="327659"/>
                  </a:lnTo>
                  <a:lnTo>
                    <a:pt x="603504" y="326390"/>
                  </a:lnTo>
                  <a:lnTo>
                    <a:pt x="596845" y="280669"/>
                  </a:lnTo>
                  <a:lnTo>
                    <a:pt x="48691" y="280669"/>
                  </a:lnTo>
                  <a:lnTo>
                    <a:pt x="47320" y="279400"/>
                  </a:lnTo>
                  <a:lnTo>
                    <a:pt x="47320" y="276859"/>
                  </a:lnTo>
                  <a:lnTo>
                    <a:pt x="55549" y="212090"/>
                  </a:lnTo>
                  <a:lnTo>
                    <a:pt x="56921" y="208280"/>
                  </a:lnTo>
                  <a:lnTo>
                    <a:pt x="586303" y="208280"/>
                  </a:lnTo>
                  <a:lnTo>
                    <a:pt x="582973" y="185419"/>
                  </a:lnTo>
                  <a:lnTo>
                    <a:pt x="61036" y="185419"/>
                  </a:lnTo>
                  <a:lnTo>
                    <a:pt x="58978" y="182880"/>
                  </a:lnTo>
                  <a:lnTo>
                    <a:pt x="59664" y="181609"/>
                  </a:lnTo>
                  <a:lnTo>
                    <a:pt x="67208" y="121919"/>
                  </a:lnTo>
                  <a:lnTo>
                    <a:pt x="67208" y="120650"/>
                  </a:lnTo>
                  <a:lnTo>
                    <a:pt x="68580" y="119380"/>
                  </a:lnTo>
                  <a:lnTo>
                    <a:pt x="573356" y="119380"/>
                  </a:lnTo>
                  <a:lnTo>
                    <a:pt x="570211" y="97790"/>
                  </a:lnTo>
                  <a:lnTo>
                    <a:pt x="72009" y="97790"/>
                  </a:lnTo>
                  <a:lnTo>
                    <a:pt x="70612" y="96519"/>
                  </a:lnTo>
                  <a:lnTo>
                    <a:pt x="70719" y="93980"/>
                  </a:lnTo>
                  <a:lnTo>
                    <a:pt x="77470" y="41909"/>
                  </a:lnTo>
                  <a:lnTo>
                    <a:pt x="77470" y="39369"/>
                  </a:lnTo>
                  <a:lnTo>
                    <a:pt x="78867" y="38100"/>
                  </a:lnTo>
                  <a:lnTo>
                    <a:pt x="561518" y="38100"/>
                  </a:lnTo>
                  <a:lnTo>
                    <a:pt x="556894" y="6350"/>
                  </a:lnTo>
                  <a:lnTo>
                    <a:pt x="556132" y="2540"/>
                  </a:lnTo>
                  <a:lnTo>
                    <a:pt x="553466" y="0"/>
                  </a:lnTo>
                  <a:close/>
                </a:path>
                <a:path w="603885" h="508000">
                  <a:moveTo>
                    <a:pt x="142621" y="208280"/>
                  </a:moveTo>
                  <a:lnTo>
                    <a:pt x="119380" y="208280"/>
                  </a:lnTo>
                  <a:lnTo>
                    <a:pt x="120650" y="210819"/>
                  </a:lnTo>
                  <a:lnTo>
                    <a:pt x="120554" y="213359"/>
                  </a:lnTo>
                  <a:lnTo>
                    <a:pt x="114553" y="276859"/>
                  </a:lnTo>
                  <a:lnTo>
                    <a:pt x="113792" y="279400"/>
                  </a:lnTo>
                  <a:lnTo>
                    <a:pt x="113156" y="280669"/>
                  </a:lnTo>
                  <a:lnTo>
                    <a:pt x="137159" y="280669"/>
                  </a:lnTo>
                  <a:lnTo>
                    <a:pt x="135762" y="279400"/>
                  </a:lnTo>
                  <a:lnTo>
                    <a:pt x="135848" y="276859"/>
                  </a:lnTo>
                  <a:lnTo>
                    <a:pt x="141118" y="213359"/>
                  </a:lnTo>
                  <a:lnTo>
                    <a:pt x="141224" y="210819"/>
                  </a:lnTo>
                  <a:lnTo>
                    <a:pt x="142621" y="208280"/>
                  </a:lnTo>
                  <a:close/>
                </a:path>
                <a:path w="603885" h="508000">
                  <a:moveTo>
                    <a:pt x="227711" y="208280"/>
                  </a:moveTo>
                  <a:lnTo>
                    <a:pt x="204343" y="208280"/>
                  </a:lnTo>
                  <a:lnTo>
                    <a:pt x="205740" y="210819"/>
                  </a:lnTo>
                  <a:lnTo>
                    <a:pt x="202946" y="276859"/>
                  </a:lnTo>
                  <a:lnTo>
                    <a:pt x="202946" y="279400"/>
                  </a:lnTo>
                  <a:lnTo>
                    <a:pt x="200914" y="280669"/>
                  </a:lnTo>
                  <a:lnTo>
                    <a:pt x="225678" y="280669"/>
                  </a:lnTo>
                  <a:lnTo>
                    <a:pt x="223520" y="279400"/>
                  </a:lnTo>
                  <a:lnTo>
                    <a:pt x="224281" y="276859"/>
                  </a:lnTo>
                  <a:lnTo>
                    <a:pt x="226274" y="213359"/>
                  </a:lnTo>
                  <a:lnTo>
                    <a:pt x="226314" y="210819"/>
                  </a:lnTo>
                  <a:lnTo>
                    <a:pt x="227711" y="208280"/>
                  </a:lnTo>
                  <a:close/>
                </a:path>
                <a:path w="603885" h="508000">
                  <a:moveTo>
                    <a:pt x="313436" y="208280"/>
                  </a:moveTo>
                  <a:lnTo>
                    <a:pt x="290068" y="208280"/>
                  </a:lnTo>
                  <a:lnTo>
                    <a:pt x="291465" y="210819"/>
                  </a:lnTo>
                  <a:lnTo>
                    <a:pt x="290830" y="276859"/>
                  </a:lnTo>
                  <a:lnTo>
                    <a:pt x="290830" y="279400"/>
                  </a:lnTo>
                  <a:lnTo>
                    <a:pt x="289433" y="280669"/>
                  </a:lnTo>
                  <a:lnTo>
                    <a:pt x="313436" y="280669"/>
                  </a:lnTo>
                  <a:lnTo>
                    <a:pt x="312039" y="279400"/>
                  </a:lnTo>
                  <a:lnTo>
                    <a:pt x="312039" y="210819"/>
                  </a:lnTo>
                  <a:lnTo>
                    <a:pt x="313436" y="208280"/>
                  </a:lnTo>
                  <a:close/>
                </a:path>
                <a:path w="603885" h="508000">
                  <a:moveTo>
                    <a:pt x="398399" y="208280"/>
                  </a:moveTo>
                  <a:lnTo>
                    <a:pt x="375158" y="208280"/>
                  </a:lnTo>
                  <a:lnTo>
                    <a:pt x="376555" y="210819"/>
                  </a:lnTo>
                  <a:lnTo>
                    <a:pt x="379222" y="276859"/>
                  </a:lnTo>
                  <a:lnTo>
                    <a:pt x="379222" y="279400"/>
                  </a:lnTo>
                  <a:lnTo>
                    <a:pt x="377825" y="280669"/>
                  </a:lnTo>
                  <a:lnTo>
                    <a:pt x="401828" y="280669"/>
                  </a:lnTo>
                  <a:lnTo>
                    <a:pt x="400558" y="279400"/>
                  </a:lnTo>
                  <a:lnTo>
                    <a:pt x="400504" y="276859"/>
                  </a:lnTo>
                  <a:lnTo>
                    <a:pt x="397195" y="213359"/>
                  </a:lnTo>
                  <a:lnTo>
                    <a:pt x="397128" y="210819"/>
                  </a:lnTo>
                  <a:lnTo>
                    <a:pt x="398399" y="208280"/>
                  </a:lnTo>
                  <a:close/>
                </a:path>
                <a:path w="603885" h="508000">
                  <a:moveTo>
                    <a:pt x="484124" y="208280"/>
                  </a:moveTo>
                  <a:lnTo>
                    <a:pt x="460882" y="208280"/>
                  </a:lnTo>
                  <a:lnTo>
                    <a:pt x="462280" y="210819"/>
                  </a:lnTo>
                  <a:lnTo>
                    <a:pt x="462365" y="212090"/>
                  </a:lnTo>
                  <a:lnTo>
                    <a:pt x="467741" y="276859"/>
                  </a:lnTo>
                  <a:lnTo>
                    <a:pt x="467741" y="279400"/>
                  </a:lnTo>
                  <a:lnTo>
                    <a:pt x="466344" y="280669"/>
                  </a:lnTo>
                  <a:lnTo>
                    <a:pt x="490347" y="280669"/>
                  </a:lnTo>
                  <a:lnTo>
                    <a:pt x="488950" y="279400"/>
                  </a:lnTo>
                  <a:lnTo>
                    <a:pt x="488854" y="276859"/>
                  </a:lnTo>
                  <a:lnTo>
                    <a:pt x="482971" y="213359"/>
                  </a:lnTo>
                  <a:lnTo>
                    <a:pt x="482854" y="210819"/>
                  </a:lnTo>
                  <a:lnTo>
                    <a:pt x="484124" y="208280"/>
                  </a:lnTo>
                  <a:close/>
                </a:path>
                <a:path w="603885" h="508000">
                  <a:moveTo>
                    <a:pt x="586303" y="208280"/>
                  </a:moveTo>
                  <a:lnTo>
                    <a:pt x="545845" y="208280"/>
                  </a:lnTo>
                  <a:lnTo>
                    <a:pt x="547243" y="210819"/>
                  </a:lnTo>
                  <a:lnTo>
                    <a:pt x="547243" y="212090"/>
                  </a:lnTo>
                  <a:lnTo>
                    <a:pt x="556132" y="276859"/>
                  </a:lnTo>
                  <a:lnTo>
                    <a:pt x="556132" y="279400"/>
                  </a:lnTo>
                  <a:lnTo>
                    <a:pt x="554863" y="280669"/>
                  </a:lnTo>
                  <a:lnTo>
                    <a:pt x="596845" y="280669"/>
                  </a:lnTo>
                  <a:lnTo>
                    <a:pt x="586303" y="208280"/>
                  </a:lnTo>
                  <a:close/>
                </a:path>
                <a:path w="603885" h="508000">
                  <a:moveTo>
                    <a:pt x="150240" y="119380"/>
                  </a:moveTo>
                  <a:lnTo>
                    <a:pt x="127508" y="119380"/>
                  </a:lnTo>
                  <a:lnTo>
                    <a:pt x="128905" y="120650"/>
                  </a:lnTo>
                  <a:lnTo>
                    <a:pt x="128819" y="124459"/>
                  </a:lnTo>
                  <a:lnTo>
                    <a:pt x="123563" y="180340"/>
                  </a:lnTo>
                  <a:lnTo>
                    <a:pt x="123443" y="182880"/>
                  </a:lnTo>
                  <a:lnTo>
                    <a:pt x="121412" y="185419"/>
                  </a:lnTo>
                  <a:lnTo>
                    <a:pt x="144653" y="185419"/>
                  </a:lnTo>
                  <a:lnTo>
                    <a:pt x="143383" y="182880"/>
                  </a:lnTo>
                  <a:lnTo>
                    <a:pt x="143456" y="180340"/>
                  </a:lnTo>
                  <a:lnTo>
                    <a:pt x="147880" y="124459"/>
                  </a:lnTo>
                  <a:lnTo>
                    <a:pt x="147981" y="123190"/>
                  </a:lnTo>
                  <a:lnTo>
                    <a:pt x="148081" y="121919"/>
                  </a:lnTo>
                  <a:lnTo>
                    <a:pt x="148844" y="120650"/>
                  </a:lnTo>
                  <a:lnTo>
                    <a:pt x="150240" y="119380"/>
                  </a:lnTo>
                  <a:close/>
                </a:path>
                <a:path w="603885" h="508000">
                  <a:moveTo>
                    <a:pt x="231140" y="119380"/>
                  </a:moveTo>
                  <a:lnTo>
                    <a:pt x="208534" y="119380"/>
                  </a:lnTo>
                  <a:lnTo>
                    <a:pt x="210565" y="120650"/>
                  </a:lnTo>
                  <a:lnTo>
                    <a:pt x="209803" y="123190"/>
                  </a:lnTo>
                  <a:lnTo>
                    <a:pt x="207194" y="180340"/>
                  </a:lnTo>
                  <a:lnTo>
                    <a:pt x="207137" y="182880"/>
                  </a:lnTo>
                  <a:lnTo>
                    <a:pt x="205740" y="185419"/>
                  </a:lnTo>
                  <a:lnTo>
                    <a:pt x="229108" y="185419"/>
                  </a:lnTo>
                  <a:lnTo>
                    <a:pt x="227711" y="182880"/>
                  </a:lnTo>
                  <a:lnTo>
                    <a:pt x="227742" y="180340"/>
                  </a:lnTo>
                  <a:lnTo>
                    <a:pt x="229656" y="124459"/>
                  </a:lnTo>
                  <a:lnTo>
                    <a:pt x="229743" y="120650"/>
                  </a:lnTo>
                  <a:lnTo>
                    <a:pt x="231140" y="119380"/>
                  </a:lnTo>
                  <a:close/>
                </a:path>
                <a:path w="603885" h="508000">
                  <a:moveTo>
                    <a:pt x="312674" y="119380"/>
                  </a:moveTo>
                  <a:lnTo>
                    <a:pt x="290068" y="119380"/>
                  </a:lnTo>
                  <a:lnTo>
                    <a:pt x="292100" y="120650"/>
                  </a:lnTo>
                  <a:lnTo>
                    <a:pt x="291478" y="180340"/>
                  </a:lnTo>
                  <a:lnTo>
                    <a:pt x="291465" y="182880"/>
                  </a:lnTo>
                  <a:lnTo>
                    <a:pt x="290068" y="185419"/>
                  </a:lnTo>
                  <a:lnTo>
                    <a:pt x="313436" y="185419"/>
                  </a:lnTo>
                  <a:lnTo>
                    <a:pt x="311403" y="182880"/>
                  </a:lnTo>
                  <a:lnTo>
                    <a:pt x="311403" y="120650"/>
                  </a:lnTo>
                  <a:lnTo>
                    <a:pt x="312674" y="119380"/>
                  </a:lnTo>
                  <a:close/>
                </a:path>
                <a:path w="603885" h="508000">
                  <a:moveTo>
                    <a:pt x="394334" y="119380"/>
                  </a:moveTo>
                  <a:lnTo>
                    <a:pt x="371728" y="119380"/>
                  </a:lnTo>
                  <a:lnTo>
                    <a:pt x="373125" y="120650"/>
                  </a:lnTo>
                  <a:lnTo>
                    <a:pt x="373224" y="124459"/>
                  </a:lnTo>
                  <a:lnTo>
                    <a:pt x="375735" y="180340"/>
                  </a:lnTo>
                  <a:lnTo>
                    <a:pt x="375793" y="182880"/>
                  </a:lnTo>
                  <a:lnTo>
                    <a:pt x="373761" y="185419"/>
                  </a:lnTo>
                  <a:lnTo>
                    <a:pt x="397128" y="185419"/>
                  </a:lnTo>
                  <a:lnTo>
                    <a:pt x="395731" y="182880"/>
                  </a:lnTo>
                  <a:lnTo>
                    <a:pt x="395628" y="180340"/>
                  </a:lnTo>
                  <a:lnTo>
                    <a:pt x="392997" y="124459"/>
                  </a:lnTo>
                  <a:lnTo>
                    <a:pt x="392938" y="120650"/>
                  </a:lnTo>
                  <a:lnTo>
                    <a:pt x="394334" y="119380"/>
                  </a:lnTo>
                  <a:close/>
                </a:path>
                <a:path w="603885" h="508000">
                  <a:moveTo>
                    <a:pt x="475234" y="119380"/>
                  </a:moveTo>
                  <a:lnTo>
                    <a:pt x="453263" y="119380"/>
                  </a:lnTo>
                  <a:lnTo>
                    <a:pt x="454660" y="120650"/>
                  </a:lnTo>
                  <a:lnTo>
                    <a:pt x="454735" y="123190"/>
                  </a:lnTo>
                  <a:lnTo>
                    <a:pt x="459382" y="180340"/>
                  </a:lnTo>
                  <a:lnTo>
                    <a:pt x="459486" y="182880"/>
                  </a:lnTo>
                  <a:lnTo>
                    <a:pt x="458088" y="185419"/>
                  </a:lnTo>
                  <a:lnTo>
                    <a:pt x="481456" y="185419"/>
                  </a:lnTo>
                  <a:lnTo>
                    <a:pt x="480060" y="182880"/>
                  </a:lnTo>
                  <a:lnTo>
                    <a:pt x="479962" y="181609"/>
                  </a:lnTo>
                  <a:lnTo>
                    <a:pt x="473837" y="123190"/>
                  </a:lnTo>
                  <a:lnTo>
                    <a:pt x="473837" y="120650"/>
                  </a:lnTo>
                  <a:lnTo>
                    <a:pt x="475234" y="119380"/>
                  </a:lnTo>
                  <a:close/>
                </a:path>
                <a:path w="603885" h="508000">
                  <a:moveTo>
                    <a:pt x="573356" y="119380"/>
                  </a:moveTo>
                  <a:lnTo>
                    <a:pt x="534924" y="119380"/>
                  </a:lnTo>
                  <a:lnTo>
                    <a:pt x="535559" y="120650"/>
                  </a:lnTo>
                  <a:lnTo>
                    <a:pt x="535559" y="121919"/>
                  </a:lnTo>
                  <a:lnTo>
                    <a:pt x="543813" y="181609"/>
                  </a:lnTo>
                  <a:lnTo>
                    <a:pt x="543813" y="182880"/>
                  </a:lnTo>
                  <a:lnTo>
                    <a:pt x="542417" y="185419"/>
                  </a:lnTo>
                  <a:lnTo>
                    <a:pt x="582973" y="185419"/>
                  </a:lnTo>
                  <a:lnTo>
                    <a:pt x="573356" y="119380"/>
                  </a:lnTo>
                  <a:close/>
                </a:path>
                <a:path w="603885" h="508000">
                  <a:moveTo>
                    <a:pt x="157099" y="38100"/>
                  </a:moveTo>
                  <a:lnTo>
                    <a:pt x="135128" y="38100"/>
                  </a:lnTo>
                  <a:lnTo>
                    <a:pt x="136525" y="40640"/>
                  </a:lnTo>
                  <a:lnTo>
                    <a:pt x="136437" y="43180"/>
                  </a:lnTo>
                  <a:lnTo>
                    <a:pt x="130937" y="95250"/>
                  </a:lnTo>
                  <a:lnTo>
                    <a:pt x="130937" y="96519"/>
                  </a:lnTo>
                  <a:lnTo>
                    <a:pt x="130302" y="97790"/>
                  </a:lnTo>
                  <a:lnTo>
                    <a:pt x="152273" y="97790"/>
                  </a:lnTo>
                  <a:lnTo>
                    <a:pt x="150875" y="96519"/>
                  </a:lnTo>
                  <a:lnTo>
                    <a:pt x="150939" y="93980"/>
                  </a:lnTo>
                  <a:lnTo>
                    <a:pt x="154842" y="43180"/>
                  </a:lnTo>
                  <a:lnTo>
                    <a:pt x="154940" y="39369"/>
                  </a:lnTo>
                  <a:lnTo>
                    <a:pt x="157099" y="38100"/>
                  </a:lnTo>
                  <a:close/>
                </a:path>
                <a:path w="603885" h="508000">
                  <a:moveTo>
                    <a:pt x="234569" y="38100"/>
                  </a:moveTo>
                  <a:lnTo>
                    <a:pt x="213233" y="38100"/>
                  </a:lnTo>
                  <a:lnTo>
                    <a:pt x="214630" y="40640"/>
                  </a:lnTo>
                  <a:lnTo>
                    <a:pt x="214525" y="43180"/>
                  </a:lnTo>
                  <a:lnTo>
                    <a:pt x="212025" y="93980"/>
                  </a:lnTo>
                  <a:lnTo>
                    <a:pt x="211962" y="95250"/>
                  </a:lnTo>
                  <a:lnTo>
                    <a:pt x="211200" y="96519"/>
                  </a:lnTo>
                  <a:lnTo>
                    <a:pt x="209803" y="97790"/>
                  </a:lnTo>
                  <a:lnTo>
                    <a:pt x="232537" y="97790"/>
                  </a:lnTo>
                  <a:lnTo>
                    <a:pt x="231140" y="96519"/>
                  </a:lnTo>
                  <a:lnTo>
                    <a:pt x="231171" y="93980"/>
                  </a:lnTo>
                  <a:lnTo>
                    <a:pt x="233123" y="43180"/>
                  </a:lnTo>
                  <a:lnTo>
                    <a:pt x="233172" y="39369"/>
                  </a:lnTo>
                  <a:lnTo>
                    <a:pt x="234569" y="38100"/>
                  </a:lnTo>
                  <a:close/>
                </a:path>
                <a:path w="603885" h="508000">
                  <a:moveTo>
                    <a:pt x="312039" y="38100"/>
                  </a:moveTo>
                  <a:lnTo>
                    <a:pt x="290830" y="38100"/>
                  </a:lnTo>
                  <a:lnTo>
                    <a:pt x="292100" y="39369"/>
                  </a:lnTo>
                  <a:lnTo>
                    <a:pt x="292100" y="96519"/>
                  </a:lnTo>
                  <a:lnTo>
                    <a:pt x="290068" y="97790"/>
                  </a:lnTo>
                  <a:lnTo>
                    <a:pt x="312674" y="97790"/>
                  </a:lnTo>
                  <a:lnTo>
                    <a:pt x="311403" y="96519"/>
                  </a:lnTo>
                  <a:lnTo>
                    <a:pt x="310659" y="43180"/>
                  </a:lnTo>
                  <a:lnTo>
                    <a:pt x="310642" y="39369"/>
                  </a:lnTo>
                  <a:lnTo>
                    <a:pt x="312039" y="38100"/>
                  </a:lnTo>
                  <a:close/>
                </a:path>
                <a:path w="603885" h="508000">
                  <a:moveTo>
                    <a:pt x="390271" y="38100"/>
                  </a:moveTo>
                  <a:lnTo>
                    <a:pt x="368300" y="38100"/>
                  </a:lnTo>
                  <a:lnTo>
                    <a:pt x="369697" y="39369"/>
                  </a:lnTo>
                  <a:lnTo>
                    <a:pt x="370331" y="41909"/>
                  </a:lnTo>
                  <a:lnTo>
                    <a:pt x="372315" y="93980"/>
                  </a:lnTo>
                  <a:lnTo>
                    <a:pt x="372364" y="96519"/>
                  </a:lnTo>
                  <a:lnTo>
                    <a:pt x="370967" y="97790"/>
                  </a:lnTo>
                  <a:lnTo>
                    <a:pt x="392938" y="97790"/>
                  </a:lnTo>
                  <a:lnTo>
                    <a:pt x="391541" y="96519"/>
                  </a:lnTo>
                  <a:lnTo>
                    <a:pt x="391499" y="93980"/>
                  </a:lnTo>
                  <a:lnTo>
                    <a:pt x="388938" y="43180"/>
                  </a:lnTo>
                  <a:lnTo>
                    <a:pt x="388874" y="40640"/>
                  </a:lnTo>
                  <a:lnTo>
                    <a:pt x="390271" y="38100"/>
                  </a:lnTo>
                  <a:close/>
                </a:path>
                <a:path w="603885" h="508000">
                  <a:moveTo>
                    <a:pt x="467741" y="38100"/>
                  </a:moveTo>
                  <a:lnTo>
                    <a:pt x="446405" y="38100"/>
                  </a:lnTo>
                  <a:lnTo>
                    <a:pt x="447801" y="39369"/>
                  </a:lnTo>
                  <a:lnTo>
                    <a:pt x="447867" y="41909"/>
                  </a:lnTo>
                  <a:lnTo>
                    <a:pt x="451894" y="93980"/>
                  </a:lnTo>
                  <a:lnTo>
                    <a:pt x="451993" y="95250"/>
                  </a:lnTo>
                  <a:lnTo>
                    <a:pt x="452628" y="96519"/>
                  </a:lnTo>
                  <a:lnTo>
                    <a:pt x="451231" y="97790"/>
                  </a:lnTo>
                  <a:lnTo>
                    <a:pt x="473201" y="97790"/>
                  </a:lnTo>
                  <a:lnTo>
                    <a:pt x="471805" y="96519"/>
                  </a:lnTo>
                  <a:lnTo>
                    <a:pt x="471729" y="93980"/>
                  </a:lnTo>
                  <a:lnTo>
                    <a:pt x="467094" y="43180"/>
                  </a:lnTo>
                  <a:lnTo>
                    <a:pt x="466979" y="41909"/>
                  </a:lnTo>
                  <a:lnTo>
                    <a:pt x="466344" y="40640"/>
                  </a:lnTo>
                  <a:lnTo>
                    <a:pt x="467741" y="38100"/>
                  </a:lnTo>
                  <a:close/>
                </a:path>
                <a:path w="603885" h="508000">
                  <a:moveTo>
                    <a:pt x="561518" y="38100"/>
                  </a:moveTo>
                  <a:lnTo>
                    <a:pt x="524001" y="38100"/>
                  </a:lnTo>
                  <a:lnTo>
                    <a:pt x="525272" y="39369"/>
                  </a:lnTo>
                  <a:lnTo>
                    <a:pt x="525379" y="41909"/>
                  </a:lnTo>
                  <a:lnTo>
                    <a:pt x="532130" y="93980"/>
                  </a:lnTo>
                  <a:lnTo>
                    <a:pt x="532892" y="96519"/>
                  </a:lnTo>
                  <a:lnTo>
                    <a:pt x="530860" y="97790"/>
                  </a:lnTo>
                  <a:lnTo>
                    <a:pt x="570211" y="97790"/>
                  </a:lnTo>
                  <a:lnTo>
                    <a:pt x="561518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999487" y="1191767"/>
              <a:ext cx="2597150" cy="477520"/>
            </a:xfrm>
            <a:custGeom>
              <a:avLst/>
              <a:gdLst/>
              <a:ahLst/>
              <a:cxnLst/>
              <a:rect l="l" t="t" r="r" b="b"/>
              <a:pathLst>
                <a:path w="2597150" h="477519">
                  <a:moveTo>
                    <a:pt x="2596895" y="0"/>
                  </a:moveTo>
                  <a:lnTo>
                    <a:pt x="0" y="0"/>
                  </a:lnTo>
                  <a:lnTo>
                    <a:pt x="0" y="477012"/>
                  </a:lnTo>
                  <a:lnTo>
                    <a:pt x="2596895" y="477012"/>
                  </a:lnTo>
                  <a:lnTo>
                    <a:pt x="2596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360116" y="2605312"/>
            <a:ext cx="209550" cy="8750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535"/>
              </a:lnSpc>
            </a:pPr>
            <a:r>
              <a:rPr dirty="0" sz="1300" spc="-10">
                <a:latin typeface="Arial"/>
                <a:cs typeface="Arial"/>
              </a:rPr>
              <a:t>Equity/Debt</a:t>
            </a:r>
            <a:endParaRPr sz="13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2415637" y="2705525"/>
            <a:ext cx="209550" cy="7207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535"/>
              </a:lnSpc>
            </a:pPr>
            <a:r>
              <a:rPr dirty="0" sz="1300" spc="-10">
                <a:latin typeface="Arial"/>
                <a:cs typeface="Arial"/>
              </a:rPr>
              <a:t>Proceeds</a:t>
            </a:r>
            <a:endParaRPr sz="13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360116" y="4397537"/>
            <a:ext cx="209550" cy="8750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535"/>
              </a:lnSpc>
            </a:pPr>
            <a:r>
              <a:rPr dirty="0" sz="1300" spc="-10">
                <a:latin typeface="Arial"/>
                <a:cs typeface="Arial"/>
              </a:rPr>
              <a:t>Equity/Debt</a:t>
            </a:r>
            <a:endParaRPr sz="13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2415637" y="4497749"/>
            <a:ext cx="209550" cy="7207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535"/>
              </a:lnSpc>
            </a:pPr>
            <a:r>
              <a:rPr dirty="0" sz="1300" spc="-10">
                <a:latin typeface="Arial"/>
                <a:cs typeface="Arial"/>
              </a:rPr>
              <a:t>Proceeds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52" name="object 52" descr=""/>
          <p:cNvGrpSpPr/>
          <p:nvPr/>
        </p:nvGrpSpPr>
        <p:grpSpPr>
          <a:xfrm>
            <a:off x="3919728" y="5116067"/>
            <a:ext cx="2062480" cy="1146175"/>
            <a:chOff x="3919728" y="5116067"/>
            <a:chExt cx="2062480" cy="1146175"/>
          </a:xfrm>
        </p:grpSpPr>
        <p:pic>
          <p:nvPicPr>
            <p:cNvPr id="53" name="object 5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9728" y="5186171"/>
              <a:ext cx="2061972" cy="1075931"/>
            </a:xfrm>
            <a:prstGeom prst="rect">
              <a:avLst/>
            </a:prstGeom>
          </p:spPr>
        </p:pic>
        <p:sp>
          <p:nvSpPr>
            <p:cNvPr id="54" name="object 54" descr=""/>
            <p:cNvSpPr/>
            <p:nvPr/>
          </p:nvSpPr>
          <p:spPr>
            <a:xfrm>
              <a:off x="4009644" y="5265419"/>
              <a:ext cx="1887220" cy="922019"/>
            </a:xfrm>
            <a:custGeom>
              <a:avLst/>
              <a:gdLst/>
              <a:ahLst/>
              <a:cxnLst/>
              <a:rect l="l" t="t" r="r" b="b"/>
              <a:pathLst>
                <a:path w="1887220" h="922020">
                  <a:moveTo>
                    <a:pt x="1733041" y="0"/>
                  </a:moveTo>
                  <a:lnTo>
                    <a:pt x="153669" y="0"/>
                  </a:lnTo>
                  <a:lnTo>
                    <a:pt x="105111" y="7837"/>
                  </a:lnTo>
                  <a:lnTo>
                    <a:pt x="62929" y="29659"/>
                  </a:lnTo>
                  <a:lnTo>
                    <a:pt x="29659" y="62929"/>
                  </a:lnTo>
                  <a:lnTo>
                    <a:pt x="7837" y="105111"/>
                  </a:lnTo>
                  <a:lnTo>
                    <a:pt x="0" y="153669"/>
                  </a:lnTo>
                  <a:lnTo>
                    <a:pt x="0" y="768349"/>
                  </a:lnTo>
                  <a:lnTo>
                    <a:pt x="7837" y="816923"/>
                  </a:lnTo>
                  <a:lnTo>
                    <a:pt x="29659" y="859107"/>
                  </a:lnTo>
                  <a:lnTo>
                    <a:pt x="62929" y="892371"/>
                  </a:lnTo>
                  <a:lnTo>
                    <a:pt x="105111" y="914186"/>
                  </a:lnTo>
                  <a:lnTo>
                    <a:pt x="153669" y="922019"/>
                  </a:lnTo>
                  <a:lnTo>
                    <a:pt x="1733041" y="922019"/>
                  </a:lnTo>
                  <a:lnTo>
                    <a:pt x="1781600" y="914186"/>
                  </a:lnTo>
                  <a:lnTo>
                    <a:pt x="1823782" y="892371"/>
                  </a:lnTo>
                  <a:lnTo>
                    <a:pt x="1857052" y="859107"/>
                  </a:lnTo>
                  <a:lnTo>
                    <a:pt x="1878874" y="816923"/>
                  </a:lnTo>
                  <a:lnTo>
                    <a:pt x="1886711" y="768349"/>
                  </a:lnTo>
                  <a:lnTo>
                    <a:pt x="1886711" y="153669"/>
                  </a:lnTo>
                  <a:lnTo>
                    <a:pt x="1878874" y="105111"/>
                  </a:lnTo>
                  <a:lnTo>
                    <a:pt x="1857052" y="62929"/>
                  </a:lnTo>
                  <a:lnTo>
                    <a:pt x="1823782" y="29659"/>
                  </a:lnTo>
                  <a:lnTo>
                    <a:pt x="1781600" y="7837"/>
                  </a:lnTo>
                  <a:lnTo>
                    <a:pt x="1733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4009644" y="5265419"/>
              <a:ext cx="1887220" cy="922019"/>
            </a:xfrm>
            <a:custGeom>
              <a:avLst/>
              <a:gdLst/>
              <a:ahLst/>
              <a:cxnLst/>
              <a:rect l="l" t="t" r="r" b="b"/>
              <a:pathLst>
                <a:path w="1887220" h="922020">
                  <a:moveTo>
                    <a:pt x="0" y="153669"/>
                  </a:moveTo>
                  <a:lnTo>
                    <a:pt x="7837" y="105111"/>
                  </a:lnTo>
                  <a:lnTo>
                    <a:pt x="29659" y="62929"/>
                  </a:lnTo>
                  <a:lnTo>
                    <a:pt x="62929" y="29659"/>
                  </a:lnTo>
                  <a:lnTo>
                    <a:pt x="105111" y="7837"/>
                  </a:lnTo>
                  <a:lnTo>
                    <a:pt x="153669" y="0"/>
                  </a:lnTo>
                  <a:lnTo>
                    <a:pt x="1733041" y="0"/>
                  </a:lnTo>
                  <a:lnTo>
                    <a:pt x="1781600" y="7837"/>
                  </a:lnTo>
                  <a:lnTo>
                    <a:pt x="1823782" y="29659"/>
                  </a:lnTo>
                  <a:lnTo>
                    <a:pt x="1857052" y="62929"/>
                  </a:lnTo>
                  <a:lnTo>
                    <a:pt x="1878874" y="105111"/>
                  </a:lnTo>
                  <a:lnTo>
                    <a:pt x="1886711" y="153669"/>
                  </a:lnTo>
                  <a:lnTo>
                    <a:pt x="1886711" y="768349"/>
                  </a:lnTo>
                  <a:lnTo>
                    <a:pt x="1878874" y="816923"/>
                  </a:lnTo>
                  <a:lnTo>
                    <a:pt x="1857052" y="859107"/>
                  </a:lnTo>
                  <a:lnTo>
                    <a:pt x="1823782" y="892371"/>
                  </a:lnTo>
                  <a:lnTo>
                    <a:pt x="1781600" y="914186"/>
                  </a:lnTo>
                  <a:lnTo>
                    <a:pt x="1733041" y="922019"/>
                  </a:lnTo>
                  <a:lnTo>
                    <a:pt x="153669" y="922019"/>
                  </a:lnTo>
                  <a:lnTo>
                    <a:pt x="105111" y="914186"/>
                  </a:lnTo>
                  <a:lnTo>
                    <a:pt x="62929" y="892371"/>
                  </a:lnTo>
                  <a:lnTo>
                    <a:pt x="29659" y="859107"/>
                  </a:lnTo>
                  <a:lnTo>
                    <a:pt x="7837" y="816923"/>
                  </a:lnTo>
                  <a:lnTo>
                    <a:pt x="0" y="768349"/>
                  </a:lnTo>
                  <a:lnTo>
                    <a:pt x="0" y="153669"/>
                  </a:lnTo>
                  <a:close/>
                </a:path>
              </a:pathLst>
            </a:custGeom>
            <a:ln w="952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4463796" y="5116067"/>
              <a:ext cx="978535" cy="300355"/>
            </a:xfrm>
            <a:custGeom>
              <a:avLst/>
              <a:gdLst/>
              <a:ahLst/>
              <a:cxnLst/>
              <a:rect l="l" t="t" r="r" b="b"/>
              <a:pathLst>
                <a:path w="978535" h="300354">
                  <a:moveTo>
                    <a:pt x="978408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978408" y="300227"/>
                  </a:lnTo>
                  <a:lnTo>
                    <a:pt x="978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 descr=""/>
          <p:cNvSpPr txBox="1"/>
          <p:nvPr/>
        </p:nvSpPr>
        <p:spPr>
          <a:xfrm>
            <a:off x="4576317" y="5151882"/>
            <a:ext cx="75438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Arial"/>
                <a:cs typeface="Arial"/>
              </a:rPr>
              <a:t>Investors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58" name="object 58" descr=""/>
          <p:cNvGrpSpPr/>
          <p:nvPr/>
        </p:nvGrpSpPr>
        <p:grpSpPr>
          <a:xfrm>
            <a:off x="4236529" y="4457509"/>
            <a:ext cx="1494155" cy="725805"/>
            <a:chOff x="4236529" y="4457509"/>
            <a:chExt cx="1494155" cy="725805"/>
          </a:xfrm>
        </p:grpSpPr>
        <p:sp>
          <p:nvSpPr>
            <p:cNvPr id="59" name="object 59" descr=""/>
            <p:cNvSpPr/>
            <p:nvPr/>
          </p:nvSpPr>
          <p:spPr>
            <a:xfrm>
              <a:off x="4241291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237744" y="0"/>
                  </a:moveTo>
                  <a:lnTo>
                    <a:pt x="79248" y="0"/>
                  </a:lnTo>
                  <a:lnTo>
                    <a:pt x="79248" y="557783"/>
                  </a:lnTo>
                  <a:lnTo>
                    <a:pt x="0" y="557783"/>
                  </a:lnTo>
                  <a:lnTo>
                    <a:pt x="158496" y="716279"/>
                  </a:lnTo>
                  <a:lnTo>
                    <a:pt x="316992" y="557783"/>
                  </a:lnTo>
                  <a:lnTo>
                    <a:pt x="237744" y="557783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4241291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0" y="557783"/>
                  </a:moveTo>
                  <a:lnTo>
                    <a:pt x="79248" y="557783"/>
                  </a:lnTo>
                  <a:lnTo>
                    <a:pt x="79248" y="0"/>
                  </a:lnTo>
                  <a:lnTo>
                    <a:pt x="237744" y="0"/>
                  </a:lnTo>
                  <a:lnTo>
                    <a:pt x="237744" y="557783"/>
                  </a:lnTo>
                  <a:lnTo>
                    <a:pt x="316992" y="557783"/>
                  </a:lnTo>
                  <a:lnTo>
                    <a:pt x="158496" y="716279"/>
                  </a:lnTo>
                  <a:lnTo>
                    <a:pt x="0" y="557783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5408675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158496" y="0"/>
                  </a:moveTo>
                  <a:lnTo>
                    <a:pt x="0" y="158495"/>
                  </a:lnTo>
                  <a:lnTo>
                    <a:pt x="79248" y="158495"/>
                  </a:lnTo>
                  <a:lnTo>
                    <a:pt x="79248" y="716279"/>
                  </a:lnTo>
                  <a:lnTo>
                    <a:pt x="237744" y="716279"/>
                  </a:lnTo>
                  <a:lnTo>
                    <a:pt x="237744" y="158495"/>
                  </a:lnTo>
                  <a:lnTo>
                    <a:pt x="316991" y="158495"/>
                  </a:lnTo>
                  <a:lnTo>
                    <a:pt x="15849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5408675" y="4462271"/>
              <a:ext cx="317500" cy="716280"/>
            </a:xfrm>
            <a:custGeom>
              <a:avLst/>
              <a:gdLst/>
              <a:ahLst/>
              <a:cxnLst/>
              <a:rect l="l" t="t" r="r" b="b"/>
              <a:pathLst>
                <a:path w="317500" h="716279">
                  <a:moveTo>
                    <a:pt x="0" y="158495"/>
                  </a:moveTo>
                  <a:lnTo>
                    <a:pt x="79248" y="158495"/>
                  </a:lnTo>
                  <a:lnTo>
                    <a:pt x="79248" y="716279"/>
                  </a:lnTo>
                  <a:lnTo>
                    <a:pt x="237744" y="716279"/>
                  </a:lnTo>
                  <a:lnTo>
                    <a:pt x="237744" y="158495"/>
                  </a:lnTo>
                  <a:lnTo>
                    <a:pt x="316991" y="158495"/>
                  </a:lnTo>
                  <a:lnTo>
                    <a:pt x="158496" y="0"/>
                  </a:lnTo>
                  <a:lnTo>
                    <a:pt x="0" y="158495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3" name="object 63" descr=""/>
          <p:cNvSpPr txBox="1"/>
          <p:nvPr/>
        </p:nvSpPr>
        <p:spPr>
          <a:xfrm>
            <a:off x="3813145" y="4397537"/>
            <a:ext cx="209550" cy="8750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535"/>
              </a:lnSpc>
            </a:pPr>
            <a:r>
              <a:rPr dirty="0" sz="1300" spc="-10">
                <a:latin typeface="Arial"/>
                <a:cs typeface="Arial"/>
              </a:rPr>
              <a:t>Equity/Debt</a:t>
            </a:r>
            <a:endParaRPr sz="13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5868767" y="4497950"/>
            <a:ext cx="209550" cy="7207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535"/>
              </a:lnSpc>
            </a:pPr>
            <a:r>
              <a:rPr dirty="0" sz="1300" spc="-10">
                <a:latin typeface="Arial"/>
                <a:cs typeface="Arial"/>
              </a:rPr>
              <a:t>Purchase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65" name="object 65" descr=""/>
          <p:cNvGrpSpPr/>
          <p:nvPr/>
        </p:nvGrpSpPr>
        <p:grpSpPr>
          <a:xfrm>
            <a:off x="3919728" y="3342132"/>
            <a:ext cx="2062480" cy="2694940"/>
            <a:chOff x="3919728" y="3342132"/>
            <a:chExt cx="2062480" cy="2694940"/>
          </a:xfrm>
        </p:grpSpPr>
        <p:sp>
          <p:nvSpPr>
            <p:cNvPr id="66" name="object 66" descr=""/>
            <p:cNvSpPr/>
            <p:nvPr/>
          </p:nvSpPr>
          <p:spPr>
            <a:xfrm>
              <a:off x="4651248" y="5528564"/>
              <a:ext cx="603885" cy="508000"/>
            </a:xfrm>
            <a:custGeom>
              <a:avLst/>
              <a:gdLst/>
              <a:ahLst/>
              <a:cxnLst/>
              <a:rect l="l" t="t" r="r" b="b"/>
              <a:pathLst>
                <a:path w="603885" h="508000">
                  <a:moveTo>
                    <a:pt x="444373" y="459740"/>
                  </a:moveTo>
                  <a:lnTo>
                    <a:pt x="156337" y="459740"/>
                  </a:lnTo>
                  <a:lnTo>
                    <a:pt x="152907" y="462280"/>
                  </a:lnTo>
                  <a:lnTo>
                    <a:pt x="152907" y="505459"/>
                  </a:lnTo>
                  <a:lnTo>
                    <a:pt x="156337" y="508000"/>
                  </a:lnTo>
                  <a:lnTo>
                    <a:pt x="444373" y="508000"/>
                  </a:lnTo>
                  <a:lnTo>
                    <a:pt x="447801" y="505459"/>
                  </a:lnTo>
                  <a:lnTo>
                    <a:pt x="447801" y="462280"/>
                  </a:lnTo>
                  <a:lnTo>
                    <a:pt x="444373" y="459740"/>
                  </a:lnTo>
                  <a:close/>
                </a:path>
                <a:path w="603885" h="508000">
                  <a:moveTo>
                    <a:pt x="283972" y="334009"/>
                  </a:moveTo>
                  <a:lnTo>
                    <a:pt x="253746" y="334009"/>
                  </a:lnTo>
                  <a:lnTo>
                    <a:pt x="253746" y="438150"/>
                  </a:lnTo>
                  <a:lnTo>
                    <a:pt x="181101" y="438150"/>
                  </a:lnTo>
                  <a:lnTo>
                    <a:pt x="178307" y="440690"/>
                  </a:lnTo>
                  <a:lnTo>
                    <a:pt x="178307" y="459740"/>
                  </a:lnTo>
                  <a:lnTo>
                    <a:pt x="422401" y="459740"/>
                  </a:lnTo>
                  <a:lnTo>
                    <a:pt x="422401" y="440690"/>
                  </a:lnTo>
                  <a:lnTo>
                    <a:pt x="420687" y="439419"/>
                  </a:lnTo>
                  <a:lnTo>
                    <a:pt x="283972" y="439419"/>
                  </a:lnTo>
                  <a:lnTo>
                    <a:pt x="283972" y="334009"/>
                  </a:lnTo>
                  <a:close/>
                </a:path>
                <a:path w="603885" h="508000">
                  <a:moveTo>
                    <a:pt x="358648" y="334009"/>
                  </a:moveTo>
                  <a:lnTo>
                    <a:pt x="328549" y="334009"/>
                  </a:lnTo>
                  <a:lnTo>
                    <a:pt x="328549" y="439419"/>
                  </a:lnTo>
                  <a:lnTo>
                    <a:pt x="420687" y="439419"/>
                  </a:lnTo>
                  <a:lnTo>
                    <a:pt x="418973" y="438150"/>
                  </a:lnTo>
                  <a:lnTo>
                    <a:pt x="358648" y="438150"/>
                  </a:lnTo>
                  <a:lnTo>
                    <a:pt x="358648" y="334009"/>
                  </a:lnTo>
                  <a:close/>
                </a:path>
                <a:path w="603885" h="508000">
                  <a:moveTo>
                    <a:pt x="553465" y="0"/>
                  </a:moveTo>
                  <a:lnTo>
                    <a:pt x="50037" y="0"/>
                  </a:lnTo>
                  <a:lnTo>
                    <a:pt x="47371" y="2540"/>
                  </a:lnTo>
                  <a:lnTo>
                    <a:pt x="46609" y="6350"/>
                  </a:lnTo>
                  <a:lnTo>
                    <a:pt x="0" y="326390"/>
                  </a:lnTo>
                  <a:lnTo>
                    <a:pt x="0" y="327659"/>
                  </a:lnTo>
                  <a:lnTo>
                    <a:pt x="635" y="330200"/>
                  </a:lnTo>
                  <a:lnTo>
                    <a:pt x="1397" y="331469"/>
                  </a:lnTo>
                  <a:lnTo>
                    <a:pt x="3428" y="334009"/>
                  </a:lnTo>
                  <a:lnTo>
                    <a:pt x="600075" y="334009"/>
                  </a:lnTo>
                  <a:lnTo>
                    <a:pt x="602106" y="331469"/>
                  </a:lnTo>
                  <a:lnTo>
                    <a:pt x="602868" y="330200"/>
                  </a:lnTo>
                  <a:lnTo>
                    <a:pt x="603503" y="327659"/>
                  </a:lnTo>
                  <a:lnTo>
                    <a:pt x="603503" y="326390"/>
                  </a:lnTo>
                  <a:lnTo>
                    <a:pt x="596845" y="280669"/>
                  </a:lnTo>
                  <a:lnTo>
                    <a:pt x="48640" y="280669"/>
                  </a:lnTo>
                  <a:lnTo>
                    <a:pt x="47371" y="279400"/>
                  </a:lnTo>
                  <a:lnTo>
                    <a:pt x="47498" y="275590"/>
                  </a:lnTo>
                  <a:lnTo>
                    <a:pt x="55499" y="212090"/>
                  </a:lnTo>
                  <a:lnTo>
                    <a:pt x="56261" y="210819"/>
                  </a:lnTo>
                  <a:lnTo>
                    <a:pt x="56896" y="208280"/>
                  </a:lnTo>
                  <a:lnTo>
                    <a:pt x="586303" y="208280"/>
                  </a:lnTo>
                  <a:lnTo>
                    <a:pt x="582973" y="185419"/>
                  </a:lnTo>
                  <a:lnTo>
                    <a:pt x="61087" y="185419"/>
                  </a:lnTo>
                  <a:lnTo>
                    <a:pt x="58927" y="182880"/>
                  </a:lnTo>
                  <a:lnTo>
                    <a:pt x="59689" y="181609"/>
                  </a:lnTo>
                  <a:lnTo>
                    <a:pt x="67182" y="121919"/>
                  </a:lnTo>
                  <a:lnTo>
                    <a:pt x="67182" y="120650"/>
                  </a:lnTo>
                  <a:lnTo>
                    <a:pt x="68579" y="119380"/>
                  </a:lnTo>
                  <a:lnTo>
                    <a:pt x="573356" y="119380"/>
                  </a:lnTo>
                  <a:lnTo>
                    <a:pt x="570211" y="97790"/>
                  </a:lnTo>
                  <a:lnTo>
                    <a:pt x="72009" y="97790"/>
                  </a:lnTo>
                  <a:lnTo>
                    <a:pt x="70612" y="96519"/>
                  </a:lnTo>
                  <a:lnTo>
                    <a:pt x="70719" y="93980"/>
                  </a:lnTo>
                  <a:lnTo>
                    <a:pt x="77469" y="41909"/>
                  </a:lnTo>
                  <a:lnTo>
                    <a:pt x="77469" y="39369"/>
                  </a:lnTo>
                  <a:lnTo>
                    <a:pt x="78866" y="38100"/>
                  </a:lnTo>
                  <a:lnTo>
                    <a:pt x="561518" y="38100"/>
                  </a:lnTo>
                  <a:lnTo>
                    <a:pt x="556894" y="6350"/>
                  </a:lnTo>
                  <a:lnTo>
                    <a:pt x="556132" y="2540"/>
                  </a:lnTo>
                  <a:lnTo>
                    <a:pt x="553465" y="0"/>
                  </a:lnTo>
                  <a:close/>
                </a:path>
                <a:path w="603885" h="508000">
                  <a:moveTo>
                    <a:pt x="142621" y="208280"/>
                  </a:moveTo>
                  <a:lnTo>
                    <a:pt x="119379" y="208280"/>
                  </a:lnTo>
                  <a:lnTo>
                    <a:pt x="120650" y="210819"/>
                  </a:lnTo>
                  <a:lnTo>
                    <a:pt x="120554" y="213359"/>
                  </a:lnTo>
                  <a:lnTo>
                    <a:pt x="114674" y="275590"/>
                  </a:lnTo>
                  <a:lnTo>
                    <a:pt x="114553" y="276859"/>
                  </a:lnTo>
                  <a:lnTo>
                    <a:pt x="113791" y="279400"/>
                  </a:lnTo>
                  <a:lnTo>
                    <a:pt x="113156" y="280669"/>
                  </a:lnTo>
                  <a:lnTo>
                    <a:pt x="137160" y="280669"/>
                  </a:lnTo>
                  <a:lnTo>
                    <a:pt x="135762" y="279400"/>
                  </a:lnTo>
                  <a:lnTo>
                    <a:pt x="135848" y="276859"/>
                  </a:lnTo>
                  <a:lnTo>
                    <a:pt x="141118" y="213359"/>
                  </a:lnTo>
                  <a:lnTo>
                    <a:pt x="141224" y="210819"/>
                  </a:lnTo>
                  <a:lnTo>
                    <a:pt x="142621" y="208280"/>
                  </a:lnTo>
                  <a:close/>
                </a:path>
                <a:path w="603885" h="508000">
                  <a:moveTo>
                    <a:pt x="227711" y="208280"/>
                  </a:moveTo>
                  <a:lnTo>
                    <a:pt x="204342" y="208280"/>
                  </a:lnTo>
                  <a:lnTo>
                    <a:pt x="205739" y="210819"/>
                  </a:lnTo>
                  <a:lnTo>
                    <a:pt x="202999" y="275590"/>
                  </a:lnTo>
                  <a:lnTo>
                    <a:pt x="202946" y="279400"/>
                  </a:lnTo>
                  <a:lnTo>
                    <a:pt x="200913" y="280669"/>
                  </a:lnTo>
                  <a:lnTo>
                    <a:pt x="225678" y="280669"/>
                  </a:lnTo>
                  <a:lnTo>
                    <a:pt x="223519" y="279400"/>
                  </a:lnTo>
                  <a:lnTo>
                    <a:pt x="224281" y="276859"/>
                  </a:lnTo>
                  <a:lnTo>
                    <a:pt x="226274" y="213359"/>
                  </a:lnTo>
                  <a:lnTo>
                    <a:pt x="226313" y="210819"/>
                  </a:lnTo>
                  <a:lnTo>
                    <a:pt x="227711" y="208280"/>
                  </a:lnTo>
                  <a:close/>
                </a:path>
                <a:path w="603885" h="508000">
                  <a:moveTo>
                    <a:pt x="313436" y="208280"/>
                  </a:moveTo>
                  <a:lnTo>
                    <a:pt x="290067" y="208280"/>
                  </a:lnTo>
                  <a:lnTo>
                    <a:pt x="291464" y="210819"/>
                  </a:lnTo>
                  <a:lnTo>
                    <a:pt x="290842" y="275590"/>
                  </a:lnTo>
                  <a:lnTo>
                    <a:pt x="290829" y="279400"/>
                  </a:lnTo>
                  <a:lnTo>
                    <a:pt x="289432" y="280669"/>
                  </a:lnTo>
                  <a:lnTo>
                    <a:pt x="313436" y="280669"/>
                  </a:lnTo>
                  <a:lnTo>
                    <a:pt x="312038" y="279400"/>
                  </a:lnTo>
                  <a:lnTo>
                    <a:pt x="312038" y="210819"/>
                  </a:lnTo>
                  <a:lnTo>
                    <a:pt x="313436" y="208280"/>
                  </a:lnTo>
                  <a:close/>
                </a:path>
                <a:path w="603885" h="508000">
                  <a:moveTo>
                    <a:pt x="398399" y="208280"/>
                  </a:moveTo>
                  <a:lnTo>
                    <a:pt x="375157" y="208280"/>
                  </a:lnTo>
                  <a:lnTo>
                    <a:pt x="376554" y="210819"/>
                  </a:lnTo>
                  <a:lnTo>
                    <a:pt x="379170" y="275590"/>
                  </a:lnTo>
                  <a:lnTo>
                    <a:pt x="379222" y="279400"/>
                  </a:lnTo>
                  <a:lnTo>
                    <a:pt x="377825" y="280669"/>
                  </a:lnTo>
                  <a:lnTo>
                    <a:pt x="401827" y="280669"/>
                  </a:lnTo>
                  <a:lnTo>
                    <a:pt x="400557" y="279400"/>
                  </a:lnTo>
                  <a:lnTo>
                    <a:pt x="400438" y="275590"/>
                  </a:lnTo>
                  <a:lnTo>
                    <a:pt x="397195" y="213359"/>
                  </a:lnTo>
                  <a:lnTo>
                    <a:pt x="397128" y="210819"/>
                  </a:lnTo>
                  <a:lnTo>
                    <a:pt x="398399" y="208280"/>
                  </a:lnTo>
                  <a:close/>
                </a:path>
                <a:path w="603885" h="508000">
                  <a:moveTo>
                    <a:pt x="484124" y="208280"/>
                  </a:moveTo>
                  <a:lnTo>
                    <a:pt x="460882" y="208280"/>
                  </a:lnTo>
                  <a:lnTo>
                    <a:pt x="462279" y="210819"/>
                  </a:lnTo>
                  <a:lnTo>
                    <a:pt x="462365" y="212090"/>
                  </a:lnTo>
                  <a:lnTo>
                    <a:pt x="467635" y="275590"/>
                  </a:lnTo>
                  <a:lnTo>
                    <a:pt x="467740" y="279400"/>
                  </a:lnTo>
                  <a:lnTo>
                    <a:pt x="466343" y="280669"/>
                  </a:lnTo>
                  <a:lnTo>
                    <a:pt x="490347" y="280669"/>
                  </a:lnTo>
                  <a:lnTo>
                    <a:pt x="488950" y="279400"/>
                  </a:lnTo>
                  <a:lnTo>
                    <a:pt x="488854" y="276859"/>
                  </a:lnTo>
                  <a:lnTo>
                    <a:pt x="482971" y="213359"/>
                  </a:lnTo>
                  <a:lnTo>
                    <a:pt x="482853" y="210819"/>
                  </a:lnTo>
                  <a:lnTo>
                    <a:pt x="484124" y="208280"/>
                  </a:lnTo>
                  <a:close/>
                </a:path>
                <a:path w="603885" h="508000">
                  <a:moveTo>
                    <a:pt x="586303" y="208280"/>
                  </a:moveTo>
                  <a:lnTo>
                    <a:pt x="545846" y="208280"/>
                  </a:lnTo>
                  <a:lnTo>
                    <a:pt x="547242" y="210819"/>
                  </a:lnTo>
                  <a:lnTo>
                    <a:pt x="547242" y="212090"/>
                  </a:lnTo>
                  <a:lnTo>
                    <a:pt x="556132" y="276859"/>
                  </a:lnTo>
                  <a:lnTo>
                    <a:pt x="556132" y="279400"/>
                  </a:lnTo>
                  <a:lnTo>
                    <a:pt x="554863" y="280669"/>
                  </a:lnTo>
                  <a:lnTo>
                    <a:pt x="596845" y="280669"/>
                  </a:lnTo>
                  <a:lnTo>
                    <a:pt x="586303" y="208280"/>
                  </a:lnTo>
                  <a:close/>
                </a:path>
                <a:path w="603885" h="508000">
                  <a:moveTo>
                    <a:pt x="150240" y="119380"/>
                  </a:moveTo>
                  <a:lnTo>
                    <a:pt x="127507" y="119380"/>
                  </a:lnTo>
                  <a:lnTo>
                    <a:pt x="128904" y="120650"/>
                  </a:lnTo>
                  <a:lnTo>
                    <a:pt x="128819" y="124459"/>
                  </a:lnTo>
                  <a:lnTo>
                    <a:pt x="123563" y="180340"/>
                  </a:lnTo>
                  <a:lnTo>
                    <a:pt x="123443" y="182880"/>
                  </a:lnTo>
                  <a:lnTo>
                    <a:pt x="121412" y="185419"/>
                  </a:lnTo>
                  <a:lnTo>
                    <a:pt x="144652" y="185419"/>
                  </a:lnTo>
                  <a:lnTo>
                    <a:pt x="143382" y="182880"/>
                  </a:lnTo>
                  <a:lnTo>
                    <a:pt x="143456" y="180340"/>
                  </a:lnTo>
                  <a:lnTo>
                    <a:pt x="147880" y="124459"/>
                  </a:lnTo>
                  <a:lnTo>
                    <a:pt x="147981" y="123190"/>
                  </a:lnTo>
                  <a:lnTo>
                    <a:pt x="148081" y="121919"/>
                  </a:lnTo>
                  <a:lnTo>
                    <a:pt x="148843" y="120650"/>
                  </a:lnTo>
                  <a:lnTo>
                    <a:pt x="150240" y="119380"/>
                  </a:lnTo>
                  <a:close/>
                </a:path>
                <a:path w="603885" h="508000">
                  <a:moveTo>
                    <a:pt x="231139" y="119380"/>
                  </a:moveTo>
                  <a:lnTo>
                    <a:pt x="208534" y="119380"/>
                  </a:lnTo>
                  <a:lnTo>
                    <a:pt x="210565" y="120650"/>
                  </a:lnTo>
                  <a:lnTo>
                    <a:pt x="209803" y="123190"/>
                  </a:lnTo>
                  <a:lnTo>
                    <a:pt x="207194" y="180340"/>
                  </a:lnTo>
                  <a:lnTo>
                    <a:pt x="207137" y="182880"/>
                  </a:lnTo>
                  <a:lnTo>
                    <a:pt x="205739" y="185419"/>
                  </a:lnTo>
                  <a:lnTo>
                    <a:pt x="229107" y="185419"/>
                  </a:lnTo>
                  <a:lnTo>
                    <a:pt x="227711" y="182880"/>
                  </a:lnTo>
                  <a:lnTo>
                    <a:pt x="227742" y="180340"/>
                  </a:lnTo>
                  <a:lnTo>
                    <a:pt x="229656" y="124459"/>
                  </a:lnTo>
                  <a:lnTo>
                    <a:pt x="229742" y="120650"/>
                  </a:lnTo>
                  <a:lnTo>
                    <a:pt x="231139" y="119380"/>
                  </a:lnTo>
                  <a:close/>
                </a:path>
                <a:path w="603885" h="508000">
                  <a:moveTo>
                    <a:pt x="312674" y="119380"/>
                  </a:moveTo>
                  <a:lnTo>
                    <a:pt x="290067" y="119380"/>
                  </a:lnTo>
                  <a:lnTo>
                    <a:pt x="292100" y="120650"/>
                  </a:lnTo>
                  <a:lnTo>
                    <a:pt x="291478" y="180340"/>
                  </a:lnTo>
                  <a:lnTo>
                    <a:pt x="291464" y="182880"/>
                  </a:lnTo>
                  <a:lnTo>
                    <a:pt x="290067" y="185419"/>
                  </a:lnTo>
                  <a:lnTo>
                    <a:pt x="313436" y="185419"/>
                  </a:lnTo>
                  <a:lnTo>
                    <a:pt x="311403" y="182880"/>
                  </a:lnTo>
                  <a:lnTo>
                    <a:pt x="311403" y="120650"/>
                  </a:lnTo>
                  <a:lnTo>
                    <a:pt x="312674" y="119380"/>
                  </a:lnTo>
                  <a:close/>
                </a:path>
                <a:path w="603885" h="508000">
                  <a:moveTo>
                    <a:pt x="394335" y="119380"/>
                  </a:moveTo>
                  <a:lnTo>
                    <a:pt x="371728" y="119380"/>
                  </a:lnTo>
                  <a:lnTo>
                    <a:pt x="373125" y="120650"/>
                  </a:lnTo>
                  <a:lnTo>
                    <a:pt x="373224" y="124459"/>
                  </a:lnTo>
                  <a:lnTo>
                    <a:pt x="375735" y="180340"/>
                  </a:lnTo>
                  <a:lnTo>
                    <a:pt x="375792" y="182880"/>
                  </a:lnTo>
                  <a:lnTo>
                    <a:pt x="373761" y="185419"/>
                  </a:lnTo>
                  <a:lnTo>
                    <a:pt x="397128" y="185419"/>
                  </a:lnTo>
                  <a:lnTo>
                    <a:pt x="395731" y="182880"/>
                  </a:lnTo>
                  <a:lnTo>
                    <a:pt x="395628" y="180340"/>
                  </a:lnTo>
                  <a:lnTo>
                    <a:pt x="392997" y="124459"/>
                  </a:lnTo>
                  <a:lnTo>
                    <a:pt x="392938" y="120650"/>
                  </a:lnTo>
                  <a:lnTo>
                    <a:pt x="394335" y="119380"/>
                  </a:lnTo>
                  <a:close/>
                </a:path>
                <a:path w="603885" h="508000">
                  <a:moveTo>
                    <a:pt x="475234" y="119380"/>
                  </a:moveTo>
                  <a:lnTo>
                    <a:pt x="453263" y="119380"/>
                  </a:lnTo>
                  <a:lnTo>
                    <a:pt x="454660" y="120650"/>
                  </a:lnTo>
                  <a:lnTo>
                    <a:pt x="454735" y="123190"/>
                  </a:lnTo>
                  <a:lnTo>
                    <a:pt x="459382" y="180340"/>
                  </a:lnTo>
                  <a:lnTo>
                    <a:pt x="459486" y="182880"/>
                  </a:lnTo>
                  <a:lnTo>
                    <a:pt x="458088" y="185419"/>
                  </a:lnTo>
                  <a:lnTo>
                    <a:pt x="481456" y="185419"/>
                  </a:lnTo>
                  <a:lnTo>
                    <a:pt x="480060" y="182880"/>
                  </a:lnTo>
                  <a:lnTo>
                    <a:pt x="479962" y="181609"/>
                  </a:lnTo>
                  <a:lnTo>
                    <a:pt x="473837" y="123190"/>
                  </a:lnTo>
                  <a:lnTo>
                    <a:pt x="473837" y="120650"/>
                  </a:lnTo>
                  <a:lnTo>
                    <a:pt x="475234" y="119380"/>
                  </a:lnTo>
                  <a:close/>
                </a:path>
                <a:path w="603885" h="508000">
                  <a:moveTo>
                    <a:pt x="573356" y="119380"/>
                  </a:moveTo>
                  <a:lnTo>
                    <a:pt x="534924" y="119380"/>
                  </a:lnTo>
                  <a:lnTo>
                    <a:pt x="535559" y="120650"/>
                  </a:lnTo>
                  <a:lnTo>
                    <a:pt x="535559" y="121919"/>
                  </a:lnTo>
                  <a:lnTo>
                    <a:pt x="543813" y="181609"/>
                  </a:lnTo>
                  <a:lnTo>
                    <a:pt x="543813" y="182880"/>
                  </a:lnTo>
                  <a:lnTo>
                    <a:pt x="542416" y="185419"/>
                  </a:lnTo>
                  <a:lnTo>
                    <a:pt x="582973" y="185419"/>
                  </a:lnTo>
                  <a:lnTo>
                    <a:pt x="573356" y="119380"/>
                  </a:lnTo>
                  <a:close/>
                </a:path>
                <a:path w="603885" h="508000">
                  <a:moveTo>
                    <a:pt x="157099" y="38100"/>
                  </a:moveTo>
                  <a:lnTo>
                    <a:pt x="135127" y="38100"/>
                  </a:lnTo>
                  <a:lnTo>
                    <a:pt x="136525" y="40640"/>
                  </a:lnTo>
                  <a:lnTo>
                    <a:pt x="136437" y="43180"/>
                  </a:lnTo>
                  <a:lnTo>
                    <a:pt x="130937" y="95250"/>
                  </a:lnTo>
                  <a:lnTo>
                    <a:pt x="130937" y="96519"/>
                  </a:lnTo>
                  <a:lnTo>
                    <a:pt x="130301" y="97790"/>
                  </a:lnTo>
                  <a:lnTo>
                    <a:pt x="152273" y="97790"/>
                  </a:lnTo>
                  <a:lnTo>
                    <a:pt x="150875" y="96519"/>
                  </a:lnTo>
                  <a:lnTo>
                    <a:pt x="150939" y="93980"/>
                  </a:lnTo>
                  <a:lnTo>
                    <a:pt x="154842" y="43180"/>
                  </a:lnTo>
                  <a:lnTo>
                    <a:pt x="154939" y="39369"/>
                  </a:lnTo>
                  <a:lnTo>
                    <a:pt x="157099" y="38100"/>
                  </a:lnTo>
                  <a:close/>
                </a:path>
                <a:path w="603885" h="508000">
                  <a:moveTo>
                    <a:pt x="234568" y="38100"/>
                  </a:moveTo>
                  <a:lnTo>
                    <a:pt x="213232" y="38100"/>
                  </a:lnTo>
                  <a:lnTo>
                    <a:pt x="214629" y="40640"/>
                  </a:lnTo>
                  <a:lnTo>
                    <a:pt x="214525" y="43180"/>
                  </a:lnTo>
                  <a:lnTo>
                    <a:pt x="212025" y="93980"/>
                  </a:lnTo>
                  <a:lnTo>
                    <a:pt x="211962" y="95250"/>
                  </a:lnTo>
                  <a:lnTo>
                    <a:pt x="211200" y="96519"/>
                  </a:lnTo>
                  <a:lnTo>
                    <a:pt x="209803" y="97790"/>
                  </a:lnTo>
                  <a:lnTo>
                    <a:pt x="232537" y="97790"/>
                  </a:lnTo>
                  <a:lnTo>
                    <a:pt x="231139" y="96519"/>
                  </a:lnTo>
                  <a:lnTo>
                    <a:pt x="231171" y="93980"/>
                  </a:lnTo>
                  <a:lnTo>
                    <a:pt x="233123" y="43180"/>
                  </a:lnTo>
                  <a:lnTo>
                    <a:pt x="233172" y="39369"/>
                  </a:lnTo>
                  <a:lnTo>
                    <a:pt x="234568" y="38100"/>
                  </a:lnTo>
                  <a:close/>
                </a:path>
                <a:path w="603885" h="508000">
                  <a:moveTo>
                    <a:pt x="312038" y="38100"/>
                  </a:moveTo>
                  <a:lnTo>
                    <a:pt x="290829" y="38100"/>
                  </a:lnTo>
                  <a:lnTo>
                    <a:pt x="292100" y="39369"/>
                  </a:lnTo>
                  <a:lnTo>
                    <a:pt x="292100" y="96519"/>
                  </a:lnTo>
                  <a:lnTo>
                    <a:pt x="290067" y="97790"/>
                  </a:lnTo>
                  <a:lnTo>
                    <a:pt x="312674" y="97790"/>
                  </a:lnTo>
                  <a:lnTo>
                    <a:pt x="311403" y="96519"/>
                  </a:lnTo>
                  <a:lnTo>
                    <a:pt x="310659" y="43180"/>
                  </a:lnTo>
                  <a:lnTo>
                    <a:pt x="310641" y="39369"/>
                  </a:lnTo>
                  <a:lnTo>
                    <a:pt x="312038" y="38100"/>
                  </a:lnTo>
                  <a:close/>
                </a:path>
                <a:path w="603885" h="508000">
                  <a:moveTo>
                    <a:pt x="390271" y="38100"/>
                  </a:moveTo>
                  <a:lnTo>
                    <a:pt x="368300" y="38100"/>
                  </a:lnTo>
                  <a:lnTo>
                    <a:pt x="369697" y="39369"/>
                  </a:lnTo>
                  <a:lnTo>
                    <a:pt x="370331" y="41909"/>
                  </a:lnTo>
                  <a:lnTo>
                    <a:pt x="372315" y="93980"/>
                  </a:lnTo>
                  <a:lnTo>
                    <a:pt x="372363" y="96519"/>
                  </a:lnTo>
                  <a:lnTo>
                    <a:pt x="370966" y="97790"/>
                  </a:lnTo>
                  <a:lnTo>
                    <a:pt x="392938" y="97790"/>
                  </a:lnTo>
                  <a:lnTo>
                    <a:pt x="391540" y="96519"/>
                  </a:lnTo>
                  <a:lnTo>
                    <a:pt x="391499" y="93980"/>
                  </a:lnTo>
                  <a:lnTo>
                    <a:pt x="388938" y="43180"/>
                  </a:lnTo>
                  <a:lnTo>
                    <a:pt x="388874" y="40640"/>
                  </a:lnTo>
                  <a:lnTo>
                    <a:pt x="390271" y="38100"/>
                  </a:lnTo>
                  <a:close/>
                </a:path>
                <a:path w="603885" h="508000">
                  <a:moveTo>
                    <a:pt x="467740" y="38100"/>
                  </a:moveTo>
                  <a:lnTo>
                    <a:pt x="446404" y="38100"/>
                  </a:lnTo>
                  <a:lnTo>
                    <a:pt x="447801" y="39369"/>
                  </a:lnTo>
                  <a:lnTo>
                    <a:pt x="447867" y="41909"/>
                  </a:lnTo>
                  <a:lnTo>
                    <a:pt x="451894" y="93980"/>
                  </a:lnTo>
                  <a:lnTo>
                    <a:pt x="451992" y="95250"/>
                  </a:lnTo>
                  <a:lnTo>
                    <a:pt x="452627" y="96519"/>
                  </a:lnTo>
                  <a:lnTo>
                    <a:pt x="451230" y="97790"/>
                  </a:lnTo>
                  <a:lnTo>
                    <a:pt x="473201" y="97790"/>
                  </a:lnTo>
                  <a:lnTo>
                    <a:pt x="471804" y="96519"/>
                  </a:lnTo>
                  <a:lnTo>
                    <a:pt x="471729" y="93980"/>
                  </a:lnTo>
                  <a:lnTo>
                    <a:pt x="467094" y="43180"/>
                  </a:lnTo>
                  <a:lnTo>
                    <a:pt x="466978" y="41909"/>
                  </a:lnTo>
                  <a:lnTo>
                    <a:pt x="466343" y="40640"/>
                  </a:lnTo>
                  <a:lnTo>
                    <a:pt x="467740" y="38100"/>
                  </a:lnTo>
                  <a:close/>
                </a:path>
                <a:path w="603885" h="508000">
                  <a:moveTo>
                    <a:pt x="561518" y="38100"/>
                  </a:moveTo>
                  <a:lnTo>
                    <a:pt x="524001" y="38100"/>
                  </a:lnTo>
                  <a:lnTo>
                    <a:pt x="525272" y="39369"/>
                  </a:lnTo>
                  <a:lnTo>
                    <a:pt x="525379" y="41909"/>
                  </a:lnTo>
                  <a:lnTo>
                    <a:pt x="532129" y="93980"/>
                  </a:lnTo>
                  <a:lnTo>
                    <a:pt x="532891" y="96519"/>
                  </a:lnTo>
                  <a:lnTo>
                    <a:pt x="530860" y="97790"/>
                  </a:lnTo>
                  <a:lnTo>
                    <a:pt x="570211" y="97790"/>
                  </a:lnTo>
                  <a:lnTo>
                    <a:pt x="561518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7" name="object 6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9728" y="3416808"/>
              <a:ext cx="2061972" cy="1074420"/>
            </a:xfrm>
            <a:prstGeom prst="rect">
              <a:avLst/>
            </a:prstGeom>
          </p:spPr>
        </p:pic>
        <p:sp>
          <p:nvSpPr>
            <p:cNvPr id="68" name="object 68" descr=""/>
            <p:cNvSpPr/>
            <p:nvPr/>
          </p:nvSpPr>
          <p:spPr>
            <a:xfrm>
              <a:off x="4009644" y="3496056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1733295" y="0"/>
                  </a:moveTo>
                  <a:lnTo>
                    <a:pt x="153415" y="0"/>
                  </a:lnTo>
                  <a:lnTo>
                    <a:pt x="104932" y="7823"/>
                  </a:lnTo>
                  <a:lnTo>
                    <a:pt x="62819" y="29606"/>
                  </a:lnTo>
                  <a:lnTo>
                    <a:pt x="29606" y="62819"/>
                  </a:lnTo>
                  <a:lnTo>
                    <a:pt x="7823" y="104932"/>
                  </a:lnTo>
                  <a:lnTo>
                    <a:pt x="0" y="153416"/>
                  </a:lnTo>
                  <a:lnTo>
                    <a:pt x="0" y="767080"/>
                  </a:lnTo>
                  <a:lnTo>
                    <a:pt x="7823" y="815563"/>
                  </a:lnTo>
                  <a:lnTo>
                    <a:pt x="29606" y="857676"/>
                  </a:lnTo>
                  <a:lnTo>
                    <a:pt x="62819" y="890889"/>
                  </a:lnTo>
                  <a:lnTo>
                    <a:pt x="104932" y="912672"/>
                  </a:lnTo>
                  <a:lnTo>
                    <a:pt x="153415" y="920496"/>
                  </a:lnTo>
                  <a:lnTo>
                    <a:pt x="1733295" y="920496"/>
                  </a:lnTo>
                  <a:lnTo>
                    <a:pt x="1781779" y="912672"/>
                  </a:lnTo>
                  <a:lnTo>
                    <a:pt x="1823892" y="890889"/>
                  </a:lnTo>
                  <a:lnTo>
                    <a:pt x="1857105" y="857676"/>
                  </a:lnTo>
                  <a:lnTo>
                    <a:pt x="1878888" y="815563"/>
                  </a:lnTo>
                  <a:lnTo>
                    <a:pt x="1886711" y="767080"/>
                  </a:lnTo>
                  <a:lnTo>
                    <a:pt x="1886711" y="153416"/>
                  </a:lnTo>
                  <a:lnTo>
                    <a:pt x="1878888" y="104932"/>
                  </a:lnTo>
                  <a:lnTo>
                    <a:pt x="1857105" y="62819"/>
                  </a:lnTo>
                  <a:lnTo>
                    <a:pt x="1823892" y="29606"/>
                  </a:lnTo>
                  <a:lnTo>
                    <a:pt x="1781779" y="7823"/>
                  </a:lnTo>
                  <a:lnTo>
                    <a:pt x="17332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4009644" y="3496056"/>
              <a:ext cx="1887220" cy="920750"/>
            </a:xfrm>
            <a:custGeom>
              <a:avLst/>
              <a:gdLst/>
              <a:ahLst/>
              <a:cxnLst/>
              <a:rect l="l" t="t" r="r" b="b"/>
              <a:pathLst>
                <a:path w="1887220" h="920750">
                  <a:moveTo>
                    <a:pt x="0" y="153416"/>
                  </a:moveTo>
                  <a:lnTo>
                    <a:pt x="7823" y="104932"/>
                  </a:lnTo>
                  <a:lnTo>
                    <a:pt x="29606" y="62819"/>
                  </a:lnTo>
                  <a:lnTo>
                    <a:pt x="62819" y="29606"/>
                  </a:lnTo>
                  <a:lnTo>
                    <a:pt x="104932" y="7823"/>
                  </a:lnTo>
                  <a:lnTo>
                    <a:pt x="153415" y="0"/>
                  </a:lnTo>
                  <a:lnTo>
                    <a:pt x="1733295" y="0"/>
                  </a:lnTo>
                  <a:lnTo>
                    <a:pt x="1781779" y="7823"/>
                  </a:lnTo>
                  <a:lnTo>
                    <a:pt x="1823892" y="29606"/>
                  </a:lnTo>
                  <a:lnTo>
                    <a:pt x="1857105" y="62819"/>
                  </a:lnTo>
                  <a:lnTo>
                    <a:pt x="1878888" y="104932"/>
                  </a:lnTo>
                  <a:lnTo>
                    <a:pt x="1886711" y="153416"/>
                  </a:lnTo>
                  <a:lnTo>
                    <a:pt x="1886711" y="767080"/>
                  </a:lnTo>
                  <a:lnTo>
                    <a:pt x="1878888" y="815563"/>
                  </a:lnTo>
                  <a:lnTo>
                    <a:pt x="1857105" y="857676"/>
                  </a:lnTo>
                  <a:lnTo>
                    <a:pt x="1823892" y="890889"/>
                  </a:lnTo>
                  <a:lnTo>
                    <a:pt x="1781779" y="912672"/>
                  </a:lnTo>
                  <a:lnTo>
                    <a:pt x="1733295" y="920496"/>
                  </a:lnTo>
                  <a:lnTo>
                    <a:pt x="153415" y="920496"/>
                  </a:lnTo>
                  <a:lnTo>
                    <a:pt x="104932" y="912672"/>
                  </a:lnTo>
                  <a:lnTo>
                    <a:pt x="62819" y="890889"/>
                  </a:lnTo>
                  <a:lnTo>
                    <a:pt x="29606" y="857676"/>
                  </a:lnTo>
                  <a:lnTo>
                    <a:pt x="7823" y="815563"/>
                  </a:lnTo>
                  <a:lnTo>
                    <a:pt x="0" y="767080"/>
                  </a:lnTo>
                  <a:lnTo>
                    <a:pt x="0" y="153416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4463796" y="3342132"/>
              <a:ext cx="978535" cy="300355"/>
            </a:xfrm>
            <a:custGeom>
              <a:avLst/>
              <a:gdLst/>
              <a:ahLst/>
              <a:cxnLst/>
              <a:rect l="l" t="t" r="r" b="b"/>
              <a:pathLst>
                <a:path w="978535" h="300354">
                  <a:moveTo>
                    <a:pt x="978408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978408" y="300227"/>
                  </a:lnTo>
                  <a:lnTo>
                    <a:pt x="978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1" name="object 71" descr=""/>
          <p:cNvSpPr txBox="1"/>
          <p:nvPr/>
        </p:nvSpPr>
        <p:spPr>
          <a:xfrm>
            <a:off x="4576317" y="3377311"/>
            <a:ext cx="75438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Arial"/>
                <a:cs typeface="Arial"/>
              </a:rPr>
              <a:t>Investors</a:t>
            </a:r>
            <a:endParaRPr sz="1300">
              <a:latin typeface="Arial"/>
              <a:cs typeface="Arial"/>
            </a:endParaRPr>
          </a:p>
        </p:txBody>
      </p:sp>
      <p:sp>
        <p:nvSpPr>
          <p:cNvPr id="72" name="object 72" descr=""/>
          <p:cNvSpPr/>
          <p:nvPr/>
        </p:nvSpPr>
        <p:spPr>
          <a:xfrm>
            <a:off x="4651247" y="3766820"/>
            <a:ext cx="603885" cy="508000"/>
          </a:xfrm>
          <a:custGeom>
            <a:avLst/>
            <a:gdLst/>
            <a:ahLst/>
            <a:cxnLst/>
            <a:rect l="l" t="t" r="r" b="b"/>
            <a:pathLst>
              <a:path w="603885" h="508000">
                <a:moveTo>
                  <a:pt x="444373" y="459739"/>
                </a:moveTo>
                <a:lnTo>
                  <a:pt x="156337" y="459739"/>
                </a:lnTo>
                <a:lnTo>
                  <a:pt x="152907" y="462279"/>
                </a:lnTo>
                <a:lnTo>
                  <a:pt x="152907" y="505459"/>
                </a:lnTo>
                <a:lnTo>
                  <a:pt x="156337" y="507999"/>
                </a:lnTo>
                <a:lnTo>
                  <a:pt x="444373" y="507999"/>
                </a:lnTo>
                <a:lnTo>
                  <a:pt x="447801" y="505459"/>
                </a:lnTo>
                <a:lnTo>
                  <a:pt x="447801" y="462279"/>
                </a:lnTo>
                <a:lnTo>
                  <a:pt x="444373" y="459739"/>
                </a:lnTo>
                <a:close/>
              </a:path>
              <a:path w="603885" h="508000">
                <a:moveTo>
                  <a:pt x="283972" y="334009"/>
                </a:moveTo>
                <a:lnTo>
                  <a:pt x="253746" y="334009"/>
                </a:lnTo>
                <a:lnTo>
                  <a:pt x="253746" y="438149"/>
                </a:lnTo>
                <a:lnTo>
                  <a:pt x="181101" y="438149"/>
                </a:lnTo>
                <a:lnTo>
                  <a:pt x="178307" y="440689"/>
                </a:lnTo>
                <a:lnTo>
                  <a:pt x="178307" y="459739"/>
                </a:lnTo>
                <a:lnTo>
                  <a:pt x="422401" y="459739"/>
                </a:lnTo>
                <a:lnTo>
                  <a:pt x="422401" y="440689"/>
                </a:lnTo>
                <a:lnTo>
                  <a:pt x="420687" y="439419"/>
                </a:lnTo>
                <a:lnTo>
                  <a:pt x="283972" y="439419"/>
                </a:lnTo>
                <a:lnTo>
                  <a:pt x="283972" y="334009"/>
                </a:lnTo>
                <a:close/>
              </a:path>
              <a:path w="603885" h="508000">
                <a:moveTo>
                  <a:pt x="358648" y="334009"/>
                </a:moveTo>
                <a:lnTo>
                  <a:pt x="328549" y="334009"/>
                </a:lnTo>
                <a:lnTo>
                  <a:pt x="328549" y="439419"/>
                </a:lnTo>
                <a:lnTo>
                  <a:pt x="420687" y="439419"/>
                </a:lnTo>
                <a:lnTo>
                  <a:pt x="418973" y="438149"/>
                </a:lnTo>
                <a:lnTo>
                  <a:pt x="358648" y="438149"/>
                </a:lnTo>
                <a:lnTo>
                  <a:pt x="358648" y="334009"/>
                </a:lnTo>
                <a:close/>
              </a:path>
              <a:path w="603885" h="508000">
                <a:moveTo>
                  <a:pt x="553465" y="0"/>
                </a:moveTo>
                <a:lnTo>
                  <a:pt x="50037" y="0"/>
                </a:lnTo>
                <a:lnTo>
                  <a:pt x="47371" y="2539"/>
                </a:lnTo>
                <a:lnTo>
                  <a:pt x="46609" y="6349"/>
                </a:lnTo>
                <a:lnTo>
                  <a:pt x="0" y="326389"/>
                </a:lnTo>
                <a:lnTo>
                  <a:pt x="0" y="327659"/>
                </a:lnTo>
                <a:lnTo>
                  <a:pt x="635" y="330199"/>
                </a:lnTo>
                <a:lnTo>
                  <a:pt x="1397" y="331469"/>
                </a:lnTo>
                <a:lnTo>
                  <a:pt x="3428" y="334009"/>
                </a:lnTo>
                <a:lnTo>
                  <a:pt x="600075" y="334009"/>
                </a:lnTo>
                <a:lnTo>
                  <a:pt x="602106" y="331469"/>
                </a:lnTo>
                <a:lnTo>
                  <a:pt x="602868" y="330199"/>
                </a:lnTo>
                <a:lnTo>
                  <a:pt x="603503" y="327659"/>
                </a:lnTo>
                <a:lnTo>
                  <a:pt x="603503" y="326389"/>
                </a:lnTo>
                <a:lnTo>
                  <a:pt x="596845" y="280669"/>
                </a:lnTo>
                <a:lnTo>
                  <a:pt x="48640" y="280669"/>
                </a:lnTo>
                <a:lnTo>
                  <a:pt x="47371" y="279399"/>
                </a:lnTo>
                <a:lnTo>
                  <a:pt x="47498" y="275589"/>
                </a:lnTo>
                <a:lnTo>
                  <a:pt x="55499" y="212089"/>
                </a:lnTo>
                <a:lnTo>
                  <a:pt x="56261" y="209549"/>
                </a:lnTo>
                <a:lnTo>
                  <a:pt x="56896" y="208279"/>
                </a:lnTo>
                <a:lnTo>
                  <a:pt x="586303" y="208279"/>
                </a:lnTo>
                <a:lnTo>
                  <a:pt x="582788" y="184149"/>
                </a:lnTo>
                <a:lnTo>
                  <a:pt x="58927" y="184149"/>
                </a:lnTo>
                <a:lnTo>
                  <a:pt x="59689" y="181609"/>
                </a:lnTo>
                <a:lnTo>
                  <a:pt x="67182" y="121919"/>
                </a:lnTo>
                <a:lnTo>
                  <a:pt x="67182" y="120649"/>
                </a:lnTo>
                <a:lnTo>
                  <a:pt x="68579" y="119379"/>
                </a:lnTo>
                <a:lnTo>
                  <a:pt x="573356" y="119379"/>
                </a:lnTo>
                <a:lnTo>
                  <a:pt x="570211" y="97789"/>
                </a:lnTo>
                <a:lnTo>
                  <a:pt x="72009" y="97789"/>
                </a:lnTo>
                <a:lnTo>
                  <a:pt x="70612" y="96519"/>
                </a:lnTo>
                <a:lnTo>
                  <a:pt x="70719" y="93979"/>
                </a:lnTo>
                <a:lnTo>
                  <a:pt x="77469" y="41909"/>
                </a:lnTo>
                <a:lnTo>
                  <a:pt x="77469" y="39369"/>
                </a:lnTo>
                <a:lnTo>
                  <a:pt x="78866" y="38099"/>
                </a:lnTo>
                <a:lnTo>
                  <a:pt x="561518" y="38099"/>
                </a:lnTo>
                <a:lnTo>
                  <a:pt x="556894" y="6349"/>
                </a:lnTo>
                <a:lnTo>
                  <a:pt x="556132" y="2539"/>
                </a:lnTo>
                <a:lnTo>
                  <a:pt x="553465" y="0"/>
                </a:lnTo>
                <a:close/>
              </a:path>
              <a:path w="603885" h="508000">
                <a:moveTo>
                  <a:pt x="142621" y="208279"/>
                </a:moveTo>
                <a:lnTo>
                  <a:pt x="119379" y="208279"/>
                </a:lnTo>
                <a:lnTo>
                  <a:pt x="120650" y="209549"/>
                </a:lnTo>
                <a:lnTo>
                  <a:pt x="120554" y="213359"/>
                </a:lnTo>
                <a:lnTo>
                  <a:pt x="114789" y="275589"/>
                </a:lnTo>
                <a:lnTo>
                  <a:pt x="114671" y="276859"/>
                </a:lnTo>
                <a:lnTo>
                  <a:pt x="114553" y="278129"/>
                </a:lnTo>
                <a:lnTo>
                  <a:pt x="113791" y="279399"/>
                </a:lnTo>
                <a:lnTo>
                  <a:pt x="113156" y="280669"/>
                </a:lnTo>
                <a:lnTo>
                  <a:pt x="137160" y="280669"/>
                </a:lnTo>
                <a:lnTo>
                  <a:pt x="135762" y="279399"/>
                </a:lnTo>
                <a:lnTo>
                  <a:pt x="135848" y="276859"/>
                </a:lnTo>
                <a:lnTo>
                  <a:pt x="141118" y="213359"/>
                </a:lnTo>
                <a:lnTo>
                  <a:pt x="141224" y="209549"/>
                </a:lnTo>
                <a:lnTo>
                  <a:pt x="142621" y="208279"/>
                </a:lnTo>
                <a:close/>
              </a:path>
              <a:path w="603885" h="508000">
                <a:moveTo>
                  <a:pt x="227711" y="208279"/>
                </a:moveTo>
                <a:lnTo>
                  <a:pt x="204342" y="208279"/>
                </a:lnTo>
                <a:lnTo>
                  <a:pt x="205739" y="209549"/>
                </a:lnTo>
                <a:lnTo>
                  <a:pt x="205643" y="213359"/>
                </a:lnTo>
                <a:lnTo>
                  <a:pt x="203051" y="275589"/>
                </a:lnTo>
                <a:lnTo>
                  <a:pt x="202946" y="279399"/>
                </a:lnTo>
                <a:lnTo>
                  <a:pt x="200913" y="280669"/>
                </a:lnTo>
                <a:lnTo>
                  <a:pt x="225678" y="280669"/>
                </a:lnTo>
                <a:lnTo>
                  <a:pt x="223519" y="279399"/>
                </a:lnTo>
                <a:lnTo>
                  <a:pt x="224281" y="278129"/>
                </a:lnTo>
                <a:lnTo>
                  <a:pt x="226274" y="213359"/>
                </a:lnTo>
                <a:lnTo>
                  <a:pt x="226313" y="209549"/>
                </a:lnTo>
                <a:lnTo>
                  <a:pt x="227711" y="208279"/>
                </a:lnTo>
                <a:close/>
              </a:path>
              <a:path w="603885" h="508000">
                <a:moveTo>
                  <a:pt x="313436" y="208279"/>
                </a:moveTo>
                <a:lnTo>
                  <a:pt x="290067" y="208279"/>
                </a:lnTo>
                <a:lnTo>
                  <a:pt x="291464" y="209549"/>
                </a:lnTo>
                <a:lnTo>
                  <a:pt x="291452" y="213359"/>
                </a:lnTo>
                <a:lnTo>
                  <a:pt x="290854" y="275589"/>
                </a:lnTo>
                <a:lnTo>
                  <a:pt x="290829" y="279399"/>
                </a:lnTo>
                <a:lnTo>
                  <a:pt x="289432" y="280669"/>
                </a:lnTo>
                <a:lnTo>
                  <a:pt x="313436" y="280669"/>
                </a:lnTo>
                <a:lnTo>
                  <a:pt x="312038" y="279399"/>
                </a:lnTo>
                <a:lnTo>
                  <a:pt x="312038" y="209549"/>
                </a:lnTo>
                <a:lnTo>
                  <a:pt x="313436" y="208279"/>
                </a:lnTo>
                <a:close/>
              </a:path>
              <a:path w="603885" h="508000">
                <a:moveTo>
                  <a:pt x="398399" y="208279"/>
                </a:moveTo>
                <a:lnTo>
                  <a:pt x="375157" y="208279"/>
                </a:lnTo>
                <a:lnTo>
                  <a:pt x="376554" y="209549"/>
                </a:lnTo>
                <a:lnTo>
                  <a:pt x="376647" y="213359"/>
                </a:lnTo>
                <a:lnTo>
                  <a:pt x="379121" y="275589"/>
                </a:lnTo>
                <a:lnTo>
                  <a:pt x="379222" y="279399"/>
                </a:lnTo>
                <a:lnTo>
                  <a:pt x="377825" y="280669"/>
                </a:lnTo>
                <a:lnTo>
                  <a:pt x="401827" y="280669"/>
                </a:lnTo>
                <a:lnTo>
                  <a:pt x="400557" y="279399"/>
                </a:lnTo>
                <a:lnTo>
                  <a:pt x="400438" y="275589"/>
                </a:lnTo>
                <a:lnTo>
                  <a:pt x="397195" y="213359"/>
                </a:lnTo>
                <a:lnTo>
                  <a:pt x="397128" y="209549"/>
                </a:lnTo>
                <a:lnTo>
                  <a:pt x="398399" y="208279"/>
                </a:lnTo>
                <a:close/>
              </a:path>
              <a:path w="603885" h="508000">
                <a:moveTo>
                  <a:pt x="484124" y="208279"/>
                </a:moveTo>
                <a:lnTo>
                  <a:pt x="460882" y="208279"/>
                </a:lnTo>
                <a:lnTo>
                  <a:pt x="462279" y="209549"/>
                </a:lnTo>
                <a:lnTo>
                  <a:pt x="462365" y="212089"/>
                </a:lnTo>
                <a:lnTo>
                  <a:pt x="467534" y="275589"/>
                </a:lnTo>
                <a:lnTo>
                  <a:pt x="467637" y="276859"/>
                </a:lnTo>
                <a:lnTo>
                  <a:pt x="467740" y="279399"/>
                </a:lnTo>
                <a:lnTo>
                  <a:pt x="466343" y="280669"/>
                </a:lnTo>
                <a:lnTo>
                  <a:pt x="490347" y="280669"/>
                </a:lnTo>
                <a:lnTo>
                  <a:pt x="488950" y="279399"/>
                </a:lnTo>
                <a:lnTo>
                  <a:pt x="488854" y="276859"/>
                </a:lnTo>
                <a:lnTo>
                  <a:pt x="482971" y="213359"/>
                </a:lnTo>
                <a:lnTo>
                  <a:pt x="482853" y="209549"/>
                </a:lnTo>
                <a:lnTo>
                  <a:pt x="484124" y="208279"/>
                </a:lnTo>
                <a:close/>
              </a:path>
              <a:path w="603885" h="508000">
                <a:moveTo>
                  <a:pt x="586303" y="208279"/>
                </a:moveTo>
                <a:lnTo>
                  <a:pt x="545846" y="208279"/>
                </a:lnTo>
                <a:lnTo>
                  <a:pt x="547242" y="209549"/>
                </a:lnTo>
                <a:lnTo>
                  <a:pt x="547242" y="212089"/>
                </a:lnTo>
                <a:lnTo>
                  <a:pt x="556132" y="276859"/>
                </a:lnTo>
                <a:lnTo>
                  <a:pt x="556132" y="279399"/>
                </a:lnTo>
                <a:lnTo>
                  <a:pt x="554863" y="280669"/>
                </a:lnTo>
                <a:lnTo>
                  <a:pt x="596845" y="280669"/>
                </a:lnTo>
                <a:lnTo>
                  <a:pt x="586303" y="208279"/>
                </a:lnTo>
                <a:close/>
              </a:path>
              <a:path w="603885" h="508000">
                <a:moveTo>
                  <a:pt x="150240" y="119379"/>
                </a:moveTo>
                <a:lnTo>
                  <a:pt x="127507" y="119379"/>
                </a:lnTo>
                <a:lnTo>
                  <a:pt x="128904" y="120649"/>
                </a:lnTo>
                <a:lnTo>
                  <a:pt x="128819" y="124459"/>
                </a:lnTo>
                <a:lnTo>
                  <a:pt x="123563" y="180339"/>
                </a:lnTo>
                <a:lnTo>
                  <a:pt x="123443" y="184149"/>
                </a:lnTo>
                <a:lnTo>
                  <a:pt x="143382" y="184149"/>
                </a:lnTo>
                <a:lnTo>
                  <a:pt x="143456" y="180339"/>
                </a:lnTo>
                <a:lnTo>
                  <a:pt x="147880" y="124459"/>
                </a:lnTo>
                <a:lnTo>
                  <a:pt x="147981" y="123189"/>
                </a:lnTo>
                <a:lnTo>
                  <a:pt x="148081" y="121919"/>
                </a:lnTo>
                <a:lnTo>
                  <a:pt x="148843" y="120649"/>
                </a:lnTo>
                <a:lnTo>
                  <a:pt x="150240" y="119379"/>
                </a:lnTo>
                <a:close/>
              </a:path>
              <a:path w="603885" h="508000">
                <a:moveTo>
                  <a:pt x="231139" y="119379"/>
                </a:moveTo>
                <a:lnTo>
                  <a:pt x="208534" y="119379"/>
                </a:lnTo>
                <a:lnTo>
                  <a:pt x="210565" y="120649"/>
                </a:lnTo>
                <a:lnTo>
                  <a:pt x="209803" y="123189"/>
                </a:lnTo>
                <a:lnTo>
                  <a:pt x="207194" y="180339"/>
                </a:lnTo>
                <a:lnTo>
                  <a:pt x="207137" y="184149"/>
                </a:lnTo>
                <a:lnTo>
                  <a:pt x="227711" y="184149"/>
                </a:lnTo>
                <a:lnTo>
                  <a:pt x="227742" y="180339"/>
                </a:lnTo>
                <a:lnTo>
                  <a:pt x="229656" y="124459"/>
                </a:lnTo>
                <a:lnTo>
                  <a:pt x="229742" y="120649"/>
                </a:lnTo>
                <a:lnTo>
                  <a:pt x="231139" y="119379"/>
                </a:lnTo>
                <a:close/>
              </a:path>
              <a:path w="603885" h="508000">
                <a:moveTo>
                  <a:pt x="312674" y="119379"/>
                </a:moveTo>
                <a:lnTo>
                  <a:pt x="290067" y="119379"/>
                </a:lnTo>
                <a:lnTo>
                  <a:pt x="292100" y="120649"/>
                </a:lnTo>
                <a:lnTo>
                  <a:pt x="291478" y="180339"/>
                </a:lnTo>
                <a:lnTo>
                  <a:pt x="291464" y="184149"/>
                </a:lnTo>
                <a:lnTo>
                  <a:pt x="311403" y="184149"/>
                </a:lnTo>
                <a:lnTo>
                  <a:pt x="311403" y="120649"/>
                </a:lnTo>
                <a:lnTo>
                  <a:pt x="312674" y="119379"/>
                </a:lnTo>
                <a:close/>
              </a:path>
              <a:path w="603885" h="508000">
                <a:moveTo>
                  <a:pt x="394335" y="119379"/>
                </a:moveTo>
                <a:lnTo>
                  <a:pt x="371728" y="119379"/>
                </a:lnTo>
                <a:lnTo>
                  <a:pt x="373125" y="120649"/>
                </a:lnTo>
                <a:lnTo>
                  <a:pt x="373224" y="124459"/>
                </a:lnTo>
                <a:lnTo>
                  <a:pt x="375735" y="180339"/>
                </a:lnTo>
                <a:lnTo>
                  <a:pt x="375792" y="184149"/>
                </a:lnTo>
                <a:lnTo>
                  <a:pt x="395731" y="184149"/>
                </a:lnTo>
                <a:lnTo>
                  <a:pt x="395628" y="180339"/>
                </a:lnTo>
                <a:lnTo>
                  <a:pt x="392997" y="124459"/>
                </a:lnTo>
                <a:lnTo>
                  <a:pt x="392938" y="120649"/>
                </a:lnTo>
                <a:lnTo>
                  <a:pt x="394335" y="119379"/>
                </a:lnTo>
                <a:close/>
              </a:path>
              <a:path w="603885" h="508000">
                <a:moveTo>
                  <a:pt x="475234" y="119379"/>
                </a:moveTo>
                <a:lnTo>
                  <a:pt x="453263" y="119379"/>
                </a:lnTo>
                <a:lnTo>
                  <a:pt x="454660" y="120649"/>
                </a:lnTo>
                <a:lnTo>
                  <a:pt x="454735" y="123189"/>
                </a:lnTo>
                <a:lnTo>
                  <a:pt x="459382" y="180339"/>
                </a:lnTo>
                <a:lnTo>
                  <a:pt x="459486" y="184149"/>
                </a:lnTo>
                <a:lnTo>
                  <a:pt x="480060" y="184149"/>
                </a:lnTo>
                <a:lnTo>
                  <a:pt x="479962" y="181609"/>
                </a:lnTo>
                <a:lnTo>
                  <a:pt x="473837" y="123189"/>
                </a:lnTo>
                <a:lnTo>
                  <a:pt x="473837" y="120649"/>
                </a:lnTo>
                <a:lnTo>
                  <a:pt x="475234" y="119379"/>
                </a:lnTo>
                <a:close/>
              </a:path>
              <a:path w="603885" h="508000">
                <a:moveTo>
                  <a:pt x="573356" y="119379"/>
                </a:moveTo>
                <a:lnTo>
                  <a:pt x="534924" y="119379"/>
                </a:lnTo>
                <a:lnTo>
                  <a:pt x="535559" y="120649"/>
                </a:lnTo>
                <a:lnTo>
                  <a:pt x="535559" y="121919"/>
                </a:lnTo>
                <a:lnTo>
                  <a:pt x="543813" y="181609"/>
                </a:lnTo>
                <a:lnTo>
                  <a:pt x="543813" y="184149"/>
                </a:lnTo>
                <a:lnTo>
                  <a:pt x="582788" y="184149"/>
                </a:lnTo>
                <a:lnTo>
                  <a:pt x="573356" y="119379"/>
                </a:lnTo>
                <a:close/>
              </a:path>
              <a:path w="603885" h="508000">
                <a:moveTo>
                  <a:pt x="157099" y="38099"/>
                </a:moveTo>
                <a:lnTo>
                  <a:pt x="135127" y="38099"/>
                </a:lnTo>
                <a:lnTo>
                  <a:pt x="136525" y="40639"/>
                </a:lnTo>
                <a:lnTo>
                  <a:pt x="136437" y="43179"/>
                </a:lnTo>
                <a:lnTo>
                  <a:pt x="130937" y="95249"/>
                </a:lnTo>
                <a:lnTo>
                  <a:pt x="130937" y="96519"/>
                </a:lnTo>
                <a:lnTo>
                  <a:pt x="130301" y="97789"/>
                </a:lnTo>
                <a:lnTo>
                  <a:pt x="152273" y="97789"/>
                </a:lnTo>
                <a:lnTo>
                  <a:pt x="150875" y="96519"/>
                </a:lnTo>
                <a:lnTo>
                  <a:pt x="150939" y="93979"/>
                </a:lnTo>
                <a:lnTo>
                  <a:pt x="154842" y="43179"/>
                </a:lnTo>
                <a:lnTo>
                  <a:pt x="154939" y="39369"/>
                </a:lnTo>
                <a:lnTo>
                  <a:pt x="157099" y="38099"/>
                </a:lnTo>
                <a:close/>
              </a:path>
              <a:path w="603885" h="508000">
                <a:moveTo>
                  <a:pt x="234568" y="38099"/>
                </a:moveTo>
                <a:lnTo>
                  <a:pt x="213232" y="38099"/>
                </a:lnTo>
                <a:lnTo>
                  <a:pt x="214629" y="40639"/>
                </a:lnTo>
                <a:lnTo>
                  <a:pt x="214525" y="43179"/>
                </a:lnTo>
                <a:lnTo>
                  <a:pt x="212025" y="93979"/>
                </a:lnTo>
                <a:lnTo>
                  <a:pt x="211962" y="95249"/>
                </a:lnTo>
                <a:lnTo>
                  <a:pt x="211200" y="96519"/>
                </a:lnTo>
                <a:lnTo>
                  <a:pt x="209803" y="97789"/>
                </a:lnTo>
                <a:lnTo>
                  <a:pt x="232537" y="97789"/>
                </a:lnTo>
                <a:lnTo>
                  <a:pt x="231139" y="96519"/>
                </a:lnTo>
                <a:lnTo>
                  <a:pt x="231171" y="93979"/>
                </a:lnTo>
                <a:lnTo>
                  <a:pt x="233123" y="43179"/>
                </a:lnTo>
                <a:lnTo>
                  <a:pt x="233172" y="39369"/>
                </a:lnTo>
                <a:lnTo>
                  <a:pt x="234568" y="38099"/>
                </a:lnTo>
                <a:close/>
              </a:path>
              <a:path w="603885" h="508000">
                <a:moveTo>
                  <a:pt x="312038" y="38099"/>
                </a:moveTo>
                <a:lnTo>
                  <a:pt x="290829" y="38099"/>
                </a:lnTo>
                <a:lnTo>
                  <a:pt x="292100" y="39369"/>
                </a:lnTo>
                <a:lnTo>
                  <a:pt x="292100" y="96519"/>
                </a:lnTo>
                <a:lnTo>
                  <a:pt x="290067" y="97789"/>
                </a:lnTo>
                <a:lnTo>
                  <a:pt x="312674" y="97789"/>
                </a:lnTo>
                <a:lnTo>
                  <a:pt x="311403" y="96519"/>
                </a:lnTo>
                <a:lnTo>
                  <a:pt x="310659" y="43179"/>
                </a:lnTo>
                <a:lnTo>
                  <a:pt x="310641" y="39369"/>
                </a:lnTo>
                <a:lnTo>
                  <a:pt x="312038" y="38099"/>
                </a:lnTo>
                <a:close/>
              </a:path>
              <a:path w="603885" h="508000">
                <a:moveTo>
                  <a:pt x="390271" y="38099"/>
                </a:moveTo>
                <a:lnTo>
                  <a:pt x="368300" y="38099"/>
                </a:lnTo>
                <a:lnTo>
                  <a:pt x="369697" y="39369"/>
                </a:lnTo>
                <a:lnTo>
                  <a:pt x="370331" y="41909"/>
                </a:lnTo>
                <a:lnTo>
                  <a:pt x="372315" y="93979"/>
                </a:lnTo>
                <a:lnTo>
                  <a:pt x="372363" y="96519"/>
                </a:lnTo>
                <a:lnTo>
                  <a:pt x="370966" y="97789"/>
                </a:lnTo>
                <a:lnTo>
                  <a:pt x="392938" y="97789"/>
                </a:lnTo>
                <a:lnTo>
                  <a:pt x="391540" y="96519"/>
                </a:lnTo>
                <a:lnTo>
                  <a:pt x="391499" y="93979"/>
                </a:lnTo>
                <a:lnTo>
                  <a:pt x="388938" y="43179"/>
                </a:lnTo>
                <a:lnTo>
                  <a:pt x="388874" y="40639"/>
                </a:lnTo>
                <a:lnTo>
                  <a:pt x="390271" y="38099"/>
                </a:lnTo>
                <a:close/>
              </a:path>
              <a:path w="603885" h="508000">
                <a:moveTo>
                  <a:pt x="467740" y="38099"/>
                </a:moveTo>
                <a:lnTo>
                  <a:pt x="446404" y="38099"/>
                </a:lnTo>
                <a:lnTo>
                  <a:pt x="447801" y="39369"/>
                </a:lnTo>
                <a:lnTo>
                  <a:pt x="447867" y="41909"/>
                </a:lnTo>
                <a:lnTo>
                  <a:pt x="451894" y="93979"/>
                </a:lnTo>
                <a:lnTo>
                  <a:pt x="451992" y="95249"/>
                </a:lnTo>
                <a:lnTo>
                  <a:pt x="452627" y="96519"/>
                </a:lnTo>
                <a:lnTo>
                  <a:pt x="451230" y="97789"/>
                </a:lnTo>
                <a:lnTo>
                  <a:pt x="473201" y="97789"/>
                </a:lnTo>
                <a:lnTo>
                  <a:pt x="471804" y="96519"/>
                </a:lnTo>
                <a:lnTo>
                  <a:pt x="471729" y="93979"/>
                </a:lnTo>
                <a:lnTo>
                  <a:pt x="467094" y="43179"/>
                </a:lnTo>
                <a:lnTo>
                  <a:pt x="466978" y="41909"/>
                </a:lnTo>
                <a:lnTo>
                  <a:pt x="466343" y="40639"/>
                </a:lnTo>
                <a:lnTo>
                  <a:pt x="467740" y="38099"/>
                </a:lnTo>
                <a:close/>
              </a:path>
              <a:path w="603885" h="508000">
                <a:moveTo>
                  <a:pt x="561518" y="38099"/>
                </a:moveTo>
                <a:lnTo>
                  <a:pt x="524001" y="38099"/>
                </a:lnTo>
                <a:lnTo>
                  <a:pt x="525272" y="39369"/>
                </a:lnTo>
                <a:lnTo>
                  <a:pt x="525379" y="41909"/>
                </a:lnTo>
                <a:lnTo>
                  <a:pt x="532129" y="93979"/>
                </a:lnTo>
                <a:lnTo>
                  <a:pt x="532891" y="96519"/>
                </a:lnTo>
                <a:lnTo>
                  <a:pt x="530860" y="97789"/>
                </a:lnTo>
                <a:lnTo>
                  <a:pt x="570211" y="97789"/>
                </a:lnTo>
                <a:lnTo>
                  <a:pt x="561518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 descr=""/>
          <p:cNvSpPr/>
          <p:nvPr/>
        </p:nvSpPr>
        <p:spPr>
          <a:xfrm>
            <a:off x="7429500" y="1193291"/>
            <a:ext cx="1498600" cy="477520"/>
          </a:xfrm>
          <a:custGeom>
            <a:avLst/>
            <a:gdLst/>
            <a:ahLst/>
            <a:cxnLst/>
            <a:rect l="l" t="t" r="r" b="b"/>
            <a:pathLst>
              <a:path w="1498600" h="477519">
                <a:moveTo>
                  <a:pt x="1498092" y="0"/>
                </a:moveTo>
                <a:lnTo>
                  <a:pt x="0" y="0"/>
                </a:lnTo>
                <a:lnTo>
                  <a:pt x="0" y="477012"/>
                </a:lnTo>
                <a:lnTo>
                  <a:pt x="1498092" y="477012"/>
                </a:lnTo>
                <a:lnTo>
                  <a:pt x="14980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 descr=""/>
          <p:cNvSpPr txBox="1"/>
          <p:nvPr/>
        </p:nvSpPr>
        <p:spPr>
          <a:xfrm>
            <a:off x="7326248" y="1259205"/>
            <a:ext cx="170688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 i="1">
                <a:solidFill>
                  <a:srgbClr val="001F5F"/>
                </a:solidFill>
                <a:latin typeface="Arial"/>
                <a:cs typeface="Arial"/>
              </a:rPr>
              <a:t>Bank</a:t>
            </a:r>
            <a:r>
              <a:rPr dirty="0" sz="2000" spc="-5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000" spc="-10" b="1" i="1">
                <a:solidFill>
                  <a:srgbClr val="001F5F"/>
                </a:solidFill>
                <a:latin typeface="Arial"/>
                <a:cs typeface="Arial"/>
              </a:rPr>
              <a:t>Lending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75" name="object 75" descr=""/>
          <p:cNvGrpSpPr/>
          <p:nvPr/>
        </p:nvGrpSpPr>
        <p:grpSpPr>
          <a:xfrm>
            <a:off x="7337806" y="1551812"/>
            <a:ext cx="1681480" cy="313690"/>
            <a:chOff x="7337806" y="1551812"/>
            <a:chExt cx="1681480" cy="313690"/>
          </a:xfrm>
        </p:grpSpPr>
        <p:sp>
          <p:nvSpPr>
            <p:cNvPr id="76" name="object 76" descr=""/>
            <p:cNvSpPr/>
            <p:nvPr/>
          </p:nvSpPr>
          <p:spPr>
            <a:xfrm>
              <a:off x="7337806" y="1551812"/>
              <a:ext cx="1681480" cy="12700"/>
            </a:xfrm>
            <a:custGeom>
              <a:avLst/>
              <a:gdLst/>
              <a:ahLst/>
              <a:cxnLst/>
              <a:rect l="l" t="t" r="r" b="b"/>
              <a:pathLst>
                <a:path w="1681479" h="12700">
                  <a:moveTo>
                    <a:pt x="1680972" y="0"/>
                  </a:moveTo>
                  <a:lnTo>
                    <a:pt x="0" y="0"/>
                  </a:lnTo>
                  <a:lnTo>
                    <a:pt x="0" y="12192"/>
                  </a:lnTo>
                  <a:lnTo>
                    <a:pt x="1680972" y="12192"/>
                  </a:lnTo>
                  <a:lnTo>
                    <a:pt x="1680972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7687056" y="1565147"/>
              <a:ext cx="990600" cy="300355"/>
            </a:xfrm>
            <a:custGeom>
              <a:avLst/>
              <a:gdLst/>
              <a:ahLst/>
              <a:cxnLst/>
              <a:rect l="l" t="t" r="r" b="b"/>
              <a:pathLst>
                <a:path w="990600" h="300355">
                  <a:moveTo>
                    <a:pt x="990600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990600" y="300227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8" name="object 78" descr=""/>
          <p:cNvSpPr txBox="1"/>
          <p:nvPr/>
        </p:nvSpPr>
        <p:spPr>
          <a:xfrm>
            <a:off x="1783842" y="1257681"/>
            <a:ext cx="302895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 i="1">
                <a:solidFill>
                  <a:srgbClr val="001F5F"/>
                </a:solidFill>
                <a:latin typeface="Arial"/>
                <a:cs typeface="Arial"/>
              </a:rPr>
              <a:t>Capital</a:t>
            </a:r>
            <a:r>
              <a:rPr dirty="0" sz="2000" spc="-60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Arial"/>
                <a:cs typeface="Arial"/>
              </a:rPr>
              <a:t>Market</a:t>
            </a:r>
            <a:r>
              <a:rPr dirty="0" sz="2000" spc="-50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000" spc="-10" b="1" i="1">
                <a:solidFill>
                  <a:srgbClr val="001F5F"/>
                </a:solidFill>
                <a:latin typeface="Arial"/>
                <a:cs typeface="Arial"/>
              </a:rPr>
              <a:t>Financing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79" name="object 79" descr=""/>
          <p:cNvSpPr/>
          <p:nvPr/>
        </p:nvSpPr>
        <p:spPr>
          <a:xfrm>
            <a:off x="1796288" y="1550415"/>
            <a:ext cx="3004185" cy="2692400"/>
          </a:xfrm>
          <a:custGeom>
            <a:avLst/>
            <a:gdLst/>
            <a:ahLst/>
            <a:cxnLst/>
            <a:rect l="l" t="t" r="r" b="b"/>
            <a:pathLst>
              <a:path w="3004185" h="2692400">
                <a:moveTo>
                  <a:pt x="1795780" y="2212340"/>
                </a:moveTo>
                <a:lnTo>
                  <a:pt x="1551940" y="1732280"/>
                </a:lnTo>
                <a:lnTo>
                  <a:pt x="1551940" y="1972310"/>
                </a:lnTo>
                <a:lnTo>
                  <a:pt x="1308100" y="1972310"/>
                </a:lnTo>
                <a:lnTo>
                  <a:pt x="1308100" y="2452370"/>
                </a:lnTo>
                <a:lnTo>
                  <a:pt x="1551940" y="2452370"/>
                </a:lnTo>
                <a:lnTo>
                  <a:pt x="1551940" y="2692400"/>
                </a:lnTo>
                <a:lnTo>
                  <a:pt x="1795780" y="2212340"/>
                </a:lnTo>
                <a:close/>
              </a:path>
              <a:path w="3004185" h="2692400">
                <a:moveTo>
                  <a:pt x="3003804" y="0"/>
                </a:moveTo>
                <a:lnTo>
                  <a:pt x="0" y="0"/>
                </a:lnTo>
                <a:lnTo>
                  <a:pt x="0" y="12192"/>
                </a:lnTo>
                <a:lnTo>
                  <a:pt x="3003804" y="12192"/>
                </a:lnTo>
                <a:lnTo>
                  <a:pt x="3003804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198" rIns="0" bIns="0" rtlCol="0" vert="horz">
            <a:spAutoFit/>
          </a:bodyPr>
          <a:lstStyle/>
          <a:p>
            <a:pPr marL="3175">
              <a:lnSpc>
                <a:spcPct val="100000"/>
              </a:lnSpc>
              <a:spcBef>
                <a:spcPts val="95"/>
              </a:spcBef>
            </a:pPr>
            <a:r>
              <a:rPr dirty="0" sz="2200"/>
              <a:t>The</a:t>
            </a:r>
            <a:r>
              <a:rPr dirty="0" sz="2200" spc="-55"/>
              <a:t> </a:t>
            </a:r>
            <a:r>
              <a:rPr dirty="0" sz="2200"/>
              <a:t>Role</a:t>
            </a:r>
            <a:r>
              <a:rPr dirty="0" sz="2200" spc="-45"/>
              <a:t> </a:t>
            </a:r>
            <a:r>
              <a:rPr dirty="0" sz="2200"/>
              <a:t>of</a:t>
            </a:r>
            <a:r>
              <a:rPr dirty="0" sz="2200" spc="-50"/>
              <a:t> </a:t>
            </a:r>
            <a:r>
              <a:rPr dirty="0" sz="2200"/>
              <a:t>Banks</a:t>
            </a:r>
            <a:r>
              <a:rPr dirty="0" sz="2200" spc="-55"/>
              <a:t> </a:t>
            </a:r>
            <a:r>
              <a:rPr dirty="0" sz="2200"/>
              <a:t>in</a:t>
            </a:r>
            <a:r>
              <a:rPr dirty="0" sz="2200" spc="-45"/>
              <a:t> </a:t>
            </a:r>
            <a:r>
              <a:rPr dirty="0" sz="2200" spc="-10"/>
              <a:t>Transition</a:t>
            </a:r>
            <a:r>
              <a:rPr dirty="0" sz="2200" spc="-40"/>
              <a:t> </a:t>
            </a:r>
            <a:r>
              <a:rPr dirty="0" sz="2200"/>
              <a:t>Finance</a:t>
            </a:r>
            <a:r>
              <a:rPr dirty="0" sz="2200" spc="-35"/>
              <a:t> </a:t>
            </a:r>
            <a:r>
              <a:rPr dirty="0" sz="2200"/>
              <a:t>…</a:t>
            </a:r>
            <a:r>
              <a:rPr dirty="0" sz="2200" spc="-30"/>
              <a:t> </a:t>
            </a:r>
            <a:r>
              <a:rPr dirty="0" sz="2000"/>
              <a:t>Providing</a:t>
            </a:r>
            <a:r>
              <a:rPr dirty="0" sz="2000" spc="-40"/>
              <a:t> </a:t>
            </a:r>
            <a:r>
              <a:rPr dirty="0" sz="2000"/>
              <a:t>“New</a:t>
            </a:r>
            <a:r>
              <a:rPr dirty="0" sz="2000" spc="-65"/>
              <a:t> </a:t>
            </a:r>
            <a:r>
              <a:rPr dirty="0" sz="2000" spc="-10"/>
              <a:t>Money”</a:t>
            </a:r>
            <a:endParaRPr sz="2000"/>
          </a:p>
        </p:txBody>
      </p:sp>
      <p:sp>
        <p:nvSpPr>
          <p:cNvPr id="81" name="object 81" descr=""/>
          <p:cNvSpPr txBox="1"/>
          <p:nvPr/>
        </p:nvSpPr>
        <p:spPr>
          <a:xfrm>
            <a:off x="196557" y="1379855"/>
            <a:ext cx="1187450" cy="18478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300" b="1" i="1">
                <a:solidFill>
                  <a:srgbClr val="001F5F"/>
                </a:solidFill>
                <a:latin typeface="Arial"/>
                <a:cs typeface="Arial"/>
              </a:rPr>
              <a:t>Primary</a:t>
            </a:r>
            <a:r>
              <a:rPr dirty="0" sz="1300" spc="-3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300" spc="-10" b="1" i="1">
                <a:solidFill>
                  <a:srgbClr val="001F5F"/>
                </a:solidFill>
                <a:latin typeface="Arial"/>
                <a:cs typeface="Arial"/>
              </a:rPr>
              <a:t>Market</a:t>
            </a:r>
            <a:endParaRPr sz="1300">
              <a:latin typeface="Arial"/>
              <a:cs typeface="Arial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4846828" y="2382520"/>
            <a:ext cx="1433195" cy="18478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420"/>
              </a:lnSpc>
            </a:pPr>
            <a:r>
              <a:rPr dirty="0" sz="1300" b="1" i="1">
                <a:solidFill>
                  <a:srgbClr val="001F5F"/>
                </a:solidFill>
                <a:latin typeface="Arial"/>
                <a:cs typeface="Arial"/>
              </a:rPr>
              <a:t>Secondary</a:t>
            </a:r>
            <a:r>
              <a:rPr dirty="0" sz="1300" spc="-80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300" spc="-10" b="1" i="1">
                <a:solidFill>
                  <a:srgbClr val="001F5F"/>
                </a:solidFill>
                <a:latin typeface="Arial"/>
                <a:cs typeface="Arial"/>
              </a:rPr>
              <a:t>Market</a:t>
            </a:r>
            <a:endParaRPr sz="1300">
              <a:latin typeface="Arial"/>
              <a:cs typeface="Arial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7777733" y="1599437"/>
            <a:ext cx="8121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Arial"/>
                <a:cs typeface="Arial"/>
              </a:rPr>
              <a:t>Corporate</a:t>
            </a:r>
            <a:endParaRPr sz="1300">
              <a:latin typeface="Arial"/>
              <a:cs typeface="Arial"/>
            </a:endParaRPr>
          </a:p>
        </p:txBody>
      </p:sp>
      <p:sp>
        <p:nvSpPr>
          <p:cNvPr id="84" name="object 84" descr=""/>
          <p:cNvSpPr/>
          <p:nvPr/>
        </p:nvSpPr>
        <p:spPr>
          <a:xfrm>
            <a:off x="3301746" y="1890522"/>
            <a:ext cx="0" cy="4030345"/>
          </a:xfrm>
          <a:custGeom>
            <a:avLst/>
            <a:gdLst/>
            <a:ahLst/>
            <a:cxnLst/>
            <a:rect l="l" t="t" r="r" b="b"/>
            <a:pathLst>
              <a:path w="0" h="4030345">
                <a:moveTo>
                  <a:pt x="0" y="0"/>
                </a:moveTo>
                <a:lnTo>
                  <a:pt x="0" y="4029900"/>
                </a:lnTo>
              </a:path>
            </a:pathLst>
          </a:custGeom>
          <a:ln w="19050">
            <a:solidFill>
              <a:srgbClr val="001F5F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 descr=""/>
          <p:cNvSpPr txBox="1"/>
          <p:nvPr/>
        </p:nvSpPr>
        <p:spPr>
          <a:xfrm>
            <a:off x="8243443" y="4485132"/>
            <a:ext cx="1200150" cy="18478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1270">
              <a:lnSpc>
                <a:spcPts val="1420"/>
              </a:lnSpc>
            </a:pPr>
            <a:r>
              <a:rPr dirty="0" sz="1300" b="1" i="1">
                <a:solidFill>
                  <a:srgbClr val="001F5F"/>
                </a:solidFill>
                <a:latin typeface="Arial"/>
                <a:cs typeface="Arial"/>
              </a:rPr>
              <a:t>Primary</a:t>
            </a:r>
            <a:r>
              <a:rPr dirty="0" sz="1300" spc="-2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300" spc="-10" b="1" i="1">
                <a:solidFill>
                  <a:srgbClr val="001F5F"/>
                </a:solidFill>
                <a:latin typeface="Arial"/>
                <a:cs typeface="Arial"/>
              </a:rPr>
              <a:t>Market</a:t>
            </a:r>
            <a:endParaRPr sz="1300">
              <a:latin typeface="Arial"/>
              <a:cs typeface="Arial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3401948" y="2763138"/>
            <a:ext cx="284924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300" b="1" i="1">
                <a:solidFill>
                  <a:srgbClr val="001F5F"/>
                </a:solidFill>
                <a:latin typeface="Arial"/>
                <a:cs typeface="Arial"/>
              </a:rPr>
              <a:t>Money will</a:t>
            </a:r>
            <a:r>
              <a:rPr dirty="0" sz="1300" spc="-20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u="sng" sz="13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not</a:t>
            </a:r>
            <a:r>
              <a:rPr dirty="0" u="none" sz="1300" spc="-1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u="none" sz="1300" b="1" i="1">
                <a:solidFill>
                  <a:srgbClr val="001F5F"/>
                </a:solidFill>
                <a:latin typeface="Arial"/>
                <a:cs typeface="Arial"/>
              </a:rPr>
              <a:t>flow</a:t>
            </a:r>
            <a:r>
              <a:rPr dirty="0" u="none" sz="1300" spc="-1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u="none" sz="1300" b="1" i="1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dirty="0" u="none" sz="1300" spc="-30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u="none" sz="1300" b="1" i="1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dirty="0" u="none" sz="1300" spc="-1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u="none" sz="1300" spc="-10" b="1" i="1">
                <a:solidFill>
                  <a:srgbClr val="001F5F"/>
                </a:solidFill>
                <a:latin typeface="Arial"/>
                <a:cs typeface="Arial"/>
              </a:rPr>
              <a:t>corporate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300" b="1" i="1">
                <a:solidFill>
                  <a:srgbClr val="001F5F"/>
                </a:solidFill>
                <a:latin typeface="Arial"/>
                <a:cs typeface="Arial"/>
              </a:rPr>
              <a:t>(but</a:t>
            </a:r>
            <a:r>
              <a:rPr dirty="0" sz="1300" spc="-4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Arial"/>
                <a:cs typeface="Arial"/>
              </a:rPr>
              <a:t>provides</a:t>
            </a:r>
            <a:r>
              <a:rPr dirty="0" sz="1300" spc="-25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Arial"/>
                <a:cs typeface="Arial"/>
              </a:rPr>
              <a:t>market</a:t>
            </a:r>
            <a:r>
              <a:rPr dirty="0" sz="1300" spc="-50" b="1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300" spc="-10" b="1" i="1">
                <a:solidFill>
                  <a:srgbClr val="001F5F"/>
                </a:solidFill>
                <a:latin typeface="Arial"/>
                <a:cs typeface="Arial"/>
              </a:rPr>
              <a:t>liquidity)</a:t>
            </a:r>
            <a:endParaRPr sz="1300">
              <a:latin typeface="Arial"/>
              <a:cs typeface="Arial"/>
            </a:endParaRPr>
          </a:p>
        </p:txBody>
      </p:sp>
      <p:sp>
        <p:nvSpPr>
          <p:cNvPr id="87" name="object 87" descr=""/>
          <p:cNvSpPr txBox="1"/>
          <p:nvPr/>
        </p:nvSpPr>
        <p:spPr>
          <a:xfrm>
            <a:off x="6583171" y="4781803"/>
            <a:ext cx="3171190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86409">
              <a:lnSpc>
                <a:spcPct val="100000"/>
              </a:lnSpc>
              <a:spcBef>
                <a:spcPts val="100"/>
              </a:spcBef>
            </a:pPr>
            <a:r>
              <a:rPr dirty="0" sz="1400" b="1" i="1">
                <a:solidFill>
                  <a:srgbClr val="FF0000"/>
                </a:solidFill>
                <a:latin typeface="Arial"/>
                <a:cs typeface="Arial"/>
              </a:rPr>
              <a:t>Banks</a:t>
            </a:r>
            <a:r>
              <a:rPr dirty="0" sz="1400" spc="-5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FF0000"/>
                </a:solidFill>
                <a:latin typeface="Arial"/>
                <a:cs typeface="Arial"/>
              </a:rPr>
              <a:t>provides</a:t>
            </a:r>
            <a:r>
              <a:rPr dirty="0" sz="1400" spc="-6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FF0000"/>
                </a:solidFill>
                <a:latin typeface="Arial"/>
                <a:cs typeface="Arial"/>
              </a:rPr>
              <a:t>money</a:t>
            </a:r>
            <a:r>
              <a:rPr dirty="0" sz="1400" spc="-5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25" b="1" i="1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dirty="0" sz="1400" spc="-2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10" b="1" i="1">
                <a:solidFill>
                  <a:srgbClr val="FF0000"/>
                </a:solidFill>
                <a:latin typeface="Arial"/>
                <a:cs typeface="Arial"/>
              </a:rPr>
              <a:t>corporates</a:t>
            </a:r>
            <a:r>
              <a:rPr dirty="0" sz="1400" spc="-5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FF0000"/>
                </a:solidFill>
                <a:latin typeface="Arial"/>
                <a:cs typeface="Arial"/>
              </a:rPr>
              <a:t>(or</a:t>
            </a:r>
            <a:r>
              <a:rPr dirty="0" sz="1400" spc="-1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FF0000"/>
                </a:solidFill>
                <a:latin typeface="Arial"/>
                <a:cs typeface="Arial"/>
              </a:rPr>
              <a:t>projects),</a:t>
            </a:r>
            <a:r>
              <a:rPr dirty="0" sz="1400" spc="-3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u="sng" sz="1400" spc="-1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contributing</a:t>
            </a:r>
            <a:r>
              <a:rPr dirty="0" u="none" sz="1400" spc="-1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u="sng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directly</a:t>
            </a:r>
            <a:r>
              <a:rPr dirty="0" u="sng" sz="1400" spc="-5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400" spc="-3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1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transition/decarbonization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6746240" y="5634939"/>
            <a:ext cx="282765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u="sng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Financing</a:t>
            </a:r>
            <a:r>
              <a:rPr dirty="0" u="sng" sz="1400" spc="-5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opportunities</a:t>
            </a:r>
            <a:r>
              <a:rPr dirty="0" u="sng" sz="1400" spc="-5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hinge</a:t>
            </a:r>
            <a:r>
              <a:rPr dirty="0" u="sng" sz="1400" spc="-2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on</a:t>
            </a:r>
            <a:endParaRPr sz="1400">
              <a:latin typeface="Arial"/>
              <a:cs typeface="Arial"/>
            </a:endParaRPr>
          </a:p>
          <a:p>
            <a:pPr algn="r" marR="58419">
              <a:lnSpc>
                <a:spcPct val="100000"/>
              </a:lnSpc>
            </a:pPr>
            <a:r>
              <a:rPr dirty="0" u="sng" sz="1400" spc="-1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corporates’</a:t>
            </a:r>
            <a:r>
              <a:rPr dirty="0" u="sng" sz="1400" spc="-9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demand</a:t>
            </a:r>
            <a:r>
              <a:rPr dirty="0" u="sng" sz="1400" spc="-1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400" spc="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1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finance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9" name="object 89" descr=""/>
          <p:cNvSpPr/>
          <p:nvPr/>
        </p:nvSpPr>
        <p:spPr>
          <a:xfrm>
            <a:off x="6480809" y="1221486"/>
            <a:ext cx="3426460" cy="4966970"/>
          </a:xfrm>
          <a:custGeom>
            <a:avLst/>
            <a:gdLst/>
            <a:ahLst/>
            <a:cxnLst/>
            <a:rect l="l" t="t" r="r" b="b"/>
            <a:pathLst>
              <a:path w="3426459" h="4966970">
                <a:moveTo>
                  <a:pt x="0" y="4966716"/>
                </a:moveTo>
                <a:lnTo>
                  <a:pt x="3425951" y="4966716"/>
                </a:lnTo>
                <a:lnTo>
                  <a:pt x="3425951" y="0"/>
                </a:lnTo>
                <a:lnTo>
                  <a:pt x="0" y="0"/>
                </a:lnTo>
                <a:lnTo>
                  <a:pt x="0" y="4966716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 descr=""/>
          <p:cNvSpPr txBox="1"/>
          <p:nvPr/>
        </p:nvSpPr>
        <p:spPr>
          <a:xfrm>
            <a:off x="9468357" y="19062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404040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 descr=""/>
          <p:cNvSpPr txBox="1"/>
          <p:nvPr/>
        </p:nvSpPr>
        <p:spPr>
          <a:xfrm>
            <a:off x="1235455" y="6319824"/>
            <a:ext cx="4176395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59435" marR="5080" indent="-547370">
              <a:lnSpc>
                <a:spcPct val="100000"/>
              </a:lnSpc>
              <a:spcBef>
                <a:spcPts val="100"/>
              </a:spcBef>
            </a:pP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Investment</a:t>
            </a:r>
            <a:r>
              <a:rPr dirty="0" sz="1400" spc="-7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assets</a:t>
            </a:r>
            <a:r>
              <a:rPr dirty="0" sz="1400" spc="-5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are</a:t>
            </a:r>
            <a:r>
              <a:rPr dirty="0" sz="1400" spc="-3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always</a:t>
            </a:r>
            <a:r>
              <a:rPr dirty="0" sz="1400" spc="-4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available</a:t>
            </a:r>
            <a:r>
              <a:rPr dirty="0" sz="1400" spc="-5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400" spc="-2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dirty="0" sz="1400" spc="-3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10" i="1">
                <a:solidFill>
                  <a:srgbClr val="FF0000"/>
                </a:solidFill>
                <a:latin typeface="Arial"/>
                <a:cs typeface="Arial"/>
              </a:rPr>
              <a:t>market</a:t>
            </a:r>
            <a:r>
              <a:rPr dirty="0" sz="1400" spc="-1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(investors</a:t>
            </a:r>
            <a:r>
              <a:rPr dirty="0" sz="1400" spc="-7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can</a:t>
            </a:r>
            <a:r>
              <a:rPr dirty="0" sz="1400" spc="-2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allocate</a:t>
            </a:r>
            <a:r>
              <a:rPr dirty="0" sz="1400" spc="-3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i="1">
                <a:solidFill>
                  <a:srgbClr val="FF0000"/>
                </a:solidFill>
                <a:latin typeface="Arial"/>
                <a:cs typeface="Arial"/>
              </a:rPr>
              <a:t>capital</a:t>
            </a:r>
            <a:r>
              <a:rPr dirty="0" sz="1400" spc="-3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u="sng" sz="1400" spc="-10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anytime</a:t>
            </a:r>
            <a:r>
              <a:rPr dirty="0" u="none" sz="1400" spc="-10" i="1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2" name="object 9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93" name="object 93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Enablers</a:t>
            </a:r>
            <a:r>
              <a:rPr dirty="0" spc="-75"/>
              <a:t> </a:t>
            </a:r>
            <a:r>
              <a:rPr dirty="0"/>
              <a:t>&amp;</a:t>
            </a:r>
            <a:r>
              <a:rPr dirty="0" spc="-145"/>
              <a:t> </a:t>
            </a:r>
            <a:r>
              <a:rPr dirty="0"/>
              <a:t>Attributes</a:t>
            </a:r>
            <a:r>
              <a:rPr dirty="0" spc="-75"/>
              <a:t> </a:t>
            </a:r>
            <a:r>
              <a:rPr dirty="0"/>
              <a:t>of</a:t>
            </a:r>
            <a:r>
              <a:rPr dirty="0" spc="-85"/>
              <a:t> </a:t>
            </a:r>
            <a:r>
              <a:rPr dirty="0"/>
              <a:t>Transition</a:t>
            </a:r>
            <a:r>
              <a:rPr dirty="0" spc="-95"/>
              <a:t> </a:t>
            </a:r>
            <a:r>
              <a:rPr dirty="0" spc="-10"/>
              <a:t>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581647" y="1317752"/>
            <a:ext cx="147955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u="sng" sz="17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Bank</a:t>
            </a:r>
            <a:r>
              <a:rPr dirty="0" u="sng" sz="1700" spc="5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700" spc="-1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Lending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69314" y="1329385"/>
            <a:ext cx="2628900" cy="2895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u="sng" sz="17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Capital</a:t>
            </a:r>
            <a:r>
              <a:rPr dirty="0" u="sng" sz="1700" spc="8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7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Market</a:t>
            </a:r>
            <a:r>
              <a:rPr dirty="0" u="sng" sz="1700" spc="7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700" spc="-1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Financing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38759" y="1795094"/>
            <a:ext cx="102870" cy="2895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spc="-5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37362" y="1830577"/>
            <a:ext cx="1122045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89"/>
              </a:lnSpc>
            </a:pPr>
            <a:r>
              <a:rPr dirty="0" u="sng" sz="17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Disclosure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613661" y="1795094"/>
            <a:ext cx="3335020" cy="2895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244850" algn="l"/>
              </a:tabLst>
            </a:pPr>
            <a:r>
              <a:rPr dirty="0" sz="1700">
                <a:latin typeface="Arial"/>
                <a:cs typeface="Arial"/>
              </a:rPr>
              <a:t>being</a:t>
            </a:r>
            <a:r>
              <a:rPr dirty="0" sz="1700" spc="5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key</a:t>
            </a:r>
            <a:r>
              <a:rPr dirty="0" sz="1700" spc="3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factor</a:t>
            </a:r>
            <a:r>
              <a:rPr dirty="0" sz="1700" spc="5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for</a:t>
            </a:r>
            <a:r>
              <a:rPr dirty="0" sz="1700" spc="3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investors</a:t>
            </a:r>
            <a:r>
              <a:rPr dirty="0" sz="1700">
                <a:latin typeface="Arial"/>
                <a:cs typeface="Arial"/>
              </a:rPr>
              <a:t>	</a:t>
            </a:r>
            <a:r>
              <a:rPr dirty="0" sz="1700" spc="-5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10616" y="2161413"/>
            <a:ext cx="19812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>
                <a:solidFill>
                  <a:srgbClr val="001F5F"/>
                </a:solidFill>
                <a:latin typeface="Wingdings"/>
                <a:cs typeface="Wingdings"/>
              </a:rPr>
              <a:t>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32662" y="2196338"/>
            <a:ext cx="3644265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95"/>
              </a:lnSpc>
            </a:pP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Transition</a:t>
            </a:r>
            <a:r>
              <a:rPr dirty="0" sz="1700" spc="7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plan</a:t>
            </a:r>
            <a:r>
              <a:rPr dirty="0" sz="17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is</a:t>
            </a:r>
            <a:r>
              <a:rPr dirty="0" sz="17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dirty="0" sz="1700" spc="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basis</a:t>
            </a:r>
            <a:r>
              <a:rPr dirty="0" sz="17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dirty="0" sz="1700" spc="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spc="-25" b="1">
                <a:solidFill>
                  <a:srgbClr val="001F5F"/>
                </a:solidFill>
                <a:latin typeface="Arial"/>
                <a:cs typeface="Arial"/>
              </a:rPr>
              <a:t>the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32662" y="2461514"/>
            <a:ext cx="2126615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95"/>
              </a:lnSpc>
            </a:pP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investment</a:t>
            </a:r>
            <a:r>
              <a:rPr dirty="0" sz="1700" spc="114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spc="-10" b="1">
                <a:solidFill>
                  <a:srgbClr val="001F5F"/>
                </a:solidFill>
                <a:latin typeface="Arial"/>
                <a:cs typeface="Arial"/>
              </a:rPr>
              <a:t>decision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10616" y="2792348"/>
            <a:ext cx="19812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>
                <a:solidFill>
                  <a:srgbClr val="001F5F"/>
                </a:solidFill>
                <a:latin typeface="Wingdings"/>
                <a:cs typeface="Wingdings"/>
              </a:rPr>
              <a:t>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932662" y="2827273"/>
            <a:ext cx="3348990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95"/>
              </a:lnSpc>
            </a:pP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Standardization</a:t>
            </a:r>
            <a:r>
              <a:rPr dirty="0" sz="1700" spc="1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&amp;</a:t>
            </a:r>
            <a:r>
              <a:rPr dirty="0" sz="1700" spc="70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c</a:t>
            </a:r>
            <a:r>
              <a:rPr dirty="0" sz="1700" spc="-10" b="1">
                <a:solidFill>
                  <a:srgbClr val="001F5F"/>
                </a:solidFill>
                <a:latin typeface="Arial"/>
                <a:cs typeface="Arial"/>
              </a:rPr>
              <a:t>omparability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38759" y="3056077"/>
            <a:ext cx="3932554" cy="2849880"/>
          </a:xfrm>
          <a:prstGeom prst="rect">
            <a:avLst/>
          </a:prstGeom>
        </p:spPr>
        <p:txBody>
          <a:bodyPr wrap="square" lIns="0" tIns="118745" rIns="0" bIns="0" rtlCol="0" vert="horz">
            <a:spAutoFit/>
          </a:bodyPr>
          <a:lstStyle/>
          <a:p>
            <a:pPr marL="693420" indent="-309245">
              <a:lnSpc>
                <a:spcPct val="100000"/>
              </a:lnSpc>
              <a:spcBef>
                <a:spcPts val="935"/>
              </a:spcBef>
              <a:buFont typeface="Wingdings"/>
              <a:buChar char=""/>
              <a:tabLst>
                <a:tab pos="693420" algn="l"/>
              </a:tabLst>
            </a:pPr>
            <a:r>
              <a:rPr dirty="0" sz="1700">
                <a:latin typeface="Arial"/>
                <a:cs typeface="Arial"/>
              </a:rPr>
              <a:t>Third</a:t>
            </a:r>
            <a:r>
              <a:rPr dirty="0" sz="1700" spc="5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party</a:t>
            </a:r>
            <a:r>
              <a:rPr dirty="0" sz="1700" spc="4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verification</a:t>
            </a:r>
            <a:r>
              <a:rPr dirty="0" sz="1700" spc="70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preferable</a:t>
            </a:r>
            <a:endParaRPr sz="1700">
              <a:latin typeface="Arial"/>
              <a:cs typeface="Arial"/>
            </a:endParaRPr>
          </a:p>
          <a:p>
            <a:pPr marL="198755" indent="-186055">
              <a:lnSpc>
                <a:spcPct val="100000"/>
              </a:lnSpc>
              <a:spcBef>
                <a:spcPts val="840"/>
              </a:spcBef>
              <a:buChar char="•"/>
              <a:tabLst>
                <a:tab pos="198755" algn="l"/>
              </a:tabLst>
            </a:pPr>
            <a:r>
              <a:rPr dirty="0" sz="1700">
                <a:latin typeface="Arial"/>
                <a:cs typeface="Arial"/>
              </a:rPr>
              <a:t>Various</a:t>
            </a:r>
            <a:r>
              <a:rPr dirty="0" sz="1700" spc="2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investment</a:t>
            </a:r>
            <a:r>
              <a:rPr dirty="0" sz="1700" spc="3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strategies</a:t>
            </a:r>
            <a:endParaRPr sz="1700">
              <a:latin typeface="Arial"/>
              <a:cs typeface="Arial"/>
            </a:endParaRPr>
          </a:p>
          <a:p>
            <a:pPr lvl="1" marL="693420" indent="-309245">
              <a:lnSpc>
                <a:spcPct val="100000"/>
              </a:lnSpc>
              <a:spcBef>
                <a:spcPts val="840"/>
              </a:spcBef>
              <a:buFont typeface="Wingdings"/>
              <a:buChar char=""/>
              <a:tabLst>
                <a:tab pos="693420" algn="l"/>
              </a:tabLst>
            </a:pPr>
            <a:r>
              <a:rPr dirty="0" sz="1700">
                <a:latin typeface="Arial"/>
                <a:cs typeface="Arial"/>
              </a:rPr>
              <a:t>Equity/bond</a:t>
            </a:r>
            <a:r>
              <a:rPr dirty="0" sz="1700" spc="10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(Green</a:t>
            </a:r>
            <a:r>
              <a:rPr dirty="0" sz="1700" spc="50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Bond)</a:t>
            </a:r>
            <a:endParaRPr sz="1700">
              <a:latin typeface="Arial"/>
              <a:cs typeface="Arial"/>
            </a:endParaRPr>
          </a:p>
          <a:p>
            <a:pPr lvl="1" marL="693420" indent="-309245">
              <a:lnSpc>
                <a:spcPct val="100000"/>
              </a:lnSpc>
              <a:spcBef>
                <a:spcPts val="840"/>
              </a:spcBef>
              <a:buFont typeface="Wingdings"/>
              <a:buChar char=""/>
              <a:tabLst>
                <a:tab pos="693420" algn="l"/>
              </a:tabLst>
            </a:pPr>
            <a:r>
              <a:rPr dirty="0" sz="1700" spc="-10">
                <a:latin typeface="Arial"/>
                <a:cs typeface="Arial"/>
              </a:rPr>
              <a:t>Active/passive</a:t>
            </a:r>
            <a:endParaRPr sz="1700">
              <a:latin typeface="Arial"/>
              <a:cs typeface="Arial"/>
            </a:endParaRPr>
          </a:p>
          <a:p>
            <a:pPr lvl="1" marL="693420" indent="-309245">
              <a:lnSpc>
                <a:spcPct val="100000"/>
              </a:lnSpc>
              <a:spcBef>
                <a:spcPts val="830"/>
              </a:spcBef>
              <a:buFont typeface="Wingdings"/>
              <a:buChar char=""/>
              <a:tabLst>
                <a:tab pos="693420" algn="l"/>
              </a:tabLst>
            </a:pPr>
            <a:r>
              <a:rPr dirty="0" sz="1700">
                <a:latin typeface="Arial"/>
                <a:cs typeface="Arial"/>
              </a:rPr>
              <a:t>Impact</a:t>
            </a:r>
            <a:r>
              <a:rPr dirty="0" sz="1700" spc="5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based</a:t>
            </a:r>
            <a:r>
              <a:rPr dirty="0" sz="1700" spc="3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/</a:t>
            </a:r>
            <a:r>
              <a:rPr dirty="0" sz="1700" spc="5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financial</a:t>
            </a:r>
            <a:r>
              <a:rPr dirty="0" sz="1700" spc="50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returns</a:t>
            </a:r>
            <a:endParaRPr sz="1700">
              <a:latin typeface="Arial"/>
              <a:cs typeface="Arial"/>
            </a:endParaRPr>
          </a:p>
          <a:p>
            <a:pPr algn="r" marL="186055" marR="25400" indent="-186055">
              <a:lnSpc>
                <a:spcPct val="100000"/>
              </a:lnSpc>
              <a:spcBef>
                <a:spcPts val="840"/>
              </a:spcBef>
              <a:buChar char="•"/>
              <a:tabLst>
                <a:tab pos="186055" algn="l"/>
              </a:tabLst>
            </a:pPr>
            <a:r>
              <a:rPr dirty="0" sz="1700">
                <a:latin typeface="Arial"/>
                <a:cs typeface="Arial"/>
              </a:rPr>
              <a:t>Engagement</a:t>
            </a:r>
            <a:r>
              <a:rPr dirty="0" sz="1700" spc="8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approach:</a:t>
            </a:r>
            <a:r>
              <a:rPr dirty="0" sz="1700" spc="9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“Stewardship”</a:t>
            </a:r>
            <a:endParaRPr sz="1700">
              <a:latin typeface="Arial"/>
              <a:cs typeface="Arial"/>
            </a:endParaRPr>
          </a:p>
          <a:p>
            <a:pPr algn="r" lvl="1" marL="309245" marR="5080" indent="-309245">
              <a:lnSpc>
                <a:spcPct val="100000"/>
              </a:lnSpc>
              <a:spcBef>
                <a:spcPts val="840"/>
              </a:spcBef>
              <a:buFont typeface="Wingdings"/>
              <a:buChar char=""/>
              <a:tabLst>
                <a:tab pos="309245" algn="l"/>
              </a:tabLst>
            </a:pPr>
            <a:r>
              <a:rPr dirty="0" sz="1700">
                <a:latin typeface="Arial"/>
                <a:cs typeface="Arial"/>
              </a:rPr>
              <a:t>Engagement</a:t>
            </a:r>
            <a:r>
              <a:rPr dirty="0" sz="1700" spc="5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as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an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owner</a:t>
            </a:r>
            <a:r>
              <a:rPr dirty="0" sz="1700" spc="5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(equity</a:t>
            </a:r>
            <a:endParaRPr sz="1700">
              <a:latin typeface="Arial"/>
              <a:cs typeface="Arial"/>
            </a:endParaRPr>
          </a:p>
          <a:p>
            <a:pPr marL="693420">
              <a:lnSpc>
                <a:spcPct val="100000"/>
              </a:lnSpc>
              <a:spcBef>
                <a:spcPts val="45"/>
              </a:spcBef>
            </a:pPr>
            <a:r>
              <a:rPr dirty="0" sz="1700" spc="-10">
                <a:latin typeface="Arial"/>
                <a:cs typeface="Arial"/>
              </a:rPr>
              <a:t>investors)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043932" y="1830577"/>
            <a:ext cx="1329690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889"/>
              </a:lnSpc>
            </a:pPr>
            <a:r>
              <a:rPr dirty="0" u="sng" sz="17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Engagement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414642" y="1795094"/>
            <a:ext cx="1873885" cy="2895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>
                <a:latin typeface="Arial"/>
                <a:cs typeface="Arial"/>
              </a:rPr>
              <a:t>being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the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key</a:t>
            </a:r>
            <a:r>
              <a:rPr dirty="0" sz="1700" spc="20">
                <a:latin typeface="Arial"/>
                <a:cs typeface="Arial"/>
              </a:rPr>
              <a:t> </a:t>
            </a:r>
            <a:r>
              <a:rPr dirty="0" sz="1700" spc="-20">
                <a:latin typeface="Arial"/>
                <a:cs typeface="Arial"/>
              </a:rPr>
              <a:t>lever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217921" y="2161413"/>
            <a:ext cx="4078604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21945" indent="-309245">
              <a:lnSpc>
                <a:spcPct val="100000"/>
              </a:lnSpc>
              <a:spcBef>
                <a:spcPts val="125"/>
              </a:spcBef>
              <a:buFont typeface="Wingdings"/>
              <a:buChar char=""/>
              <a:tabLst>
                <a:tab pos="321945" algn="l"/>
              </a:tabLst>
            </a:pPr>
            <a:r>
              <a:rPr dirty="0" sz="1700">
                <a:latin typeface="Arial"/>
                <a:cs typeface="Arial"/>
              </a:rPr>
              <a:t>Identification</a:t>
            </a:r>
            <a:r>
              <a:rPr dirty="0" sz="1700" spc="8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of</a:t>
            </a:r>
            <a:r>
              <a:rPr dirty="0" sz="1700" spc="5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financing</a:t>
            </a:r>
            <a:r>
              <a:rPr dirty="0" sz="1700" spc="4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opportunities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372859" y="2562098"/>
            <a:ext cx="683260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895"/>
              </a:lnSpc>
            </a:pPr>
            <a:r>
              <a:rPr dirty="0" sz="1700" spc="-10">
                <a:latin typeface="Arial"/>
                <a:cs typeface="Arial"/>
              </a:rPr>
              <a:t>“</a:t>
            </a:r>
            <a:r>
              <a:rPr dirty="0" sz="1700" spc="-10" b="1">
                <a:solidFill>
                  <a:srgbClr val="001F5F"/>
                </a:solidFill>
                <a:latin typeface="Arial"/>
                <a:cs typeface="Arial"/>
              </a:rPr>
              <a:t>pitch</a:t>
            </a:r>
            <a:r>
              <a:rPr dirty="0" sz="1700" spc="-10">
                <a:latin typeface="Arial"/>
                <a:cs typeface="Arial"/>
              </a:rPr>
              <a:t>”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217921" y="2527172"/>
            <a:ext cx="434149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21945" indent="-309245">
              <a:lnSpc>
                <a:spcPct val="100000"/>
              </a:lnSpc>
              <a:spcBef>
                <a:spcPts val="125"/>
              </a:spcBef>
              <a:buFont typeface="Wingdings"/>
              <a:buChar char=""/>
              <a:tabLst>
                <a:tab pos="321945" algn="l"/>
                <a:tab pos="1890395" algn="l"/>
              </a:tabLst>
            </a:pPr>
            <a:r>
              <a:rPr dirty="0" sz="1700">
                <a:latin typeface="Arial"/>
                <a:cs typeface="Arial"/>
              </a:rPr>
              <a:t>Need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 spc="-25">
                <a:latin typeface="Arial"/>
                <a:cs typeface="Arial"/>
              </a:rPr>
              <a:t>to</a:t>
            </a:r>
            <a:r>
              <a:rPr dirty="0" sz="1700">
                <a:latin typeface="Arial"/>
                <a:cs typeface="Arial"/>
              </a:rPr>
              <a:t>	financing</a:t>
            </a:r>
            <a:r>
              <a:rPr dirty="0" sz="1700" spc="6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ideas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and</a:t>
            </a:r>
            <a:r>
              <a:rPr dirty="0" sz="1700" spc="4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"win”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217921" y="2892933"/>
            <a:ext cx="19812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>
                <a:solidFill>
                  <a:srgbClr val="001F5F"/>
                </a:solidFill>
                <a:latin typeface="Wingdings"/>
                <a:cs typeface="Wingdings"/>
              </a:rPr>
              <a:t>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539232" y="2927857"/>
            <a:ext cx="3851275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895"/>
              </a:lnSpc>
            </a:pP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Combination</a:t>
            </a:r>
            <a:r>
              <a:rPr dirty="0" sz="1700" spc="1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1700" spc="7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client</a:t>
            </a:r>
            <a:r>
              <a:rPr dirty="0" sz="1700" spc="10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relationship</a:t>
            </a:r>
            <a:r>
              <a:rPr dirty="0" sz="1700" spc="1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spc="-50" b="1">
                <a:solidFill>
                  <a:srgbClr val="001F5F"/>
                </a:solidFill>
                <a:latin typeface="Arial"/>
                <a:cs typeface="Arial"/>
              </a:rPr>
              <a:t>&amp;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539232" y="3193033"/>
            <a:ext cx="3086735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895"/>
              </a:lnSpc>
            </a:pP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innovating</a:t>
            </a:r>
            <a:r>
              <a:rPr dirty="0" sz="1700" spc="1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financing</a:t>
            </a:r>
            <a:r>
              <a:rPr dirty="0" sz="1700" spc="114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spc="-10" b="1">
                <a:solidFill>
                  <a:srgbClr val="001F5F"/>
                </a:solidFill>
                <a:latin typeface="Arial"/>
                <a:cs typeface="Arial"/>
              </a:rPr>
              <a:t>solution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846065" y="3524250"/>
            <a:ext cx="4498340" cy="18116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93420" marR="5080" indent="-309880">
              <a:lnSpc>
                <a:spcPct val="101800"/>
              </a:lnSpc>
              <a:spcBef>
                <a:spcPts val="90"/>
              </a:spcBef>
              <a:buFont typeface="Wingdings"/>
              <a:buChar char=""/>
              <a:tabLst>
                <a:tab pos="693420" algn="l"/>
              </a:tabLst>
            </a:pPr>
            <a:r>
              <a:rPr dirty="0" sz="1700">
                <a:latin typeface="Arial"/>
                <a:cs typeface="Arial"/>
              </a:rPr>
              <a:t>Continuous</a:t>
            </a:r>
            <a:r>
              <a:rPr dirty="0" sz="1700" spc="7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engagement</a:t>
            </a:r>
            <a:r>
              <a:rPr dirty="0" sz="1700" spc="8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before</a:t>
            </a:r>
            <a:r>
              <a:rPr dirty="0" sz="1700" spc="7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&amp;</a:t>
            </a:r>
            <a:r>
              <a:rPr dirty="0" sz="1700" spc="4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after </a:t>
            </a:r>
            <a:r>
              <a:rPr dirty="0" sz="1700">
                <a:latin typeface="Arial"/>
                <a:cs typeface="Arial"/>
              </a:rPr>
              <a:t>financing</a:t>
            </a:r>
            <a:r>
              <a:rPr dirty="0" sz="1700" spc="6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transactions</a:t>
            </a:r>
            <a:endParaRPr sz="1700">
              <a:latin typeface="Arial"/>
              <a:cs typeface="Arial"/>
            </a:endParaRPr>
          </a:p>
          <a:p>
            <a:pPr marL="198755" indent="-186055">
              <a:lnSpc>
                <a:spcPct val="100000"/>
              </a:lnSpc>
              <a:spcBef>
                <a:spcPts val="840"/>
              </a:spcBef>
              <a:buChar char="•"/>
              <a:tabLst>
                <a:tab pos="198755" algn="l"/>
              </a:tabLst>
            </a:pPr>
            <a:r>
              <a:rPr dirty="0" sz="1700">
                <a:latin typeface="Arial"/>
                <a:cs typeface="Arial"/>
              </a:rPr>
              <a:t>Role</a:t>
            </a:r>
            <a:r>
              <a:rPr dirty="0" sz="1700" spc="3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of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transition</a:t>
            </a:r>
            <a:r>
              <a:rPr dirty="0" sz="1700" spc="5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plan</a:t>
            </a:r>
            <a:r>
              <a:rPr dirty="0" sz="1700" spc="4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&amp;</a:t>
            </a:r>
            <a:r>
              <a:rPr dirty="0" sz="1700" spc="20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disclosure</a:t>
            </a:r>
            <a:endParaRPr sz="1700">
              <a:latin typeface="Arial"/>
              <a:cs typeface="Arial"/>
            </a:endParaRPr>
          </a:p>
          <a:p>
            <a:pPr lvl="1" marL="693420" marR="695960" indent="-309880">
              <a:lnSpc>
                <a:spcPct val="101800"/>
              </a:lnSpc>
              <a:spcBef>
                <a:spcPts val="805"/>
              </a:spcBef>
              <a:buFont typeface="Wingdings"/>
              <a:buChar char=""/>
              <a:tabLst>
                <a:tab pos="693420" algn="l"/>
              </a:tabLst>
            </a:pPr>
            <a:r>
              <a:rPr dirty="0" sz="1700">
                <a:latin typeface="Arial"/>
                <a:cs typeface="Arial"/>
              </a:rPr>
              <a:t>Transition</a:t>
            </a:r>
            <a:r>
              <a:rPr dirty="0" sz="1700" spc="4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plan</a:t>
            </a:r>
            <a:r>
              <a:rPr dirty="0" sz="1700" spc="2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(which</a:t>
            </a:r>
            <a:r>
              <a:rPr dirty="0" sz="1700" spc="30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is</a:t>
            </a:r>
            <a:r>
              <a:rPr dirty="0" sz="1700" spc="2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a</a:t>
            </a:r>
            <a:r>
              <a:rPr dirty="0" sz="1700" spc="25">
                <a:latin typeface="Arial"/>
                <a:cs typeface="Arial"/>
              </a:rPr>
              <a:t> </a:t>
            </a:r>
            <a:r>
              <a:rPr dirty="0" sz="1700" spc="-10">
                <a:latin typeface="Arial"/>
                <a:cs typeface="Arial"/>
              </a:rPr>
              <a:t>living </a:t>
            </a:r>
            <a:r>
              <a:rPr dirty="0" sz="1700">
                <a:latin typeface="Arial"/>
                <a:cs typeface="Arial"/>
              </a:rPr>
              <a:t>document)</a:t>
            </a:r>
            <a:r>
              <a:rPr dirty="0" sz="1700" spc="5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is</a:t>
            </a:r>
            <a:r>
              <a:rPr dirty="0" sz="1700" spc="4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the</a:t>
            </a:r>
            <a:r>
              <a:rPr dirty="0" sz="1700" spc="4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start</a:t>
            </a:r>
            <a:r>
              <a:rPr dirty="0" sz="1700" spc="55">
                <a:latin typeface="Arial"/>
                <a:cs typeface="Arial"/>
              </a:rPr>
              <a:t> </a:t>
            </a:r>
            <a:r>
              <a:rPr dirty="0" sz="1700">
                <a:latin typeface="Arial"/>
                <a:cs typeface="Arial"/>
              </a:rPr>
              <a:t>of</a:t>
            </a:r>
            <a:r>
              <a:rPr dirty="0" sz="1700" spc="55">
                <a:latin typeface="Arial"/>
                <a:cs typeface="Arial"/>
              </a:rPr>
              <a:t> </a:t>
            </a:r>
            <a:r>
              <a:rPr dirty="0" sz="1700" spc="-25">
                <a:latin typeface="Arial"/>
                <a:cs typeface="Arial"/>
              </a:rPr>
              <a:t>the </a:t>
            </a:r>
            <a:r>
              <a:rPr dirty="0" sz="1700" spc="-10">
                <a:latin typeface="Arial"/>
                <a:cs typeface="Arial"/>
              </a:rPr>
              <a:t>conversation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217921" y="5412740"/>
            <a:ext cx="19812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>
                <a:solidFill>
                  <a:srgbClr val="001F5F"/>
                </a:solidFill>
                <a:latin typeface="Wingdings"/>
                <a:cs typeface="Wingdings"/>
              </a:rPr>
              <a:t>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5539232" y="5447029"/>
            <a:ext cx="3503929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900"/>
              </a:lnSpc>
            </a:pP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Engagement</a:t>
            </a:r>
            <a:r>
              <a:rPr dirty="0" sz="1700" spc="8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allows</a:t>
            </a:r>
            <a:r>
              <a:rPr dirty="0" sz="1700" spc="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dirty="0" sz="1700" spc="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access</a:t>
            </a:r>
            <a:r>
              <a:rPr dirty="0" sz="1700" spc="7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spc="-25" b="1">
                <a:solidFill>
                  <a:srgbClr val="001F5F"/>
                </a:solidFill>
                <a:latin typeface="Arial"/>
                <a:cs typeface="Arial"/>
              </a:rPr>
              <a:t>to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539232" y="5712205"/>
            <a:ext cx="2379345" cy="24701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900"/>
              </a:lnSpc>
            </a:pPr>
            <a:r>
              <a:rPr dirty="0" sz="1700" b="1">
                <a:solidFill>
                  <a:srgbClr val="001F5F"/>
                </a:solidFill>
                <a:latin typeface="Arial"/>
                <a:cs typeface="Arial"/>
              </a:rPr>
              <a:t>additional</a:t>
            </a:r>
            <a:r>
              <a:rPr dirty="0" sz="1700" spc="1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700" spc="-10" b="1">
                <a:solidFill>
                  <a:srgbClr val="001F5F"/>
                </a:solidFill>
                <a:latin typeface="Arial"/>
                <a:cs typeface="Arial"/>
              </a:rPr>
              <a:t>information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906639" y="5678220"/>
            <a:ext cx="108775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>
                <a:latin typeface="Arial"/>
                <a:cs typeface="Arial"/>
              </a:rPr>
              <a:t>(more</a:t>
            </a:r>
            <a:r>
              <a:rPr dirty="0" sz="1700" spc="35">
                <a:latin typeface="Arial"/>
                <a:cs typeface="Arial"/>
              </a:rPr>
              <a:t> </a:t>
            </a:r>
            <a:r>
              <a:rPr dirty="0" sz="1700" spc="-20">
                <a:latin typeface="Arial"/>
                <a:cs typeface="Arial"/>
              </a:rPr>
              <a:t>than</a:t>
            </a:r>
            <a:endParaRPr sz="17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527294" y="5941872"/>
            <a:ext cx="101346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10">
                <a:latin typeface="Arial"/>
                <a:cs typeface="Arial"/>
              </a:rPr>
              <a:t>disclosed)</a:t>
            </a:r>
            <a:endParaRPr sz="170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819650" y="1221486"/>
            <a:ext cx="4837430" cy="5282565"/>
          </a:xfrm>
          <a:custGeom>
            <a:avLst/>
            <a:gdLst/>
            <a:ahLst/>
            <a:cxnLst/>
            <a:rect l="l" t="t" r="r" b="b"/>
            <a:pathLst>
              <a:path w="4837430" h="5282565">
                <a:moveTo>
                  <a:pt x="0" y="5282184"/>
                </a:moveTo>
                <a:lnTo>
                  <a:pt x="4837176" y="5282184"/>
                </a:lnTo>
                <a:lnTo>
                  <a:pt x="4837176" y="0"/>
                </a:lnTo>
                <a:lnTo>
                  <a:pt x="0" y="0"/>
                </a:lnTo>
                <a:lnTo>
                  <a:pt x="0" y="5282184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9468357" y="19062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404040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31" name="object 31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741152" y="4876722"/>
            <a:ext cx="4834255" cy="1411605"/>
            <a:chOff x="4741152" y="4876722"/>
            <a:chExt cx="4834255" cy="141160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41152" y="4876722"/>
              <a:ext cx="4834145" cy="1411339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4834127" y="4936236"/>
              <a:ext cx="4643755" cy="1287780"/>
            </a:xfrm>
            <a:custGeom>
              <a:avLst/>
              <a:gdLst/>
              <a:ahLst/>
              <a:cxnLst/>
              <a:rect l="l" t="t" r="r" b="b"/>
              <a:pathLst>
                <a:path w="4643755" h="1287779">
                  <a:moveTo>
                    <a:pt x="4428998" y="0"/>
                  </a:moveTo>
                  <a:lnTo>
                    <a:pt x="214630" y="0"/>
                  </a:lnTo>
                  <a:lnTo>
                    <a:pt x="165431" y="5670"/>
                  </a:lnTo>
                  <a:lnTo>
                    <a:pt x="120261" y="21823"/>
                  </a:lnTo>
                  <a:lnTo>
                    <a:pt x="80409" y="47166"/>
                  </a:lnTo>
                  <a:lnTo>
                    <a:pt x="47166" y="80409"/>
                  </a:lnTo>
                  <a:lnTo>
                    <a:pt x="21823" y="120261"/>
                  </a:lnTo>
                  <a:lnTo>
                    <a:pt x="5670" y="165431"/>
                  </a:lnTo>
                  <a:lnTo>
                    <a:pt x="0" y="214630"/>
                  </a:lnTo>
                  <a:lnTo>
                    <a:pt x="0" y="1073137"/>
                  </a:lnTo>
                  <a:lnTo>
                    <a:pt x="5670" y="1122352"/>
                  </a:lnTo>
                  <a:lnTo>
                    <a:pt x="21823" y="1167530"/>
                  </a:lnTo>
                  <a:lnTo>
                    <a:pt x="47166" y="1207384"/>
                  </a:lnTo>
                  <a:lnTo>
                    <a:pt x="80409" y="1240624"/>
                  </a:lnTo>
                  <a:lnTo>
                    <a:pt x="120261" y="1265963"/>
                  </a:lnTo>
                  <a:lnTo>
                    <a:pt x="165431" y="1282111"/>
                  </a:lnTo>
                  <a:lnTo>
                    <a:pt x="214630" y="1287780"/>
                  </a:lnTo>
                  <a:lnTo>
                    <a:pt x="4428998" y="1287780"/>
                  </a:lnTo>
                  <a:lnTo>
                    <a:pt x="4478196" y="1282111"/>
                  </a:lnTo>
                  <a:lnTo>
                    <a:pt x="4523366" y="1265963"/>
                  </a:lnTo>
                  <a:lnTo>
                    <a:pt x="4563218" y="1240624"/>
                  </a:lnTo>
                  <a:lnTo>
                    <a:pt x="4596461" y="1207384"/>
                  </a:lnTo>
                  <a:lnTo>
                    <a:pt x="4621804" y="1167530"/>
                  </a:lnTo>
                  <a:lnTo>
                    <a:pt x="4637957" y="1122352"/>
                  </a:lnTo>
                  <a:lnTo>
                    <a:pt x="4643628" y="1073137"/>
                  </a:lnTo>
                  <a:lnTo>
                    <a:pt x="4643628" y="214630"/>
                  </a:lnTo>
                  <a:lnTo>
                    <a:pt x="4637957" y="165431"/>
                  </a:lnTo>
                  <a:lnTo>
                    <a:pt x="4621804" y="120261"/>
                  </a:lnTo>
                  <a:lnTo>
                    <a:pt x="4596461" y="80409"/>
                  </a:lnTo>
                  <a:lnTo>
                    <a:pt x="4563218" y="47166"/>
                  </a:lnTo>
                  <a:lnTo>
                    <a:pt x="4523366" y="21823"/>
                  </a:lnTo>
                  <a:lnTo>
                    <a:pt x="4478196" y="5670"/>
                  </a:lnTo>
                  <a:lnTo>
                    <a:pt x="4428998" y="0"/>
                  </a:lnTo>
                  <a:close/>
                </a:path>
              </a:pathLst>
            </a:custGeom>
            <a:solidFill>
              <a:srgbClr val="E6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5035422" y="5128386"/>
            <a:ext cx="4194810" cy="8826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704215">
              <a:lnSpc>
                <a:spcPct val="100699"/>
              </a:lnSpc>
              <a:spcBef>
                <a:spcPts val="90"/>
              </a:spcBef>
            </a:pP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Continue</a:t>
            </a:r>
            <a:r>
              <a:rPr dirty="0" sz="14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monitor</a:t>
            </a:r>
            <a:r>
              <a:rPr dirty="0" sz="14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(1)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r>
              <a:rPr dirty="0" sz="14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viability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(sufficient</a:t>
            </a:r>
            <a:r>
              <a:rPr dirty="0" sz="14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cashflow</a:t>
            </a:r>
            <a:r>
              <a:rPr dirty="0" sz="14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generated),</a:t>
            </a:r>
            <a:r>
              <a:rPr dirty="0" sz="14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14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(2)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emission</a:t>
            </a:r>
            <a:r>
              <a:rPr dirty="0" sz="14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reductions</a:t>
            </a:r>
            <a:r>
              <a:rPr dirty="0" sz="14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(thereby</a:t>
            </a:r>
            <a:r>
              <a:rPr dirty="0" sz="14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financed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emission) decrease</a:t>
            </a:r>
            <a:r>
              <a:rPr dirty="0" sz="14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according</a:t>
            </a:r>
            <a:r>
              <a:rPr dirty="0" sz="14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transition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plans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32587" y="1872995"/>
            <a:ext cx="9386570" cy="4028440"/>
            <a:chOff x="132587" y="1872995"/>
            <a:chExt cx="9386570" cy="4028440"/>
          </a:xfrm>
        </p:grpSpPr>
        <p:sp>
          <p:nvSpPr>
            <p:cNvPr id="7" name="object 7" descr=""/>
            <p:cNvSpPr/>
            <p:nvPr/>
          </p:nvSpPr>
          <p:spPr>
            <a:xfrm>
              <a:off x="772668" y="1872995"/>
              <a:ext cx="8746490" cy="4028440"/>
            </a:xfrm>
            <a:custGeom>
              <a:avLst/>
              <a:gdLst/>
              <a:ahLst/>
              <a:cxnLst/>
              <a:rect l="l" t="t" r="r" b="b"/>
              <a:pathLst>
                <a:path w="8746490" h="4028440">
                  <a:moveTo>
                    <a:pt x="6426200" y="0"/>
                  </a:moveTo>
                  <a:lnTo>
                    <a:pt x="1762252" y="0"/>
                  </a:lnTo>
                  <a:lnTo>
                    <a:pt x="1713742" y="654"/>
                  </a:lnTo>
                  <a:lnTo>
                    <a:pt x="1665556" y="2607"/>
                  </a:lnTo>
                  <a:lnTo>
                    <a:pt x="1617711" y="5841"/>
                  </a:lnTo>
                  <a:lnTo>
                    <a:pt x="1570224" y="10339"/>
                  </a:lnTo>
                  <a:lnTo>
                    <a:pt x="1523111" y="16086"/>
                  </a:lnTo>
                  <a:lnTo>
                    <a:pt x="1476390" y="23063"/>
                  </a:lnTo>
                  <a:lnTo>
                    <a:pt x="1430076" y="31254"/>
                  </a:lnTo>
                  <a:lnTo>
                    <a:pt x="1384188" y="40643"/>
                  </a:lnTo>
                  <a:lnTo>
                    <a:pt x="1338741" y="51212"/>
                  </a:lnTo>
                  <a:lnTo>
                    <a:pt x="1293753" y="62944"/>
                  </a:lnTo>
                  <a:lnTo>
                    <a:pt x="1249240" y="75824"/>
                  </a:lnTo>
                  <a:lnTo>
                    <a:pt x="1205219" y="89834"/>
                  </a:lnTo>
                  <a:lnTo>
                    <a:pt x="1161707" y="104958"/>
                  </a:lnTo>
                  <a:lnTo>
                    <a:pt x="1118721" y="121177"/>
                  </a:lnTo>
                  <a:lnTo>
                    <a:pt x="1076277" y="138477"/>
                  </a:lnTo>
                  <a:lnTo>
                    <a:pt x="1034392" y="156840"/>
                  </a:lnTo>
                  <a:lnTo>
                    <a:pt x="993083" y="176249"/>
                  </a:lnTo>
                  <a:lnTo>
                    <a:pt x="952367" y="196687"/>
                  </a:lnTo>
                  <a:lnTo>
                    <a:pt x="912261" y="218138"/>
                  </a:lnTo>
                  <a:lnTo>
                    <a:pt x="872781" y="240585"/>
                  </a:lnTo>
                  <a:lnTo>
                    <a:pt x="833944" y="264010"/>
                  </a:lnTo>
                  <a:lnTo>
                    <a:pt x="795768" y="288398"/>
                  </a:lnTo>
                  <a:lnTo>
                    <a:pt x="758268" y="313732"/>
                  </a:lnTo>
                  <a:lnTo>
                    <a:pt x="721461" y="339994"/>
                  </a:lnTo>
                  <a:lnTo>
                    <a:pt x="685365" y="367168"/>
                  </a:lnTo>
                  <a:lnTo>
                    <a:pt x="649996" y="395237"/>
                  </a:lnTo>
                  <a:lnTo>
                    <a:pt x="615371" y="424184"/>
                  </a:lnTo>
                  <a:lnTo>
                    <a:pt x="581507" y="453993"/>
                  </a:lnTo>
                  <a:lnTo>
                    <a:pt x="548420" y="484646"/>
                  </a:lnTo>
                  <a:lnTo>
                    <a:pt x="516127" y="516128"/>
                  </a:lnTo>
                  <a:lnTo>
                    <a:pt x="484646" y="548420"/>
                  </a:lnTo>
                  <a:lnTo>
                    <a:pt x="453993" y="581507"/>
                  </a:lnTo>
                  <a:lnTo>
                    <a:pt x="424184" y="615371"/>
                  </a:lnTo>
                  <a:lnTo>
                    <a:pt x="395237" y="649996"/>
                  </a:lnTo>
                  <a:lnTo>
                    <a:pt x="367168" y="685365"/>
                  </a:lnTo>
                  <a:lnTo>
                    <a:pt x="339994" y="721461"/>
                  </a:lnTo>
                  <a:lnTo>
                    <a:pt x="313732" y="758268"/>
                  </a:lnTo>
                  <a:lnTo>
                    <a:pt x="288398" y="795768"/>
                  </a:lnTo>
                  <a:lnTo>
                    <a:pt x="264010" y="833944"/>
                  </a:lnTo>
                  <a:lnTo>
                    <a:pt x="240585" y="872781"/>
                  </a:lnTo>
                  <a:lnTo>
                    <a:pt x="218138" y="912261"/>
                  </a:lnTo>
                  <a:lnTo>
                    <a:pt x="196687" y="952367"/>
                  </a:lnTo>
                  <a:lnTo>
                    <a:pt x="176249" y="993083"/>
                  </a:lnTo>
                  <a:lnTo>
                    <a:pt x="156840" y="1034392"/>
                  </a:lnTo>
                  <a:lnTo>
                    <a:pt x="138477" y="1076277"/>
                  </a:lnTo>
                  <a:lnTo>
                    <a:pt x="121177" y="1118721"/>
                  </a:lnTo>
                  <a:lnTo>
                    <a:pt x="104958" y="1161707"/>
                  </a:lnTo>
                  <a:lnTo>
                    <a:pt x="89834" y="1205219"/>
                  </a:lnTo>
                  <a:lnTo>
                    <a:pt x="75824" y="1249240"/>
                  </a:lnTo>
                  <a:lnTo>
                    <a:pt x="62944" y="1293753"/>
                  </a:lnTo>
                  <a:lnTo>
                    <a:pt x="51212" y="1338741"/>
                  </a:lnTo>
                  <a:lnTo>
                    <a:pt x="40643" y="1384188"/>
                  </a:lnTo>
                  <a:lnTo>
                    <a:pt x="31254" y="1430076"/>
                  </a:lnTo>
                  <a:lnTo>
                    <a:pt x="23063" y="1476390"/>
                  </a:lnTo>
                  <a:lnTo>
                    <a:pt x="16086" y="1523111"/>
                  </a:lnTo>
                  <a:lnTo>
                    <a:pt x="10339" y="1570224"/>
                  </a:lnTo>
                  <a:lnTo>
                    <a:pt x="5841" y="1617711"/>
                  </a:lnTo>
                  <a:lnTo>
                    <a:pt x="2607" y="1665556"/>
                  </a:lnTo>
                  <a:lnTo>
                    <a:pt x="654" y="1713742"/>
                  </a:lnTo>
                  <a:lnTo>
                    <a:pt x="0" y="1762252"/>
                  </a:lnTo>
                  <a:lnTo>
                    <a:pt x="0" y="4027931"/>
                  </a:lnTo>
                  <a:lnTo>
                    <a:pt x="898270" y="4027931"/>
                  </a:lnTo>
                  <a:lnTo>
                    <a:pt x="898270" y="1762252"/>
                  </a:lnTo>
                  <a:lnTo>
                    <a:pt x="899549" y="1714850"/>
                  </a:lnTo>
                  <a:lnTo>
                    <a:pt x="903341" y="1668116"/>
                  </a:lnTo>
                  <a:lnTo>
                    <a:pt x="909579" y="1622115"/>
                  </a:lnTo>
                  <a:lnTo>
                    <a:pt x="918199" y="1576915"/>
                  </a:lnTo>
                  <a:lnTo>
                    <a:pt x="929134" y="1532580"/>
                  </a:lnTo>
                  <a:lnTo>
                    <a:pt x="942319" y="1489176"/>
                  </a:lnTo>
                  <a:lnTo>
                    <a:pt x="957687" y="1446770"/>
                  </a:lnTo>
                  <a:lnTo>
                    <a:pt x="975173" y="1405427"/>
                  </a:lnTo>
                  <a:lnTo>
                    <a:pt x="994711" y="1365213"/>
                  </a:lnTo>
                  <a:lnTo>
                    <a:pt x="1016235" y="1326195"/>
                  </a:lnTo>
                  <a:lnTo>
                    <a:pt x="1039678" y="1288437"/>
                  </a:lnTo>
                  <a:lnTo>
                    <a:pt x="1064976" y="1252006"/>
                  </a:lnTo>
                  <a:lnTo>
                    <a:pt x="1092062" y="1216968"/>
                  </a:lnTo>
                  <a:lnTo>
                    <a:pt x="1120870" y="1183389"/>
                  </a:lnTo>
                  <a:lnTo>
                    <a:pt x="1151334" y="1151334"/>
                  </a:lnTo>
                  <a:lnTo>
                    <a:pt x="1183389" y="1120870"/>
                  </a:lnTo>
                  <a:lnTo>
                    <a:pt x="1216968" y="1092062"/>
                  </a:lnTo>
                  <a:lnTo>
                    <a:pt x="1252006" y="1064976"/>
                  </a:lnTo>
                  <a:lnTo>
                    <a:pt x="1288437" y="1039678"/>
                  </a:lnTo>
                  <a:lnTo>
                    <a:pt x="1326195" y="1016235"/>
                  </a:lnTo>
                  <a:lnTo>
                    <a:pt x="1365213" y="994711"/>
                  </a:lnTo>
                  <a:lnTo>
                    <a:pt x="1405427" y="975173"/>
                  </a:lnTo>
                  <a:lnTo>
                    <a:pt x="1446770" y="957687"/>
                  </a:lnTo>
                  <a:lnTo>
                    <a:pt x="1489176" y="942319"/>
                  </a:lnTo>
                  <a:lnTo>
                    <a:pt x="1532580" y="929134"/>
                  </a:lnTo>
                  <a:lnTo>
                    <a:pt x="1576915" y="918199"/>
                  </a:lnTo>
                  <a:lnTo>
                    <a:pt x="1622115" y="909579"/>
                  </a:lnTo>
                  <a:lnTo>
                    <a:pt x="1668116" y="903341"/>
                  </a:lnTo>
                  <a:lnTo>
                    <a:pt x="1714850" y="899549"/>
                  </a:lnTo>
                  <a:lnTo>
                    <a:pt x="1762252" y="898270"/>
                  </a:lnTo>
                  <a:lnTo>
                    <a:pt x="6426200" y="898270"/>
                  </a:lnTo>
                  <a:lnTo>
                    <a:pt x="6473601" y="899549"/>
                  </a:lnTo>
                  <a:lnTo>
                    <a:pt x="6520334" y="903341"/>
                  </a:lnTo>
                  <a:lnTo>
                    <a:pt x="6566332" y="909579"/>
                  </a:lnTo>
                  <a:lnTo>
                    <a:pt x="6611530" y="918199"/>
                  </a:lnTo>
                  <a:lnTo>
                    <a:pt x="6655862" y="929134"/>
                  </a:lnTo>
                  <a:lnTo>
                    <a:pt x="6699262" y="942319"/>
                  </a:lnTo>
                  <a:lnTo>
                    <a:pt x="6741664" y="957687"/>
                  </a:lnTo>
                  <a:lnTo>
                    <a:pt x="6783002" y="975173"/>
                  </a:lnTo>
                  <a:lnTo>
                    <a:pt x="6823210" y="994711"/>
                  </a:lnTo>
                  <a:lnTo>
                    <a:pt x="6862223" y="1016235"/>
                  </a:lnTo>
                  <a:lnTo>
                    <a:pt x="6899975" y="1039678"/>
                  </a:lnTo>
                  <a:lnTo>
                    <a:pt x="6936400" y="1064976"/>
                  </a:lnTo>
                  <a:lnTo>
                    <a:pt x="6971432" y="1092062"/>
                  </a:lnTo>
                  <a:lnTo>
                    <a:pt x="7005005" y="1120870"/>
                  </a:lnTo>
                  <a:lnTo>
                    <a:pt x="7037054" y="1151334"/>
                  </a:lnTo>
                  <a:lnTo>
                    <a:pt x="7067512" y="1183389"/>
                  </a:lnTo>
                  <a:lnTo>
                    <a:pt x="7096313" y="1216968"/>
                  </a:lnTo>
                  <a:lnTo>
                    <a:pt x="7123393" y="1252006"/>
                  </a:lnTo>
                  <a:lnTo>
                    <a:pt x="7148684" y="1288437"/>
                  </a:lnTo>
                  <a:lnTo>
                    <a:pt x="7172122" y="1326195"/>
                  </a:lnTo>
                  <a:lnTo>
                    <a:pt x="7193640" y="1365213"/>
                  </a:lnTo>
                  <a:lnTo>
                    <a:pt x="7213173" y="1405427"/>
                  </a:lnTo>
                  <a:lnTo>
                    <a:pt x="7230654" y="1446770"/>
                  </a:lnTo>
                  <a:lnTo>
                    <a:pt x="7246018" y="1489176"/>
                  </a:lnTo>
                  <a:lnTo>
                    <a:pt x="7259199" y="1532580"/>
                  </a:lnTo>
                  <a:lnTo>
                    <a:pt x="7270131" y="1576915"/>
                  </a:lnTo>
                  <a:lnTo>
                    <a:pt x="7278748" y="1622115"/>
                  </a:lnTo>
                  <a:lnTo>
                    <a:pt x="7284985" y="1668116"/>
                  </a:lnTo>
                  <a:lnTo>
                    <a:pt x="7288775" y="1714850"/>
                  </a:lnTo>
                  <a:lnTo>
                    <a:pt x="7290054" y="1762252"/>
                  </a:lnTo>
                  <a:lnTo>
                    <a:pt x="7290054" y="2013965"/>
                  </a:lnTo>
                  <a:lnTo>
                    <a:pt x="6732270" y="2013965"/>
                  </a:lnTo>
                  <a:lnTo>
                    <a:pt x="7739253" y="3020948"/>
                  </a:lnTo>
                  <a:lnTo>
                    <a:pt x="8746236" y="2013965"/>
                  </a:lnTo>
                  <a:lnTo>
                    <a:pt x="8188325" y="2013965"/>
                  </a:lnTo>
                  <a:lnTo>
                    <a:pt x="8188325" y="1762252"/>
                  </a:lnTo>
                  <a:lnTo>
                    <a:pt x="8187670" y="1713742"/>
                  </a:lnTo>
                  <a:lnTo>
                    <a:pt x="8185717" y="1665556"/>
                  </a:lnTo>
                  <a:lnTo>
                    <a:pt x="8182483" y="1617711"/>
                  </a:lnTo>
                  <a:lnTo>
                    <a:pt x="8177985" y="1570224"/>
                  </a:lnTo>
                  <a:lnTo>
                    <a:pt x="8172238" y="1523111"/>
                  </a:lnTo>
                  <a:lnTo>
                    <a:pt x="8165261" y="1476390"/>
                  </a:lnTo>
                  <a:lnTo>
                    <a:pt x="8157070" y="1430076"/>
                  </a:lnTo>
                  <a:lnTo>
                    <a:pt x="8147682" y="1384188"/>
                  </a:lnTo>
                  <a:lnTo>
                    <a:pt x="8137113" y="1338741"/>
                  </a:lnTo>
                  <a:lnTo>
                    <a:pt x="8125380" y="1293753"/>
                  </a:lnTo>
                  <a:lnTo>
                    <a:pt x="8112501" y="1249240"/>
                  </a:lnTo>
                  <a:lnTo>
                    <a:pt x="8098491" y="1205219"/>
                  </a:lnTo>
                  <a:lnTo>
                    <a:pt x="8083368" y="1161707"/>
                  </a:lnTo>
                  <a:lnTo>
                    <a:pt x="8067148" y="1118721"/>
                  </a:lnTo>
                  <a:lnTo>
                    <a:pt x="8049849" y="1076277"/>
                  </a:lnTo>
                  <a:lnTo>
                    <a:pt x="8031487" y="1034392"/>
                  </a:lnTo>
                  <a:lnTo>
                    <a:pt x="8012078" y="993083"/>
                  </a:lnTo>
                  <a:lnTo>
                    <a:pt x="7991640" y="952367"/>
                  </a:lnTo>
                  <a:lnTo>
                    <a:pt x="7970190" y="912261"/>
                  </a:lnTo>
                  <a:lnTo>
                    <a:pt x="7947744" y="872781"/>
                  </a:lnTo>
                  <a:lnTo>
                    <a:pt x="7924319" y="833944"/>
                  </a:lnTo>
                  <a:lnTo>
                    <a:pt x="7899932" y="795768"/>
                  </a:lnTo>
                  <a:lnTo>
                    <a:pt x="7874599" y="758268"/>
                  </a:lnTo>
                  <a:lnTo>
                    <a:pt x="7848338" y="721461"/>
                  </a:lnTo>
                  <a:lnTo>
                    <a:pt x="7821166" y="685365"/>
                  </a:lnTo>
                  <a:lnTo>
                    <a:pt x="7793098" y="649996"/>
                  </a:lnTo>
                  <a:lnTo>
                    <a:pt x="7764152" y="615371"/>
                  </a:lnTo>
                  <a:lnTo>
                    <a:pt x="7734344" y="581507"/>
                  </a:lnTo>
                  <a:lnTo>
                    <a:pt x="7703692" y="548420"/>
                  </a:lnTo>
                  <a:lnTo>
                    <a:pt x="7672212" y="516127"/>
                  </a:lnTo>
                  <a:lnTo>
                    <a:pt x="7639922" y="484646"/>
                  </a:lnTo>
                  <a:lnTo>
                    <a:pt x="7606837" y="453993"/>
                  </a:lnTo>
                  <a:lnTo>
                    <a:pt x="7572974" y="424184"/>
                  </a:lnTo>
                  <a:lnTo>
                    <a:pt x="7538351" y="395237"/>
                  </a:lnTo>
                  <a:lnTo>
                    <a:pt x="7502984" y="367168"/>
                  </a:lnTo>
                  <a:lnTo>
                    <a:pt x="7466890" y="339994"/>
                  </a:lnTo>
                  <a:lnTo>
                    <a:pt x="7430086" y="313732"/>
                  </a:lnTo>
                  <a:lnTo>
                    <a:pt x="7392589" y="288398"/>
                  </a:lnTo>
                  <a:lnTo>
                    <a:pt x="7354415" y="264010"/>
                  </a:lnTo>
                  <a:lnTo>
                    <a:pt x="7315581" y="240585"/>
                  </a:lnTo>
                  <a:lnTo>
                    <a:pt x="7276103" y="218138"/>
                  </a:lnTo>
                  <a:lnTo>
                    <a:pt x="7236000" y="196687"/>
                  </a:lnTo>
                  <a:lnTo>
                    <a:pt x="7195287" y="176249"/>
                  </a:lnTo>
                  <a:lnTo>
                    <a:pt x="7153982" y="156840"/>
                  </a:lnTo>
                  <a:lnTo>
                    <a:pt x="7112101" y="138477"/>
                  </a:lnTo>
                  <a:lnTo>
                    <a:pt x="7069660" y="121177"/>
                  </a:lnTo>
                  <a:lnTo>
                    <a:pt x="7026678" y="104958"/>
                  </a:lnTo>
                  <a:lnTo>
                    <a:pt x="6983170" y="89834"/>
                  </a:lnTo>
                  <a:lnTo>
                    <a:pt x="6939153" y="75824"/>
                  </a:lnTo>
                  <a:lnTo>
                    <a:pt x="6894644" y="62944"/>
                  </a:lnTo>
                  <a:lnTo>
                    <a:pt x="6849661" y="51212"/>
                  </a:lnTo>
                  <a:lnTo>
                    <a:pt x="6804219" y="40643"/>
                  </a:lnTo>
                  <a:lnTo>
                    <a:pt x="6758335" y="31254"/>
                  </a:lnTo>
                  <a:lnTo>
                    <a:pt x="6712027" y="23063"/>
                  </a:lnTo>
                  <a:lnTo>
                    <a:pt x="6665311" y="16086"/>
                  </a:lnTo>
                  <a:lnTo>
                    <a:pt x="6618204" y="10339"/>
                  </a:lnTo>
                  <a:lnTo>
                    <a:pt x="6570722" y="5841"/>
                  </a:lnTo>
                  <a:lnTo>
                    <a:pt x="6522883" y="2607"/>
                  </a:lnTo>
                  <a:lnTo>
                    <a:pt x="6474703" y="654"/>
                  </a:lnTo>
                  <a:lnTo>
                    <a:pt x="64262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587" y="4087367"/>
              <a:ext cx="4312920" cy="1147572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243839" y="4168139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3929888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3929888" y="990600"/>
                  </a:lnTo>
                  <a:lnTo>
                    <a:pt x="3973779" y="984702"/>
                  </a:lnTo>
                  <a:lnTo>
                    <a:pt x="4013218" y="968059"/>
                  </a:lnTo>
                  <a:lnTo>
                    <a:pt x="4046632" y="942244"/>
                  </a:lnTo>
                  <a:lnTo>
                    <a:pt x="4072447" y="908830"/>
                  </a:lnTo>
                  <a:lnTo>
                    <a:pt x="4089090" y="869391"/>
                  </a:lnTo>
                  <a:lnTo>
                    <a:pt x="4094988" y="825500"/>
                  </a:lnTo>
                  <a:lnTo>
                    <a:pt x="4094988" y="165100"/>
                  </a:lnTo>
                  <a:lnTo>
                    <a:pt x="4089090" y="121208"/>
                  </a:lnTo>
                  <a:lnTo>
                    <a:pt x="4072447" y="81769"/>
                  </a:lnTo>
                  <a:lnTo>
                    <a:pt x="4046632" y="48355"/>
                  </a:lnTo>
                  <a:lnTo>
                    <a:pt x="4013218" y="22540"/>
                  </a:lnTo>
                  <a:lnTo>
                    <a:pt x="3973779" y="5897"/>
                  </a:lnTo>
                  <a:lnTo>
                    <a:pt x="392988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43839" y="4168139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3929888" y="0"/>
                  </a:lnTo>
                  <a:lnTo>
                    <a:pt x="3973779" y="5897"/>
                  </a:lnTo>
                  <a:lnTo>
                    <a:pt x="4013218" y="22540"/>
                  </a:lnTo>
                  <a:lnTo>
                    <a:pt x="4046632" y="48355"/>
                  </a:lnTo>
                  <a:lnTo>
                    <a:pt x="4072447" y="81769"/>
                  </a:lnTo>
                  <a:lnTo>
                    <a:pt x="4089090" y="121208"/>
                  </a:lnTo>
                  <a:lnTo>
                    <a:pt x="4094988" y="165100"/>
                  </a:lnTo>
                  <a:lnTo>
                    <a:pt x="4094988" y="825500"/>
                  </a:lnTo>
                  <a:lnTo>
                    <a:pt x="4089090" y="869391"/>
                  </a:lnTo>
                  <a:lnTo>
                    <a:pt x="4072447" y="908830"/>
                  </a:lnTo>
                  <a:lnTo>
                    <a:pt x="4046632" y="942244"/>
                  </a:lnTo>
                  <a:lnTo>
                    <a:pt x="4013218" y="968059"/>
                  </a:lnTo>
                  <a:lnTo>
                    <a:pt x="3973779" y="984702"/>
                  </a:lnTo>
                  <a:lnTo>
                    <a:pt x="3929888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91083" y="4431791"/>
              <a:ext cx="463550" cy="463550"/>
            </a:xfrm>
            <a:custGeom>
              <a:avLst/>
              <a:gdLst/>
              <a:ahLst/>
              <a:cxnLst/>
              <a:rect l="l" t="t" r="r" b="b"/>
              <a:pathLst>
                <a:path w="463550" h="463550">
                  <a:moveTo>
                    <a:pt x="231647" y="0"/>
                  </a:moveTo>
                  <a:lnTo>
                    <a:pt x="45885" y="91820"/>
                  </a:lnTo>
                  <a:lnTo>
                    <a:pt x="0" y="297941"/>
                  </a:lnTo>
                  <a:lnTo>
                    <a:pt x="128549" y="463295"/>
                  </a:lnTo>
                  <a:lnTo>
                    <a:pt x="334746" y="463295"/>
                  </a:lnTo>
                  <a:lnTo>
                    <a:pt x="463295" y="297941"/>
                  </a:lnTo>
                  <a:lnTo>
                    <a:pt x="417410" y="91820"/>
                  </a:lnTo>
                  <a:lnTo>
                    <a:pt x="23164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Transition</a:t>
            </a:r>
            <a:r>
              <a:rPr dirty="0" spc="-125"/>
              <a:t> </a:t>
            </a:r>
            <a:r>
              <a:rPr dirty="0"/>
              <a:t>Finance:</a:t>
            </a:r>
            <a:r>
              <a:rPr dirty="0" spc="-100"/>
              <a:t> </a:t>
            </a:r>
            <a:r>
              <a:rPr dirty="0" spc="-10"/>
              <a:t>Transaction</a:t>
            </a:r>
            <a:r>
              <a:rPr dirty="0" spc="-114"/>
              <a:t> </a:t>
            </a:r>
            <a:r>
              <a:rPr dirty="0"/>
              <a:t>Lifecycle</a:t>
            </a:r>
            <a:r>
              <a:rPr dirty="0" spc="-80"/>
              <a:t> </a:t>
            </a:r>
            <a:r>
              <a:rPr dirty="0"/>
              <a:t>for</a:t>
            </a:r>
            <a:r>
              <a:rPr dirty="0" spc="-100"/>
              <a:t> </a:t>
            </a:r>
            <a:r>
              <a:rPr dirty="0" spc="-10"/>
              <a:t>Banks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449072" y="4513579"/>
            <a:ext cx="14795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29436" y="4184650"/>
            <a:ext cx="9271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5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127785" y="4217670"/>
            <a:ext cx="2192020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0"/>
              </a:lnSpc>
            </a:pP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Dialogues</a:t>
            </a:r>
            <a:r>
              <a:rPr dirty="0" sz="1500" spc="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 transition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27785" y="4449317"/>
            <a:ext cx="1282065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0"/>
              </a:lnSpc>
            </a:pP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opportunities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396998" y="4416297"/>
            <a:ext cx="39941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10">
                <a:latin typeface="Arial"/>
                <a:cs typeface="Arial"/>
              </a:rPr>
              <a:t>start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929436" y="4646117"/>
            <a:ext cx="2785745" cy="48831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algn="r" marL="184785" marR="5080" indent="-184785">
              <a:lnSpc>
                <a:spcPct val="100000"/>
              </a:lnSpc>
              <a:spcBef>
                <a:spcPts val="115"/>
              </a:spcBef>
              <a:buChar char="•"/>
              <a:tabLst>
                <a:tab pos="184785" algn="l"/>
              </a:tabLst>
            </a:pPr>
            <a:r>
              <a:rPr dirty="0" sz="1500">
                <a:latin typeface="Arial"/>
                <a:cs typeface="Arial"/>
              </a:rPr>
              <a:t>Client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relationship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provides</a:t>
            </a:r>
            <a:r>
              <a:rPr dirty="0" sz="1500" spc="-25">
                <a:latin typeface="Arial"/>
                <a:cs typeface="Arial"/>
              </a:rPr>
              <a:t> an</a:t>
            </a:r>
            <a:endParaRPr sz="15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25"/>
              </a:spcBef>
            </a:pPr>
            <a:r>
              <a:rPr dirty="0" sz="1500">
                <a:latin typeface="Arial"/>
                <a:cs typeface="Arial"/>
              </a:rPr>
              <a:t>access</a:t>
            </a:r>
            <a:r>
              <a:rPr dirty="0" sz="1500" spc="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to</a:t>
            </a:r>
            <a:r>
              <a:rPr dirty="0" sz="1500" spc="1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senior </a:t>
            </a:r>
            <a:r>
              <a:rPr dirty="0" sz="1500" spc="-10">
                <a:latin typeface="Arial"/>
                <a:cs typeface="Arial"/>
              </a:rPr>
              <a:t>management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385572" y="2752344"/>
            <a:ext cx="4314825" cy="1148080"/>
            <a:chOff x="385572" y="2752344"/>
            <a:chExt cx="4314825" cy="1148080"/>
          </a:xfrm>
        </p:grpSpPr>
        <p:pic>
          <p:nvPicPr>
            <p:cNvPr id="20" name="object 2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5572" y="2752344"/>
              <a:ext cx="4314444" cy="1147571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496824" y="2833116"/>
              <a:ext cx="4097020" cy="990600"/>
            </a:xfrm>
            <a:custGeom>
              <a:avLst/>
              <a:gdLst/>
              <a:ahLst/>
              <a:cxnLst/>
              <a:rect l="l" t="t" r="r" b="b"/>
              <a:pathLst>
                <a:path w="4097020" h="990600">
                  <a:moveTo>
                    <a:pt x="3931412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3931412" y="990600"/>
                  </a:lnTo>
                  <a:lnTo>
                    <a:pt x="3975303" y="984702"/>
                  </a:lnTo>
                  <a:lnTo>
                    <a:pt x="4014742" y="968059"/>
                  </a:lnTo>
                  <a:lnTo>
                    <a:pt x="4048156" y="942244"/>
                  </a:lnTo>
                  <a:lnTo>
                    <a:pt x="4073971" y="908830"/>
                  </a:lnTo>
                  <a:lnTo>
                    <a:pt x="4090614" y="869391"/>
                  </a:lnTo>
                  <a:lnTo>
                    <a:pt x="4096512" y="825500"/>
                  </a:lnTo>
                  <a:lnTo>
                    <a:pt x="4096512" y="165100"/>
                  </a:lnTo>
                  <a:lnTo>
                    <a:pt x="4090614" y="121208"/>
                  </a:lnTo>
                  <a:lnTo>
                    <a:pt x="4073971" y="81769"/>
                  </a:lnTo>
                  <a:lnTo>
                    <a:pt x="4048156" y="48355"/>
                  </a:lnTo>
                  <a:lnTo>
                    <a:pt x="4014742" y="22540"/>
                  </a:lnTo>
                  <a:lnTo>
                    <a:pt x="3975303" y="5897"/>
                  </a:lnTo>
                  <a:lnTo>
                    <a:pt x="39314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96824" y="2833116"/>
              <a:ext cx="4097020" cy="990600"/>
            </a:xfrm>
            <a:custGeom>
              <a:avLst/>
              <a:gdLst/>
              <a:ahLst/>
              <a:cxnLst/>
              <a:rect l="l" t="t" r="r" b="b"/>
              <a:pathLst>
                <a:path w="409702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3931412" y="0"/>
                  </a:lnTo>
                  <a:lnTo>
                    <a:pt x="3975303" y="5897"/>
                  </a:lnTo>
                  <a:lnTo>
                    <a:pt x="4014742" y="22540"/>
                  </a:lnTo>
                  <a:lnTo>
                    <a:pt x="4048156" y="48355"/>
                  </a:lnTo>
                  <a:lnTo>
                    <a:pt x="4073971" y="81769"/>
                  </a:lnTo>
                  <a:lnTo>
                    <a:pt x="4090614" y="121208"/>
                  </a:lnTo>
                  <a:lnTo>
                    <a:pt x="4096512" y="165100"/>
                  </a:lnTo>
                  <a:lnTo>
                    <a:pt x="4096512" y="825500"/>
                  </a:lnTo>
                  <a:lnTo>
                    <a:pt x="4090614" y="869391"/>
                  </a:lnTo>
                  <a:lnTo>
                    <a:pt x="4073971" y="908830"/>
                  </a:lnTo>
                  <a:lnTo>
                    <a:pt x="4048156" y="942244"/>
                  </a:lnTo>
                  <a:lnTo>
                    <a:pt x="4014742" y="968059"/>
                  </a:lnTo>
                  <a:lnTo>
                    <a:pt x="3975303" y="984702"/>
                  </a:lnTo>
                  <a:lnTo>
                    <a:pt x="3931412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44068" y="3095244"/>
              <a:ext cx="463550" cy="464820"/>
            </a:xfrm>
            <a:custGeom>
              <a:avLst/>
              <a:gdLst/>
              <a:ahLst/>
              <a:cxnLst/>
              <a:rect l="l" t="t" r="r" b="b"/>
              <a:pathLst>
                <a:path w="463550" h="464820">
                  <a:moveTo>
                    <a:pt x="231647" y="0"/>
                  </a:moveTo>
                  <a:lnTo>
                    <a:pt x="45885" y="92075"/>
                  </a:lnTo>
                  <a:lnTo>
                    <a:pt x="0" y="298957"/>
                  </a:lnTo>
                  <a:lnTo>
                    <a:pt x="128549" y="464819"/>
                  </a:lnTo>
                  <a:lnTo>
                    <a:pt x="334746" y="464819"/>
                  </a:lnTo>
                  <a:lnTo>
                    <a:pt x="463295" y="298957"/>
                  </a:lnTo>
                  <a:lnTo>
                    <a:pt x="417410" y="92075"/>
                  </a:lnTo>
                  <a:lnTo>
                    <a:pt x="23164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702970" y="3177921"/>
            <a:ext cx="14795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83030" y="2848432"/>
            <a:ext cx="93345" cy="2565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500" spc="-5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381505" y="2882138"/>
            <a:ext cx="2118360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0"/>
              </a:lnSpc>
            </a:pP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Understanding</a:t>
            </a:r>
            <a:r>
              <a:rPr dirty="0" sz="150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client’s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381505" y="3113785"/>
            <a:ext cx="1377950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0"/>
              </a:lnSpc>
            </a:pP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transition </a:t>
            </a:r>
            <a:r>
              <a:rPr dirty="0" sz="1500" spc="-20" b="1">
                <a:solidFill>
                  <a:srgbClr val="001F5F"/>
                </a:solidFill>
                <a:latin typeface="Arial"/>
                <a:cs typeface="Arial"/>
              </a:rPr>
              <a:t>plan</a:t>
            </a:r>
            <a:endParaRPr sz="15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747010" y="3080766"/>
            <a:ext cx="143700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>
                <a:latin typeface="Arial"/>
                <a:cs typeface="Arial"/>
              </a:rPr>
              <a:t>(inc.</a:t>
            </a:r>
            <a:r>
              <a:rPr dirty="0" sz="1500" spc="1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capex</a:t>
            </a:r>
            <a:r>
              <a:rPr dirty="0" sz="1500" spc="10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plan)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183030" y="3310890"/>
            <a:ext cx="2827020" cy="48768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96215" marR="5080" indent="-184150">
              <a:lnSpc>
                <a:spcPct val="101299"/>
              </a:lnSpc>
              <a:spcBef>
                <a:spcPts val="85"/>
              </a:spcBef>
              <a:buChar char="•"/>
              <a:tabLst>
                <a:tab pos="198120" algn="l"/>
              </a:tabLst>
            </a:pPr>
            <a:r>
              <a:rPr dirty="0" sz="1500">
                <a:latin typeface="Arial"/>
                <a:cs typeface="Arial"/>
              </a:rPr>
              <a:t>Benchmarking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against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peers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 spc="-50">
                <a:latin typeface="Arial"/>
                <a:cs typeface="Arial"/>
              </a:rPr>
              <a:t>&amp; </a:t>
            </a:r>
            <a:r>
              <a:rPr dirty="0" sz="1500" spc="-50">
                <a:latin typeface="Arial"/>
                <a:cs typeface="Arial"/>
              </a:rPr>
              <a:t>	</a:t>
            </a:r>
            <a:r>
              <a:rPr dirty="0" sz="1500">
                <a:latin typeface="Arial"/>
                <a:cs typeface="Arial"/>
              </a:rPr>
              <a:t>alignment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with</a:t>
            </a:r>
            <a:r>
              <a:rPr dirty="0" sz="1500" spc="3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policy </a:t>
            </a:r>
            <a:r>
              <a:rPr dirty="0" sz="1500" spc="-10">
                <a:latin typeface="Arial"/>
                <a:cs typeface="Arial"/>
              </a:rPr>
              <a:t>direction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842772" y="1412747"/>
            <a:ext cx="4312920" cy="1148080"/>
            <a:chOff x="842772" y="1412747"/>
            <a:chExt cx="4312920" cy="1148080"/>
          </a:xfrm>
        </p:grpSpPr>
        <p:pic>
          <p:nvPicPr>
            <p:cNvPr id="31" name="object 3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2772" y="1412747"/>
              <a:ext cx="4312920" cy="1147572"/>
            </a:xfrm>
            <a:prstGeom prst="rect">
              <a:avLst/>
            </a:prstGeom>
          </p:spPr>
        </p:pic>
        <p:sp>
          <p:nvSpPr>
            <p:cNvPr id="32" name="object 32" descr=""/>
            <p:cNvSpPr/>
            <p:nvPr/>
          </p:nvSpPr>
          <p:spPr>
            <a:xfrm>
              <a:off x="954024" y="1493519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3929888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3929888" y="990600"/>
                  </a:lnTo>
                  <a:lnTo>
                    <a:pt x="3973779" y="984702"/>
                  </a:lnTo>
                  <a:lnTo>
                    <a:pt x="4013218" y="968059"/>
                  </a:lnTo>
                  <a:lnTo>
                    <a:pt x="4046632" y="942244"/>
                  </a:lnTo>
                  <a:lnTo>
                    <a:pt x="4072447" y="908830"/>
                  </a:lnTo>
                  <a:lnTo>
                    <a:pt x="4089090" y="869391"/>
                  </a:lnTo>
                  <a:lnTo>
                    <a:pt x="4094988" y="825500"/>
                  </a:lnTo>
                  <a:lnTo>
                    <a:pt x="4094988" y="165100"/>
                  </a:lnTo>
                  <a:lnTo>
                    <a:pt x="4089090" y="121208"/>
                  </a:lnTo>
                  <a:lnTo>
                    <a:pt x="4072447" y="81769"/>
                  </a:lnTo>
                  <a:lnTo>
                    <a:pt x="4046632" y="48355"/>
                  </a:lnTo>
                  <a:lnTo>
                    <a:pt x="4013218" y="22540"/>
                  </a:lnTo>
                  <a:lnTo>
                    <a:pt x="3973779" y="5897"/>
                  </a:lnTo>
                  <a:lnTo>
                    <a:pt x="392988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954024" y="1493519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3929888" y="0"/>
                  </a:lnTo>
                  <a:lnTo>
                    <a:pt x="3973779" y="5897"/>
                  </a:lnTo>
                  <a:lnTo>
                    <a:pt x="4013218" y="22540"/>
                  </a:lnTo>
                  <a:lnTo>
                    <a:pt x="4046632" y="48355"/>
                  </a:lnTo>
                  <a:lnTo>
                    <a:pt x="4072447" y="81769"/>
                  </a:lnTo>
                  <a:lnTo>
                    <a:pt x="4089090" y="121208"/>
                  </a:lnTo>
                  <a:lnTo>
                    <a:pt x="4094988" y="165100"/>
                  </a:lnTo>
                  <a:lnTo>
                    <a:pt x="4094988" y="825500"/>
                  </a:lnTo>
                  <a:lnTo>
                    <a:pt x="4089090" y="869391"/>
                  </a:lnTo>
                  <a:lnTo>
                    <a:pt x="4072447" y="908830"/>
                  </a:lnTo>
                  <a:lnTo>
                    <a:pt x="4046632" y="942244"/>
                  </a:lnTo>
                  <a:lnTo>
                    <a:pt x="4013218" y="968059"/>
                  </a:lnTo>
                  <a:lnTo>
                    <a:pt x="3973779" y="984702"/>
                  </a:lnTo>
                  <a:lnTo>
                    <a:pt x="3929888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001268" y="1757171"/>
              <a:ext cx="463550" cy="464820"/>
            </a:xfrm>
            <a:custGeom>
              <a:avLst/>
              <a:gdLst/>
              <a:ahLst/>
              <a:cxnLst/>
              <a:rect l="l" t="t" r="r" b="b"/>
              <a:pathLst>
                <a:path w="463550" h="464819">
                  <a:moveTo>
                    <a:pt x="231647" y="0"/>
                  </a:moveTo>
                  <a:lnTo>
                    <a:pt x="45885" y="92075"/>
                  </a:lnTo>
                  <a:lnTo>
                    <a:pt x="0" y="298957"/>
                  </a:lnTo>
                  <a:lnTo>
                    <a:pt x="128549" y="464819"/>
                  </a:lnTo>
                  <a:lnTo>
                    <a:pt x="334772" y="464819"/>
                  </a:lnTo>
                  <a:lnTo>
                    <a:pt x="463295" y="298957"/>
                  </a:lnTo>
                  <a:lnTo>
                    <a:pt x="417448" y="92075"/>
                  </a:lnTo>
                  <a:lnTo>
                    <a:pt x="23164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159865" y="1838959"/>
            <a:ext cx="14795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7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639951" y="1510029"/>
            <a:ext cx="1504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6850" indent="-184150">
              <a:lnSpc>
                <a:spcPct val="100000"/>
              </a:lnSpc>
              <a:spcBef>
                <a:spcPts val="110"/>
              </a:spcBef>
              <a:buChar char="•"/>
              <a:tabLst>
                <a:tab pos="196850" algn="l"/>
              </a:tabLst>
            </a:pPr>
            <a:r>
              <a:rPr dirty="0" sz="1500">
                <a:latin typeface="Arial"/>
                <a:cs typeface="Arial"/>
              </a:rPr>
              <a:t>Identification</a:t>
            </a:r>
            <a:r>
              <a:rPr dirty="0" sz="1500" spc="-40">
                <a:latin typeface="Arial"/>
                <a:cs typeface="Arial"/>
              </a:rPr>
              <a:t> </a:t>
            </a:r>
            <a:r>
              <a:rPr dirty="0" sz="1500" spc="-25">
                <a:latin typeface="Arial"/>
                <a:cs typeface="Arial"/>
              </a:rPr>
              <a:t>of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185667" y="1543685"/>
            <a:ext cx="908685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45"/>
              </a:lnSpc>
            </a:pP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financing</a:t>
            </a:r>
            <a:endParaRPr sz="15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838451" y="1775332"/>
            <a:ext cx="1282065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45"/>
              </a:lnSpc>
            </a:pP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opportunities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3107817" y="1741678"/>
            <a:ext cx="144462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>
                <a:latin typeface="Arial"/>
                <a:cs typeface="Arial"/>
              </a:rPr>
              <a:t>(e.g.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new</a:t>
            </a:r>
            <a:r>
              <a:rPr dirty="0" sz="1500" spc="5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capex)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1639951" y="1971802"/>
            <a:ext cx="9271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5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15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1838451" y="2005457"/>
            <a:ext cx="2395220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45"/>
              </a:lnSpc>
            </a:pP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Financing</a:t>
            </a:r>
            <a:r>
              <a:rPr dirty="0" sz="15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ideas</a:t>
            </a:r>
            <a:r>
              <a:rPr dirty="0" sz="15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proposed</a:t>
            </a:r>
            <a:endParaRPr sz="15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1639951" y="2203830"/>
            <a:ext cx="304101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6850" indent="-184150">
              <a:lnSpc>
                <a:spcPct val="100000"/>
              </a:lnSpc>
              <a:spcBef>
                <a:spcPts val="110"/>
              </a:spcBef>
              <a:buChar char="•"/>
              <a:tabLst>
                <a:tab pos="196850" algn="l"/>
              </a:tabLst>
            </a:pPr>
            <a:r>
              <a:rPr dirty="0" sz="1500">
                <a:latin typeface="Arial"/>
                <a:cs typeface="Arial"/>
              </a:rPr>
              <a:t>RFP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process</a:t>
            </a:r>
            <a:r>
              <a:rPr dirty="0" sz="1500" spc="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(in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some</a:t>
            </a:r>
            <a:r>
              <a:rPr dirty="0" sz="1500" spc="10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instances)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5241035" y="1412747"/>
            <a:ext cx="4312920" cy="1148080"/>
            <a:chOff x="5241035" y="1412747"/>
            <a:chExt cx="4312920" cy="1148080"/>
          </a:xfrm>
        </p:grpSpPr>
        <p:pic>
          <p:nvPicPr>
            <p:cNvPr id="44" name="object 4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41035" y="1412747"/>
              <a:ext cx="4312920" cy="1147572"/>
            </a:xfrm>
            <a:prstGeom prst="rect">
              <a:avLst/>
            </a:prstGeom>
          </p:spPr>
        </p:pic>
        <p:sp>
          <p:nvSpPr>
            <p:cNvPr id="45" name="object 45" descr=""/>
            <p:cNvSpPr/>
            <p:nvPr/>
          </p:nvSpPr>
          <p:spPr>
            <a:xfrm>
              <a:off x="5352287" y="1493519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3929888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3929888" y="990600"/>
                  </a:lnTo>
                  <a:lnTo>
                    <a:pt x="3973779" y="984702"/>
                  </a:lnTo>
                  <a:lnTo>
                    <a:pt x="4013218" y="968059"/>
                  </a:lnTo>
                  <a:lnTo>
                    <a:pt x="4046632" y="942244"/>
                  </a:lnTo>
                  <a:lnTo>
                    <a:pt x="4072447" y="908830"/>
                  </a:lnTo>
                  <a:lnTo>
                    <a:pt x="4089090" y="869391"/>
                  </a:lnTo>
                  <a:lnTo>
                    <a:pt x="4094988" y="825500"/>
                  </a:lnTo>
                  <a:lnTo>
                    <a:pt x="4094988" y="165100"/>
                  </a:lnTo>
                  <a:lnTo>
                    <a:pt x="4089090" y="121208"/>
                  </a:lnTo>
                  <a:lnTo>
                    <a:pt x="4072447" y="81769"/>
                  </a:lnTo>
                  <a:lnTo>
                    <a:pt x="4046632" y="48355"/>
                  </a:lnTo>
                  <a:lnTo>
                    <a:pt x="4013218" y="22540"/>
                  </a:lnTo>
                  <a:lnTo>
                    <a:pt x="3973779" y="5897"/>
                  </a:lnTo>
                  <a:lnTo>
                    <a:pt x="392988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5352287" y="1493519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3929888" y="0"/>
                  </a:lnTo>
                  <a:lnTo>
                    <a:pt x="3973779" y="5897"/>
                  </a:lnTo>
                  <a:lnTo>
                    <a:pt x="4013218" y="22540"/>
                  </a:lnTo>
                  <a:lnTo>
                    <a:pt x="4046632" y="48355"/>
                  </a:lnTo>
                  <a:lnTo>
                    <a:pt x="4072447" y="81769"/>
                  </a:lnTo>
                  <a:lnTo>
                    <a:pt x="4089090" y="121208"/>
                  </a:lnTo>
                  <a:lnTo>
                    <a:pt x="4094988" y="165100"/>
                  </a:lnTo>
                  <a:lnTo>
                    <a:pt x="4094988" y="825500"/>
                  </a:lnTo>
                  <a:lnTo>
                    <a:pt x="4089090" y="869391"/>
                  </a:lnTo>
                  <a:lnTo>
                    <a:pt x="4072447" y="908830"/>
                  </a:lnTo>
                  <a:lnTo>
                    <a:pt x="4046632" y="942244"/>
                  </a:lnTo>
                  <a:lnTo>
                    <a:pt x="4013218" y="968059"/>
                  </a:lnTo>
                  <a:lnTo>
                    <a:pt x="3973779" y="984702"/>
                  </a:lnTo>
                  <a:lnTo>
                    <a:pt x="3929888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5398007" y="1757171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20" h="464819">
                  <a:moveTo>
                    <a:pt x="232409" y="0"/>
                  </a:moveTo>
                  <a:lnTo>
                    <a:pt x="45974" y="92075"/>
                  </a:lnTo>
                  <a:lnTo>
                    <a:pt x="0" y="298957"/>
                  </a:lnTo>
                  <a:lnTo>
                    <a:pt x="129031" y="464819"/>
                  </a:lnTo>
                  <a:lnTo>
                    <a:pt x="335788" y="464819"/>
                  </a:lnTo>
                  <a:lnTo>
                    <a:pt x="464819" y="298957"/>
                  </a:lnTo>
                  <a:lnTo>
                    <a:pt x="418845" y="92075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5558154" y="1838959"/>
            <a:ext cx="14795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 b="1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6038215" y="1510029"/>
            <a:ext cx="2550795" cy="4876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6850" indent="-184150">
              <a:lnSpc>
                <a:spcPct val="100000"/>
              </a:lnSpc>
              <a:spcBef>
                <a:spcPts val="110"/>
              </a:spcBef>
              <a:buChar char="•"/>
              <a:tabLst>
                <a:tab pos="196850" algn="l"/>
              </a:tabLst>
            </a:pPr>
            <a:r>
              <a:rPr dirty="0" sz="1500">
                <a:latin typeface="Arial"/>
                <a:cs typeface="Arial"/>
              </a:rPr>
              <a:t>Mandate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for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a</a:t>
            </a:r>
            <a:r>
              <a:rPr dirty="0" sz="1500" spc="-10">
                <a:latin typeface="Arial"/>
                <a:cs typeface="Arial"/>
              </a:rPr>
              <a:t> transaction</a:t>
            </a:r>
            <a:endParaRPr sz="15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25"/>
              </a:spcBef>
              <a:buChar char="•"/>
              <a:tabLst>
                <a:tab pos="196850" algn="l"/>
              </a:tabLst>
            </a:pPr>
            <a:r>
              <a:rPr dirty="0" sz="1500">
                <a:latin typeface="Arial"/>
                <a:cs typeface="Arial"/>
              </a:rPr>
              <a:t>Structure</a:t>
            </a:r>
            <a:r>
              <a:rPr dirty="0" sz="1500" spc="-1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and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terms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agreed</a:t>
            </a:r>
            <a:endParaRPr sz="15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6235953" y="2005457"/>
            <a:ext cx="1304925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645"/>
              </a:lnSpc>
            </a:pP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Due </a:t>
            </a: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diligence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6038215" y="1971802"/>
            <a:ext cx="294894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503045" indent="-1490345">
              <a:lnSpc>
                <a:spcPct val="100000"/>
              </a:lnSpc>
              <a:spcBef>
                <a:spcPts val="110"/>
              </a:spcBef>
              <a:buClr>
                <a:srgbClr val="001F5F"/>
              </a:buClr>
              <a:buChar char="•"/>
              <a:tabLst>
                <a:tab pos="1503045" algn="l"/>
              </a:tabLst>
            </a:pPr>
            <a:r>
              <a:rPr dirty="0" sz="1500">
                <a:latin typeface="Arial"/>
                <a:cs typeface="Arial"/>
              </a:rPr>
              <a:t>/</a:t>
            </a:r>
            <a:r>
              <a:rPr dirty="0" sz="1500" spc="1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credit</a:t>
            </a:r>
            <a:r>
              <a:rPr dirty="0" sz="1500" spc="10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decisions</a:t>
            </a:r>
            <a:endParaRPr sz="15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6224396" y="2203830"/>
            <a:ext cx="132842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>
                <a:latin typeface="Arial"/>
                <a:cs typeface="Arial"/>
              </a:rPr>
              <a:t>(see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next</a:t>
            </a:r>
            <a:r>
              <a:rPr dirty="0" sz="1500" spc="5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slide)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53" name="object 53" descr=""/>
          <p:cNvGrpSpPr/>
          <p:nvPr/>
        </p:nvGrpSpPr>
        <p:grpSpPr>
          <a:xfrm>
            <a:off x="5600700" y="2752344"/>
            <a:ext cx="4305300" cy="1148080"/>
            <a:chOff x="5600700" y="2752344"/>
            <a:chExt cx="4305300" cy="1148080"/>
          </a:xfrm>
        </p:grpSpPr>
        <p:pic>
          <p:nvPicPr>
            <p:cNvPr id="54" name="object 5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0700" y="2752344"/>
              <a:ext cx="4305300" cy="1147571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5711952" y="2833116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3929888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3929888" y="990600"/>
                  </a:lnTo>
                  <a:lnTo>
                    <a:pt x="3973779" y="984702"/>
                  </a:lnTo>
                  <a:lnTo>
                    <a:pt x="4013218" y="968059"/>
                  </a:lnTo>
                  <a:lnTo>
                    <a:pt x="4046632" y="942244"/>
                  </a:lnTo>
                  <a:lnTo>
                    <a:pt x="4072447" y="908830"/>
                  </a:lnTo>
                  <a:lnTo>
                    <a:pt x="4089090" y="869391"/>
                  </a:lnTo>
                  <a:lnTo>
                    <a:pt x="4094988" y="825500"/>
                  </a:lnTo>
                  <a:lnTo>
                    <a:pt x="4094988" y="165100"/>
                  </a:lnTo>
                  <a:lnTo>
                    <a:pt x="4089090" y="121208"/>
                  </a:lnTo>
                  <a:lnTo>
                    <a:pt x="4072447" y="81769"/>
                  </a:lnTo>
                  <a:lnTo>
                    <a:pt x="4046632" y="48355"/>
                  </a:lnTo>
                  <a:lnTo>
                    <a:pt x="4013218" y="22540"/>
                  </a:lnTo>
                  <a:lnTo>
                    <a:pt x="3973779" y="5897"/>
                  </a:lnTo>
                  <a:lnTo>
                    <a:pt x="392988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5711952" y="2833116"/>
              <a:ext cx="4095115" cy="990600"/>
            </a:xfrm>
            <a:custGeom>
              <a:avLst/>
              <a:gdLst/>
              <a:ahLst/>
              <a:cxnLst/>
              <a:rect l="l" t="t" r="r" b="b"/>
              <a:pathLst>
                <a:path w="4095115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3929888" y="0"/>
                  </a:lnTo>
                  <a:lnTo>
                    <a:pt x="3973779" y="5897"/>
                  </a:lnTo>
                  <a:lnTo>
                    <a:pt x="4013218" y="22540"/>
                  </a:lnTo>
                  <a:lnTo>
                    <a:pt x="4046632" y="48355"/>
                  </a:lnTo>
                  <a:lnTo>
                    <a:pt x="4072447" y="81769"/>
                  </a:lnTo>
                  <a:lnTo>
                    <a:pt x="4089090" y="121208"/>
                  </a:lnTo>
                  <a:lnTo>
                    <a:pt x="4094988" y="165100"/>
                  </a:lnTo>
                  <a:lnTo>
                    <a:pt x="4094988" y="825500"/>
                  </a:lnTo>
                  <a:lnTo>
                    <a:pt x="4089090" y="869391"/>
                  </a:lnTo>
                  <a:lnTo>
                    <a:pt x="4072447" y="908830"/>
                  </a:lnTo>
                  <a:lnTo>
                    <a:pt x="4046632" y="942244"/>
                  </a:lnTo>
                  <a:lnTo>
                    <a:pt x="4013218" y="968059"/>
                  </a:lnTo>
                  <a:lnTo>
                    <a:pt x="3973779" y="984702"/>
                  </a:lnTo>
                  <a:lnTo>
                    <a:pt x="3929888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5757671" y="3095244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20" h="464820">
                  <a:moveTo>
                    <a:pt x="232410" y="0"/>
                  </a:moveTo>
                  <a:lnTo>
                    <a:pt x="45974" y="92075"/>
                  </a:lnTo>
                  <a:lnTo>
                    <a:pt x="0" y="298957"/>
                  </a:lnTo>
                  <a:lnTo>
                    <a:pt x="129031" y="464819"/>
                  </a:lnTo>
                  <a:lnTo>
                    <a:pt x="335788" y="464819"/>
                  </a:lnTo>
                  <a:lnTo>
                    <a:pt x="464819" y="298957"/>
                  </a:lnTo>
                  <a:lnTo>
                    <a:pt x="418845" y="92075"/>
                  </a:lnTo>
                  <a:lnTo>
                    <a:pt x="23241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 descr=""/>
          <p:cNvSpPr txBox="1"/>
          <p:nvPr/>
        </p:nvSpPr>
        <p:spPr>
          <a:xfrm>
            <a:off x="5917819" y="3177921"/>
            <a:ext cx="14795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5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7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6398133" y="2848432"/>
            <a:ext cx="93345" cy="2565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500" spc="-5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15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6595744" y="2882138"/>
            <a:ext cx="2136775" cy="2152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650"/>
              </a:lnSpc>
            </a:pP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Follow</a:t>
            </a:r>
            <a:r>
              <a:rPr dirty="0" sz="15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1F5F"/>
                </a:solidFill>
                <a:latin typeface="Arial"/>
                <a:cs typeface="Arial"/>
              </a:rPr>
              <a:t>up</a:t>
            </a:r>
            <a:r>
              <a:rPr dirty="0" sz="15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1F5F"/>
                </a:solidFill>
                <a:latin typeface="Arial"/>
                <a:cs typeface="Arial"/>
              </a:rPr>
              <a:t>engagement</a:t>
            </a:r>
            <a:endParaRPr sz="15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8721090" y="2848432"/>
            <a:ext cx="731520" cy="2565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500">
                <a:latin typeface="Arial"/>
                <a:cs typeface="Arial"/>
              </a:rPr>
              <a:t>after</a:t>
            </a:r>
            <a:r>
              <a:rPr dirty="0" sz="1500" spc="10">
                <a:latin typeface="Arial"/>
                <a:cs typeface="Arial"/>
              </a:rPr>
              <a:t> </a:t>
            </a:r>
            <a:r>
              <a:rPr dirty="0" sz="1500" spc="-25">
                <a:latin typeface="Arial"/>
                <a:cs typeface="Arial"/>
              </a:rPr>
              <a:t>the</a:t>
            </a:r>
            <a:endParaRPr sz="15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6584060" y="3080766"/>
            <a:ext cx="2914015" cy="7181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0"/>
              </a:spcBef>
            </a:pPr>
            <a:r>
              <a:rPr dirty="0" sz="1500">
                <a:latin typeface="Arial"/>
                <a:cs typeface="Arial"/>
              </a:rPr>
              <a:t>transaction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closed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(e.g.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 spc="-25">
                <a:latin typeface="Arial"/>
                <a:cs typeface="Arial"/>
              </a:rPr>
              <a:t>KPI </a:t>
            </a:r>
            <a:r>
              <a:rPr dirty="0" sz="1500">
                <a:latin typeface="Arial"/>
                <a:cs typeface="Arial"/>
              </a:rPr>
              <a:t>monitoring</a:t>
            </a:r>
            <a:r>
              <a:rPr dirty="0" sz="1500" spc="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for</a:t>
            </a:r>
            <a:r>
              <a:rPr dirty="0" sz="1500" spc="30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sustainability-linked loans)</a:t>
            </a:r>
            <a:endParaRPr sz="15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9468357" y="19062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404040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4" name="object 6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65" name="object 65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273802" y="1477517"/>
            <a:ext cx="4554220" cy="2935605"/>
          </a:xfrm>
          <a:custGeom>
            <a:avLst/>
            <a:gdLst/>
            <a:ahLst/>
            <a:cxnLst/>
            <a:rect l="l" t="t" r="r" b="b"/>
            <a:pathLst>
              <a:path w="4554220" h="2935604">
                <a:moveTo>
                  <a:pt x="0" y="164973"/>
                </a:moveTo>
                <a:lnTo>
                  <a:pt x="5887" y="121090"/>
                </a:lnTo>
                <a:lnTo>
                  <a:pt x="22507" y="81675"/>
                </a:lnTo>
                <a:lnTo>
                  <a:pt x="48291" y="48291"/>
                </a:lnTo>
                <a:lnTo>
                  <a:pt x="81675" y="22507"/>
                </a:lnTo>
                <a:lnTo>
                  <a:pt x="121090" y="5887"/>
                </a:lnTo>
                <a:lnTo>
                  <a:pt x="164973" y="0"/>
                </a:lnTo>
                <a:lnTo>
                  <a:pt x="4388739" y="0"/>
                </a:lnTo>
                <a:lnTo>
                  <a:pt x="4432621" y="5887"/>
                </a:lnTo>
                <a:lnTo>
                  <a:pt x="4472036" y="22507"/>
                </a:lnTo>
                <a:lnTo>
                  <a:pt x="4505420" y="48291"/>
                </a:lnTo>
                <a:lnTo>
                  <a:pt x="4531204" y="81675"/>
                </a:lnTo>
                <a:lnTo>
                  <a:pt x="4547824" y="121090"/>
                </a:lnTo>
                <a:lnTo>
                  <a:pt x="4553712" y="164973"/>
                </a:lnTo>
                <a:lnTo>
                  <a:pt x="4553712" y="2770251"/>
                </a:lnTo>
                <a:lnTo>
                  <a:pt x="4547824" y="2814133"/>
                </a:lnTo>
                <a:lnTo>
                  <a:pt x="4531204" y="2853548"/>
                </a:lnTo>
                <a:lnTo>
                  <a:pt x="4505420" y="2886932"/>
                </a:lnTo>
                <a:lnTo>
                  <a:pt x="4472036" y="2912716"/>
                </a:lnTo>
                <a:lnTo>
                  <a:pt x="4432621" y="2929336"/>
                </a:lnTo>
                <a:lnTo>
                  <a:pt x="4388739" y="2935224"/>
                </a:lnTo>
                <a:lnTo>
                  <a:pt x="164973" y="2935224"/>
                </a:lnTo>
                <a:lnTo>
                  <a:pt x="121090" y="2929336"/>
                </a:lnTo>
                <a:lnTo>
                  <a:pt x="81675" y="2912716"/>
                </a:lnTo>
                <a:lnTo>
                  <a:pt x="48291" y="2886932"/>
                </a:lnTo>
                <a:lnTo>
                  <a:pt x="22507" y="2853548"/>
                </a:lnTo>
                <a:lnTo>
                  <a:pt x="5887" y="2814133"/>
                </a:lnTo>
                <a:lnTo>
                  <a:pt x="0" y="2770251"/>
                </a:lnTo>
                <a:lnTo>
                  <a:pt x="0" y="164973"/>
                </a:lnTo>
                <a:close/>
              </a:path>
            </a:pathLst>
          </a:custGeom>
          <a:ln w="381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35636" y="1220724"/>
            <a:ext cx="4498975" cy="4358640"/>
            <a:chOff x="135636" y="1220724"/>
            <a:chExt cx="4498975" cy="4358640"/>
          </a:xfrm>
        </p:grpSpPr>
        <p:sp>
          <p:nvSpPr>
            <p:cNvPr id="4" name="object 4" descr=""/>
            <p:cNvSpPr/>
            <p:nvPr/>
          </p:nvSpPr>
          <p:spPr>
            <a:xfrm>
              <a:off x="154686" y="1477518"/>
              <a:ext cx="4460875" cy="4083050"/>
            </a:xfrm>
            <a:custGeom>
              <a:avLst/>
              <a:gdLst/>
              <a:ahLst/>
              <a:cxnLst/>
              <a:rect l="l" t="t" r="r" b="b"/>
              <a:pathLst>
                <a:path w="4460875" h="4083050">
                  <a:moveTo>
                    <a:pt x="0" y="229362"/>
                  </a:moveTo>
                  <a:lnTo>
                    <a:pt x="4661" y="183153"/>
                  </a:lnTo>
                  <a:lnTo>
                    <a:pt x="18029" y="140106"/>
                  </a:lnTo>
                  <a:lnTo>
                    <a:pt x="39181" y="101147"/>
                  </a:lnTo>
                  <a:lnTo>
                    <a:pt x="67195" y="67198"/>
                  </a:lnTo>
                  <a:lnTo>
                    <a:pt x="101148" y="39185"/>
                  </a:lnTo>
                  <a:lnTo>
                    <a:pt x="140117" y="18032"/>
                  </a:lnTo>
                  <a:lnTo>
                    <a:pt x="183179" y="4662"/>
                  </a:lnTo>
                  <a:lnTo>
                    <a:pt x="229412" y="0"/>
                  </a:lnTo>
                  <a:lnTo>
                    <a:pt x="4231386" y="0"/>
                  </a:lnTo>
                  <a:lnTo>
                    <a:pt x="4277594" y="4662"/>
                  </a:lnTo>
                  <a:lnTo>
                    <a:pt x="4320641" y="18032"/>
                  </a:lnTo>
                  <a:lnTo>
                    <a:pt x="4359600" y="39185"/>
                  </a:lnTo>
                  <a:lnTo>
                    <a:pt x="4393549" y="67198"/>
                  </a:lnTo>
                  <a:lnTo>
                    <a:pt x="4421562" y="101147"/>
                  </a:lnTo>
                  <a:lnTo>
                    <a:pt x="4442715" y="140106"/>
                  </a:lnTo>
                  <a:lnTo>
                    <a:pt x="4456085" y="183153"/>
                  </a:lnTo>
                  <a:lnTo>
                    <a:pt x="4460748" y="229362"/>
                  </a:lnTo>
                  <a:lnTo>
                    <a:pt x="4460748" y="3853434"/>
                  </a:lnTo>
                  <a:lnTo>
                    <a:pt x="4456085" y="3899642"/>
                  </a:lnTo>
                  <a:lnTo>
                    <a:pt x="4442715" y="3942689"/>
                  </a:lnTo>
                  <a:lnTo>
                    <a:pt x="4421562" y="3981648"/>
                  </a:lnTo>
                  <a:lnTo>
                    <a:pt x="4393549" y="4015597"/>
                  </a:lnTo>
                  <a:lnTo>
                    <a:pt x="4359600" y="4043610"/>
                  </a:lnTo>
                  <a:lnTo>
                    <a:pt x="4320641" y="4064763"/>
                  </a:lnTo>
                  <a:lnTo>
                    <a:pt x="4277594" y="4078133"/>
                  </a:lnTo>
                  <a:lnTo>
                    <a:pt x="4231386" y="4082796"/>
                  </a:lnTo>
                  <a:lnTo>
                    <a:pt x="229412" y="4082796"/>
                  </a:lnTo>
                  <a:lnTo>
                    <a:pt x="183179" y="4078133"/>
                  </a:lnTo>
                  <a:lnTo>
                    <a:pt x="140117" y="4064763"/>
                  </a:lnTo>
                  <a:lnTo>
                    <a:pt x="101148" y="4043610"/>
                  </a:lnTo>
                  <a:lnTo>
                    <a:pt x="67195" y="4015597"/>
                  </a:lnTo>
                  <a:lnTo>
                    <a:pt x="39181" y="3981648"/>
                  </a:lnTo>
                  <a:lnTo>
                    <a:pt x="18029" y="3942689"/>
                  </a:lnTo>
                  <a:lnTo>
                    <a:pt x="4661" y="3899642"/>
                  </a:lnTo>
                  <a:lnTo>
                    <a:pt x="0" y="3853434"/>
                  </a:lnTo>
                  <a:lnTo>
                    <a:pt x="0" y="229362"/>
                  </a:lnTo>
                  <a:close/>
                </a:path>
              </a:pathLst>
            </a:custGeom>
            <a:ln w="381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58012" y="1220724"/>
              <a:ext cx="3127375" cy="466725"/>
            </a:xfrm>
            <a:custGeom>
              <a:avLst/>
              <a:gdLst/>
              <a:ahLst/>
              <a:cxnLst/>
              <a:rect l="l" t="t" r="r" b="b"/>
              <a:pathLst>
                <a:path w="3127375" h="466725">
                  <a:moveTo>
                    <a:pt x="3127248" y="0"/>
                  </a:moveTo>
                  <a:lnTo>
                    <a:pt x="0" y="0"/>
                  </a:lnTo>
                  <a:lnTo>
                    <a:pt x="0" y="466343"/>
                  </a:lnTo>
                  <a:lnTo>
                    <a:pt x="3127248" y="466343"/>
                  </a:lnTo>
                  <a:lnTo>
                    <a:pt x="31272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83819" y="367410"/>
            <a:ext cx="908113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Due</a:t>
            </a:r>
            <a:r>
              <a:rPr dirty="0" spc="-45"/>
              <a:t> </a:t>
            </a:r>
            <a:r>
              <a:rPr dirty="0"/>
              <a:t>Diligence</a:t>
            </a:r>
            <a:r>
              <a:rPr dirty="0" spc="-55"/>
              <a:t> </a:t>
            </a:r>
            <a:r>
              <a:rPr dirty="0"/>
              <a:t>Considerations</a:t>
            </a:r>
            <a:r>
              <a:rPr dirty="0" spc="-35"/>
              <a:t> </a:t>
            </a:r>
            <a:r>
              <a:rPr dirty="0"/>
              <a:t>–</a:t>
            </a:r>
            <a:r>
              <a:rPr dirty="0" spc="-50"/>
              <a:t> </a:t>
            </a:r>
            <a:r>
              <a:rPr dirty="0" sz="2000"/>
              <a:t>Corporate</a:t>
            </a:r>
            <a:r>
              <a:rPr dirty="0" sz="2000" spc="-60"/>
              <a:t> </a:t>
            </a:r>
            <a:r>
              <a:rPr dirty="0" sz="2000"/>
              <a:t>Level</a:t>
            </a:r>
            <a:r>
              <a:rPr dirty="0" sz="2000" spc="-40"/>
              <a:t> </a:t>
            </a:r>
            <a:r>
              <a:rPr dirty="0" sz="2000"/>
              <a:t>&amp;</a:t>
            </a:r>
            <a:r>
              <a:rPr dirty="0" sz="2000" spc="-50"/>
              <a:t> </a:t>
            </a:r>
            <a:r>
              <a:rPr dirty="0" sz="2000" spc="-10"/>
              <a:t>Transaction</a:t>
            </a:r>
            <a:r>
              <a:rPr dirty="0" sz="2000" spc="-65"/>
              <a:t> </a:t>
            </a:r>
            <a:r>
              <a:rPr dirty="0" sz="2000" spc="-10"/>
              <a:t>Level</a:t>
            </a:r>
            <a:endParaRPr sz="2000"/>
          </a:p>
        </p:txBody>
      </p:sp>
      <p:sp>
        <p:nvSpPr>
          <p:cNvPr id="7" name="object 7" descr=""/>
          <p:cNvSpPr txBox="1"/>
          <p:nvPr/>
        </p:nvSpPr>
        <p:spPr>
          <a:xfrm>
            <a:off x="1026058" y="1167434"/>
            <a:ext cx="2788920" cy="53784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Corporate</a:t>
            </a:r>
            <a:r>
              <a:rPr dirty="0" u="sng" sz="1500" spc="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level</a:t>
            </a:r>
            <a:r>
              <a:rPr dirty="0" u="sng" sz="15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transition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15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plan</a:t>
            </a:r>
            <a:endParaRPr sz="1500">
              <a:latin typeface="Trebuchet MS"/>
              <a:cs typeface="Trebuchet MS"/>
            </a:endParaRPr>
          </a:p>
          <a:p>
            <a:pPr algn="ctr" marL="1905">
              <a:lnSpc>
                <a:spcPct val="100000"/>
              </a:lnSpc>
              <a:spcBef>
                <a:spcPts val="219"/>
              </a:spcBef>
            </a:pP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“credibility”</a:t>
            </a:r>
            <a:r>
              <a:rPr dirty="0" u="sng" sz="1500" spc="4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15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assessment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501421" y="3693159"/>
            <a:ext cx="2969260" cy="192405"/>
          </a:xfrm>
          <a:custGeom>
            <a:avLst/>
            <a:gdLst/>
            <a:ahLst/>
            <a:cxnLst/>
            <a:rect l="l" t="t" r="r" b="b"/>
            <a:pathLst>
              <a:path w="2969260" h="192404">
                <a:moveTo>
                  <a:pt x="2968726" y="0"/>
                </a:moveTo>
                <a:lnTo>
                  <a:pt x="1949170" y="0"/>
                </a:lnTo>
                <a:lnTo>
                  <a:pt x="1888236" y="0"/>
                </a:lnTo>
                <a:lnTo>
                  <a:pt x="0" y="0"/>
                </a:lnTo>
                <a:lnTo>
                  <a:pt x="0" y="192024"/>
                </a:lnTo>
                <a:lnTo>
                  <a:pt x="1888210" y="192024"/>
                </a:lnTo>
                <a:lnTo>
                  <a:pt x="1949170" y="192024"/>
                </a:lnTo>
                <a:lnTo>
                  <a:pt x="2968726" y="192024"/>
                </a:lnTo>
                <a:lnTo>
                  <a:pt x="29687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97612" y="1830095"/>
            <a:ext cx="3956685" cy="69659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303530" indent="-290830">
              <a:lnSpc>
                <a:spcPct val="100000"/>
              </a:lnSpc>
              <a:spcBef>
                <a:spcPts val="305"/>
              </a:spcBef>
              <a:buFont typeface="Wingdings"/>
              <a:buChar char=""/>
              <a:tabLst>
                <a:tab pos="303530" algn="l"/>
              </a:tabLst>
            </a:pPr>
            <a:r>
              <a:rPr dirty="0" sz="1300">
                <a:solidFill>
                  <a:srgbClr val="565656"/>
                </a:solidFill>
                <a:latin typeface="Trebuchet MS"/>
                <a:cs typeface="Trebuchet MS"/>
              </a:rPr>
              <a:t>Vision</a:t>
            </a:r>
            <a:r>
              <a:rPr dirty="0" sz="1300" spc="-25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>
                <a:solidFill>
                  <a:srgbClr val="565656"/>
                </a:solidFill>
                <a:latin typeface="Trebuchet MS"/>
                <a:cs typeface="Trebuchet MS"/>
              </a:rPr>
              <a:t>&amp;</a:t>
            </a:r>
            <a:r>
              <a:rPr dirty="0" sz="1300" spc="-50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spc="-10">
                <a:solidFill>
                  <a:srgbClr val="565656"/>
                </a:solidFill>
                <a:latin typeface="Trebuchet MS"/>
                <a:cs typeface="Trebuchet MS"/>
              </a:rPr>
              <a:t>ambition</a:t>
            </a:r>
            <a:endParaRPr sz="1300">
              <a:latin typeface="Trebuchet MS"/>
              <a:cs typeface="Trebuchet MS"/>
            </a:endParaRPr>
          </a:p>
          <a:p>
            <a:pPr marL="303530" indent="-290830">
              <a:lnSpc>
                <a:spcPct val="100000"/>
              </a:lnSpc>
              <a:spcBef>
                <a:spcPts val="200"/>
              </a:spcBef>
              <a:buFont typeface="Wingdings"/>
              <a:buChar char=""/>
              <a:tabLst>
                <a:tab pos="303530" algn="l"/>
              </a:tabLst>
            </a:pPr>
            <a:r>
              <a:rPr dirty="0" sz="1300" spc="-10">
                <a:solidFill>
                  <a:srgbClr val="565656"/>
                </a:solidFill>
                <a:latin typeface="Trebuchet MS"/>
                <a:cs typeface="Trebuchet MS"/>
              </a:rPr>
              <a:t>Governance</a:t>
            </a:r>
            <a:r>
              <a:rPr dirty="0" sz="1300" spc="-25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>
                <a:solidFill>
                  <a:srgbClr val="565656"/>
                </a:solidFill>
                <a:latin typeface="Trebuchet MS"/>
                <a:cs typeface="Trebuchet MS"/>
              </a:rPr>
              <a:t>&amp;</a:t>
            </a:r>
            <a:r>
              <a:rPr dirty="0" sz="1300" spc="-40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>
                <a:solidFill>
                  <a:srgbClr val="565656"/>
                </a:solidFill>
                <a:latin typeface="Trebuchet MS"/>
                <a:cs typeface="Trebuchet MS"/>
              </a:rPr>
              <a:t>senior</a:t>
            </a:r>
            <a:r>
              <a:rPr dirty="0" sz="1300" spc="-35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>
                <a:solidFill>
                  <a:srgbClr val="565656"/>
                </a:solidFill>
                <a:latin typeface="Trebuchet MS"/>
                <a:cs typeface="Trebuchet MS"/>
              </a:rPr>
              <a:t>management</a:t>
            </a:r>
            <a:r>
              <a:rPr dirty="0" sz="1300" spc="-30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spc="-10">
                <a:solidFill>
                  <a:srgbClr val="565656"/>
                </a:solidFill>
                <a:latin typeface="Trebuchet MS"/>
                <a:cs typeface="Trebuchet MS"/>
              </a:rPr>
              <a:t>accountability</a:t>
            </a:r>
            <a:endParaRPr sz="1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300" spc="-50">
                <a:solidFill>
                  <a:srgbClr val="565656"/>
                </a:solidFill>
                <a:latin typeface="Wingdings"/>
                <a:cs typeface="Wingdings"/>
              </a:rPr>
              <a:t>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01421" y="2326132"/>
            <a:ext cx="1059180" cy="19240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5"/>
              </a:lnSpc>
            </a:pPr>
            <a:r>
              <a:rPr dirty="0" sz="1300" b="1">
                <a:solidFill>
                  <a:srgbClr val="565656"/>
                </a:solidFill>
                <a:latin typeface="Trebuchet MS"/>
                <a:cs typeface="Trebuchet MS"/>
              </a:rPr>
              <a:t>Financial</a:t>
            </a:r>
            <a:r>
              <a:rPr dirty="0" sz="1300" spc="-50" b="1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spc="-20" b="1">
                <a:solidFill>
                  <a:srgbClr val="565656"/>
                </a:solidFill>
                <a:latin typeface="Trebuchet MS"/>
                <a:cs typeface="Trebuchet MS"/>
              </a:rPr>
              <a:t>lens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29259" y="2488844"/>
            <a:ext cx="2922905" cy="116840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303530" indent="-290830">
              <a:lnSpc>
                <a:spcPct val="100000"/>
              </a:lnSpc>
              <a:spcBef>
                <a:spcPts val="3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Business</a:t>
            </a:r>
            <a:r>
              <a:rPr dirty="0" sz="1300" spc="-6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strategy</a:t>
            </a:r>
            <a:r>
              <a:rPr dirty="0" sz="1300" spc="-6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(product</a:t>
            </a:r>
            <a:r>
              <a:rPr dirty="0" sz="1300" spc="-4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offering)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Cashflow</a:t>
            </a:r>
            <a:r>
              <a:rPr dirty="0" sz="1300" spc="-4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projection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Key</a:t>
            </a:r>
            <a:r>
              <a:rPr dirty="0" sz="1300" spc="-2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technologies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Capex</a:t>
            </a:r>
            <a:r>
              <a:rPr dirty="0" sz="1300" spc="-20">
                <a:latin typeface="Arial"/>
                <a:cs typeface="Arial"/>
              </a:rPr>
              <a:t> plan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Risk</a:t>
            </a:r>
            <a:r>
              <a:rPr dirty="0" sz="1300" spc="-2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scenarios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97612" y="3670808"/>
            <a:ext cx="335724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03530" indent="-290830">
              <a:lnSpc>
                <a:spcPct val="100000"/>
              </a:lnSpc>
              <a:spcBef>
                <a:spcPts val="95"/>
              </a:spcBef>
              <a:buFont typeface="Wingdings"/>
              <a:buChar char=""/>
              <a:tabLst>
                <a:tab pos="303530" algn="l"/>
              </a:tabLst>
            </a:pPr>
            <a:r>
              <a:rPr dirty="0" sz="1300" b="1">
                <a:solidFill>
                  <a:srgbClr val="565656"/>
                </a:solidFill>
                <a:latin typeface="Trebuchet MS"/>
                <a:cs typeface="Trebuchet MS"/>
              </a:rPr>
              <a:t>Environmental</a:t>
            </a:r>
            <a:r>
              <a:rPr dirty="0" sz="1300" spc="-50" b="1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b="1">
                <a:solidFill>
                  <a:srgbClr val="565656"/>
                </a:solidFill>
                <a:latin typeface="Trebuchet MS"/>
                <a:cs typeface="Trebuchet MS"/>
              </a:rPr>
              <a:t>(net</a:t>
            </a:r>
            <a:r>
              <a:rPr dirty="0" sz="1300" spc="-40" b="1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spc="-10" b="1">
                <a:solidFill>
                  <a:srgbClr val="565656"/>
                </a:solidFill>
                <a:latin typeface="Trebuchet MS"/>
                <a:cs typeface="Trebuchet MS"/>
              </a:rPr>
              <a:t>zero-</a:t>
            </a:r>
            <a:r>
              <a:rPr dirty="0" sz="1300" b="1">
                <a:solidFill>
                  <a:srgbClr val="565656"/>
                </a:solidFill>
                <a:latin typeface="Trebuchet MS"/>
                <a:cs typeface="Trebuchet MS"/>
              </a:rPr>
              <a:t>focused)</a:t>
            </a:r>
            <a:r>
              <a:rPr dirty="0" sz="1300" spc="-45" b="1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spc="-20" b="1">
                <a:solidFill>
                  <a:srgbClr val="565656"/>
                </a:solidFill>
                <a:latin typeface="Trebuchet MS"/>
                <a:cs typeface="Trebuchet MS"/>
              </a:rPr>
              <a:t>lens*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9259" y="3856126"/>
            <a:ext cx="3853815" cy="134556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303530" indent="-290830">
              <a:lnSpc>
                <a:spcPct val="100000"/>
              </a:lnSpc>
              <a:spcBef>
                <a:spcPts val="3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Baseline</a:t>
            </a:r>
            <a:r>
              <a:rPr dirty="0" sz="1300" spc="-6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emission</a:t>
            </a:r>
            <a:r>
              <a:rPr dirty="0" sz="1300" spc="-6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profile</a:t>
            </a:r>
            <a:r>
              <a:rPr dirty="0" sz="1300" spc="-6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analysis</a:t>
            </a:r>
            <a:endParaRPr sz="1300">
              <a:latin typeface="Arial"/>
              <a:cs typeface="Arial"/>
            </a:endParaRPr>
          </a:p>
          <a:p>
            <a:pPr marL="303530" marR="38735" indent="-291465">
              <a:lnSpc>
                <a:spcPct val="102299"/>
              </a:lnSpc>
              <a:spcBef>
                <a:spcPts val="204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Emission</a:t>
            </a:r>
            <a:r>
              <a:rPr dirty="0" sz="1300" spc="-6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reduction</a:t>
            </a:r>
            <a:r>
              <a:rPr dirty="0" sz="1300" spc="-5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strategy</a:t>
            </a:r>
            <a:r>
              <a:rPr dirty="0" sz="1300" spc="-5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(short,</a:t>
            </a:r>
            <a:r>
              <a:rPr dirty="0" sz="1300" spc="-6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medium</a:t>
            </a:r>
            <a:r>
              <a:rPr dirty="0" sz="1300" spc="-50">
                <a:latin typeface="Arial"/>
                <a:cs typeface="Arial"/>
              </a:rPr>
              <a:t> </a:t>
            </a:r>
            <a:r>
              <a:rPr dirty="0" sz="1300" spc="-25">
                <a:latin typeface="Arial"/>
                <a:cs typeface="Arial"/>
              </a:rPr>
              <a:t>and </a:t>
            </a:r>
            <a:r>
              <a:rPr dirty="0" sz="1300">
                <a:latin typeface="Arial"/>
                <a:cs typeface="Arial"/>
              </a:rPr>
              <a:t>long</a:t>
            </a:r>
            <a:r>
              <a:rPr dirty="0" sz="1300" spc="-3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term)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Alignment</a:t>
            </a:r>
            <a:r>
              <a:rPr dirty="0" sz="1300" spc="-4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with</a:t>
            </a:r>
            <a:r>
              <a:rPr dirty="0" sz="1300" spc="-4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1.5c</a:t>
            </a:r>
            <a:r>
              <a:rPr dirty="0" sz="1300" spc="-4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scenario</a:t>
            </a:r>
            <a:r>
              <a:rPr dirty="0" sz="1300" spc="-4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(or</a:t>
            </a:r>
            <a:r>
              <a:rPr dirty="0" sz="1300" spc="-4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other</a:t>
            </a:r>
            <a:r>
              <a:rPr dirty="0" sz="1300" spc="-4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targets)</a:t>
            </a:r>
            <a:endParaRPr sz="1300">
              <a:latin typeface="Arial"/>
              <a:cs typeface="Arial"/>
            </a:endParaRPr>
          </a:p>
          <a:p>
            <a:pPr marL="303530" marR="5080" indent="-291465">
              <a:lnSpc>
                <a:spcPct val="102400"/>
              </a:lnSpc>
              <a:spcBef>
                <a:spcPts val="20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Engagement</a:t>
            </a:r>
            <a:r>
              <a:rPr dirty="0" sz="1300" spc="-4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strategy</a:t>
            </a:r>
            <a:r>
              <a:rPr dirty="0" sz="1300" spc="-5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(supply</a:t>
            </a:r>
            <a:r>
              <a:rPr dirty="0" sz="1300" spc="-6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chain,</a:t>
            </a:r>
            <a:r>
              <a:rPr dirty="0" sz="1300" spc="-6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consumers, </a:t>
            </a:r>
            <a:r>
              <a:rPr dirty="0" sz="1300">
                <a:latin typeface="Arial"/>
                <a:cs typeface="Arial"/>
              </a:rPr>
              <a:t>public</a:t>
            </a:r>
            <a:r>
              <a:rPr dirty="0" sz="1300" spc="-2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policy)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342001" y="1856612"/>
            <a:ext cx="14859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0">
                <a:solidFill>
                  <a:srgbClr val="565656"/>
                </a:solidFill>
                <a:latin typeface="Wingdings"/>
                <a:cs typeface="Wingdings"/>
              </a:rPr>
              <a:t>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644896" y="1879600"/>
            <a:ext cx="1803400" cy="19240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475"/>
              </a:lnSpc>
            </a:pPr>
            <a:r>
              <a:rPr dirty="0" sz="1300" b="1">
                <a:solidFill>
                  <a:srgbClr val="565656"/>
                </a:solidFill>
                <a:latin typeface="Trebuchet MS"/>
                <a:cs typeface="Trebuchet MS"/>
              </a:rPr>
              <a:t>Financial</a:t>
            </a:r>
            <a:r>
              <a:rPr dirty="0" sz="1300" spc="-35" b="1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spc="-10" b="1">
                <a:solidFill>
                  <a:srgbClr val="565656"/>
                </a:solidFill>
                <a:latin typeface="Trebuchet MS"/>
                <a:cs typeface="Trebuchet MS"/>
              </a:rPr>
              <a:t>“bankability”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573648" y="2042293"/>
            <a:ext cx="3653790" cy="91440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303530" indent="-290830">
              <a:lnSpc>
                <a:spcPct val="100000"/>
              </a:lnSpc>
              <a:spcBef>
                <a:spcPts val="335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u="sng" sz="13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Cashflow</a:t>
            </a:r>
            <a:r>
              <a:rPr dirty="0" u="none" sz="1300" spc="-35">
                <a:latin typeface="Arial"/>
                <a:cs typeface="Arial"/>
              </a:rPr>
              <a:t> </a:t>
            </a:r>
            <a:r>
              <a:rPr dirty="0" u="none" sz="1300">
                <a:latin typeface="Arial"/>
                <a:cs typeface="Arial"/>
              </a:rPr>
              <a:t>analysis</a:t>
            </a:r>
            <a:r>
              <a:rPr dirty="0" u="none" sz="1300" spc="-25">
                <a:latin typeface="Arial"/>
                <a:cs typeface="Arial"/>
              </a:rPr>
              <a:t> </a:t>
            </a:r>
            <a:r>
              <a:rPr dirty="0" u="none" sz="1300">
                <a:latin typeface="Arial"/>
                <a:cs typeface="Arial"/>
              </a:rPr>
              <a:t>(repayment</a:t>
            </a:r>
            <a:r>
              <a:rPr dirty="0" u="none" sz="1300" spc="-5">
                <a:latin typeface="Arial"/>
                <a:cs typeface="Arial"/>
              </a:rPr>
              <a:t> </a:t>
            </a:r>
            <a:r>
              <a:rPr dirty="0" u="none" sz="1300">
                <a:latin typeface="Arial"/>
                <a:cs typeface="Arial"/>
              </a:rPr>
              <a:t>risk</a:t>
            </a:r>
            <a:r>
              <a:rPr dirty="0" u="none" sz="1300" spc="-40">
                <a:latin typeface="Arial"/>
                <a:cs typeface="Arial"/>
              </a:rPr>
              <a:t> </a:t>
            </a:r>
            <a:r>
              <a:rPr dirty="0" u="none" sz="1300" spc="-10">
                <a:latin typeface="Arial"/>
                <a:cs typeface="Arial"/>
              </a:rPr>
              <a:t>analysis)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 spc="-20">
                <a:latin typeface="Arial"/>
                <a:cs typeface="Arial"/>
              </a:rPr>
              <a:t>Technology/operator</a:t>
            </a:r>
            <a:r>
              <a:rPr dirty="0" sz="1300" spc="3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track record</a:t>
            </a:r>
            <a:r>
              <a:rPr dirty="0" sz="1300" spc="-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on</a:t>
            </a:r>
            <a:r>
              <a:rPr dirty="0" sz="1300" spc="-10">
                <a:latin typeface="Arial"/>
                <a:cs typeface="Arial"/>
              </a:rPr>
              <a:t> cashflow</a:t>
            </a:r>
            <a:endParaRPr sz="130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40"/>
              </a:spcBef>
            </a:pPr>
            <a:r>
              <a:rPr dirty="0" sz="1300" spc="-10">
                <a:latin typeface="Arial"/>
                <a:cs typeface="Arial"/>
              </a:rPr>
              <a:t>generation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Collateral</a:t>
            </a:r>
            <a:r>
              <a:rPr dirty="0" sz="1300" spc="-2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(including</a:t>
            </a:r>
            <a:r>
              <a:rPr dirty="0" sz="1300" spc="-3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physical</a:t>
            </a:r>
            <a:r>
              <a:rPr dirty="0" sz="1300" spc="-2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risk</a:t>
            </a:r>
            <a:r>
              <a:rPr dirty="0" sz="1300" spc="-4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analysis)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342001" y="3056381"/>
            <a:ext cx="14859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0">
                <a:solidFill>
                  <a:srgbClr val="565656"/>
                </a:solidFill>
                <a:latin typeface="Wingdings"/>
                <a:cs typeface="Wingdings"/>
              </a:rPr>
              <a:t>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644896" y="3078988"/>
            <a:ext cx="4130040" cy="19240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480"/>
              </a:lnSpc>
            </a:pPr>
            <a:r>
              <a:rPr dirty="0" sz="1300" spc="-10" b="1">
                <a:solidFill>
                  <a:srgbClr val="565656"/>
                </a:solidFill>
                <a:latin typeface="Trebuchet MS"/>
                <a:cs typeface="Trebuchet MS"/>
              </a:rPr>
              <a:t>Non-</a:t>
            </a:r>
            <a:r>
              <a:rPr dirty="0" sz="1300" b="1">
                <a:solidFill>
                  <a:srgbClr val="565656"/>
                </a:solidFill>
                <a:latin typeface="Trebuchet MS"/>
                <a:cs typeface="Trebuchet MS"/>
              </a:rPr>
              <a:t>financial</a:t>
            </a:r>
            <a:r>
              <a:rPr dirty="0" sz="1300" spc="-10" b="1">
                <a:solidFill>
                  <a:srgbClr val="565656"/>
                </a:solidFill>
                <a:latin typeface="Trebuchet MS"/>
                <a:cs typeface="Trebuchet MS"/>
              </a:rPr>
              <a:t> (environmental/net</a:t>
            </a:r>
            <a:r>
              <a:rPr dirty="0" sz="1300" spc="20" b="1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b="1">
                <a:solidFill>
                  <a:srgbClr val="565656"/>
                </a:solidFill>
                <a:latin typeface="Trebuchet MS"/>
                <a:cs typeface="Trebuchet MS"/>
              </a:rPr>
              <a:t>zero)</a:t>
            </a:r>
            <a:r>
              <a:rPr dirty="0" sz="1300" spc="30" b="1">
                <a:solidFill>
                  <a:srgbClr val="565656"/>
                </a:solidFill>
                <a:latin typeface="Trebuchet MS"/>
                <a:cs typeface="Trebuchet MS"/>
              </a:rPr>
              <a:t> </a:t>
            </a:r>
            <a:r>
              <a:rPr dirty="0" sz="1300" spc="-10" b="1">
                <a:solidFill>
                  <a:srgbClr val="565656"/>
                </a:solidFill>
                <a:latin typeface="Trebuchet MS"/>
                <a:cs typeface="Trebuchet MS"/>
              </a:rPr>
              <a:t>“bankability”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573648" y="3240176"/>
            <a:ext cx="3815079" cy="111887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303530" indent="-290830">
              <a:lnSpc>
                <a:spcPct val="100000"/>
              </a:lnSpc>
              <a:spcBef>
                <a:spcPts val="3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Analysis</a:t>
            </a:r>
            <a:r>
              <a:rPr dirty="0" sz="1300" spc="-1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of</a:t>
            </a:r>
            <a:r>
              <a:rPr dirty="0" sz="1300" spc="-2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use</a:t>
            </a:r>
            <a:r>
              <a:rPr dirty="0" sz="1300" spc="-2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of</a:t>
            </a:r>
            <a:r>
              <a:rPr dirty="0" sz="1300" spc="-1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proceeds (for</a:t>
            </a:r>
            <a:r>
              <a:rPr dirty="0" sz="1300" spc="-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project-finance)</a:t>
            </a:r>
            <a:endParaRPr sz="1300">
              <a:latin typeface="Arial"/>
              <a:cs typeface="Arial"/>
            </a:endParaRPr>
          </a:p>
          <a:p>
            <a:pPr marL="303530" indent="-290830">
              <a:lnSpc>
                <a:spcPct val="100000"/>
              </a:lnSpc>
              <a:spcBef>
                <a:spcPts val="240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>
                <a:latin typeface="Arial"/>
                <a:cs typeface="Arial"/>
              </a:rPr>
              <a:t>Alignment</a:t>
            </a:r>
            <a:r>
              <a:rPr dirty="0" sz="1300" spc="-3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with</a:t>
            </a:r>
            <a:r>
              <a:rPr dirty="0" sz="1300" spc="-3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the</a:t>
            </a:r>
            <a:r>
              <a:rPr dirty="0" sz="1300" spc="-3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macro-</a:t>
            </a:r>
            <a:r>
              <a:rPr dirty="0" sz="1300">
                <a:latin typeface="Arial"/>
                <a:cs typeface="Arial"/>
              </a:rPr>
              <a:t>level</a:t>
            </a:r>
            <a:r>
              <a:rPr dirty="0" sz="1300" spc="-1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policy</a:t>
            </a:r>
            <a:endParaRPr sz="130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50"/>
              </a:spcBef>
            </a:pPr>
            <a:r>
              <a:rPr dirty="0" sz="1300">
                <a:latin typeface="Arial"/>
                <a:cs typeface="Arial"/>
              </a:rPr>
              <a:t>(e.g.</a:t>
            </a:r>
            <a:r>
              <a:rPr dirty="0" sz="1300" spc="-4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government</a:t>
            </a:r>
            <a:r>
              <a:rPr dirty="0" sz="1300" spc="-1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policy,</a:t>
            </a:r>
            <a:r>
              <a:rPr dirty="0" sz="1300" spc="-3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technology</a:t>
            </a:r>
            <a:r>
              <a:rPr dirty="0" sz="1300" spc="-30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roadmap)</a:t>
            </a:r>
            <a:endParaRPr sz="1300">
              <a:latin typeface="Arial"/>
              <a:cs typeface="Arial"/>
            </a:endParaRPr>
          </a:p>
          <a:p>
            <a:pPr marL="303530" marR="21590" indent="-291465">
              <a:lnSpc>
                <a:spcPct val="102299"/>
              </a:lnSpc>
              <a:spcBef>
                <a:spcPts val="204"/>
              </a:spcBef>
              <a:buFont typeface="Wingdings"/>
              <a:buChar char=""/>
              <a:tabLst>
                <a:tab pos="303530" algn="l"/>
              </a:tabLst>
            </a:pPr>
            <a:r>
              <a:rPr dirty="0" sz="1300" spc="-10">
                <a:latin typeface="Arial"/>
                <a:cs typeface="Arial"/>
              </a:rPr>
              <a:t>Application</a:t>
            </a:r>
            <a:r>
              <a:rPr dirty="0" sz="1300" spc="-2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of</a:t>
            </a:r>
            <a:r>
              <a:rPr dirty="0" sz="1300" spc="-3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the</a:t>
            </a:r>
            <a:r>
              <a:rPr dirty="0" sz="1300" spc="-35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“MUFG Environment</a:t>
            </a:r>
            <a:r>
              <a:rPr dirty="0" sz="1300" spc="10">
                <a:latin typeface="Arial"/>
                <a:cs typeface="Arial"/>
              </a:rPr>
              <a:t> </a:t>
            </a:r>
            <a:r>
              <a:rPr dirty="0" sz="1300">
                <a:latin typeface="Arial"/>
                <a:cs typeface="Arial"/>
              </a:rPr>
              <a:t>&amp;</a:t>
            </a:r>
            <a:r>
              <a:rPr dirty="0" sz="1300" spc="-45">
                <a:latin typeface="Arial"/>
                <a:cs typeface="Arial"/>
              </a:rPr>
              <a:t> </a:t>
            </a:r>
            <a:r>
              <a:rPr dirty="0" sz="1300" spc="-10">
                <a:latin typeface="Arial"/>
                <a:cs typeface="Arial"/>
              </a:rPr>
              <a:t>Social Policy”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4733544" y="2489199"/>
            <a:ext cx="433070" cy="403860"/>
          </a:xfrm>
          <a:custGeom>
            <a:avLst/>
            <a:gdLst/>
            <a:ahLst/>
            <a:cxnLst/>
            <a:rect l="l" t="t" r="r" b="b"/>
            <a:pathLst>
              <a:path w="433070" h="403860">
                <a:moveTo>
                  <a:pt x="432816" y="147320"/>
                </a:moveTo>
                <a:lnTo>
                  <a:pt x="285369" y="147320"/>
                </a:lnTo>
                <a:lnTo>
                  <a:pt x="285369" y="0"/>
                </a:lnTo>
                <a:lnTo>
                  <a:pt x="147447" y="0"/>
                </a:lnTo>
                <a:lnTo>
                  <a:pt x="147447" y="147320"/>
                </a:lnTo>
                <a:lnTo>
                  <a:pt x="0" y="147320"/>
                </a:lnTo>
                <a:lnTo>
                  <a:pt x="0" y="256540"/>
                </a:lnTo>
                <a:lnTo>
                  <a:pt x="147447" y="256540"/>
                </a:lnTo>
                <a:lnTo>
                  <a:pt x="147447" y="403860"/>
                </a:lnTo>
                <a:lnTo>
                  <a:pt x="285369" y="403860"/>
                </a:lnTo>
                <a:lnTo>
                  <a:pt x="285369" y="256540"/>
                </a:lnTo>
                <a:lnTo>
                  <a:pt x="432816" y="256540"/>
                </a:lnTo>
                <a:lnTo>
                  <a:pt x="432816" y="14732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426708" y="1299972"/>
            <a:ext cx="2415540" cy="355600"/>
          </a:xfrm>
          <a:custGeom>
            <a:avLst/>
            <a:gdLst/>
            <a:ahLst/>
            <a:cxnLst/>
            <a:rect l="l" t="t" r="r" b="b"/>
            <a:pathLst>
              <a:path w="2415540" h="355600">
                <a:moveTo>
                  <a:pt x="2415540" y="0"/>
                </a:moveTo>
                <a:lnTo>
                  <a:pt x="0" y="0"/>
                </a:lnTo>
                <a:lnTo>
                  <a:pt x="0" y="355091"/>
                </a:lnTo>
                <a:lnTo>
                  <a:pt x="2415540" y="355091"/>
                </a:lnTo>
                <a:lnTo>
                  <a:pt x="2415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6480175" y="1190772"/>
            <a:ext cx="2309495" cy="53848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dirty="0" u="sng" sz="15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Transaction</a:t>
            </a:r>
            <a:r>
              <a:rPr dirty="0" u="sng" sz="1500" spc="-6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15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level</a:t>
            </a:r>
            <a:endParaRPr sz="15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20"/>
              </a:spcBef>
            </a:pP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“bankability”</a:t>
            </a:r>
            <a:r>
              <a:rPr dirty="0" u="sng" sz="1500" spc="-3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15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assessment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3310128" y="2357627"/>
            <a:ext cx="154305" cy="1304925"/>
          </a:xfrm>
          <a:custGeom>
            <a:avLst/>
            <a:gdLst/>
            <a:ahLst/>
            <a:cxnLst/>
            <a:rect l="l" t="t" r="r" b="b"/>
            <a:pathLst>
              <a:path w="154304" h="1304925">
                <a:moveTo>
                  <a:pt x="0" y="1304544"/>
                </a:moveTo>
                <a:lnTo>
                  <a:pt x="29973" y="1303539"/>
                </a:lnTo>
                <a:lnTo>
                  <a:pt x="54435" y="1300797"/>
                </a:lnTo>
                <a:lnTo>
                  <a:pt x="70919" y="1296721"/>
                </a:lnTo>
                <a:lnTo>
                  <a:pt x="76962" y="1291717"/>
                </a:lnTo>
                <a:lnTo>
                  <a:pt x="76962" y="665099"/>
                </a:lnTo>
                <a:lnTo>
                  <a:pt x="83004" y="660094"/>
                </a:lnTo>
                <a:lnTo>
                  <a:pt x="99488" y="656018"/>
                </a:lnTo>
                <a:lnTo>
                  <a:pt x="123950" y="653276"/>
                </a:lnTo>
                <a:lnTo>
                  <a:pt x="153924" y="652272"/>
                </a:lnTo>
                <a:lnTo>
                  <a:pt x="123950" y="651267"/>
                </a:lnTo>
                <a:lnTo>
                  <a:pt x="99488" y="648525"/>
                </a:lnTo>
                <a:lnTo>
                  <a:pt x="83004" y="644449"/>
                </a:lnTo>
                <a:lnTo>
                  <a:pt x="76962" y="639445"/>
                </a:lnTo>
                <a:lnTo>
                  <a:pt x="76962" y="12826"/>
                </a:lnTo>
                <a:lnTo>
                  <a:pt x="70919" y="7822"/>
                </a:lnTo>
                <a:lnTo>
                  <a:pt x="54435" y="3746"/>
                </a:lnTo>
                <a:lnTo>
                  <a:pt x="29973" y="1004"/>
                </a:lnTo>
                <a:lnTo>
                  <a:pt x="0" y="0"/>
                </a:lnTo>
              </a:path>
            </a:pathLst>
          </a:custGeom>
          <a:ln w="9525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3431540" y="2810383"/>
            <a:ext cx="948055" cy="387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5575" marR="5080" indent="-143510">
              <a:lnSpc>
                <a:spcPct val="103499"/>
              </a:lnSpc>
              <a:spcBef>
                <a:spcPts val="90"/>
              </a:spcBef>
            </a:pPr>
            <a:r>
              <a:rPr dirty="0" sz="1150" spc="-10" b="1" i="1">
                <a:latin typeface="Arial"/>
                <a:cs typeface="Arial"/>
              </a:rPr>
              <a:t>“Traditional”</a:t>
            </a:r>
            <a:r>
              <a:rPr dirty="0" sz="1150" spc="-10" b="1" i="1">
                <a:latin typeface="Arial"/>
                <a:cs typeface="Arial"/>
              </a:rPr>
              <a:t> approach</a:t>
            </a:r>
            <a:endParaRPr sz="115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733544" y="4517135"/>
            <a:ext cx="5131435" cy="1369060"/>
          </a:xfrm>
          <a:prstGeom prst="rect">
            <a:avLst/>
          </a:prstGeom>
          <a:solidFill>
            <a:srgbClr val="D3E4F3"/>
          </a:solidFill>
        </p:spPr>
        <p:txBody>
          <a:bodyPr wrap="square" lIns="0" tIns="47625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375"/>
              </a:spcBef>
            </a:pPr>
            <a:r>
              <a:rPr dirty="0" u="sng" sz="13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Key</a:t>
            </a:r>
            <a:r>
              <a:rPr dirty="0" u="sng" sz="1300" spc="-2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1300" spc="-1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takeaways:</a:t>
            </a:r>
            <a:endParaRPr sz="1300">
              <a:latin typeface="Trebuchet MS"/>
              <a:cs typeface="Trebuchet MS"/>
            </a:endParaRPr>
          </a:p>
          <a:p>
            <a:pPr marL="309880" marR="193675" indent="-213360">
              <a:lnSpc>
                <a:spcPct val="100000"/>
              </a:lnSpc>
              <a:spcBef>
                <a:spcPts val="204"/>
              </a:spcBef>
              <a:buFont typeface="Wingdings"/>
              <a:buChar char=""/>
              <a:tabLst>
                <a:tab pos="309880" algn="l"/>
              </a:tabLst>
            </a:pP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Need</a:t>
            </a:r>
            <a:r>
              <a:rPr dirty="0" sz="1300" spc="-3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to</a:t>
            </a:r>
            <a:r>
              <a:rPr dirty="0" sz="1300" spc="-2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proactively</a:t>
            </a:r>
            <a:r>
              <a:rPr dirty="0" sz="1300" spc="-3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engage</a:t>
            </a:r>
            <a:r>
              <a:rPr dirty="0" sz="1300" spc="-2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our</a:t>
            </a:r>
            <a:r>
              <a:rPr dirty="0" sz="1300" spc="-4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clients</a:t>
            </a:r>
            <a:r>
              <a:rPr dirty="0" sz="1300" spc="-3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to</a:t>
            </a:r>
            <a:r>
              <a:rPr dirty="0" sz="1300" spc="-3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“pitch”</a:t>
            </a:r>
            <a:r>
              <a:rPr dirty="0" sz="1300" spc="-10" b="1" i="1">
                <a:solidFill>
                  <a:srgbClr val="001F5F"/>
                </a:solidFill>
                <a:latin typeface="Trebuchet MS"/>
                <a:cs typeface="Trebuchet MS"/>
              </a:rPr>
              <a:t> financial</a:t>
            </a:r>
            <a:r>
              <a:rPr dirty="0" sz="1300" spc="-1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solutions</a:t>
            </a:r>
            <a:r>
              <a:rPr dirty="0" sz="1300" spc="-4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and</a:t>
            </a:r>
            <a:r>
              <a:rPr dirty="0" sz="1300" spc="-2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“win”</a:t>
            </a:r>
            <a:r>
              <a:rPr dirty="0" sz="1300" spc="-4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the</a:t>
            </a:r>
            <a:r>
              <a:rPr dirty="0" sz="1300" spc="-3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spc="-10" b="1" i="1">
                <a:solidFill>
                  <a:srgbClr val="001F5F"/>
                </a:solidFill>
                <a:latin typeface="Trebuchet MS"/>
                <a:cs typeface="Trebuchet MS"/>
              </a:rPr>
              <a:t>opportunities</a:t>
            </a:r>
            <a:endParaRPr sz="1300">
              <a:latin typeface="Trebuchet MS"/>
              <a:cs typeface="Trebuchet MS"/>
            </a:endParaRPr>
          </a:p>
          <a:p>
            <a:pPr marL="309245" indent="-212725">
              <a:lnSpc>
                <a:spcPct val="100000"/>
              </a:lnSpc>
              <a:spcBef>
                <a:spcPts val="195"/>
              </a:spcBef>
              <a:buFont typeface="Wingdings"/>
              <a:buChar char=""/>
              <a:tabLst>
                <a:tab pos="309245" algn="l"/>
              </a:tabLst>
            </a:pP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Corporate</a:t>
            </a:r>
            <a:r>
              <a:rPr dirty="0" sz="1300" spc="-3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level</a:t>
            </a:r>
            <a:r>
              <a:rPr dirty="0" sz="1300" spc="-6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&amp;</a:t>
            </a:r>
            <a:r>
              <a:rPr dirty="0" sz="1300" spc="-3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transaction</a:t>
            </a:r>
            <a:r>
              <a:rPr dirty="0" sz="1300" spc="-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level</a:t>
            </a:r>
            <a:r>
              <a:rPr dirty="0" sz="1300" spc="-6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assessment</a:t>
            </a:r>
            <a:r>
              <a:rPr dirty="0" sz="1300" spc="-4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spc="-10" b="1" i="1">
                <a:solidFill>
                  <a:srgbClr val="001F5F"/>
                </a:solidFill>
                <a:latin typeface="Trebuchet MS"/>
                <a:cs typeface="Trebuchet MS"/>
              </a:rPr>
              <a:t>necessary</a:t>
            </a:r>
            <a:endParaRPr sz="1300">
              <a:latin typeface="Trebuchet MS"/>
              <a:cs typeface="Trebuchet MS"/>
            </a:endParaRPr>
          </a:p>
          <a:p>
            <a:pPr marL="309245" indent="-212725">
              <a:lnSpc>
                <a:spcPct val="100000"/>
              </a:lnSpc>
              <a:spcBef>
                <a:spcPts val="200"/>
              </a:spcBef>
              <a:buFont typeface="Wingdings"/>
              <a:buChar char=""/>
              <a:tabLst>
                <a:tab pos="309245" algn="l"/>
              </a:tabLst>
            </a:pP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Need</a:t>
            </a:r>
            <a:r>
              <a:rPr dirty="0" sz="1300" spc="-6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to</a:t>
            </a:r>
            <a:r>
              <a:rPr dirty="0" sz="1300" spc="-4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satisfy</a:t>
            </a:r>
            <a:r>
              <a:rPr dirty="0" sz="1300" spc="-1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(1)</a:t>
            </a:r>
            <a:r>
              <a:rPr dirty="0" sz="1300" spc="-5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financial</a:t>
            </a:r>
            <a:r>
              <a:rPr dirty="0" sz="1300" spc="-4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“bankability”,</a:t>
            </a:r>
            <a:r>
              <a:rPr dirty="0" sz="1300" spc="-5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and</a:t>
            </a:r>
            <a:r>
              <a:rPr dirty="0" sz="1300" spc="-5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spc="-25" b="1" i="1">
                <a:solidFill>
                  <a:srgbClr val="001F5F"/>
                </a:solidFill>
                <a:latin typeface="Trebuchet MS"/>
                <a:cs typeface="Trebuchet MS"/>
              </a:rPr>
              <a:t>(2)</a:t>
            </a:r>
            <a:endParaRPr sz="1300">
              <a:latin typeface="Trebuchet MS"/>
              <a:cs typeface="Trebuchet MS"/>
            </a:endParaRPr>
          </a:p>
          <a:p>
            <a:pPr marL="309880">
              <a:lnSpc>
                <a:spcPct val="100000"/>
              </a:lnSpc>
              <a:spcBef>
                <a:spcPts val="5"/>
              </a:spcBef>
            </a:pPr>
            <a:r>
              <a:rPr dirty="0" sz="1300" spc="-10" b="1" i="1">
                <a:solidFill>
                  <a:srgbClr val="001F5F"/>
                </a:solidFill>
                <a:latin typeface="Trebuchet MS"/>
                <a:cs typeface="Trebuchet MS"/>
              </a:rPr>
              <a:t>environmental/net</a:t>
            </a:r>
            <a:r>
              <a:rPr dirty="0" sz="1300" spc="1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b="1" i="1">
                <a:solidFill>
                  <a:srgbClr val="001F5F"/>
                </a:solidFill>
                <a:latin typeface="Trebuchet MS"/>
                <a:cs typeface="Trebuchet MS"/>
              </a:rPr>
              <a:t>zero</a:t>
            </a:r>
            <a:r>
              <a:rPr dirty="0" sz="1300" spc="30" b="1" i="1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dirty="0" sz="1300" spc="-10" b="1" i="1">
                <a:solidFill>
                  <a:srgbClr val="001F5F"/>
                </a:solidFill>
                <a:latin typeface="Trebuchet MS"/>
                <a:cs typeface="Trebuchet MS"/>
              </a:rPr>
              <a:t>“bankability”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0588" y="5965647"/>
            <a:ext cx="8095615" cy="3879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35"/>
              </a:spcBef>
            </a:pPr>
            <a:r>
              <a:rPr dirty="0" sz="1150" i="1">
                <a:latin typeface="Arial"/>
                <a:cs typeface="Arial"/>
              </a:rPr>
              <a:t>*</a:t>
            </a:r>
            <a:r>
              <a:rPr dirty="0" sz="1150" spc="10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While</a:t>
            </a:r>
            <a:r>
              <a:rPr dirty="0" sz="1150" spc="8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this</a:t>
            </a:r>
            <a:r>
              <a:rPr dirty="0" sz="1150" spc="9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slide</a:t>
            </a:r>
            <a:r>
              <a:rPr dirty="0" sz="1150" spc="95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only</a:t>
            </a:r>
            <a:r>
              <a:rPr dirty="0" sz="1150" spc="10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covers</a:t>
            </a:r>
            <a:r>
              <a:rPr dirty="0" sz="1150" spc="12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“environmental/net</a:t>
            </a:r>
            <a:r>
              <a:rPr dirty="0" sz="1150" spc="105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zero”</a:t>
            </a:r>
            <a:r>
              <a:rPr dirty="0" sz="1150" spc="155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related</a:t>
            </a:r>
            <a:r>
              <a:rPr dirty="0" sz="1150" spc="105" i="1">
                <a:latin typeface="Arial"/>
                <a:cs typeface="Arial"/>
              </a:rPr>
              <a:t>  </a:t>
            </a:r>
            <a:r>
              <a:rPr dirty="0" sz="1150" i="1">
                <a:latin typeface="Arial"/>
                <a:cs typeface="Arial"/>
              </a:rPr>
              <a:t>impact</a:t>
            </a:r>
            <a:r>
              <a:rPr dirty="0" sz="1150" spc="9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(ie.</a:t>
            </a:r>
            <a:r>
              <a:rPr dirty="0" sz="1150" spc="10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mitigation),</a:t>
            </a:r>
            <a:r>
              <a:rPr dirty="0" sz="1150" spc="7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additional</a:t>
            </a:r>
            <a:r>
              <a:rPr dirty="0" sz="1150" spc="110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sustainability</a:t>
            </a:r>
            <a:r>
              <a:rPr dirty="0" sz="1150" spc="75" i="1">
                <a:latin typeface="Arial"/>
                <a:cs typeface="Arial"/>
              </a:rPr>
              <a:t> </a:t>
            </a:r>
            <a:r>
              <a:rPr dirty="0" sz="1150" i="1">
                <a:latin typeface="Arial"/>
                <a:cs typeface="Arial"/>
              </a:rPr>
              <a:t>(and</a:t>
            </a:r>
            <a:r>
              <a:rPr dirty="0" sz="1150" spc="105" i="1">
                <a:latin typeface="Arial"/>
                <a:cs typeface="Arial"/>
              </a:rPr>
              <a:t> </a:t>
            </a:r>
            <a:r>
              <a:rPr dirty="0" sz="1150" spc="-10" i="1">
                <a:latin typeface="Arial"/>
                <a:cs typeface="Arial"/>
              </a:rPr>
              <a:t>social)</a:t>
            </a:r>
            <a:endParaRPr sz="1150">
              <a:latin typeface="Arial"/>
              <a:cs typeface="Arial"/>
            </a:endParaRPr>
          </a:p>
          <a:p>
            <a:pPr marL="108585">
              <a:lnSpc>
                <a:spcPts val="1440"/>
              </a:lnSpc>
            </a:pPr>
            <a:r>
              <a:rPr dirty="0" sz="1200" i="1">
                <a:latin typeface="Arial"/>
                <a:cs typeface="Arial"/>
              </a:rPr>
              <a:t>lens</a:t>
            </a:r>
            <a:r>
              <a:rPr dirty="0" sz="1200" spc="-4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will</a:t>
            </a:r>
            <a:r>
              <a:rPr dirty="0" sz="1200" spc="-5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be</a:t>
            </a:r>
            <a:r>
              <a:rPr dirty="0" sz="1200" spc="-4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applied</a:t>
            </a:r>
            <a:r>
              <a:rPr dirty="0" sz="1200" spc="-3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as</a:t>
            </a:r>
            <a:r>
              <a:rPr dirty="0" sz="1200" spc="-25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appropriate</a:t>
            </a:r>
            <a:r>
              <a:rPr dirty="0" sz="1200" spc="-3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(e.g.</a:t>
            </a:r>
            <a:r>
              <a:rPr dirty="0" sz="1200" spc="-5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adaptation,</a:t>
            </a:r>
            <a:r>
              <a:rPr dirty="0" sz="1200" spc="-5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nature,</a:t>
            </a:r>
            <a:r>
              <a:rPr dirty="0" sz="1200" spc="-4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bio-</a:t>
            </a:r>
            <a:r>
              <a:rPr dirty="0" sz="1200" i="1">
                <a:latin typeface="Arial"/>
                <a:cs typeface="Arial"/>
              </a:rPr>
              <a:t>diversity,</a:t>
            </a:r>
            <a:r>
              <a:rPr dirty="0" sz="1200" spc="-4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circular</a:t>
            </a:r>
            <a:r>
              <a:rPr dirty="0" sz="1200" spc="-30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economy,</a:t>
            </a:r>
            <a:r>
              <a:rPr dirty="0" sz="1200" spc="-35" i="1">
                <a:latin typeface="Arial"/>
                <a:cs typeface="Arial"/>
              </a:rPr>
              <a:t> </a:t>
            </a:r>
            <a:r>
              <a:rPr dirty="0" sz="1200" i="1">
                <a:latin typeface="Arial"/>
                <a:cs typeface="Arial"/>
              </a:rPr>
              <a:t>human</a:t>
            </a:r>
            <a:r>
              <a:rPr dirty="0" sz="1200" spc="-25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rights)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468357" y="19062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404040"/>
                </a:solidFill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8" name="object 2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29" name="object 29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3392" y="0"/>
            <a:ext cx="4449240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152" y="1775586"/>
            <a:ext cx="188468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0">
                <a:latin typeface="Arial"/>
                <a:cs typeface="Arial"/>
              </a:rPr>
              <a:t>Conclusion: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62152" y="2511374"/>
            <a:ext cx="4354195" cy="78295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12700" marR="5080">
              <a:lnSpc>
                <a:spcPct val="77600"/>
              </a:lnSpc>
              <a:spcBef>
                <a:spcPts val="850"/>
              </a:spcBef>
            </a:pPr>
            <a:r>
              <a:rPr dirty="0" sz="2800" b="1">
                <a:latin typeface="Arial"/>
                <a:cs typeface="Arial"/>
              </a:rPr>
              <a:t>Making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Energy</a:t>
            </a:r>
            <a:r>
              <a:rPr dirty="0" sz="2800" spc="-8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Transition “Bankable”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61544" y="3215639"/>
            <a:ext cx="4514215" cy="3307079"/>
            <a:chOff x="161544" y="3215639"/>
            <a:chExt cx="4514215" cy="3307079"/>
          </a:xfrm>
        </p:grpSpPr>
        <p:sp>
          <p:nvSpPr>
            <p:cNvPr id="3" name="object 3" descr=""/>
            <p:cNvSpPr/>
            <p:nvPr/>
          </p:nvSpPr>
          <p:spPr>
            <a:xfrm>
              <a:off x="280035" y="3334130"/>
              <a:ext cx="4277360" cy="3070225"/>
            </a:xfrm>
            <a:custGeom>
              <a:avLst/>
              <a:gdLst/>
              <a:ahLst/>
              <a:cxnLst/>
              <a:rect l="l" t="t" r="r" b="b"/>
              <a:pathLst>
                <a:path w="4277360" h="3070225">
                  <a:moveTo>
                    <a:pt x="4277106" y="0"/>
                  </a:moveTo>
                  <a:lnTo>
                    <a:pt x="0" y="0"/>
                  </a:lnTo>
                  <a:lnTo>
                    <a:pt x="0" y="3070098"/>
                  </a:lnTo>
                  <a:lnTo>
                    <a:pt x="4277106" y="3070098"/>
                  </a:lnTo>
                  <a:lnTo>
                    <a:pt x="4277106" y="0"/>
                  </a:lnTo>
                  <a:close/>
                </a:path>
              </a:pathLst>
            </a:custGeom>
            <a:solidFill>
              <a:srgbClr val="F3D4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61544" y="3215639"/>
              <a:ext cx="4514215" cy="118745"/>
            </a:xfrm>
            <a:custGeom>
              <a:avLst/>
              <a:gdLst/>
              <a:ahLst/>
              <a:cxnLst/>
              <a:rect l="l" t="t" r="r" b="b"/>
              <a:pathLst>
                <a:path w="4514215" h="118745">
                  <a:moveTo>
                    <a:pt x="4514088" y="0"/>
                  </a:moveTo>
                  <a:lnTo>
                    <a:pt x="0" y="0"/>
                  </a:lnTo>
                  <a:lnTo>
                    <a:pt x="118491" y="118490"/>
                  </a:lnTo>
                  <a:lnTo>
                    <a:pt x="4395596" y="118490"/>
                  </a:lnTo>
                  <a:lnTo>
                    <a:pt x="4514088" y="0"/>
                  </a:lnTo>
                  <a:close/>
                </a:path>
              </a:pathLst>
            </a:custGeom>
            <a:solidFill>
              <a:srgbClr val="F5DD6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61544" y="6404229"/>
              <a:ext cx="4514215" cy="118745"/>
            </a:xfrm>
            <a:custGeom>
              <a:avLst/>
              <a:gdLst/>
              <a:ahLst/>
              <a:cxnLst/>
              <a:rect l="l" t="t" r="r" b="b"/>
              <a:pathLst>
                <a:path w="4514215" h="118745">
                  <a:moveTo>
                    <a:pt x="4395596" y="0"/>
                  </a:moveTo>
                  <a:lnTo>
                    <a:pt x="118491" y="0"/>
                  </a:lnTo>
                  <a:lnTo>
                    <a:pt x="0" y="118491"/>
                  </a:lnTo>
                  <a:lnTo>
                    <a:pt x="4514088" y="118491"/>
                  </a:lnTo>
                  <a:lnTo>
                    <a:pt x="4395596" y="0"/>
                  </a:lnTo>
                  <a:close/>
                </a:path>
              </a:pathLst>
            </a:custGeom>
            <a:solidFill>
              <a:srgbClr val="C3AB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61544" y="3215639"/>
              <a:ext cx="118745" cy="3307079"/>
            </a:xfrm>
            <a:custGeom>
              <a:avLst/>
              <a:gdLst/>
              <a:ahLst/>
              <a:cxnLst/>
              <a:rect l="l" t="t" r="r" b="b"/>
              <a:pathLst>
                <a:path w="118745" h="3307079">
                  <a:moveTo>
                    <a:pt x="0" y="0"/>
                  </a:moveTo>
                  <a:lnTo>
                    <a:pt x="0" y="3307080"/>
                  </a:lnTo>
                  <a:lnTo>
                    <a:pt x="118491" y="3188589"/>
                  </a:lnTo>
                  <a:lnTo>
                    <a:pt x="118491" y="1184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E6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557140" y="3215639"/>
              <a:ext cx="118745" cy="3307079"/>
            </a:xfrm>
            <a:custGeom>
              <a:avLst/>
              <a:gdLst/>
              <a:ahLst/>
              <a:cxnLst/>
              <a:rect l="l" t="t" r="r" b="b"/>
              <a:pathLst>
                <a:path w="118745" h="3307079">
                  <a:moveTo>
                    <a:pt x="118491" y="0"/>
                  </a:moveTo>
                  <a:lnTo>
                    <a:pt x="0" y="118490"/>
                  </a:lnTo>
                  <a:lnTo>
                    <a:pt x="0" y="3188589"/>
                  </a:lnTo>
                  <a:lnTo>
                    <a:pt x="118491" y="3307080"/>
                  </a:lnTo>
                  <a:lnTo>
                    <a:pt x="118491" y="0"/>
                  </a:lnTo>
                  <a:close/>
                </a:path>
              </a:pathLst>
            </a:custGeom>
            <a:solidFill>
              <a:srgbClr val="92802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9080" y="3470147"/>
              <a:ext cx="4279392" cy="275386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Making</a:t>
            </a:r>
            <a:r>
              <a:rPr dirty="0" spc="-85"/>
              <a:t> </a:t>
            </a:r>
            <a:r>
              <a:rPr dirty="0"/>
              <a:t>Energy</a:t>
            </a:r>
            <a:r>
              <a:rPr dirty="0" spc="-85"/>
              <a:t> </a:t>
            </a:r>
            <a:r>
              <a:rPr dirty="0"/>
              <a:t>Transition</a:t>
            </a:r>
            <a:r>
              <a:rPr dirty="0" spc="-100"/>
              <a:t> </a:t>
            </a:r>
            <a:r>
              <a:rPr dirty="0" spc="-10"/>
              <a:t>“Bankable”</a:t>
            </a:r>
          </a:p>
        </p:txBody>
      </p:sp>
      <p:sp>
        <p:nvSpPr>
          <p:cNvPr id="10" name="object 10" descr=""/>
          <p:cNvSpPr txBox="1"/>
          <p:nvPr/>
        </p:nvSpPr>
        <p:spPr>
          <a:xfrm>
            <a:off x="9468357" y="19062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404040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12" name="object 12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1013460" y="1437132"/>
            <a:ext cx="2685415" cy="1091565"/>
          </a:xfrm>
          <a:custGeom>
            <a:avLst/>
            <a:gdLst/>
            <a:ahLst/>
            <a:cxnLst/>
            <a:rect l="l" t="t" r="r" b="b"/>
            <a:pathLst>
              <a:path w="2685415" h="1091564">
                <a:moveTo>
                  <a:pt x="2139696" y="0"/>
                </a:moveTo>
                <a:lnTo>
                  <a:pt x="2139696" y="272795"/>
                </a:lnTo>
                <a:lnTo>
                  <a:pt x="0" y="272795"/>
                </a:lnTo>
                <a:lnTo>
                  <a:pt x="0" y="818388"/>
                </a:lnTo>
                <a:lnTo>
                  <a:pt x="2139696" y="818388"/>
                </a:lnTo>
                <a:lnTo>
                  <a:pt x="2139696" y="1091183"/>
                </a:lnTo>
                <a:lnTo>
                  <a:pt x="2685288" y="545591"/>
                </a:lnTo>
                <a:lnTo>
                  <a:pt x="2139696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258569" y="1844420"/>
            <a:ext cx="192023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Demand</a:t>
            </a:r>
            <a:r>
              <a:rPr dirty="0" sz="16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finance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6205728" y="1437132"/>
            <a:ext cx="2685415" cy="1091565"/>
          </a:xfrm>
          <a:custGeom>
            <a:avLst/>
            <a:gdLst/>
            <a:ahLst/>
            <a:cxnLst/>
            <a:rect l="l" t="t" r="r" b="b"/>
            <a:pathLst>
              <a:path w="2685415" h="1091564">
                <a:moveTo>
                  <a:pt x="545592" y="0"/>
                </a:moveTo>
                <a:lnTo>
                  <a:pt x="0" y="545591"/>
                </a:lnTo>
                <a:lnTo>
                  <a:pt x="545592" y="1091183"/>
                </a:lnTo>
                <a:lnTo>
                  <a:pt x="545592" y="818388"/>
                </a:lnTo>
                <a:lnTo>
                  <a:pt x="2685288" y="818388"/>
                </a:lnTo>
                <a:lnTo>
                  <a:pt x="2685288" y="272795"/>
                </a:lnTo>
                <a:lnTo>
                  <a:pt x="545592" y="272795"/>
                </a:lnTo>
                <a:lnTo>
                  <a:pt x="545592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6787642" y="1844420"/>
            <a:ext cx="1798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Supply</a:t>
            </a:r>
            <a:r>
              <a:rPr dirty="0" sz="16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finance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3698747" y="1033272"/>
            <a:ext cx="2506980" cy="1972310"/>
          </a:xfrm>
          <a:custGeom>
            <a:avLst/>
            <a:gdLst/>
            <a:ahLst/>
            <a:cxnLst/>
            <a:rect l="l" t="t" r="r" b="b"/>
            <a:pathLst>
              <a:path w="2506979" h="1972310">
                <a:moveTo>
                  <a:pt x="1253489" y="0"/>
                </a:moveTo>
                <a:lnTo>
                  <a:pt x="867410" y="390651"/>
                </a:lnTo>
                <a:lnTo>
                  <a:pt x="248285" y="390651"/>
                </a:lnTo>
                <a:lnTo>
                  <a:pt x="386079" y="877697"/>
                </a:lnTo>
                <a:lnTo>
                  <a:pt x="0" y="1268222"/>
                </a:lnTo>
                <a:lnTo>
                  <a:pt x="557911" y="1485011"/>
                </a:lnTo>
                <a:lnTo>
                  <a:pt x="695578" y="1972055"/>
                </a:lnTo>
                <a:lnTo>
                  <a:pt x="1253489" y="1755266"/>
                </a:lnTo>
                <a:lnTo>
                  <a:pt x="1811401" y="1972055"/>
                </a:lnTo>
                <a:lnTo>
                  <a:pt x="1949068" y="1485011"/>
                </a:lnTo>
                <a:lnTo>
                  <a:pt x="2506979" y="1268222"/>
                </a:lnTo>
                <a:lnTo>
                  <a:pt x="2120900" y="877697"/>
                </a:lnTo>
                <a:lnTo>
                  <a:pt x="2258694" y="390651"/>
                </a:lnTo>
                <a:lnTo>
                  <a:pt x="1639569" y="390651"/>
                </a:lnTo>
                <a:lnTo>
                  <a:pt x="12534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4247769" y="1588135"/>
            <a:ext cx="141097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Capital Mobilization 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(Transactions)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80034" y="3334130"/>
            <a:ext cx="4277360" cy="3070225"/>
          </a:xfrm>
          <a:prstGeom prst="rect">
            <a:avLst/>
          </a:prstGeom>
        </p:spPr>
        <p:txBody>
          <a:bodyPr wrap="square" lIns="0" tIns="219075" rIns="0" bIns="0" rtlCol="0" vert="horz">
            <a:spAutoFit/>
          </a:bodyPr>
          <a:lstStyle/>
          <a:p>
            <a:pPr marL="398145">
              <a:lnSpc>
                <a:spcPct val="100000"/>
              </a:lnSpc>
              <a:spcBef>
                <a:spcPts val="1725"/>
              </a:spcBef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National</a:t>
            </a:r>
            <a:r>
              <a:rPr dirty="0" u="sng" sz="16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Transition</a:t>
            </a:r>
            <a:r>
              <a:rPr dirty="0" u="sng" sz="1600" spc="-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Plan</a:t>
            </a:r>
            <a:r>
              <a:rPr dirty="0" u="sng" sz="1600" spc="-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“Checklist”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80"/>
              </a:spcBef>
            </a:pPr>
            <a:endParaRPr sz="1600">
              <a:latin typeface="Arial"/>
              <a:cs typeface="Arial"/>
            </a:endParaRPr>
          </a:p>
          <a:p>
            <a:pPr marL="461009" indent="-342900">
              <a:lnSpc>
                <a:spcPct val="100000"/>
              </a:lnSpc>
              <a:buAutoNum type="arabicPeriod"/>
              <a:tabLst>
                <a:tab pos="461009" algn="l"/>
              </a:tabLst>
            </a:pPr>
            <a:r>
              <a:rPr dirty="0" sz="1600" b="1">
                <a:latin typeface="Arial"/>
                <a:cs typeface="Arial"/>
              </a:rPr>
              <a:t>Objective setting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and</a:t>
            </a:r>
            <a:r>
              <a:rPr dirty="0" sz="1600" spc="-5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strategic</a:t>
            </a:r>
            <a:r>
              <a:rPr dirty="0" sz="1600" spc="-4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vision</a:t>
            </a:r>
            <a:endParaRPr sz="1600">
              <a:latin typeface="Arial"/>
              <a:cs typeface="Arial"/>
            </a:endParaRPr>
          </a:p>
          <a:p>
            <a:pPr marL="461009" indent="-3429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1009" algn="l"/>
              </a:tabLst>
            </a:pPr>
            <a:r>
              <a:rPr dirty="0" sz="1600" b="1">
                <a:latin typeface="Arial"/>
                <a:cs typeface="Arial"/>
              </a:rPr>
              <a:t>Implementation</a:t>
            </a:r>
            <a:r>
              <a:rPr dirty="0" sz="1600" spc="-8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strategy</a:t>
            </a:r>
            <a:endParaRPr sz="1600">
              <a:latin typeface="Arial"/>
              <a:cs typeface="Arial"/>
            </a:endParaRPr>
          </a:p>
          <a:p>
            <a:pPr marL="461009" indent="-342900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461009" algn="l"/>
              </a:tabLst>
            </a:pPr>
            <a:r>
              <a:rPr dirty="0" sz="1600" b="1">
                <a:latin typeface="Arial"/>
                <a:cs typeface="Arial"/>
              </a:rPr>
              <a:t>Engagement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and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Just</a:t>
            </a:r>
            <a:r>
              <a:rPr dirty="0" sz="1600" spc="-10" b="1">
                <a:latin typeface="Arial"/>
                <a:cs typeface="Arial"/>
              </a:rPr>
              <a:t> Transition</a:t>
            </a:r>
            <a:endParaRPr sz="1600">
              <a:latin typeface="Arial"/>
              <a:cs typeface="Arial"/>
            </a:endParaRPr>
          </a:p>
          <a:p>
            <a:pPr marL="461009" indent="-3429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1009" algn="l"/>
              </a:tabLst>
            </a:pPr>
            <a:r>
              <a:rPr dirty="0" sz="1600" b="1">
                <a:latin typeface="Arial"/>
                <a:cs typeface="Arial"/>
              </a:rPr>
              <a:t>Metrics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and</a:t>
            </a:r>
            <a:r>
              <a:rPr dirty="0" sz="1600" spc="-4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targets</a:t>
            </a:r>
            <a:endParaRPr sz="1600">
              <a:latin typeface="Arial"/>
              <a:cs typeface="Arial"/>
            </a:endParaRPr>
          </a:p>
          <a:p>
            <a:pPr marL="461009" indent="-3429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1009" algn="l"/>
              </a:tabLst>
            </a:pPr>
            <a:r>
              <a:rPr dirty="0" sz="1600" b="1">
                <a:latin typeface="Arial"/>
                <a:cs typeface="Arial"/>
              </a:rPr>
              <a:t>Governance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and</a:t>
            </a:r>
            <a:r>
              <a:rPr dirty="0" sz="1600" spc="-7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transparency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5242559" y="3215639"/>
            <a:ext cx="2795270" cy="485140"/>
          </a:xfrm>
          <a:custGeom>
            <a:avLst/>
            <a:gdLst/>
            <a:ahLst/>
            <a:cxnLst/>
            <a:rect l="l" t="t" r="r" b="b"/>
            <a:pathLst>
              <a:path w="2795270" h="485139">
                <a:moveTo>
                  <a:pt x="2552699" y="0"/>
                </a:moveTo>
                <a:lnTo>
                  <a:pt x="0" y="0"/>
                </a:lnTo>
                <a:lnTo>
                  <a:pt x="0" y="484632"/>
                </a:lnTo>
                <a:lnTo>
                  <a:pt x="2552699" y="484632"/>
                </a:lnTo>
                <a:lnTo>
                  <a:pt x="2795016" y="242315"/>
                </a:lnTo>
                <a:lnTo>
                  <a:pt x="2552699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5399023" y="3319017"/>
            <a:ext cx="23628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Macro-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r>
              <a:rPr dirty="0" sz="16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5242559" y="4751832"/>
            <a:ext cx="2795270" cy="485140"/>
          </a:xfrm>
          <a:custGeom>
            <a:avLst/>
            <a:gdLst/>
            <a:ahLst/>
            <a:cxnLst/>
            <a:rect l="l" t="t" r="r" b="b"/>
            <a:pathLst>
              <a:path w="2795270" h="485139">
                <a:moveTo>
                  <a:pt x="2552699" y="0"/>
                </a:moveTo>
                <a:lnTo>
                  <a:pt x="0" y="0"/>
                </a:lnTo>
                <a:lnTo>
                  <a:pt x="0" y="484632"/>
                </a:lnTo>
                <a:lnTo>
                  <a:pt x="2552699" y="484632"/>
                </a:lnTo>
                <a:lnTo>
                  <a:pt x="2795016" y="242316"/>
                </a:lnTo>
                <a:lnTo>
                  <a:pt x="2552699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5427979" y="4856226"/>
            <a:ext cx="23056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Micro-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r>
              <a:rPr dirty="0" sz="16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5356605" y="3821938"/>
            <a:ext cx="411797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9865" indent="-177165">
              <a:lnSpc>
                <a:spcPct val="100000"/>
              </a:lnSpc>
              <a:spcBef>
                <a:spcPts val="95"/>
              </a:spcBef>
              <a:buChar char="•"/>
              <a:tabLst>
                <a:tab pos="189865" algn="l"/>
              </a:tabLst>
            </a:pPr>
            <a:r>
              <a:rPr dirty="0" sz="1600" spc="-10">
                <a:latin typeface="Arial"/>
                <a:cs typeface="Arial"/>
              </a:rPr>
              <a:t>Growth/industrialization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vs.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decarbonization</a:t>
            </a:r>
            <a:endParaRPr sz="1600">
              <a:latin typeface="Arial"/>
              <a:cs typeface="Arial"/>
            </a:endParaRPr>
          </a:p>
          <a:p>
            <a:pPr marL="189230" marR="184785" indent="-177165">
              <a:lnSpc>
                <a:spcPct val="100000"/>
              </a:lnSpc>
              <a:buChar char="•"/>
              <a:tabLst>
                <a:tab pos="189230" algn="l"/>
              </a:tabLst>
            </a:pPr>
            <a:r>
              <a:rPr dirty="0" sz="1600" spc="-10">
                <a:latin typeface="Arial"/>
                <a:cs typeface="Arial"/>
              </a:rPr>
              <a:t>Industrial/fiscal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policy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levers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accelerate transition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356605" y="5353303"/>
            <a:ext cx="314007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9865" indent="-1771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89865" algn="l"/>
              </a:tabLst>
            </a:pPr>
            <a:r>
              <a:rPr dirty="0" sz="1600" spc="-20" b="1">
                <a:solidFill>
                  <a:srgbClr val="FF0000"/>
                </a:solidFill>
                <a:latin typeface="Arial"/>
                <a:cs typeface="Arial"/>
              </a:rPr>
              <a:t>Risk-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adjusted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return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&amp;</a:t>
            </a:r>
            <a:r>
              <a:rPr dirty="0" sz="16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impact</a:t>
            </a:r>
            <a:endParaRPr sz="1600">
              <a:latin typeface="Arial"/>
              <a:cs typeface="Arial"/>
            </a:endParaRPr>
          </a:p>
          <a:p>
            <a:pPr marL="189865" indent="-17716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dirty="0" sz="1600">
                <a:latin typeface="Arial"/>
                <a:cs typeface="Arial"/>
              </a:rPr>
              <a:t>Financial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risk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(credit,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market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etc)</a:t>
            </a:r>
            <a:endParaRPr sz="1600">
              <a:latin typeface="Arial"/>
              <a:cs typeface="Arial"/>
            </a:endParaRPr>
          </a:p>
          <a:p>
            <a:pPr marL="189865" indent="-17716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dirty="0" sz="1600">
                <a:latin typeface="Arial"/>
                <a:cs typeface="Arial"/>
              </a:rPr>
              <a:t>Reputational</a:t>
            </a:r>
            <a:r>
              <a:rPr dirty="0" sz="1600" spc="-7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risks</a:t>
            </a:r>
            <a:endParaRPr sz="1600">
              <a:latin typeface="Arial"/>
              <a:cs typeface="Arial"/>
            </a:endParaRPr>
          </a:p>
          <a:p>
            <a:pPr marL="189865" indent="-177165">
              <a:lnSpc>
                <a:spcPct val="100000"/>
              </a:lnSpc>
              <a:buChar char="•"/>
              <a:tabLst>
                <a:tab pos="189865" algn="l"/>
              </a:tabLst>
            </a:pPr>
            <a:r>
              <a:rPr dirty="0" sz="1600">
                <a:latin typeface="Arial"/>
                <a:cs typeface="Arial"/>
              </a:rPr>
              <a:t>Competitive</a:t>
            </a:r>
            <a:r>
              <a:rPr dirty="0" sz="1600" spc="-114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dynamics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569577" y="135763"/>
            <a:ext cx="120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0">
                <a:latin typeface="Bookman Old Style"/>
                <a:cs typeface="Bookman Old Style"/>
              </a:rPr>
              <a:t>2</a:t>
            </a:r>
            <a:endParaRPr sz="12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3756" y="1167383"/>
            <a:ext cx="1493520" cy="2235708"/>
          </a:xfrm>
          <a:prstGeom prst="rect">
            <a:avLst/>
          </a:prstGeom>
        </p:spPr>
      </p:pic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2050288" y="1163700"/>
          <a:ext cx="7749540" cy="5288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6990"/>
              </a:tblGrid>
              <a:tr h="28384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2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</a:tr>
              <a:tr h="5005070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-30">
                          <a:latin typeface="Arial"/>
                          <a:cs typeface="Arial"/>
                        </a:rPr>
                        <a:t>Tomo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Chief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Regulatory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Engagement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Officer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MUFG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735" marR="533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responsible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orchestrating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MUFG’s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group-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wide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advocacy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strategy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financial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regulatory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policies,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including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prudential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regulations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climate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change.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oversees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recovery/resolution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planning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group,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government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relations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across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regions.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735" marR="6921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Prior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current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role,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headed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MUFG’s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Government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Regulatory</a:t>
                      </a:r>
                      <a:r>
                        <a:rPr dirty="0" sz="12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Affairs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(August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2018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March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2023)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Tokyo,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MUFG’s Regulatory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Strategy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EMEA</a:t>
                      </a:r>
                      <a:r>
                        <a:rPr dirty="0" sz="12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region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(March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2017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July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2018)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London.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735" marR="1079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MUFG’s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sustainability/climate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change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program,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serves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member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Steering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2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NZBA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(Net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Zero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Banking</a:t>
                      </a:r>
                      <a:r>
                        <a:rPr dirty="0" sz="12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Alliance).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chairs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“NZBA</a:t>
                      </a:r>
                      <a:r>
                        <a:rPr dirty="0" sz="12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Transition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Finance”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working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group,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which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published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“NZBA</a:t>
                      </a:r>
                      <a:r>
                        <a:rPr dirty="0" sz="12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Transition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Finance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Guide”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October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2022,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“Transition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Finance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KPI”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December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2023,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“Capital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market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target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setting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supporting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note”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October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2024.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serves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board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member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GFMA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(Global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Financial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Markets</a:t>
                      </a:r>
                      <a:r>
                        <a:rPr dirty="0" sz="12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Association),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representing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MUFG.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member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Singapore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MAS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Sustainable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Finance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Advisory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Panel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(SFAP)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since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2023.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735" marR="1358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Until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January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2017,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headed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advocacy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team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digital/technology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policies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within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Government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&amp;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Regulatory</a:t>
                      </a:r>
                      <a:r>
                        <a:rPr dirty="0" sz="12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Affairs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Division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Deutsche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Bank</a:t>
                      </a:r>
                      <a:r>
                        <a:rPr dirty="0" sz="12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AG</a:t>
                      </a:r>
                      <a:r>
                        <a:rPr dirty="0" sz="1200" spc="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(based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London).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735" marR="39751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Prior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joining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Deutsche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Bank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London,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served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Deputy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Director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Prudential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Policy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Financial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Services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Agency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 Japan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Japan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FSA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),</a:t>
                      </a:r>
                      <a:r>
                        <a:rPr dirty="0" sz="1200" spc="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derivative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reform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implementation.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He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chaired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stream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under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Working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Margin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Requirement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(WGMR),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reporting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BCBS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&amp;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IOSCO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Board,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mandate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harmonize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margin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rules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across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regions.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735" marR="2203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started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professional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career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Merrill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Lynch</a:t>
                      </a:r>
                      <a:r>
                        <a:rPr dirty="0" sz="12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investment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banker.</a:t>
                      </a:r>
                      <a:r>
                        <a:rPr dirty="0" sz="12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After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years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Merrill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Lynch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(Tokyo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NY),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moved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RECOF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Corporation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(a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Japanese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M&amp;A</a:t>
                      </a:r>
                      <a:r>
                        <a:rPr dirty="0" sz="12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boutique),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Deutsche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Bank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(financial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institutions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coverage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banker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Tokyo).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years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experience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“FIG”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investment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banker,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prior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becoming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regulatory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policy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expert.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735" marR="1016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Ishikawa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graduated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Keio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University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(Tokyo,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Japan)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1996.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lived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Toronto,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Canada,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prior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studying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economics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Keio.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0"/>
              </a:spcBef>
            </a:pPr>
            <a:r>
              <a:rPr dirty="0"/>
              <a:t>MUFG</a:t>
            </a:r>
            <a:r>
              <a:rPr dirty="0" spc="-80"/>
              <a:t> </a:t>
            </a:r>
            <a:r>
              <a:rPr dirty="0" spc="-10"/>
              <a:t>Tomohiro</a:t>
            </a:r>
            <a:r>
              <a:rPr dirty="0" spc="-95"/>
              <a:t> </a:t>
            </a:r>
            <a:r>
              <a:rPr dirty="0" spc="-20"/>
              <a:t>(Tomo)</a:t>
            </a:r>
            <a:r>
              <a:rPr dirty="0" spc="-90"/>
              <a:t> </a:t>
            </a:r>
            <a:r>
              <a:rPr dirty="0" spc="-10"/>
              <a:t>Ishikawa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3392" y="0"/>
            <a:ext cx="4449240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152" y="1775586"/>
            <a:ext cx="10731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0">
                <a:latin typeface="Arial"/>
                <a:cs typeface="Arial"/>
              </a:rPr>
              <a:t>Part</a:t>
            </a:r>
            <a:r>
              <a:rPr dirty="0" sz="2800" spc="-50" b="0">
                <a:latin typeface="Arial"/>
                <a:cs typeface="Arial"/>
              </a:rPr>
              <a:t> </a:t>
            </a:r>
            <a:r>
              <a:rPr dirty="0" sz="2800" spc="-25" b="0">
                <a:latin typeface="Arial"/>
                <a:cs typeface="Arial"/>
              </a:rPr>
              <a:t>1: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62152" y="2511374"/>
            <a:ext cx="209867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latin typeface="Arial"/>
                <a:cs typeface="Arial"/>
              </a:rPr>
              <a:t>Introduction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569577" y="135763"/>
            <a:ext cx="120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0">
                <a:latin typeface="Bookman Old Style"/>
                <a:cs typeface="Bookman Old Style"/>
              </a:rPr>
              <a:t>4</a:t>
            </a:r>
            <a:endParaRPr sz="12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0"/>
              </a:spcBef>
            </a:pPr>
            <a:r>
              <a:rPr dirty="0"/>
              <a:t>MUFG’s</a:t>
            </a:r>
            <a:r>
              <a:rPr dirty="0" spc="-75"/>
              <a:t> </a:t>
            </a:r>
            <a:r>
              <a:rPr dirty="0"/>
              <a:t>Net</a:t>
            </a:r>
            <a:r>
              <a:rPr dirty="0" spc="-45"/>
              <a:t> </a:t>
            </a:r>
            <a:r>
              <a:rPr dirty="0"/>
              <a:t>Zero</a:t>
            </a:r>
            <a:r>
              <a:rPr dirty="0" spc="-50"/>
              <a:t> </a:t>
            </a:r>
            <a:r>
              <a:rPr dirty="0" spc="-10"/>
              <a:t>Commitment</a:t>
            </a:r>
          </a:p>
        </p:txBody>
      </p:sp>
      <p:grpSp>
        <p:nvGrpSpPr>
          <p:cNvPr id="6" name="object 6" descr=""/>
          <p:cNvGrpSpPr/>
          <p:nvPr/>
        </p:nvGrpSpPr>
        <p:grpSpPr>
          <a:xfrm>
            <a:off x="172721" y="1172968"/>
            <a:ext cx="9552940" cy="2487295"/>
            <a:chOff x="172721" y="1172968"/>
            <a:chExt cx="9552940" cy="2487295"/>
          </a:xfrm>
        </p:grpSpPr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2721" y="1172968"/>
              <a:ext cx="9552426" cy="2486666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968501" y="2108453"/>
              <a:ext cx="2846705" cy="0"/>
            </a:xfrm>
            <a:custGeom>
              <a:avLst/>
              <a:gdLst/>
              <a:ahLst/>
              <a:cxnLst/>
              <a:rect l="l" t="t" r="r" b="b"/>
              <a:pathLst>
                <a:path w="2846704" h="0">
                  <a:moveTo>
                    <a:pt x="0" y="0"/>
                  </a:moveTo>
                  <a:lnTo>
                    <a:pt x="2846578" y="0"/>
                  </a:lnTo>
                </a:path>
              </a:pathLst>
            </a:custGeom>
            <a:ln w="28575">
              <a:solidFill>
                <a:srgbClr val="337DB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789" y="4208721"/>
            <a:ext cx="9507845" cy="166028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569577" y="135763"/>
            <a:ext cx="120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0">
                <a:latin typeface="Bookman Old Style"/>
                <a:cs typeface="Bookman Old Style"/>
              </a:rPr>
              <a:t>5</a:t>
            </a:r>
            <a:endParaRPr sz="12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0"/>
              </a:spcBef>
            </a:pPr>
            <a:r>
              <a:rPr dirty="0"/>
              <a:t>MUFG’s</a:t>
            </a:r>
            <a:r>
              <a:rPr dirty="0" spc="-70"/>
              <a:t> </a:t>
            </a:r>
            <a:r>
              <a:rPr dirty="0"/>
              <a:t>Global</a:t>
            </a:r>
            <a:r>
              <a:rPr dirty="0" spc="-80"/>
              <a:t> </a:t>
            </a:r>
            <a:r>
              <a:rPr dirty="0" spc="-10"/>
              <a:t>Footprint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9258" y="1231189"/>
            <a:ext cx="9523861" cy="51018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569577" y="135763"/>
            <a:ext cx="120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0">
                <a:latin typeface="Bookman Old Style"/>
                <a:cs typeface="Bookman Old Style"/>
              </a:rPr>
              <a:t>6</a:t>
            </a:r>
            <a:endParaRPr sz="12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2862" y="2296738"/>
            <a:ext cx="1848553" cy="429416"/>
          </a:xfrm>
          <a:prstGeom prst="rect">
            <a:avLst/>
          </a:prstGeom>
        </p:spPr>
      </p:pic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406209" y="1847976"/>
          <a:ext cx="9322435" cy="4107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0115"/>
                <a:gridCol w="1760855"/>
                <a:gridCol w="1760854"/>
                <a:gridCol w="1760854"/>
                <a:gridCol w="1760854"/>
              </a:tblGrid>
              <a:tr h="339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marL="4870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Vietnam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Thailand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Philippines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marL="4083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Indonesia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</a:tr>
              <a:tr h="675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8F8F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MUFG’s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Ownership</a:t>
                      </a:r>
                      <a:r>
                        <a:rPr dirty="0" sz="140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4691" sz="1350" spc="-89">
                          <a:latin typeface="Arial"/>
                          <a:cs typeface="Arial"/>
                        </a:rPr>
                        <a:t>1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19.7%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76.9%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20.0%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92.5%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Domestic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Ranking</a:t>
                      </a:r>
                      <a:r>
                        <a:rPr dirty="0" baseline="24691" sz="1350" spc="-15" b="1">
                          <a:latin typeface="Arial"/>
                          <a:cs typeface="Arial"/>
                        </a:rPr>
                        <a:t>2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ED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50" b="1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EDB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50" b="1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EDB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EDB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50" b="1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EDB8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Branches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Offices</a:t>
                      </a:r>
                      <a:r>
                        <a:rPr dirty="0" baseline="24691" sz="1350" spc="-15" b="1">
                          <a:latin typeface="Arial"/>
                          <a:cs typeface="Arial"/>
                        </a:rPr>
                        <a:t>3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1,113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615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316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864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40"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4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Assets </a:t>
                      </a:r>
                      <a:r>
                        <a:rPr dirty="0" baseline="24691" sz="1350">
                          <a:latin typeface="Arial"/>
                          <a:cs typeface="Arial"/>
                        </a:rPr>
                        <a:t>4</a:t>
                      </a:r>
                      <a:r>
                        <a:rPr dirty="0" baseline="24691" sz="1350" spc="2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(US$mil)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695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76,240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72,123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15,234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60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12,655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Bank’s</a:t>
                      </a:r>
                      <a:r>
                        <a:rPr dirty="0" sz="14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Rating</a:t>
                      </a:r>
                      <a:r>
                        <a:rPr dirty="0" sz="14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4691" sz="1350" spc="-75">
                          <a:latin typeface="Arial"/>
                          <a:cs typeface="Arial"/>
                        </a:rPr>
                        <a:t>1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MDY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Ba2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85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Fitch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BB+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5120" indent="1219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MDY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16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A3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S&amp;P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BBB+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Fitch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BBB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3545" marR="360045" indent="-5524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MDY</a:t>
                      </a:r>
                      <a:r>
                        <a:rPr dirty="0" sz="1600" spc="-1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Baa2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JCR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A-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MDY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Baa1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7211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Fitch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BBB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Country’s</a:t>
                      </a:r>
                      <a:r>
                        <a:rPr dirty="0" sz="14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S&amp;P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Rating</a:t>
                      </a:r>
                      <a:r>
                        <a:rPr dirty="0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4691" sz="1350" spc="-75">
                          <a:latin typeface="Arial"/>
                          <a:cs typeface="Arial"/>
                        </a:rPr>
                        <a:t>1</a:t>
                      </a:r>
                      <a:endParaRPr baseline="24691" sz="135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984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latin typeface="Arial"/>
                          <a:cs typeface="Arial"/>
                        </a:rPr>
                        <a:t>BB+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0">
                          <a:latin typeface="Arial"/>
                          <a:cs typeface="Arial"/>
                        </a:rPr>
                        <a:t>BBB+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0">
                          <a:latin typeface="Arial"/>
                          <a:cs typeface="Arial"/>
                        </a:rPr>
                        <a:t>BBB+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latin typeface="Arial"/>
                          <a:cs typeface="Arial"/>
                        </a:rPr>
                        <a:t>BBB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employees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22,789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(as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Dec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22/standalone)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34,806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(as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Mar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23/group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basis)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7,882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(as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Mar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23/group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basis)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25,883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(as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Mar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22/group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basis)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16935" y="2406395"/>
            <a:ext cx="1114043" cy="344424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27447" y="2258567"/>
            <a:ext cx="1048512" cy="548639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193023" y="2281427"/>
            <a:ext cx="1139952" cy="504444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99276" y="2366772"/>
            <a:ext cx="1171955" cy="260603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421030" y="6114999"/>
            <a:ext cx="7110730" cy="758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97790" indent="-85090">
              <a:lnSpc>
                <a:spcPct val="100000"/>
              </a:lnSpc>
              <a:spcBef>
                <a:spcPts val="105"/>
              </a:spcBef>
              <a:buAutoNum type="arabicPlain"/>
              <a:tabLst>
                <a:tab pos="97790" algn="l"/>
              </a:tabLst>
            </a:pP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Mar </a:t>
            </a:r>
            <a:r>
              <a:rPr dirty="0" sz="800" spc="-20">
                <a:latin typeface="Arial"/>
                <a:cs typeface="Arial"/>
              </a:rPr>
              <a:t>2023</a:t>
            </a:r>
            <a:endParaRPr sz="800">
              <a:latin typeface="Arial"/>
              <a:cs typeface="Arial"/>
            </a:endParaRPr>
          </a:p>
          <a:p>
            <a:pPr marL="97790" marR="5080" indent="-85725">
              <a:lnSpc>
                <a:spcPct val="100000"/>
              </a:lnSpc>
              <a:buAutoNum type="arabicPlain"/>
              <a:tabLst>
                <a:tab pos="97790" algn="l"/>
              </a:tabLst>
            </a:pPr>
            <a:r>
              <a:rPr dirty="0" sz="800">
                <a:latin typeface="Arial"/>
                <a:cs typeface="Arial"/>
              </a:rPr>
              <a:t>VietinBank,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Security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Bank: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Based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on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Partner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Bank’s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total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asset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(As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Sep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2022);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Krungsri: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Based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on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Partner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Bank’s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total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asset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(As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 Dec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2022); </a:t>
            </a:r>
            <a:r>
              <a:rPr dirty="0" sz="800">
                <a:latin typeface="Arial"/>
                <a:cs typeface="Arial"/>
              </a:rPr>
              <a:t>Danamon: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Based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on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Partner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Bank’s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profitability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(revenue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and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NPAT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Dec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2022)</a:t>
            </a:r>
            <a:endParaRPr sz="800">
              <a:latin typeface="Arial"/>
              <a:cs typeface="Arial"/>
            </a:endParaRPr>
          </a:p>
          <a:p>
            <a:pPr marL="97790" marR="1125220" indent="-85725">
              <a:lnSpc>
                <a:spcPct val="100000"/>
              </a:lnSpc>
              <a:buAutoNum type="arabicPlain"/>
              <a:tabLst>
                <a:tab pos="97790" algn="l"/>
              </a:tabLst>
            </a:pPr>
            <a:r>
              <a:rPr dirty="0" sz="800">
                <a:latin typeface="Arial"/>
                <a:cs typeface="Arial"/>
              </a:rPr>
              <a:t>VietinBank: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Dec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2020(Single); Bank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Ayudhya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: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Dec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2022(Bank and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auto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subsidiary,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two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branches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in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Laos); </a:t>
            </a:r>
            <a:r>
              <a:rPr dirty="0" sz="800">
                <a:latin typeface="Arial"/>
                <a:cs typeface="Arial"/>
              </a:rPr>
              <a:t>Security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Bank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: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Dec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2022(Single);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Danamon: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</a:t>
            </a:r>
            <a:r>
              <a:rPr dirty="0" sz="800" spc="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Dec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2022(consolidated),</a:t>
            </a:r>
            <a:endParaRPr sz="800">
              <a:latin typeface="Arial"/>
              <a:cs typeface="Arial"/>
            </a:endParaRPr>
          </a:p>
          <a:p>
            <a:pPr marL="97790" indent="-85090">
              <a:lnSpc>
                <a:spcPct val="100000"/>
              </a:lnSpc>
              <a:buAutoNum type="arabicPlain"/>
              <a:tabLst>
                <a:tab pos="97790" algn="l"/>
              </a:tabLst>
            </a:pP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of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end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Dec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20">
                <a:latin typeface="Arial"/>
                <a:cs typeface="Arial"/>
              </a:rPr>
              <a:t>2022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8604" y="921512"/>
            <a:ext cx="8938895" cy="8794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marR="226695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Since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2013,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invested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US$14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billion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four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strategic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regional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banks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Asia,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creating</a:t>
            </a:r>
            <a:r>
              <a:rPr dirty="0" sz="1400" spc="-50">
                <a:latin typeface="Arial"/>
                <a:cs typeface="Arial"/>
              </a:rPr>
              <a:t> a </a:t>
            </a:r>
            <a:r>
              <a:rPr dirty="0" sz="1400">
                <a:latin typeface="Arial"/>
                <a:cs typeface="Arial"/>
              </a:rPr>
              <a:t>distinct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advantage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this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region.</a:t>
            </a:r>
            <a:endParaRPr sz="1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Through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partner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banks,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expanded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network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around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3,000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offices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branches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combined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that </a:t>
            </a:r>
            <a:r>
              <a:rPr dirty="0" sz="1400">
                <a:latin typeface="Arial"/>
                <a:cs typeface="Arial"/>
              </a:rPr>
              <a:t>offer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full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corporate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banking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services.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0"/>
              </a:spcBef>
            </a:pPr>
            <a:r>
              <a:rPr dirty="0"/>
              <a:t>MUFG’s</a:t>
            </a:r>
            <a:r>
              <a:rPr dirty="0" spc="-100"/>
              <a:t> </a:t>
            </a:r>
            <a:r>
              <a:rPr dirty="0"/>
              <a:t>presence</a:t>
            </a:r>
            <a:r>
              <a:rPr dirty="0" spc="-70"/>
              <a:t> </a:t>
            </a:r>
            <a:r>
              <a:rPr dirty="0"/>
              <a:t>in</a:t>
            </a:r>
            <a:r>
              <a:rPr dirty="0" spc="-165"/>
              <a:t> </a:t>
            </a:r>
            <a:r>
              <a:rPr dirty="0" spc="-10"/>
              <a:t>ASEAN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569577" y="135763"/>
            <a:ext cx="120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0">
                <a:latin typeface="Bookman Old Style"/>
                <a:cs typeface="Bookman Old Style"/>
              </a:rPr>
              <a:t>7</a:t>
            </a:r>
            <a:endParaRPr sz="12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0"/>
              </a:spcBef>
            </a:pPr>
            <a:r>
              <a:rPr dirty="0"/>
              <a:t>MUFG’s</a:t>
            </a:r>
            <a:r>
              <a:rPr dirty="0" spc="-95"/>
              <a:t> </a:t>
            </a:r>
            <a:r>
              <a:rPr dirty="0"/>
              <a:t>Carbon</a:t>
            </a:r>
            <a:r>
              <a:rPr dirty="0" spc="-70"/>
              <a:t> </a:t>
            </a:r>
            <a:r>
              <a:rPr dirty="0" spc="-10"/>
              <a:t>Footprint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391" y="1129582"/>
            <a:ext cx="9289135" cy="53129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569577" y="135763"/>
            <a:ext cx="120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0">
                <a:latin typeface="Bookman Old Style"/>
                <a:cs typeface="Bookman Old Style"/>
              </a:rPr>
              <a:t>8</a:t>
            </a:r>
            <a:endParaRPr sz="12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0"/>
              </a:spcBef>
            </a:pPr>
            <a:r>
              <a:rPr dirty="0"/>
              <a:t>MUFG’s</a:t>
            </a:r>
            <a:r>
              <a:rPr dirty="0" spc="-50"/>
              <a:t> </a:t>
            </a:r>
            <a:r>
              <a:rPr dirty="0"/>
              <a:t>Involvement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Global</a:t>
            </a:r>
            <a:r>
              <a:rPr dirty="0" spc="-55"/>
              <a:t> </a:t>
            </a:r>
            <a:r>
              <a:rPr dirty="0"/>
              <a:t>Net</a:t>
            </a:r>
            <a:r>
              <a:rPr dirty="0" spc="-10"/>
              <a:t> </a:t>
            </a:r>
            <a:r>
              <a:rPr dirty="0"/>
              <a:t>Zero</a:t>
            </a:r>
            <a:r>
              <a:rPr dirty="0" spc="-35"/>
              <a:t> </a:t>
            </a:r>
            <a:r>
              <a:rPr dirty="0" spc="-10"/>
              <a:t>Initiatives</a:t>
            </a:r>
          </a:p>
        </p:txBody>
      </p:sp>
      <p:sp>
        <p:nvSpPr>
          <p:cNvPr id="6" name="object 6" descr=""/>
          <p:cNvSpPr/>
          <p:nvPr/>
        </p:nvSpPr>
        <p:spPr>
          <a:xfrm>
            <a:off x="447294" y="1125474"/>
            <a:ext cx="4478020" cy="2475230"/>
          </a:xfrm>
          <a:custGeom>
            <a:avLst/>
            <a:gdLst/>
            <a:ahLst/>
            <a:cxnLst/>
            <a:rect l="l" t="t" r="r" b="b"/>
            <a:pathLst>
              <a:path w="4478020" h="2475229">
                <a:moveTo>
                  <a:pt x="0" y="412496"/>
                </a:moveTo>
                <a:lnTo>
                  <a:pt x="2775" y="364386"/>
                </a:lnTo>
                <a:lnTo>
                  <a:pt x="10894" y="317907"/>
                </a:lnTo>
                <a:lnTo>
                  <a:pt x="24048" y="273369"/>
                </a:lnTo>
                <a:lnTo>
                  <a:pt x="41927" y="231080"/>
                </a:lnTo>
                <a:lnTo>
                  <a:pt x="64221" y="191351"/>
                </a:lnTo>
                <a:lnTo>
                  <a:pt x="90622" y="154491"/>
                </a:lnTo>
                <a:lnTo>
                  <a:pt x="120819" y="120808"/>
                </a:lnTo>
                <a:lnTo>
                  <a:pt x="154504" y="90613"/>
                </a:lnTo>
                <a:lnTo>
                  <a:pt x="191366" y="64215"/>
                </a:lnTo>
                <a:lnTo>
                  <a:pt x="231096" y="41922"/>
                </a:lnTo>
                <a:lnTo>
                  <a:pt x="273385" y="24045"/>
                </a:lnTo>
                <a:lnTo>
                  <a:pt x="317923" y="10893"/>
                </a:lnTo>
                <a:lnTo>
                  <a:pt x="364400" y="2774"/>
                </a:lnTo>
                <a:lnTo>
                  <a:pt x="412508" y="0"/>
                </a:lnTo>
                <a:lnTo>
                  <a:pt x="4065016" y="0"/>
                </a:lnTo>
                <a:lnTo>
                  <a:pt x="4113125" y="2774"/>
                </a:lnTo>
                <a:lnTo>
                  <a:pt x="4159604" y="10893"/>
                </a:lnTo>
                <a:lnTo>
                  <a:pt x="4204142" y="24045"/>
                </a:lnTo>
                <a:lnTo>
                  <a:pt x="4246431" y="41922"/>
                </a:lnTo>
                <a:lnTo>
                  <a:pt x="4286160" y="64215"/>
                </a:lnTo>
                <a:lnTo>
                  <a:pt x="4323020" y="90613"/>
                </a:lnTo>
                <a:lnTo>
                  <a:pt x="4356703" y="120808"/>
                </a:lnTo>
                <a:lnTo>
                  <a:pt x="4386898" y="154491"/>
                </a:lnTo>
                <a:lnTo>
                  <a:pt x="4413296" y="191351"/>
                </a:lnTo>
                <a:lnTo>
                  <a:pt x="4435589" y="231080"/>
                </a:lnTo>
                <a:lnTo>
                  <a:pt x="4453466" y="273369"/>
                </a:lnTo>
                <a:lnTo>
                  <a:pt x="4466618" y="317907"/>
                </a:lnTo>
                <a:lnTo>
                  <a:pt x="4474737" y="364386"/>
                </a:lnTo>
                <a:lnTo>
                  <a:pt x="4477511" y="412496"/>
                </a:lnTo>
                <a:lnTo>
                  <a:pt x="4477511" y="2062479"/>
                </a:lnTo>
                <a:lnTo>
                  <a:pt x="4474737" y="2110589"/>
                </a:lnTo>
                <a:lnTo>
                  <a:pt x="4466618" y="2157068"/>
                </a:lnTo>
                <a:lnTo>
                  <a:pt x="4453466" y="2201606"/>
                </a:lnTo>
                <a:lnTo>
                  <a:pt x="4435589" y="2243895"/>
                </a:lnTo>
                <a:lnTo>
                  <a:pt x="4413296" y="2283624"/>
                </a:lnTo>
                <a:lnTo>
                  <a:pt x="4386898" y="2320484"/>
                </a:lnTo>
                <a:lnTo>
                  <a:pt x="4356703" y="2354167"/>
                </a:lnTo>
                <a:lnTo>
                  <a:pt x="4323020" y="2384362"/>
                </a:lnTo>
                <a:lnTo>
                  <a:pt x="4286160" y="2410760"/>
                </a:lnTo>
                <a:lnTo>
                  <a:pt x="4246431" y="2433053"/>
                </a:lnTo>
                <a:lnTo>
                  <a:pt x="4204142" y="2450930"/>
                </a:lnTo>
                <a:lnTo>
                  <a:pt x="4159604" y="2464082"/>
                </a:lnTo>
                <a:lnTo>
                  <a:pt x="4113125" y="2472201"/>
                </a:lnTo>
                <a:lnTo>
                  <a:pt x="4065016" y="2474976"/>
                </a:lnTo>
                <a:lnTo>
                  <a:pt x="412508" y="2474976"/>
                </a:lnTo>
                <a:lnTo>
                  <a:pt x="364400" y="2472201"/>
                </a:lnTo>
                <a:lnTo>
                  <a:pt x="317923" y="2464082"/>
                </a:lnTo>
                <a:lnTo>
                  <a:pt x="273385" y="2450930"/>
                </a:lnTo>
                <a:lnTo>
                  <a:pt x="231096" y="2433053"/>
                </a:lnTo>
                <a:lnTo>
                  <a:pt x="191366" y="2410760"/>
                </a:lnTo>
                <a:lnTo>
                  <a:pt x="154504" y="2384362"/>
                </a:lnTo>
                <a:lnTo>
                  <a:pt x="120819" y="2354167"/>
                </a:lnTo>
                <a:lnTo>
                  <a:pt x="90622" y="2320484"/>
                </a:lnTo>
                <a:lnTo>
                  <a:pt x="64221" y="2283624"/>
                </a:lnTo>
                <a:lnTo>
                  <a:pt x="41927" y="2243895"/>
                </a:lnTo>
                <a:lnTo>
                  <a:pt x="24048" y="2201606"/>
                </a:lnTo>
                <a:lnTo>
                  <a:pt x="10894" y="2157068"/>
                </a:lnTo>
                <a:lnTo>
                  <a:pt x="2775" y="2110589"/>
                </a:lnTo>
                <a:lnTo>
                  <a:pt x="0" y="2062479"/>
                </a:lnTo>
                <a:lnTo>
                  <a:pt x="0" y="412496"/>
                </a:lnTo>
                <a:close/>
              </a:path>
            </a:pathLst>
          </a:custGeom>
          <a:ln w="28575">
            <a:solidFill>
              <a:srgbClr val="FFC6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53923" y="1222628"/>
            <a:ext cx="4165600" cy="193611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83515" marR="73025" indent="-171450">
              <a:lnSpc>
                <a:spcPct val="100000"/>
              </a:lnSpc>
              <a:spcBef>
                <a:spcPts val="105"/>
              </a:spcBef>
              <a:buChar char="•"/>
              <a:tabLst>
                <a:tab pos="184785" algn="l"/>
              </a:tabLst>
            </a:pP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been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reappointed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Steering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Group </a:t>
            </a:r>
            <a:r>
              <a:rPr dirty="0" sz="1400" spc="-10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(SG)</a:t>
            </a:r>
            <a:r>
              <a:rPr dirty="0" sz="1400" spc="-20">
                <a:latin typeface="Arial"/>
                <a:cs typeface="Arial"/>
              </a:rPr>
              <a:t> member.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number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seats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Asia </a:t>
            </a:r>
            <a:r>
              <a:rPr dirty="0" sz="1400" spc="-20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increased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2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4,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CIMB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Maybank </a:t>
            </a:r>
            <a:r>
              <a:rPr dirty="0" sz="1400" spc="-10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newly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joining.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Total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number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SG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members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is</a:t>
            </a:r>
            <a:r>
              <a:rPr dirty="0" sz="1400" spc="-25">
                <a:latin typeface="Arial"/>
                <a:cs typeface="Arial"/>
              </a:rPr>
              <a:t> 14.</a:t>
            </a:r>
            <a:endParaRPr sz="140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spcBef>
                <a:spcPts val="800"/>
              </a:spcBef>
              <a:buChar char="•"/>
              <a:tabLst>
                <a:tab pos="184150" algn="l"/>
              </a:tabLst>
            </a:pPr>
            <a:r>
              <a:rPr dirty="0" sz="1400" spc="-10">
                <a:latin typeface="Arial"/>
                <a:cs typeface="Arial"/>
              </a:rPr>
              <a:t>First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Abu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Dhabi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Banks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chair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and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Amalgamated</a:t>
            </a:r>
            <a:endParaRPr sz="1400">
              <a:latin typeface="Arial"/>
              <a:cs typeface="Arial"/>
            </a:endParaRPr>
          </a:p>
          <a:p>
            <a:pPr marL="18478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Bank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serves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Vice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Chair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5">
                <a:latin typeface="Arial"/>
                <a:cs typeface="Arial"/>
              </a:rPr>
              <a:t> SG.</a:t>
            </a:r>
            <a:endParaRPr sz="1400">
              <a:latin typeface="Arial"/>
              <a:cs typeface="Arial"/>
            </a:endParaRPr>
          </a:p>
          <a:p>
            <a:pPr marL="183515" marR="314325" indent="-171450">
              <a:lnSpc>
                <a:spcPct val="100000"/>
              </a:lnSpc>
              <a:spcBef>
                <a:spcPts val="795"/>
              </a:spcBef>
              <a:buChar char="•"/>
              <a:tabLst>
                <a:tab pos="184785" algn="l"/>
              </a:tabLst>
            </a:pP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has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been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chairing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transition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finance </a:t>
            </a:r>
            <a:r>
              <a:rPr dirty="0" sz="1400" spc="-10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working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group.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4999482" y="1125474"/>
            <a:ext cx="4479290" cy="2475230"/>
          </a:xfrm>
          <a:custGeom>
            <a:avLst/>
            <a:gdLst/>
            <a:ahLst/>
            <a:cxnLst/>
            <a:rect l="l" t="t" r="r" b="b"/>
            <a:pathLst>
              <a:path w="4479290" h="2475229">
                <a:moveTo>
                  <a:pt x="0" y="412496"/>
                </a:moveTo>
                <a:lnTo>
                  <a:pt x="2774" y="364386"/>
                </a:lnTo>
                <a:lnTo>
                  <a:pt x="10893" y="317907"/>
                </a:lnTo>
                <a:lnTo>
                  <a:pt x="24045" y="273369"/>
                </a:lnTo>
                <a:lnTo>
                  <a:pt x="41922" y="231080"/>
                </a:lnTo>
                <a:lnTo>
                  <a:pt x="64215" y="191351"/>
                </a:lnTo>
                <a:lnTo>
                  <a:pt x="90613" y="154491"/>
                </a:lnTo>
                <a:lnTo>
                  <a:pt x="120808" y="120808"/>
                </a:lnTo>
                <a:lnTo>
                  <a:pt x="154491" y="90613"/>
                </a:lnTo>
                <a:lnTo>
                  <a:pt x="191351" y="64215"/>
                </a:lnTo>
                <a:lnTo>
                  <a:pt x="231080" y="41922"/>
                </a:lnTo>
                <a:lnTo>
                  <a:pt x="273369" y="24045"/>
                </a:lnTo>
                <a:lnTo>
                  <a:pt x="317907" y="10893"/>
                </a:lnTo>
                <a:lnTo>
                  <a:pt x="364386" y="2774"/>
                </a:lnTo>
                <a:lnTo>
                  <a:pt x="412495" y="0"/>
                </a:lnTo>
                <a:lnTo>
                  <a:pt x="4066540" y="0"/>
                </a:lnTo>
                <a:lnTo>
                  <a:pt x="4114649" y="2774"/>
                </a:lnTo>
                <a:lnTo>
                  <a:pt x="4161128" y="10893"/>
                </a:lnTo>
                <a:lnTo>
                  <a:pt x="4205666" y="24045"/>
                </a:lnTo>
                <a:lnTo>
                  <a:pt x="4247955" y="41922"/>
                </a:lnTo>
                <a:lnTo>
                  <a:pt x="4287684" y="64215"/>
                </a:lnTo>
                <a:lnTo>
                  <a:pt x="4324544" y="90613"/>
                </a:lnTo>
                <a:lnTo>
                  <a:pt x="4358227" y="120808"/>
                </a:lnTo>
                <a:lnTo>
                  <a:pt x="4388422" y="154491"/>
                </a:lnTo>
                <a:lnTo>
                  <a:pt x="4414820" y="191351"/>
                </a:lnTo>
                <a:lnTo>
                  <a:pt x="4437113" y="231080"/>
                </a:lnTo>
                <a:lnTo>
                  <a:pt x="4454990" y="273369"/>
                </a:lnTo>
                <a:lnTo>
                  <a:pt x="4468142" y="317907"/>
                </a:lnTo>
                <a:lnTo>
                  <a:pt x="4476261" y="364386"/>
                </a:lnTo>
                <a:lnTo>
                  <a:pt x="4479036" y="412496"/>
                </a:lnTo>
                <a:lnTo>
                  <a:pt x="4479036" y="2062479"/>
                </a:lnTo>
                <a:lnTo>
                  <a:pt x="4476261" y="2110589"/>
                </a:lnTo>
                <a:lnTo>
                  <a:pt x="4468142" y="2157068"/>
                </a:lnTo>
                <a:lnTo>
                  <a:pt x="4454990" y="2201606"/>
                </a:lnTo>
                <a:lnTo>
                  <a:pt x="4437113" y="2243895"/>
                </a:lnTo>
                <a:lnTo>
                  <a:pt x="4414820" y="2283624"/>
                </a:lnTo>
                <a:lnTo>
                  <a:pt x="4388422" y="2320484"/>
                </a:lnTo>
                <a:lnTo>
                  <a:pt x="4358227" y="2354167"/>
                </a:lnTo>
                <a:lnTo>
                  <a:pt x="4324544" y="2384362"/>
                </a:lnTo>
                <a:lnTo>
                  <a:pt x="4287684" y="2410760"/>
                </a:lnTo>
                <a:lnTo>
                  <a:pt x="4247955" y="2433053"/>
                </a:lnTo>
                <a:lnTo>
                  <a:pt x="4205666" y="2450930"/>
                </a:lnTo>
                <a:lnTo>
                  <a:pt x="4161128" y="2464082"/>
                </a:lnTo>
                <a:lnTo>
                  <a:pt x="4114649" y="2472201"/>
                </a:lnTo>
                <a:lnTo>
                  <a:pt x="4066540" y="2474976"/>
                </a:lnTo>
                <a:lnTo>
                  <a:pt x="412495" y="2474976"/>
                </a:lnTo>
                <a:lnTo>
                  <a:pt x="364386" y="2472201"/>
                </a:lnTo>
                <a:lnTo>
                  <a:pt x="317907" y="2464082"/>
                </a:lnTo>
                <a:lnTo>
                  <a:pt x="273369" y="2450930"/>
                </a:lnTo>
                <a:lnTo>
                  <a:pt x="231080" y="2433053"/>
                </a:lnTo>
                <a:lnTo>
                  <a:pt x="191351" y="2410760"/>
                </a:lnTo>
                <a:lnTo>
                  <a:pt x="154491" y="2384362"/>
                </a:lnTo>
                <a:lnTo>
                  <a:pt x="120808" y="2354167"/>
                </a:lnTo>
                <a:lnTo>
                  <a:pt x="90613" y="2320484"/>
                </a:lnTo>
                <a:lnTo>
                  <a:pt x="64215" y="2283624"/>
                </a:lnTo>
                <a:lnTo>
                  <a:pt x="41922" y="2243895"/>
                </a:lnTo>
                <a:lnTo>
                  <a:pt x="24045" y="2201606"/>
                </a:lnTo>
                <a:lnTo>
                  <a:pt x="10893" y="2157068"/>
                </a:lnTo>
                <a:lnTo>
                  <a:pt x="2774" y="2110589"/>
                </a:lnTo>
                <a:lnTo>
                  <a:pt x="0" y="2062479"/>
                </a:lnTo>
                <a:lnTo>
                  <a:pt x="0" y="412496"/>
                </a:lnTo>
                <a:close/>
              </a:path>
            </a:pathLst>
          </a:custGeom>
          <a:ln w="28575">
            <a:solidFill>
              <a:srgbClr val="CD95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107685" y="1227201"/>
            <a:ext cx="4250055" cy="167258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participating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all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5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workstream, </a:t>
            </a:r>
            <a:r>
              <a:rPr dirty="0" sz="1400">
                <a:latin typeface="Arial"/>
                <a:cs typeface="Arial"/>
              </a:rPr>
              <a:t>including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co-chairing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Public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Policy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workstream</a:t>
            </a:r>
            <a:endParaRPr sz="1400">
              <a:latin typeface="Arial"/>
              <a:cs typeface="Arial"/>
            </a:endParaRPr>
          </a:p>
          <a:p>
            <a:pPr marL="299085" marR="17780" indent="-287020">
              <a:lnSpc>
                <a:spcPct val="100000"/>
              </a:lnSpc>
              <a:spcBef>
                <a:spcPts val="595"/>
              </a:spcBef>
              <a:buChar char="•"/>
              <a:tabLst>
                <a:tab pos="299085" algn="l"/>
              </a:tabLst>
            </a:pPr>
            <a:r>
              <a:rPr dirty="0" sz="1400" spc="-10">
                <a:latin typeface="Arial"/>
                <a:cs typeface="Arial"/>
              </a:rPr>
              <a:t>Workstreams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targeting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either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NY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Climate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Week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or </a:t>
            </a:r>
            <a:r>
              <a:rPr dirty="0" sz="1400">
                <a:latin typeface="Arial"/>
                <a:cs typeface="Arial"/>
              </a:rPr>
              <a:t>COP29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announcing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draft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consultations </a:t>
            </a:r>
            <a:r>
              <a:rPr dirty="0" sz="1400">
                <a:latin typeface="Arial"/>
                <a:cs typeface="Arial"/>
              </a:rPr>
              <a:t>(nature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+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index),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reports</a:t>
            </a:r>
            <a:endParaRPr sz="1400">
              <a:latin typeface="Arial"/>
              <a:cs typeface="Arial"/>
            </a:endParaRPr>
          </a:p>
          <a:p>
            <a:pPr marL="299085" marR="467995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Focus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on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newly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formed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“Nature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Net-</a:t>
            </a:r>
            <a:r>
              <a:rPr dirty="0" sz="1400" spc="-20">
                <a:latin typeface="Arial"/>
                <a:cs typeface="Arial"/>
              </a:rPr>
              <a:t>Zero </a:t>
            </a:r>
            <a:r>
              <a:rPr dirty="0" sz="1400" spc="-10">
                <a:latin typeface="Arial"/>
                <a:cs typeface="Arial"/>
              </a:rPr>
              <a:t>Transition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Plans”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consultation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draft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WIP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447294" y="3893058"/>
            <a:ext cx="4478020" cy="2475230"/>
          </a:xfrm>
          <a:custGeom>
            <a:avLst/>
            <a:gdLst/>
            <a:ahLst/>
            <a:cxnLst/>
            <a:rect l="l" t="t" r="r" b="b"/>
            <a:pathLst>
              <a:path w="4478020" h="2475229">
                <a:moveTo>
                  <a:pt x="0" y="412496"/>
                </a:moveTo>
                <a:lnTo>
                  <a:pt x="2775" y="364386"/>
                </a:lnTo>
                <a:lnTo>
                  <a:pt x="10894" y="317907"/>
                </a:lnTo>
                <a:lnTo>
                  <a:pt x="24048" y="273369"/>
                </a:lnTo>
                <a:lnTo>
                  <a:pt x="41927" y="231080"/>
                </a:lnTo>
                <a:lnTo>
                  <a:pt x="64221" y="191351"/>
                </a:lnTo>
                <a:lnTo>
                  <a:pt x="90622" y="154491"/>
                </a:lnTo>
                <a:lnTo>
                  <a:pt x="120819" y="120808"/>
                </a:lnTo>
                <a:lnTo>
                  <a:pt x="154504" y="90613"/>
                </a:lnTo>
                <a:lnTo>
                  <a:pt x="191366" y="64215"/>
                </a:lnTo>
                <a:lnTo>
                  <a:pt x="231096" y="41922"/>
                </a:lnTo>
                <a:lnTo>
                  <a:pt x="273385" y="24045"/>
                </a:lnTo>
                <a:lnTo>
                  <a:pt x="317923" y="10893"/>
                </a:lnTo>
                <a:lnTo>
                  <a:pt x="364400" y="2774"/>
                </a:lnTo>
                <a:lnTo>
                  <a:pt x="412508" y="0"/>
                </a:lnTo>
                <a:lnTo>
                  <a:pt x="4065016" y="0"/>
                </a:lnTo>
                <a:lnTo>
                  <a:pt x="4113125" y="2774"/>
                </a:lnTo>
                <a:lnTo>
                  <a:pt x="4159604" y="10893"/>
                </a:lnTo>
                <a:lnTo>
                  <a:pt x="4204142" y="24045"/>
                </a:lnTo>
                <a:lnTo>
                  <a:pt x="4246431" y="41922"/>
                </a:lnTo>
                <a:lnTo>
                  <a:pt x="4286160" y="64215"/>
                </a:lnTo>
                <a:lnTo>
                  <a:pt x="4323020" y="90613"/>
                </a:lnTo>
                <a:lnTo>
                  <a:pt x="4356703" y="120808"/>
                </a:lnTo>
                <a:lnTo>
                  <a:pt x="4386898" y="154491"/>
                </a:lnTo>
                <a:lnTo>
                  <a:pt x="4413296" y="191351"/>
                </a:lnTo>
                <a:lnTo>
                  <a:pt x="4435589" y="231080"/>
                </a:lnTo>
                <a:lnTo>
                  <a:pt x="4453466" y="273369"/>
                </a:lnTo>
                <a:lnTo>
                  <a:pt x="4466618" y="317907"/>
                </a:lnTo>
                <a:lnTo>
                  <a:pt x="4474737" y="364386"/>
                </a:lnTo>
                <a:lnTo>
                  <a:pt x="4477511" y="412496"/>
                </a:lnTo>
                <a:lnTo>
                  <a:pt x="4477511" y="2062467"/>
                </a:lnTo>
                <a:lnTo>
                  <a:pt x="4474737" y="2110575"/>
                </a:lnTo>
                <a:lnTo>
                  <a:pt x="4466618" y="2157052"/>
                </a:lnTo>
                <a:lnTo>
                  <a:pt x="4453466" y="2201590"/>
                </a:lnTo>
                <a:lnTo>
                  <a:pt x="4435589" y="2243879"/>
                </a:lnTo>
                <a:lnTo>
                  <a:pt x="4413296" y="2283609"/>
                </a:lnTo>
                <a:lnTo>
                  <a:pt x="4386898" y="2320471"/>
                </a:lnTo>
                <a:lnTo>
                  <a:pt x="4356703" y="2354156"/>
                </a:lnTo>
                <a:lnTo>
                  <a:pt x="4323020" y="2384353"/>
                </a:lnTo>
                <a:lnTo>
                  <a:pt x="4286160" y="2410754"/>
                </a:lnTo>
                <a:lnTo>
                  <a:pt x="4246431" y="2433048"/>
                </a:lnTo>
                <a:lnTo>
                  <a:pt x="4204142" y="2450927"/>
                </a:lnTo>
                <a:lnTo>
                  <a:pt x="4159604" y="2464081"/>
                </a:lnTo>
                <a:lnTo>
                  <a:pt x="4113125" y="2472200"/>
                </a:lnTo>
                <a:lnTo>
                  <a:pt x="4065016" y="2474976"/>
                </a:lnTo>
                <a:lnTo>
                  <a:pt x="412508" y="2474976"/>
                </a:lnTo>
                <a:lnTo>
                  <a:pt x="364400" y="2472200"/>
                </a:lnTo>
                <a:lnTo>
                  <a:pt x="317923" y="2464081"/>
                </a:lnTo>
                <a:lnTo>
                  <a:pt x="273385" y="2450927"/>
                </a:lnTo>
                <a:lnTo>
                  <a:pt x="231096" y="2433048"/>
                </a:lnTo>
                <a:lnTo>
                  <a:pt x="191366" y="2410754"/>
                </a:lnTo>
                <a:lnTo>
                  <a:pt x="154504" y="2384353"/>
                </a:lnTo>
                <a:lnTo>
                  <a:pt x="120819" y="2354156"/>
                </a:lnTo>
                <a:lnTo>
                  <a:pt x="90622" y="2320471"/>
                </a:lnTo>
                <a:lnTo>
                  <a:pt x="64221" y="2283609"/>
                </a:lnTo>
                <a:lnTo>
                  <a:pt x="41927" y="2243879"/>
                </a:lnTo>
                <a:lnTo>
                  <a:pt x="24048" y="2201590"/>
                </a:lnTo>
                <a:lnTo>
                  <a:pt x="10894" y="2157052"/>
                </a:lnTo>
                <a:lnTo>
                  <a:pt x="2775" y="2110575"/>
                </a:lnTo>
                <a:lnTo>
                  <a:pt x="0" y="2062467"/>
                </a:lnTo>
                <a:lnTo>
                  <a:pt x="0" y="412496"/>
                </a:lnTo>
                <a:close/>
              </a:path>
            </a:pathLst>
          </a:custGeom>
          <a:ln w="28574">
            <a:solidFill>
              <a:srgbClr val="7EB1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553923" y="3919702"/>
            <a:ext cx="4177029" cy="81915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700"/>
              </a:spcBef>
              <a:buChar char="•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serves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chair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GFANZ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Japan</a:t>
            </a:r>
            <a:endParaRPr sz="1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purpose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GFANZ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Japan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: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“Bringing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GFANZ </a:t>
            </a:r>
            <a:r>
              <a:rPr dirty="0" sz="1400">
                <a:latin typeface="Arial"/>
                <a:cs typeface="Arial"/>
              </a:rPr>
              <a:t>Global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Japan,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Japan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Global”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4999482" y="3893058"/>
            <a:ext cx="4479290" cy="2475230"/>
          </a:xfrm>
          <a:custGeom>
            <a:avLst/>
            <a:gdLst/>
            <a:ahLst/>
            <a:cxnLst/>
            <a:rect l="l" t="t" r="r" b="b"/>
            <a:pathLst>
              <a:path w="4479290" h="2475229">
                <a:moveTo>
                  <a:pt x="0" y="412496"/>
                </a:moveTo>
                <a:lnTo>
                  <a:pt x="2774" y="364386"/>
                </a:lnTo>
                <a:lnTo>
                  <a:pt x="10893" y="317907"/>
                </a:lnTo>
                <a:lnTo>
                  <a:pt x="24045" y="273369"/>
                </a:lnTo>
                <a:lnTo>
                  <a:pt x="41922" y="231080"/>
                </a:lnTo>
                <a:lnTo>
                  <a:pt x="64215" y="191351"/>
                </a:lnTo>
                <a:lnTo>
                  <a:pt x="90613" y="154491"/>
                </a:lnTo>
                <a:lnTo>
                  <a:pt x="120808" y="120808"/>
                </a:lnTo>
                <a:lnTo>
                  <a:pt x="154491" y="90613"/>
                </a:lnTo>
                <a:lnTo>
                  <a:pt x="191351" y="64215"/>
                </a:lnTo>
                <a:lnTo>
                  <a:pt x="231080" y="41922"/>
                </a:lnTo>
                <a:lnTo>
                  <a:pt x="273369" y="24045"/>
                </a:lnTo>
                <a:lnTo>
                  <a:pt x="317907" y="10893"/>
                </a:lnTo>
                <a:lnTo>
                  <a:pt x="364386" y="2774"/>
                </a:lnTo>
                <a:lnTo>
                  <a:pt x="412495" y="0"/>
                </a:lnTo>
                <a:lnTo>
                  <a:pt x="4066540" y="0"/>
                </a:lnTo>
                <a:lnTo>
                  <a:pt x="4114649" y="2774"/>
                </a:lnTo>
                <a:lnTo>
                  <a:pt x="4161128" y="10893"/>
                </a:lnTo>
                <a:lnTo>
                  <a:pt x="4205666" y="24045"/>
                </a:lnTo>
                <a:lnTo>
                  <a:pt x="4247955" y="41922"/>
                </a:lnTo>
                <a:lnTo>
                  <a:pt x="4287684" y="64215"/>
                </a:lnTo>
                <a:lnTo>
                  <a:pt x="4324544" y="90613"/>
                </a:lnTo>
                <a:lnTo>
                  <a:pt x="4358227" y="120808"/>
                </a:lnTo>
                <a:lnTo>
                  <a:pt x="4388422" y="154491"/>
                </a:lnTo>
                <a:lnTo>
                  <a:pt x="4414820" y="191351"/>
                </a:lnTo>
                <a:lnTo>
                  <a:pt x="4437113" y="231080"/>
                </a:lnTo>
                <a:lnTo>
                  <a:pt x="4454990" y="273369"/>
                </a:lnTo>
                <a:lnTo>
                  <a:pt x="4468142" y="317907"/>
                </a:lnTo>
                <a:lnTo>
                  <a:pt x="4476261" y="364386"/>
                </a:lnTo>
                <a:lnTo>
                  <a:pt x="4479036" y="412496"/>
                </a:lnTo>
                <a:lnTo>
                  <a:pt x="4479036" y="2062467"/>
                </a:lnTo>
                <a:lnTo>
                  <a:pt x="4476261" y="2110575"/>
                </a:lnTo>
                <a:lnTo>
                  <a:pt x="4468142" y="2157052"/>
                </a:lnTo>
                <a:lnTo>
                  <a:pt x="4454990" y="2201590"/>
                </a:lnTo>
                <a:lnTo>
                  <a:pt x="4437113" y="2243879"/>
                </a:lnTo>
                <a:lnTo>
                  <a:pt x="4414820" y="2283609"/>
                </a:lnTo>
                <a:lnTo>
                  <a:pt x="4388422" y="2320471"/>
                </a:lnTo>
                <a:lnTo>
                  <a:pt x="4358227" y="2354156"/>
                </a:lnTo>
                <a:lnTo>
                  <a:pt x="4324544" y="2384353"/>
                </a:lnTo>
                <a:lnTo>
                  <a:pt x="4287684" y="2410754"/>
                </a:lnTo>
                <a:lnTo>
                  <a:pt x="4247955" y="2433048"/>
                </a:lnTo>
                <a:lnTo>
                  <a:pt x="4205666" y="2450927"/>
                </a:lnTo>
                <a:lnTo>
                  <a:pt x="4161128" y="2464081"/>
                </a:lnTo>
                <a:lnTo>
                  <a:pt x="4114649" y="2472200"/>
                </a:lnTo>
                <a:lnTo>
                  <a:pt x="4066540" y="2474976"/>
                </a:lnTo>
                <a:lnTo>
                  <a:pt x="412495" y="2474976"/>
                </a:lnTo>
                <a:lnTo>
                  <a:pt x="364386" y="2472200"/>
                </a:lnTo>
                <a:lnTo>
                  <a:pt x="317907" y="2464081"/>
                </a:lnTo>
                <a:lnTo>
                  <a:pt x="273369" y="2450927"/>
                </a:lnTo>
                <a:lnTo>
                  <a:pt x="231080" y="2433048"/>
                </a:lnTo>
                <a:lnTo>
                  <a:pt x="191351" y="2410754"/>
                </a:lnTo>
                <a:lnTo>
                  <a:pt x="154491" y="2384353"/>
                </a:lnTo>
                <a:lnTo>
                  <a:pt x="120808" y="2354156"/>
                </a:lnTo>
                <a:lnTo>
                  <a:pt x="90613" y="2320471"/>
                </a:lnTo>
                <a:lnTo>
                  <a:pt x="64215" y="2283609"/>
                </a:lnTo>
                <a:lnTo>
                  <a:pt x="41922" y="2243879"/>
                </a:lnTo>
                <a:lnTo>
                  <a:pt x="24045" y="2201590"/>
                </a:lnTo>
                <a:lnTo>
                  <a:pt x="10893" y="2157052"/>
                </a:lnTo>
                <a:lnTo>
                  <a:pt x="2774" y="2110575"/>
                </a:lnTo>
                <a:lnTo>
                  <a:pt x="0" y="2062467"/>
                </a:lnTo>
                <a:lnTo>
                  <a:pt x="0" y="412496"/>
                </a:lnTo>
                <a:close/>
              </a:path>
            </a:pathLst>
          </a:custGeom>
          <a:ln w="285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5107685" y="4281042"/>
            <a:ext cx="4148454" cy="16725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83515" marR="62230" indent="-171450">
              <a:lnSpc>
                <a:spcPct val="100000"/>
              </a:lnSpc>
              <a:spcBef>
                <a:spcPts val="100"/>
              </a:spcBef>
              <a:buChar char="•"/>
              <a:tabLst>
                <a:tab pos="184785" algn="l"/>
              </a:tabLst>
            </a:pP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been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member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Lab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since</a:t>
            </a:r>
            <a:r>
              <a:rPr dirty="0" sz="1400" spc="-25">
                <a:latin typeface="Arial"/>
                <a:cs typeface="Arial"/>
              </a:rPr>
              <a:t> the </a:t>
            </a:r>
            <a:r>
              <a:rPr dirty="0" sz="1400" spc="-25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inception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September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2023..</a:t>
            </a:r>
            <a:endParaRPr sz="1400">
              <a:latin typeface="Arial"/>
              <a:cs typeface="Arial"/>
            </a:endParaRPr>
          </a:p>
          <a:p>
            <a:pPr algn="just" marL="183515" marR="182245" indent="-171450">
              <a:lnSpc>
                <a:spcPct val="100000"/>
              </a:lnSpc>
              <a:spcBef>
                <a:spcPts val="600"/>
              </a:spcBef>
              <a:buChar char="•"/>
              <a:tabLst>
                <a:tab pos="184785" algn="l"/>
              </a:tabLst>
            </a:pP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recommendation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Lab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0">
                <a:latin typeface="Arial"/>
                <a:cs typeface="Arial"/>
              </a:rPr>
              <a:t> World </a:t>
            </a:r>
            <a:r>
              <a:rPr dirty="0" sz="1400" spc="-10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Bank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leadership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team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led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consolidation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of </a:t>
            </a:r>
            <a:r>
              <a:rPr dirty="0" sz="1400" spc="-25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guarantee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World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Bank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Group</a:t>
            </a:r>
            <a:endParaRPr sz="1400">
              <a:latin typeface="Arial"/>
              <a:cs typeface="Arial"/>
            </a:endParaRPr>
          </a:p>
          <a:p>
            <a:pPr algn="just" marL="183515" marR="5080" indent="-171450">
              <a:lnSpc>
                <a:spcPct val="100000"/>
              </a:lnSpc>
              <a:spcBef>
                <a:spcPts val="605"/>
              </a:spcBef>
              <a:buChar char="•"/>
              <a:tabLst>
                <a:tab pos="184785" algn="l"/>
              </a:tabLst>
            </a:pPr>
            <a:r>
              <a:rPr dirty="0" sz="1400" spc="-10">
                <a:latin typeface="Arial"/>
                <a:cs typeface="Arial"/>
              </a:rPr>
              <a:t>MIGA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became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“one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stop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shop”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platform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for </a:t>
            </a:r>
            <a:r>
              <a:rPr dirty="0" sz="1400" spc="-25">
                <a:latin typeface="Arial"/>
                <a:cs typeface="Arial"/>
              </a:rPr>
              <a:t>	</a:t>
            </a:r>
            <a:r>
              <a:rPr dirty="0" sz="1400">
                <a:latin typeface="Arial"/>
                <a:cs typeface="Arial"/>
              </a:rPr>
              <a:t>guarantee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products.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tangible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action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come.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61288" y="1025652"/>
            <a:ext cx="3049905" cy="216535"/>
          </a:xfrm>
          <a:prstGeom prst="rect">
            <a:avLst/>
          </a:prstGeom>
          <a:solidFill>
            <a:srgbClr val="FF5656"/>
          </a:solidFill>
        </p:spPr>
        <p:txBody>
          <a:bodyPr wrap="square" lIns="0" tIns="0" rIns="0" bIns="0" rtlCol="0" vert="horz">
            <a:spAutoFit/>
          </a:bodyPr>
          <a:lstStyle/>
          <a:p>
            <a:pPr marL="354965">
              <a:lnSpc>
                <a:spcPts val="1705"/>
              </a:lnSpc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Net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Zero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Banking</a:t>
            </a:r>
            <a:r>
              <a:rPr dirty="0" sz="1600" spc="-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Alliance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525768" y="1030224"/>
            <a:ext cx="1424940" cy="216535"/>
          </a:xfrm>
          <a:prstGeom prst="rect">
            <a:avLst/>
          </a:prstGeom>
          <a:solidFill>
            <a:srgbClr val="7E3C6E"/>
          </a:solidFill>
        </p:spPr>
        <p:txBody>
          <a:bodyPr wrap="square" lIns="0" tIns="0" rIns="0" bIns="0" rtlCol="0" vert="horz">
            <a:spAutoFit/>
          </a:bodyPr>
          <a:lstStyle/>
          <a:p>
            <a:pPr marL="375285">
              <a:lnSpc>
                <a:spcPts val="1705"/>
              </a:lnSpc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GFANZ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972055" y="3791711"/>
            <a:ext cx="1426845" cy="215265"/>
          </a:xfrm>
          <a:prstGeom prst="rect">
            <a:avLst/>
          </a:prstGeom>
          <a:solidFill>
            <a:srgbClr val="255F8D"/>
          </a:solidFill>
        </p:spPr>
        <p:txBody>
          <a:bodyPr wrap="square" lIns="0" tIns="0" rIns="0" bIns="0" rtlCol="0" vert="horz">
            <a:spAutoFit/>
          </a:bodyPr>
          <a:lstStyle/>
          <a:p>
            <a:pPr marL="69215">
              <a:lnSpc>
                <a:spcPts val="1689"/>
              </a:lnSpc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GFANZ</a:t>
            </a:r>
            <a:r>
              <a:rPr dirty="0" sz="16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Japan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273040" y="3796284"/>
            <a:ext cx="3930650" cy="215265"/>
          </a:xfrm>
          <a:prstGeom prst="rect">
            <a:avLst/>
          </a:prstGeom>
          <a:solidFill>
            <a:srgbClr val="A6A6A6"/>
          </a:solidFill>
        </p:spPr>
        <p:txBody>
          <a:bodyPr wrap="square" lIns="0" tIns="0" rIns="0" bIns="0" rtlCol="0" vert="horz">
            <a:spAutoFit/>
          </a:bodyPr>
          <a:lstStyle/>
          <a:p>
            <a:pPr marL="52705">
              <a:lnSpc>
                <a:spcPts val="1689"/>
              </a:lnSpc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World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Bank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Private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Sector</a:t>
            </a:r>
            <a:r>
              <a:rPr dirty="0" sz="1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Investment</a:t>
            </a:r>
            <a:r>
              <a:rPr dirty="0" sz="1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Lab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4480" y="4917947"/>
            <a:ext cx="2481072" cy="12771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569577" y="135763"/>
            <a:ext cx="120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0">
                <a:latin typeface="Bookman Old Style"/>
                <a:cs typeface="Bookman Old Style"/>
              </a:rPr>
              <a:t>9</a:t>
            </a:r>
            <a:endParaRPr sz="12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475"/>
            <a:ext cx="344424" cy="26365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339090" y="814197"/>
            <a:ext cx="9566910" cy="19050"/>
          </a:xfrm>
          <a:custGeom>
            <a:avLst/>
            <a:gdLst/>
            <a:ahLst/>
            <a:cxnLst/>
            <a:rect l="l" t="t" r="r" b="b"/>
            <a:pathLst>
              <a:path w="9566910" h="19050">
                <a:moveTo>
                  <a:pt x="9566910" y="0"/>
                </a:moveTo>
                <a:lnTo>
                  <a:pt x="0" y="0"/>
                </a:lnTo>
                <a:lnTo>
                  <a:pt x="0" y="19050"/>
                </a:lnTo>
                <a:lnTo>
                  <a:pt x="9566910" y="19050"/>
                </a:lnTo>
                <a:lnTo>
                  <a:pt x="9566910" y="0"/>
                </a:lnTo>
                <a:close/>
              </a:path>
            </a:pathLst>
          </a:custGeom>
          <a:solidFill>
            <a:srgbClr val="E6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3004" y="1577339"/>
            <a:ext cx="1168908" cy="165353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48243" y="3342132"/>
            <a:ext cx="1239011" cy="165353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399694" y="876426"/>
            <a:ext cx="9232265" cy="887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MUFG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discussions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chair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Transition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Finance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Track,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Capital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Markets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Group </a:t>
            </a:r>
            <a:r>
              <a:rPr dirty="0" sz="1400">
                <a:latin typeface="Arial"/>
                <a:cs typeface="Arial"/>
              </a:rPr>
              <a:t>which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NZBA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established.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Below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3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been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published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0"/>
              </a:spcBef>
            </a:pPr>
            <a:endParaRPr sz="1400">
              <a:latin typeface="Arial"/>
              <a:cs typeface="Arial"/>
            </a:endParaRPr>
          </a:p>
          <a:p>
            <a:pPr marL="1297305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Arial"/>
                <a:cs typeface="Arial"/>
              </a:rPr>
              <a:t>October</a:t>
            </a:r>
            <a:r>
              <a:rPr dirty="0" sz="1200" spc="-3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2022,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NZBA</a:t>
            </a:r>
            <a:r>
              <a:rPr dirty="0" sz="1200" spc="-7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Transition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Finance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Guide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7576" y="5077967"/>
            <a:ext cx="1159764" cy="1641348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717548" y="1795272"/>
            <a:ext cx="7569834" cy="1435735"/>
          </a:xfrm>
          <a:prstGeom prst="rect">
            <a:avLst/>
          </a:prstGeom>
          <a:solidFill>
            <a:srgbClr val="EDDCEA"/>
          </a:solidFill>
        </p:spPr>
        <p:txBody>
          <a:bodyPr wrap="square" lIns="0" tIns="1885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48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36195" marR="103505">
              <a:lnSpc>
                <a:spcPct val="100000"/>
              </a:lnSpc>
            </a:pP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“NZBA</a:t>
            </a:r>
            <a:r>
              <a:rPr dirty="0" sz="1400" spc="-8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Transition</a:t>
            </a:r>
            <a:r>
              <a:rPr dirty="0" sz="1400" spc="-7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Finance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Guide”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provides</a:t>
            </a:r>
            <a:r>
              <a:rPr dirty="0" sz="1400" spc="-1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member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banks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with</a:t>
            </a:r>
            <a:r>
              <a:rPr dirty="0" sz="1400" spc="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principles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use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as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 reference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their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approach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transition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finance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proposes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policy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measures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mainstream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transition finance.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13004" y="3553967"/>
            <a:ext cx="7569834" cy="1435735"/>
          </a:xfrm>
          <a:prstGeom prst="rect">
            <a:avLst/>
          </a:prstGeom>
          <a:solidFill>
            <a:srgbClr val="D3E4F3"/>
          </a:solidFill>
        </p:spPr>
        <p:txBody>
          <a:bodyPr wrap="square" lIns="0" tIns="1885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485"/>
              </a:spcBef>
            </a:pPr>
            <a:endParaRPr sz="1400">
              <a:latin typeface="Times New Roman"/>
              <a:cs typeface="Times New Roman"/>
            </a:endParaRPr>
          </a:p>
          <a:p>
            <a:pPr marL="36195" marR="292100">
              <a:lnSpc>
                <a:spcPct val="100000"/>
              </a:lnSpc>
            </a:pP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Aiming</a:t>
            </a:r>
            <a:r>
              <a:rPr dirty="0" sz="1400" spc="-1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scaling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up</a:t>
            </a:r>
            <a:r>
              <a:rPr dirty="0" sz="1400" spc="-1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transition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finance,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“Developing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Metrics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Transition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Finance”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proposes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that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financial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institutions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quantify,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grasp,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disclose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impact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transition</a:t>
            </a:r>
            <a:r>
              <a:rPr dirty="0" sz="1400" spc="-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finance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complement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financed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emissions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metrics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652016" y="5283708"/>
            <a:ext cx="7569834" cy="1434465"/>
          </a:xfrm>
          <a:prstGeom prst="rect">
            <a:avLst/>
          </a:prstGeom>
          <a:solidFill>
            <a:srgbClr val="DEDEDE"/>
          </a:solidFill>
        </p:spPr>
        <p:txBody>
          <a:bodyPr wrap="square" lIns="0" tIns="72390" rIns="0" bIns="0" rtlCol="0" vert="horz">
            <a:spAutoFit/>
          </a:bodyPr>
          <a:lstStyle/>
          <a:p>
            <a:pPr marL="36195" marR="35560">
              <a:lnSpc>
                <a:spcPct val="100000"/>
              </a:lnSpc>
              <a:spcBef>
                <a:spcPts val="570"/>
              </a:spcBef>
            </a:pP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“Target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Setting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Capital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Markets</a:t>
            </a:r>
            <a:r>
              <a:rPr dirty="0" sz="1400" spc="-1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Activities”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builds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on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PCAF</a:t>
            </a:r>
            <a:r>
              <a:rPr dirty="0" sz="1400" spc="-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Facilitated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Emissions</a:t>
            </a:r>
            <a:r>
              <a:rPr dirty="0" sz="1400" spc="50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Standard</a:t>
            </a:r>
            <a:r>
              <a:rPr dirty="0" sz="1400" spc="-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while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exploring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options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scope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methods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target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setting,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particularly</a:t>
            </a:r>
            <a:r>
              <a:rPr dirty="0" sz="1400" spc="-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underwriting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activities.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Unlike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lending,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underwriting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characterized</a:t>
            </a:r>
            <a:r>
              <a:rPr dirty="0" sz="1400" spc="-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by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its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flow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business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nature,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where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actual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holding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securities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by</a:t>
            </a:r>
            <a:r>
              <a:rPr dirty="0" sz="140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financial</a:t>
            </a:r>
            <a:r>
              <a:rPr dirty="0" sz="1400" spc="-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institutions</a:t>
            </a:r>
            <a:r>
              <a:rPr dirty="0" sz="1400" spc="-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instantaneous,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subject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market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volatility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terms</a:t>
            </a:r>
            <a:r>
              <a:rPr dirty="0" sz="14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new</a:t>
            </a:r>
            <a:r>
              <a:rPr dirty="0" sz="14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securities</a:t>
            </a:r>
            <a:r>
              <a:rPr dirty="0" sz="1400" spc="-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issued.</a:t>
            </a:r>
            <a:r>
              <a:rPr dirty="0" sz="1400" spc="-7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report</a:t>
            </a:r>
            <a:r>
              <a:rPr dirty="0" sz="14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addresses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these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differences</a:t>
            </a:r>
            <a:r>
              <a:rPr dirty="0" sz="14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dirty="0" sz="1400" spc="-1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nature</a:t>
            </a:r>
            <a:r>
              <a:rPr dirty="0" sz="1400" spc="-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lending</a:t>
            </a:r>
            <a:r>
              <a:rPr dirty="0" sz="1400" spc="-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585858"/>
                </a:solidFill>
                <a:latin typeface="Arial"/>
                <a:cs typeface="Arial"/>
              </a:rPr>
              <a:t>underwriting</a:t>
            </a:r>
            <a:r>
              <a:rPr dirty="0" sz="140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Arial"/>
                <a:cs typeface="Arial"/>
              </a:rPr>
              <a:t>activities.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9694" y="3300729"/>
            <a:ext cx="4257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December</a:t>
            </a:r>
            <a:r>
              <a:rPr dirty="0" sz="1200" spc="-7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2023,</a:t>
            </a:r>
            <a:r>
              <a:rPr dirty="0" sz="1200" spc="-5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Developing Metrics</a:t>
            </a:r>
            <a:r>
              <a:rPr dirty="0" sz="1200" spc="-4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Transition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Finance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639316" y="5029961"/>
            <a:ext cx="4208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October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2024,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Target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Setting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Capital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Markets</a:t>
            </a:r>
            <a:r>
              <a:rPr dirty="0" sz="1200" spc="-7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Activities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0"/>
              </a:spcBef>
            </a:pPr>
            <a:r>
              <a:rPr dirty="0"/>
              <a:t>Being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 spc="-10"/>
              <a:t>Rule-</a:t>
            </a:r>
            <a:r>
              <a:rPr dirty="0" spc="-20"/>
              <a:t>maker,</a:t>
            </a:r>
            <a:r>
              <a:rPr dirty="0" spc="-25"/>
              <a:t> </a:t>
            </a:r>
            <a:r>
              <a:rPr dirty="0"/>
              <a:t>not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 spc="-10"/>
              <a:t>Rule-taker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519F7531EA4AAA46666CF297C792" ma:contentTypeVersion="15" ma:contentTypeDescription="Create a new document." ma:contentTypeScope="" ma:versionID="748301753c3d00546c32d2dde2fb0389">
  <xsd:schema xmlns:xsd="http://www.w3.org/2001/XMLSchema" xmlns:xs="http://www.w3.org/2001/XMLSchema" xmlns:p="http://schemas.microsoft.com/office/2006/metadata/properties" xmlns:ns2="48cbea7f-1e6f-4a35-b2dd-bfba39e351f8" xmlns:ns3="e60c6458-b656-4940-80dc-9d11abcd190a" targetNamespace="http://schemas.microsoft.com/office/2006/metadata/properties" ma:root="true" ma:fieldsID="1d6275f5ff6c8e62906c5dbec5ab178e" ns2:_="" ns3:_="">
    <xsd:import namespace="48cbea7f-1e6f-4a35-b2dd-bfba39e351f8"/>
    <xsd:import namespace="e60c6458-b656-4940-80dc-9d11abcd19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cbea7f-1e6f-4a35-b2dd-bfba39e351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65a77ea5-3d14-4585-9531-26d6f492a4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0c6458-b656-4940-80dc-9d11abcd190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249a2f0-9a51-4b20-a4ae-1d18b80c622b}" ma:internalName="TaxCatchAll" ma:showField="CatchAllData" ma:web="e60c6458-b656-4940-80dc-9d11abcd19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cbea7f-1e6f-4a35-b2dd-bfba39e351f8">
      <Terms xmlns="http://schemas.microsoft.com/office/infopath/2007/PartnerControls"/>
    </lcf76f155ced4ddcb4097134ff3c332f>
    <TaxCatchAll xmlns="e60c6458-b656-4940-80dc-9d11abcd190a" xsi:nil="true"/>
  </documentManagement>
</p:properties>
</file>

<file path=customXml/itemProps1.xml><?xml version="1.0" encoding="utf-8"?>
<ds:datastoreItem xmlns:ds="http://schemas.openxmlformats.org/officeDocument/2006/customXml" ds:itemID="{DB6814EC-D92F-4334-8CFC-4DCC6E2C9943}"/>
</file>

<file path=customXml/itemProps2.xml><?xml version="1.0" encoding="utf-8"?>
<ds:datastoreItem xmlns:ds="http://schemas.openxmlformats.org/officeDocument/2006/customXml" ds:itemID="{2CCD4F1A-3A9C-40A0-A8FF-8020DECFE054}"/>
</file>

<file path=customXml/itemProps3.xml><?xml version="1.0" encoding="utf-8"?>
<ds:datastoreItem xmlns:ds="http://schemas.openxmlformats.org/officeDocument/2006/customXml" ds:itemID="{90799241-8E3C-48BE-AE32-C5F82DBB4E1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第8回CNPTステコミ資料</dc:title>
  <dc:creator>手塚 大典(Daisuke_Tezuka)［経営企画部］サステナビリティ企画室/企画Ｇｒ</dc:creator>
  <dcterms:created xsi:type="dcterms:W3CDTF">2024-11-13T13:39:06Z</dcterms:created>
  <dcterms:modified xsi:type="dcterms:W3CDTF">2024-11-13T13:39:06Z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2024-11-13T00:00:00Z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0x010100D708519F7531EA4AAA46666CF297C792</vt:lpwstr>
  </property>
</Properties>
</file>