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17"/>
  </p:notesMasterIdLst>
  <p:sldIdLst>
    <p:sldId id="258" r:id="rId6"/>
    <p:sldId id="680" r:id="rId7"/>
    <p:sldId id="748" r:id="rId8"/>
    <p:sldId id="4232" r:id="rId9"/>
    <p:sldId id="4233" r:id="rId10"/>
    <p:sldId id="4234" r:id="rId11"/>
    <p:sldId id="4235" r:id="rId12"/>
    <p:sldId id="749" r:id="rId13"/>
    <p:sldId id="686" r:id="rId14"/>
    <p:sldId id="688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8042" autoAdjust="0"/>
  </p:normalViewPr>
  <p:slideViewPr>
    <p:cSldViewPr snapToGrid="0">
      <p:cViewPr varScale="1">
        <p:scale>
          <a:sx n="54" d="100"/>
          <a:sy n="54" d="100"/>
        </p:scale>
        <p:origin x="5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a Gazzola" userId="c9075328-216a-4033-806c-51dbab41e6fe" providerId="ADAL" clId="{576EFE5B-ADAA-4749-A37B-4EC0E1F6D51F}"/>
    <pc:docChg chg="modSld">
      <pc:chgData name="Daria Gazzola" userId="c9075328-216a-4033-806c-51dbab41e6fe" providerId="ADAL" clId="{576EFE5B-ADAA-4749-A37B-4EC0E1F6D51F}" dt="2021-11-10T07:55:28.172" v="46" actId="20577"/>
      <pc:docMkLst>
        <pc:docMk/>
      </pc:docMkLst>
      <pc:sldChg chg="modSp mod">
        <pc:chgData name="Daria Gazzola" userId="c9075328-216a-4033-806c-51dbab41e6fe" providerId="ADAL" clId="{576EFE5B-ADAA-4749-A37B-4EC0E1F6D51F}" dt="2021-11-10T07:54:49.433" v="0" actId="5793"/>
        <pc:sldMkLst>
          <pc:docMk/>
          <pc:sldMk cId="115989973" sldId="680"/>
        </pc:sldMkLst>
        <pc:spChg chg="mod">
          <ac:chgData name="Daria Gazzola" userId="c9075328-216a-4033-806c-51dbab41e6fe" providerId="ADAL" clId="{576EFE5B-ADAA-4749-A37B-4EC0E1F6D51F}" dt="2021-11-10T07:54:49.433" v="0" actId="5793"/>
          <ac:spMkLst>
            <pc:docMk/>
            <pc:sldMk cId="115989973" sldId="680"/>
            <ac:spMk id="3" creationId="{237D403F-11F8-4B17-BC83-64DAB0F4F3F9}"/>
          </ac:spMkLst>
        </pc:spChg>
      </pc:sldChg>
      <pc:sldChg chg="modNotesTx">
        <pc:chgData name="Daria Gazzola" userId="c9075328-216a-4033-806c-51dbab41e6fe" providerId="ADAL" clId="{576EFE5B-ADAA-4749-A37B-4EC0E1F6D51F}" dt="2021-11-10T07:54:57.227" v="2" actId="5793"/>
        <pc:sldMkLst>
          <pc:docMk/>
          <pc:sldMk cId="524331801" sldId="748"/>
        </pc:sldMkLst>
      </pc:sldChg>
      <pc:sldChg chg="modNotesTx">
        <pc:chgData name="Daria Gazzola" userId="c9075328-216a-4033-806c-51dbab41e6fe" providerId="ADAL" clId="{576EFE5B-ADAA-4749-A37B-4EC0E1F6D51F}" dt="2021-11-10T07:55:28.172" v="46" actId="20577"/>
        <pc:sldMkLst>
          <pc:docMk/>
          <pc:sldMk cId="653383689" sldId="749"/>
        </pc:sldMkLst>
      </pc:sldChg>
      <pc:sldChg chg="modNotesTx">
        <pc:chgData name="Daria Gazzola" userId="c9075328-216a-4033-806c-51dbab41e6fe" providerId="ADAL" clId="{576EFE5B-ADAA-4749-A37B-4EC0E1F6D51F}" dt="2021-11-10T07:55:06.399" v="16" actId="20577"/>
        <pc:sldMkLst>
          <pc:docMk/>
          <pc:sldMk cId="3488224725" sldId="4232"/>
        </pc:sldMkLst>
      </pc:sldChg>
      <pc:sldChg chg="modNotesTx">
        <pc:chgData name="Daria Gazzola" userId="c9075328-216a-4033-806c-51dbab41e6fe" providerId="ADAL" clId="{576EFE5B-ADAA-4749-A37B-4EC0E1F6D51F}" dt="2021-11-10T07:55:14.783" v="19" actId="20577"/>
        <pc:sldMkLst>
          <pc:docMk/>
          <pc:sldMk cId="2839507102" sldId="4234"/>
        </pc:sldMkLst>
      </pc:sldChg>
      <pc:sldChg chg="modNotesTx">
        <pc:chgData name="Daria Gazzola" userId="c9075328-216a-4033-806c-51dbab41e6fe" providerId="ADAL" clId="{576EFE5B-ADAA-4749-A37B-4EC0E1F6D51F}" dt="2021-11-10T07:55:21.102" v="27" actId="20577"/>
        <pc:sldMkLst>
          <pc:docMk/>
          <pc:sldMk cId="3404974256" sldId="423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515709030571955"/>
          <c:y val="2.7312193271146205E-2"/>
          <c:w val="0.50293473982154913"/>
          <c:h val="0.883666432742709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West Africa</c:v>
                </c:pt>
                <c:pt idx="1">
                  <c:v>Eastern Africa</c:v>
                </c:pt>
                <c:pt idx="2">
                  <c:v>South America</c:v>
                </c:pt>
                <c:pt idx="3">
                  <c:v>Southern Africa</c:v>
                </c:pt>
                <c:pt idx="4">
                  <c:v>South Asia</c:v>
                </c:pt>
                <c:pt idx="5">
                  <c:v>Central America</c:v>
                </c:pt>
                <c:pt idx="6">
                  <c:v>Southeast Asia</c:v>
                </c:pt>
                <c:pt idx="7">
                  <c:v>Middle East</c:v>
                </c:pt>
                <c:pt idx="8">
                  <c:v>Central Africa</c:v>
                </c:pt>
                <c:pt idx="9">
                  <c:v>North Africa</c:v>
                </c:pt>
                <c:pt idx="10">
                  <c:v>Central Asia</c:v>
                </c:pt>
                <c:pt idx="11">
                  <c:v>Multiple Locations</c:v>
                </c:pt>
                <c:pt idx="12">
                  <c:v>Caribbean Islands</c:v>
                </c:pt>
                <c:pt idx="13">
                  <c:v>Southeast Europe</c:v>
                </c:pt>
                <c:pt idx="14">
                  <c:v>Pacific Islands</c:v>
                </c:pt>
                <c:pt idx="15">
                  <c:v>Central America/Caribbean</c:v>
                </c:pt>
                <c:pt idx="16">
                  <c:v>Multiple Locations - Africa</c:v>
                </c:pt>
                <c:pt idx="17">
                  <c:v>Southeast Africa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38</c:v>
                </c:pt>
                <c:pt idx="1">
                  <c:v>31</c:v>
                </c:pt>
                <c:pt idx="2">
                  <c:v>25</c:v>
                </c:pt>
                <c:pt idx="3">
                  <c:v>17</c:v>
                </c:pt>
                <c:pt idx="4">
                  <c:v>14</c:v>
                </c:pt>
                <c:pt idx="5">
                  <c:v>13</c:v>
                </c:pt>
                <c:pt idx="6">
                  <c:v>9</c:v>
                </c:pt>
                <c:pt idx="7">
                  <c:v>8</c:v>
                </c:pt>
                <c:pt idx="8">
                  <c:v>7</c:v>
                </c:pt>
                <c:pt idx="9">
                  <c:v>7</c:v>
                </c:pt>
                <c:pt idx="10">
                  <c:v>6</c:v>
                </c:pt>
                <c:pt idx="11">
                  <c:v>6</c:v>
                </c:pt>
                <c:pt idx="12">
                  <c:v>5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0B-4D06-AF1A-2CA58530F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01166640"/>
        <c:axId val="1928949328"/>
      </c:barChart>
      <c:catAx>
        <c:axId val="1601166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8949328"/>
        <c:crosses val="autoZero"/>
        <c:auto val="1"/>
        <c:lblAlgn val="ctr"/>
        <c:lblOffset val="100"/>
        <c:noMultiLvlLbl val="0"/>
      </c:catAx>
      <c:valAx>
        <c:axId val="1928949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116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83849677260049"/>
          <c:y val="2.8316642122806119E-2"/>
          <c:w val="0.57148157611385464"/>
          <c:h val="0.6834541566173021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D7-48F2-9C87-9EF90C027E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D7-48F2-9C87-9EF90C027E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8D7-48F2-9C87-9EF90C027E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8D7-48F2-9C87-9EF90C027E4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8D7-48F2-9C87-9EF90C027E4F}"/>
              </c:ext>
            </c:extLst>
          </c:dPt>
          <c:dLbls>
            <c:dLbl>
              <c:idx val="0"/>
              <c:layout>
                <c:manualLayout>
                  <c:x val="-0.21415276870114699"/>
                  <c:y val="-0.161142105924706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54276937010184"/>
                      <c:h val="0.11758905474499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8D7-48F2-9C87-9EF90C027E4F}"/>
                </c:ext>
              </c:extLst>
            </c:dLbl>
            <c:dLbl>
              <c:idx val="1"/>
              <c:layout>
                <c:manualLayout>
                  <c:x val="0.15387268996692713"/>
                  <c:y val="5.8450176424871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41587892946643"/>
                      <c:h val="0.166109320360975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8D7-48F2-9C87-9EF90C027E4F}"/>
                </c:ext>
              </c:extLst>
            </c:dLbl>
            <c:dLbl>
              <c:idx val="2"/>
              <c:layout>
                <c:manualLayout>
                  <c:x val="0.15283414999813696"/>
                  <c:y val="9.32322671184768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12590244580179"/>
                      <c:h val="0.206211128867915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8D7-48F2-9C87-9EF90C027E4F}"/>
                </c:ext>
              </c:extLst>
            </c:dLbl>
            <c:dLbl>
              <c:idx val="3"/>
              <c:layout>
                <c:manualLayout>
                  <c:x val="9.7106328936458028E-2"/>
                  <c:y val="0.111062123443381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D7-48F2-9C87-9EF90C027E4F}"/>
                </c:ext>
              </c:extLst>
            </c:dLbl>
            <c:dLbl>
              <c:idx val="4"/>
              <c:layout>
                <c:manualLayout>
                  <c:x val="9.0713577054992486E-2"/>
                  <c:y val="8.30963222999098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8D7-48F2-9C87-9EF90C027E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private</c:v>
                </c:pt>
                <c:pt idx="1">
                  <c:v>public-private partnership</c:v>
                </c:pt>
                <c:pt idx="2">
                  <c:v>community-owned</c:v>
                </c:pt>
                <c:pt idx="3">
                  <c:v>public</c:v>
                </c:pt>
                <c:pt idx="4">
                  <c:v>N/A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149</c:v>
                </c:pt>
                <c:pt idx="1">
                  <c:v>36</c:v>
                </c:pt>
                <c:pt idx="2">
                  <c:v>17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8D7-48F2-9C87-9EF90C027E4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1562584268882386E-2"/>
          <c:y val="0.70499503350479398"/>
          <c:w val="0.94838655284933815"/>
          <c:h val="0.295004735602820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02814816925258"/>
          <c:y val="6.0571564676130528E-2"/>
          <c:w val="0.55080671309665785"/>
          <c:h val="0.606925330922837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6ED-49E3-B716-EE0F308F92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6ED-49E3-B716-EE0F308F92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6ED-49E3-B716-EE0F308F92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6ED-49E3-B716-EE0F308F926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6ED-49E3-B716-EE0F308F926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6ED-49E3-B716-EE0F308F9266}"/>
              </c:ext>
            </c:extLst>
          </c:dPt>
          <c:dLbls>
            <c:dLbl>
              <c:idx val="0"/>
              <c:layout>
                <c:manualLayout>
                  <c:x val="-0.19944862684155548"/>
                  <c:y val="0.135931816419181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9510530892849"/>
                      <c:h val="0.11758905474499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6ED-49E3-B716-EE0F308F9266}"/>
                </c:ext>
              </c:extLst>
            </c:dLbl>
            <c:dLbl>
              <c:idx val="1"/>
              <c:layout>
                <c:manualLayout>
                  <c:x val="-0.31740491836178109"/>
                  <c:y val="-0.116448828503019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62692388837716"/>
                      <c:h val="0.177430588321592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6ED-49E3-B716-EE0F308F9266}"/>
                </c:ext>
              </c:extLst>
            </c:dLbl>
            <c:dLbl>
              <c:idx val="2"/>
              <c:layout>
                <c:manualLayout>
                  <c:x val="0.26673017267088472"/>
                  <c:y val="-0.238087682139363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12590244580179"/>
                      <c:h val="0.206211128867915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6ED-49E3-B716-EE0F308F9266}"/>
                </c:ext>
              </c:extLst>
            </c:dLbl>
            <c:dLbl>
              <c:idx val="4"/>
              <c:layout>
                <c:manualLayout>
                  <c:x val="0.20432576845929706"/>
                  <c:y val="0.117485583601801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88070476964799"/>
                      <c:h val="0.11758905474499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6ED-49E3-B716-EE0F308F92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06ED-49E3-B716-EE0F308F9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Less than 5</c:v>
                </c:pt>
                <c:pt idx="1">
                  <c:v>5 to 10</c:v>
                </c:pt>
                <c:pt idx="2">
                  <c:v>10 to 20</c:v>
                </c:pt>
                <c:pt idx="3">
                  <c:v>20-50</c:v>
                </c:pt>
                <c:pt idx="4">
                  <c:v>50-1000</c:v>
                </c:pt>
                <c:pt idx="5">
                  <c:v>1000+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51</c:v>
                </c:pt>
                <c:pt idx="1">
                  <c:v>22</c:v>
                </c:pt>
                <c:pt idx="2">
                  <c:v>24</c:v>
                </c:pt>
                <c:pt idx="3">
                  <c:v>17</c:v>
                </c:pt>
                <c:pt idx="4">
                  <c:v>35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6ED-49E3-B716-EE0F308F926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605275602328952"/>
          <c:y val="0.69324457083852453"/>
          <c:w val="0.79955535474224793"/>
          <c:h val="0.26341836611082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552351066295407E-2"/>
          <c:y val="3.0684195388438404E-2"/>
          <c:w val="0.56491774725555788"/>
          <c:h val="0.639217388663497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280-4DA1-8D6A-0E9AE93DD1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280-4DA1-8D6A-0E9AE93DD1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280-4DA1-8D6A-0E9AE93DD1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280-4DA1-8D6A-0E9AE93DD1B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280-4DA1-8D6A-0E9AE93DD1B7}"/>
              </c:ext>
            </c:extLst>
          </c:dPt>
          <c:dLbls>
            <c:dLbl>
              <c:idx val="0"/>
              <c:layout>
                <c:manualLayout>
                  <c:x val="-0.21415276870114699"/>
                  <c:y val="-0.161142105924706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54276937010184"/>
                      <c:h val="0.11758905474499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280-4DA1-8D6A-0E9AE93DD1B7}"/>
                </c:ext>
              </c:extLst>
            </c:dLbl>
            <c:dLbl>
              <c:idx val="1"/>
              <c:layout>
                <c:manualLayout>
                  <c:x val="0.10227083355278387"/>
                  <c:y val="-0.147408841666802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57801459528324"/>
                      <c:h val="0.217639808652923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280-4DA1-8D6A-0E9AE93DD1B7}"/>
                </c:ext>
              </c:extLst>
            </c:dLbl>
            <c:dLbl>
              <c:idx val="2"/>
              <c:layout>
                <c:manualLayout>
                  <c:x val="8.1380223631567272E-2"/>
                  <c:y val="8.06712605151401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28808979186363"/>
                      <c:h val="0.221709188239314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280-4DA1-8D6A-0E9AE93DD1B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B280-4DA1-8D6A-0E9AE93DD1B7}"/>
                </c:ext>
              </c:extLst>
            </c:dLbl>
            <c:dLbl>
              <c:idx val="4"/>
              <c:layout>
                <c:manualLayout>
                  <c:x val="2.6550946056511246E-2"/>
                  <c:y val="6.55023585815730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80-4DA1-8D6A-0E9AE93DD1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Less than 5</c:v>
                </c:pt>
                <c:pt idx="1">
                  <c:v>5 to 10</c:v>
                </c:pt>
                <c:pt idx="2">
                  <c:v>10 to 20</c:v>
                </c:pt>
                <c:pt idx="3">
                  <c:v>20-50</c:v>
                </c:pt>
                <c:pt idx="4">
                  <c:v>N/A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62</c:v>
                </c:pt>
                <c:pt idx="1">
                  <c:v>14</c:v>
                </c:pt>
                <c:pt idx="2">
                  <c:v>16</c:v>
                </c:pt>
                <c:pt idx="3">
                  <c:v>9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280-4DA1-8D6A-0E9AE93DD1B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4348062770883999E-2"/>
          <c:y val="0.70346662093335266"/>
          <c:w val="0.77915348098767712"/>
          <c:h val="0.23740592067771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49062248209366"/>
          <c:y val="2.4518579914352811E-2"/>
          <c:w val="0.40507163100781884"/>
          <c:h val="0.860989432242022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6C-4986-9B99-2FEC385F58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CD-456E-A148-06EA26ABEE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CD-456E-A148-06EA26ABEE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CD-456E-A148-06EA26ABEEC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ECD-456E-A148-06EA26ABEEC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ECD-456E-A148-06EA26ABEEC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ECD-456E-A148-06EA26ABEEC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B6C-4986-9B99-2FEC385F58B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ECD-456E-A148-06EA26ABEECF}"/>
              </c:ext>
            </c:extLst>
          </c:dPt>
          <c:dLbls>
            <c:dLbl>
              <c:idx val="0"/>
              <c:layout>
                <c:manualLayout>
                  <c:x val="-8.969718149812551E-3"/>
                  <c:y val="5.427039804501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6C-4986-9B99-2FEC385F58B5}"/>
                </c:ext>
              </c:extLst>
            </c:dLbl>
            <c:dLbl>
              <c:idx val="7"/>
              <c:layout>
                <c:manualLayout>
                  <c:x val="0.14602125504189833"/>
                  <c:y val="-0.1280919674625364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6C-4986-9B99-2FEC385F58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Bilateral financial institution</c:v>
                </c:pt>
                <c:pt idx="1">
                  <c:v>Governmental organization</c:v>
                </c:pt>
                <c:pt idx="2">
                  <c:v>International development organization</c:v>
                </c:pt>
                <c:pt idx="3">
                  <c:v>Local financial institution</c:v>
                </c:pt>
                <c:pt idx="4">
                  <c:v>Multilateral financial institution</c:v>
                </c:pt>
                <c:pt idx="5">
                  <c:v>Non-governmental organization</c:v>
                </c:pt>
                <c:pt idx="6">
                  <c:v>Other </c:v>
                </c:pt>
                <c:pt idx="7">
                  <c:v>Private companies</c:v>
                </c:pt>
                <c:pt idx="8">
                  <c:v>Private investors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25</c:v>
                </c:pt>
                <c:pt idx="2">
                  <c:v>14</c:v>
                </c:pt>
                <c:pt idx="3">
                  <c:v>4</c:v>
                </c:pt>
                <c:pt idx="4">
                  <c:v>11</c:v>
                </c:pt>
                <c:pt idx="5">
                  <c:v>46</c:v>
                </c:pt>
                <c:pt idx="6">
                  <c:v>8</c:v>
                </c:pt>
                <c:pt idx="7">
                  <c:v>189</c:v>
                </c:pt>
                <c:pt idx="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6C-4986-9B99-2FEC385F58B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2820896727637732"/>
          <c:y val="4.7886448404475757E-2"/>
          <c:w val="0.3678402097140267"/>
          <c:h val="0.88632421687497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95374271126861"/>
          <c:y val="4.6594235323456107E-2"/>
          <c:w val="0.38256364063913656"/>
          <c:h val="0.8488156361147417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85-4594-8017-067D0601790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85-4594-8017-067D0601790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85-4594-8017-067D0601790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85-4594-8017-067D06017900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085-4594-8017-067D06017900}"/>
              </c:ext>
            </c:extLst>
          </c:dPt>
          <c:dLbls>
            <c:dLbl>
              <c:idx val="0"/>
              <c:layout>
                <c:manualLayout>
                  <c:x val="-9.1238456602404927E-2"/>
                  <c:y val="8.75483057397388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85-4594-8017-067D06017900}"/>
                </c:ext>
              </c:extLst>
            </c:dLbl>
            <c:dLbl>
              <c:idx val="1"/>
              <c:layout>
                <c:manualLayout>
                  <c:x val="-2.3753751479667278E-2"/>
                  <c:y val="-0.2165381166553768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85-4594-8017-067D0601790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085-4594-8017-067D060179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Sheet2!$A$1:$A$5</c:f>
              <c:strCache>
                <c:ptCount val="5"/>
                <c:pt idx="0">
                  <c:v>Debt</c:v>
                </c:pt>
                <c:pt idx="1">
                  <c:v>Equity</c:v>
                </c:pt>
                <c:pt idx="2">
                  <c:v>Guarantee</c:v>
                </c:pt>
                <c:pt idx="3">
                  <c:v>Grant</c:v>
                </c:pt>
                <c:pt idx="4">
                  <c:v>Mezzanine</c:v>
                </c:pt>
              </c:strCache>
            </c:strRef>
          </c:cat>
          <c:val>
            <c:numRef>
              <c:f>Sheet2!$B$1:$B$5</c:f>
              <c:numCache>
                <c:formatCode>General</c:formatCode>
                <c:ptCount val="5"/>
                <c:pt idx="0">
                  <c:v>10</c:v>
                </c:pt>
                <c:pt idx="1">
                  <c:v>8</c:v>
                </c:pt>
                <c:pt idx="2">
                  <c:v>6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85-4594-8017-067D0601790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617263382768497"/>
          <c:y val="0.28329404024343446"/>
          <c:w val="0.13461692061809238"/>
          <c:h val="0.433411919513131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D7635B-164F-45DC-B792-02F1A4D5D6C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06BBED7-3E65-45F0-AD2C-0DEDFB01683F}">
      <dgm:prSet phldrT="[Text]"/>
      <dgm:spPr/>
      <dgm:t>
        <a:bodyPr/>
        <a:lstStyle/>
        <a:p>
          <a:r>
            <a:rPr lang="en-US" dirty="0"/>
            <a:t>Project register</a:t>
          </a:r>
        </a:p>
      </dgm:t>
    </dgm:pt>
    <dgm:pt modelId="{8578AB07-EA69-408C-B15A-9DDB778354C5}" type="parTrans" cxnId="{44667FD6-571E-4FA5-905F-AD95DC832269}">
      <dgm:prSet/>
      <dgm:spPr/>
      <dgm:t>
        <a:bodyPr/>
        <a:lstStyle/>
        <a:p>
          <a:endParaRPr lang="en-US"/>
        </a:p>
      </dgm:t>
    </dgm:pt>
    <dgm:pt modelId="{1899BACA-FD30-4D0B-926D-0ADAADC06F1A}" type="sibTrans" cxnId="{44667FD6-571E-4FA5-905F-AD95DC832269}">
      <dgm:prSet/>
      <dgm:spPr/>
      <dgm:t>
        <a:bodyPr/>
        <a:lstStyle/>
        <a:p>
          <a:endParaRPr lang="en-US"/>
        </a:p>
      </dgm:t>
    </dgm:pt>
    <dgm:pt modelId="{ABEE9FEB-F26A-4DA5-919B-9DF5CE17C2A0}">
      <dgm:prSet phldrT="[Text]"/>
      <dgm:spPr/>
      <dgm:t>
        <a:bodyPr/>
        <a:lstStyle/>
        <a:p>
          <a:r>
            <a:rPr lang="en-US" dirty="0"/>
            <a:t>Prescreening of the registered projects</a:t>
          </a:r>
        </a:p>
      </dgm:t>
    </dgm:pt>
    <dgm:pt modelId="{F62AEF1E-5046-4B66-9EEE-5F07919C0E1E}" type="parTrans" cxnId="{34E95433-7F8A-42A8-880B-ACA214632F23}">
      <dgm:prSet/>
      <dgm:spPr/>
      <dgm:t>
        <a:bodyPr/>
        <a:lstStyle/>
        <a:p>
          <a:endParaRPr lang="en-US"/>
        </a:p>
      </dgm:t>
    </dgm:pt>
    <dgm:pt modelId="{D80F7833-9FD1-409E-9AB0-949C772DDFEF}" type="sibTrans" cxnId="{34E95433-7F8A-42A8-880B-ACA214632F23}">
      <dgm:prSet/>
      <dgm:spPr/>
      <dgm:t>
        <a:bodyPr/>
        <a:lstStyle/>
        <a:p>
          <a:endParaRPr lang="en-US"/>
        </a:p>
      </dgm:t>
    </dgm:pt>
    <dgm:pt modelId="{DC075803-2743-432F-9F3A-17D38EAEC94C}">
      <dgm:prSet phldrT="[Text]"/>
      <dgm:spPr/>
      <dgm:t>
        <a:bodyPr/>
        <a:lstStyle/>
        <a:p>
          <a:r>
            <a:rPr lang="en-US" dirty="0"/>
            <a:t>Panel Review on the decision to support</a:t>
          </a:r>
        </a:p>
      </dgm:t>
    </dgm:pt>
    <dgm:pt modelId="{2F0031C4-489F-4A77-8680-18E5EF218228}" type="parTrans" cxnId="{2A633C7A-7DDD-44FC-BBDD-DB90E7829A9A}">
      <dgm:prSet/>
      <dgm:spPr/>
      <dgm:t>
        <a:bodyPr/>
        <a:lstStyle/>
        <a:p>
          <a:endParaRPr lang="en-US"/>
        </a:p>
      </dgm:t>
    </dgm:pt>
    <dgm:pt modelId="{3CC8BC80-CE3E-4FD2-9D06-32E60E233561}" type="sibTrans" cxnId="{2A633C7A-7DDD-44FC-BBDD-DB90E7829A9A}">
      <dgm:prSet/>
      <dgm:spPr/>
      <dgm:t>
        <a:bodyPr/>
        <a:lstStyle/>
        <a:p>
          <a:endParaRPr lang="en-US"/>
        </a:p>
      </dgm:t>
    </dgm:pt>
    <dgm:pt modelId="{68D02C20-4C9D-4269-B2C3-C82B6B111383}">
      <dgm:prSet phldrT="[Text]"/>
      <dgm:spPr/>
      <dgm:t>
        <a:bodyPr/>
        <a:lstStyle/>
        <a:p>
          <a:r>
            <a:rPr lang="en-US" dirty="0"/>
            <a:t>Development of the Project Information Document (PID) </a:t>
          </a:r>
        </a:p>
      </dgm:t>
    </dgm:pt>
    <dgm:pt modelId="{41A585D9-14F7-403C-B67A-4466EC3F6EA0}" type="parTrans" cxnId="{9F99BBF2-F536-449C-8BAD-293CECD404EC}">
      <dgm:prSet/>
      <dgm:spPr/>
      <dgm:t>
        <a:bodyPr/>
        <a:lstStyle/>
        <a:p>
          <a:endParaRPr lang="en-US"/>
        </a:p>
      </dgm:t>
    </dgm:pt>
    <dgm:pt modelId="{7EE57CCC-58C5-4ECB-9C0A-E442B841520C}" type="sibTrans" cxnId="{9F99BBF2-F536-449C-8BAD-293CECD404EC}">
      <dgm:prSet/>
      <dgm:spPr/>
      <dgm:t>
        <a:bodyPr/>
        <a:lstStyle/>
        <a:p>
          <a:endParaRPr lang="en-US"/>
        </a:p>
      </dgm:t>
    </dgm:pt>
    <dgm:pt modelId="{3E880620-3CAE-48B3-B27C-7A20EC9FF403}">
      <dgm:prSet phldrT="[Text]"/>
      <dgm:spPr/>
      <dgm:t>
        <a:bodyPr/>
        <a:lstStyle/>
        <a:p>
          <a:r>
            <a:rPr lang="en-US" dirty="0"/>
            <a:t>Review/Revision of the PID</a:t>
          </a:r>
        </a:p>
      </dgm:t>
    </dgm:pt>
    <dgm:pt modelId="{6B92B611-871A-4A79-8B74-1FCBEF35BE24}" type="parTrans" cxnId="{BB9B96AD-A3C9-4D73-939C-CA272807AB7E}">
      <dgm:prSet/>
      <dgm:spPr/>
      <dgm:t>
        <a:bodyPr/>
        <a:lstStyle/>
        <a:p>
          <a:endParaRPr lang="en-US"/>
        </a:p>
      </dgm:t>
    </dgm:pt>
    <dgm:pt modelId="{99DA76CF-C716-43BD-A929-91681D3011B5}" type="sibTrans" cxnId="{BB9B96AD-A3C9-4D73-939C-CA272807AB7E}">
      <dgm:prSet/>
      <dgm:spPr/>
      <dgm:t>
        <a:bodyPr/>
        <a:lstStyle/>
        <a:p>
          <a:endParaRPr lang="en-US"/>
        </a:p>
      </dgm:t>
    </dgm:pt>
    <dgm:pt modelId="{78CB84E4-1F88-4527-86D6-7409B7437D8E}">
      <dgm:prSet phldrT="[Text]"/>
      <dgm:spPr/>
      <dgm:t>
        <a:bodyPr/>
        <a:lstStyle/>
        <a:p>
          <a:r>
            <a:rPr lang="en-US" dirty="0"/>
            <a:t>Financial Matchmaking with CIP Partners (once PID is complete)</a:t>
          </a:r>
        </a:p>
      </dgm:t>
    </dgm:pt>
    <dgm:pt modelId="{A3B2C581-3A50-45C6-A648-C8DBDD21EE89}" type="parTrans" cxnId="{219CD24A-47E2-45D7-848F-9C652186F90C}">
      <dgm:prSet/>
      <dgm:spPr/>
      <dgm:t>
        <a:bodyPr/>
        <a:lstStyle/>
        <a:p>
          <a:endParaRPr lang="en-US"/>
        </a:p>
      </dgm:t>
    </dgm:pt>
    <dgm:pt modelId="{3495BA44-3B5E-4578-88C7-A68DC1BB00EA}" type="sibTrans" cxnId="{219CD24A-47E2-45D7-848F-9C652186F90C}">
      <dgm:prSet/>
      <dgm:spPr/>
      <dgm:t>
        <a:bodyPr/>
        <a:lstStyle/>
        <a:p>
          <a:endParaRPr lang="en-US"/>
        </a:p>
      </dgm:t>
    </dgm:pt>
    <dgm:pt modelId="{1585F570-E96C-41C9-89B6-95AC0C83BB72}" type="pres">
      <dgm:prSet presAssocID="{7CD7635B-164F-45DC-B792-02F1A4D5D6CE}" presName="linearFlow" presStyleCnt="0">
        <dgm:presLayoutVars>
          <dgm:resizeHandles val="exact"/>
        </dgm:presLayoutVars>
      </dgm:prSet>
      <dgm:spPr/>
    </dgm:pt>
    <dgm:pt modelId="{9B9E4F82-8D24-4689-8849-193230E6C0DA}" type="pres">
      <dgm:prSet presAssocID="{206BBED7-3E65-45F0-AD2C-0DEDFB01683F}" presName="node" presStyleLbl="node1" presStyleIdx="0" presStyleCnt="6" custScaleX="369409" custScaleY="66939">
        <dgm:presLayoutVars>
          <dgm:bulletEnabled val="1"/>
        </dgm:presLayoutVars>
      </dgm:prSet>
      <dgm:spPr/>
    </dgm:pt>
    <dgm:pt modelId="{D5A1FF02-ADD7-45B6-95DF-CA7276F15657}" type="pres">
      <dgm:prSet presAssocID="{1899BACA-FD30-4D0B-926D-0ADAADC06F1A}" presName="sibTrans" presStyleLbl="sibTrans2D1" presStyleIdx="0" presStyleCnt="5" custFlipHor="1" custScaleX="75668" custLinFactNeighborX="1997" custLinFactNeighborY="-14282"/>
      <dgm:spPr/>
    </dgm:pt>
    <dgm:pt modelId="{35C5E7A7-4719-4D94-81F0-E25B2BD7C933}" type="pres">
      <dgm:prSet presAssocID="{1899BACA-FD30-4D0B-926D-0ADAADC06F1A}" presName="connectorText" presStyleLbl="sibTrans2D1" presStyleIdx="0" presStyleCnt="5"/>
      <dgm:spPr/>
    </dgm:pt>
    <dgm:pt modelId="{F4CC2408-C864-432E-B0F6-BCD8AA48A32B}" type="pres">
      <dgm:prSet presAssocID="{ABEE9FEB-F26A-4DA5-919B-9DF5CE17C2A0}" presName="node" presStyleLbl="node1" presStyleIdx="1" presStyleCnt="6" custScaleX="359003" custScaleY="65174">
        <dgm:presLayoutVars>
          <dgm:bulletEnabled val="1"/>
        </dgm:presLayoutVars>
      </dgm:prSet>
      <dgm:spPr/>
    </dgm:pt>
    <dgm:pt modelId="{ED38723B-D371-4343-92DF-8DAECFD91F3B}" type="pres">
      <dgm:prSet presAssocID="{D80F7833-9FD1-409E-9AB0-949C772DDFEF}" presName="sibTrans" presStyleLbl="sibTrans2D1" presStyleIdx="1" presStyleCnt="5"/>
      <dgm:spPr/>
    </dgm:pt>
    <dgm:pt modelId="{7F8D91FF-1826-443A-B188-21C788D74598}" type="pres">
      <dgm:prSet presAssocID="{D80F7833-9FD1-409E-9AB0-949C772DDFEF}" presName="connectorText" presStyleLbl="sibTrans2D1" presStyleIdx="1" presStyleCnt="5"/>
      <dgm:spPr/>
    </dgm:pt>
    <dgm:pt modelId="{CEE642F5-3F3F-4721-8488-DBA230C48A94}" type="pres">
      <dgm:prSet presAssocID="{DC075803-2743-432F-9F3A-17D38EAEC94C}" presName="node" presStyleLbl="node1" presStyleIdx="2" presStyleCnt="6" custScaleX="369409" custScaleY="72036">
        <dgm:presLayoutVars>
          <dgm:bulletEnabled val="1"/>
        </dgm:presLayoutVars>
      </dgm:prSet>
      <dgm:spPr/>
    </dgm:pt>
    <dgm:pt modelId="{DC5D7589-59D4-41D0-ACCC-B83727A50D83}" type="pres">
      <dgm:prSet presAssocID="{3CC8BC80-CE3E-4FD2-9D06-32E60E233561}" presName="sibTrans" presStyleLbl="sibTrans2D1" presStyleIdx="2" presStyleCnt="5"/>
      <dgm:spPr/>
    </dgm:pt>
    <dgm:pt modelId="{12BE8490-04A9-44CD-A141-F3D0DB6C438F}" type="pres">
      <dgm:prSet presAssocID="{3CC8BC80-CE3E-4FD2-9D06-32E60E233561}" presName="connectorText" presStyleLbl="sibTrans2D1" presStyleIdx="2" presStyleCnt="5"/>
      <dgm:spPr/>
    </dgm:pt>
    <dgm:pt modelId="{4B613E47-3317-48BC-98D5-D44AD6C4309C}" type="pres">
      <dgm:prSet presAssocID="{68D02C20-4C9D-4269-B2C3-C82B6B111383}" presName="node" presStyleLbl="node1" presStyleIdx="3" presStyleCnt="6" custScaleX="369409" custScaleY="63487">
        <dgm:presLayoutVars>
          <dgm:bulletEnabled val="1"/>
        </dgm:presLayoutVars>
      </dgm:prSet>
      <dgm:spPr/>
    </dgm:pt>
    <dgm:pt modelId="{1AB92C4B-71D6-4903-B844-2BE66DA4AF4A}" type="pres">
      <dgm:prSet presAssocID="{7EE57CCC-58C5-4ECB-9C0A-E442B841520C}" presName="sibTrans" presStyleLbl="sibTrans2D1" presStyleIdx="3" presStyleCnt="5"/>
      <dgm:spPr/>
    </dgm:pt>
    <dgm:pt modelId="{022BE5F7-7C9E-4C63-8163-3C55602AE8AF}" type="pres">
      <dgm:prSet presAssocID="{7EE57CCC-58C5-4ECB-9C0A-E442B841520C}" presName="connectorText" presStyleLbl="sibTrans2D1" presStyleIdx="3" presStyleCnt="5"/>
      <dgm:spPr/>
    </dgm:pt>
    <dgm:pt modelId="{43E6A1B6-49F0-4819-9268-CD91CCD1F095}" type="pres">
      <dgm:prSet presAssocID="{3E880620-3CAE-48B3-B27C-7A20EC9FF403}" presName="node" presStyleLbl="node1" presStyleIdx="4" presStyleCnt="6" custScaleX="369409" custScaleY="58166">
        <dgm:presLayoutVars>
          <dgm:bulletEnabled val="1"/>
        </dgm:presLayoutVars>
      </dgm:prSet>
      <dgm:spPr/>
    </dgm:pt>
    <dgm:pt modelId="{8BFDE0AF-5B73-4C6B-A3BF-B9DA4C88FB8D}" type="pres">
      <dgm:prSet presAssocID="{99DA76CF-C716-43BD-A929-91681D3011B5}" presName="sibTrans" presStyleLbl="sibTrans2D1" presStyleIdx="4" presStyleCnt="5"/>
      <dgm:spPr/>
    </dgm:pt>
    <dgm:pt modelId="{24C7AF45-0C01-428E-9FA3-1C90BFDA0E1E}" type="pres">
      <dgm:prSet presAssocID="{99DA76CF-C716-43BD-A929-91681D3011B5}" presName="connectorText" presStyleLbl="sibTrans2D1" presStyleIdx="4" presStyleCnt="5"/>
      <dgm:spPr/>
    </dgm:pt>
    <dgm:pt modelId="{DBDF9A76-99C7-4AE3-8BCB-C1F21192BD43}" type="pres">
      <dgm:prSet presAssocID="{78CB84E4-1F88-4527-86D6-7409B7437D8E}" presName="node" presStyleLbl="node1" presStyleIdx="5" presStyleCnt="6" custScaleX="369409" custScaleY="64486">
        <dgm:presLayoutVars>
          <dgm:bulletEnabled val="1"/>
        </dgm:presLayoutVars>
      </dgm:prSet>
      <dgm:spPr/>
    </dgm:pt>
  </dgm:ptLst>
  <dgm:cxnLst>
    <dgm:cxn modelId="{E41C8104-9E7B-4492-B441-8B4C8404CA8D}" type="presOf" srcId="{3CC8BC80-CE3E-4FD2-9D06-32E60E233561}" destId="{DC5D7589-59D4-41D0-ACCC-B83727A50D83}" srcOrd="0" destOrd="0" presId="urn:microsoft.com/office/officeart/2005/8/layout/process2"/>
    <dgm:cxn modelId="{9F335B05-ADD6-4A6C-9E9A-A359AA6B5332}" type="presOf" srcId="{D80F7833-9FD1-409E-9AB0-949C772DDFEF}" destId="{ED38723B-D371-4343-92DF-8DAECFD91F3B}" srcOrd="0" destOrd="0" presId="urn:microsoft.com/office/officeart/2005/8/layout/process2"/>
    <dgm:cxn modelId="{7D34E220-7137-48BC-BBD3-A2F7346835CA}" type="presOf" srcId="{D80F7833-9FD1-409E-9AB0-949C772DDFEF}" destId="{7F8D91FF-1826-443A-B188-21C788D74598}" srcOrd="1" destOrd="0" presId="urn:microsoft.com/office/officeart/2005/8/layout/process2"/>
    <dgm:cxn modelId="{98D4A623-A78A-4FCB-8A5B-E3F7F60754FC}" type="presOf" srcId="{99DA76CF-C716-43BD-A929-91681D3011B5}" destId="{24C7AF45-0C01-428E-9FA3-1C90BFDA0E1E}" srcOrd="1" destOrd="0" presId="urn:microsoft.com/office/officeart/2005/8/layout/process2"/>
    <dgm:cxn modelId="{26DE8924-5E0C-4A91-854D-B80DA29FE06F}" type="presOf" srcId="{68D02C20-4C9D-4269-B2C3-C82B6B111383}" destId="{4B613E47-3317-48BC-98D5-D44AD6C4309C}" srcOrd="0" destOrd="0" presId="urn:microsoft.com/office/officeart/2005/8/layout/process2"/>
    <dgm:cxn modelId="{570A8E27-2692-4605-9494-B75EED14C2D8}" type="presOf" srcId="{DC075803-2743-432F-9F3A-17D38EAEC94C}" destId="{CEE642F5-3F3F-4721-8488-DBA230C48A94}" srcOrd="0" destOrd="0" presId="urn:microsoft.com/office/officeart/2005/8/layout/process2"/>
    <dgm:cxn modelId="{34E95433-7F8A-42A8-880B-ACA214632F23}" srcId="{7CD7635B-164F-45DC-B792-02F1A4D5D6CE}" destId="{ABEE9FEB-F26A-4DA5-919B-9DF5CE17C2A0}" srcOrd="1" destOrd="0" parTransId="{F62AEF1E-5046-4B66-9EEE-5F07919C0E1E}" sibTransId="{D80F7833-9FD1-409E-9AB0-949C772DDFEF}"/>
    <dgm:cxn modelId="{93195946-8847-4ACE-8B4F-D3E91E7BB112}" type="presOf" srcId="{3CC8BC80-CE3E-4FD2-9D06-32E60E233561}" destId="{12BE8490-04A9-44CD-A141-F3D0DB6C438F}" srcOrd="1" destOrd="0" presId="urn:microsoft.com/office/officeart/2005/8/layout/process2"/>
    <dgm:cxn modelId="{219CD24A-47E2-45D7-848F-9C652186F90C}" srcId="{7CD7635B-164F-45DC-B792-02F1A4D5D6CE}" destId="{78CB84E4-1F88-4527-86D6-7409B7437D8E}" srcOrd="5" destOrd="0" parTransId="{A3B2C581-3A50-45C6-A648-C8DBDD21EE89}" sibTransId="{3495BA44-3B5E-4578-88C7-A68DC1BB00EA}"/>
    <dgm:cxn modelId="{35453C72-C3B9-4A1F-AB2C-548AD5921AE4}" type="presOf" srcId="{ABEE9FEB-F26A-4DA5-919B-9DF5CE17C2A0}" destId="{F4CC2408-C864-432E-B0F6-BCD8AA48A32B}" srcOrd="0" destOrd="0" presId="urn:microsoft.com/office/officeart/2005/8/layout/process2"/>
    <dgm:cxn modelId="{A716A773-B0B6-4D6B-9093-D316887ED69B}" type="presOf" srcId="{3E880620-3CAE-48B3-B27C-7A20EC9FF403}" destId="{43E6A1B6-49F0-4819-9268-CD91CCD1F095}" srcOrd="0" destOrd="0" presId="urn:microsoft.com/office/officeart/2005/8/layout/process2"/>
    <dgm:cxn modelId="{2A633C7A-7DDD-44FC-BBDD-DB90E7829A9A}" srcId="{7CD7635B-164F-45DC-B792-02F1A4D5D6CE}" destId="{DC075803-2743-432F-9F3A-17D38EAEC94C}" srcOrd="2" destOrd="0" parTransId="{2F0031C4-489F-4A77-8680-18E5EF218228}" sibTransId="{3CC8BC80-CE3E-4FD2-9D06-32E60E233561}"/>
    <dgm:cxn modelId="{CCDD6B8C-41DE-4F26-A914-3060FCB3EAEB}" type="presOf" srcId="{78CB84E4-1F88-4527-86D6-7409B7437D8E}" destId="{DBDF9A76-99C7-4AE3-8BCB-C1F21192BD43}" srcOrd="0" destOrd="0" presId="urn:microsoft.com/office/officeart/2005/8/layout/process2"/>
    <dgm:cxn modelId="{C393F39A-2113-4756-B44B-C620FAD4C53E}" type="presOf" srcId="{99DA76CF-C716-43BD-A929-91681D3011B5}" destId="{8BFDE0AF-5B73-4C6B-A3BF-B9DA4C88FB8D}" srcOrd="0" destOrd="0" presId="urn:microsoft.com/office/officeart/2005/8/layout/process2"/>
    <dgm:cxn modelId="{BB9B96AD-A3C9-4D73-939C-CA272807AB7E}" srcId="{7CD7635B-164F-45DC-B792-02F1A4D5D6CE}" destId="{3E880620-3CAE-48B3-B27C-7A20EC9FF403}" srcOrd="4" destOrd="0" parTransId="{6B92B611-871A-4A79-8B74-1FCBEF35BE24}" sibTransId="{99DA76CF-C716-43BD-A929-91681D3011B5}"/>
    <dgm:cxn modelId="{C8F5E2CF-6613-4409-A1CC-8A0C978581F3}" type="presOf" srcId="{206BBED7-3E65-45F0-AD2C-0DEDFB01683F}" destId="{9B9E4F82-8D24-4689-8849-193230E6C0DA}" srcOrd="0" destOrd="0" presId="urn:microsoft.com/office/officeart/2005/8/layout/process2"/>
    <dgm:cxn modelId="{44667FD6-571E-4FA5-905F-AD95DC832269}" srcId="{7CD7635B-164F-45DC-B792-02F1A4D5D6CE}" destId="{206BBED7-3E65-45F0-AD2C-0DEDFB01683F}" srcOrd="0" destOrd="0" parTransId="{8578AB07-EA69-408C-B15A-9DDB778354C5}" sibTransId="{1899BACA-FD30-4D0B-926D-0ADAADC06F1A}"/>
    <dgm:cxn modelId="{E2AB2CF0-09CA-4310-915C-32485D4E1B7C}" type="presOf" srcId="{7EE57CCC-58C5-4ECB-9C0A-E442B841520C}" destId="{022BE5F7-7C9E-4C63-8163-3C55602AE8AF}" srcOrd="1" destOrd="0" presId="urn:microsoft.com/office/officeart/2005/8/layout/process2"/>
    <dgm:cxn modelId="{AB48C6F1-1D85-4974-8CB1-10DC8DAE4FC0}" type="presOf" srcId="{1899BACA-FD30-4D0B-926D-0ADAADC06F1A}" destId="{D5A1FF02-ADD7-45B6-95DF-CA7276F15657}" srcOrd="0" destOrd="0" presId="urn:microsoft.com/office/officeart/2005/8/layout/process2"/>
    <dgm:cxn modelId="{D39228F2-750B-486F-9328-0B8FA9A59CDF}" type="presOf" srcId="{7CD7635B-164F-45DC-B792-02F1A4D5D6CE}" destId="{1585F570-E96C-41C9-89B6-95AC0C83BB72}" srcOrd="0" destOrd="0" presId="urn:microsoft.com/office/officeart/2005/8/layout/process2"/>
    <dgm:cxn modelId="{9F99BBF2-F536-449C-8BAD-293CECD404EC}" srcId="{7CD7635B-164F-45DC-B792-02F1A4D5D6CE}" destId="{68D02C20-4C9D-4269-B2C3-C82B6B111383}" srcOrd="3" destOrd="0" parTransId="{41A585D9-14F7-403C-B67A-4466EC3F6EA0}" sibTransId="{7EE57CCC-58C5-4ECB-9C0A-E442B841520C}"/>
    <dgm:cxn modelId="{A93205F9-C90B-4CB3-AA47-C2683AAB2B3C}" type="presOf" srcId="{1899BACA-FD30-4D0B-926D-0ADAADC06F1A}" destId="{35C5E7A7-4719-4D94-81F0-E25B2BD7C933}" srcOrd="1" destOrd="0" presId="urn:microsoft.com/office/officeart/2005/8/layout/process2"/>
    <dgm:cxn modelId="{B17122FC-6B45-4E3B-88DF-DDA68F0EC9AA}" type="presOf" srcId="{7EE57CCC-58C5-4ECB-9C0A-E442B841520C}" destId="{1AB92C4B-71D6-4903-B844-2BE66DA4AF4A}" srcOrd="0" destOrd="0" presId="urn:microsoft.com/office/officeart/2005/8/layout/process2"/>
    <dgm:cxn modelId="{77CA07BF-5008-4DBF-95D5-8D5B5B27A12C}" type="presParOf" srcId="{1585F570-E96C-41C9-89B6-95AC0C83BB72}" destId="{9B9E4F82-8D24-4689-8849-193230E6C0DA}" srcOrd="0" destOrd="0" presId="urn:microsoft.com/office/officeart/2005/8/layout/process2"/>
    <dgm:cxn modelId="{A51EC25F-6937-4F3F-AA79-E1ABE139CE59}" type="presParOf" srcId="{1585F570-E96C-41C9-89B6-95AC0C83BB72}" destId="{D5A1FF02-ADD7-45B6-95DF-CA7276F15657}" srcOrd="1" destOrd="0" presId="urn:microsoft.com/office/officeart/2005/8/layout/process2"/>
    <dgm:cxn modelId="{F37B4729-7B1B-4D95-8BC1-2BE47A783AA7}" type="presParOf" srcId="{D5A1FF02-ADD7-45B6-95DF-CA7276F15657}" destId="{35C5E7A7-4719-4D94-81F0-E25B2BD7C933}" srcOrd="0" destOrd="0" presId="urn:microsoft.com/office/officeart/2005/8/layout/process2"/>
    <dgm:cxn modelId="{555489EE-674D-4A00-866B-6095F3D5C72E}" type="presParOf" srcId="{1585F570-E96C-41C9-89B6-95AC0C83BB72}" destId="{F4CC2408-C864-432E-B0F6-BCD8AA48A32B}" srcOrd="2" destOrd="0" presId="urn:microsoft.com/office/officeart/2005/8/layout/process2"/>
    <dgm:cxn modelId="{86C00215-B219-403D-96CD-66C4F83851EE}" type="presParOf" srcId="{1585F570-E96C-41C9-89B6-95AC0C83BB72}" destId="{ED38723B-D371-4343-92DF-8DAECFD91F3B}" srcOrd="3" destOrd="0" presId="urn:microsoft.com/office/officeart/2005/8/layout/process2"/>
    <dgm:cxn modelId="{B9D6508D-BA88-48F9-A4AF-21D4977E5C8E}" type="presParOf" srcId="{ED38723B-D371-4343-92DF-8DAECFD91F3B}" destId="{7F8D91FF-1826-443A-B188-21C788D74598}" srcOrd="0" destOrd="0" presId="urn:microsoft.com/office/officeart/2005/8/layout/process2"/>
    <dgm:cxn modelId="{C0E4AD9B-AB0F-44B0-BC5A-1EC15D50A83F}" type="presParOf" srcId="{1585F570-E96C-41C9-89B6-95AC0C83BB72}" destId="{CEE642F5-3F3F-4721-8488-DBA230C48A94}" srcOrd="4" destOrd="0" presId="urn:microsoft.com/office/officeart/2005/8/layout/process2"/>
    <dgm:cxn modelId="{99FFB9D9-BD4E-4327-96B3-7EA712A24B7F}" type="presParOf" srcId="{1585F570-E96C-41C9-89B6-95AC0C83BB72}" destId="{DC5D7589-59D4-41D0-ACCC-B83727A50D83}" srcOrd="5" destOrd="0" presId="urn:microsoft.com/office/officeart/2005/8/layout/process2"/>
    <dgm:cxn modelId="{2727839E-922E-448B-99DD-85A104962609}" type="presParOf" srcId="{DC5D7589-59D4-41D0-ACCC-B83727A50D83}" destId="{12BE8490-04A9-44CD-A141-F3D0DB6C438F}" srcOrd="0" destOrd="0" presId="urn:microsoft.com/office/officeart/2005/8/layout/process2"/>
    <dgm:cxn modelId="{8F64C089-1594-4CA9-B240-CCB009F5376F}" type="presParOf" srcId="{1585F570-E96C-41C9-89B6-95AC0C83BB72}" destId="{4B613E47-3317-48BC-98D5-D44AD6C4309C}" srcOrd="6" destOrd="0" presId="urn:microsoft.com/office/officeart/2005/8/layout/process2"/>
    <dgm:cxn modelId="{19CAE539-44CF-4C8C-9C4E-88EE2E74AF72}" type="presParOf" srcId="{1585F570-E96C-41C9-89B6-95AC0C83BB72}" destId="{1AB92C4B-71D6-4903-B844-2BE66DA4AF4A}" srcOrd="7" destOrd="0" presId="urn:microsoft.com/office/officeart/2005/8/layout/process2"/>
    <dgm:cxn modelId="{C9C3F113-F325-429A-932D-699CC950CDAB}" type="presParOf" srcId="{1AB92C4B-71D6-4903-B844-2BE66DA4AF4A}" destId="{022BE5F7-7C9E-4C63-8163-3C55602AE8AF}" srcOrd="0" destOrd="0" presId="urn:microsoft.com/office/officeart/2005/8/layout/process2"/>
    <dgm:cxn modelId="{86E396E5-0AC4-4ADD-982E-7FF1A8DB61F3}" type="presParOf" srcId="{1585F570-E96C-41C9-89B6-95AC0C83BB72}" destId="{43E6A1B6-49F0-4819-9268-CD91CCD1F095}" srcOrd="8" destOrd="0" presId="urn:microsoft.com/office/officeart/2005/8/layout/process2"/>
    <dgm:cxn modelId="{2215B555-3C49-4FE0-BDBF-DD726706860E}" type="presParOf" srcId="{1585F570-E96C-41C9-89B6-95AC0C83BB72}" destId="{8BFDE0AF-5B73-4C6B-A3BF-B9DA4C88FB8D}" srcOrd="9" destOrd="0" presId="urn:microsoft.com/office/officeart/2005/8/layout/process2"/>
    <dgm:cxn modelId="{EA5A5D72-A27E-4BAA-BCE0-B20A14DAFD41}" type="presParOf" srcId="{8BFDE0AF-5B73-4C6B-A3BF-B9DA4C88FB8D}" destId="{24C7AF45-0C01-428E-9FA3-1C90BFDA0E1E}" srcOrd="0" destOrd="0" presId="urn:microsoft.com/office/officeart/2005/8/layout/process2"/>
    <dgm:cxn modelId="{CBBF167D-55CF-4018-B9E8-F5DB536EC9F9}" type="presParOf" srcId="{1585F570-E96C-41C9-89B6-95AC0C83BB72}" destId="{DBDF9A76-99C7-4AE3-8BCB-C1F21192BD43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E4F82-8D24-4689-8849-193230E6C0DA}">
      <dsp:nvSpPr>
        <dsp:cNvPr id="0" name=""/>
        <dsp:cNvSpPr/>
      </dsp:nvSpPr>
      <dsp:spPr>
        <a:xfrm>
          <a:off x="0" y="3166"/>
          <a:ext cx="7010400" cy="594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Project register</a:t>
          </a:r>
        </a:p>
      </dsp:txBody>
      <dsp:txXfrm>
        <a:off x="17402" y="20568"/>
        <a:ext cx="6975596" cy="559353"/>
      </dsp:txXfrm>
    </dsp:sp>
    <dsp:sp modelId="{D5A1FF02-ADD7-45B6-95DF-CA7276F15657}">
      <dsp:nvSpPr>
        <dsp:cNvPr id="0" name=""/>
        <dsp:cNvSpPr/>
      </dsp:nvSpPr>
      <dsp:spPr>
        <a:xfrm rot="16200000" flipH="1">
          <a:off x="3385915" y="562469"/>
          <a:ext cx="251864" cy="399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3392021" y="636249"/>
        <a:ext cx="239654" cy="176305"/>
      </dsp:txXfrm>
    </dsp:sp>
    <dsp:sp modelId="{F4CC2408-C864-432E-B0F6-BCD8AA48A32B}">
      <dsp:nvSpPr>
        <dsp:cNvPr id="0" name=""/>
        <dsp:cNvSpPr/>
      </dsp:nvSpPr>
      <dsp:spPr>
        <a:xfrm>
          <a:off x="98739" y="1041130"/>
          <a:ext cx="6812921" cy="578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Prescreening of the registered projects</a:t>
          </a:r>
        </a:p>
      </dsp:txBody>
      <dsp:txXfrm>
        <a:off x="115682" y="1058073"/>
        <a:ext cx="6779035" cy="544605"/>
      </dsp:txXfrm>
    </dsp:sp>
    <dsp:sp modelId="{ED38723B-D371-4343-92DF-8DAECFD91F3B}">
      <dsp:nvSpPr>
        <dsp:cNvPr id="0" name=""/>
        <dsp:cNvSpPr/>
      </dsp:nvSpPr>
      <dsp:spPr>
        <a:xfrm rot="5400000">
          <a:off x="3338772" y="1641812"/>
          <a:ext cx="332854" cy="399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3385372" y="1675097"/>
        <a:ext cx="239654" cy="232998"/>
      </dsp:txXfrm>
    </dsp:sp>
    <dsp:sp modelId="{CEE642F5-3F3F-4721-8488-DBA230C48A94}">
      <dsp:nvSpPr>
        <dsp:cNvPr id="0" name=""/>
        <dsp:cNvSpPr/>
      </dsp:nvSpPr>
      <dsp:spPr>
        <a:xfrm>
          <a:off x="0" y="2063427"/>
          <a:ext cx="7010400" cy="639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Panel Review on the decision to support</a:t>
          </a:r>
        </a:p>
      </dsp:txBody>
      <dsp:txXfrm>
        <a:off x="18727" y="2082154"/>
        <a:ext cx="6972946" cy="601945"/>
      </dsp:txXfrm>
    </dsp:sp>
    <dsp:sp modelId="{DC5D7589-59D4-41D0-ACCC-B83727A50D83}">
      <dsp:nvSpPr>
        <dsp:cNvPr id="0" name=""/>
        <dsp:cNvSpPr/>
      </dsp:nvSpPr>
      <dsp:spPr>
        <a:xfrm rot="5400000">
          <a:off x="3338772" y="2725016"/>
          <a:ext cx="332854" cy="399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3385372" y="2758301"/>
        <a:ext cx="239654" cy="232998"/>
      </dsp:txXfrm>
    </dsp:sp>
    <dsp:sp modelId="{4B613E47-3317-48BC-98D5-D44AD6C4309C}">
      <dsp:nvSpPr>
        <dsp:cNvPr id="0" name=""/>
        <dsp:cNvSpPr/>
      </dsp:nvSpPr>
      <dsp:spPr>
        <a:xfrm>
          <a:off x="0" y="3146632"/>
          <a:ext cx="7010400" cy="563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Development of the Project Information Document (PID) </a:t>
          </a:r>
        </a:p>
      </dsp:txBody>
      <dsp:txXfrm>
        <a:off x="16505" y="3163137"/>
        <a:ext cx="6977390" cy="530507"/>
      </dsp:txXfrm>
    </dsp:sp>
    <dsp:sp modelId="{1AB92C4B-71D6-4903-B844-2BE66DA4AF4A}">
      <dsp:nvSpPr>
        <dsp:cNvPr id="0" name=""/>
        <dsp:cNvSpPr/>
      </dsp:nvSpPr>
      <dsp:spPr>
        <a:xfrm rot="5400000">
          <a:off x="3338772" y="3732339"/>
          <a:ext cx="332854" cy="399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3385372" y="3765624"/>
        <a:ext cx="239654" cy="232998"/>
      </dsp:txXfrm>
    </dsp:sp>
    <dsp:sp modelId="{43E6A1B6-49F0-4819-9268-CD91CCD1F095}">
      <dsp:nvSpPr>
        <dsp:cNvPr id="0" name=""/>
        <dsp:cNvSpPr/>
      </dsp:nvSpPr>
      <dsp:spPr>
        <a:xfrm>
          <a:off x="0" y="4153955"/>
          <a:ext cx="7010400" cy="516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Review/Revision of the PID</a:t>
          </a:r>
        </a:p>
      </dsp:txBody>
      <dsp:txXfrm>
        <a:off x="15122" y="4169077"/>
        <a:ext cx="6980156" cy="486043"/>
      </dsp:txXfrm>
    </dsp:sp>
    <dsp:sp modelId="{8BFDE0AF-5B73-4C6B-A3BF-B9DA4C88FB8D}">
      <dsp:nvSpPr>
        <dsp:cNvPr id="0" name=""/>
        <dsp:cNvSpPr/>
      </dsp:nvSpPr>
      <dsp:spPr>
        <a:xfrm rot="5400000">
          <a:off x="3338772" y="4692433"/>
          <a:ext cx="332854" cy="399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3385372" y="4725718"/>
        <a:ext cx="239654" cy="232998"/>
      </dsp:txXfrm>
    </dsp:sp>
    <dsp:sp modelId="{DBDF9A76-99C7-4AE3-8BCB-C1F21192BD43}">
      <dsp:nvSpPr>
        <dsp:cNvPr id="0" name=""/>
        <dsp:cNvSpPr/>
      </dsp:nvSpPr>
      <dsp:spPr>
        <a:xfrm>
          <a:off x="0" y="5114048"/>
          <a:ext cx="7010400" cy="572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Financial Matchmaking with CIP Partners (once PID is complete)</a:t>
          </a:r>
        </a:p>
      </dsp:txBody>
      <dsp:txXfrm>
        <a:off x="16765" y="5130813"/>
        <a:ext cx="6976870" cy="538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6A530-A09F-4EEB-81E2-88B374191718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2F2A0-F059-42DB-B76B-A37BCF57C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2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7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9900A-D84E-3043-8D72-DCBE190CC1B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97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62" indent="0">
              <a:lnSpc>
                <a:spcPct val="105000"/>
              </a:lnSpc>
              <a:buFont typeface="Arial" panose="020B0604020202020204" pitchFamily="34" charset="0"/>
              <a:buNone/>
              <a:tabLst>
                <a:tab pos="174625" algn="l"/>
              </a:tabLst>
            </a:pPr>
            <a:endParaRPr lang="en-US" altLang="ko-KR" sz="1400" dirty="0">
              <a:solidFill>
                <a:srgbClr val="006699"/>
              </a:solidFill>
              <a:latin typeface="Calibri" panose="020F0502020204030204" pitchFamily="34" charset="0"/>
              <a:ea typeface="Segoe UI Symbol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56EF13-2C02-484D-BE29-D537B0027BE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43275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2F2A0-F059-42DB-B76B-A37BCF57C0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77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sz="1100" b="1" noProof="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100" b="1" noProof="0" dirty="0">
              <a:solidFill>
                <a:schemeClr val="tx1"/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100" b="1" noProof="0" dirty="0">
              <a:solidFill>
                <a:schemeClr val="tx1"/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0" noProof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56EF13-2C02-484D-BE29-D537B0027BE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24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 kern="1200" dirty="0">
              <a:effectLst/>
              <a:latin typeface="Calibri"/>
              <a:ea typeface="MS PGothic"/>
              <a:cs typeface="Calibri"/>
            </a:endParaRPr>
          </a:p>
          <a:p>
            <a:pPr>
              <a:defRPr/>
            </a:pPr>
            <a:endParaRPr lang="en-US" sz="1200" kern="1200" dirty="0">
              <a:effectLst/>
              <a:latin typeface="Calibri"/>
              <a:ea typeface="MS PGothic"/>
              <a:cs typeface="Calibri"/>
            </a:endParaRPr>
          </a:p>
          <a:p>
            <a:pPr>
              <a:defRPr/>
            </a:pPr>
            <a:endParaRPr lang="en-US" sz="1200" kern="1200" dirty="0">
              <a:effectLst/>
              <a:latin typeface="Calibri"/>
              <a:ea typeface="MS PGothic"/>
              <a:cs typeface="Calibri"/>
            </a:endParaRPr>
          </a:p>
          <a:p>
            <a:pPr>
              <a:defRPr/>
            </a:pPr>
            <a:endParaRPr lang="en-US" sz="1200" kern="1200" dirty="0">
              <a:effectLst/>
              <a:latin typeface="Calibri"/>
              <a:ea typeface="MS PGothic"/>
              <a:cs typeface="Calibri"/>
            </a:endParaRPr>
          </a:p>
          <a:p>
            <a:pPr>
              <a:defRPr/>
            </a:pPr>
            <a:endParaRPr lang="en-US" sz="1200" kern="1200" dirty="0">
              <a:effectLst/>
              <a:latin typeface="Calibri"/>
              <a:ea typeface="MS PGothic"/>
              <a:cs typeface="Calibri"/>
            </a:endParaRPr>
          </a:p>
          <a:p>
            <a:pPr>
              <a:defRPr/>
            </a:pPr>
            <a:endParaRPr lang="en-US" sz="1200" kern="1200" dirty="0">
              <a:effectLst/>
              <a:latin typeface="Calibri"/>
              <a:ea typeface="MS PGothic"/>
              <a:cs typeface="Calibri"/>
            </a:endParaRPr>
          </a:p>
          <a:p>
            <a:pPr>
              <a:defRPr/>
            </a:pPr>
            <a:endParaRPr lang="en-US" sz="1200" kern="1200" dirty="0">
              <a:effectLst/>
              <a:latin typeface="Calibri"/>
              <a:ea typeface="MS PGothic"/>
              <a:cs typeface="Calibri"/>
            </a:endParaRPr>
          </a:p>
          <a:p>
            <a:pPr>
              <a:defRPr/>
            </a:pPr>
            <a:endParaRPr lang="en-US" sz="1200" kern="1200" dirty="0">
              <a:effectLst/>
              <a:latin typeface="Calibri"/>
              <a:ea typeface="MS PGothic"/>
              <a:cs typeface="Calibri"/>
            </a:endParaRPr>
          </a:p>
          <a:p>
            <a:pPr>
              <a:defRPr/>
            </a:pPr>
            <a:endParaRPr lang="en-PT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4243E-4190-43B7-A3F0-355A135B4D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38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083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a visual snapshot of some key partners with whom we are working with through the CIP.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8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3B26-FAC1-4A08-8320-4112BF72F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4EF918-CF0D-4AA9-A721-CC3BCEFC8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23741-67D9-440C-8256-CAE1AB47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1B4B-9EA8-4420-8638-C6D2E84A68AB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CF67B-2930-4FA6-91A3-1EBE1A2E4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2212F-87FF-4A86-8C3B-E9CF97B7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5A3A-CA44-492E-948A-FD26A1428A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1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50158-1891-4EFD-9CD3-AC0DA5A4E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81379E-1BB5-41C9-9412-56DB1A457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1128B-7E27-4900-BE51-F8F3A27E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1B4B-9EA8-4420-8638-C6D2E84A68AB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60176-3448-4504-B3BB-9294F9C0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18A28-4800-4C5E-ACBD-733D3A90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5A3A-CA44-492E-948A-FD26A1428A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2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3730B-1ED5-4B42-9DC5-F57B059D9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21A7C-D37F-4E6A-9030-10985D905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3C929-56DF-4C35-BBF1-F5F8101C9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1B4B-9EA8-4420-8638-C6D2E84A68AB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887DD-ACAB-4E09-85CF-F6A59365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20BB6-093A-4BB9-8D0C-15052C57C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5A3A-CA44-492E-948A-FD26A1428A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73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A4F117E-9DD1-D24E-B1CA-414319E89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54237"/>
            <a:ext cx="12192000" cy="1006475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rgbClr val="18678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19E4139-523C-EE42-9996-B1540FAEA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39460"/>
            <a:ext cx="12192000" cy="5073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rgbClr val="18678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062AE69-62CE-0946-BFFB-892419094C7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6143624"/>
            <a:ext cx="12192000" cy="36512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892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14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mall_Text_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711200" y="831479"/>
            <a:ext cx="4470400" cy="533400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algn="l">
              <a:defRPr sz="3200" b="0" i="0" baseline="0">
                <a:solidFill>
                  <a:srgbClr val="002A6C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SMALL TEXT PAGE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803400"/>
            <a:ext cx="10668000" cy="37592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933" baseline="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text. Use grey to write and blue to highlight parts of the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466626-0A0F-6442-B59A-759C127B51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9294"/>
          <a:stretch/>
        </p:blipFill>
        <p:spPr>
          <a:xfrm>
            <a:off x="9956800" y="177800"/>
            <a:ext cx="1964267" cy="76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1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rge_Text_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711200" y="789220"/>
            <a:ext cx="4470400" cy="533400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algn="l">
              <a:defRPr sz="3200" b="0" i="0" baseline="0">
                <a:solidFill>
                  <a:srgbClr val="C2113A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LARGE TEXT PAGE</a:t>
            </a:r>
          </a:p>
        </p:txBody>
      </p:sp>
      <p:pic>
        <p:nvPicPr>
          <p:cNvPr id="23" name="Picture 22" descr="red_dashline_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82600"/>
            <a:ext cx="626533" cy="270933"/>
          </a:xfrm>
          <a:prstGeom prst="rect">
            <a:avLst/>
          </a:prstGeom>
        </p:spPr>
      </p:pic>
      <p:sp>
        <p:nvSpPr>
          <p:cNvPr id="2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803400"/>
            <a:ext cx="10769600" cy="36576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133" baseline="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text. Use grey to write and red to highlight parts of the text</a:t>
            </a: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11200" y="6040866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rgbClr val="595959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fld id="{65FF4B5E-E568-9341-85E7-197C3D630C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F0A093-865D-1D4F-955F-C6168DF1BC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9294"/>
          <a:stretch/>
        </p:blipFill>
        <p:spPr>
          <a:xfrm>
            <a:off x="9956800" y="177800"/>
            <a:ext cx="1964267" cy="76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7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 userDrawn="1"/>
        </p:nvSpPr>
        <p:spPr>
          <a:xfrm>
            <a:off x="189459" y="177630"/>
            <a:ext cx="11829364" cy="6513103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>
              <a:latin typeface="Gill Sans MT" panose="020B0502020104020203" pitchFamily="34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711211" y="2616203"/>
            <a:ext cx="5486379" cy="1828799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algn="l">
              <a:defRPr sz="4667" b="0" i="0">
                <a:solidFill>
                  <a:srgbClr val="FFFFFF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4648200"/>
            <a:ext cx="3556000" cy="406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33">
                <a:solidFill>
                  <a:srgbClr val="FFFFFF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6666" y="381001"/>
            <a:ext cx="1811868" cy="8105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973" y="328907"/>
            <a:ext cx="24384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06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711211" y="2616203"/>
            <a:ext cx="5486379" cy="1828799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algn="l">
              <a:defRPr sz="4667" b="0" i="0">
                <a:solidFill>
                  <a:srgbClr val="FFFFFF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4648200"/>
            <a:ext cx="3556000" cy="406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33">
                <a:solidFill>
                  <a:srgbClr val="FFFFFF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6666" y="381001"/>
            <a:ext cx="1811868" cy="810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6445D2-BB1B-4707-9E94-4D666C0A09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9032"/>
            <a:ext cx="12192000" cy="40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08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_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6"/>
          <p:cNvSpPr>
            <a:spLocks noGrp="1"/>
          </p:cNvSpPr>
          <p:nvPr>
            <p:ph type="title" hasCustomPrompt="1"/>
          </p:nvPr>
        </p:nvSpPr>
        <p:spPr>
          <a:xfrm>
            <a:off x="711211" y="2616203"/>
            <a:ext cx="5486379" cy="1828799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algn="l">
              <a:defRPr sz="4667" b="0" i="0" baseline="0">
                <a:solidFill>
                  <a:srgbClr val="595959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TITLE LINE ONE</a:t>
            </a:r>
            <a:br>
              <a:rPr lang="en-US" dirty="0"/>
            </a:br>
            <a:r>
              <a:rPr lang="en-US" dirty="0"/>
              <a:t>TITLE LINE TWO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4648200"/>
            <a:ext cx="3556000" cy="406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33">
                <a:solidFill>
                  <a:srgbClr val="59595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Picture 1" descr="Super_Graphic_v01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584200"/>
            <a:ext cx="6412164" cy="627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381000"/>
            <a:ext cx="1828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48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_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6"/>
          <p:cNvSpPr>
            <a:spLocks noGrp="1"/>
          </p:cNvSpPr>
          <p:nvPr>
            <p:ph type="title" hasCustomPrompt="1"/>
          </p:nvPr>
        </p:nvSpPr>
        <p:spPr>
          <a:xfrm>
            <a:off x="711211" y="2616203"/>
            <a:ext cx="5486379" cy="1828799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algn="l">
              <a:defRPr sz="4667" b="0" i="0" baseline="0">
                <a:solidFill>
                  <a:srgbClr val="595959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TITLE LINE ONE</a:t>
            </a:r>
            <a:br>
              <a:rPr lang="en-US" dirty="0"/>
            </a:br>
            <a:r>
              <a:rPr lang="en-US" dirty="0"/>
              <a:t>TITLE LINE TWO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4648200"/>
            <a:ext cx="3556000" cy="406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33">
                <a:solidFill>
                  <a:srgbClr val="59595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2" name="Picture 11" descr="Super_Graphic_v01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584200"/>
            <a:ext cx="6412164" cy="627380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7620000" y="381000"/>
            <a:ext cx="4064000" cy="812800"/>
            <a:chOff x="5715000" y="285750"/>
            <a:chExt cx="3048000" cy="60960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5000" y="383501"/>
              <a:ext cx="1371600" cy="43564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1400" y="285750"/>
              <a:ext cx="13716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666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24324-E4E8-4178-ACDE-9C0DD911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E57B7-EB80-4EAD-BF74-BFF492FAB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FBFD0-B944-460E-A453-00F3BE8E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1B4B-9EA8-4420-8638-C6D2E84A68AB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B1050-A2B0-4543-992F-18D035E72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0F148-5899-46E1-A274-0D7AC04C0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5A3A-CA44-492E-948A-FD26A1428A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00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Page">
    <p:bg>
      <p:bgPr>
        <a:solidFill>
          <a:srgbClr val="203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6"/>
          <p:cNvSpPr>
            <a:spLocks noGrp="1"/>
          </p:cNvSpPr>
          <p:nvPr>
            <p:ph type="title" hasCustomPrompt="1"/>
          </p:nvPr>
        </p:nvSpPr>
        <p:spPr>
          <a:xfrm>
            <a:off x="711200" y="482601"/>
            <a:ext cx="4978400" cy="812799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algn="l">
              <a:defRPr sz="4533" b="0" i="0" baseline="0">
                <a:solidFill>
                  <a:srgbClr val="FFFFFF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5" name="Picture 14" descr="dashline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498599"/>
            <a:ext cx="660400" cy="304800"/>
          </a:xfrm>
          <a:prstGeom prst="rect">
            <a:avLst/>
          </a:prstGeom>
        </p:spPr>
      </p:pic>
      <p:pic>
        <p:nvPicPr>
          <p:cNvPr id="13" name="Picture 12" descr="dashline_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498599"/>
            <a:ext cx="660400" cy="304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2311400"/>
            <a:ext cx="4978400" cy="2844800"/>
          </a:xfrm>
          <a:prstGeom prst="rect">
            <a:avLst/>
          </a:prstGeom>
        </p:spPr>
        <p:txBody>
          <a:bodyPr vert="horz" lIns="0" tIns="0" rIns="0" bIns="0"/>
          <a:lstStyle>
            <a:lvl1pPr marL="685783" indent="-685783">
              <a:buAutoNum type="arabicPeriod"/>
              <a:defRPr sz="2933" baseline="0">
                <a:solidFill>
                  <a:srgbClr val="FFFFFF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Chapter 1</a:t>
            </a:r>
          </a:p>
          <a:p>
            <a:pPr lvl="0"/>
            <a:r>
              <a:rPr lang="en-US" dirty="0"/>
              <a:t>Chapter 2</a:t>
            </a:r>
          </a:p>
          <a:p>
            <a:pPr lvl="0"/>
            <a:r>
              <a:rPr lang="en-US" dirty="0"/>
              <a:t>Chapter 3</a:t>
            </a:r>
          </a:p>
          <a:p>
            <a:pPr lvl="0"/>
            <a:r>
              <a:rPr lang="en-US" dirty="0"/>
              <a:t>Chapter 4</a:t>
            </a:r>
          </a:p>
          <a:p>
            <a:pPr lvl="0"/>
            <a:r>
              <a:rPr lang="en-US" dirty="0"/>
              <a:t>Chapter 5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11200" y="6040866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rgbClr val="FFFFFF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6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8940800" y="457408"/>
            <a:ext cx="2861416" cy="563893"/>
            <a:chOff x="6705600" y="343056"/>
            <a:chExt cx="2146062" cy="42292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9272" y="343056"/>
              <a:ext cx="912390" cy="40817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5600" y="346266"/>
              <a:ext cx="1097280" cy="4197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3631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6"/>
          <p:cNvSpPr>
            <a:spLocks noGrp="1"/>
          </p:cNvSpPr>
          <p:nvPr>
            <p:ph type="title" hasCustomPrompt="1"/>
          </p:nvPr>
        </p:nvSpPr>
        <p:spPr>
          <a:xfrm>
            <a:off x="711200" y="482601"/>
            <a:ext cx="4978400" cy="812799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algn="l">
              <a:defRPr sz="4533" b="0" i="0" baseline="0">
                <a:solidFill>
                  <a:srgbClr val="595959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pic>
        <p:nvPicPr>
          <p:cNvPr id="15" name="Picture 14" descr="dashline_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498599"/>
            <a:ext cx="660400" cy="304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2311400"/>
            <a:ext cx="4978400" cy="2844800"/>
          </a:xfrm>
          <a:prstGeom prst="rect">
            <a:avLst/>
          </a:prstGeom>
        </p:spPr>
        <p:txBody>
          <a:bodyPr vert="horz" lIns="0" tIns="0" rIns="0" bIns="0"/>
          <a:lstStyle>
            <a:lvl1pPr marL="685783" indent="-685783">
              <a:buAutoNum type="arabicPeriod"/>
              <a:defRPr sz="2933" baseline="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Chapter 1</a:t>
            </a:r>
          </a:p>
          <a:p>
            <a:pPr lvl="0"/>
            <a:r>
              <a:rPr lang="en-US" dirty="0"/>
              <a:t>Chapter 2</a:t>
            </a:r>
          </a:p>
          <a:p>
            <a:pPr lvl="0"/>
            <a:r>
              <a:rPr lang="en-US" dirty="0"/>
              <a:t>Chapter 3</a:t>
            </a:r>
          </a:p>
          <a:p>
            <a:pPr lvl="0"/>
            <a:r>
              <a:rPr lang="en-US" dirty="0"/>
              <a:t>Chapter 4</a:t>
            </a:r>
          </a:p>
          <a:p>
            <a:pPr lvl="0"/>
            <a:r>
              <a:rPr lang="en-US" dirty="0"/>
              <a:t>Chapter 5</a:t>
            </a:r>
          </a:p>
        </p:txBody>
      </p:sp>
      <p:pic>
        <p:nvPicPr>
          <p:cNvPr id="11" name="Picture 10" descr="dashline_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498597"/>
            <a:ext cx="660400" cy="304800"/>
          </a:xfrm>
          <a:prstGeom prst="rect">
            <a:avLst/>
          </a:prstGeom>
        </p:spPr>
      </p:pic>
      <p:pic>
        <p:nvPicPr>
          <p:cNvPr id="12" name="Picture 11" descr="red_dashline_0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532464"/>
            <a:ext cx="626533" cy="270933"/>
          </a:xfrm>
          <a:prstGeom prst="rect">
            <a:avLst/>
          </a:prstGeom>
        </p:spPr>
      </p:pic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11200" y="6040866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rgbClr val="595959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fld id="{65FF4B5E-E568-9341-85E7-197C3D630C7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005221" y="457409"/>
            <a:ext cx="2785155" cy="533191"/>
            <a:chOff x="5667220" y="285750"/>
            <a:chExt cx="3175560" cy="607930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3267" y="285750"/>
              <a:ext cx="1369513" cy="60793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7220" y="344236"/>
              <a:ext cx="1529110" cy="48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6513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_Portra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604000" y="1600200"/>
            <a:ext cx="53848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on the icon to insert picture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9216" y="905932"/>
            <a:ext cx="5376784" cy="1041400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algn="l">
              <a:defRPr sz="3200" b="0" i="0" baseline="0">
                <a:solidFill>
                  <a:srgbClr val="002A6C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PORTRAIT IMAGE &amp; TEXT</a:t>
            </a:r>
          </a:p>
        </p:txBody>
      </p:sp>
      <p:pic>
        <p:nvPicPr>
          <p:cNvPr id="10" name="Picture 9" descr="dashline_blue_03.png"/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84" y="584200"/>
            <a:ext cx="457200" cy="84667"/>
          </a:xfrm>
          <a:prstGeom prst="rect">
            <a:avLst/>
          </a:prstGeom>
        </p:spPr>
      </p:pic>
      <p:pic>
        <p:nvPicPr>
          <p:cNvPr id="19" name="Picture 18" descr="dashline_blue_03.png"/>
          <p:cNvPicPr preferRelativeResize="0"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84" y="584200"/>
            <a:ext cx="457200" cy="84667"/>
          </a:xfrm>
          <a:prstGeom prst="rect">
            <a:avLst/>
          </a:prstGeom>
        </p:spPr>
      </p:pic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2413000"/>
            <a:ext cx="5384800" cy="30480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133" baseline="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text. Use grey to write and blue to highlight parts of the text</a:t>
            </a:r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11200" y="6040866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rgbClr val="595959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fld id="{65FF4B5E-E568-9341-85E7-197C3D630C7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005221" y="457409"/>
            <a:ext cx="2785155" cy="533191"/>
            <a:chOff x="5667220" y="285750"/>
            <a:chExt cx="3175560" cy="60793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3267" y="285750"/>
              <a:ext cx="1369513" cy="60793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7220" y="344236"/>
              <a:ext cx="1529110" cy="48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7739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_Portra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604000" y="1600200"/>
            <a:ext cx="5384800" cy="508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on the icon to insert picture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9216" y="890820"/>
            <a:ext cx="5376784" cy="1041400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algn="l">
              <a:defRPr sz="3200" b="0" i="0" baseline="0">
                <a:solidFill>
                  <a:srgbClr val="C2113A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PORTRAIT IMAGE &amp; TEXT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2413000"/>
            <a:ext cx="5384800" cy="3048000"/>
          </a:xfrm>
          <a:prstGeom prst="rect">
            <a:avLst/>
          </a:prstGeom>
        </p:spPr>
        <p:txBody>
          <a:bodyPr vert="horz" lIns="0" tIns="0" rIns="0" bIns="0"/>
          <a:lstStyle>
            <a:lvl1pPr marL="380990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2133">
                <a:solidFill>
                  <a:srgbClr val="595959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text. Use grey to write and red to highlight parts of the text</a:t>
            </a:r>
          </a:p>
        </p:txBody>
      </p:sp>
      <p:pic>
        <p:nvPicPr>
          <p:cNvPr id="15" name="Picture 14" descr="red_dashline_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82600"/>
            <a:ext cx="626533" cy="270933"/>
          </a:xfrm>
          <a:prstGeom prst="rect">
            <a:avLst/>
          </a:prstGeom>
        </p:spPr>
      </p:pic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11200" y="6040866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rgbClr val="595959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fld id="{65FF4B5E-E568-9341-85E7-197C3D630C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F635DE-F199-E144-8D76-E2E59F07B2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9294"/>
          <a:stretch/>
        </p:blipFill>
        <p:spPr>
          <a:xfrm>
            <a:off x="9550400" y="168396"/>
            <a:ext cx="2387600" cy="9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82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_Landscap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3429000"/>
            <a:ext cx="11785600" cy="3251200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Gill Sans MT" panose="020B0502020104020203" pitchFamily="34" charset="0"/>
                <a:cs typeface="Gill Sans"/>
              </a:defRPr>
            </a:lvl1pPr>
          </a:lstStyle>
          <a:p>
            <a:r>
              <a:rPr lang="en-US" dirty="0"/>
              <a:t>Click on the icon to insert picture</a:t>
            </a:r>
          </a:p>
          <a:p>
            <a:endParaRPr lang="en-US" dirty="0"/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711200" y="804332"/>
            <a:ext cx="4978401" cy="533400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algn="l">
              <a:defRPr sz="3200" b="0" i="0" baseline="0">
                <a:solidFill>
                  <a:srgbClr val="002A6C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LANDSCAPE IMAGE &amp; TEXT</a:t>
            </a:r>
          </a:p>
        </p:txBody>
      </p:sp>
      <p:pic>
        <p:nvPicPr>
          <p:cNvPr id="9" name="Picture 8" descr="dashline_blue_03.png"/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84" y="584200"/>
            <a:ext cx="457200" cy="84667"/>
          </a:xfrm>
          <a:prstGeom prst="rect">
            <a:avLst/>
          </a:prstGeom>
        </p:spPr>
      </p:pic>
      <p:pic>
        <p:nvPicPr>
          <p:cNvPr id="15" name="Picture 14" descr="dashline_blue_03.png"/>
          <p:cNvPicPr preferRelativeResize="0"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84" y="584200"/>
            <a:ext cx="457200" cy="84667"/>
          </a:xfrm>
          <a:prstGeom prst="rect">
            <a:avLst/>
          </a:prstGeom>
        </p:spPr>
      </p:pic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2108200"/>
            <a:ext cx="10160000" cy="10160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133" baseline="0" smtClean="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text. Use grey to write and blue to highlight parts of the text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11200" y="6040866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rgbClr val="595959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fld id="{65FF4B5E-E568-9341-85E7-197C3D630C7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005221" y="457409"/>
            <a:ext cx="2785155" cy="533191"/>
            <a:chOff x="5667220" y="285750"/>
            <a:chExt cx="3175560" cy="607930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3267" y="285750"/>
              <a:ext cx="1369513" cy="60793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7220" y="344236"/>
              <a:ext cx="1529110" cy="48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525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_Text_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711200" y="789220"/>
            <a:ext cx="4470400" cy="533400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algn="l">
              <a:defRPr sz="3200" b="0" i="0" baseline="0">
                <a:solidFill>
                  <a:srgbClr val="C2113A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LARGE TEXT PAGE</a:t>
            </a:r>
          </a:p>
        </p:txBody>
      </p:sp>
      <p:pic>
        <p:nvPicPr>
          <p:cNvPr id="23" name="Picture 22" descr="red_dashline_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82600"/>
            <a:ext cx="626533" cy="270933"/>
          </a:xfrm>
          <a:prstGeom prst="rect">
            <a:avLst/>
          </a:prstGeom>
        </p:spPr>
      </p:pic>
      <p:sp>
        <p:nvSpPr>
          <p:cNvPr id="2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803400"/>
            <a:ext cx="10769600" cy="36576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133" baseline="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text. Use grey to write and red to highlight parts of the text</a:t>
            </a: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11200" y="6040866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rgbClr val="595959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fld id="{65FF4B5E-E568-9341-85E7-197C3D630C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232" y="457409"/>
            <a:ext cx="1201144" cy="5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24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mall_Text_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711200" y="831479"/>
            <a:ext cx="4470400" cy="533400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algn="l">
              <a:defRPr sz="3200" b="0" i="0" baseline="0">
                <a:solidFill>
                  <a:srgbClr val="002A6C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SMALL TEXT PAGE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803400"/>
            <a:ext cx="10668000" cy="37592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933" baseline="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text. Use grey to write and blue to highlight parts of the text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381000"/>
            <a:ext cx="1828800" cy="8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91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_Example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red_dashline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82600"/>
            <a:ext cx="626533" cy="270933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711200" y="789220"/>
            <a:ext cx="4470400" cy="533400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algn="l">
              <a:defRPr sz="3200" b="0" i="0" baseline="0">
                <a:solidFill>
                  <a:srgbClr val="C2113A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CHART EXAMPLE 1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1625600" y="2717800"/>
            <a:ext cx="2336800" cy="1930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Gill Sans MT" panose="020B0502020104020203" pitchFamily="34" charset="0"/>
                <a:cs typeface="Gill Sans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673600" y="2717800"/>
            <a:ext cx="2336800" cy="1930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Gill Sans MT" panose="020B0502020104020203" pitchFamily="34" charset="0"/>
                <a:cs typeface="Gill Sans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8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7721600" y="2717800"/>
            <a:ext cx="2336800" cy="1930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Gill Sans MT" panose="020B0502020104020203" pitchFamily="34" charset="0"/>
                <a:cs typeface="Gill Sans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pic>
        <p:nvPicPr>
          <p:cNvPr id="13" name="Picture 12" descr="red_dashline_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82600"/>
            <a:ext cx="626533" cy="270933"/>
          </a:xfrm>
          <a:prstGeom prst="rect">
            <a:avLst/>
          </a:prstGeom>
        </p:spPr>
      </p:pic>
      <p:sp>
        <p:nvSpPr>
          <p:cNvPr id="2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600200"/>
            <a:ext cx="10871200" cy="7112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133" baseline="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text. Use grey to write and red to highlight parts of the text</a:t>
            </a: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11200" y="6040866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rgbClr val="595959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fld id="{65FF4B5E-E568-9341-85E7-197C3D630C7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005221" y="457409"/>
            <a:ext cx="2785155" cy="533191"/>
            <a:chOff x="5667220" y="285750"/>
            <a:chExt cx="3175560" cy="60793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3267" y="285750"/>
              <a:ext cx="1369513" cy="60793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7220" y="344236"/>
              <a:ext cx="1529110" cy="48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509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_Example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shline_blue_03.png"/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84" y="584200"/>
            <a:ext cx="457200" cy="84667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711200" y="804332"/>
            <a:ext cx="4470400" cy="533400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algn="l">
              <a:defRPr sz="3200" b="0" i="0" baseline="0">
                <a:solidFill>
                  <a:srgbClr val="002A6C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CHART EXAMPLE 2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2540000" y="2413000"/>
            <a:ext cx="6096000" cy="2946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Gill Sans MT" panose="020B0502020104020203" pitchFamily="34" charset="0"/>
                <a:cs typeface="Gill Sans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pic>
        <p:nvPicPr>
          <p:cNvPr id="8" name="Picture 7" descr="dashline_blue_03.png"/>
          <p:cNvPicPr preferRelativeResize="0"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84" y="584200"/>
            <a:ext cx="457200" cy="84667"/>
          </a:xfrm>
          <a:prstGeom prst="rect">
            <a:avLst/>
          </a:prstGeom>
        </p:spPr>
      </p:pic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600200"/>
            <a:ext cx="10769600" cy="7112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133" baseline="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text. Use grey to write and blue to highlight parts of the text.</a:t>
            </a: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11200" y="6040866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rgbClr val="595959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fld id="{65FF4B5E-E568-9341-85E7-197C3D630C7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005221" y="457409"/>
            <a:ext cx="2785155" cy="533191"/>
            <a:chOff x="5667220" y="285750"/>
            <a:chExt cx="3175560" cy="60793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3267" y="285750"/>
              <a:ext cx="1369513" cy="60793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7220" y="344236"/>
              <a:ext cx="1529110" cy="48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7908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p_Example_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red_dashline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82600"/>
            <a:ext cx="626533" cy="270933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711200" y="789220"/>
            <a:ext cx="5384800" cy="533400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algn="l">
              <a:defRPr sz="3200" b="0" i="0" baseline="0">
                <a:solidFill>
                  <a:srgbClr val="C2113A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MAP EXAMPLE </a:t>
            </a:r>
          </a:p>
        </p:txBody>
      </p:sp>
      <p:sp>
        <p:nvSpPr>
          <p:cNvPr id="18" name="Chart Placeholder 4"/>
          <p:cNvSpPr>
            <a:spLocks noGrp="1"/>
          </p:cNvSpPr>
          <p:nvPr>
            <p:ph type="chart" sz="quarter" idx="12" hasCustomPrompt="1"/>
          </p:nvPr>
        </p:nvSpPr>
        <p:spPr>
          <a:xfrm>
            <a:off x="6400800" y="1600200"/>
            <a:ext cx="4368800" cy="449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on the icon to insert map</a:t>
            </a:r>
          </a:p>
        </p:txBody>
      </p:sp>
      <p:pic>
        <p:nvPicPr>
          <p:cNvPr id="13" name="Picture 12" descr="red_dashline_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82600"/>
            <a:ext cx="626533" cy="270933"/>
          </a:xfrm>
          <a:prstGeom prst="rect">
            <a:avLst/>
          </a:prstGeom>
        </p:spPr>
      </p:pic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600200"/>
            <a:ext cx="5384800" cy="38608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133" baseline="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text. Use grey to write and red to highlight parts of the text..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11200" y="6040866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rgbClr val="595959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fld id="{65FF4B5E-E568-9341-85E7-197C3D630C7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005221" y="457409"/>
            <a:ext cx="2785155" cy="533191"/>
            <a:chOff x="5667220" y="285750"/>
            <a:chExt cx="3175560" cy="60793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3267" y="285750"/>
              <a:ext cx="1369513" cy="60793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7220" y="344236"/>
              <a:ext cx="1529110" cy="48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470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2BF1-5943-4F6A-9340-FF00E940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020-1275-4791-811E-9369C2880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E5B24-BFF7-4E52-8358-9AAAB7E7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1B4B-9EA8-4420-8638-C6D2E84A68AB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04B89-57D2-4676-8F16-277BADBE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95AC5-5F1A-4D2F-B22B-26592AE5F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5A3A-CA44-492E-948A-FD26A1428A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15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p_Example_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9005221" y="457409"/>
            <a:ext cx="2785155" cy="533191"/>
            <a:chOff x="5667220" y="285750"/>
            <a:chExt cx="3175560" cy="60793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3267" y="285750"/>
              <a:ext cx="1369513" cy="60793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7220" y="344236"/>
              <a:ext cx="1529110" cy="485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9221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_YOU">
    <p:bg>
      <p:bgPr>
        <a:solidFill>
          <a:srgbClr val="203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ashline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84200"/>
            <a:ext cx="660400" cy="304800"/>
          </a:xfrm>
          <a:prstGeom prst="rect">
            <a:avLst/>
          </a:prstGeom>
        </p:spPr>
      </p:pic>
      <p:sp>
        <p:nvSpPr>
          <p:cNvPr id="16" name="Title 16"/>
          <p:cNvSpPr>
            <a:spLocks noGrp="1"/>
          </p:cNvSpPr>
          <p:nvPr>
            <p:ph type="title" hasCustomPrompt="1"/>
          </p:nvPr>
        </p:nvSpPr>
        <p:spPr>
          <a:xfrm>
            <a:off x="1270000" y="584200"/>
            <a:ext cx="5486379" cy="711200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algn="l">
              <a:defRPr sz="4533" b="0" i="0" baseline="0">
                <a:solidFill>
                  <a:srgbClr val="FFFFFF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1" name="Picture 10" descr="dashline_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84200"/>
            <a:ext cx="660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43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808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64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587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271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34080A-2D64-46FE-9767-FA77F9E3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D172-C553-4172-905B-15D9702DEACE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DDDF01-3B05-4A84-8374-DA756ECC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9B48C-3A43-4DCE-8A76-BD70E363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C4F8-8C63-4EBE-B0D5-92FB39AF51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11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6B7FE-FFFD-4BE7-94CE-670FB655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B0E12-1E26-493E-B695-E5976BBCF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23F5B-3E55-402F-8347-C6EBBCC8C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433CB-BBF7-4A3E-B978-88FBF630A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1B4B-9EA8-4420-8638-C6D2E84A68AB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A5D6A-F4F7-4DA7-AB3E-F57DB68C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2FE09-C5B6-49F4-AF5B-A402BE012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5A3A-CA44-492E-948A-FD26A1428A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83589-E6CA-4CB6-9DF9-96DEEDAF0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79683-BC4B-46D7-AAB4-E001C9C1A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7A3EC-0007-4477-8BAB-EA1300937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7DE059-9726-40D2-B5D2-E05F3A53E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183E81-AE79-4AB3-B2CD-EF1ABFF1C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05EF91-07BF-45BC-9190-FA02D33C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1B4B-9EA8-4420-8638-C6D2E84A68AB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E8A8EC-A811-483F-A082-B35804E3B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C8F39D-5A5F-4795-83DE-D30C60FD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5A3A-CA44-492E-948A-FD26A1428A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2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5ED64-B1DC-4BCD-A498-43200550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B70A0D-5DF8-420D-B016-DB9E759D9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1B4B-9EA8-4420-8638-C6D2E84A68AB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6961E-12E3-4A6F-B4D3-59635D1A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7DE6F-C77D-4382-9150-E2E21700F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5A3A-CA44-492E-948A-FD26A1428A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503DC6-6FCF-4D43-87E1-ED959F0A7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1B4B-9EA8-4420-8638-C6D2E84A68AB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4217ED-E044-4CF9-A574-FAE1526E3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3308C-FCEA-415B-ACB9-F8E674ACE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5A3A-CA44-492E-948A-FD26A1428A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4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D3B9-23EA-417A-890A-157782D6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F24CE-B87B-4BCE-A826-81C7A45CF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6FC58-EC1F-4027-8461-6D7460E92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F5494-4424-48DE-9A74-D90FDDFE3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1B4B-9EA8-4420-8638-C6D2E84A68AB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1924E-5860-421A-AD25-1724088E3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F671-CE9D-4992-870E-86CF14400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5A3A-CA44-492E-948A-FD26A1428A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7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8D3F-C2EB-46EE-BEC8-F9215209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D07DDC-5B74-470B-8E5E-A7319BD41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36C929-AA94-4945-8930-012429560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84ED5-5386-44E8-967C-A0B198BB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1B4B-9EA8-4420-8638-C6D2E84A68AB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0D127-3222-4035-8110-38433162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5DE66-9EFE-408F-BBAA-71E6A638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5A3A-CA44-492E-948A-FD26A1428A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9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image" Target="../media/image3.wmf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28BB98-E14E-416F-ABCC-2B6E582E0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F7786-9CEC-41DF-A01B-1146A461B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996BD-9C54-46D1-9A0F-B808FF65A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61B4B-9EA8-4420-8638-C6D2E84A68AB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DEAD8-07F7-4264-98AC-379341A38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E9B35-20F8-4548-8D9A-927D04F81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F5A3A-CA44-492E-948A-FD26A1428A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4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83" r:id="rId14"/>
    <p:sldLayoutId id="214748368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rder_6pe9.wmf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4400" y="562821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7" b="0" i="0">
                <a:solidFill>
                  <a:srgbClr val="FFFFFF"/>
                </a:solidFill>
                <a:latin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fld id="{65FF4B5E-E568-9341-85E7-197C3D630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0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5" r:id="rId21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IP@IRENA.org" TargetMode="External"/><Relationship Id="rId2" Type="http://schemas.openxmlformats.org/officeDocument/2006/relationships/hyperlink" Target="https://irena.org/irenaforcip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gif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rena.org/irenaforci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4BBC5B5-C193-284B-A603-5ACA662E2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54238"/>
            <a:ext cx="12192000" cy="950230"/>
          </a:xfrm>
        </p:spPr>
        <p:txBody>
          <a:bodyPr>
            <a:normAutofit/>
          </a:bodyPr>
          <a:lstStyle/>
          <a:p>
            <a:r>
              <a:rPr lang="en-GB" dirty="0"/>
              <a:t>Unlocking Renewable Energy Investments</a:t>
            </a:r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5B467278-13FB-844D-914E-932955A90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IRENA for the Climate Investment Platform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544574-C40A-1448-96F0-19BC270A7AA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6172200"/>
            <a:ext cx="12192000" cy="36512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Tarig Ahmed, </a:t>
            </a:r>
            <a:r>
              <a:rPr lang="en-US" dirty="0" err="1"/>
              <a:t>Programme</a:t>
            </a:r>
            <a:r>
              <a:rPr lang="en-US" dirty="0"/>
              <a:t> Officer, IRENA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474AE5A2-C963-C741-9E4F-8DF3F9587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03" y="4181836"/>
            <a:ext cx="5207794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34192622-91F6-634C-A80E-AEBB8363BD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220" y="260689"/>
            <a:ext cx="2536250" cy="64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C2FF94-AD6D-6D4C-B118-7ACF7404FC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203819"/>
            <a:ext cx="2392246" cy="71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2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5216F-7CE6-D648-ACB3-48A5C557409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95400"/>
            <a:ext cx="5080000" cy="4775200"/>
          </a:xfrm>
        </p:spPr>
        <p:txBody>
          <a:bodyPr>
            <a:normAutofit lnSpcReduction="10000"/>
          </a:bodyPr>
          <a:lstStyle/>
          <a:p>
            <a:endParaRPr lang="en-US" sz="1867" dirty="0"/>
          </a:p>
          <a:p>
            <a:r>
              <a:rPr lang="en-US" sz="1867" dirty="0"/>
              <a:t>Organizations aiming to become a partners to the CIP and would like to support/invest CIP projects or have access to the CIP pipeline of projects are encouraged to apply through </a:t>
            </a:r>
            <a:r>
              <a:rPr lang="en-US" sz="1867" dirty="0">
                <a:solidFill>
                  <a:srgbClr val="002060"/>
                </a:solidFill>
              </a:rPr>
              <a:t>Become a Partner at </a:t>
            </a:r>
            <a:r>
              <a:rPr lang="en-US" sz="1867" dirty="0">
                <a:hlinkClick r:id="rId2"/>
              </a:rPr>
              <a:t>https://irena.org/irenaforcip</a:t>
            </a:r>
            <a:endParaRPr lang="en-US" sz="1867" dirty="0"/>
          </a:p>
          <a:p>
            <a:r>
              <a:rPr lang="en-US" sz="1867" dirty="0"/>
              <a:t>Or send an Email to </a:t>
            </a:r>
            <a:r>
              <a:rPr lang="en-US" sz="1867" dirty="0">
                <a:solidFill>
                  <a:srgbClr val="002060"/>
                </a:solidFill>
                <a:hlinkClick r:id="rId3"/>
              </a:rPr>
              <a:t>CIP@IRENA.org</a:t>
            </a:r>
            <a:r>
              <a:rPr lang="en-US" sz="1867" dirty="0">
                <a:solidFill>
                  <a:srgbClr val="002060"/>
                </a:solidFill>
              </a:rPr>
              <a:t>;</a:t>
            </a:r>
          </a:p>
          <a:p>
            <a:r>
              <a:rPr lang="en-US" sz="1867" dirty="0">
                <a:solidFill>
                  <a:srgbClr val="002060"/>
                </a:solidFill>
              </a:rPr>
              <a:t>Abartley@irena.org</a:t>
            </a:r>
          </a:p>
          <a:p>
            <a:endParaRPr lang="en-US" sz="1867" dirty="0"/>
          </a:p>
          <a:p>
            <a:r>
              <a:rPr lang="en-US" sz="1867" dirty="0"/>
              <a:t>Project proponents seeking support for technical assistance or for access to funding are invited to apply through </a:t>
            </a:r>
            <a:r>
              <a:rPr lang="en-US" sz="1867" dirty="0">
                <a:solidFill>
                  <a:srgbClr val="002060"/>
                </a:solidFill>
              </a:rPr>
              <a:t>Submit a Request at </a:t>
            </a:r>
            <a:r>
              <a:rPr lang="en-US" sz="1867" dirty="0">
                <a:hlinkClick r:id="rId2"/>
              </a:rPr>
              <a:t>https://irena.org/irenaforcip</a:t>
            </a:r>
            <a:endParaRPr lang="en-US" sz="1867" dirty="0"/>
          </a:p>
          <a:p>
            <a:r>
              <a:rPr lang="en-US" sz="1867" dirty="0"/>
              <a:t>Or send an Email to </a:t>
            </a:r>
            <a:r>
              <a:rPr lang="en-US" sz="1867" dirty="0">
                <a:solidFill>
                  <a:srgbClr val="002060"/>
                </a:solidFill>
                <a:hlinkClick r:id="rId3"/>
              </a:rPr>
              <a:t>CIP@IRENA.org</a:t>
            </a:r>
            <a:r>
              <a:rPr lang="en-US" sz="1867" dirty="0">
                <a:solidFill>
                  <a:srgbClr val="002060"/>
                </a:solidFill>
              </a:rPr>
              <a:t>;</a:t>
            </a:r>
          </a:p>
          <a:p>
            <a:r>
              <a:rPr lang="en-US" sz="1867" dirty="0">
                <a:solidFill>
                  <a:srgbClr val="002060"/>
                </a:solidFill>
              </a:rPr>
              <a:t>JJeong@irena.org</a:t>
            </a:r>
          </a:p>
          <a:p>
            <a:endParaRPr lang="en-US" sz="1867" dirty="0">
              <a:solidFill>
                <a:srgbClr val="002060"/>
              </a:solidFill>
            </a:endParaRPr>
          </a:p>
          <a:p>
            <a:endParaRPr lang="en-US" sz="1867" dirty="0"/>
          </a:p>
          <a:p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59B7C68-0759-4D18-9FDD-FA77A232A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3" y="1698134"/>
            <a:ext cx="5377573" cy="416926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FD39CA4-F909-45E1-8DC1-08BCBB3FDB4F}"/>
              </a:ext>
            </a:extLst>
          </p:cNvPr>
          <p:cNvSpPr txBox="1">
            <a:spLocks/>
          </p:cNvSpPr>
          <p:nvPr/>
        </p:nvSpPr>
        <p:spPr>
          <a:xfrm>
            <a:off x="406400" y="478923"/>
            <a:ext cx="9550400" cy="533400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rgbClr val="002A6C"/>
                </a:solidFill>
                <a:latin typeface="Gill Sans MT" panose="020B0502020104020203" pitchFamily="34" charset="0"/>
                <a:ea typeface="+mj-ea"/>
                <a:cs typeface="Gill Sans MT" panose="020B0502020104020203" pitchFamily="34" charset="0"/>
              </a:defRPr>
            </a:lvl1pPr>
          </a:lstStyle>
          <a:p>
            <a:pPr marL="285750" indent="-285750" defTabSz="914400" fontAlgn="base">
              <a:lnSpc>
                <a:spcPct val="90000"/>
              </a:lnSpc>
            </a:pPr>
            <a:r>
              <a:rPr lang="en-US" sz="3200" b="1" dirty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Who to Contact and Where to Apply</a:t>
            </a:r>
          </a:p>
        </p:txBody>
      </p:sp>
    </p:spTree>
    <p:extLst>
      <p:ext uri="{BB962C8B-B14F-4D97-AF65-F5344CB8AC3E}">
        <p14:creationId xmlns:p14="http://schemas.microsoft.com/office/powerpoint/2010/main" val="413754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ABF48F-79A3-470C-BBD2-0113BDCE1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09" y="3143259"/>
            <a:ext cx="2619375" cy="933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C34E08-054D-4D63-99D4-A6FC07EEC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909" y="4922917"/>
            <a:ext cx="3092520" cy="1076801"/>
          </a:xfrm>
          <a:prstGeom prst="rect">
            <a:avLst/>
          </a:prstGeom>
        </p:spPr>
      </p:pic>
      <p:pic>
        <p:nvPicPr>
          <p:cNvPr id="1050" name="Picture 26" descr="Alliance for Rural Electrification | Energy For All">
            <a:extLst>
              <a:ext uri="{FF2B5EF4-FFF2-40B4-BE49-F238E27FC236}">
                <a16:creationId xmlns:a16="http://schemas.microsoft.com/office/drawing/2014/main" id="{3AF647E7-1E68-4382-A9B4-413E9E1F4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35" y="2200207"/>
            <a:ext cx="1867886" cy="140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uropean Bank for Reconstruction and Development (EBRD) Vector ...">
            <a:extLst>
              <a:ext uri="{FF2B5EF4-FFF2-40B4-BE49-F238E27FC236}">
                <a16:creationId xmlns:a16="http://schemas.microsoft.com/office/drawing/2014/main" id="{B9188922-FE58-4485-AC3A-31A765390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" y="1048249"/>
            <a:ext cx="2453225" cy="136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nsparent World Bank Logo Png - World Bank Logo Png, Png ...">
            <a:extLst>
              <a:ext uri="{FF2B5EF4-FFF2-40B4-BE49-F238E27FC236}">
                <a16:creationId xmlns:a16="http://schemas.microsoft.com/office/drawing/2014/main" id="{A672A84B-9F79-49E9-A0D8-3FB44477F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156" y="1152939"/>
            <a:ext cx="2453225" cy="122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0FEF90-064C-4A17-B6F8-223CF945A4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042" y="1044650"/>
            <a:ext cx="1438275" cy="1428750"/>
          </a:xfrm>
          <a:prstGeom prst="rect">
            <a:avLst/>
          </a:prstGeom>
        </p:spPr>
      </p:pic>
      <p:pic>
        <p:nvPicPr>
          <p:cNvPr id="1030" name="Picture 6" descr="Islamic Development Bank (IsDB) Logo Vector - (.SVG + .PNG ...">
            <a:extLst>
              <a:ext uri="{FF2B5EF4-FFF2-40B4-BE49-F238E27FC236}">
                <a16:creationId xmlns:a16="http://schemas.microsoft.com/office/drawing/2014/main" id="{42A2075C-9ADE-4A95-9D4D-41903AE3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073" y="3704828"/>
            <a:ext cx="2362200" cy="131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bout Green for Growth Fund | Green for Growth Fund">
            <a:extLst>
              <a:ext uri="{FF2B5EF4-FFF2-40B4-BE49-F238E27FC236}">
                <a16:creationId xmlns:a16="http://schemas.microsoft.com/office/drawing/2014/main" id="{35F6A9C9-7C87-4F60-99E9-6F7044025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446" y="2802349"/>
            <a:ext cx="3254516" cy="112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ab States and Sustainable Energy Capabilities -- rcreee | PRLog">
            <a:extLst>
              <a:ext uri="{FF2B5EF4-FFF2-40B4-BE49-F238E27FC236}">
                <a16:creationId xmlns:a16="http://schemas.microsoft.com/office/drawing/2014/main" id="{54531392-724F-467B-9434-123F4365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93" y="2448240"/>
            <a:ext cx="2203236" cy="72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nel Green Power Logo Vector">
            <a:extLst>
              <a:ext uri="{FF2B5EF4-FFF2-40B4-BE49-F238E27FC236}">
                <a16:creationId xmlns:a16="http://schemas.microsoft.com/office/drawing/2014/main" id="{C0339EC8-33A3-4ED2-840F-1C5BD067E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994" y="5016821"/>
            <a:ext cx="1323566" cy="132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MO â Netherlands Development Finance Company Logo Vector">
            <a:extLst>
              <a:ext uri="{FF2B5EF4-FFF2-40B4-BE49-F238E27FC236}">
                <a16:creationId xmlns:a16="http://schemas.microsoft.com/office/drawing/2014/main" id="{171B5FED-8849-45A8-85FC-57D202A4C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34" y="1152940"/>
            <a:ext cx="2447627" cy="88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UNIDO ITPO GERMANY I BONN">
            <a:extLst>
              <a:ext uri="{FF2B5EF4-FFF2-40B4-BE49-F238E27FC236}">
                <a16:creationId xmlns:a16="http://schemas.microsoft.com/office/drawing/2014/main" id="{305DD127-B6DC-4E01-8C46-E35DCB1A2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166" y="4388193"/>
            <a:ext cx="1978224" cy="79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4Africa Foundation (@RES4Africa) | Twitter">
            <a:extLst>
              <a:ext uri="{FF2B5EF4-FFF2-40B4-BE49-F238E27FC236}">
                <a16:creationId xmlns:a16="http://schemas.microsoft.com/office/drawing/2014/main" id="{F19E569D-F77F-416A-A704-6375E3F0D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48" y="3288787"/>
            <a:ext cx="1613458" cy="161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File:Cassa Depositi e Prestiti logo.svg - Wikimedia Commons">
            <a:extLst>
              <a:ext uri="{FF2B5EF4-FFF2-40B4-BE49-F238E27FC236}">
                <a16:creationId xmlns:a16="http://schemas.microsoft.com/office/drawing/2014/main" id="{490750A1-2355-4A81-A346-6A57B705A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5" y="5784438"/>
            <a:ext cx="1698415" cy="8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049512-DA81-44A5-A07D-8D791DD909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59222" y="6252691"/>
            <a:ext cx="3132778" cy="494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ACA6E8-30E5-40DB-868F-7FD750BE4B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92813" y="6043853"/>
            <a:ext cx="2582690" cy="796787"/>
          </a:xfrm>
          <a:prstGeom prst="rect">
            <a:avLst/>
          </a:prstGeom>
        </p:spPr>
      </p:pic>
      <p:pic>
        <p:nvPicPr>
          <p:cNvPr id="1052" name="Picture 28" descr="File:Logo rijksoverheid.svg - Wikipedia">
            <a:extLst>
              <a:ext uri="{FF2B5EF4-FFF2-40B4-BE49-F238E27FC236}">
                <a16:creationId xmlns:a16="http://schemas.microsoft.com/office/drawing/2014/main" id="{17F11655-AA5A-46F0-BAE2-6EB73C1A5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495" y="4076709"/>
            <a:ext cx="1000920" cy="17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DD731E-1F14-4E1F-A35F-12FF8FF650D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57877" y="4902245"/>
            <a:ext cx="2119978" cy="1000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48507B-5E55-49B1-A0FE-3037A2C04DB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897381" y="2829324"/>
            <a:ext cx="2791785" cy="7430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77189C-2C95-4032-92A1-BBB2D8A7CED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73493" y="4055763"/>
            <a:ext cx="1606778" cy="1595078"/>
          </a:xfrm>
          <a:prstGeom prst="rect">
            <a:avLst/>
          </a:prstGeom>
        </p:spPr>
      </p:pic>
      <p:pic>
        <p:nvPicPr>
          <p:cNvPr id="3" name="Picture 2" descr="Japan International Cooperation Agency | Brands of the World ...">
            <a:extLst>
              <a:ext uri="{FF2B5EF4-FFF2-40B4-BE49-F238E27FC236}">
                <a16:creationId xmlns:a16="http://schemas.microsoft.com/office/drawing/2014/main" id="{1F747FC4-DD2B-49F3-A660-A6F8C7E59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84" y="3572411"/>
            <a:ext cx="1544314" cy="154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79BAAA-A377-4B8F-9FC8-879DE0F5486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00410" y="998949"/>
            <a:ext cx="1348823" cy="13488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A33A0D-089E-421B-9EA4-45CD7865B20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098109" y="2155572"/>
            <a:ext cx="2505190" cy="559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6B6344-E19C-42A3-93AF-2FA74F0E928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744679" y="5497972"/>
            <a:ext cx="1547560" cy="661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52BE10-4307-41E5-BAA7-F5C6D37A26F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607843" y="5841739"/>
            <a:ext cx="2524240" cy="9256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BF4136-EF3A-4561-B3B9-C6DABD41282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683342" y="2457750"/>
            <a:ext cx="2077856" cy="1065010"/>
          </a:xfrm>
          <a:prstGeom prst="rect">
            <a:avLst/>
          </a:prstGeom>
        </p:spPr>
      </p:pic>
      <p:pic>
        <p:nvPicPr>
          <p:cNvPr id="1044" name="Picture 20" descr="CARICOM Development Fund - Home | Facebook">
            <a:extLst>
              <a:ext uri="{FF2B5EF4-FFF2-40B4-BE49-F238E27FC236}">
                <a16:creationId xmlns:a16="http://schemas.microsoft.com/office/drawing/2014/main" id="{D31347CC-9FC5-4ACF-97B3-E8C5FDCCF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66" y="1181688"/>
            <a:ext cx="1452643" cy="145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37A4428-8071-41BA-B857-93B577D4A264}"/>
              </a:ext>
            </a:extLst>
          </p:cNvPr>
          <p:cNvSpPr/>
          <p:nvPr/>
        </p:nvSpPr>
        <p:spPr>
          <a:xfrm>
            <a:off x="280818" y="329625"/>
            <a:ext cx="11606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rtl="1">
              <a:tabLst>
                <a:tab pos="342900" algn="l"/>
              </a:tabLst>
            </a:pPr>
            <a:r>
              <a:rPr lang="en-US" altLang="ko-KR" sz="3200" b="1" dirty="0">
                <a:solidFill>
                  <a:srgbClr val="0872A6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Key Partners</a:t>
            </a:r>
          </a:p>
        </p:txBody>
      </p:sp>
    </p:spTree>
    <p:extLst>
      <p:ext uri="{BB962C8B-B14F-4D97-AF65-F5344CB8AC3E}">
        <p14:creationId xmlns:p14="http://schemas.microsoft.com/office/powerpoint/2010/main" val="1705721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11B43-BDA0-4C7A-86D8-66D7C3F289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Contents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D403F-11F8-4B17-BC83-64DAB0F4F3F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80990" fontAlgn="base"/>
            <a:r>
              <a:rPr lang="en-US" sz="2400" dirty="0"/>
              <a:t>What the Climate Investment Platform (CIP) what need it addresses</a:t>
            </a:r>
          </a:p>
          <a:p>
            <a:pPr marL="380990" fontAlgn="base"/>
            <a:r>
              <a:rPr lang="en-US" sz="2400" dirty="0"/>
              <a:t>Who can access the CIP and how to access the CIP support</a:t>
            </a:r>
          </a:p>
          <a:p>
            <a:pPr marL="380990" fontAlgn="base"/>
            <a:r>
              <a:rPr lang="en-US" sz="2400" dirty="0"/>
              <a:t>Eligibility criteria</a:t>
            </a:r>
          </a:p>
          <a:p>
            <a:pPr marL="380990" fontAlgn="base"/>
            <a:r>
              <a:rPr lang="en-US" sz="2400" dirty="0"/>
              <a:t>CIP Registered Projects and IRENA’s Project Support</a:t>
            </a:r>
          </a:p>
          <a:p>
            <a:pPr marL="380990" fontAlgn="base"/>
            <a:r>
              <a:rPr lang="en-US" sz="2400" dirty="0"/>
              <a:t>CIP Partners</a:t>
            </a:r>
          </a:p>
          <a:p>
            <a:pPr marL="380990" fontAlgn="base"/>
            <a:r>
              <a:rPr lang="en-US" sz="2400" dirty="0"/>
              <a:t>CIP Project Facilitation and Support lifecycle</a:t>
            </a:r>
          </a:p>
          <a:p>
            <a:pPr marL="380990" fontAlgn="base"/>
            <a:r>
              <a:rPr lang="en-US" sz="2400" dirty="0"/>
              <a:t>Who to Contact and Where to Apply</a:t>
            </a:r>
          </a:p>
          <a:p>
            <a:pPr marL="380990"/>
            <a:endParaRPr lang="en-US" sz="2400" dirty="0">
              <a:highlight>
                <a:srgbClr val="FFFF00"/>
              </a:highlight>
            </a:endParaRPr>
          </a:p>
          <a:p>
            <a:pPr marL="380990"/>
            <a:endParaRPr lang="en-US" sz="24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400" dirty="0">
                <a:highlight>
                  <a:srgbClr val="FFFF00"/>
                </a:highlight>
              </a:rPr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B512A-CA8E-4369-B0B9-A2D8155AFA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541564" y="6356350"/>
            <a:ext cx="181223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5FF4B5E-E568-9341-85E7-197C3D630C7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9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6492876"/>
            <a:ext cx="91440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C68D639-7D79-F14C-8C79-DFCDD7E070CD}"/>
              </a:ext>
            </a:extLst>
          </p:cNvPr>
          <p:cNvSpPr txBox="1">
            <a:spLocks/>
          </p:cNvSpPr>
          <p:nvPr/>
        </p:nvSpPr>
        <p:spPr>
          <a:xfrm>
            <a:off x="115062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51176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235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35285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47046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58807" algn="l" defTabSz="102352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070568" algn="l" defTabSz="102352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582330" algn="l" defTabSz="102352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094092" algn="l" defTabSz="102352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A06B1E7-21B8-4C37-8EB9-3B9E4E23EB19}" type="slidenum">
              <a:rPr lang="en-US" sz="1000" kern="0" smtClean="0">
                <a:solidFill>
                  <a:sysClr val="windowText" lastClr="000000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16D2FF-F334-4383-BBB5-F2718A67F388}"/>
              </a:ext>
            </a:extLst>
          </p:cNvPr>
          <p:cNvSpPr/>
          <p:nvPr/>
        </p:nvSpPr>
        <p:spPr>
          <a:xfrm>
            <a:off x="304800" y="304800"/>
            <a:ext cx="1150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rtl="1">
              <a:tabLst>
                <a:tab pos="342900" algn="l"/>
              </a:tabLst>
            </a:pPr>
            <a:r>
              <a:rPr lang="en-US" altLang="ko-KR" sz="3200" b="1" dirty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IRENA for CIP – Key Features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2BFBC5-9200-4E82-8233-E8FC55AE9D58}"/>
              </a:ext>
            </a:extLst>
          </p:cNvPr>
          <p:cNvSpPr txBox="1"/>
          <p:nvPr/>
        </p:nvSpPr>
        <p:spPr>
          <a:xfrm>
            <a:off x="7241274" y="313494"/>
            <a:ext cx="4645926" cy="11387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250</a:t>
            </a:r>
            <a:r>
              <a:rPr lang="en-US" sz="3600" b="1" dirty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Registered Partners</a:t>
            </a:r>
          </a:p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57</a:t>
            </a:r>
            <a:r>
              <a:rPr lang="en-US" sz="3200" b="1" dirty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Registered Financial Institutions*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D26A02-063C-47C5-89FC-0E6AEEF37293}"/>
              </a:ext>
            </a:extLst>
          </p:cNvPr>
          <p:cNvSpPr/>
          <p:nvPr/>
        </p:nvSpPr>
        <p:spPr>
          <a:xfrm>
            <a:off x="73930" y="805756"/>
            <a:ext cx="7091144" cy="3031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4763">
              <a:lnSpc>
                <a:spcPct val="105000"/>
              </a:lnSpc>
              <a:tabLst>
                <a:tab pos="174625" algn="l"/>
              </a:tabLst>
            </a:pPr>
            <a:r>
              <a:rPr lang="en-US" altLang="ko-KR" b="1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Climate Invest Platform (CIP) </a:t>
            </a:r>
            <a:r>
              <a:rPr lang="en-US" altLang="ko-KR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is a joint initiative of </a:t>
            </a:r>
            <a:r>
              <a:rPr lang="en-US" altLang="ko-KR" b="1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IRENA, UNDP, and </a:t>
            </a:r>
            <a:r>
              <a:rPr lang="en-US" altLang="ko-KR" b="1" dirty="0" err="1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SEforALL</a:t>
            </a:r>
            <a:r>
              <a:rPr lang="en-US" altLang="ko-KR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 in coordination with </a:t>
            </a:r>
            <a:r>
              <a:rPr lang="en-US" altLang="ko-KR" b="1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Green Climate Fund (GCF)</a:t>
            </a:r>
            <a:r>
              <a:rPr lang="en-US" altLang="ko-KR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. </a:t>
            </a:r>
          </a:p>
          <a:p>
            <a:pPr marL="174625" indent="-4763">
              <a:lnSpc>
                <a:spcPct val="105000"/>
              </a:lnSpc>
              <a:tabLst>
                <a:tab pos="174625" algn="l"/>
              </a:tabLst>
            </a:pPr>
            <a:r>
              <a:rPr lang="en-US" altLang="ko-KR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The CIP cover four </a:t>
            </a:r>
            <a:r>
              <a:rPr lang="en-US" altLang="ko-KR" b="1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key building blocks </a:t>
            </a:r>
            <a:r>
              <a:rPr lang="en-US" altLang="ko-KR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in the climate finance value-chain: </a:t>
            </a:r>
          </a:p>
          <a:p>
            <a:pPr marL="967373" lvl="1" indent="-285750">
              <a:lnSpc>
                <a:spcPct val="105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US" altLang="ko-KR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Track 1 - Climate targets</a:t>
            </a:r>
          </a:p>
          <a:p>
            <a:pPr marL="967373" lvl="1" indent="-285750">
              <a:lnSpc>
                <a:spcPct val="105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US" altLang="ko-KR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Track 2 - Policies and regulations</a:t>
            </a:r>
          </a:p>
          <a:p>
            <a:pPr marL="967373" lvl="1" indent="-285750">
              <a:lnSpc>
                <a:spcPct val="105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US" altLang="ko-KR" b="1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Track 3 - Market Place</a:t>
            </a:r>
          </a:p>
          <a:p>
            <a:pPr marL="967373" lvl="1" indent="-285750">
              <a:lnSpc>
                <a:spcPct val="105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en-US" altLang="ko-KR" b="1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Track 4 - Financial De-risking</a:t>
            </a:r>
          </a:p>
          <a:p>
            <a:pPr marL="169862">
              <a:lnSpc>
                <a:spcPct val="105000"/>
              </a:lnSpc>
              <a:tabLst>
                <a:tab pos="174625" algn="l"/>
              </a:tabLst>
            </a:pPr>
            <a:r>
              <a:rPr lang="en-US" altLang="ko-KR" b="1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IRENA</a:t>
            </a:r>
            <a:r>
              <a:rPr lang="en-US" altLang="ko-KR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 is leading </a:t>
            </a:r>
            <a:r>
              <a:rPr lang="en-US" altLang="ko-KR" b="1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the CIP risk-mitigation and matchmaking</a:t>
            </a:r>
            <a:r>
              <a:rPr lang="en-US" altLang="ko-KR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 activities</a:t>
            </a:r>
          </a:p>
          <a:p>
            <a:pPr marL="174625" indent="-4763">
              <a:lnSpc>
                <a:spcPct val="105000"/>
              </a:lnSpc>
              <a:tabLst>
                <a:tab pos="174625" algn="l"/>
              </a:tabLst>
            </a:pPr>
            <a:r>
              <a:rPr lang="en-US" altLang="ko-KR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Through the “IRENA for CIP” </a:t>
            </a:r>
          </a:p>
          <a:p>
            <a:pPr marL="457200">
              <a:lnSpc>
                <a:spcPct val="105000"/>
              </a:lnSpc>
              <a:tabLst>
                <a:tab pos="342900" algn="l"/>
              </a:tabLst>
            </a:pPr>
            <a:endParaRPr lang="en-US" altLang="ko-KR" sz="200" dirty="0">
              <a:solidFill>
                <a:srgbClr val="006699"/>
              </a:solidFill>
              <a:latin typeface="Calibri" panose="020F0502020204030204" pitchFamily="34" charset="0"/>
              <a:ea typeface="Segoe UI Symbol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52BD21-4572-45C5-923C-1A511C194DA1}"/>
              </a:ext>
            </a:extLst>
          </p:cNvPr>
          <p:cNvSpPr txBox="1"/>
          <p:nvPr/>
        </p:nvSpPr>
        <p:spPr>
          <a:xfrm>
            <a:off x="475728" y="6583362"/>
            <a:ext cx="107765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*</a:t>
            </a:r>
            <a:r>
              <a:rPr lang="en-US" sz="900" dirty="0"/>
              <a:t> Bilateral/Multilateral Financial Institutions and Private Investors (registered on the CIP website and/or have MOU with IRENA. </a:t>
            </a:r>
            <a:r>
              <a:rPr lang="en-US" sz="900" b="1" dirty="0"/>
              <a:t>**</a:t>
            </a:r>
            <a:r>
              <a:rPr lang="en-US" sz="900" dirty="0"/>
              <a:t>The statistics come from the analysis of the CIP partners application document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5BF29D-2BDC-4551-849D-B7797AB9BD86}"/>
              </a:ext>
            </a:extLst>
          </p:cNvPr>
          <p:cNvSpPr txBox="1"/>
          <p:nvPr/>
        </p:nvSpPr>
        <p:spPr>
          <a:xfrm>
            <a:off x="7215634" y="1500040"/>
            <a:ext cx="4645926" cy="12926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218</a:t>
            </a:r>
            <a:r>
              <a:rPr lang="en-US" sz="3200" b="1" dirty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Projects Submitted for Consideration</a:t>
            </a:r>
            <a:br>
              <a:rPr lang="en-US" sz="1800" b="1" dirty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50</a:t>
            </a:r>
            <a:r>
              <a:rPr lang="en-US" sz="1800" b="1" dirty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 P</a:t>
            </a:r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rojects Eligible for TA and facilitation support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227B9A-389C-4B23-9F80-C7B8F700F09B}"/>
              </a:ext>
            </a:extLst>
          </p:cNvPr>
          <p:cNvSpPr/>
          <p:nvPr/>
        </p:nvSpPr>
        <p:spPr>
          <a:xfrm>
            <a:off x="304800" y="3808873"/>
            <a:ext cx="4857135" cy="1243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2" indent="-285750" algn="just">
              <a:lnSpc>
                <a:spcPct val="105000"/>
              </a:lnSpc>
              <a:buFont typeface="Wingdings" panose="05000000000000000000" pitchFamily="2" charset="2"/>
              <a:buChar char="q"/>
              <a:tabLst>
                <a:tab pos="174625" algn="l"/>
              </a:tabLst>
            </a:pPr>
            <a:r>
              <a:rPr lang="en-US" altLang="ko-KR" b="1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CIP’s mandate </a:t>
            </a:r>
            <a:r>
              <a:rPr lang="en-US" altLang="ko-KR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is to </a:t>
            </a:r>
            <a:r>
              <a:rPr lang="en-US" altLang="ko-KR" dirty="0" err="1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mobilise</a:t>
            </a:r>
            <a:r>
              <a:rPr lang="en-US" altLang="ko-KR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 capital towards developing countries to accelerate the </a:t>
            </a:r>
            <a:r>
              <a:rPr lang="en-US" altLang="ko-KR" b="1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scale of RE technologies to meet NDCs targets </a:t>
            </a:r>
            <a:r>
              <a:rPr lang="en-US" altLang="ko-KR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and SDG compliance.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19B625-F99F-4F87-93F0-832860EC2450}"/>
              </a:ext>
            </a:extLst>
          </p:cNvPr>
          <p:cNvSpPr/>
          <p:nvPr/>
        </p:nvSpPr>
        <p:spPr>
          <a:xfrm>
            <a:off x="304800" y="5118184"/>
            <a:ext cx="4857135" cy="1534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2" indent="-285750" algn="just">
              <a:lnSpc>
                <a:spcPct val="105000"/>
              </a:lnSpc>
              <a:buFont typeface="Wingdings" panose="05000000000000000000" pitchFamily="2" charset="2"/>
              <a:buChar char="q"/>
              <a:tabLst>
                <a:tab pos="174625" algn="l"/>
              </a:tabLst>
            </a:pPr>
            <a:r>
              <a:rPr lang="en-US" altLang="ko-KR" b="1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CIP is a platform to facilitate the financing matchmaking </a:t>
            </a:r>
            <a:r>
              <a:rPr lang="en-US" altLang="ko-KR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between registered </a:t>
            </a:r>
            <a:r>
              <a:rPr lang="en-US" altLang="ko-KR" b="1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financing institutions</a:t>
            </a:r>
            <a:r>
              <a:rPr lang="en-US" altLang="ko-KR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 and registered </a:t>
            </a:r>
            <a:r>
              <a:rPr lang="en-US" altLang="ko-KR" b="1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RE projects’ proponents</a:t>
            </a:r>
            <a:r>
              <a:rPr lang="en-US" altLang="ko-KR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. </a:t>
            </a:r>
          </a:p>
          <a:p>
            <a:pPr marL="174625" indent="-4763">
              <a:lnSpc>
                <a:spcPct val="105000"/>
              </a:lnSpc>
              <a:tabLst>
                <a:tab pos="174625" algn="l"/>
              </a:tabLst>
            </a:pPr>
            <a:endParaRPr lang="en-US" altLang="ko-KR" dirty="0">
              <a:latin typeface="Calibri" panose="020F0502020204030204" pitchFamily="34" charset="0"/>
              <a:ea typeface="Segoe UI Symbol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551AD01-F777-4FD9-9F9B-3C82B679D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6851433"/>
              </p:ext>
            </p:extLst>
          </p:nvPr>
        </p:nvGraphicFramePr>
        <p:xfrm>
          <a:off x="7241274" y="2814934"/>
          <a:ext cx="4190997" cy="4043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24">
            <a:extLst>
              <a:ext uri="{FF2B5EF4-FFF2-40B4-BE49-F238E27FC236}">
                <a16:creationId xmlns:a16="http://schemas.microsoft.com/office/drawing/2014/main" id="{C4891AC9-108D-4194-906A-9331D6FF2C3C}"/>
              </a:ext>
            </a:extLst>
          </p:cNvPr>
          <p:cNvSpPr txBox="1"/>
          <p:nvPr/>
        </p:nvSpPr>
        <p:spPr>
          <a:xfrm rot="16200000">
            <a:off x="5149322" y="4210978"/>
            <a:ext cx="4058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1176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235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35285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47046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58807" algn="l" defTabSz="102352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070568" algn="l" defTabSz="102352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582330" algn="l" defTabSz="102352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094092" algn="l" defTabSz="102352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400" b="1" dirty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Geographical distribution of the projects (218)</a:t>
            </a:r>
          </a:p>
        </p:txBody>
      </p:sp>
    </p:spTree>
    <p:extLst>
      <p:ext uri="{BB962C8B-B14F-4D97-AF65-F5344CB8AC3E}">
        <p14:creationId xmlns:p14="http://schemas.microsoft.com/office/powerpoint/2010/main" val="52433180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F9FB-A10A-40A4-BCF1-5BA6DFD58EF3}"/>
              </a:ext>
            </a:extLst>
          </p:cNvPr>
          <p:cNvSpPr txBox="1">
            <a:spLocks/>
          </p:cNvSpPr>
          <p:nvPr/>
        </p:nvSpPr>
        <p:spPr>
          <a:xfrm>
            <a:off x="304799" y="359192"/>
            <a:ext cx="10252635" cy="588466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rgbClr val="002A6C"/>
                </a:solidFill>
                <a:latin typeface="Gill Sans MT" panose="020B0502020104020203" pitchFamily="34" charset="0"/>
                <a:ea typeface="+mj-ea"/>
                <a:cs typeface="Gill Sans MT" panose="020B0502020104020203" pitchFamily="34" charset="0"/>
              </a:defRPr>
            </a:lvl1pPr>
          </a:lstStyle>
          <a:p>
            <a:r>
              <a:rPr lang="en-US" sz="3200" b="1" dirty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Who can access the CIP and how to access the CIP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3B703-DFD4-45EC-BBDE-37967986197C}"/>
              </a:ext>
            </a:extLst>
          </p:cNvPr>
          <p:cNvSpPr txBox="1">
            <a:spLocks/>
          </p:cNvSpPr>
          <p:nvPr/>
        </p:nvSpPr>
        <p:spPr>
          <a:xfrm>
            <a:off x="6558151" y="5136535"/>
            <a:ext cx="5069116" cy="1343786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200" kern="1200" baseline="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accent3">
                    <a:lumMod val="10000"/>
                  </a:schemeClr>
                </a:solidFill>
              </a:rPr>
              <a:t>Organizations aiming to become a partners to the CIP </a:t>
            </a:r>
            <a:r>
              <a:rPr lang="en-US" sz="1600" dirty="0">
                <a:solidFill>
                  <a:schemeClr val="accent3">
                    <a:lumMod val="10000"/>
                  </a:schemeClr>
                </a:solidFill>
              </a:rPr>
              <a:t>and would like to support/invest CIP projects or have access to the CIP pipeline of projects are encouraged to apply through </a:t>
            </a:r>
            <a:r>
              <a:rPr lang="en-US" sz="1600" dirty="0">
                <a:solidFill>
                  <a:srgbClr val="0033CC"/>
                </a:solidFill>
              </a:rPr>
              <a:t>Become a Partner at </a:t>
            </a:r>
            <a:r>
              <a:rPr lang="en-US" sz="1600" dirty="0">
                <a:solidFill>
                  <a:srgbClr val="0033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https://irena.org/irenaforcip</a:t>
            </a: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20315A-9374-4527-8D0E-1BB184AAE016}"/>
              </a:ext>
            </a:extLst>
          </p:cNvPr>
          <p:cNvSpPr/>
          <p:nvPr/>
        </p:nvSpPr>
        <p:spPr>
          <a:xfrm>
            <a:off x="6411044" y="1252458"/>
            <a:ext cx="5367300" cy="5380263"/>
          </a:xfrm>
          <a:prstGeom prst="rect">
            <a:avLst/>
          </a:prstGeom>
          <a:noFill/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348957-08A0-46DF-A5A4-F245F7849CAD}"/>
              </a:ext>
            </a:extLst>
          </p:cNvPr>
          <p:cNvSpPr/>
          <p:nvPr/>
        </p:nvSpPr>
        <p:spPr>
          <a:xfrm>
            <a:off x="304802" y="1200149"/>
            <a:ext cx="5367300" cy="5380263"/>
          </a:xfrm>
          <a:prstGeom prst="rect">
            <a:avLst/>
          </a:prstGeom>
          <a:noFill/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A791DC1-59DB-439A-A480-46019E23C73D}"/>
              </a:ext>
            </a:extLst>
          </p:cNvPr>
          <p:cNvSpPr txBox="1">
            <a:spLocks/>
          </p:cNvSpPr>
          <p:nvPr/>
        </p:nvSpPr>
        <p:spPr>
          <a:xfrm>
            <a:off x="375706" y="5236626"/>
            <a:ext cx="5069116" cy="13437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accent3">
                    <a:lumMod val="10000"/>
                  </a:schemeClr>
                </a:solidFill>
              </a:rPr>
              <a:t>Project proponents </a:t>
            </a:r>
            <a:r>
              <a:rPr lang="en-US" sz="1600" dirty="0">
                <a:solidFill>
                  <a:schemeClr val="accent3">
                    <a:lumMod val="10000"/>
                  </a:schemeClr>
                </a:solidFill>
              </a:rPr>
              <a:t>seeking support for technical assistance or for access to funding are invited to apply through</a:t>
            </a:r>
            <a:r>
              <a:rPr lang="en-US" sz="1600" dirty="0">
                <a:solidFill>
                  <a:srgbClr val="0033CC"/>
                </a:solidFill>
              </a:rPr>
              <a:t> Submit a Request at </a:t>
            </a:r>
            <a:r>
              <a:rPr lang="en-US" sz="1600" dirty="0">
                <a:solidFill>
                  <a:srgbClr val="0033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https://irena.org/irenaforcip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3531ADBB-076F-4DD1-AF15-F96137A19FDF}"/>
              </a:ext>
            </a:extLst>
          </p:cNvPr>
          <p:cNvSpPr/>
          <p:nvPr/>
        </p:nvSpPr>
        <p:spPr>
          <a:xfrm>
            <a:off x="304802" y="895349"/>
            <a:ext cx="2286070" cy="448355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CIP Projects</a:t>
            </a: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8FB88E2F-1D3A-4F21-A168-DDB8435AFCC6}"/>
              </a:ext>
            </a:extLst>
          </p:cNvPr>
          <p:cNvSpPr/>
          <p:nvPr/>
        </p:nvSpPr>
        <p:spPr>
          <a:xfrm>
            <a:off x="6411044" y="947658"/>
            <a:ext cx="2286070" cy="448355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CIP Partners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B6282-5620-4EC6-BCAF-B712A3030E9C}"/>
              </a:ext>
            </a:extLst>
          </p:cNvPr>
          <p:cNvSpPr/>
          <p:nvPr/>
        </p:nvSpPr>
        <p:spPr>
          <a:xfrm>
            <a:off x="6487244" y="1469896"/>
            <a:ext cx="51685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IRENA</a:t>
            </a:r>
            <a:r>
              <a:rPr lang="en-US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invites</a:t>
            </a:r>
            <a:r>
              <a:rPr lang="en-US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 multilateral, bilateral and local financial institutions, other development organizations and other institutions that are prepared to provide </a:t>
            </a:r>
            <a:r>
              <a:rPr lang="en-US" b="1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financial resources, technical assistance and/or support the realization of projects</a:t>
            </a:r>
            <a:r>
              <a:rPr lang="en-US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,  along with private companies and private investors, to become partners of the Climate Investment Platform (CIP).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80E71F-AEB3-4640-824E-B3CC74BC97FE}"/>
              </a:ext>
            </a:extLst>
          </p:cNvPr>
          <p:cNvSpPr/>
          <p:nvPr/>
        </p:nvSpPr>
        <p:spPr>
          <a:xfrm>
            <a:off x="398387" y="1485720"/>
            <a:ext cx="50464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en-US" b="1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The project proponents </a:t>
            </a:r>
            <a:r>
              <a:rPr lang="en-US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requesting IRENA for CIP support, from public sector, private sector, and/or public private partnership, will receive </a:t>
            </a:r>
            <a:r>
              <a:rPr lang="en-US" b="1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TA to prepare their Project Information Documents PIDs</a:t>
            </a:r>
            <a:r>
              <a:rPr lang="en-US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 to be shared with the potentially matching partners.</a:t>
            </a:r>
          </a:p>
        </p:txBody>
      </p:sp>
    </p:spTree>
    <p:extLst>
      <p:ext uri="{BB962C8B-B14F-4D97-AF65-F5344CB8AC3E}">
        <p14:creationId xmlns:p14="http://schemas.microsoft.com/office/powerpoint/2010/main" val="348822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C9C6D-8C57-4EB8-8D54-691D65445B15}"/>
              </a:ext>
            </a:extLst>
          </p:cNvPr>
          <p:cNvSpPr txBox="1">
            <a:spLocks/>
          </p:cNvSpPr>
          <p:nvPr/>
        </p:nvSpPr>
        <p:spPr>
          <a:xfrm>
            <a:off x="533399" y="623608"/>
            <a:ext cx="4506893" cy="6644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fontAlgn="base"/>
            <a:r>
              <a:rPr lang="en-US" sz="3200" b="1" dirty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Eligibility Criteria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BD47E-D3BE-481E-801B-30AC35CA627D}"/>
              </a:ext>
            </a:extLst>
          </p:cNvPr>
          <p:cNvSpPr txBox="1">
            <a:spLocks/>
          </p:cNvSpPr>
          <p:nvPr/>
        </p:nvSpPr>
        <p:spPr>
          <a:xfrm>
            <a:off x="533400" y="1352549"/>
            <a:ext cx="10755086" cy="45475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4763">
              <a:lnSpc>
                <a:spcPct val="105000"/>
              </a:lnSpc>
              <a:tabLst>
                <a:tab pos="174625" algn="l"/>
              </a:tabLs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To be eligible for the IRENA CIP support, the project must (be): </a:t>
            </a:r>
          </a:p>
          <a:p>
            <a:pPr marL="174625" indent="-4763">
              <a:lnSpc>
                <a:spcPct val="105000"/>
              </a:lnSpc>
              <a:tabLst>
                <a:tab pos="174625" algn="l"/>
              </a:tabLst>
            </a:pPr>
            <a:endParaRPr lang="en-US" sz="2000" b="1" dirty="0">
              <a:solidFill>
                <a:srgbClr val="006699"/>
              </a:solidFill>
              <a:latin typeface="Calibri" panose="020F0502020204030204" pitchFamily="34" charset="0"/>
              <a:ea typeface="Segoe UI Symbol" pitchFamily="34" charset="0"/>
              <a:cs typeface="Calibri" panose="020F0502020204030204" pitchFamily="34" charset="0"/>
            </a:endParaRPr>
          </a:p>
          <a:p>
            <a:pPr marL="455612" indent="-285750">
              <a:lnSpc>
                <a:spcPct val="105000"/>
              </a:lnSpc>
              <a:buFont typeface="Wingdings" panose="05000000000000000000" pitchFamily="2" charset="2"/>
              <a:buChar char="ü"/>
              <a:tabLst>
                <a:tab pos="174625" algn="l"/>
              </a:tabLst>
            </a:pPr>
            <a:r>
              <a:rPr lang="en-GB" sz="2000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Contribute to Clean Energy Transition</a:t>
            </a:r>
            <a:endParaRPr lang="en-US" sz="2000" dirty="0">
              <a:latin typeface="Calibri" panose="020F0502020204030204" pitchFamily="34" charset="0"/>
              <a:ea typeface="Segoe UI Symbol" pitchFamily="34" charset="0"/>
              <a:cs typeface="Calibri" panose="020F0502020204030204" pitchFamily="34" charset="0"/>
            </a:endParaRPr>
          </a:p>
          <a:p>
            <a:pPr marL="455612" indent="-285750">
              <a:lnSpc>
                <a:spcPct val="105000"/>
              </a:lnSpc>
              <a:buFont typeface="Wingdings" panose="05000000000000000000" pitchFamily="2" charset="2"/>
              <a:buChar char="ü"/>
              <a:tabLst>
                <a:tab pos="174625" algn="l"/>
              </a:tabLst>
            </a:pPr>
            <a:r>
              <a:rPr lang="en-GB" sz="2000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Aligned with relevant Sustainable Development Goals</a:t>
            </a:r>
            <a:endParaRPr lang="en-US" sz="2000" dirty="0">
              <a:latin typeface="Calibri" panose="020F0502020204030204" pitchFamily="34" charset="0"/>
              <a:ea typeface="Segoe UI Symbol" pitchFamily="34" charset="0"/>
              <a:cs typeface="Calibri" panose="020F0502020204030204" pitchFamily="34" charset="0"/>
            </a:endParaRPr>
          </a:p>
          <a:p>
            <a:pPr marL="455612" indent="-285750">
              <a:lnSpc>
                <a:spcPct val="105000"/>
              </a:lnSpc>
              <a:buFont typeface="Wingdings" panose="05000000000000000000" pitchFamily="2" charset="2"/>
              <a:buChar char="ü"/>
              <a:tabLst>
                <a:tab pos="174625" algn="l"/>
              </a:tabLst>
            </a:pPr>
            <a:r>
              <a:rPr lang="en-GB" sz="2000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Consistent and aligned with national* climate action priorities**</a:t>
            </a:r>
            <a:endParaRPr lang="en-US" sz="2000" dirty="0">
              <a:latin typeface="Calibri" panose="020F0502020204030204" pitchFamily="34" charset="0"/>
              <a:ea typeface="Segoe UI Symbol" pitchFamily="34" charset="0"/>
              <a:cs typeface="Calibri" panose="020F0502020204030204" pitchFamily="34" charset="0"/>
            </a:endParaRPr>
          </a:p>
          <a:p>
            <a:pPr marL="455612" indent="-285750">
              <a:lnSpc>
                <a:spcPct val="105000"/>
              </a:lnSpc>
              <a:buFont typeface="Wingdings" panose="05000000000000000000" pitchFamily="2" charset="2"/>
              <a:buChar char="ü"/>
              <a:tabLst>
                <a:tab pos="174625" algn="l"/>
              </a:tabLst>
            </a:pPr>
            <a:r>
              <a:rPr lang="en-GB" sz="2000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Beyond conceptual stage and completed pre-feasibility or preliminary studies.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59C164D-7286-489B-9B6F-EE94009464F3}"/>
              </a:ext>
            </a:extLst>
          </p:cNvPr>
          <p:cNvSpPr txBox="1">
            <a:spLocks/>
          </p:cNvSpPr>
          <p:nvPr/>
        </p:nvSpPr>
        <p:spPr>
          <a:xfrm>
            <a:off x="903514" y="5046327"/>
            <a:ext cx="8001000" cy="91824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200" kern="1200" baseline="0">
                <a:solidFill>
                  <a:srgbClr val="59595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4763">
              <a:lnSpc>
                <a:spcPct val="105000"/>
              </a:lnSpc>
              <a:tabLst>
                <a:tab pos="174625" algn="l"/>
              </a:tabLst>
            </a:pPr>
            <a:endParaRPr lang="en-US" sz="1600" dirty="0">
              <a:latin typeface="Calibri" panose="020F0502020204030204" pitchFamily="34" charset="0"/>
              <a:ea typeface="Segoe UI Symbol" pitchFamily="34" charset="0"/>
              <a:cs typeface="Calibri" panose="020F0502020204030204" pitchFamily="34" charset="0"/>
            </a:endParaRPr>
          </a:p>
          <a:p>
            <a:r>
              <a:rPr lang="en-US" sz="1100" dirty="0"/>
              <a:t>* country the project is located</a:t>
            </a:r>
            <a:br>
              <a:rPr lang="en-US" sz="1100" dirty="0"/>
            </a:br>
            <a:r>
              <a:rPr lang="en-US" sz="1100" dirty="0"/>
              <a:t>**NDCs, national energy or climate strategies, policies and action plans and related national communications,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67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1F2ECC-8CE7-40E9-9980-9E6AC9BC9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529403"/>
              </p:ext>
            </p:extLst>
          </p:nvPr>
        </p:nvGraphicFramePr>
        <p:xfrm>
          <a:off x="0" y="1400481"/>
          <a:ext cx="12192000" cy="1453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59494744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42129689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6819461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42441485"/>
                    </a:ext>
                  </a:extLst>
                </a:gridCol>
              </a:tblGrid>
              <a:tr h="1453607">
                <a:tc>
                  <a:txBody>
                    <a:bodyPr/>
                    <a:lstStyle/>
                    <a:p>
                      <a:pPr marL="0" algn="ctr" defTabSz="609585" rtl="0" eaLnBrk="1" latinLnBrk="0" hangingPunct="1"/>
                      <a:r>
                        <a:rPr lang="en-US" sz="1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# Projects supported </a:t>
                      </a:r>
                    </a:p>
                    <a:p>
                      <a:pPr marL="0" algn="ctr" defTabSz="609585" rtl="0" eaLnBrk="1" latinLnBrk="0" hangingPunct="1"/>
                      <a:r>
                        <a:rPr lang="en-US" sz="1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by IRENA*</a:t>
                      </a:r>
                    </a:p>
                    <a:p>
                      <a:pPr algn="ctr"/>
                      <a:endParaRPr lang="en-US" sz="500" b="1" dirty="0"/>
                    </a:p>
                    <a:p>
                      <a:pPr algn="ctr"/>
                      <a:r>
                        <a:rPr lang="en-US" sz="4000" b="1" dirty="0"/>
                        <a:t>33</a:t>
                      </a:r>
                    </a:p>
                  </a:txBody>
                  <a:tcPr anchor="ctr">
                    <a:solidFill>
                      <a:srgbClr val="087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# Projects for </a:t>
                      </a:r>
                    </a:p>
                    <a:p>
                      <a:pPr algn="ctr"/>
                      <a:r>
                        <a:rPr lang="en-US" sz="1900" b="1" dirty="0"/>
                        <a:t>financing matchmaking</a:t>
                      </a:r>
                    </a:p>
                    <a:p>
                      <a:pPr algn="ctr"/>
                      <a:endParaRPr lang="en-US" sz="500" b="1" dirty="0"/>
                    </a:p>
                    <a:p>
                      <a:pPr algn="ctr"/>
                      <a:r>
                        <a:rPr lang="en-US" sz="4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anchor="ctr">
                    <a:solidFill>
                      <a:srgbClr val="0872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/>
                      <a:r>
                        <a:rPr lang="en-US" sz="1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# Projects introduced to partners</a:t>
                      </a:r>
                    </a:p>
                    <a:p>
                      <a:pPr algn="ctr"/>
                      <a:r>
                        <a:rPr lang="en-US" sz="4000" b="1" dirty="0"/>
                        <a:t>12</a:t>
                      </a:r>
                    </a:p>
                  </a:txBody>
                  <a:tcPr anchor="ctr">
                    <a:solidFill>
                      <a:srgbClr val="0872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latinLnBrk="0" hangingPunct="1"/>
                      <a:r>
                        <a:rPr lang="en-US" sz="1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# Projects matched to partners</a:t>
                      </a:r>
                    </a:p>
                    <a:p>
                      <a:pPr marL="0" algn="ctr" defTabSz="609585" rtl="0" eaLnBrk="1" latinLnBrk="0" hangingPunct="1"/>
                      <a:r>
                        <a:rPr lang="en-US" sz="4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solidFill>
                      <a:srgbClr val="0872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032428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A733ABB8-D36C-4E74-99AA-115CE0742F86}"/>
              </a:ext>
            </a:extLst>
          </p:cNvPr>
          <p:cNvSpPr/>
          <p:nvPr/>
        </p:nvSpPr>
        <p:spPr>
          <a:xfrm>
            <a:off x="8212081" y="3233995"/>
            <a:ext cx="375132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595959"/>
                </a:solidFill>
                <a:latin typeface="Arial" panose="020B0604020202020204" pitchFamily="34" charset="0"/>
                <a:ea typeface="MS PGothic"/>
                <a:cs typeface="Arial"/>
              </a:rPr>
              <a:t>Projected total installed capacity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b="1" dirty="0">
                <a:solidFill>
                  <a:srgbClr val="002F6C"/>
                </a:solidFill>
                <a:latin typeface="Arial" panose="020B0604020202020204" pitchFamily="34" charset="0"/>
                <a:ea typeface="MS PGothic"/>
                <a:cs typeface="Arial"/>
              </a:rPr>
              <a:t>470 MW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92BB6B-4560-4640-9302-9B0074BFF7C9}"/>
              </a:ext>
            </a:extLst>
          </p:cNvPr>
          <p:cNvSpPr/>
          <p:nvPr/>
        </p:nvSpPr>
        <p:spPr>
          <a:xfrm>
            <a:off x="8205132" y="4267200"/>
            <a:ext cx="375826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595959"/>
                </a:solidFill>
                <a:latin typeface="Arial" panose="020B0604020202020204" pitchFamily="34" charset="0"/>
                <a:ea typeface="MS PGothic"/>
                <a:cs typeface="Arial"/>
              </a:rPr>
              <a:t>Projected total capital mobilisation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500" b="1" dirty="0">
                <a:solidFill>
                  <a:srgbClr val="002F6C"/>
                </a:solidFill>
                <a:latin typeface="Arial" panose="020B0604020202020204" pitchFamily="34" charset="0"/>
                <a:ea typeface="MS PGothic"/>
                <a:cs typeface="Arial"/>
              </a:rPr>
              <a:t>1.1 US$ billion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31AC4A-F78B-4D04-8B32-E97284B258BF}"/>
              </a:ext>
            </a:extLst>
          </p:cNvPr>
          <p:cNvCxnSpPr>
            <a:cxnSpLocks/>
          </p:cNvCxnSpPr>
          <p:nvPr/>
        </p:nvCxnSpPr>
        <p:spPr>
          <a:xfrm>
            <a:off x="8153400" y="4114800"/>
            <a:ext cx="381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5864D6-F4FB-4364-AC0C-D44021ED600D}"/>
              </a:ext>
            </a:extLst>
          </p:cNvPr>
          <p:cNvCxnSpPr>
            <a:cxnSpLocks/>
          </p:cNvCxnSpPr>
          <p:nvPr/>
        </p:nvCxnSpPr>
        <p:spPr>
          <a:xfrm>
            <a:off x="8153400" y="3233994"/>
            <a:ext cx="0" cy="29382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B82565-6661-4D5F-AA30-66294F83C6F0}"/>
              </a:ext>
            </a:extLst>
          </p:cNvPr>
          <p:cNvCxnSpPr>
            <a:cxnSpLocks/>
          </p:cNvCxnSpPr>
          <p:nvPr/>
        </p:nvCxnSpPr>
        <p:spPr>
          <a:xfrm>
            <a:off x="8153400" y="5188780"/>
            <a:ext cx="381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4E5CB5E-4AA9-427D-8B36-001749A408E1}"/>
              </a:ext>
            </a:extLst>
          </p:cNvPr>
          <p:cNvSpPr/>
          <p:nvPr/>
        </p:nvSpPr>
        <p:spPr>
          <a:xfrm>
            <a:off x="8211469" y="5353144"/>
            <a:ext cx="426719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595959"/>
                </a:solidFill>
                <a:latin typeface="Arial" panose="020B0604020202020204" pitchFamily="34" charset="0"/>
                <a:ea typeface="MS PGothic"/>
                <a:cs typeface="Arial"/>
              </a:rPr>
              <a:t>Projected total GHG emission reduced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b="1" dirty="0">
                <a:solidFill>
                  <a:srgbClr val="002F6C"/>
                </a:solidFill>
                <a:latin typeface="Arial" panose="020B0604020202020204" pitchFamily="34" charset="0"/>
                <a:ea typeface="MS PGothic"/>
                <a:cs typeface="Arial"/>
              </a:rPr>
              <a:t>5 tCO2e million</a:t>
            </a:r>
            <a:endParaRPr lang="en-US" sz="2500" b="1" dirty="0">
              <a:solidFill>
                <a:srgbClr val="002F6C"/>
              </a:solidFill>
              <a:highlight>
                <a:srgbClr val="C0C0C0"/>
              </a:highlight>
              <a:latin typeface="Arial" panose="020B0604020202020204" pitchFamily="34" charset="0"/>
              <a:ea typeface="MS PGothic"/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762597-BF5D-4F19-B1A8-F9C9AB1936FF}"/>
              </a:ext>
            </a:extLst>
          </p:cNvPr>
          <p:cNvSpPr/>
          <p:nvPr/>
        </p:nvSpPr>
        <p:spPr>
          <a:xfrm>
            <a:off x="91255" y="3098519"/>
            <a:ext cx="563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2F6C"/>
                </a:solidFill>
                <a:latin typeface="Arial" panose="020B0604020202020204" pitchFamily="34" charset="0"/>
                <a:ea typeface="MS PGothic"/>
                <a:cs typeface="Arial"/>
              </a:rPr>
              <a:t>Projects registered on the CIP (218)</a:t>
            </a:r>
            <a:endParaRPr lang="en-US" sz="3200" b="1" dirty="0">
              <a:solidFill>
                <a:srgbClr val="002F6C"/>
              </a:solidFill>
              <a:latin typeface="Arial" panose="020B0604020202020204" pitchFamily="34" charset="0"/>
              <a:ea typeface="MS PGothic"/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D02734-C98E-4698-816B-6F0348D4B6DF}"/>
              </a:ext>
            </a:extLst>
          </p:cNvPr>
          <p:cNvSpPr/>
          <p:nvPr/>
        </p:nvSpPr>
        <p:spPr>
          <a:xfrm flipH="1">
            <a:off x="2965448" y="3973056"/>
            <a:ext cx="22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white"/>
                </a:solidFill>
                <a:latin typeface="Arial" panose="020B0604020202020204" pitchFamily="34" charset="0"/>
                <a:ea typeface="MS PGothic"/>
                <a:cs typeface="Arial"/>
              </a:rPr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4FDA1C-281F-4008-BD50-EA3AC77CFC45}"/>
              </a:ext>
            </a:extLst>
          </p:cNvPr>
          <p:cNvSpPr/>
          <p:nvPr/>
        </p:nvSpPr>
        <p:spPr>
          <a:xfrm flipH="1">
            <a:off x="1759531" y="5060130"/>
            <a:ext cx="4580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white"/>
                </a:solidFill>
                <a:latin typeface="Arial" panose="020B0604020202020204" pitchFamily="34" charset="0"/>
                <a:ea typeface="MS PGothic"/>
                <a:cs typeface="Arial"/>
              </a:rPr>
              <a:t>16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D9D666-EAC6-4137-A5C8-ECF7C2426B37}"/>
              </a:ext>
            </a:extLst>
          </p:cNvPr>
          <p:cNvSpPr/>
          <p:nvPr/>
        </p:nvSpPr>
        <p:spPr>
          <a:xfrm flipH="1">
            <a:off x="3589167" y="4278022"/>
            <a:ext cx="22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white"/>
                </a:solidFill>
                <a:latin typeface="Arial" panose="020B0604020202020204" pitchFamily="34" charset="0"/>
                <a:ea typeface="MS PGothic"/>
                <a:cs typeface="Arial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6DF11D-1E5F-4ADB-A83A-570F81F0B894}"/>
              </a:ext>
            </a:extLst>
          </p:cNvPr>
          <p:cNvSpPr/>
          <p:nvPr/>
        </p:nvSpPr>
        <p:spPr>
          <a:xfrm flipH="1">
            <a:off x="3718496" y="4506319"/>
            <a:ext cx="22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white"/>
                </a:solidFill>
                <a:latin typeface="Arial" panose="020B0604020202020204" pitchFamily="34" charset="0"/>
                <a:ea typeface="MS PGothic"/>
                <a:cs typeface="Arial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AA5419-FB23-469A-814F-960E4A751FCC}"/>
              </a:ext>
            </a:extLst>
          </p:cNvPr>
          <p:cNvSpPr/>
          <p:nvPr/>
        </p:nvSpPr>
        <p:spPr>
          <a:xfrm flipH="1">
            <a:off x="3718496" y="5101678"/>
            <a:ext cx="22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white"/>
                </a:solidFill>
                <a:latin typeface="Arial" panose="020B0604020202020204" pitchFamily="34" charset="0"/>
                <a:ea typeface="MS PGothic"/>
                <a:cs typeface="Arial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C7DEE4-4757-45C0-8C7F-8B7EF33C9C02}"/>
              </a:ext>
            </a:extLst>
          </p:cNvPr>
          <p:cNvSpPr/>
          <p:nvPr/>
        </p:nvSpPr>
        <p:spPr>
          <a:xfrm flipH="1">
            <a:off x="3625381" y="5363287"/>
            <a:ext cx="22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white"/>
                </a:solidFill>
                <a:latin typeface="Arial" panose="020B0604020202020204" pitchFamily="34" charset="0"/>
                <a:ea typeface="MS PGothic"/>
                <a:cs typeface="Arial"/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470B39-0734-4827-BB6D-43DBE7842A0F}"/>
              </a:ext>
            </a:extLst>
          </p:cNvPr>
          <p:cNvSpPr/>
          <p:nvPr/>
        </p:nvSpPr>
        <p:spPr>
          <a:xfrm flipH="1">
            <a:off x="3325339" y="5624898"/>
            <a:ext cx="22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white"/>
                </a:solidFill>
                <a:latin typeface="Arial" panose="020B0604020202020204" pitchFamily="34" charset="0"/>
                <a:ea typeface="MS PGothic"/>
                <a:cs typeface="Arial"/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BC7D8A-5577-4784-88BC-769C8257B7A3}"/>
              </a:ext>
            </a:extLst>
          </p:cNvPr>
          <p:cNvSpPr/>
          <p:nvPr/>
        </p:nvSpPr>
        <p:spPr>
          <a:xfrm flipH="1">
            <a:off x="3798191" y="4784104"/>
            <a:ext cx="22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white"/>
                </a:solidFill>
                <a:latin typeface="Arial" panose="020B0604020202020204" pitchFamily="34" charset="0"/>
                <a:ea typeface="MS PGothic"/>
                <a:cs typeface="Arial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45EA8A-0B95-4FE7-BD13-2210582CE36F}"/>
              </a:ext>
            </a:extLst>
          </p:cNvPr>
          <p:cNvSpPr txBox="1"/>
          <p:nvPr/>
        </p:nvSpPr>
        <p:spPr>
          <a:xfrm>
            <a:off x="381001" y="3483517"/>
            <a:ext cx="2747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59595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Project ownership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30B6C00F-2599-4881-9D90-6D1612D856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5554804"/>
              </p:ext>
            </p:extLst>
          </p:nvPr>
        </p:nvGraphicFramePr>
        <p:xfrm>
          <a:off x="91255" y="3711890"/>
          <a:ext cx="2595782" cy="2887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1CDBA36B-1499-4D14-810E-00AE8614963E}"/>
              </a:ext>
            </a:extLst>
          </p:cNvPr>
          <p:cNvSpPr txBox="1"/>
          <p:nvPr/>
        </p:nvSpPr>
        <p:spPr>
          <a:xfrm>
            <a:off x="2303805" y="3468504"/>
            <a:ext cx="4161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59595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Estimated total investment (US$ million)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55AA7E-C0A7-42B5-9B76-7E3897258172}"/>
              </a:ext>
            </a:extLst>
          </p:cNvPr>
          <p:cNvSpPr txBox="1"/>
          <p:nvPr/>
        </p:nvSpPr>
        <p:spPr>
          <a:xfrm>
            <a:off x="5639421" y="3468000"/>
            <a:ext cx="4161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59595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Estimated total capacity (MW)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4BF694F7-7D8B-4EB8-BA99-C36A3DB826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775376"/>
              </p:ext>
            </p:extLst>
          </p:nvPr>
        </p:nvGraphicFramePr>
        <p:xfrm>
          <a:off x="2458680" y="3657600"/>
          <a:ext cx="2646718" cy="293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FDA52640-BEE5-4983-9869-4590F331E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922029"/>
              </p:ext>
            </p:extLst>
          </p:nvPr>
        </p:nvGraphicFramePr>
        <p:xfrm>
          <a:off x="5503192" y="3729825"/>
          <a:ext cx="2595782" cy="279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Title 1">
            <a:extLst>
              <a:ext uri="{FF2B5EF4-FFF2-40B4-BE49-F238E27FC236}">
                <a16:creationId xmlns:a16="http://schemas.microsoft.com/office/drawing/2014/main" id="{DD96A6AA-BD78-466A-A380-1065BC946868}"/>
              </a:ext>
            </a:extLst>
          </p:cNvPr>
          <p:cNvSpPr txBox="1">
            <a:spLocks/>
          </p:cNvSpPr>
          <p:nvPr/>
        </p:nvSpPr>
        <p:spPr>
          <a:xfrm>
            <a:off x="406400" y="478923"/>
            <a:ext cx="9550400" cy="533400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rgbClr val="002A6C"/>
                </a:solidFill>
                <a:latin typeface="Gill Sans MT" panose="020B0502020104020203" pitchFamily="34" charset="0"/>
                <a:ea typeface="+mj-ea"/>
                <a:cs typeface="Gill Sans MT" panose="020B0502020104020203" pitchFamily="34" charset="0"/>
              </a:defRPr>
            </a:lvl1pPr>
          </a:lstStyle>
          <a:p>
            <a:pPr marL="285750" indent="-285750" defTabSz="914400" fontAlgn="base">
              <a:lnSpc>
                <a:spcPct val="90000"/>
              </a:lnSpc>
            </a:pPr>
            <a:r>
              <a:rPr lang="en-US" sz="3200" b="1" dirty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CIP Registered Projects and IRENA’s Project Support</a:t>
            </a:r>
          </a:p>
        </p:txBody>
      </p:sp>
    </p:spTree>
    <p:extLst>
      <p:ext uri="{BB962C8B-B14F-4D97-AF65-F5344CB8AC3E}">
        <p14:creationId xmlns:p14="http://schemas.microsoft.com/office/powerpoint/2010/main" val="283950710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2DD977-F9E9-4C1A-8BA6-208BB50EBBFA}"/>
              </a:ext>
            </a:extLst>
          </p:cNvPr>
          <p:cNvSpPr/>
          <p:nvPr/>
        </p:nvSpPr>
        <p:spPr>
          <a:xfrm>
            <a:off x="353830" y="256824"/>
            <a:ext cx="11272684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0872A6"/>
                </a:solidFill>
                <a:ea typeface="MS PGothic"/>
                <a:cs typeface="Arial"/>
              </a:rPr>
              <a:t>CIP registered projects </a:t>
            </a:r>
            <a:endParaRPr lang="en-US" sz="2800" b="1" dirty="0">
              <a:solidFill>
                <a:srgbClr val="FF0000"/>
              </a:solidFill>
              <a:ea typeface="MS PGothic"/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702E12-3A43-E24D-8BEC-D77EA553EAAA}"/>
              </a:ext>
            </a:extLst>
          </p:cNvPr>
          <p:cNvSpPr txBox="1"/>
          <p:nvPr/>
        </p:nvSpPr>
        <p:spPr>
          <a:xfrm>
            <a:off x="1451428" y="5791492"/>
            <a:ext cx="9289143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PT" sz="2000" b="1">
                <a:solidFill>
                  <a:schemeClr val="accent1"/>
                </a:solidFill>
              </a:rPr>
              <a:t>TARGET: </a:t>
            </a:r>
            <a:r>
              <a:rPr lang="en-PT" sz="2000"/>
              <a:t>increase </a:t>
            </a:r>
            <a:r>
              <a:rPr lang="en-PT" sz="2000" b="1"/>
              <a:t>efficiency and effectiveness </a:t>
            </a:r>
            <a:r>
              <a:rPr lang="en-PT" sz="2000"/>
              <a:t>of scaling up investment through facilitating development of bankable projects</a:t>
            </a:r>
            <a:endParaRPr lang="en-PT" sz="2000" b="1"/>
          </a:p>
        </p:txBody>
      </p:sp>
      <p:pic>
        <p:nvPicPr>
          <p:cNvPr id="1026" name="x_x_Picture 2" descr="File:World map blank without borders.svg - Wikimedia Commons">
            <a:extLst>
              <a:ext uri="{FF2B5EF4-FFF2-40B4-BE49-F238E27FC236}">
                <a16:creationId xmlns:a16="http://schemas.microsoft.com/office/drawing/2014/main" id="{28029F6F-AF89-4393-9409-136ECA322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67" y="1160909"/>
            <a:ext cx="8734365" cy="408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63C7FD6-94E4-4D3A-878E-8583B2BC02C9}"/>
              </a:ext>
            </a:extLst>
          </p:cNvPr>
          <p:cNvSpPr/>
          <p:nvPr/>
        </p:nvSpPr>
        <p:spPr>
          <a:xfrm>
            <a:off x="4641301" y="2582880"/>
            <a:ext cx="908932" cy="9576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43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F516DB-8187-4C37-8C5F-76083A70B3C9}"/>
              </a:ext>
            </a:extLst>
          </p:cNvPr>
          <p:cNvSpPr/>
          <p:nvPr/>
        </p:nvSpPr>
        <p:spPr>
          <a:xfrm>
            <a:off x="6020347" y="2691424"/>
            <a:ext cx="747876" cy="7375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36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16CC53-1287-459D-AA8F-DCD95C8EFAA8}"/>
              </a:ext>
            </a:extLst>
          </p:cNvPr>
          <p:cNvSpPr/>
          <p:nvPr/>
        </p:nvSpPr>
        <p:spPr>
          <a:xfrm>
            <a:off x="3761120" y="3452452"/>
            <a:ext cx="696454" cy="6897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1D20BFE-FE65-4321-B9FE-B80C1039ECB1}"/>
              </a:ext>
            </a:extLst>
          </p:cNvPr>
          <p:cNvSpPr/>
          <p:nvPr/>
        </p:nvSpPr>
        <p:spPr>
          <a:xfrm>
            <a:off x="5506088" y="3985905"/>
            <a:ext cx="588396" cy="58839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13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C16745-1BA9-4CE0-BAE7-D1A0B4DAED40}"/>
              </a:ext>
            </a:extLst>
          </p:cNvPr>
          <p:cNvSpPr/>
          <p:nvPr/>
        </p:nvSpPr>
        <p:spPr>
          <a:xfrm>
            <a:off x="2515409" y="2691721"/>
            <a:ext cx="588396" cy="58839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48F3E9-BB0D-41D6-9B4F-45BDD29EC98C}"/>
              </a:ext>
            </a:extLst>
          </p:cNvPr>
          <p:cNvSpPr/>
          <p:nvPr/>
        </p:nvSpPr>
        <p:spPr>
          <a:xfrm>
            <a:off x="6768223" y="2398251"/>
            <a:ext cx="561565" cy="5524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19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D63F361-ED4B-4668-8260-780049219B4A}"/>
              </a:ext>
            </a:extLst>
          </p:cNvPr>
          <p:cNvSpPr/>
          <p:nvPr/>
        </p:nvSpPr>
        <p:spPr>
          <a:xfrm>
            <a:off x="7924270" y="2864056"/>
            <a:ext cx="561565" cy="5524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70BEA9-6AEC-4580-9FEE-0D8BF700444B}"/>
              </a:ext>
            </a:extLst>
          </p:cNvPr>
          <p:cNvSpPr/>
          <p:nvPr/>
        </p:nvSpPr>
        <p:spPr>
          <a:xfrm>
            <a:off x="6275008" y="2030420"/>
            <a:ext cx="561565" cy="5524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17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A3AA639-6AD6-4D09-A229-EEB312E7E803}"/>
              </a:ext>
            </a:extLst>
          </p:cNvPr>
          <p:cNvSpPr/>
          <p:nvPr/>
        </p:nvSpPr>
        <p:spPr>
          <a:xfrm>
            <a:off x="5642096" y="3222103"/>
            <a:ext cx="411232" cy="4290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AA98648-E18B-46FD-9165-9CA9CFCABECA}"/>
              </a:ext>
            </a:extLst>
          </p:cNvPr>
          <p:cNvSpPr/>
          <p:nvPr/>
        </p:nvSpPr>
        <p:spPr>
          <a:xfrm>
            <a:off x="7615481" y="2225041"/>
            <a:ext cx="537891" cy="5524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2646D32-B1F7-43FD-B0F7-6A499EBA292A}"/>
              </a:ext>
            </a:extLst>
          </p:cNvPr>
          <p:cNvSpPr/>
          <p:nvPr/>
        </p:nvSpPr>
        <p:spPr>
          <a:xfrm>
            <a:off x="5451350" y="2336807"/>
            <a:ext cx="489248" cy="47663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AC13DD-263C-4F36-8750-3F970431D438}"/>
              </a:ext>
            </a:extLst>
          </p:cNvPr>
          <p:cNvSpPr/>
          <p:nvPr/>
        </p:nvSpPr>
        <p:spPr>
          <a:xfrm>
            <a:off x="3749973" y="2617136"/>
            <a:ext cx="489248" cy="4887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8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ADBA7C6-6BA4-450F-BAEA-B8BC0EB98211}"/>
              </a:ext>
            </a:extLst>
          </p:cNvPr>
          <p:cNvSpPr/>
          <p:nvPr/>
        </p:nvSpPr>
        <p:spPr>
          <a:xfrm>
            <a:off x="5695974" y="1788808"/>
            <a:ext cx="411232" cy="4290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520F52-ACFE-4096-8716-C029F2723335}"/>
              </a:ext>
            </a:extLst>
          </p:cNvPr>
          <p:cNvSpPr/>
          <p:nvPr/>
        </p:nvSpPr>
        <p:spPr>
          <a:xfrm>
            <a:off x="2651467" y="3660984"/>
            <a:ext cx="452338" cy="4418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0B6DD0-1FF2-4F4F-9E3B-7E384F5ADAB7}"/>
              </a:ext>
            </a:extLst>
          </p:cNvPr>
          <p:cNvSpPr/>
          <p:nvPr/>
        </p:nvSpPr>
        <p:spPr>
          <a:xfrm>
            <a:off x="3879346" y="2813437"/>
            <a:ext cx="258934" cy="27546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8FFE84A-3629-4EB1-8EAF-A108F58B7FFE}"/>
              </a:ext>
            </a:extLst>
          </p:cNvPr>
          <p:cNvSpPr/>
          <p:nvPr/>
        </p:nvSpPr>
        <p:spPr>
          <a:xfrm>
            <a:off x="2767013" y="3837961"/>
            <a:ext cx="258934" cy="27546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5F3BA04-D5D0-4B5F-95E5-CF5AFE4CE5F2}"/>
              </a:ext>
            </a:extLst>
          </p:cNvPr>
          <p:cNvSpPr/>
          <p:nvPr/>
        </p:nvSpPr>
        <p:spPr>
          <a:xfrm>
            <a:off x="6237055" y="3062986"/>
            <a:ext cx="411231" cy="37366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6EA061D-DBB0-4342-8298-D77E4DEE367A}"/>
              </a:ext>
            </a:extLst>
          </p:cNvPr>
          <p:cNvSpPr/>
          <p:nvPr/>
        </p:nvSpPr>
        <p:spPr>
          <a:xfrm>
            <a:off x="6451514" y="2316930"/>
            <a:ext cx="258934" cy="27546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72588EC-E152-4FD0-8E5C-7095C0CC2723}"/>
              </a:ext>
            </a:extLst>
          </p:cNvPr>
          <p:cNvSpPr/>
          <p:nvPr/>
        </p:nvSpPr>
        <p:spPr>
          <a:xfrm>
            <a:off x="5590471" y="2550067"/>
            <a:ext cx="258934" cy="27546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F84BD5F-BF93-4B8E-9850-637B93AEFCAB}"/>
              </a:ext>
            </a:extLst>
          </p:cNvPr>
          <p:cNvSpPr/>
          <p:nvPr/>
        </p:nvSpPr>
        <p:spPr>
          <a:xfrm>
            <a:off x="6935997" y="2682054"/>
            <a:ext cx="258934" cy="27546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CF29F48-A593-4F85-A573-E6BE4AA68803}"/>
              </a:ext>
            </a:extLst>
          </p:cNvPr>
          <p:cNvSpPr/>
          <p:nvPr/>
        </p:nvSpPr>
        <p:spPr>
          <a:xfrm>
            <a:off x="5679520" y="4298579"/>
            <a:ext cx="258934" cy="27546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D154DAB-4F64-41E7-BAAA-E2A23AA5CA7C}"/>
              </a:ext>
            </a:extLst>
          </p:cNvPr>
          <p:cNvSpPr/>
          <p:nvPr/>
        </p:nvSpPr>
        <p:spPr>
          <a:xfrm>
            <a:off x="4835825" y="3021921"/>
            <a:ext cx="559443" cy="50845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C81FF21-9E48-48FA-98F7-31CE6E34D8CB}"/>
              </a:ext>
            </a:extLst>
          </p:cNvPr>
          <p:cNvSpPr/>
          <p:nvPr/>
        </p:nvSpPr>
        <p:spPr>
          <a:xfrm>
            <a:off x="122821" y="3862955"/>
            <a:ext cx="1871331" cy="18612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Support requested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CAB5D28-C54A-4E7C-A16F-1FC28828CF08}"/>
              </a:ext>
            </a:extLst>
          </p:cNvPr>
          <p:cNvSpPr/>
          <p:nvPr/>
        </p:nvSpPr>
        <p:spPr>
          <a:xfrm>
            <a:off x="349356" y="4901920"/>
            <a:ext cx="1418263" cy="61975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Currently supported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45CD924-FDB5-4B60-BFFF-B8E812FC1A70}"/>
              </a:ext>
            </a:extLst>
          </p:cNvPr>
          <p:cNvSpPr/>
          <p:nvPr/>
        </p:nvSpPr>
        <p:spPr>
          <a:xfrm>
            <a:off x="7775942" y="2592392"/>
            <a:ext cx="240425" cy="21896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04974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05E6E3-EF05-48A9-A22A-9DDCD1DA3353}"/>
              </a:ext>
            </a:extLst>
          </p:cNvPr>
          <p:cNvSpPr/>
          <p:nvPr/>
        </p:nvSpPr>
        <p:spPr>
          <a:xfrm>
            <a:off x="228600" y="329625"/>
            <a:ext cx="11606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rtl="1">
              <a:tabLst>
                <a:tab pos="342900" algn="l"/>
              </a:tabLst>
            </a:pPr>
            <a:r>
              <a:rPr lang="en-US" altLang="ko-KR" sz="3200" b="1" dirty="0">
                <a:solidFill>
                  <a:srgbClr val="0872A6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Partners Registered at “IRENA for CIP”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8550545-6F9F-4B59-8BF5-FE6D39B1D0AA}"/>
              </a:ext>
            </a:extLst>
          </p:cNvPr>
          <p:cNvGraphicFramePr/>
          <p:nvPr/>
        </p:nvGraphicFramePr>
        <p:xfrm>
          <a:off x="-636056" y="1504281"/>
          <a:ext cx="6299481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2FF0ABA-9AA6-4994-87E3-1EE84800824C}"/>
              </a:ext>
            </a:extLst>
          </p:cNvPr>
          <p:cNvSpPr/>
          <p:nvPr/>
        </p:nvSpPr>
        <p:spPr>
          <a:xfrm>
            <a:off x="6061462" y="4738268"/>
            <a:ext cx="5697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World Bank, </a:t>
            </a:r>
            <a:r>
              <a:rPr lang="en-US" sz="1800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AIIB, COFIDES, Dutch Development Bank</a:t>
            </a:r>
            <a:r>
              <a:rPr lang="en-US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, Islamic Development Bank, North American Development Bank, </a:t>
            </a:r>
            <a:r>
              <a:rPr lang="en-US" sz="1800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JICA, </a:t>
            </a:r>
            <a:r>
              <a:rPr lang="en-US" sz="1800" dirty="0" err="1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Cassa</a:t>
            </a:r>
            <a:r>
              <a:rPr lang="en-US" sz="1800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Depositi</a:t>
            </a:r>
            <a:r>
              <a:rPr lang="en-US" sz="1800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 e </a:t>
            </a:r>
            <a:r>
              <a:rPr lang="en-US" sz="1800" dirty="0" err="1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Prestiti</a:t>
            </a:r>
            <a:r>
              <a:rPr lang="en-US" sz="1800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 S.p.A, Intesa Sanpaolo, Africa Trade Insurance Agency, </a:t>
            </a:r>
            <a:endParaRPr lang="en-GB" sz="1800" dirty="0">
              <a:latin typeface="Calibri" panose="020F0502020204030204" pitchFamily="34" charset="0"/>
              <a:ea typeface="Segoe UI Symbol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424FCF-5CC0-41C1-B49F-208B7A4F397B}"/>
              </a:ext>
            </a:extLst>
          </p:cNvPr>
          <p:cNvSpPr/>
          <p:nvPr/>
        </p:nvSpPr>
        <p:spPr>
          <a:xfrm>
            <a:off x="33717" y="1065806"/>
            <a:ext cx="6154667" cy="37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4763">
              <a:lnSpc>
                <a:spcPct val="105000"/>
              </a:lnSpc>
              <a:tabLst>
                <a:tab pos="174625" algn="l"/>
              </a:tabLst>
            </a:pPr>
            <a:r>
              <a:rPr lang="en-US" altLang="ko-KR" sz="1800" b="1" dirty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Partners by </a:t>
            </a:r>
            <a:r>
              <a:rPr lang="en-US" altLang="ko-KR" sz="1800" b="1" i="1" dirty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institution type </a:t>
            </a:r>
            <a:r>
              <a:rPr lang="en-US" altLang="ko-KR" sz="1800" b="1" dirty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(total : 250)</a:t>
            </a:r>
            <a:endParaRPr lang="en-US" altLang="ko-KR" sz="1800" i="1" dirty="0">
              <a:solidFill>
                <a:srgbClr val="006699"/>
              </a:solidFill>
              <a:latin typeface="Calibri" panose="020F0502020204030204" pitchFamily="34" charset="0"/>
              <a:ea typeface="Segoe UI Symbol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FFF9AF-8CFE-47CA-B4B5-A779CD259681}"/>
              </a:ext>
            </a:extLst>
          </p:cNvPr>
          <p:cNvCxnSpPr>
            <a:cxnSpLocks/>
          </p:cNvCxnSpPr>
          <p:nvPr/>
        </p:nvCxnSpPr>
        <p:spPr>
          <a:xfrm>
            <a:off x="5867400" y="1143000"/>
            <a:ext cx="0" cy="51815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C749499-7194-4D6F-8070-BCE31CE3D09F}"/>
              </a:ext>
            </a:extLst>
          </p:cNvPr>
          <p:cNvSpPr/>
          <p:nvPr/>
        </p:nvSpPr>
        <p:spPr>
          <a:xfrm>
            <a:off x="0" y="4346902"/>
            <a:ext cx="6154667" cy="37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4763">
              <a:lnSpc>
                <a:spcPct val="105000"/>
              </a:lnSpc>
              <a:tabLst>
                <a:tab pos="174625" algn="l"/>
              </a:tabLst>
            </a:pPr>
            <a:r>
              <a:rPr lang="en-US" altLang="ko-KR" sz="1800" b="1" dirty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Contribution/Services/Support of Partners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13782B-038E-48E2-BECB-B77B1236AFD8}"/>
              </a:ext>
            </a:extLst>
          </p:cNvPr>
          <p:cNvSpPr txBox="1"/>
          <p:nvPr/>
        </p:nvSpPr>
        <p:spPr>
          <a:xfrm>
            <a:off x="192186" y="4705052"/>
            <a:ext cx="54811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Research &amp; Technology (17)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Financing (57)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Technical Advisory Services (56)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Similar Platforms (3)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Manufacturers Suppliers &amp; Service Providers (45)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Strategic Partners (14)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Other partners (58)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5EB3B83E-DEAF-4BE7-A499-AAECBF331735}"/>
              </a:ext>
            </a:extLst>
          </p:cNvPr>
          <p:cNvGraphicFramePr>
            <a:graphicFrameLocks/>
          </p:cNvGraphicFramePr>
          <p:nvPr/>
        </p:nvGraphicFramePr>
        <p:xfrm>
          <a:off x="5486404" y="1395361"/>
          <a:ext cx="6272525" cy="2827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233BDBC-9D1D-4E02-9C58-469B40F7A8A7}"/>
              </a:ext>
            </a:extLst>
          </p:cNvPr>
          <p:cNvSpPr txBox="1"/>
          <p:nvPr/>
        </p:nvSpPr>
        <p:spPr>
          <a:xfrm>
            <a:off x="6096000" y="1065806"/>
            <a:ext cx="584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872A6"/>
                </a:solidFill>
                <a:latin typeface="+mj-lt"/>
              </a:rPr>
              <a:t>Types of funding provided by CIP </a:t>
            </a:r>
            <a:r>
              <a:rPr lang="en-US" sz="1800" b="1" i="1" dirty="0">
                <a:solidFill>
                  <a:srgbClr val="0872A6"/>
                </a:solidFill>
                <a:latin typeface="+mj-lt"/>
              </a:rPr>
              <a:t>financing partners</a:t>
            </a:r>
            <a:endParaRPr lang="en-GB" sz="1800" b="1" i="1" dirty="0">
              <a:solidFill>
                <a:srgbClr val="0872A6"/>
              </a:solidFill>
              <a:latin typeface="+mj-lt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BC0781-ADBD-428B-B6FC-F09D8047BDDB}"/>
              </a:ext>
            </a:extLst>
          </p:cNvPr>
          <p:cNvCxnSpPr>
            <a:cxnSpLocks/>
          </p:cNvCxnSpPr>
          <p:nvPr/>
        </p:nvCxnSpPr>
        <p:spPr>
          <a:xfrm>
            <a:off x="5955738" y="4138329"/>
            <a:ext cx="5803191" cy="324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1BCA015-97FB-46FA-AB97-B78B0148A809}"/>
              </a:ext>
            </a:extLst>
          </p:cNvPr>
          <p:cNvSpPr/>
          <p:nvPr/>
        </p:nvSpPr>
        <p:spPr>
          <a:xfrm>
            <a:off x="5949335" y="4416822"/>
            <a:ext cx="2517549" cy="371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indent="-4763">
              <a:lnSpc>
                <a:spcPct val="105000"/>
              </a:lnSpc>
              <a:tabLst>
                <a:tab pos="174625" algn="l"/>
              </a:tabLst>
            </a:pPr>
            <a:r>
              <a:rPr lang="en-US" altLang="ko-KR" sz="1800" b="1" dirty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Key Financing Partners</a:t>
            </a:r>
          </a:p>
        </p:txBody>
      </p:sp>
    </p:spTree>
    <p:extLst>
      <p:ext uri="{BB962C8B-B14F-4D97-AF65-F5344CB8AC3E}">
        <p14:creationId xmlns:p14="http://schemas.microsoft.com/office/powerpoint/2010/main" val="65338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5216F-7CE6-D648-ACB3-48A5C557409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95400"/>
            <a:ext cx="4064000" cy="4978400"/>
          </a:xfrm>
          <a:prstGeom prst="rect">
            <a:avLst/>
          </a:prstGeom>
        </p:spPr>
        <p:txBody>
          <a:bodyPr/>
          <a:lstStyle/>
          <a:p>
            <a:r>
              <a:rPr lang="en-GB" sz="1867" dirty="0"/>
              <a:t>The CIP is a demand-driven platform that facilitates the development and scale up of RE technologies through tailored technical assistance to Member countries. </a:t>
            </a:r>
          </a:p>
          <a:p>
            <a:endParaRPr lang="en-GB" sz="1867" dirty="0"/>
          </a:p>
          <a:p>
            <a:r>
              <a:rPr lang="en-GB" sz="1867" dirty="0"/>
              <a:t>Project proponents, registered in the platform, are considered for technical assistance and project facilitation support to reach commercial feasibility readiness for financing matchmaking with registered financial institutions</a:t>
            </a:r>
            <a:endParaRPr lang="en-US" sz="1867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9904E9-A2A3-4492-A8F9-57E8763A0BFD}"/>
              </a:ext>
            </a:extLst>
          </p:cNvPr>
          <p:cNvSpPr txBox="1">
            <a:spLocks/>
          </p:cNvSpPr>
          <p:nvPr/>
        </p:nvSpPr>
        <p:spPr>
          <a:xfrm>
            <a:off x="406400" y="478923"/>
            <a:ext cx="9550400" cy="533400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rgbClr val="002A6C"/>
                </a:solidFill>
                <a:latin typeface="Gill Sans MT" panose="020B0502020104020203" pitchFamily="34" charset="0"/>
                <a:ea typeface="+mj-ea"/>
                <a:cs typeface="Gill Sans MT" panose="020B0502020104020203" pitchFamily="34" charset="0"/>
              </a:defRPr>
            </a:lvl1pPr>
          </a:lstStyle>
          <a:p>
            <a:pPr marL="285750" indent="-285750" defTabSz="914400" fontAlgn="base">
              <a:lnSpc>
                <a:spcPct val="90000"/>
              </a:lnSpc>
            </a:pPr>
            <a:r>
              <a:rPr lang="en-US" sz="3200" b="1" dirty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CIP Project Facilitation and Support Lifecycle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25D08AB-B34D-4F90-92CC-AC334F198C1F}"/>
              </a:ext>
            </a:extLst>
          </p:cNvPr>
          <p:cNvGraphicFramePr/>
          <p:nvPr/>
        </p:nvGraphicFramePr>
        <p:xfrm>
          <a:off x="4876800" y="1012323"/>
          <a:ext cx="70104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5435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_9_usaid_master_slide">
  <a:themeElements>
    <a:clrScheme name="Power Africa">
      <a:dk1>
        <a:srgbClr val="1F2A44"/>
      </a:dk1>
      <a:lt1>
        <a:sysClr val="window" lastClr="FFFFFF"/>
      </a:lt1>
      <a:dk2>
        <a:srgbClr val="002F6C"/>
      </a:dk2>
      <a:lt2>
        <a:srgbClr val="A7C6ED"/>
      </a:lt2>
      <a:accent1>
        <a:srgbClr val="002A6C"/>
      </a:accent1>
      <a:accent2>
        <a:srgbClr val="BA0C2F"/>
      </a:accent2>
      <a:accent3>
        <a:srgbClr val="D0D0CE"/>
      </a:accent3>
      <a:accent4>
        <a:srgbClr val="1F2A44"/>
      </a:accent4>
      <a:accent5>
        <a:srgbClr val="A7C6ED"/>
      </a:accent5>
      <a:accent6>
        <a:srgbClr val="FFD134"/>
      </a:accent6>
      <a:hlink>
        <a:srgbClr val="002A6C"/>
      </a:hlink>
      <a:folHlink>
        <a:srgbClr val="D0D0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8ADCC053FA4744AC657464EE54EC92" ma:contentTypeVersion="11" ma:contentTypeDescription="Create a new document." ma:contentTypeScope="" ma:versionID="f4b2fd63a3733f4a2e4c1c267fe29131">
  <xsd:schema xmlns:xsd="http://www.w3.org/2001/XMLSchema" xmlns:xs="http://www.w3.org/2001/XMLSchema" xmlns:p="http://schemas.microsoft.com/office/2006/metadata/properties" xmlns:ns2="6008af7c-7336-455d-908f-b3985f6b41c4" targetNamespace="http://schemas.microsoft.com/office/2006/metadata/properties" ma:root="true" ma:fieldsID="ecb7b290740ba2d16a3c8d34cc057497" ns2:_="">
    <xsd:import namespace="6008af7c-7336-455d-908f-b3985f6b41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8af7c-7336-455d-908f-b3985f6b41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7A931E-EB1C-42B7-903B-9C9CCFDFE4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08af7c-7336-455d-908f-b3985f6b41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1F554D-13C5-4247-9E34-E0E2D2C01A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637D92-FE21-4ECA-855B-D602B63691A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14247</TotalTime>
  <Words>1024</Words>
  <Application>Microsoft Office PowerPoint</Application>
  <PresentationFormat>Widescreen</PresentationFormat>
  <Paragraphs>209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Wingdings</vt:lpstr>
      <vt:lpstr>Office Theme</vt:lpstr>
      <vt:lpstr>16_9_usaid_master_slide</vt:lpstr>
      <vt:lpstr>Unlocking Renewable Energy Investments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Unlocking Renewable Energy Investments</dc:title>
  <dc:creator>Tarig Ahmed</dc:creator>
  <cp:lastModifiedBy>Daria Gazzola</cp:lastModifiedBy>
  <cp:revision>2</cp:revision>
  <dcterms:created xsi:type="dcterms:W3CDTF">2021-05-20T09:06:42Z</dcterms:created>
  <dcterms:modified xsi:type="dcterms:W3CDTF">2021-11-10T07:55:34Z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0x010100BE8ADCC053FA4744AC657464EE54EC92</vt:lpwstr>
  </property>
</Properties>
</file>