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media/image5.jpg" ContentType="image/png"/>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56" r:id="rId6"/>
    <p:sldMasterId id="2147483652" r:id="rId7"/>
    <p:sldMasterId id="2147483662" r:id="rId8"/>
    <p:sldMasterId id="2147483675" r:id="rId9"/>
    <p:sldMasterId id="2147483702" r:id="rId10"/>
  </p:sldMasterIdLst>
  <p:notesMasterIdLst>
    <p:notesMasterId r:id="rId43"/>
  </p:notesMasterIdLst>
  <p:sldIdLst>
    <p:sldId id="256" r:id="rId11"/>
    <p:sldId id="271" r:id="rId12"/>
    <p:sldId id="262" r:id="rId13"/>
    <p:sldId id="270" r:id="rId14"/>
    <p:sldId id="280" r:id="rId15"/>
    <p:sldId id="273" r:id="rId16"/>
    <p:sldId id="259" r:id="rId17"/>
    <p:sldId id="274" r:id="rId18"/>
    <p:sldId id="275" r:id="rId19"/>
    <p:sldId id="276" r:id="rId20"/>
    <p:sldId id="279" r:id="rId21"/>
    <p:sldId id="3398" r:id="rId22"/>
    <p:sldId id="281" r:id="rId23"/>
    <p:sldId id="12690" r:id="rId24"/>
    <p:sldId id="12695" r:id="rId25"/>
    <p:sldId id="12660" r:id="rId26"/>
    <p:sldId id="12700" r:id="rId27"/>
    <p:sldId id="12724" r:id="rId28"/>
    <p:sldId id="12728" r:id="rId29"/>
    <p:sldId id="12668" r:id="rId30"/>
    <p:sldId id="12729" r:id="rId31"/>
    <p:sldId id="12646" r:id="rId32"/>
    <p:sldId id="12654" r:id="rId33"/>
    <p:sldId id="12652" r:id="rId34"/>
    <p:sldId id="12731" r:id="rId35"/>
    <p:sldId id="12730" r:id="rId36"/>
    <p:sldId id="12645" r:id="rId37"/>
    <p:sldId id="12644" r:id="rId38"/>
    <p:sldId id="12651" r:id="rId39"/>
    <p:sldId id="12656" r:id="rId40"/>
    <p:sldId id="267" r:id="rId41"/>
    <p:sldId id="26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39D3E2-91BE-03C5-403D-D8C1E356EA2A}" name="Jaidev Dhavle" initials="JD" userId="S::JDhavle@irena.org::e048861c-2a34-4aed-be3b-82e8c22728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C6"/>
    <a:srgbClr val="0F96D3"/>
    <a:srgbClr val="006192"/>
    <a:srgbClr val="199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72" autoAdjust="0"/>
    <p:restoredTop sz="80512" autoAdjust="0"/>
  </p:normalViewPr>
  <p:slideViewPr>
    <p:cSldViewPr snapToGrid="0" snapToObjects="1" showGuides="1">
      <p:cViewPr varScale="1">
        <p:scale>
          <a:sx n="85" d="100"/>
          <a:sy n="85" d="100"/>
        </p:scale>
        <p:origin x="100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diagrams/_rels/data1.xml.rels><?xml version="1.0" encoding="UTF-8" standalone="yes"?>
<Relationships xmlns="http://schemas.openxmlformats.org/package/2006/relationships"><Relationship Id="rId3" Type="http://schemas.openxmlformats.org/officeDocument/2006/relationships/hyperlink" Target="https://www.pexels.com/video/flatlay-animation-of-covid-5839052/" TargetMode="External"/><Relationship Id="rId2" Type="http://schemas.openxmlformats.org/officeDocument/2006/relationships/image" Target="../media/image29.jpeg"/><Relationship Id="rId1" Type="http://schemas.openxmlformats.org/officeDocument/2006/relationships/image" Target="../media/image28.jpg"/><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hyperlink" Target="https://www.pexels.com/video/flatlay-animation-of-covid-5839052/" TargetMode="External"/><Relationship Id="rId2" Type="http://schemas.openxmlformats.org/officeDocument/2006/relationships/image" Target="../media/image29.jpeg"/><Relationship Id="rId1" Type="http://schemas.openxmlformats.org/officeDocument/2006/relationships/image" Target="../media/image28.jpg"/><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B594A9-9A53-44BE-8DBA-5B87FCC9C994}" type="doc">
      <dgm:prSet loTypeId="urn:microsoft.com/office/officeart/2005/8/layout/pList2" loCatId="list" qsTypeId="urn:microsoft.com/office/officeart/2005/8/quickstyle/simple1" qsCatId="simple" csTypeId="urn:microsoft.com/office/officeart/2005/8/colors/accent1_2" csCatId="accent1" phldr="1"/>
      <dgm:spPr/>
    </dgm:pt>
    <dgm:pt modelId="{BFC7E0D2-2941-44FC-A7C9-F8619F18F3BA}">
      <dgm:prSet phldrT="[Text]"/>
      <dgm:spPr/>
      <dgm:t>
        <a:bodyPr/>
        <a:lstStyle/>
        <a:p>
          <a:r>
            <a:rPr lang="en-US" b="1" dirty="0">
              <a:latin typeface="Poppins" panose="00000500000000000000" pitchFamily="2" charset="0"/>
              <a:cs typeface="Poppins" panose="00000500000000000000" pitchFamily="2" charset="0"/>
            </a:rPr>
            <a:t>Supply Chain Volatility</a:t>
          </a:r>
        </a:p>
        <a:p>
          <a:r>
            <a:rPr lang="en-US" dirty="0">
              <a:latin typeface="Poppins" panose="00000500000000000000" pitchFamily="2" charset="0"/>
              <a:cs typeface="Poppins" panose="00000500000000000000" pitchFamily="2" charset="0"/>
            </a:rPr>
            <a:t> Poor Auction Designs and Component Defects are main volatility drivers </a:t>
          </a:r>
        </a:p>
      </dgm:t>
    </dgm:pt>
    <dgm:pt modelId="{8D53292A-38ED-4031-9BC4-9B97F2A489E3}" type="parTrans" cxnId="{F5E507CA-D975-4124-AEE8-C873607FB1EC}">
      <dgm:prSet/>
      <dgm:spPr/>
      <dgm:t>
        <a:bodyPr/>
        <a:lstStyle/>
        <a:p>
          <a:endParaRPr lang="en-US"/>
        </a:p>
      </dgm:t>
    </dgm:pt>
    <dgm:pt modelId="{A3340335-1F52-41AC-AC48-9384646F9733}" type="sibTrans" cxnId="{F5E507CA-D975-4124-AEE8-C873607FB1EC}">
      <dgm:prSet/>
      <dgm:spPr/>
      <dgm:t>
        <a:bodyPr/>
        <a:lstStyle/>
        <a:p>
          <a:endParaRPr lang="en-US"/>
        </a:p>
      </dgm:t>
    </dgm:pt>
    <dgm:pt modelId="{9F31E094-E6D7-4FA3-AFD5-DF63919484B3}">
      <dgm:prSet phldrT="[Text]"/>
      <dgm:spPr/>
      <dgm:t>
        <a:bodyPr/>
        <a:lstStyle/>
        <a:p>
          <a:r>
            <a:rPr lang="en-US" b="1" dirty="0">
              <a:latin typeface="Poppins" panose="00000500000000000000" pitchFamily="2" charset="0"/>
              <a:cs typeface="Poppins" panose="00000500000000000000" pitchFamily="2" charset="0"/>
            </a:rPr>
            <a:t>COVID-19 Impacts</a:t>
          </a:r>
        </a:p>
        <a:p>
          <a:r>
            <a:rPr lang="en-US" dirty="0">
              <a:latin typeface="Poppins" panose="00000500000000000000" pitchFamily="2" charset="0"/>
              <a:cs typeface="Poppins" panose="00000500000000000000" pitchFamily="2" charset="0"/>
            </a:rPr>
            <a:t> Increase in CAPEX costs have resulted in </a:t>
          </a:r>
          <a:r>
            <a:rPr lang="en-US" dirty="0">
              <a:latin typeface="Poppins" panose="00000500000000000000" pitchFamily="2" charset="0"/>
              <a:cs typeface="Poppins" panose="00000500000000000000" pitchFamily="2" charset="0"/>
              <a:sym typeface="Wingdings" panose="05000000000000000000" pitchFamily="2" charset="2"/>
            </a:rPr>
            <a:t>labor and raw material cost increases</a:t>
          </a:r>
          <a:endParaRPr lang="en-US" dirty="0">
            <a:latin typeface="Poppins" panose="00000500000000000000" pitchFamily="2" charset="0"/>
            <a:cs typeface="Poppins" panose="00000500000000000000" pitchFamily="2" charset="0"/>
          </a:endParaRPr>
        </a:p>
      </dgm:t>
    </dgm:pt>
    <dgm:pt modelId="{ACD8E19C-99EE-4131-B5B1-26F8E186C0B9}" type="parTrans" cxnId="{4F344551-8C2A-4246-9C80-D917E0D2F41C}">
      <dgm:prSet/>
      <dgm:spPr/>
      <dgm:t>
        <a:bodyPr/>
        <a:lstStyle/>
        <a:p>
          <a:endParaRPr lang="en-US"/>
        </a:p>
      </dgm:t>
    </dgm:pt>
    <dgm:pt modelId="{600F730C-1DA2-4AE7-A7C6-F87FAB5FB8E1}" type="sibTrans" cxnId="{4F344551-8C2A-4246-9C80-D917E0D2F41C}">
      <dgm:prSet/>
      <dgm:spPr/>
      <dgm:t>
        <a:bodyPr/>
        <a:lstStyle/>
        <a:p>
          <a:endParaRPr lang="en-US"/>
        </a:p>
      </dgm:t>
    </dgm:pt>
    <dgm:pt modelId="{40664544-06F3-4E12-8FA6-ADDC025B2232}">
      <dgm:prSet phldrT="[Text]"/>
      <dgm:spPr/>
      <dgm:t>
        <a:bodyPr/>
        <a:lstStyle/>
        <a:p>
          <a:r>
            <a:rPr lang="en-US" b="1" dirty="0">
              <a:latin typeface="Poppins" panose="00000500000000000000" pitchFamily="2" charset="0"/>
              <a:cs typeface="Poppins" panose="00000500000000000000" pitchFamily="2" charset="0"/>
            </a:rPr>
            <a:t>High Interest Rates</a:t>
          </a:r>
        </a:p>
        <a:p>
          <a:r>
            <a:rPr lang="en-US" dirty="0">
              <a:latin typeface="Poppins" panose="00000500000000000000" pitchFamily="2" charset="0"/>
              <a:cs typeface="Poppins" panose="00000500000000000000" pitchFamily="2" charset="0"/>
            </a:rPr>
            <a:t>Banks have made stringent fiscal policies impacting lending capacity </a:t>
          </a:r>
        </a:p>
      </dgm:t>
    </dgm:pt>
    <dgm:pt modelId="{D04AE8F2-2C19-44D3-A615-938E49B9D932}" type="parTrans" cxnId="{6091F20B-FAB0-44FF-97C0-1AAAED48DC6C}">
      <dgm:prSet/>
      <dgm:spPr/>
      <dgm:t>
        <a:bodyPr/>
        <a:lstStyle/>
        <a:p>
          <a:endParaRPr lang="en-US"/>
        </a:p>
      </dgm:t>
    </dgm:pt>
    <dgm:pt modelId="{DDD99147-9025-4620-A8F1-E841802B453B}" type="sibTrans" cxnId="{6091F20B-FAB0-44FF-97C0-1AAAED48DC6C}">
      <dgm:prSet/>
      <dgm:spPr/>
      <dgm:t>
        <a:bodyPr/>
        <a:lstStyle/>
        <a:p>
          <a:endParaRPr lang="en-US"/>
        </a:p>
      </dgm:t>
    </dgm:pt>
    <dgm:pt modelId="{C9970DBA-3894-4EEA-BD84-869323838BB9}">
      <dgm:prSet phldrT="[Text]"/>
      <dgm:spPr/>
      <dgm:t>
        <a:bodyPr/>
        <a:lstStyle/>
        <a:p>
          <a:r>
            <a:rPr lang="en-US" b="1" dirty="0">
              <a:latin typeface="Poppins" panose="00000500000000000000" pitchFamily="2" charset="0"/>
              <a:cs typeface="Poppins" panose="00000500000000000000" pitchFamily="2" charset="0"/>
            </a:rPr>
            <a:t>Varying Policy Signals </a:t>
          </a:r>
        </a:p>
        <a:p>
          <a:r>
            <a:rPr lang="en-US" b="0" dirty="0">
              <a:latin typeface="Poppins" panose="00000500000000000000" pitchFamily="2" charset="0"/>
              <a:cs typeface="Poppins" panose="00000500000000000000" pitchFamily="2" charset="0"/>
            </a:rPr>
            <a:t>Differing policies from governments prevent efficient supply-demand matching  </a:t>
          </a:r>
        </a:p>
      </dgm:t>
    </dgm:pt>
    <dgm:pt modelId="{16A2843D-CA54-4B04-8530-4663E5CCA421}" type="parTrans" cxnId="{9BFD1456-14AC-4B44-BC53-9677E4FB703E}">
      <dgm:prSet/>
      <dgm:spPr/>
      <dgm:t>
        <a:bodyPr/>
        <a:lstStyle/>
        <a:p>
          <a:endParaRPr lang="en-US"/>
        </a:p>
      </dgm:t>
    </dgm:pt>
    <dgm:pt modelId="{C517E5AC-C72A-4E6B-9CFB-91DD6EA3ECA0}" type="sibTrans" cxnId="{9BFD1456-14AC-4B44-BC53-9677E4FB703E}">
      <dgm:prSet/>
      <dgm:spPr/>
      <dgm:t>
        <a:bodyPr/>
        <a:lstStyle/>
        <a:p>
          <a:endParaRPr lang="en-US"/>
        </a:p>
      </dgm:t>
    </dgm:pt>
    <dgm:pt modelId="{41BEF872-C28A-4605-8628-ECCF39C7C122}">
      <dgm:prSet phldrT="[Text]"/>
      <dgm:spPr/>
      <dgm:t>
        <a:bodyPr/>
        <a:lstStyle/>
        <a:p>
          <a:r>
            <a:rPr lang="en-US" b="1" dirty="0">
              <a:latin typeface="Poppins" panose="00000500000000000000" pitchFamily="2" charset="0"/>
              <a:cs typeface="Poppins" panose="00000500000000000000" pitchFamily="2" charset="0"/>
            </a:rPr>
            <a:t>Fluctuating Project Costs</a:t>
          </a:r>
        </a:p>
        <a:p>
          <a:r>
            <a:rPr lang="en-US" b="0" dirty="0">
              <a:latin typeface="Poppins" panose="00000500000000000000" pitchFamily="2" charset="0"/>
              <a:cs typeface="Poppins" panose="00000500000000000000" pitchFamily="2" charset="0"/>
            </a:rPr>
            <a:t>Dramatic market swing impact revenues and financial close prospects</a:t>
          </a:r>
        </a:p>
      </dgm:t>
    </dgm:pt>
    <dgm:pt modelId="{C113DEDE-B5D1-4CDE-9B21-FCCCEC9AC462}" type="parTrans" cxnId="{20946868-43D7-4BFD-8870-922298D8A0E5}">
      <dgm:prSet/>
      <dgm:spPr/>
      <dgm:t>
        <a:bodyPr/>
        <a:lstStyle/>
        <a:p>
          <a:endParaRPr lang="en-US"/>
        </a:p>
      </dgm:t>
    </dgm:pt>
    <dgm:pt modelId="{B1E01D8B-68FA-4B70-B385-7A7B9084160D}" type="sibTrans" cxnId="{20946868-43D7-4BFD-8870-922298D8A0E5}">
      <dgm:prSet/>
      <dgm:spPr/>
      <dgm:t>
        <a:bodyPr/>
        <a:lstStyle/>
        <a:p>
          <a:endParaRPr lang="en-US"/>
        </a:p>
      </dgm:t>
    </dgm:pt>
    <dgm:pt modelId="{8198D70E-CCD1-45B9-A88C-FA6A5FCA1316}" type="pres">
      <dgm:prSet presAssocID="{09B594A9-9A53-44BE-8DBA-5B87FCC9C994}" presName="Name0" presStyleCnt="0">
        <dgm:presLayoutVars>
          <dgm:dir/>
          <dgm:resizeHandles val="exact"/>
        </dgm:presLayoutVars>
      </dgm:prSet>
      <dgm:spPr/>
    </dgm:pt>
    <dgm:pt modelId="{4ADA331C-2456-4D2A-9C5E-A20004469DAA}" type="pres">
      <dgm:prSet presAssocID="{09B594A9-9A53-44BE-8DBA-5B87FCC9C994}" presName="bkgdShp" presStyleLbl="alignAccFollowNode1" presStyleIdx="0" presStyleCnt="1"/>
      <dgm:spPr/>
    </dgm:pt>
    <dgm:pt modelId="{C660081E-7381-4FB9-80B3-A67FB8BDEF24}" type="pres">
      <dgm:prSet presAssocID="{09B594A9-9A53-44BE-8DBA-5B87FCC9C994}" presName="linComp" presStyleCnt="0"/>
      <dgm:spPr/>
    </dgm:pt>
    <dgm:pt modelId="{A5C1D898-AEB9-4D9B-B24B-234C65B35162}" type="pres">
      <dgm:prSet presAssocID="{BFC7E0D2-2941-44FC-A7C9-F8619F18F3BA}" presName="compNode" presStyleCnt="0"/>
      <dgm:spPr/>
    </dgm:pt>
    <dgm:pt modelId="{A20CB685-5F48-4558-B159-59E9554CA3E4}" type="pres">
      <dgm:prSet presAssocID="{BFC7E0D2-2941-44FC-A7C9-F8619F18F3BA}" presName="node" presStyleLbl="node1" presStyleIdx="0" presStyleCnt="5">
        <dgm:presLayoutVars>
          <dgm:bulletEnabled val="1"/>
        </dgm:presLayoutVars>
      </dgm:prSet>
      <dgm:spPr/>
    </dgm:pt>
    <dgm:pt modelId="{1343A3DC-E817-4112-BDEB-806AA511B302}" type="pres">
      <dgm:prSet presAssocID="{BFC7E0D2-2941-44FC-A7C9-F8619F18F3BA}" presName="invisiNode" presStyleLbl="node1" presStyleIdx="0" presStyleCnt="5"/>
      <dgm:spPr/>
    </dgm:pt>
    <dgm:pt modelId="{1E9D3720-ED09-40DA-B83E-76F2719A4333}" type="pres">
      <dgm:prSet presAssocID="{BFC7E0D2-2941-44FC-A7C9-F8619F18F3BA}"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 modelId="{3EDE1144-865A-455F-B373-F4710DA9B3CA}" type="pres">
      <dgm:prSet presAssocID="{A3340335-1F52-41AC-AC48-9384646F9733}" presName="sibTrans" presStyleLbl="sibTrans2D1" presStyleIdx="0" presStyleCnt="0"/>
      <dgm:spPr/>
    </dgm:pt>
    <dgm:pt modelId="{2A925E24-D6C1-49A4-A5FC-043F9F69AF95}" type="pres">
      <dgm:prSet presAssocID="{9F31E094-E6D7-4FA3-AFD5-DF63919484B3}" presName="compNode" presStyleCnt="0"/>
      <dgm:spPr/>
    </dgm:pt>
    <dgm:pt modelId="{8EC2A747-CDF5-40BF-B8EC-58901FC7570E}" type="pres">
      <dgm:prSet presAssocID="{9F31E094-E6D7-4FA3-AFD5-DF63919484B3}" presName="node" presStyleLbl="node1" presStyleIdx="1" presStyleCnt="5">
        <dgm:presLayoutVars>
          <dgm:bulletEnabled val="1"/>
        </dgm:presLayoutVars>
      </dgm:prSet>
      <dgm:spPr/>
    </dgm:pt>
    <dgm:pt modelId="{41F610FC-E486-4805-A2A0-778092087F7F}" type="pres">
      <dgm:prSet presAssocID="{9F31E094-E6D7-4FA3-AFD5-DF63919484B3}" presName="invisiNode" presStyleLbl="node1" presStyleIdx="1" presStyleCnt="5"/>
      <dgm:spPr/>
    </dgm:pt>
    <dgm:pt modelId="{605DB3EC-1711-4EE7-B115-BC624042C5CB}" type="pres">
      <dgm:prSet presAssocID="{9F31E094-E6D7-4FA3-AFD5-DF63919484B3}"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3000" r="-23000"/>
          </a:stretch>
        </a:blipFill>
      </dgm:spPr>
    </dgm:pt>
    <dgm:pt modelId="{73C9157A-CB48-488D-9877-5577C4110F5C}" type="pres">
      <dgm:prSet presAssocID="{600F730C-1DA2-4AE7-A7C6-F87FAB5FB8E1}" presName="sibTrans" presStyleLbl="sibTrans2D1" presStyleIdx="0" presStyleCnt="0"/>
      <dgm:spPr/>
    </dgm:pt>
    <dgm:pt modelId="{094E1FFC-567D-441C-8028-EDE65A134FD8}" type="pres">
      <dgm:prSet presAssocID="{40664544-06F3-4E12-8FA6-ADDC025B2232}" presName="compNode" presStyleCnt="0"/>
      <dgm:spPr/>
    </dgm:pt>
    <dgm:pt modelId="{D6A88A45-31F4-48F6-A428-E0062F04DD7B}" type="pres">
      <dgm:prSet presAssocID="{40664544-06F3-4E12-8FA6-ADDC025B2232}" presName="node" presStyleLbl="node1" presStyleIdx="2" presStyleCnt="5">
        <dgm:presLayoutVars>
          <dgm:bulletEnabled val="1"/>
        </dgm:presLayoutVars>
      </dgm:prSet>
      <dgm:spPr/>
    </dgm:pt>
    <dgm:pt modelId="{3AE8D2D0-164E-476B-8570-4CCF398CDFF5}" type="pres">
      <dgm:prSet presAssocID="{40664544-06F3-4E12-8FA6-ADDC025B2232}" presName="invisiNode" presStyleLbl="node1" presStyleIdx="2" presStyleCnt="5"/>
      <dgm:spPr/>
    </dgm:pt>
    <dgm:pt modelId="{B5B6F560-926C-4FEC-8ED1-08BDA0E3751A}" type="pres">
      <dgm:prSet presAssocID="{40664544-06F3-4E12-8FA6-ADDC025B2232}" presName="imagNode" presStyleLbl="fgImgPlace1" presStyleIdx="2"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dgm:spPr>
    </dgm:pt>
    <dgm:pt modelId="{63A5027D-5530-409E-834C-DE3A8F6434B6}" type="pres">
      <dgm:prSet presAssocID="{DDD99147-9025-4620-A8F1-E841802B453B}" presName="sibTrans" presStyleLbl="sibTrans2D1" presStyleIdx="0" presStyleCnt="0"/>
      <dgm:spPr/>
    </dgm:pt>
    <dgm:pt modelId="{CD96AECF-1188-44D9-BE83-8E705AF583FA}" type="pres">
      <dgm:prSet presAssocID="{41BEF872-C28A-4605-8628-ECCF39C7C122}" presName="compNode" presStyleCnt="0"/>
      <dgm:spPr/>
    </dgm:pt>
    <dgm:pt modelId="{6ECC572B-777D-4307-903B-36666CB235F3}" type="pres">
      <dgm:prSet presAssocID="{41BEF872-C28A-4605-8628-ECCF39C7C122}" presName="node" presStyleLbl="node1" presStyleIdx="3" presStyleCnt="5">
        <dgm:presLayoutVars>
          <dgm:bulletEnabled val="1"/>
        </dgm:presLayoutVars>
      </dgm:prSet>
      <dgm:spPr/>
    </dgm:pt>
    <dgm:pt modelId="{03CA0372-38DD-4417-93B9-3BA447242F14}" type="pres">
      <dgm:prSet presAssocID="{41BEF872-C28A-4605-8628-ECCF39C7C122}" presName="invisiNode" presStyleLbl="node1" presStyleIdx="3" presStyleCnt="5"/>
      <dgm:spPr/>
    </dgm:pt>
    <dgm:pt modelId="{507ABB8E-5C6A-458F-8BD4-60EAF6993AF9}" type="pres">
      <dgm:prSet presAssocID="{41BEF872-C28A-4605-8628-ECCF39C7C122}" presName="imagNode" presStyleLbl="fgImgPlace1" presStyleIdx="3"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41000" b="-41000"/>
          </a:stretch>
        </a:blipFill>
      </dgm:spPr>
    </dgm:pt>
    <dgm:pt modelId="{01E12456-7972-4227-B253-D725A1AA7B2A}" type="pres">
      <dgm:prSet presAssocID="{B1E01D8B-68FA-4B70-B385-7A7B9084160D}" presName="sibTrans" presStyleLbl="sibTrans2D1" presStyleIdx="0" presStyleCnt="0"/>
      <dgm:spPr/>
    </dgm:pt>
    <dgm:pt modelId="{DB44BA94-E489-4E32-AA2F-1BF56DF218A0}" type="pres">
      <dgm:prSet presAssocID="{C9970DBA-3894-4EEA-BD84-869323838BB9}" presName="compNode" presStyleCnt="0"/>
      <dgm:spPr/>
    </dgm:pt>
    <dgm:pt modelId="{4270DC42-6CFF-426E-99B7-27352149AF1B}" type="pres">
      <dgm:prSet presAssocID="{C9970DBA-3894-4EEA-BD84-869323838BB9}" presName="node" presStyleLbl="node1" presStyleIdx="4" presStyleCnt="5">
        <dgm:presLayoutVars>
          <dgm:bulletEnabled val="1"/>
        </dgm:presLayoutVars>
      </dgm:prSet>
      <dgm:spPr/>
    </dgm:pt>
    <dgm:pt modelId="{3C33D528-2AD5-4C46-B9AF-97A53EA3AC45}" type="pres">
      <dgm:prSet presAssocID="{C9970DBA-3894-4EEA-BD84-869323838BB9}" presName="invisiNode" presStyleLbl="node1" presStyleIdx="4" presStyleCnt="5"/>
      <dgm:spPr/>
    </dgm:pt>
    <dgm:pt modelId="{A9D8236D-F349-49B1-994B-2FF00E111676}" type="pres">
      <dgm:prSet presAssocID="{C9970DBA-3894-4EEA-BD84-869323838BB9}" presName="imagNode" presStyleLbl="fgImgPlace1" presStyleIdx="4" presStyleCnt="5"/>
      <dgm:spPr>
        <a:blipFill>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Lst>
  <dgm:cxnLst>
    <dgm:cxn modelId="{6091F20B-FAB0-44FF-97C0-1AAAED48DC6C}" srcId="{09B594A9-9A53-44BE-8DBA-5B87FCC9C994}" destId="{40664544-06F3-4E12-8FA6-ADDC025B2232}" srcOrd="2" destOrd="0" parTransId="{D04AE8F2-2C19-44D3-A615-938E49B9D932}" sibTransId="{DDD99147-9025-4620-A8F1-E841802B453B}"/>
    <dgm:cxn modelId="{073F640D-5E50-4976-B2F5-15D67E889491}" type="presOf" srcId="{BFC7E0D2-2941-44FC-A7C9-F8619F18F3BA}" destId="{A20CB685-5F48-4558-B159-59E9554CA3E4}" srcOrd="0" destOrd="0" presId="urn:microsoft.com/office/officeart/2005/8/layout/pList2"/>
    <dgm:cxn modelId="{C7A82819-223D-49C3-8FD1-A1EE19D3CBE8}" type="presOf" srcId="{A3340335-1F52-41AC-AC48-9384646F9733}" destId="{3EDE1144-865A-455F-B373-F4710DA9B3CA}" srcOrd="0" destOrd="0" presId="urn:microsoft.com/office/officeart/2005/8/layout/pList2"/>
    <dgm:cxn modelId="{65C68D21-8ED8-4425-A9F1-C1E8E7F3D2F8}" type="presOf" srcId="{B1E01D8B-68FA-4B70-B385-7A7B9084160D}" destId="{01E12456-7972-4227-B253-D725A1AA7B2A}" srcOrd="0" destOrd="0" presId="urn:microsoft.com/office/officeart/2005/8/layout/pList2"/>
    <dgm:cxn modelId="{91879C22-E25A-4180-84EC-0B12823B1B56}" type="presOf" srcId="{C9970DBA-3894-4EEA-BD84-869323838BB9}" destId="{4270DC42-6CFF-426E-99B7-27352149AF1B}" srcOrd="0" destOrd="0" presId="urn:microsoft.com/office/officeart/2005/8/layout/pList2"/>
    <dgm:cxn modelId="{5708313E-D56F-472E-88B2-66D73ADE9B72}" type="presOf" srcId="{600F730C-1DA2-4AE7-A7C6-F87FAB5FB8E1}" destId="{73C9157A-CB48-488D-9877-5577C4110F5C}" srcOrd="0" destOrd="0" presId="urn:microsoft.com/office/officeart/2005/8/layout/pList2"/>
    <dgm:cxn modelId="{20946868-43D7-4BFD-8870-922298D8A0E5}" srcId="{09B594A9-9A53-44BE-8DBA-5B87FCC9C994}" destId="{41BEF872-C28A-4605-8628-ECCF39C7C122}" srcOrd="3" destOrd="0" parTransId="{C113DEDE-B5D1-4CDE-9B21-FCCCEC9AC462}" sibTransId="{B1E01D8B-68FA-4B70-B385-7A7B9084160D}"/>
    <dgm:cxn modelId="{4F344551-8C2A-4246-9C80-D917E0D2F41C}" srcId="{09B594A9-9A53-44BE-8DBA-5B87FCC9C994}" destId="{9F31E094-E6D7-4FA3-AFD5-DF63919484B3}" srcOrd="1" destOrd="0" parTransId="{ACD8E19C-99EE-4131-B5B1-26F8E186C0B9}" sibTransId="{600F730C-1DA2-4AE7-A7C6-F87FAB5FB8E1}"/>
    <dgm:cxn modelId="{9BFD1456-14AC-4B44-BC53-9677E4FB703E}" srcId="{09B594A9-9A53-44BE-8DBA-5B87FCC9C994}" destId="{C9970DBA-3894-4EEA-BD84-869323838BB9}" srcOrd="4" destOrd="0" parTransId="{16A2843D-CA54-4B04-8530-4663E5CCA421}" sibTransId="{C517E5AC-C72A-4E6B-9CFB-91DD6EA3ECA0}"/>
    <dgm:cxn modelId="{F5E507CA-D975-4124-AEE8-C873607FB1EC}" srcId="{09B594A9-9A53-44BE-8DBA-5B87FCC9C994}" destId="{BFC7E0D2-2941-44FC-A7C9-F8619F18F3BA}" srcOrd="0" destOrd="0" parTransId="{8D53292A-38ED-4031-9BC4-9B97F2A489E3}" sibTransId="{A3340335-1F52-41AC-AC48-9384646F9733}"/>
    <dgm:cxn modelId="{7F1143D8-33AE-4C16-A7DE-C1869AD6DAB8}" type="presOf" srcId="{41BEF872-C28A-4605-8628-ECCF39C7C122}" destId="{6ECC572B-777D-4307-903B-36666CB235F3}" srcOrd="0" destOrd="0" presId="urn:microsoft.com/office/officeart/2005/8/layout/pList2"/>
    <dgm:cxn modelId="{B5E90AE2-93D8-44F6-95FC-9B6D8C34399F}" type="presOf" srcId="{DDD99147-9025-4620-A8F1-E841802B453B}" destId="{63A5027D-5530-409E-834C-DE3A8F6434B6}" srcOrd="0" destOrd="0" presId="urn:microsoft.com/office/officeart/2005/8/layout/pList2"/>
    <dgm:cxn modelId="{14D0F0E8-A9C6-4334-8086-8F75EE8A04E1}" type="presOf" srcId="{40664544-06F3-4E12-8FA6-ADDC025B2232}" destId="{D6A88A45-31F4-48F6-A428-E0062F04DD7B}" srcOrd="0" destOrd="0" presId="urn:microsoft.com/office/officeart/2005/8/layout/pList2"/>
    <dgm:cxn modelId="{F58ACBF2-4D49-4B11-BD1D-5CD18A9CE4A1}" type="presOf" srcId="{9F31E094-E6D7-4FA3-AFD5-DF63919484B3}" destId="{8EC2A747-CDF5-40BF-B8EC-58901FC7570E}" srcOrd="0" destOrd="0" presId="urn:microsoft.com/office/officeart/2005/8/layout/pList2"/>
    <dgm:cxn modelId="{526AB7F6-5981-4498-839B-CB5A04D48AB5}" type="presOf" srcId="{09B594A9-9A53-44BE-8DBA-5B87FCC9C994}" destId="{8198D70E-CCD1-45B9-A88C-FA6A5FCA1316}" srcOrd="0" destOrd="0" presId="urn:microsoft.com/office/officeart/2005/8/layout/pList2"/>
    <dgm:cxn modelId="{32740FB2-C35F-4E97-993E-04C42B830960}" type="presParOf" srcId="{8198D70E-CCD1-45B9-A88C-FA6A5FCA1316}" destId="{4ADA331C-2456-4D2A-9C5E-A20004469DAA}" srcOrd="0" destOrd="0" presId="urn:microsoft.com/office/officeart/2005/8/layout/pList2"/>
    <dgm:cxn modelId="{47F65100-FFFA-4740-B0DD-9083D295BA82}" type="presParOf" srcId="{8198D70E-CCD1-45B9-A88C-FA6A5FCA1316}" destId="{C660081E-7381-4FB9-80B3-A67FB8BDEF24}" srcOrd="1" destOrd="0" presId="urn:microsoft.com/office/officeart/2005/8/layout/pList2"/>
    <dgm:cxn modelId="{910A49DE-8C1A-4872-A5A3-BE034EFA7F88}" type="presParOf" srcId="{C660081E-7381-4FB9-80B3-A67FB8BDEF24}" destId="{A5C1D898-AEB9-4D9B-B24B-234C65B35162}" srcOrd="0" destOrd="0" presId="urn:microsoft.com/office/officeart/2005/8/layout/pList2"/>
    <dgm:cxn modelId="{7A0D8950-0CB3-4722-8300-7169C8C98FF0}" type="presParOf" srcId="{A5C1D898-AEB9-4D9B-B24B-234C65B35162}" destId="{A20CB685-5F48-4558-B159-59E9554CA3E4}" srcOrd="0" destOrd="0" presId="urn:microsoft.com/office/officeart/2005/8/layout/pList2"/>
    <dgm:cxn modelId="{50EE6155-226D-4C9F-96A1-2F3FF54C4984}" type="presParOf" srcId="{A5C1D898-AEB9-4D9B-B24B-234C65B35162}" destId="{1343A3DC-E817-4112-BDEB-806AA511B302}" srcOrd="1" destOrd="0" presId="urn:microsoft.com/office/officeart/2005/8/layout/pList2"/>
    <dgm:cxn modelId="{69D64044-B525-400A-97B4-91DC37D5B098}" type="presParOf" srcId="{A5C1D898-AEB9-4D9B-B24B-234C65B35162}" destId="{1E9D3720-ED09-40DA-B83E-76F2719A4333}" srcOrd="2" destOrd="0" presId="urn:microsoft.com/office/officeart/2005/8/layout/pList2"/>
    <dgm:cxn modelId="{97B72B0E-5374-4D39-8E47-035DDE5F5337}" type="presParOf" srcId="{C660081E-7381-4FB9-80B3-A67FB8BDEF24}" destId="{3EDE1144-865A-455F-B373-F4710DA9B3CA}" srcOrd="1" destOrd="0" presId="urn:microsoft.com/office/officeart/2005/8/layout/pList2"/>
    <dgm:cxn modelId="{D7533811-AEA6-417D-A634-1F03622BD40F}" type="presParOf" srcId="{C660081E-7381-4FB9-80B3-A67FB8BDEF24}" destId="{2A925E24-D6C1-49A4-A5FC-043F9F69AF95}" srcOrd="2" destOrd="0" presId="urn:microsoft.com/office/officeart/2005/8/layout/pList2"/>
    <dgm:cxn modelId="{AD92DE48-EF16-4DB0-B761-96AFD4A803FC}" type="presParOf" srcId="{2A925E24-D6C1-49A4-A5FC-043F9F69AF95}" destId="{8EC2A747-CDF5-40BF-B8EC-58901FC7570E}" srcOrd="0" destOrd="0" presId="urn:microsoft.com/office/officeart/2005/8/layout/pList2"/>
    <dgm:cxn modelId="{7426E7EC-2D1B-456B-9041-FDAF76EEF350}" type="presParOf" srcId="{2A925E24-D6C1-49A4-A5FC-043F9F69AF95}" destId="{41F610FC-E486-4805-A2A0-778092087F7F}" srcOrd="1" destOrd="0" presId="urn:microsoft.com/office/officeart/2005/8/layout/pList2"/>
    <dgm:cxn modelId="{3B24941C-AAA4-4193-B13E-9988EC15A44D}" type="presParOf" srcId="{2A925E24-D6C1-49A4-A5FC-043F9F69AF95}" destId="{605DB3EC-1711-4EE7-B115-BC624042C5CB}" srcOrd="2" destOrd="0" presId="urn:microsoft.com/office/officeart/2005/8/layout/pList2"/>
    <dgm:cxn modelId="{3A7C9071-3C18-48F9-884C-9490C34D2F3C}" type="presParOf" srcId="{C660081E-7381-4FB9-80B3-A67FB8BDEF24}" destId="{73C9157A-CB48-488D-9877-5577C4110F5C}" srcOrd="3" destOrd="0" presId="urn:microsoft.com/office/officeart/2005/8/layout/pList2"/>
    <dgm:cxn modelId="{D63C9DE5-CB18-4B3C-84DB-BA579E6E0EF8}" type="presParOf" srcId="{C660081E-7381-4FB9-80B3-A67FB8BDEF24}" destId="{094E1FFC-567D-441C-8028-EDE65A134FD8}" srcOrd="4" destOrd="0" presId="urn:microsoft.com/office/officeart/2005/8/layout/pList2"/>
    <dgm:cxn modelId="{498F4C8A-65FF-4701-9F6D-D036F41EBFB4}" type="presParOf" srcId="{094E1FFC-567D-441C-8028-EDE65A134FD8}" destId="{D6A88A45-31F4-48F6-A428-E0062F04DD7B}" srcOrd="0" destOrd="0" presId="urn:microsoft.com/office/officeart/2005/8/layout/pList2"/>
    <dgm:cxn modelId="{BD0FA4BD-34F6-4D26-8328-A7D3ED9E9F7B}" type="presParOf" srcId="{094E1FFC-567D-441C-8028-EDE65A134FD8}" destId="{3AE8D2D0-164E-476B-8570-4CCF398CDFF5}" srcOrd="1" destOrd="0" presId="urn:microsoft.com/office/officeart/2005/8/layout/pList2"/>
    <dgm:cxn modelId="{92013A6E-17FD-49A1-8234-3600FC9D2F8E}" type="presParOf" srcId="{094E1FFC-567D-441C-8028-EDE65A134FD8}" destId="{B5B6F560-926C-4FEC-8ED1-08BDA0E3751A}" srcOrd="2" destOrd="0" presId="urn:microsoft.com/office/officeart/2005/8/layout/pList2"/>
    <dgm:cxn modelId="{CB07DA8F-F1A6-4654-B1DF-E9600625FE34}" type="presParOf" srcId="{C660081E-7381-4FB9-80B3-A67FB8BDEF24}" destId="{63A5027D-5530-409E-834C-DE3A8F6434B6}" srcOrd="5" destOrd="0" presId="urn:microsoft.com/office/officeart/2005/8/layout/pList2"/>
    <dgm:cxn modelId="{964327C6-7042-46C9-B353-A81E15259567}" type="presParOf" srcId="{C660081E-7381-4FB9-80B3-A67FB8BDEF24}" destId="{CD96AECF-1188-44D9-BE83-8E705AF583FA}" srcOrd="6" destOrd="0" presId="urn:microsoft.com/office/officeart/2005/8/layout/pList2"/>
    <dgm:cxn modelId="{8C8152D7-CDE9-4CA3-908E-07FA2CDB8ABF}" type="presParOf" srcId="{CD96AECF-1188-44D9-BE83-8E705AF583FA}" destId="{6ECC572B-777D-4307-903B-36666CB235F3}" srcOrd="0" destOrd="0" presId="urn:microsoft.com/office/officeart/2005/8/layout/pList2"/>
    <dgm:cxn modelId="{025C9C7C-BE05-4D78-B85B-F13E41FEDD12}" type="presParOf" srcId="{CD96AECF-1188-44D9-BE83-8E705AF583FA}" destId="{03CA0372-38DD-4417-93B9-3BA447242F14}" srcOrd="1" destOrd="0" presId="urn:microsoft.com/office/officeart/2005/8/layout/pList2"/>
    <dgm:cxn modelId="{DFB6A5F6-7754-4248-AD5D-1F635622FF4A}" type="presParOf" srcId="{CD96AECF-1188-44D9-BE83-8E705AF583FA}" destId="{507ABB8E-5C6A-458F-8BD4-60EAF6993AF9}" srcOrd="2" destOrd="0" presId="urn:microsoft.com/office/officeart/2005/8/layout/pList2"/>
    <dgm:cxn modelId="{237A5302-488F-4DE4-9CB7-3A40BE1431B4}" type="presParOf" srcId="{C660081E-7381-4FB9-80B3-A67FB8BDEF24}" destId="{01E12456-7972-4227-B253-D725A1AA7B2A}" srcOrd="7" destOrd="0" presId="urn:microsoft.com/office/officeart/2005/8/layout/pList2"/>
    <dgm:cxn modelId="{4FB842B0-9F84-483F-A3C3-E7B8584BB24C}" type="presParOf" srcId="{C660081E-7381-4FB9-80B3-A67FB8BDEF24}" destId="{DB44BA94-E489-4E32-AA2F-1BF56DF218A0}" srcOrd="8" destOrd="0" presId="urn:microsoft.com/office/officeart/2005/8/layout/pList2"/>
    <dgm:cxn modelId="{ACF0B06F-9E75-4AC5-80CE-95E7FD13CE3A}" type="presParOf" srcId="{DB44BA94-E489-4E32-AA2F-1BF56DF218A0}" destId="{4270DC42-6CFF-426E-99B7-27352149AF1B}" srcOrd="0" destOrd="0" presId="urn:microsoft.com/office/officeart/2005/8/layout/pList2"/>
    <dgm:cxn modelId="{37FF0C9C-99B4-4823-B455-A9045C98FCB6}" type="presParOf" srcId="{DB44BA94-E489-4E32-AA2F-1BF56DF218A0}" destId="{3C33D528-2AD5-4C46-B9AF-97A53EA3AC45}" srcOrd="1" destOrd="0" presId="urn:microsoft.com/office/officeart/2005/8/layout/pList2"/>
    <dgm:cxn modelId="{724E9322-C1A8-4AEC-A3EA-CE7E44E2BFF1}" type="presParOf" srcId="{DB44BA94-E489-4E32-AA2F-1BF56DF218A0}" destId="{A9D8236D-F349-49B1-994B-2FF00E11167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A331C-2456-4D2A-9C5E-A20004469DAA}">
      <dsp:nvSpPr>
        <dsp:cNvPr id="0" name=""/>
        <dsp:cNvSpPr/>
      </dsp:nvSpPr>
      <dsp:spPr>
        <a:xfrm>
          <a:off x="0" y="0"/>
          <a:ext cx="10999786" cy="215741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9D3720-ED09-40DA-B83E-76F2719A4333}">
      <dsp:nvSpPr>
        <dsp:cNvPr id="0" name=""/>
        <dsp:cNvSpPr/>
      </dsp:nvSpPr>
      <dsp:spPr>
        <a:xfrm>
          <a:off x="333527" y="287655"/>
          <a:ext cx="1913468" cy="158210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0CB685-5F48-4558-B159-59E9554CA3E4}">
      <dsp:nvSpPr>
        <dsp:cNvPr id="0" name=""/>
        <dsp:cNvSpPr/>
      </dsp:nvSpPr>
      <dsp:spPr>
        <a:xfrm rot="10800000">
          <a:off x="333527" y="2157412"/>
          <a:ext cx="1913468" cy="263683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Poppins" panose="00000500000000000000" pitchFamily="2" charset="0"/>
              <a:cs typeface="Poppins" panose="00000500000000000000" pitchFamily="2" charset="0"/>
            </a:rPr>
            <a:t>Supply Chain Volatility</a:t>
          </a:r>
        </a:p>
        <a:p>
          <a:pPr marL="0" lvl="0" indent="0" algn="ctr" defTabSz="666750">
            <a:lnSpc>
              <a:spcPct val="90000"/>
            </a:lnSpc>
            <a:spcBef>
              <a:spcPct val="0"/>
            </a:spcBef>
            <a:spcAft>
              <a:spcPct val="35000"/>
            </a:spcAft>
            <a:buNone/>
          </a:pPr>
          <a:r>
            <a:rPr lang="en-US" sz="1500" kern="1200" dirty="0">
              <a:latin typeface="Poppins" panose="00000500000000000000" pitchFamily="2" charset="0"/>
              <a:cs typeface="Poppins" panose="00000500000000000000" pitchFamily="2" charset="0"/>
            </a:rPr>
            <a:t> Poor Auction Designs and Component Defects are main volatility drivers </a:t>
          </a:r>
        </a:p>
      </dsp:txBody>
      <dsp:txXfrm rot="10800000">
        <a:off x="392373" y="2157412"/>
        <a:ext cx="1795776" cy="2577991"/>
      </dsp:txXfrm>
    </dsp:sp>
    <dsp:sp modelId="{605DB3EC-1711-4EE7-B115-BC624042C5CB}">
      <dsp:nvSpPr>
        <dsp:cNvPr id="0" name=""/>
        <dsp:cNvSpPr/>
      </dsp:nvSpPr>
      <dsp:spPr>
        <a:xfrm>
          <a:off x="2438343" y="287655"/>
          <a:ext cx="1913468" cy="158210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C2A747-CDF5-40BF-B8EC-58901FC7570E}">
      <dsp:nvSpPr>
        <dsp:cNvPr id="0" name=""/>
        <dsp:cNvSpPr/>
      </dsp:nvSpPr>
      <dsp:spPr>
        <a:xfrm rot="10800000">
          <a:off x="2438343" y="2157412"/>
          <a:ext cx="1913468" cy="263683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Poppins" panose="00000500000000000000" pitchFamily="2" charset="0"/>
              <a:cs typeface="Poppins" panose="00000500000000000000" pitchFamily="2" charset="0"/>
            </a:rPr>
            <a:t>COVID-19 Impacts</a:t>
          </a:r>
        </a:p>
        <a:p>
          <a:pPr marL="0" lvl="0" indent="0" algn="ctr" defTabSz="666750">
            <a:lnSpc>
              <a:spcPct val="90000"/>
            </a:lnSpc>
            <a:spcBef>
              <a:spcPct val="0"/>
            </a:spcBef>
            <a:spcAft>
              <a:spcPct val="35000"/>
            </a:spcAft>
            <a:buNone/>
          </a:pPr>
          <a:r>
            <a:rPr lang="en-US" sz="1500" kern="1200" dirty="0">
              <a:latin typeface="Poppins" panose="00000500000000000000" pitchFamily="2" charset="0"/>
              <a:cs typeface="Poppins" panose="00000500000000000000" pitchFamily="2" charset="0"/>
            </a:rPr>
            <a:t> Increase in CAPEX costs have resulted in </a:t>
          </a:r>
          <a:r>
            <a:rPr lang="en-US" sz="1500" kern="1200" dirty="0">
              <a:latin typeface="Poppins" panose="00000500000000000000" pitchFamily="2" charset="0"/>
              <a:cs typeface="Poppins" panose="00000500000000000000" pitchFamily="2" charset="0"/>
              <a:sym typeface="Wingdings" panose="05000000000000000000" pitchFamily="2" charset="2"/>
            </a:rPr>
            <a:t>labor and raw material cost increases</a:t>
          </a:r>
          <a:endParaRPr lang="en-US" sz="1500" kern="1200" dirty="0">
            <a:latin typeface="Poppins" panose="00000500000000000000" pitchFamily="2" charset="0"/>
            <a:cs typeface="Poppins" panose="00000500000000000000" pitchFamily="2" charset="0"/>
          </a:endParaRPr>
        </a:p>
      </dsp:txBody>
      <dsp:txXfrm rot="10800000">
        <a:off x="2497189" y="2157412"/>
        <a:ext cx="1795776" cy="2577991"/>
      </dsp:txXfrm>
    </dsp:sp>
    <dsp:sp modelId="{B5B6F560-926C-4FEC-8ED1-08BDA0E3751A}">
      <dsp:nvSpPr>
        <dsp:cNvPr id="0" name=""/>
        <dsp:cNvSpPr/>
      </dsp:nvSpPr>
      <dsp:spPr>
        <a:xfrm>
          <a:off x="4543159" y="287655"/>
          <a:ext cx="1913468" cy="1582102"/>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A88A45-31F4-48F6-A428-E0062F04DD7B}">
      <dsp:nvSpPr>
        <dsp:cNvPr id="0" name=""/>
        <dsp:cNvSpPr/>
      </dsp:nvSpPr>
      <dsp:spPr>
        <a:xfrm rot="10800000">
          <a:off x="4543159" y="2157412"/>
          <a:ext cx="1913468" cy="263683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Poppins" panose="00000500000000000000" pitchFamily="2" charset="0"/>
              <a:cs typeface="Poppins" panose="00000500000000000000" pitchFamily="2" charset="0"/>
            </a:rPr>
            <a:t>High Interest Rates</a:t>
          </a:r>
        </a:p>
        <a:p>
          <a:pPr marL="0" lvl="0" indent="0" algn="ctr" defTabSz="666750">
            <a:lnSpc>
              <a:spcPct val="90000"/>
            </a:lnSpc>
            <a:spcBef>
              <a:spcPct val="0"/>
            </a:spcBef>
            <a:spcAft>
              <a:spcPct val="35000"/>
            </a:spcAft>
            <a:buNone/>
          </a:pPr>
          <a:r>
            <a:rPr lang="en-US" sz="1500" kern="1200" dirty="0">
              <a:latin typeface="Poppins" panose="00000500000000000000" pitchFamily="2" charset="0"/>
              <a:cs typeface="Poppins" panose="00000500000000000000" pitchFamily="2" charset="0"/>
            </a:rPr>
            <a:t>Banks have made stringent fiscal policies impacting lending capacity </a:t>
          </a:r>
        </a:p>
      </dsp:txBody>
      <dsp:txXfrm rot="10800000">
        <a:off x="4602005" y="2157412"/>
        <a:ext cx="1795776" cy="2577991"/>
      </dsp:txXfrm>
    </dsp:sp>
    <dsp:sp modelId="{507ABB8E-5C6A-458F-8BD4-60EAF6993AF9}">
      <dsp:nvSpPr>
        <dsp:cNvPr id="0" name=""/>
        <dsp:cNvSpPr/>
      </dsp:nvSpPr>
      <dsp:spPr>
        <a:xfrm>
          <a:off x="6647974" y="287655"/>
          <a:ext cx="1913468" cy="1582102"/>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41000" b="-4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CC572B-777D-4307-903B-36666CB235F3}">
      <dsp:nvSpPr>
        <dsp:cNvPr id="0" name=""/>
        <dsp:cNvSpPr/>
      </dsp:nvSpPr>
      <dsp:spPr>
        <a:xfrm rot="10800000">
          <a:off x="6647974" y="2157412"/>
          <a:ext cx="1913468" cy="263683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Poppins" panose="00000500000000000000" pitchFamily="2" charset="0"/>
              <a:cs typeface="Poppins" panose="00000500000000000000" pitchFamily="2" charset="0"/>
            </a:rPr>
            <a:t>Fluctuating Project Costs</a:t>
          </a:r>
        </a:p>
        <a:p>
          <a:pPr marL="0" lvl="0" indent="0" algn="ctr" defTabSz="666750">
            <a:lnSpc>
              <a:spcPct val="90000"/>
            </a:lnSpc>
            <a:spcBef>
              <a:spcPct val="0"/>
            </a:spcBef>
            <a:spcAft>
              <a:spcPct val="35000"/>
            </a:spcAft>
            <a:buNone/>
          </a:pPr>
          <a:r>
            <a:rPr lang="en-US" sz="1500" b="0" kern="1200" dirty="0">
              <a:latin typeface="Poppins" panose="00000500000000000000" pitchFamily="2" charset="0"/>
              <a:cs typeface="Poppins" panose="00000500000000000000" pitchFamily="2" charset="0"/>
            </a:rPr>
            <a:t>Dramatic market swing impact revenues and financial close prospects</a:t>
          </a:r>
        </a:p>
      </dsp:txBody>
      <dsp:txXfrm rot="10800000">
        <a:off x="6706820" y="2157412"/>
        <a:ext cx="1795776" cy="2577991"/>
      </dsp:txXfrm>
    </dsp:sp>
    <dsp:sp modelId="{A9D8236D-F349-49B1-994B-2FF00E111676}">
      <dsp:nvSpPr>
        <dsp:cNvPr id="0" name=""/>
        <dsp:cNvSpPr/>
      </dsp:nvSpPr>
      <dsp:spPr>
        <a:xfrm>
          <a:off x="8752790" y="287655"/>
          <a:ext cx="1913468" cy="1582102"/>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70DC42-6CFF-426E-99B7-27352149AF1B}">
      <dsp:nvSpPr>
        <dsp:cNvPr id="0" name=""/>
        <dsp:cNvSpPr/>
      </dsp:nvSpPr>
      <dsp:spPr>
        <a:xfrm rot="10800000">
          <a:off x="8752790" y="2157412"/>
          <a:ext cx="1913468" cy="263683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Poppins" panose="00000500000000000000" pitchFamily="2" charset="0"/>
              <a:cs typeface="Poppins" panose="00000500000000000000" pitchFamily="2" charset="0"/>
            </a:rPr>
            <a:t>Varying Policy Signals </a:t>
          </a:r>
        </a:p>
        <a:p>
          <a:pPr marL="0" lvl="0" indent="0" algn="ctr" defTabSz="666750">
            <a:lnSpc>
              <a:spcPct val="90000"/>
            </a:lnSpc>
            <a:spcBef>
              <a:spcPct val="0"/>
            </a:spcBef>
            <a:spcAft>
              <a:spcPct val="35000"/>
            </a:spcAft>
            <a:buNone/>
          </a:pPr>
          <a:r>
            <a:rPr lang="en-US" sz="1500" b="0" kern="1200" dirty="0">
              <a:latin typeface="Poppins" panose="00000500000000000000" pitchFamily="2" charset="0"/>
              <a:cs typeface="Poppins" panose="00000500000000000000" pitchFamily="2" charset="0"/>
            </a:rPr>
            <a:t>Differing policies from governments prevent efficient supply-demand matching  </a:t>
          </a:r>
        </a:p>
      </dsp:txBody>
      <dsp:txXfrm rot="10800000">
        <a:off x="8811636" y="2157412"/>
        <a:ext cx="1795776" cy="257799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3F93B-08FC-0340-B3BC-8D21CE7B42B6}" type="datetimeFigureOut">
              <a:rPr lang="en-AE" smtClean="0"/>
              <a:t>05/02/2024</a:t>
            </a:fld>
            <a:endParaRPr lang="en-A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35C5E-4432-9842-9A51-9913977BD8E7}" type="slidenum">
              <a:rPr lang="en-AE" smtClean="0"/>
              <a:t>‹#›</a:t>
            </a:fld>
            <a:endParaRPr lang="en-AE"/>
          </a:p>
        </p:txBody>
      </p:sp>
    </p:spTree>
    <p:extLst>
      <p:ext uri="{BB962C8B-B14F-4D97-AF65-F5344CB8AC3E}">
        <p14:creationId xmlns:p14="http://schemas.microsoft.com/office/powerpoint/2010/main" val="152494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search?sca_esv=601425548&amp;rlz=1C1GCEB_enNL875NL875&amp;biw=1897&amp;bih=904&amp;sxsrf=ACQVn0-O091RlmHBY46eF_NN3Dc_qnBBaA:1706196422878&amp;q=Aloys+Wobben&amp;stick=H4sIAAAAAAAAAONgVuLSz9U3sMxOzykyecRoyi3w8sc9YSmdSWtOXmNU4-IKzsgvd80rySypFJLgYoOy-KR4uJC08Sxi5XHMya8sVgjPT0pKzQMAr_ZIzFUAAAA&amp;sa=X&amp;ved=2ahUKEwiNjc_97PiDAxWghP0HHc7mD_8QzIcDKAB6BAgtEA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fld id="{E0A35C5E-4432-9842-9A51-9913977BD8E7}" type="slidenum">
              <a:rPr lang="en-AE" smtClean="0"/>
              <a:t>2</a:t>
            </a:fld>
            <a:endParaRPr lang="en-AE"/>
          </a:p>
        </p:txBody>
      </p:sp>
    </p:spTree>
    <p:extLst>
      <p:ext uri="{BB962C8B-B14F-4D97-AF65-F5344CB8AC3E}">
        <p14:creationId xmlns:p14="http://schemas.microsoft.com/office/powerpoint/2010/main" val="48324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Arial"/>
              </a:rPr>
              <a:t>Consolidation, individual inventors have moved to companies, (need for large investments)</a:t>
            </a:r>
          </a:p>
          <a:p>
            <a:endParaRPr lang="en-GB" dirty="0">
              <a:cs typeface="Arial"/>
            </a:endParaRPr>
          </a:p>
          <a:p>
            <a:r>
              <a:rPr lang="en-GB" b="0" i="0" u="none" strike="noStrike" dirty="0">
                <a:effectLst/>
                <a:latin typeface="arial" panose="020B0604020202020204" pitchFamily="34" charset="0"/>
                <a:hlinkClick r:id="rId3"/>
              </a:rPr>
              <a:t>Aloys </a:t>
            </a:r>
            <a:r>
              <a:rPr lang="en-GB" b="0" i="0" u="none" strike="noStrike" dirty="0" err="1">
                <a:effectLst/>
                <a:latin typeface="arial" panose="020B0604020202020204" pitchFamily="34" charset="0"/>
                <a:hlinkClick r:id="rId3"/>
              </a:rPr>
              <a:t>Wobben</a:t>
            </a:r>
            <a:r>
              <a:rPr lang="en-GB" b="0" i="0" u="none" strike="noStrike" dirty="0">
                <a:effectLst/>
                <a:latin typeface="arial" panose="020B0604020202020204" pitchFamily="34" charset="0"/>
              </a:rPr>
              <a:t> (Enercon)</a:t>
            </a:r>
          </a:p>
          <a:p>
            <a:r>
              <a:rPr lang="en-GB" dirty="0" err="1">
                <a:cs typeface="Arial"/>
              </a:rPr>
              <a:t>henrik</a:t>
            </a:r>
            <a:r>
              <a:rPr lang="en-GB" dirty="0">
                <a:cs typeface="Arial"/>
              </a:rPr>
              <a:t> </a:t>
            </a:r>
            <a:r>
              <a:rPr lang="en-GB" dirty="0" err="1">
                <a:cs typeface="Arial"/>
              </a:rPr>
              <a:t>stiesdal</a:t>
            </a:r>
            <a:r>
              <a:rPr lang="en-GB" dirty="0">
                <a:cs typeface="Arial"/>
              </a:rPr>
              <a:t> (Danish Concept inventor, , 175 </a:t>
            </a:r>
            <a:r>
              <a:rPr lang="en-GB" dirty="0" err="1">
                <a:cs typeface="Arial"/>
              </a:rPr>
              <a:t>iventions</a:t>
            </a:r>
            <a:r>
              <a:rPr lang="en-GB" dirty="0">
                <a:cs typeface="Arial"/>
              </a:rPr>
              <a:t>, Siemens)</a:t>
            </a:r>
          </a:p>
          <a:p>
            <a:endParaRPr lang="en-GB" dirty="0">
              <a:cs typeface="Arial"/>
            </a:endParaRPr>
          </a:p>
          <a:p>
            <a:r>
              <a:rPr lang="en-GB" dirty="0">
                <a:cs typeface="Arial"/>
              </a:rPr>
              <a:t>Kyoto protocol entered into force 16/02/2005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123522-7083-40C3-B9A3-98E536A24BC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155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838D0-8D06-4257-BECD-0D1197B21DC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96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Average of grant is about 60% which is about 3 % higher then the general average, which is a good measure of patent quality and </a:t>
            </a:r>
            <a:r>
              <a:rPr lang="en-GB" dirty="0" err="1"/>
              <a:t>economique</a:t>
            </a:r>
            <a:r>
              <a:rPr lang="en-GB" dirty="0"/>
              <a:t> importance.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838D0-8D06-4257-BECD-0D1197B21DC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2441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Maturity map is based on </a:t>
            </a:r>
            <a:r>
              <a:rPr lang="en-GB" dirty="0" err="1"/>
              <a:t>ipf</a:t>
            </a:r>
            <a:r>
              <a:rPr lang="en-GB" dirty="0"/>
              <a:t> filings.</a:t>
            </a:r>
          </a:p>
          <a:p>
            <a:r>
              <a:rPr lang="en-GB" dirty="0"/>
              <a:t>(the picture including non IPF looks completely different,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838D0-8D06-4257-BECD-0D1197B21DC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0244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IPF on energy storage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838D0-8D06-4257-BECD-0D1197B21DC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355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Observe the last 7 years, systematically 2/3 patents are direct drive.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838D0-8D06-4257-BECD-0D1197B21DC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958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Observe the last 7 years, systematically 2/3 patents are direct drive.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838D0-8D06-4257-BECD-0D1197B21DC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5782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three key types of information coming from patent data (technical, legal and business) are elaborated in greater detail in the following three slides, so no need to stay long on this one</a:t>
            </a:r>
            <a:r>
              <a:rPr lang="en-GB" i="1" dirty="0"/>
              <a:t>.</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838D0-8D06-4257-BECD-0D1197B21DC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6576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three key types of information coming from patent data (technical, legal and business) are elaborated in greater detail in the following three slides, so no need to stay long on this one</a:t>
            </a:r>
            <a:r>
              <a:rPr lang="en-GB" i="1" dirty="0"/>
              <a:t>.</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838D0-8D06-4257-BECD-0D1197B21DC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2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123522-7083-40C3-B9A3-98E536A24BC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909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fld id="{E0A35C5E-4432-9842-9A51-9913977BD8E7}" type="slidenum">
              <a:rPr lang="en-AE" smtClean="0"/>
              <a:t>3</a:t>
            </a:fld>
            <a:endParaRPr lang="en-AE"/>
          </a:p>
        </p:txBody>
      </p:sp>
    </p:spTree>
    <p:extLst>
      <p:ext uri="{BB962C8B-B14F-4D97-AF65-F5344CB8AC3E}">
        <p14:creationId xmlns:p14="http://schemas.microsoft.com/office/powerpoint/2010/main" val="234961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The value of the data lays in the value of the insight it provides.</a:t>
            </a:r>
          </a:p>
          <a:p>
            <a:endParaRPr lang="en-GB" dirty="0"/>
          </a:p>
          <a:p>
            <a:r>
              <a:rPr lang="en-GB" dirty="0"/>
              <a:t>But equally important will the “value of the insight” depend on the quality of the data you are working with.</a:t>
            </a:r>
          </a:p>
          <a:p>
            <a:r>
              <a:rPr lang="en-GB" dirty="0"/>
              <a:t>Coverage, correctness, correct interpretation, etc....</a:t>
            </a:r>
          </a:p>
          <a:p>
            <a:endParaRPr lang="en-GB" dirty="0"/>
          </a:p>
          <a:p>
            <a:r>
              <a:rPr lang="en-GB" dirty="0"/>
              <a:t>And from the picture, you can see that Deming liked fishing, though his catch was not so impressive.</a:t>
            </a:r>
          </a:p>
          <a:p>
            <a:r>
              <a:rPr lang="en-GB" dirty="0"/>
              <a:t>So maybe he was using the wrong rod, or the wrong tool.</a:t>
            </a:r>
          </a:p>
          <a:p>
            <a:endParaRPr lang="en-GB" dirty="0"/>
          </a:p>
          <a:p>
            <a:r>
              <a:rPr lang="en-GB" dirty="0"/>
              <a:t>And to continue the analogy, with fishing</a:t>
            </a:r>
          </a:p>
          <a:p>
            <a:endParaRPr lang="en-GB" dirty="0"/>
          </a:p>
          <a:p>
            <a:r>
              <a:rPr lang="en-GB" dirty="0"/>
              <a:t>Next slide</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292E8-6B7D-4199-83EB-00DE15AFF5A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874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OECD </a:t>
            </a:r>
            <a:r>
              <a:rPr lang="en-GB" dirty="0">
                <a:sym typeface="Wingdings" panose="05000000000000000000" pitchFamily="2" charset="2"/>
              </a:rPr>
              <a:t> statistical analysis.</a:t>
            </a:r>
          </a:p>
          <a:p>
            <a:endParaRPr lang="en-GB" dirty="0">
              <a:sym typeface="Wingdings" panose="05000000000000000000" pitchFamily="2" charset="2"/>
            </a:endParaRPr>
          </a:p>
          <a:p>
            <a:r>
              <a:rPr lang="en-GB" dirty="0">
                <a:sym typeface="Wingdings" panose="05000000000000000000" pitchFamily="2" charset="2"/>
              </a:rPr>
              <a:t>No worry, we will not  go doing regression analysis or complex </a:t>
            </a:r>
            <a:r>
              <a:rPr lang="en-GB" b="0" i="0" dirty="0">
                <a:solidFill>
                  <a:srgbClr val="202124"/>
                </a:solidFill>
                <a:effectLst/>
                <a:latin typeface="Google Sans"/>
              </a:rPr>
              <a:t>statistical modelling</a:t>
            </a:r>
            <a:r>
              <a:rPr lang="en-GB" b="0" i="0" dirty="0">
                <a:solidFill>
                  <a:srgbClr val="202124"/>
                </a:solidFill>
                <a:effectLst/>
                <a:latin typeface="Google Sans"/>
                <a:sym typeface="Wingdings" panose="05000000000000000000" pitchFamily="2" charset="2"/>
              </a:rPr>
              <a:t> today.  But many researchers do use patent data for their modelling and hypothesis testing.</a:t>
            </a:r>
          </a:p>
          <a:p>
            <a:endParaRPr lang="en-GB" b="0" i="0" dirty="0">
              <a:solidFill>
                <a:srgbClr val="202124"/>
              </a:solidFill>
              <a:effectLst/>
              <a:latin typeface="Google Sans"/>
              <a:sym typeface="Wingdings" panose="05000000000000000000" pitchFamily="2" charset="2"/>
            </a:endParaRPr>
          </a:p>
          <a:p>
            <a:endParaRPr lang="en-GB"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292E8-6B7D-4199-83EB-00DE15AFF5A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730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On this slide you see a more detailed overview on how the “general” offshore wind patents were identified.</a:t>
            </a:r>
          </a:p>
          <a:p>
            <a:r>
              <a:rPr lang="en-GB" dirty="0"/>
              <a:t>This also made use of the F03D general classification codes for wind energy, in combination with keywords to narrow down to offshore wind energy.</a:t>
            </a:r>
          </a:p>
          <a:p>
            <a:r>
              <a:rPr lang="en-GB" dirty="0"/>
              <a:t>The purpose is to obtain a start data set of relevant patent families with maximum recall as well as maximum precision (hard to obtain)</a:t>
            </a:r>
          </a:p>
          <a:p>
            <a:r>
              <a:rPr lang="en-GB" dirty="0"/>
              <a:t>This resulted in just 17,000 patent families used for the report (2002-2022), that in the meanwhile have increased to the current 23,000.  (still strongly increasing area of patent filings)</a:t>
            </a:r>
          </a:p>
          <a:p>
            <a:endParaRPr lang="en-GB"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292E8-6B7D-4199-83EB-00DE15AFF5A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76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600" b="1" i="0" kern="1200" dirty="0">
                <a:solidFill>
                  <a:srgbClr val="0E2034"/>
                </a:solidFill>
                <a:effectLst/>
                <a:latin typeface="Arial" panose="020B0604020202020204" pitchFamily="34" charset="0"/>
                <a:ea typeface="+mn-ea"/>
                <a:cs typeface="+mn-cs"/>
              </a:rPr>
              <a:t>F03D :  WIND MOTORS </a:t>
            </a:r>
          </a:p>
          <a:p>
            <a:r>
              <a:rPr lang="en-GB" sz="1600" b="1" i="0" kern="1200" dirty="0">
                <a:solidFill>
                  <a:srgbClr val="0E2034"/>
                </a:solidFill>
                <a:effectLst/>
                <a:latin typeface="Arial" panose="020B0604020202020204" pitchFamily="34" charset="0"/>
                <a:ea typeface="+mn-ea"/>
                <a:cs typeface="+mn-cs"/>
              </a:rPr>
              <a:t>F05B:    engine and pumps , INDEXING SCHEME RELATING TO WIND</a:t>
            </a:r>
          </a:p>
          <a:p>
            <a:r>
              <a:rPr lang="en-GB" sz="1600" b="1" i="0" kern="1200" dirty="0">
                <a:solidFill>
                  <a:srgbClr val="0E2034"/>
                </a:solidFill>
                <a:effectLst/>
                <a:latin typeface="Arial" panose="020B0604020202020204" pitchFamily="34" charset="0"/>
                <a:ea typeface="+mn-ea"/>
                <a:cs typeface="+mn-cs"/>
              </a:rPr>
              <a:t>H02J15: Systems for storing electric energy </a:t>
            </a:r>
          </a:p>
          <a:p>
            <a:r>
              <a:rPr lang="en-GB" sz="1600" b="1" i="0" kern="1200" dirty="0">
                <a:solidFill>
                  <a:srgbClr val="0E2034"/>
                </a:solidFill>
                <a:effectLst/>
                <a:latin typeface="Arial" panose="020B0604020202020204" pitchFamily="34" charset="0"/>
                <a:ea typeface="+mn-ea"/>
                <a:cs typeface="+mn-cs"/>
              </a:rPr>
              <a:t>C25B1: Chemistry </a:t>
            </a:r>
            <a:r>
              <a:rPr lang="en-GB" sz="1600" b="1" i="0" kern="1200" dirty="0">
                <a:solidFill>
                  <a:srgbClr val="0E2034"/>
                </a:solidFill>
                <a:effectLst/>
                <a:latin typeface="Arial" panose="020B0604020202020204" pitchFamily="34" charset="0"/>
                <a:ea typeface="+mn-ea"/>
                <a:cs typeface="+mn-cs"/>
                <a:sym typeface="Wingdings" panose="05000000000000000000" pitchFamily="2" charset="2"/>
              </a:rPr>
              <a:t> </a:t>
            </a:r>
            <a:r>
              <a:rPr lang="en-GB" sz="1600" b="1" i="0" kern="1200" dirty="0">
                <a:solidFill>
                  <a:srgbClr val="0E2034"/>
                </a:solidFill>
                <a:effectLst/>
                <a:latin typeface="Arial" panose="020B0604020202020204" pitchFamily="34" charset="0"/>
                <a:ea typeface="+mn-ea"/>
                <a:cs typeface="+mn-cs"/>
              </a:rPr>
              <a:t>ELECTROLYTIC OR ELECTROPHORETIC PROCESSES</a:t>
            </a:r>
          </a:p>
          <a:p>
            <a:endParaRPr lang="en-GB" sz="1600" b="1" i="0" kern="1200" dirty="0">
              <a:solidFill>
                <a:srgbClr val="0E2034"/>
              </a:solidFill>
              <a:effectLst/>
              <a:latin typeface="Arial" panose="020B0604020202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i="0" kern="1200" dirty="0">
                <a:solidFill>
                  <a:srgbClr val="0E2034"/>
                </a:solidFill>
                <a:effectLst/>
                <a:latin typeface="Arial" panose="020B0604020202020204" pitchFamily="34" charset="0"/>
                <a:ea typeface="+mn-ea"/>
                <a:cs typeface="+mn-cs"/>
              </a:rPr>
              <a:t>We also looked at desalination as using seawater directly also produces Sodium hypochlorite (bleach)</a:t>
            </a:r>
          </a:p>
          <a:p>
            <a:endParaRPr lang="en-GB" sz="1600" b="1" i="0" kern="1200" dirty="0">
              <a:solidFill>
                <a:srgbClr val="0E2034"/>
              </a:solidFill>
              <a:effectLst/>
              <a:latin typeface="Arial" panose="020B0604020202020204" pitchFamily="34"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292E8-6B7D-4199-83EB-00DE15AFF5A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647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Overview of relevant concepts.</a:t>
            </a:r>
          </a:p>
          <a:p>
            <a:endParaRPr lang="en-GB" dirty="0"/>
          </a:p>
          <a:p>
            <a:r>
              <a:rPr lang="en-GB" dirty="0"/>
              <a:t>Cartography.</a:t>
            </a:r>
          </a:p>
          <a:p>
            <a:r>
              <a:rPr lang="en-GB" dirty="0"/>
              <a:t>Concept mapping.</a:t>
            </a:r>
          </a:p>
          <a:p>
            <a:r>
              <a:rPr lang="en-GB" dirty="0"/>
              <a:t>Mapping of technology</a:t>
            </a:r>
          </a:p>
          <a:p>
            <a:endParaRPr lang="en-GB" dirty="0"/>
          </a:p>
          <a:p>
            <a:r>
              <a:rPr lang="en-GB" dirty="0"/>
              <a:t>Each concept is defined by a well defined patent search strategy, a query that is used to extract patents from EPO data bases.</a:t>
            </a:r>
          </a:p>
          <a:p>
            <a:endParaRPr lang="en-GB" dirty="0"/>
          </a:p>
          <a:p>
            <a:r>
              <a:rPr lang="en-GB" dirty="0"/>
              <a:t>Not all concepts were discussed or used in the final report: example is the data on how submarine cables are protected against damage for example by external  tampering.  (1800 patent families)</a:t>
            </a:r>
          </a:p>
          <a:p>
            <a:endParaRPr lang="en-GB" dirty="0"/>
          </a:p>
          <a:p>
            <a:r>
              <a:rPr lang="en-GB" dirty="0"/>
              <a:t>First Q0 query</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292E8-6B7D-4199-83EB-00DE15AFF5A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537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at the results and findings.</a:t>
            </a:r>
          </a:p>
          <a:p>
            <a:endParaRPr lang="en-GB"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Arial"/>
              </a:rPr>
              <a:t>All patents , IPF and none </a:t>
            </a:r>
            <a:r>
              <a:rPr lang="en-GB" dirty="0" err="1">
                <a:cs typeface="Arial"/>
              </a:rPr>
              <a:t>ipf</a:t>
            </a:r>
            <a:endParaRPr lang="en-GB" dirty="0">
              <a:cs typeface="Arial"/>
            </a:endParaRPr>
          </a:p>
          <a:p>
            <a:endParaRPr lang="en-GB" dirty="0">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123522-7083-40C3-B9A3-98E536A24BC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35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Arial"/>
              </a:rPr>
              <a:t>All patents , IPF and none </a:t>
            </a:r>
            <a:r>
              <a:rPr lang="en-GB" dirty="0" err="1">
                <a:cs typeface="Arial"/>
              </a:rPr>
              <a:t>ipf</a:t>
            </a:r>
            <a:endParaRPr lang="en-GB" dirty="0">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123522-7083-40C3-B9A3-98E536A24BC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061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483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AEC8-05A4-4957-CF5C-DAB7A8D1A49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CDBB9ED-1B3A-2440-4FA1-F18A1DB87F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D3E0ACD-DB2D-B564-BFE7-BC26C828386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276FF8A-4E34-2E1D-3D41-C9E5497CF7B1}"/>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6" name="Footer Placeholder 5">
            <a:extLst>
              <a:ext uri="{FF2B5EF4-FFF2-40B4-BE49-F238E27FC236}">
                <a16:creationId xmlns:a16="http://schemas.microsoft.com/office/drawing/2014/main" id="{61E24548-1BDC-18BA-CB9E-9147F11785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E938B4-D8C0-E9F0-03EF-7EF6F093B9C6}"/>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338581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D44B-8497-2BE7-FDC1-EEA58A6683A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B845F6A-E322-2E90-8CA7-6B15115E6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230AC1-02A6-47EE-48B7-7D7F32F4E25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BC46FDB-0655-B29A-0025-9A32F4EBC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ECF8A4-D8D5-4C68-0B19-0C961154680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731A227-A783-534A-0FA7-082E45F52F31}"/>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8" name="Footer Placeholder 7">
            <a:extLst>
              <a:ext uri="{FF2B5EF4-FFF2-40B4-BE49-F238E27FC236}">
                <a16:creationId xmlns:a16="http://schemas.microsoft.com/office/drawing/2014/main" id="{3125B6EC-8756-1213-FBC8-BBE47B5379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D2BE124-ABEC-AC04-AEFB-CF94254F1B07}"/>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2520084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49C3-E385-C5DA-6589-C9C56A6BD73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97E0CFC-6408-EAC5-E8BC-E46D0995A731}"/>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4" name="Footer Placeholder 3">
            <a:extLst>
              <a:ext uri="{FF2B5EF4-FFF2-40B4-BE49-F238E27FC236}">
                <a16:creationId xmlns:a16="http://schemas.microsoft.com/office/drawing/2014/main" id="{45564A71-88C1-0D57-4A70-BD05329CE53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C850AE-116D-A83A-2EAB-65468453C23F}"/>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3320805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155A8B-FF1F-8EDB-D72B-CA9D36108AED}"/>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3" name="Footer Placeholder 2">
            <a:extLst>
              <a:ext uri="{FF2B5EF4-FFF2-40B4-BE49-F238E27FC236}">
                <a16:creationId xmlns:a16="http://schemas.microsoft.com/office/drawing/2014/main" id="{E4795720-888B-4128-6A23-CA10D38E6C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5C30470-A336-DC24-D9C8-4FC2344AFE60}"/>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2455223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A529-9615-CD0D-DC13-469F678CC7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CF61D02-4448-C2D5-1A83-6ACBBAB857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3F6D5F0-CC35-BF88-181A-A4BE6F601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6C8460C-FC0E-8399-02A9-4AE122447ECA}"/>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6" name="Footer Placeholder 5">
            <a:extLst>
              <a:ext uri="{FF2B5EF4-FFF2-40B4-BE49-F238E27FC236}">
                <a16:creationId xmlns:a16="http://schemas.microsoft.com/office/drawing/2014/main" id="{30F8F857-7B44-071F-A911-CA2E534013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B87E89-4275-0D2F-38D4-7B614C57A939}"/>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4138897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01D3-5E62-672C-7539-72B4595F39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1A42F6C-E825-650A-B6B6-FDA093F93D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1A43A9-5AB3-49E4-B21D-6E214F07A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AF104C-CEC6-6F32-351E-D9E6755C8876}"/>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6" name="Footer Placeholder 5">
            <a:extLst>
              <a:ext uri="{FF2B5EF4-FFF2-40B4-BE49-F238E27FC236}">
                <a16:creationId xmlns:a16="http://schemas.microsoft.com/office/drawing/2014/main" id="{924FDAF6-1880-3A7E-86B9-DDD200D05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E871CF-D475-4769-3DAF-EB3620B31CC0}"/>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3977209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94A-7E56-C98C-FC1F-9A0B480CF5A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06F5781-536C-1ADB-F67A-B1AFB4F68C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7A7AD1-3E94-182B-A99C-26230258C319}"/>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5" name="Footer Placeholder 4">
            <a:extLst>
              <a:ext uri="{FF2B5EF4-FFF2-40B4-BE49-F238E27FC236}">
                <a16:creationId xmlns:a16="http://schemas.microsoft.com/office/drawing/2014/main" id="{A65E60F7-53DE-30BF-4461-7FC47A918B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30ED8-6A36-E70F-D134-1A82CDB0DC5C}"/>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2664965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A5B643-3FB0-A6A1-FE14-3513561CCDF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9ADD782-0313-CC06-0FF8-E78F9622ED8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6D9B78-B63E-A6B8-B41E-7FDF82D13650}"/>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5" name="Footer Placeholder 4">
            <a:extLst>
              <a:ext uri="{FF2B5EF4-FFF2-40B4-BE49-F238E27FC236}">
                <a16:creationId xmlns:a16="http://schemas.microsoft.com/office/drawing/2014/main" id="{D5ACDBA7-93F1-1D59-F438-A0E512E0C7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F85A3D-707F-DEA5-7933-CA29CC9DB5A2}"/>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1236145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266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F56F8AD0-0BF7-6F99-66CA-49FACDBA27F1}"/>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425863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250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82141816-9449-F33D-D8C5-6F709A36E66F}"/>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3274250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EDB1146C-57DB-36E0-EA68-30E106546AE5}"/>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3417066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16DF2546-1E6E-83BB-2696-A6C14D783E1F}"/>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501699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4BB2A2FD-72DE-D17F-D993-544339C53A9A}"/>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2797076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0852B559-23BE-A68D-CBF4-560CA21307A9}"/>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3298607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0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BBF55825-C82B-A4F6-25DB-6FC01F75232C}"/>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3562146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7EF05CA9-B118-8A0C-6890-1512EA688844}"/>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175096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AB5F7727-BD0D-D1B7-8437-7337ACD82456}"/>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4290540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8CD3FBEA-A50A-07F3-64FE-5D8F366D8133}"/>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4012017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bg1"/>
                </a:solidFill>
                <a:latin typeface="+mj-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bg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bg1"/>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 name="EPO LOGO-50 Years EPC-2-white-01.png" descr="EPO LOGO-50 Years EPC-2-white-01.png">
            <a:extLst>
              <a:ext uri="{FF2B5EF4-FFF2-40B4-BE49-F238E27FC236}">
                <a16:creationId xmlns:a16="http://schemas.microsoft.com/office/drawing/2014/main" id="{F1AC705D-EDE5-C5DA-88FB-C96AB5FFAD8A}"/>
              </a:ext>
            </a:extLst>
          </p:cNvPr>
          <p:cNvPicPr>
            <a:picLocks noChangeAspect="1"/>
          </p:cNvPicPr>
          <p:nvPr userDrawn="1"/>
        </p:nvPicPr>
        <p:blipFill>
          <a:blip r:embed="rId3"/>
          <a:stretch>
            <a:fillRect/>
          </a:stretch>
        </p:blipFill>
        <p:spPr>
          <a:xfrm>
            <a:off x="447676" y="448148"/>
            <a:ext cx="2630400" cy="472369"/>
          </a:xfrm>
          <a:prstGeom prst="rect">
            <a:avLst/>
          </a:prstGeom>
          <a:ln w="12700">
            <a:miter lim="400000"/>
          </a:ln>
        </p:spPr>
      </p:pic>
    </p:spTree>
    <p:extLst>
      <p:ext uri="{BB962C8B-B14F-4D97-AF65-F5344CB8AC3E}">
        <p14:creationId xmlns:p14="http://schemas.microsoft.com/office/powerpoint/2010/main" val="269707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534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1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2285" y="1811727"/>
            <a:ext cx="10822516" cy="1780788"/>
          </a:xfrm>
        </p:spPr>
        <p:txBody>
          <a:bodyPr wrap="square" lIns="0" tIns="0" rIns="0" bIns="0" rtlCol="0" anchor="b" anchorCtr="0">
            <a:noAutofit/>
          </a:bodyPr>
          <a:lstStyle>
            <a:lvl1pPr>
              <a:defRPr lang="en-US" sz="3200" spc="0" dirty="0">
                <a:solidFill>
                  <a:schemeClr val="tx1"/>
                </a:solidFill>
                <a:latin typeface="+mn-lt"/>
                <a:ea typeface="+mn-ea"/>
                <a:cs typeface="+mn-cs"/>
              </a:defRPr>
            </a:lvl1pPr>
          </a:lstStyle>
          <a:p>
            <a:pPr marL="0" lvl="0" defTabSz="1218774">
              <a:spcBef>
                <a:spcPct val="0"/>
              </a:spcBef>
            </a:pPr>
            <a:r>
              <a:rPr lang="de-DE" dirty="0"/>
              <a:t>title</a:t>
            </a:r>
            <a:endParaRPr lang="en-US" dirty="0"/>
          </a:p>
        </p:txBody>
      </p:sp>
      <p:sp>
        <p:nvSpPr>
          <p:cNvPr id="3" name="Subtitle 2"/>
          <p:cNvSpPr>
            <a:spLocks noGrp="1"/>
          </p:cNvSpPr>
          <p:nvPr>
            <p:ph type="subTitle" idx="1" hasCustomPrompt="1"/>
          </p:nvPr>
        </p:nvSpPr>
        <p:spPr>
          <a:xfrm>
            <a:off x="912285" y="3643315"/>
            <a:ext cx="10822516" cy="2005139"/>
          </a:xfrm>
        </p:spPr>
        <p:txBody>
          <a:bodyPr vert="horz" wrap="square" lIns="0" tIns="0" rIns="0" bIns="0" rtlCol="0" anchor="t" anchorCtr="0">
            <a:noAutofit/>
          </a:bodyPr>
          <a:lstStyle>
            <a:lvl1pPr>
              <a:lnSpc>
                <a:spcPct val="100000"/>
              </a:lnSpc>
              <a:defRPr lang="en-US" sz="1200" cap="all" spc="0" baseline="0" dirty="0">
                <a:solidFill>
                  <a:schemeClr val="tx1"/>
                </a:solidFill>
                <a:latin typeface="+mj-lt"/>
                <a:cs typeface="Arial" pitchFamily="34" charset="0"/>
              </a:defRPr>
            </a:lvl1pPr>
          </a:lstStyle>
          <a:p>
            <a:r>
              <a:rPr lang="en-US" dirty="0"/>
              <a:t>Name surname | position department | date</a:t>
            </a:r>
          </a:p>
        </p:txBody>
      </p:sp>
      <p:sp>
        <p:nvSpPr>
          <p:cNvPr id="20" name="Textfeld 19">
            <a:extLst>
              <a:ext uri="{FF2B5EF4-FFF2-40B4-BE49-F238E27FC236}">
                <a16:creationId xmlns:a16="http://schemas.microsoft.com/office/drawing/2014/main" id="{729BDCAE-6710-1678-5AC3-706A77EE79A6}"/>
              </a:ext>
            </a:extLst>
          </p:cNvPr>
          <p:cNvSpPr txBox="1"/>
          <p:nvPr userDrawn="1"/>
        </p:nvSpPr>
        <p:spPr>
          <a:xfrm>
            <a:off x="11168817" y="5936924"/>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tx2"/>
                </a:solidFill>
              </a:rPr>
              <a:t>epo.org</a:t>
            </a:r>
          </a:p>
        </p:txBody>
      </p:sp>
      <p:cxnSp>
        <p:nvCxnSpPr>
          <p:cNvPr id="24" name="Gerader Verbinder 23">
            <a:extLst>
              <a:ext uri="{FF2B5EF4-FFF2-40B4-BE49-F238E27FC236}">
                <a16:creationId xmlns:a16="http://schemas.microsoft.com/office/drawing/2014/main" id="{82EB119C-33EF-6385-B4B9-15B962CD3261}"/>
              </a:ext>
            </a:extLst>
          </p:cNvPr>
          <p:cNvCxnSpPr>
            <a:cxnSpLocks/>
          </p:cNvCxnSpPr>
          <p:nvPr userDrawn="1"/>
        </p:nvCxnSpPr>
        <p:spPr>
          <a:xfrm>
            <a:off x="912285" y="3590928"/>
            <a:ext cx="10822516"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CF869866-9C2A-BF79-CA16-02A1F52EE8FC}"/>
              </a:ext>
            </a:extLst>
          </p:cNvPr>
          <p:cNvCxnSpPr>
            <a:cxnSpLocks/>
          </p:cNvCxnSpPr>
          <p:nvPr userDrawn="1"/>
        </p:nvCxnSpPr>
        <p:spPr>
          <a:xfrm>
            <a:off x="1473200" y="904147"/>
            <a:ext cx="10261600"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78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5" name="Footer Placeholder 4"/>
          <p:cNvSpPr>
            <a:spLocks noGrp="1"/>
          </p:cNvSpPr>
          <p:nvPr>
            <p:ph type="ftr" sz="quarter" idx="11"/>
          </p:nvPr>
        </p:nvSpPr>
        <p:spPr>
          <a:xfrm>
            <a:off x="4534801" y="642217"/>
            <a:ext cx="7200000" cy="223567"/>
          </a:xfrm>
          <a:prstGeom prst="rect">
            <a:avLst/>
          </a:prstGeom>
        </p:spPr>
        <p:txBody>
          <a:bodyPr wrap="none" lIns="0" tIns="0" rIns="0" bIns="0" rtlCol="0" anchor="ctr">
            <a:noAutofit/>
          </a:bodyPr>
          <a:lstStyle>
            <a:lvl1pPr>
              <a:defRPr lang="de-DE" smtClean="0"/>
            </a:lvl1pPr>
          </a:lstStyle>
          <a:p>
            <a:r>
              <a:rPr lang="en-US"/>
              <a:t>PATSTAT foundations</a:t>
            </a:r>
            <a:endParaRPr lang="de-DE" dirty="0"/>
          </a:p>
        </p:txBody>
      </p:sp>
      <p:sp>
        <p:nvSpPr>
          <p:cNvPr id="6" name="Slide Number Placeholder 5"/>
          <p:cNvSpPr>
            <a:spLocks noGrp="1"/>
          </p:cNvSpPr>
          <p:nvPr>
            <p:ph type="sldNum" sz="quarter" idx="12"/>
          </p:nvPr>
        </p:nvSpPr>
        <p:spPr>
          <a:xfrm>
            <a:off x="11014801" y="6187358"/>
            <a:ext cx="720000" cy="164148"/>
          </a:xfrm>
          <a:prstGeom prst="rect">
            <a:avLst/>
          </a:prstGeom>
        </p:spPr>
        <p:txBody>
          <a:bodyPr vert="horz" wrap="square" lIns="0" tIns="0" rIns="0" bIns="0" rtlCol="0" anchor="ctr">
            <a:spAutoFit/>
          </a:bodyPr>
          <a:lstStyle>
            <a:lvl1pPr>
              <a:defRPr lang="en-GB" smtClean="0"/>
            </a:lvl1pPr>
          </a:lstStyle>
          <a:p>
            <a:fld id="{B6EAC15D-B94B-4B86-ABD3-3EDECDB333F5}" type="slidenum">
              <a:rPr lang="de-DE" smtClean="0"/>
              <a:pPr/>
              <a:t>‹#›</a:t>
            </a:fld>
            <a:endParaRPr lang="de-DE" dirty="0"/>
          </a:p>
        </p:txBody>
      </p:sp>
      <p:sp>
        <p:nvSpPr>
          <p:cNvPr id="7" name="Textfeld 6">
            <a:extLst>
              <a:ext uri="{FF2B5EF4-FFF2-40B4-BE49-F238E27FC236}">
                <a16:creationId xmlns:a16="http://schemas.microsoft.com/office/drawing/2014/main" id="{158E7A34-8711-2493-68BA-16C316D70574}"/>
              </a:ext>
            </a:extLst>
          </p:cNvPr>
          <p:cNvSpPr txBox="1"/>
          <p:nvPr userDrawn="1"/>
        </p:nvSpPr>
        <p:spPr>
          <a:xfrm>
            <a:off x="11156118" y="916501"/>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tx2"/>
                </a:solidFill>
              </a:rPr>
              <a:t>epo.org</a:t>
            </a:r>
          </a:p>
        </p:txBody>
      </p:sp>
      <p:cxnSp>
        <p:nvCxnSpPr>
          <p:cNvPr id="9" name="Gerader Verbinder 8">
            <a:extLst>
              <a:ext uri="{FF2B5EF4-FFF2-40B4-BE49-F238E27FC236}">
                <a16:creationId xmlns:a16="http://schemas.microsoft.com/office/drawing/2014/main" id="{48A120DA-BC2D-9678-15F4-8D7B09E02FD7}"/>
              </a:ext>
            </a:extLst>
          </p:cNvPr>
          <p:cNvCxnSpPr>
            <a:cxnSpLocks/>
          </p:cNvCxnSpPr>
          <p:nvPr userDrawn="1"/>
        </p:nvCxnSpPr>
        <p:spPr>
          <a:xfrm>
            <a:off x="1473200" y="904147"/>
            <a:ext cx="10261600"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4C7123F5-C72F-0CB6-E917-DA56ADEC7A15}"/>
              </a:ext>
            </a:extLst>
          </p:cNvPr>
          <p:cNvGrpSpPr/>
          <p:nvPr userDrawn="1"/>
        </p:nvGrpSpPr>
        <p:grpSpPr>
          <a:xfrm>
            <a:off x="0" y="6492099"/>
            <a:ext cx="12192000" cy="365901"/>
            <a:chOff x="0" y="4869074"/>
            <a:chExt cx="9144000" cy="274426"/>
          </a:xfrm>
        </p:grpSpPr>
        <p:sp>
          <p:nvSpPr>
            <p:cNvPr id="8" name="Rechteck 7">
              <a:extLst>
                <a:ext uri="{FF2B5EF4-FFF2-40B4-BE49-F238E27FC236}">
                  <a16:creationId xmlns:a16="http://schemas.microsoft.com/office/drawing/2014/main" id="{FF9C4199-C6AC-73B2-7D11-7A29B0AB8142}"/>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10" name="Gerader Verbinder 9">
              <a:extLst>
                <a:ext uri="{FF2B5EF4-FFF2-40B4-BE49-F238E27FC236}">
                  <a16:creationId xmlns:a16="http://schemas.microsoft.com/office/drawing/2014/main" id="{C4C58663-3FD8-5259-92CD-F11FEEFD3C23}"/>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5327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3" name="Content Placeholder 2"/>
          <p:cNvSpPr>
            <a:spLocks noGrp="1"/>
          </p:cNvSpPr>
          <p:nvPr>
            <p:ph idx="1" hasCustomPrompt="1"/>
          </p:nvPr>
        </p:nvSpPr>
        <p:spPr/>
        <p:txBody>
          <a:bodyPr/>
          <a:lstStyle>
            <a:lvl1pPr marL="191995" indent="-191995" defTabSz="1218804">
              <a:defRPr/>
            </a:lvl1pPr>
          </a:lstStyle>
          <a:p>
            <a:pPr marL="144000" indent="-144000" defTabSz="914126"/>
            <a:r>
              <a:rPr lang="en-US"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1"/>
          </p:nvPr>
        </p:nvSpPr>
        <p:spPr>
          <a:xfrm>
            <a:off x="4534801" y="642217"/>
            <a:ext cx="7200000" cy="223567"/>
          </a:xfrm>
          <a:prstGeom prst="rect">
            <a:avLst/>
          </a:prstGeom>
        </p:spPr>
        <p:txBody>
          <a:bodyPr wrap="none" lIns="0" tIns="0" rIns="0" bIns="0" rtlCol="0" anchor="ctr">
            <a:noAutofit/>
          </a:bodyPr>
          <a:lstStyle>
            <a:lvl1pPr>
              <a:defRPr lang="de-DE" smtClean="0"/>
            </a:lvl1pPr>
          </a:lstStyle>
          <a:p>
            <a:r>
              <a:rPr lang="en-US"/>
              <a:t>PATSTAT foundations</a:t>
            </a:r>
            <a:endParaRPr lang="de-DE" dirty="0"/>
          </a:p>
        </p:txBody>
      </p:sp>
      <p:sp>
        <p:nvSpPr>
          <p:cNvPr id="6" name="Slide Number Placeholder 5"/>
          <p:cNvSpPr>
            <a:spLocks noGrp="1"/>
          </p:cNvSpPr>
          <p:nvPr>
            <p:ph type="sldNum" sz="quarter" idx="12"/>
          </p:nvPr>
        </p:nvSpPr>
        <p:spPr>
          <a:xfrm>
            <a:off x="11014801" y="6187358"/>
            <a:ext cx="720000" cy="164148"/>
          </a:xfrm>
          <a:prstGeom prst="rect">
            <a:avLst/>
          </a:prstGeom>
        </p:spPr>
        <p:txBody>
          <a:bodyPr vert="horz" wrap="square" lIns="0" tIns="0" rIns="0" bIns="0" rtlCol="0" anchor="ctr">
            <a:spAutoFit/>
          </a:bodyPr>
          <a:lstStyle>
            <a:lvl1pPr>
              <a:defRPr lang="en-GB" smtClean="0"/>
            </a:lvl1pPr>
          </a:lstStyle>
          <a:p>
            <a:fld id="{B6EAC15D-B94B-4B86-ABD3-3EDECDB333F5}" type="slidenum">
              <a:rPr lang="de-DE" smtClean="0"/>
              <a:pPr/>
              <a:t>‹#›</a:t>
            </a:fld>
            <a:endParaRPr lang="de-DE" dirty="0"/>
          </a:p>
        </p:txBody>
      </p:sp>
      <p:sp>
        <p:nvSpPr>
          <p:cNvPr id="7" name="Textfeld 6">
            <a:extLst>
              <a:ext uri="{FF2B5EF4-FFF2-40B4-BE49-F238E27FC236}">
                <a16:creationId xmlns:a16="http://schemas.microsoft.com/office/drawing/2014/main" id="{158E7A34-8711-2493-68BA-16C316D70574}"/>
              </a:ext>
            </a:extLst>
          </p:cNvPr>
          <p:cNvSpPr txBox="1"/>
          <p:nvPr userDrawn="1"/>
        </p:nvSpPr>
        <p:spPr>
          <a:xfrm>
            <a:off x="11156118" y="916501"/>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a:solidFill>
                  <a:schemeClr val="tx2"/>
                </a:solidFill>
              </a:rPr>
              <a:t>epo.org</a:t>
            </a:r>
            <a:endParaRPr lang="en-GB" sz="1333" b="0" cap="none" baseline="0" dirty="0">
              <a:solidFill>
                <a:schemeClr val="tx2"/>
              </a:solidFill>
            </a:endParaRPr>
          </a:p>
        </p:txBody>
      </p:sp>
      <p:cxnSp>
        <p:nvCxnSpPr>
          <p:cNvPr id="9" name="Gerader Verbinder 8">
            <a:extLst>
              <a:ext uri="{FF2B5EF4-FFF2-40B4-BE49-F238E27FC236}">
                <a16:creationId xmlns:a16="http://schemas.microsoft.com/office/drawing/2014/main" id="{48A120DA-BC2D-9678-15F4-8D7B09E02FD7}"/>
              </a:ext>
            </a:extLst>
          </p:cNvPr>
          <p:cNvCxnSpPr>
            <a:cxnSpLocks/>
          </p:cNvCxnSpPr>
          <p:nvPr userDrawn="1"/>
        </p:nvCxnSpPr>
        <p:spPr>
          <a:xfrm>
            <a:off x="1473200" y="904147"/>
            <a:ext cx="10261600"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uppieren 13">
            <a:extLst>
              <a:ext uri="{FF2B5EF4-FFF2-40B4-BE49-F238E27FC236}">
                <a16:creationId xmlns:a16="http://schemas.microsoft.com/office/drawing/2014/main" id="{4E24297B-E90A-DBCD-7CF1-D8905905AF77}"/>
              </a:ext>
            </a:extLst>
          </p:cNvPr>
          <p:cNvGrpSpPr/>
          <p:nvPr userDrawn="1"/>
        </p:nvGrpSpPr>
        <p:grpSpPr>
          <a:xfrm>
            <a:off x="0" y="6492099"/>
            <a:ext cx="12192000" cy="365901"/>
            <a:chOff x="0" y="4869074"/>
            <a:chExt cx="9144000" cy="274426"/>
          </a:xfrm>
        </p:grpSpPr>
        <p:sp>
          <p:nvSpPr>
            <p:cNvPr id="15" name="Rechteck 14">
              <a:extLst>
                <a:ext uri="{FF2B5EF4-FFF2-40B4-BE49-F238E27FC236}">
                  <a16:creationId xmlns:a16="http://schemas.microsoft.com/office/drawing/2014/main" id="{3FFC302C-4D21-5D23-A91D-4947AAB3254D}"/>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16" name="Gerader Verbinder 15">
              <a:extLst>
                <a:ext uri="{FF2B5EF4-FFF2-40B4-BE49-F238E27FC236}">
                  <a16:creationId xmlns:a16="http://schemas.microsoft.com/office/drawing/2014/main" id="{4DFEE82A-E409-6C0A-EADC-6ACCDCA39532}"/>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630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601" y="1072284"/>
            <a:ext cx="10819200" cy="739200"/>
          </a:xfrm>
        </p:spPr>
        <p:txBody>
          <a:bodyPr vert="horz" lIns="0" tIns="0" rIns="0" bIns="0" rtlCol="0" anchor="b" anchorCtr="0">
            <a:noAutofit/>
          </a:bodyPr>
          <a:lstStyle>
            <a:lvl1pPr>
              <a:defRPr lang="en-US" dirty="0"/>
            </a:lvl1pPr>
          </a:lstStyle>
          <a:p>
            <a:pPr marL="0" lvl="0"/>
            <a:r>
              <a:rPr lang="en-GB" dirty="0"/>
              <a:t>Click to edit Master title style</a:t>
            </a:r>
            <a:endParaRPr lang="en-US" dirty="0"/>
          </a:p>
        </p:txBody>
      </p:sp>
      <p:sp>
        <p:nvSpPr>
          <p:cNvPr id="3" name="Content Placeholder 2"/>
          <p:cNvSpPr>
            <a:spLocks noGrp="1"/>
          </p:cNvSpPr>
          <p:nvPr>
            <p:ph sz="half" idx="1" hasCustomPrompt="1"/>
          </p:nvPr>
        </p:nvSpPr>
        <p:spPr>
          <a:xfrm>
            <a:off x="915601" y="1972737"/>
            <a:ext cx="5181600" cy="4142400"/>
          </a:xfrm>
        </p:spPr>
        <p:txBody>
          <a:bodyPr/>
          <a:lstStyle>
            <a:lvl1pPr marL="191995" indent="-191995" defTabSz="1218804">
              <a:defRPr/>
            </a:lvl1pPr>
          </a:lstStyle>
          <a:p>
            <a:pPr marL="144000" indent="-144000" defTabSz="914126"/>
            <a:r>
              <a:rPr lang="en-US"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553201" y="1972737"/>
            <a:ext cx="5181600" cy="4142400"/>
          </a:xfrm>
        </p:spPr>
        <p:txBody>
          <a:bodyPr/>
          <a:lstStyle>
            <a:lvl1pPr marL="191995" indent="-191995" defTabSz="1218804">
              <a:defRPr/>
            </a:lvl1pPr>
          </a:lstStyle>
          <a:p>
            <a:pPr marL="144000" indent="-144000" defTabSz="914126"/>
            <a:r>
              <a:rPr lang="en-US"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11"/>
          </p:nvPr>
        </p:nvSpPr>
        <p:spPr>
          <a:xfrm>
            <a:off x="4534801" y="642217"/>
            <a:ext cx="7200000" cy="223567"/>
          </a:xfrm>
          <a:prstGeom prst="rect">
            <a:avLst/>
          </a:prstGeom>
        </p:spPr>
        <p:txBody>
          <a:bodyPr wrap="none" lIns="0" tIns="0" rIns="0" bIns="0" rtlCol="0" anchor="ctr">
            <a:noAutofit/>
          </a:bodyPr>
          <a:lstStyle>
            <a:lvl1pPr>
              <a:defRPr lang="de-DE" smtClean="0"/>
            </a:lvl1pPr>
          </a:lstStyle>
          <a:p>
            <a:r>
              <a:rPr lang="en-US"/>
              <a:t>PATSTAT foundations</a:t>
            </a:r>
            <a:endParaRPr lang="de-DE" dirty="0"/>
          </a:p>
        </p:txBody>
      </p:sp>
      <p:sp>
        <p:nvSpPr>
          <p:cNvPr id="7" name="Slide Number Placeholder 6"/>
          <p:cNvSpPr>
            <a:spLocks noGrp="1"/>
          </p:cNvSpPr>
          <p:nvPr>
            <p:ph type="sldNum" sz="quarter" idx="12"/>
          </p:nvPr>
        </p:nvSpPr>
        <p:spPr>
          <a:xfrm>
            <a:off x="11014801" y="6187358"/>
            <a:ext cx="720000" cy="164148"/>
          </a:xfrm>
          <a:prstGeom prst="rect">
            <a:avLst/>
          </a:prstGeom>
        </p:spPr>
        <p:txBody>
          <a:bodyPr vert="horz" wrap="square" lIns="0" tIns="0" rIns="0" bIns="0" rtlCol="0" anchor="ctr">
            <a:spAutoFit/>
          </a:bodyPr>
          <a:lstStyle>
            <a:lvl1pPr>
              <a:defRPr lang="de-DE" smtClean="0"/>
            </a:lvl1pPr>
          </a:lstStyle>
          <a:p>
            <a:fld id="{B6EAC15D-B94B-4B86-ABD3-3EDECDB333F5}" type="slidenum">
              <a:rPr lang="de-DE" smtClean="0"/>
              <a:pPr/>
              <a:t>‹#›</a:t>
            </a:fld>
            <a:endParaRPr lang="de-DE" dirty="0"/>
          </a:p>
        </p:txBody>
      </p:sp>
      <p:sp>
        <p:nvSpPr>
          <p:cNvPr id="8" name="Textfeld 7">
            <a:extLst>
              <a:ext uri="{FF2B5EF4-FFF2-40B4-BE49-F238E27FC236}">
                <a16:creationId xmlns:a16="http://schemas.microsoft.com/office/drawing/2014/main" id="{0E2E8E66-489E-32F7-42A1-41B5096D25F8}"/>
              </a:ext>
            </a:extLst>
          </p:cNvPr>
          <p:cNvSpPr txBox="1"/>
          <p:nvPr userDrawn="1"/>
        </p:nvSpPr>
        <p:spPr>
          <a:xfrm>
            <a:off x="11156118" y="916501"/>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tx2"/>
                </a:solidFill>
              </a:rPr>
              <a:t>epo.org</a:t>
            </a:r>
          </a:p>
        </p:txBody>
      </p:sp>
      <p:cxnSp>
        <p:nvCxnSpPr>
          <p:cNvPr id="11" name="Gerader Verbinder 10">
            <a:extLst>
              <a:ext uri="{FF2B5EF4-FFF2-40B4-BE49-F238E27FC236}">
                <a16:creationId xmlns:a16="http://schemas.microsoft.com/office/drawing/2014/main" id="{68C71D9B-3390-74D0-E95D-7B30A72C7C3D}"/>
              </a:ext>
            </a:extLst>
          </p:cNvPr>
          <p:cNvCxnSpPr>
            <a:cxnSpLocks/>
          </p:cNvCxnSpPr>
          <p:nvPr userDrawn="1"/>
        </p:nvCxnSpPr>
        <p:spPr>
          <a:xfrm>
            <a:off x="1473200" y="904147"/>
            <a:ext cx="10261600"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5" name="Gruppieren 14">
            <a:extLst>
              <a:ext uri="{FF2B5EF4-FFF2-40B4-BE49-F238E27FC236}">
                <a16:creationId xmlns:a16="http://schemas.microsoft.com/office/drawing/2014/main" id="{1B77D430-E87B-310B-E3BE-DBD1F33EF42D}"/>
              </a:ext>
            </a:extLst>
          </p:cNvPr>
          <p:cNvGrpSpPr/>
          <p:nvPr userDrawn="1"/>
        </p:nvGrpSpPr>
        <p:grpSpPr>
          <a:xfrm>
            <a:off x="0" y="6492099"/>
            <a:ext cx="12192000" cy="365901"/>
            <a:chOff x="0" y="4869074"/>
            <a:chExt cx="9144000" cy="274426"/>
          </a:xfrm>
        </p:grpSpPr>
        <p:sp>
          <p:nvSpPr>
            <p:cNvPr id="12" name="Rechteck 11">
              <a:extLst>
                <a:ext uri="{FF2B5EF4-FFF2-40B4-BE49-F238E27FC236}">
                  <a16:creationId xmlns:a16="http://schemas.microsoft.com/office/drawing/2014/main" id="{4C636938-5352-9AF5-9CB3-6B7E7256D7E8}"/>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14" name="Gerader Verbinder 13">
              <a:extLst>
                <a:ext uri="{FF2B5EF4-FFF2-40B4-BE49-F238E27FC236}">
                  <a16:creationId xmlns:a16="http://schemas.microsoft.com/office/drawing/2014/main" id="{A1247BF3-92BC-7C54-37E6-3D3B4B175372}"/>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0623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_Picture 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601" y="1072284"/>
            <a:ext cx="5184000" cy="739200"/>
          </a:xfrm>
        </p:spPr>
        <p:txBody>
          <a:bodyPr/>
          <a:lstStyle/>
          <a:p>
            <a:r>
              <a:rPr lang="en-GB" dirty="0"/>
              <a:t>Click to edit Master title style</a:t>
            </a:r>
            <a:endParaRPr lang="en-US" dirty="0"/>
          </a:p>
        </p:txBody>
      </p:sp>
      <p:sp>
        <p:nvSpPr>
          <p:cNvPr id="3" name="Content Placeholder 2"/>
          <p:cNvSpPr>
            <a:spLocks noGrp="1"/>
          </p:cNvSpPr>
          <p:nvPr>
            <p:ph idx="1" hasCustomPrompt="1"/>
          </p:nvPr>
        </p:nvSpPr>
        <p:spPr>
          <a:xfrm>
            <a:off x="915601" y="1972737"/>
            <a:ext cx="5184000" cy="4144429"/>
          </a:xfrm>
        </p:spPr>
        <p:txBody>
          <a:bodyPr/>
          <a:lstStyle>
            <a:lvl1pPr marL="191995" indent="-191995" defTabSz="1218804">
              <a:defRPr/>
            </a:lvl1pPr>
          </a:lstStyle>
          <a:p>
            <a:pPr marL="144000" indent="-144000" defTabSz="914126"/>
            <a:r>
              <a:rPr lang="en-US"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1"/>
          </p:nvPr>
        </p:nvSpPr>
        <p:spPr>
          <a:xfrm>
            <a:off x="4534801" y="642217"/>
            <a:ext cx="7200000" cy="223567"/>
          </a:xfrm>
          <a:prstGeom prst="rect">
            <a:avLst/>
          </a:prstGeom>
        </p:spPr>
        <p:txBody>
          <a:bodyPr wrap="none" lIns="0" tIns="0" rIns="0" bIns="0" rtlCol="0" anchor="ctr">
            <a:noAutofit/>
          </a:bodyPr>
          <a:lstStyle>
            <a:lvl1pPr>
              <a:defRPr lang="de-DE" smtClean="0"/>
            </a:lvl1pPr>
          </a:lstStyle>
          <a:p>
            <a:r>
              <a:rPr lang="en-US"/>
              <a:t>PATSTAT foundations</a:t>
            </a:r>
            <a:endParaRPr lang="de-DE" dirty="0"/>
          </a:p>
        </p:txBody>
      </p:sp>
      <p:sp>
        <p:nvSpPr>
          <p:cNvPr id="6" name="Slide Number Placeholder 5"/>
          <p:cNvSpPr>
            <a:spLocks noGrp="1"/>
          </p:cNvSpPr>
          <p:nvPr>
            <p:ph type="sldNum" sz="quarter" idx="12"/>
          </p:nvPr>
        </p:nvSpPr>
        <p:spPr>
          <a:xfrm>
            <a:off x="11014801" y="6187358"/>
            <a:ext cx="720000" cy="164148"/>
          </a:xfrm>
          <a:prstGeom prst="rect">
            <a:avLst/>
          </a:prstGeom>
        </p:spPr>
        <p:txBody>
          <a:bodyPr vert="horz" wrap="square" lIns="0" tIns="0" rIns="0" bIns="0" rtlCol="0" anchor="ctr">
            <a:spAutoFit/>
          </a:bodyPr>
          <a:lstStyle>
            <a:lvl1pPr>
              <a:defRPr lang="de-DE" smtClean="0"/>
            </a:lvl1pPr>
          </a:lstStyle>
          <a:p>
            <a:fld id="{B6EAC15D-B94B-4B86-ABD3-3EDECDB333F5}" type="slidenum">
              <a:rPr lang="de-DE" smtClean="0"/>
              <a:pPr/>
              <a:t>‹#›</a:t>
            </a:fld>
            <a:endParaRPr lang="de-DE"/>
          </a:p>
        </p:txBody>
      </p:sp>
      <p:sp>
        <p:nvSpPr>
          <p:cNvPr id="7" name="Textfeld 6">
            <a:extLst>
              <a:ext uri="{FF2B5EF4-FFF2-40B4-BE49-F238E27FC236}">
                <a16:creationId xmlns:a16="http://schemas.microsoft.com/office/drawing/2014/main" id="{158E7A34-8711-2493-68BA-16C316D70574}"/>
              </a:ext>
            </a:extLst>
          </p:cNvPr>
          <p:cNvSpPr txBox="1"/>
          <p:nvPr userDrawn="1"/>
        </p:nvSpPr>
        <p:spPr>
          <a:xfrm>
            <a:off x="11156118" y="916501"/>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dirty="0">
                <a:solidFill>
                  <a:schemeClr val="tx2"/>
                </a:solidFill>
              </a:rPr>
              <a:t>epo.org</a:t>
            </a:r>
          </a:p>
        </p:txBody>
      </p:sp>
      <p:sp>
        <p:nvSpPr>
          <p:cNvPr id="16" name="Bildplatzhalter 15">
            <a:extLst>
              <a:ext uri="{FF2B5EF4-FFF2-40B4-BE49-F238E27FC236}">
                <a16:creationId xmlns:a16="http://schemas.microsoft.com/office/drawing/2014/main" id="{FA933361-2A16-1071-85B6-0FD0AED8FDD0}"/>
              </a:ext>
            </a:extLst>
          </p:cNvPr>
          <p:cNvSpPr>
            <a:spLocks noGrp="1"/>
          </p:cNvSpPr>
          <p:nvPr>
            <p:ph type="pic" sz="quarter" idx="13" hasCustomPrompt="1"/>
          </p:nvPr>
        </p:nvSpPr>
        <p:spPr>
          <a:xfrm>
            <a:off x="6550801" y="1365252"/>
            <a:ext cx="5184000" cy="4751915"/>
          </a:xfrm>
          <a:gradFill>
            <a:gsLst>
              <a:gs pos="0">
                <a:schemeClr val="accent5"/>
              </a:gs>
              <a:gs pos="100000">
                <a:schemeClr val="accent4"/>
              </a:gs>
            </a:gsLst>
            <a:lin ang="18900000" scaled="1"/>
          </a:gradFill>
        </p:spPr>
        <p: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by click or drag &amp; drop</a:t>
            </a:r>
          </a:p>
        </p:txBody>
      </p:sp>
      <p:cxnSp>
        <p:nvCxnSpPr>
          <p:cNvPr id="12" name="Gerader Verbinder 11">
            <a:extLst>
              <a:ext uri="{FF2B5EF4-FFF2-40B4-BE49-F238E27FC236}">
                <a16:creationId xmlns:a16="http://schemas.microsoft.com/office/drawing/2014/main" id="{F8157648-515A-D1B5-134E-DEC71E90FB48}"/>
              </a:ext>
            </a:extLst>
          </p:cNvPr>
          <p:cNvCxnSpPr>
            <a:cxnSpLocks/>
          </p:cNvCxnSpPr>
          <p:nvPr userDrawn="1"/>
        </p:nvCxnSpPr>
        <p:spPr>
          <a:xfrm>
            <a:off x="1473200" y="904147"/>
            <a:ext cx="10261600"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3AC1BF25-E6D9-6B9F-26E5-02892A6DA4F9}"/>
              </a:ext>
            </a:extLst>
          </p:cNvPr>
          <p:cNvGrpSpPr/>
          <p:nvPr userDrawn="1"/>
        </p:nvGrpSpPr>
        <p:grpSpPr>
          <a:xfrm>
            <a:off x="0" y="6492099"/>
            <a:ext cx="12192000" cy="365901"/>
            <a:chOff x="0" y="4869074"/>
            <a:chExt cx="9144000" cy="274426"/>
          </a:xfrm>
        </p:grpSpPr>
        <p:sp>
          <p:nvSpPr>
            <p:cNvPr id="8" name="Rechteck 7">
              <a:extLst>
                <a:ext uri="{FF2B5EF4-FFF2-40B4-BE49-F238E27FC236}">
                  <a16:creationId xmlns:a16="http://schemas.microsoft.com/office/drawing/2014/main" id="{EE5865E5-01DF-3B09-ED88-724F1FAB44C3}"/>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9" name="Gerader Verbinder 8">
              <a:extLst>
                <a:ext uri="{FF2B5EF4-FFF2-40B4-BE49-F238E27FC236}">
                  <a16:creationId xmlns:a16="http://schemas.microsoft.com/office/drawing/2014/main" id="{8151D5C1-BAF0-DDA3-EE76-C6F264F9783F}"/>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0242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_Picture 02">
    <p:spTree>
      <p:nvGrpSpPr>
        <p:cNvPr id="1" name=""/>
        <p:cNvGrpSpPr/>
        <p:nvPr/>
      </p:nvGrpSpPr>
      <p:grpSpPr>
        <a:xfrm>
          <a:off x="0" y="0"/>
          <a:ext cx="0" cy="0"/>
          <a:chOff x="0" y="0"/>
          <a:chExt cx="0" cy="0"/>
        </a:xfrm>
      </p:grpSpPr>
      <p:sp>
        <p:nvSpPr>
          <p:cNvPr id="16" name="Bildplatzhalter 15">
            <a:extLst>
              <a:ext uri="{FF2B5EF4-FFF2-40B4-BE49-F238E27FC236}">
                <a16:creationId xmlns:a16="http://schemas.microsoft.com/office/drawing/2014/main" id="{FA933361-2A16-1071-85B6-0FD0AED8FDD0}"/>
              </a:ext>
            </a:extLst>
          </p:cNvPr>
          <p:cNvSpPr>
            <a:spLocks noGrp="1"/>
          </p:cNvSpPr>
          <p:nvPr>
            <p:ph type="pic" sz="quarter" idx="13" hasCustomPrompt="1"/>
          </p:nvPr>
        </p:nvSpPr>
        <p:spPr>
          <a:xfrm>
            <a:off x="6550803" y="0"/>
            <a:ext cx="5641197" cy="6484800"/>
          </a:xfrm>
          <a:gradFill>
            <a:gsLst>
              <a:gs pos="0">
                <a:schemeClr val="accent5"/>
              </a:gs>
              <a:gs pos="100000">
                <a:schemeClr val="accent4"/>
              </a:gs>
            </a:gsLst>
            <a:lin ang="18900000" scaled="1"/>
          </a:gradFill>
        </p:spPr>
        <p:txBody>
          <a:bodyPr vert="horz" lIns="0" tIns="0" rIns="0" bIns="0" rtlCol="0">
            <a:noAutofit/>
          </a:bodyPr>
          <a:lstStyle>
            <a:lvl1pPr>
              <a:defRPr lang="en-GB" dirty="0"/>
            </a:lvl1pPr>
          </a:lstStyle>
          <a:p>
            <a:pPr marR="0" lvl="0" fontAlgn="auto">
              <a:lnSpc>
                <a:spcPct val="100000"/>
              </a:lnSpc>
              <a:spcBef>
                <a:spcPts val="0"/>
              </a:spcBef>
              <a:spcAft>
                <a:spcPts val="0"/>
              </a:spcAft>
              <a:buClrTx/>
              <a:buSzTx/>
              <a:tabLst/>
            </a:pPr>
            <a:r>
              <a:rPr lang="en-US" dirty="0"/>
              <a:t>Insert picture by click or drag &amp; drop</a:t>
            </a:r>
            <a:endParaRPr lang="en-GB" sz="800" dirty="0">
              <a:solidFill>
                <a:schemeClr val="tx1"/>
              </a:solidFill>
              <a:latin typeface="+mn-lt"/>
            </a:endParaRPr>
          </a:p>
        </p:txBody>
      </p:sp>
      <p:sp>
        <p:nvSpPr>
          <p:cNvPr id="2" name="Title 1"/>
          <p:cNvSpPr>
            <a:spLocks noGrp="1"/>
          </p:cNvSpPr>
          <p:nvPr>
            <p:ph type="title" hasCustomPrompt="1"/>
          </p:nvPr>
        </p:nvSpPr>
        <p:spPr>
          <a:xfrm>
            <a:off x="915601" y="1072284"/>
            <a:ext cx="5184000" cy="739200"/>
          </a:xfrm>
        </p:spPr>
        <p:txBody>
          <a:bodyPr/>
          <a:lstStyle/>
          <a:p>
            <a:r>
              <a:rPr lang="en-GB" dirty="0"/>
              <a:t>Click to edit Master title style</a:t>
            </a:r>
            <a:endParaRPr lang="en-US" dirty="0"/>
          </a:p>
        </p:txBody>
      </p:sp>
      <p:sp>
        <p:nvSpPr>
          <p:cNvPr id="3" name="Content Placeholder 2"/>
          <p:cNvSpPr>
            <a:spLocks noGrp="1"/>
          </p:cNvSpPr>
          <p:nvPr>
            <p:ph idx="1" hasCustomPrompt="1"/>
          </p:nvPr>
        </p:nvSpPr>
        <p:spPr>
          <a:xfrm>
            <a:off x="915601" y="1972737"/>
            <a:ext cx="5184000" cy="4144429"/>
          </a:xfrm>
        </p:spPr>
        <p:txBody>
          <a:bodyPr/>
          <a:lstStyle>
            <a:lvl1pPr marL="191995" indent="-191995" defTabSz="1218804">
              <a:defRPr/>
            </a:lvl1pPr>
            <a:lvl3pPr>
              <a:defRPr/>
            </a:lvl3pPr>
          </a:lstStyle>
          <a:p>
            <a:pPr marL="144000" indent="-144000" defTabSz="914126"/>
            <a:r>
              <a:rPr lang="en-US"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4" name="Gruppieren 3">
            <a:extLst>
              <a:ext uri="{FF2B5EF4-FFF2-40B4-BE49-F238E27FC236}">
                <a16:creationId xmlns:a16="http://schemas.microsoft.com/office/drawing/2014/main" id="{7BF77460-C0EB-A994-5886-0A974DA59062}"/>
              </a:ext>
            </a:extLst>
          </p:cNvPr>
          <p:cNvGrpSpPr/>
          <p:nvPr userDrawn="1"/>
        </p:nvGrpSpPr>
        <p:grpSpPr>
          <a:xfrm>
            <a:off x="0" y="6492099"/>
            <a:ext cx="12192000" cy="365901"/>
            <a:chOff x="0" y="4869074"/>
            <a:chExt cx="9144000" cy="274426"/>
          </a:xfrm>
        </p:grpSpPr>
        <p:sp>
          <p:nvSpPr>
            <p:cNvPr id="5" name="Rechteck 4">
              <a:extLst>
                <a:ext uri="{FF2B5EF4-FFF2-40B4-BE49-F238E27FC236}">
                  <a16:creationId xmlns:a16="http://schemas.microsoft.com/office/drawing/2014/main" id="{AAD09846-2214-27B4-826C-CB05CBB83834}"/>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7" name="Gerader Verbinder 6">
              <a:extLst>
                <a:ext uri="{FF2B5EF4-FFF2-40B4-BE49-F238E27FC236}">
                  <a16:creationId xmlns:a16="http://schemas.microsoft.com/office/drawing/2014/main" id="{59024B14-472F-BF2D-2815-8CB79E357277}"/>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4744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601" y="1072284"/>
            <a:ext cx="10819200" cy="738664"/>
          </a:xfrm>
        </p:spPr>
        <p:txBody>
          <a:bodyPr/>
          <a:lstStyle/>
          <a:p>
            <a:r>
              <a:rPr lang="en-GB" dirty="0"/>
              <a:t>Click to edit Master title style</a:t>
            </a:r>
          </a:p>
        </p:txBody>
      </p:sp>
      <p:sp>
        <p:nvSpPr>
          <p:cNvPr id="5" name="Footer Placeholder 4"/>
          <p:cNvSpPr>
            <a:spLocks noGrp="1"/>
          </p:cNvSpPr>
          <p:nvPr>
            <p:ph type="ftr" sz="quarter" idx="11"/>
          </p:nvPr>
        </p:nvSpPr>
        <p:spPr>
          <a:xfrm>
            <a:off x="4534801" y="642217"/>
            <a:ext cx="7200000" cy="223567"/>
          </a:xfrm>
          <a:prstGeom prst="rect">
            <a:avLst/>
          </a:prstGeom>
        </p:spPr>
        <p:txBody>
          <a:bodyPr wrap="none" lIns="0" tIns="0" rIns="0" bIns="0" rtlCol="0" anchor="ctr">
            <a:noAutofit/>
          </a:bodyPr>
          <a:lstStyle>
            <a:lvl1pPr>
              <a:defRPr lang="de-DE" smtClean="0"/>
            </a:lvl1pPr>
          </a:lstStyle>
          <a:p>
            <a:r>
              <a:rPr lang="en-US"/>
              <a:t>PATSTAT foundations</a:t>
            </a:r>
            <a:endParaRPr lang="de-DE" dirty="0"/>
          </a:p>
        </p:txBody>
      </p:sp>
      <p:sp>
        <p:nvSpPr>
          <p:cNvPr id="6" name="Slide Number Placeholder 5"/>
          <p:cNvSpPr>
            <a:spLocks noGrp="1"/>
          </p:cNvSpPr>
          <p:nvPr>
            <p:ph type="sldNum" sz="quarter" idx="12"/>
          </p:nvPr>
        </p:nvSpPr>
        <p:spPr>
          <a:xfrm>
            <a:off x="11014801" y="6187358"/>
            <a:ext cx="720000" cy="164148"/>
          </a:xfrm>
          <a:prstGeom prst="rect">
            <a:avLst/>
          </a:prstGeom>
        </p:spPr>
        <p:txBody>
          <a:bodyPr vert="horz" wrap="square" lIns="0" tIns="0" rIns="0" bIns="0" rtlCol="0" anchor="ctr">
            <a:spAutoFit/>
          </a:bodyPr>
          <a:lstStyle>
            <a:lvl1pPr>
              <a:defRPr lang="en-GB" smtClean="0"/>
            </a:lvl1pPr>
          </a:lstStyle>
          <a:p>
            <a:fld id="{B6EAC15D-B94B-4B86-ABD3-3EDECDB333F5}" type="slidenum">
              <a:rPr lang="de-DE" smtClean="0"/>
              <a:pPr/>
              <a:t>‹#›</a:t>
            </a:fld>
            <a:endParaRPr lang="de-DE" dirty="0"/>
          </a:p>
        </p:txBody>
      </p:sp>
      <p:sp>
        <p:nvSpPr>
          <p:cNvPr id="7" name="Textfeld 6">
            <a:extLst>
              <a:ext uri="{FF2B5EF4-FFF2-40B4-BE49-F238E27FC236}">
                <a16:creationId xmlns:a16="http://schemas.microsoft.com/office/drawing/2014/main" id="{158E7A34-8711-2493-68BA-16C316D70574}"/>
              </a:ext>
            </a:extLst>
          </p:cNvPr>
          <p:cNvSpPr txBox="1"/>
          <p:nvPr userDrawn="1"/>
        </p:nvSpPr>
        <p:spPr>
          <a:xfrm>
            <a:off x="11156118" y="916501"/>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a:solidFill>
                  <a:schemeClr val="tx2"/>
                </a:solidFill>
              </a:rPr>
              <a:t>epo.org</a:t>
            </a:r>
            <a:endParaRPr lang="en-GB" sz="1333" b="0" cap="none" baseline="0" dirty="0">
              <a:solidFill>
                <a:schemeClr val="tx2"/>
              </a:solidFill>
            </a:endParaRPr>
          </a:p>
        </p:txBody>
      </p:sp>
      <p:cxnSp>
        <p:nvCxnSpPr>
          <p:cNvPr id="9" name="Gerader Verbinder 8">
            <a:extLst>
              <a:ext uri="{FF2B5EF4-FFF2-40B4-BE49-F238E27FC236}">
                <a16:creationId xmlns:a16="http://schemas.microsoft.com/office/drawing/2014/main" id="{48A120DA-BC2D-9678-15F4-8D7B09E02FD7}"/>
              </a:ext>
            </a:extLst>
          </p:cNvPr>
          <p:cNvCxnSpPr>
            <a:cxnSpLocks/>
          </p:cNvCxnSpPr>
          <p:nvPr userDrawn="1"/>
        </p:nvCxnSpPr>
        <p:spPr>
          <a:xfrm>
            <a:off x="1473200" y="904147"/>
            <a:ext cx="10261600"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uppieren 13">
            <a:extLst>
              <a:ext uri="{FF2B5EF4-FFF2-40B4-BE49-F238E27FC236}">
                <a16:creationId xmlns:a16="http://schemas.microsoft.com/office/drawing/2014/main" id="{4E24297B-E90A-DBCD-7CF1-D8905905AF77}"/>
              </a:ext>
            </a:extLst>
          </p:cNvPr>
          <p:cNvGrpSpPr/>
          <p:nvPr userDrawn="1"/>
        </p:nvGrpSpPr>
        <p:grpSpPr>
          <a:xfrm>
            <a:off x="0" y="6492099"/>
            <a:ext cx="12192000" cy="365901"/>
            <a:chOff x="0" y="4869074"/>
            <a:chExt cx="9144000" cy="274426"/>
          </a:xfrm>
        </p:grpSpPr>
        <p:sp>
          <p:nvSpPr>
            <p:cNvPr id="15" name="Rechteck 14">
              <a:extLst>
                <a:ext uri="{FF2B5EF4-FFF2-40B4-BE49-F238E27FC236}">
                  <a16:creationId xmlns:a16="http://schemas.microsoft.com/office/drawing/2014/main" id="{3FFC302C-4D21-5D23-A91D-4947AAB3254D}"/>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16" name="Gerader Verbinder 15">
              <a:extLst>
                <a:ext uri="{FF2B5EF4-FFF2-40B4-BE49-F238E27FC236}">
                  <a16:creationId xmlns:a16="http://schemas.microsoft.com/office/drawing/2014/main" id="{4DFEE82A-E409-6C0A-EADC-6ACCDCA39532}"/>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8" name="Diagrammplatzhalter 7">
            <a:extLst>
              <a:ext uri="{FF2B5EF4-FFF2-40B4-BE49-F238E27FC236}">
                <a16:creationId xmlns:a16="http://schemas.microsoft.com/office/drawing/2014/main" id="{6C0879E9-BFEF-C349-C713-C1855D3613B8}"/>
              </a:ext>
            </a:extLst>
          </p:cNvPr>
          <p:cNvSpPr>
            <a:spLocks noGrp="1"/>
          </p:cNvSpPr>
          <p:nvPr>
            <p:ph type="chart" sz="quarter" idx="13" hasCustomPrompt="1"/>
          </p:nvPr>
        </p:nvSpPr>
        <p:spPr>
          <a:xfrm>
            <a:off x="915601" y="1972737"/>
            <a:ext cx="10819200" cy="4142400"/>
          </a:xfrm>
        </p:spPr>
        <p:txBody>
          <a:bodyPr/>
          <a:lstStyle>
            <a:lvl1pPr>
              <a:defRPr/>
            </a:lvl1pPr>
          </a:lstStyle>
          <a:p>
            <a:r>
              <a:rPr lang="en-GB" dirty="0"/>
              <a:t>Insert chart by click</a:t>
            </a:r>
          </a:p>
        </p:txBody>
      </p:sp>
    </p:spTree>
    <p:extLst>
      <p:ext uri="{BB962C8B-B14F-4D97-AF65-F5344CB8AC3E}">
        <p14:creationId xmlns:p14="http://schemas.microsoft.com/office/powerpoint/2010/main" val="1544974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B7548A03-C3E4-EE67-1091-578BF14CDAD4}"/>
              </a:ext>
            </a:extLst>
          </p:cNvPr>
          <p:cNvSpPr>
            <a:spLocks noGrp="1"/>
          </p:cNvSpPr>
          <p:nvPr>
            <p:ph type="pic" sz="quarter" idx="13" hasCustomPrompt="1"/>
          </p:nvPr>
        </p:nvSpPr>
        <p:spPr>
          <a:xfrm>
            <a:off x="1" y="0"/>
            <a:ext cx="12191993" cy="6484800"/>
          </a:xfrm>
          <a:custGeom>
            <a:avLst/>
            <a:gdLst>
              <a:gd name="connsiteX0" fmla="*/ 342900 w 9143995"/>
              <a:gd name="connsiteY0" fmla="*/ 340872 h 4863600"/>
              <a:gd name="connsiteX1" fmla="*/ 342900 w 9143995"/>
              <a:gd name="connsiteY1" fmla="*/ 682872 h 4863600"/>
              <a:gd name="connsiteX2" fmla="*/ 1025873 w 9143995"/>
              <a:gd name="connsiteY2" fmla="*/ 682872 h 4863600"/>
              <a:gd name="connsiteX3" fmla="*/ 1025873 w 9143995"/>
              <a:gd name="connsiteY3" fmla="*/ 340872 h 4863600"/>
              <a:gd name="connsiteX4" fmla="*/ 0 w 9143995"/>
              <a:gd name="connsiteY4" fmla="*/ 0 h 4863600"/>
              <a:gd name="connsiteX5" fmla="*/ 9143995 w 9143995"/>
              <a:gd name="connsiteY5" fmla="*/ 0 h 4863600"/>
              <a:gd name="connsiteX6" fmla="*/ 9143995 w 9143995"/>
              <a:gd name="connsiteY6" fmla="*/ 4863600 h 4863600"/>
              <a:gd name="connsiteX7" fmla="*/ 0 w 9143995"/>
              <a:gd name="connsiteY7" fmla="*/ 4863600 h 4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5" h="4863600">
                <a:moveTo>
                  <a:pt x="342900" y="340872"/>
                </a:moveTo>
                <a:lnTo>
                  <a:pt x="342900" y="682872"/>
                </a:lnTo>
                <a:lnTo>
                  <a:pt x="1025873" y="682872"/>
                </a:lnTo>
                <a:lnTo>
                  <a:pt x="1025873" y="340872"/>
                </a:lnTo>
                <a:close/>
                <a:moveTo>
                  <a:pt x="0" y="0"/>
                </a:moveTo>
                <a:lnTo>
                  <a:pt x="9143995" y="0"/>
                </a:lnTo>
                <a:lnTo>
                  <a:pt x="9143995" y="4863600"/>
                </a:lnTo>
                <a:lnTo>
                  <a:pt x="0" y="4863600"/>
                </a:lnTo>
                <a:close/>
              </a:path>
            </a:pathLst>
          </a:custGeom>
          <a:gradFill>
            <a:gsLst>
              <a:gs pos="0">
                <a:schemeClr val="accent5"/>
              </a:gs>
              <a:gs pos="100000">
                <a:schemeClr val="accent4"/>
              </a:gs>
            </a:gsLst>
            <a:lin ang="18900000" scaled="1"/>
          </a:gradFill>
        </p:spPr>
        <p:txBody>
          <a:bodyPr vert="horz" lIns="0" tIns="0" rIns="0" bIns="0" rtlCol="0">
            <a:noAutofit/>
          </a:bodyPr>
          <a:lstStyle>
            <a:lvl1pPr>
              <a:defRPr lang="en-US" dirty="0"/>
            </a:lvl1pPr>
          </a:lstStyle>
          <a:p>
            <a:pPr marR="0" lvl="0" fontAlgn="auto">
              <a:lnSpc>
                <a:spcPct val="100000"/>
              </a:lnSpc>
              <a:spcBef>
                <a:spcPts val="0"/>
              </a:spcBef>
              <a:spcAft>
                <a:spcPts val="0"/>
              </a:spcAft>
              <a:buClrTx/>
              <a:buSzTx/>
              <a:tabLst/>
            </a:pPr>
            <a:r>
              <a:rPr lang="en-US" dirty="0"/>
              <a:t>Insert picture by click or drag &amp; drop</a:t>
            </a:r>
          </a:p>
        </p:txBody>
      </p:sp>
      <p:grpSp>
        <p:nvGrpSpPr>
          <p:cNvPr id="2" name="Gruppieren 1">
            <a:extLst>
              <a:ext uri="{FF2B5EF4-FFF2-40B4-BE49-F238E27FC236}">
                <a16:creationId xmlns:a16="http://schemas.microsoft.com/office/drawing/2014/main" id="{5B9A14ED-FDE8-2DA8-D296-27673B8D1A19}"/>
              </a:ext>
            </a:extLst>
          </p:cNvPr>
          <p:cNvGrpSpPr/>
          <p:nvPr userDrawn="1"/>
        </p:nvGrpSpPr>
        <p:grpSpPr>
          <a:xfrm>
            <a:off x="0" y="6492099"/>
            <a:ext cx="12192000" cy="365901"/>
            <a:chOff x="0" y="4869074"/>
            <a:chExt cx="9144000" cy="274426"/>
          </a:xfrm>
        </p:grpSpPr>
        <p:sp>
          <p:nvSpPr>
            <p:cNvPr id="3" name="Rechteck 2">
              <a:extLst>
                <a:ext uri="{FF2B5EF4-FFF2-40B4-BE49-F238E27FC236}">
                  <a16:creationId xmlns:a16="http://schemas.microsoft.com/office/drawing/2014/main" id="{EA0D4F8F-FECA-B3D7-D435-E79C4E17191C}"/>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4" name="Gerader Verbinder 3">
              <a:extLst>
                <a:ext uri="{FF2B5EF4-FFF2-40B4-BE49-F238E27FC236}">
                  <a16:creationId xmlns:a16="http://schemas.microsoft.com/office/drawing/2014/main" id="{05E8A595-8D84-2D41-50A3-7C6BD341E24C}"/>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0524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3AA23E33-4616-A578-6786-DB1BF1C3FD35}"/>
              </a:ext>
            </a:extLst>
          </p:cNvPr>
          <p:cNvSpPr>
            <a:spLocks noGrp="1"/>
          </p:cNvSpPr>
          <p:nvPr>
            <p:ph type="pic" sz="quarter" idx="13" hasCustomPrompt="1"/>
          </p:nvPr>
        </p:nvSpPr>
        <p:spPr>
          <a:xfrm>
            <a:off x="1" y="0"/>
            <a:ext cx="12191993" cy="6858000"/>
          </a:xfrm>
          <a:custGeom>
            <a:avLst/>
            <a:gdLst>
              <a:gd name="connsiteX0" fmla="*/ 342900 w 9143995"/>
              <a:gd name="connsiteY0" fmla="*/ 340872 h 5143500"/>
              <a:gd name="connsiteX1" fmla="*/ 342900 w 9143995"/>
              <a:gd name="connsiteY1" fmla="*/ 682872 h 5143500"/>
              <a:gd name="connsiteX2" fmla="*/ 1025873 w 9143995"/>
              <a:gd name="connsiteY2" fmla="*/ 682872 h 5143500"/>
              <a:gd name="connsiteX3" fmla="*/ 1025873 w 9143995"/>
              <a:gd name="connsiteY3" fmla="*/ 340872 h 5143500"/>
              <a:gd name="connsiteX4" fmla="*/ 0 w 9143995"/>
              <a:gd name="connsiteY4" fmla="*/ 0 h 5143500"/>
              <a:gd name="connsiteX5" fmla="*/ 9143995 w 9143995"/>
              <a:gd name="connsiteY5" fmla="*/ 0 h 5143500"/>
              <a:gd name="connsiteX6" fmla="*/ 9143995 w 9143995"/>
              <a:gd name="connsiteY6" fmla="*/ 5143500 h 5143500"/>
              <a:gd name="connsiteX7" fmla="*/ 0 w 9143995"/>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5" h="5143500">
                <a:moveTo>
                  <a:pt x="342900" y="340872"/>
                </a:moveTo>
                <a:lnTo>
                  <a:pt x="342900" y="682872"/>
                </a:lnTo>
                <a:lnTo>
                  <a:pt x="1025873" y="682872"/>
                </a:lnTo>
                <a:lnTo>
                  <a:pt x="1025873" y="340872"/>
                </a:lnTo>
                <a:close/>
                <a:moveTo>
                  <a:pt x="0" y="0"/>
                </a:moveTo>
                <a:lnTo>
                  <a:pt x="9143995" y="0"/>
                </a:lnTo>
                <a:lnTo>
                  <a:pt x="9143995" y="5143500"/>
                </a:lnTo>
                <a:lnTo>
                  <a:pt x="0" y="5143500"/>
                </a:lnTo>
                <a:close/>
              </a:path>
            </a:pathLst>
          </a:custGeom>
          <a:gradFill>
            <a:gsLst>
              <a:gs pos="0">
                <a:schemeClr val="accent5"/>
              </a:gs>
              <a:gs pos="100000">
                <a:schemeClr val="accent4"/>
              </a:gs>
            </a:gsLst>
            <a:lin ang="18900000" scaled="1"/>
          </a:gradFill>
        </p:spPr>
        <p:txBody>
          <a:bodyPr vert="horz" lIns="0" tIns="0" rIns="0" bIns="0" rtlCol="0">
            <a:noAutofit/>
          </a:bodyPr>
          <a:lstStyle>
            <a:lvl1pPr>
              <a:defRPr lang="en-US" dirty="0"/>
            </a:lvl1pPr>
          </a:lstStyle>
          <a:p>
            <a:pPr marR="0" lvl="0" fontAlgn="auto">
              <a:lnSpc>
                <a:spcPct val="100000"/>
              </a:lnSpc>
              <a:spcBef>
                <a:spcPts val="0"/>
              </a:spcBef>
              <a:spcAft>
                <a:spcPts val="0"/>
              </a:spcAft>
              <a:buClrTx/>
              <a:buSzTx/>
              <a:tabLst/>
            </a:pPr>
            <a:r>
              <a:rPr lang="en-US" dirty="0"/>
              <a:t>Insert picture by click or drag &amp; drop</a:t>
            </a:r>
          </a:p>
        </p:txBody>
      </p:sp>
      <p:sp>
        <p:nvSpPr>
          <p:cNvPr id="9" name="Textplatzhalter 3">
            <a:extLst>
              <a:ext uri="{FF2B5EF4-FFF2-40B4-BE49-F238E27FC236}">
                <a16:creationId xmlns:a16="http://schemas.microsoft.com/office/drawing/2014/main" id="{DF64C113-52EE-846A-8828-23E9EA7D6DC5}"/>
              </a:ext>
            </a:extLst>
          </p:cNvPr>
          <p:cNvSpPr>
            <a:spLocks noGrp="1"/>
          </p:cNvSpPr>
          <p:nvPr>
            <p:ph type="body" sz="quarter" idx="14" hasCustomPrompt="1"/>
          </p:nvPr>
        </p:nvSpPr>
        <p:spPr>
          <a:xfrm>
            <a:off x="915601" y="4756288"/>
            <a:ext cx="10819200" cy="1231107"/>
          </a:xfr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lvl1pPr>
              <a:lnSpc>
                <a:spcPct val="100000"/>
              </a:lnSpc>
              <a:spcBef>
                <a:spcPts val="0"/>
              </a:spcBef>
              <a:defRPr lang="de-DE" sz="2667" dirty="0" smtClean="0">
                <a:solidFill>
                  <a:schemeClr val="bg1"/>
                </a:solidFill>
                <a:ea typeface="Open Sans Light" panose="020B0306030504020204" pitchFamily="34" charset="0"/>
                <a:cs typeface="Open Sans Light" panose="020B0306030504020204" pitchFamily="34" charset="0"/>
              </a:defRPr>
            </a:lvl1pPr>
            <a:lvl2pPr>
              <a:defRPr lang="de-DE" sz="2400" dirty="0" smtClean="0">
                <a:solidFill>
                  <a:schemeClr val="lt1"/>
                </a:solidFill>
              </a:defRPr>
            </a:lvl2pPr>
            <a:lvl3pPr>
              <a:defRPr lang="de-DE" sz="2400" dirty="0" smtClean="0">
                <a:solidFill>
                  <a:schemeClr val="lt1"/>
                </a:solidFill>
              </a:defRPr>
            </a:lvl3pPr>
            <a:lvl4pPr>
              <a:defRPr lang="de-DE" sz="2400" dirty="0" smtClean="0">
                <a:solidFill>
                  <a:schemeClr val="lt1"/>
                </a:solidFill>
              </a:defRPr>
            </a:lvl4pPr>
            <a:lvl5pPr>
              <a:defRPr lang="en-GB" sz="2400" dirty="0">
                <a:solidFill>
                  <a:schemeClr val="lt1"/>
                </a:solidFill>
              </a:defRPr>
            </a:lvl5pPr>
          </a:lstStyle>
          <a:p>
            <a:pPr lvl="0" defTabSz="609585"/>
            <a:r>
              <a:rPr lang="en-GB" dirty="0"/>
              <a:t>Author</a:t>
            </a:r>
            <a:br>
              <a:rPr lang="en-GB" dirty="0"/>
            </a:br>
            <a:r>
              <a:rPr lang="en-GB" dirty="0"/>
              <a:t>(xxxx – xxxx)</a:t>
            </a:r>
          </a:p>
        </p:txBody>
      </p:sp>
      <p:sp>
        <p:nvSpPr>
          <p:cNvPr id="14" name="Textplatzhalter 3">
            <a:extLst>
              <a:ext uri="{FF2B5EF4-FFF2-40B4-BE49-F238E27FC236}">
                <a16:creationId xmlns:a16="http://schemas.microsoft.com/office/drawing/2014/main" id="{91D8BB96-81E8-6115-5996-0E8936014C3F}"/>
              </a:ext>
            </a:extLst>
          </p:cNvPr>
          <p:cNvSpPr>
            <a:spLocks noGrp="1"/>
          </p:cNvSpPr>
          <p:nvPr>
            <p:ph type="body" sz="quarter" idx="16" hasCustomPrompt="1"/>
          </p:nvPr>
        </p:nvSpPr>
        <p:spPr>
          <a:xfrm>
            <a:off x="915601" y="2564494"/>
            <a:ext cx="10819200" cy="1969771"/>
          </a:xfrm>
        </p:spPr>
        <p:txBody>
          <a:bodyPr anchor="b">
            <a:normAutofit/>
          </a:bodyPr>
          <a:lstStyle>
            <a:lvl1pPr marL="191995" indent="-191995" defTabSz="1218804">
              <a:lnSpc>
                <a:spcPct val="100000"/>
              </a:lnSpc>
              <a:spcBef>
                <a:spcPts val="0"/>
              </a:spcBef>
              <a:defRPr sz="4267" cap="all" baseline="0">
                <a:solidFill>
                  <a:schemeClr val="bg1"/>
                </a:solidFill>
              </a:defRPr>
            </a:lvl1pPr>
          </a:lstStyle>
          <a:p>
            <a:pPr marL="144000" indent="-144000" defTabSz="914126"/>
            <a:r>
              <a:rPr lang="en-GB" dirty="0"/>
              <a:t>quotation</a:t>
            </a:r>
          </a:p>
        </p:txBody>
      </p:sp>
    </p:spTree>
    <p:extLst>
      <p:ext uri="{BB962C8B-B14F-4D97-AF65-F5344CB8AC3E}">
        <p14:creationId xmlns:p14="http://schemas.microsoft.com/office/powerpoint/2010/main" val="3971467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34801" y="642217"/>
            <a:ext cx="7200000" cy="223567"/>
          </a:xfrm>
          <a:prstGeom prst="rect">
            <a:avLst/>
          </a:prstGeom>
        </p:spPr>
        <p:txBody>
          <a:bodyPr wrap="none" lIns="0" tIns="0" rIns="0" bIns="0" rtlCol="0" anchor="ctr">
            <a:noAutofit/>
          </a:bodyPr>
          <a:lstStyle>
            <a:lvl1pPr>
              <a:defRPr lang="de-DE" smtClean="0"/>
            </a:lvl1pPr>
          </a:lstStyle>
          <a:p>
            <a:r>
              <a:rPr lang="en-US"/>
              <a:t>PATSTAT foundations</a:t>
            </a:r>
            <a:endParaRPr lang="de-DE" dirty="0"/>
          </a:p>
        </p:txBody>
      </p:sp>
      <p:sp>
        <p:nvSpPr>
          <p:cNvPr id="6" name="Slide Number Placeholder 5"/>
          <p:cNvSpPr>
            <a:spLocks noGrp="1"/>
          </p:cNvSpPr>
          <p:nvPr>
            <p:ph type="sldNum" sz="quarter" idx="12"/>
          </p:nvPr>
        </p:nvSpPr>
        <p:spPr>
          <a:xfrm>
            <a:off x="11014801" y="6187358"/>
            <a:ext cx="720000" cy="164148"/>
          </a:xfrm>
          <a:prstGeom prst="rect">
            <a:avLst/>
          </a:prstGeom>
        </p:spPr>
        <p:txBody>
          <a:bodyPr vert="horz" wrap="square" lIns="0" tIns="0" rIns="0" bIns="0" rtlCol="0" anchor="ctr">
            <a:spAutoFit/>
          </a:bodyPr>
          <a:lstStyle>
            <a:lvl1pPr>
              <a:defRPr lang="en-GB" smtClean="0"/>
            </a:lvl1pPr>
          </a:lstStyle>
          <a:p>
            <a:fld id="{B6EAC15D-B94B-4B86-ABD3-3EDECDB333F5}" type="slidenum">
              <a:rPr lang="de-DE" smtClean="0"/>
              <a:pPr/>
              <a:t>‹#›</a:t>
            </a:fld>
            <a:endParaRPr lang="de-DE" dirty="0"/>
          </a:p>
        </p:txBody>
      </p:sp>
      <p:sp>
        <p:nvSpPr>
          <p:cNvPr id="7" name="Textfeld 6">
            <a:extLst>
              <a:ext uri="{FF2B5EF4-FFF2-40B4-BE49-F238E27FC236}">
                <a16:creationId xmlns:a16="http://schemas.microsoft.com/office/drawing/2014/main" id="{158E7A34-8711-2493-68BA-16C316D70574}"/>
              </a:ext>
            </a:extLst>
          </p:cNvPr>
          <p:cNvSpPr txBox="1"/>
          <p:nvPr userDrawn="1"/>
        </p:nvSpPr>
        <p:spPr>
          <a:xfrm>
            <a:off x="11156118" y="916501"/>
            <a:ext cx="578684" cy="205121"/>
          </a:xfrm>
          <a:prstGeom prst="rect">
            <a:avLst/>
          </a:prstGeom>
        </p:spPr>
        <p:txBody>
          <a:bodyPr wrap="none" lIns="0" tIns="0" rIns="0" bIns="0" rtlCol="0" anchor="ctr">
            <a:spAutoFit/>
          </a:bodyPr>
          <a:lstStyle/>
          <a:p>
            <a:pPr marL="0" indent="0" algn="r">
              <a:lnSpc>
                <a:spcPct val="100000"/>
              </a:lnSpc>
              <a:buNone/>
            </a:pPr>
            <a:r>
              <a:rPr lang="en-GB" sz="1333" b="0" cap="none" baseline="0">
                <a:solidFill>
                  <a:schemeClr val="tx2"/>
                </a:solidFill>
              </a:rPr>
              <a:t>epo.org</a:t>
            </a:r>
            <a:endParaRPr lang="en-GB" sz="1333" b="0" cap="none" baseline="0" dirty="0">
              <a:solidFill>
                <a:schemeClr val="tx2"/>
              </a:solidFill>
            </a:endParaRPr>
          </a:p>
        </p:txBody>
      </p:sp>
      <p:cxnSp>
        <p:nvCxnSpPr>
          <p:cNvPr id="9" name="Gerader Verbinder 8">
            <a:extLst>
              <a:ext uri="{FF2B5EF4-FFF2-40B4-BE49-F238E27FC236}">
                <a16:creationId xmlns:a16="http://schemas.microsoft.com/office/drawing/2014/main" id="{48A120DA-BC2D-9678-15F4-8D7B09E02FD7}"/>
              </a:ext>
            </a:extLst>
          </p:cNvPr>
          <p:cNvCxnSpPr>
            <a:cxnSpLocks/>
          </p:cNvCxnSpPr>
          <p:nvPr userDrawn="1"/>
        </p:nvCxnSpPr>
        <p:spPr>
          <a:xfrm>
            <a:off x="1473200" y="904147"/>
            <a:ext cx="10261600"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DB5D331F-662C-B228-A57E-2B659E5222FC}"/>
              </a:ext>
            </a:extLst>
          </p:cNvPr>
          <p:cNvGrpSpPr/>
          <p:nvPr userDrawn="1"/>
        </p:nvGrpSpPr>
        <p:grpSpPr>
          <a:xfrm>
            <a:off x="0" y="6492099"/>
            <a:ext cx="12192000" cy="365901"/>
            <a:chOff x="0" y="4869074"/>
            <a:chExt cx="9144000" cy="274426"/>
          </a:xfrm>
        </p:grpSpPr>
        <p:sp>
          <p:nvSpPr>
            <p:cNvPr id="3" name="Rechteck 2">
              <a:extLst>
                <a:ext uri="{FF2B5EF4-FFF2-40B4-BE49-F238E27FC236}">
                  <a16:creationId xmlns:a16="http://schemas.microsoft.com/office/drawing/2014/main" id="{FE4AD116-C40E-F67F-ACC4-797445D2DA22}"/>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4" name="Gerader Verbinder 3">
              <a:extLst>
                <a:ext uri="{FF2B5EF4-FFF2-40B4-BE49-F238E27FC236}">
                  <a16:creationId xmlns:a16="http://schemas.microsoft.com/office/drawing/2014/main" id="{FA1099DB-746B-DA36-6B2D-1414AFD656FF}"/>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639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
        <p:nvSpPr>
          <p:cNvPr id="4" name="Slide Number Placeholder 5">
            <a:extLst>
              <a:ext uri="{FF2B5EF4-FFF2-40B4-BE49-F238E27FC236}">
                <a16:creationId xmlns:a16="http://schemas.microsoft.com/office/drawing/2014/main" id="{F9460937-1651-F846-AEE4-1A6E44B0DFF6}"/>
              </a:ext>
            </a:extLst>
          </p:cNvPr>
          <p:cNvSpPr>
            <a:spLocks noGrp="1"/>
          </p:cNvSpPr>
          <p:nvPr>
            <p:ph type="sldNum" sz="quarter" idx="12"/>
          </p:nvPr>
        </p:nvSpPr>
        <p:spPr>
          <a:xfrm>
            <a:off x="11669552" y="6011971"/>
            <a:ext cx="403489" cy="365125"/>
          </a:xfrm>
        </p:spPr>
        <p:txBody>
          <a:bodyPr/>
          <a:lstStyle/>
          <a:p>
            <a:fld id="{E1258401-23C6-2149-BDD6-E20CBEDE9734}" type="slidenum">
              <a:rPr lang="en-US" smtClean="0"/>
              <a:t>‹#›</a:t>
            </a:fld>
            <a:endParaRPr lang="en-US" dirty="0"/>
          </a:p>
        </p:txBody>
      </p:sp>
    </p:spTree>
    <p:extLst>
      <p:ext uri="{BB962C8B-B14F-4D97-AF65-F5344CB8AC3E}">
        <p14:creationId xmlns:p14="http://schemas.microsoft.com/office/powerpoint/2010/main" val="46574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Divider 01">
    <p:spTree>
      <p:nvGrpSpPr>
        <p:cNvPr id="1" name=""/>
        <p:cNvGrpSpPr/>
        <p:nvPr/>
      </p:nvGrpSpPr>
      <p:grpSpPr>
        <a:xfrm>
          <a:off x="0" y="0"/>
          <a:ext cx="0" cy="0"/>
          <a:chOff x="0" y="0"/>
          <a:chExt cx="0" cy="0"/>
        </a:xfrm>
      </p:grpSpPr>
      <p:sp>
        <p:nvSpPr>
          <p:cNvPr id="16" name="Bildplatzhalter 15">
            <a:extLst>
              <a:ext uri="{FF2B5EF4-FFF2-40B4-BE49-F238E27FC236}">
                <a16:creationId xmlns:a16="http://schemas.microsoft.com/office/drawing/2014/main" id="{FA933361-2A16-1071-85B6-0FD0AED8FDD0}"/>
              </a:ext>
            </a:extLst>
          </p:cNvPr>
          <p:cNvSpPr>
            <a:spLocks noGrp="1"/>
          </p:cNvSpPr>
          <p:nvPr>
            <p:ph type="pic" sz="quarter" idx="13" hasCustomPrompt="1"/>
          </p:nvPr>
        </p:nvSpPr>
        <p:spPr>
          <a:xfrm>
            <a:off x="6552000" y="0"/>
            <a:ext cx="5640000" cy="6484800"/>
          </a:xfrm>
          <a:gradFill>
            <a:gsLst>
              <a:gs pos="0">
                <a:schemeClr val="accent5"/>
              </a:gs>
              <a:gs pos="100000">
                <a:schemeClr val="accent4"/>
              </a:gs>
            </a:gsLst>
            <a:lin ang="18900000" scaled="1"/>
          </a:gradFill>
        </p:spPr>
        <p:txBody>
          <a:bodyPr vert="horz" lIns="0" tIns="0" rIns="0" bIns="0" rtlCol="0">
            <a:noAutofit/>
          </a:bodyPr>
          <a:lstStyle>
            <a:lvl1pPr>
              <a:defRPr lang="en-GB" dirty="0"/>
            </a:lvl1pPr>
          </a:lstStyle>
          <a:p>
            <a:pPr marR="0" lvl="0" fontAlgn="auto">
              <a:lnSpc>
                <a:spcPct val="100000"/>
              </a:lnSpc>
              <a:spcBef>
                <a:spcPts val="0"/>
              </a:spcBef>
              <a:spcAft>
                <a:spcPts val="0"/>
              </a:spcAft>
              <a:buClrTx/>
              <a:buSzTx/>
              <a:tabLst/>
            </a:pPr>
            <a:r>
              <a:rPr lang="en-GB"/>
              <a:t>Insert picture by click or drag &amp; drop</a:t>
            </a:r>
            <a:endParaRPr lang="en-GB" dirty="0"/>
          </a:p>
        </p:txBody>
      </p:sp>
      <p:sp>
        <p:nvSpPr>
          <p:cNvPr id="2" name="Title 1"/>
          <p:cNvSpPr>
            <a:spLocks noGrp="1"/>
          </p:cNvSpPr>
          <p:nvPr>
            <p:ph type="title" hasCustomPrompt="1"/>
          </p:nvPr>
        </p:nvSpPr>
        <p:spPr>
          <a:xfrm>
            <a:off x="915601" y="1365250"/>
            <a:ext cx="5184000" cy="2238561"/>
          </a:xfrm>
        </p:spPr>
        <p:txBody>
          <a:bodyPr lIns="0" tIns="0" rIns="0" bIns="0" anchor="b" anchorCtr="0">
            <a:normAutofit/>
          </a:bodyPr>
          <a:lstStyle>
            <a:lvl1pPr>
              <a:defRPr sz="3733">
                <a:solidFill>
                  <a:schemeClr val="accent6"/>
                </a:solidFill>
              </a:defRPr>
            </a:lvl1pPr>
          </a:lstStyle>
          <a:p>
            <a:r>
              <a:rPr lang="en-GB" dirty="0"/>
              <a:t>Click to edit </a:t>
            </a:r>
            <a:r>
              <a:rPr lang="en-GB"/>
              <a:t>chapter title</a:t>
            </a:r>
            <a:endParaRPr lang="en-GB" dirty="0"/>
          </a:p>
        </p:txBody>
      </p:sp>
      <p:grpSp>
        <p:nvGrpSpPr>
          <p:cNvPr id="3" name="Gruppieren 2">
            <a:extLst>
              <a:ext uri="{FF2B5EF4-FFF2-40B4-BE49-F238E27FC236}">
                <a16:creationId xmlns:a16="http://schemas.microsoft.com/office/drawing/2014/main" id="{3CB2633E-57A5-FEF5-1BCF-FD563428FC66}"/>
              </a:ext>
            </a:extLst>
          </p:cNvPr>
          <p:cNvGrpSpPr/>
          <p:nvPr userDrawn="1"/>
        </p:nvGrpSpPr>
        <p:grpSpPr>
          <a:xfrm>
            <a:off x="0" y="6492099"/>
            <a:ext cx="12192000" cy="365901"/>
            <a:chOff x="0" y="4869074"/>
            <a:chExt cx="9144000" cy="274426"/>
          </a:xfrm>
        </p:grpSpPr>
        <p:sp>
          <p:nvSpPr>
            <p:cNvPr id="4" name="Rechteck 3">
              <a:extLst>
                <a:ext uri="{FF2B5EF4-FFF2-40B4-BE49-F238E27FC236}">
                  <a16:creationId xmlns:a16="http://schemas.microsoft.com/office/drawing/2014/main" id="{F4301F65-9118-6CAF-A653-29C5E5F5A6A8}"/>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5" name="Gerader Verbinder 4">
              <a:extLst>
                <a:ext uri="{FF2B5EF4-FFF2-40B4-BE49-F238E27FC236}">
                  <a16:creationId xmlns:a16="http://schemas.microsoft.com/office/drawing/2014/main" id="{BFF257C6-4CA6-2336-F142-A9663AE595B8}"/>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4" name="Textplatzhalter 13">
            <a:extLst>
              <a:ext uri="{FF2B5EF4-FFF2-40B4-BE49-F238E27FC236}">
                <a16:creationId xmlns:a16="http://schemas.microsoft.com/office/drawing/2014/main" id="{E83FD0DA-A651-4539-1919-3D36EE53FB3B}"/>
              </a:ext>
            </a:extLst>
          </p:cNvPr>
          <p:cNvSpPr>
            <a:spLocks noGrp="1"/>
          </p:cNvSpPr>
          <p:nvPr>
            <p:ph type="body" sz="quarter" idx="14" hasCustomPrompt="1"/>
          </p:nvPr>
        </p:nvSpPr>
        <p:spPr>
          <a:xfrm>
            <a:off x="915886" y="3562540"/>
            <a:ext cx="5183716" cy="681567"/>
          </a:xfrm>
        </p:spPr>
        <p:txBody>
          <a:bodyPr/>
          <a:lstStyle>
            <a:lvl1pPr>
              <a:lnSpc>
                <a:spcPct val="100000"/>
              </a:lnSpc>
              <a:defRPr sz="2400">
                <a:solidFill>
                  <a:schemeClr val="accent6"/>
                </a:solidFill>
              </a:defRPr>
            </a:lvl1pPr>
          </a:lstStyle>
          <a:p>
            <a:pPr lvl="0"/>
            <a:r>
              <a:rPr lang="en-GB"/>
              <a:t>Click to edit subtitle</a:t>
            </a:r>
            <a:endParaRPr lang="en-GB" dirty="0"/>
          </a:p>
        </p:txBody>
      </p:sp>
    </p:spTree>
    <p:extLst>
      <p:ext uri="{BB962C8B-B14F-4D97-AF65-F5344CB8AC3E}">
        <p14:creationId xmlns:p14="http://schemas.microsoft.com/office/powerpoint/2010/main" val="3110738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Divider 02">
    <p:bg>
      <p:bgPr>
        <a:solidFill>
          <a:schemeClr val="accent6"/>
        </a:solidFill>
        <a:effectLst/>
      </p:bgPr>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592F6BB-121D-97D7-11F5-8E348780690E}"/>
              </a:ext>
            </a:extLst>
          </p:cNvPr>
          <p:cNvSpPr/>
          <p:nvPr userDrawn="1"/>
        </p:nvSpPr>
        <p:spPr>
          <a:xfrm>
            <a:off x="0" y="6498000"/>
            <a:ext cx="12192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sp>
        <p:nvSpPr>
          <p:cNvPr id="16" name="Bildplatzhalter 15">
            <a:extLst>
              <a:ext uri="{FF2B5EF4-FFF2-40B4-BE49-F238E27FC236}">
                <a16:creationId xmlns:a16="http://schemas.microsoft.com/office/drawing/2014/main" id="{FA933361-2A16-1071-85B6-0FD0AED8FDD0}"/>
              </a:ext>
            </a:extLst>
          </p:cNvPr>
          <p:cNvSpPr>
            <a:spLocks noGrp="1"/>
          </p:cNvSpPr>
          <p:nvPr>
            <p:ph type="pic" sz="quarter" idx="13" hasCustomPrompt="1"/>
          </p:nvPr>
        </p:nvSpPr>
        <p:spPr>
          <a:xfrm>
            <a:off x="6552000" y="0"/>
            <a:ext cx="5640000" cy="6484800"/>
          </a:xfrm>
          <a:gradFill>
            <a:gsLst>
              <a:gs pos="0">
                <a:schemeClr val="accent5"/>
              </a:gs>
              <a:gs pos="100000">
                <a:schemeClr val="accent4"/>
              </a:gs>
            </a:gsLst>
            <a:lin ang="18900000" scaled="1"/>
          </a:gradFill>
        </p:spPr>
        <p:txBody>
          <a:bodyPr vert="horz" lIns="0" tIns="0" rIns="0" bIns="0" rtlCol="0">
            <a:noAutofit/>
          </a:bodyPr>
          <a:lstStyle>
            <a:lvl1pPr>
              <a:defRPr lang="en-GB" dirty="0"/>
            </a:lvl1pPr>
          </a:lstStyle>
          <a:p>
            <a:pPr marR="0" lvl="0" fontAlgn="auto">
              <a:lnSpc>
                <a:spcPct val="100000"/>
              </a:lnSpc>
              <a:spcBef>
                <a:spcPts val="0"/>
              </a:spcBef>
              <a:spcAft>
                <a:spcPts val="0"/>
              </a:spcAft>
              <a:buClrTx/>
              <a:buSzTx/>
              <a:tabLst/>
            </a:pPr>
            <a:r>
              <a:rPr lang="en-GB" dirty="0"/>
              <a:t>Insert picture by click or drag &amp; drop</a:t>
            </a:r>
          </a:p>
        </p:txBody>
      </p:sp>
      <p:sp>
        <p:nvSpPr>
          <p:cNvPr id="2" name="Title 1"/>
          <p:cNvSpPr>
            <a:spLocks noGrp="1"/>
          </p:cNvSpPr>
          <p:nvPr>
            <p:ph type="title" hasCustomPrompt="1"/>
          </p:nvPr>
        </p:nvSpPr>
        <p:spPr>
          <a:xfrm>
            <a:off x="915601" y="1365250"/>
            <a:ext cx="5184000" cy="2238561"/>
          </a:xfrm>
        </p:spPr>
        <p:txBody>
          <a:bodyPr lIns="0" tIns="0" rIns="0" bIns="0" anchor="b" anchorCtr="0">
            <a:normAutofit/>
          </a:bodyPr>
          <a:lstStyle>
            <a:lvl1pPr>
              <a:defRPr sz="3733">
                <a:solidFill>
                  <a:schemeClr val="bg1"/>
                </a:solidFill>
              </a:defRPr>
            </a:lvl1pPr>
          </a:lstStyle>
          <a:p>
            <a:r>
              <a:rPr lang="en-GB" dirty="0"/>
              <a:t>Click to edit </a:t>
            </a:r>
            <a:r>
              <a:rPr lang="en-GB"/>
              <a:t>chapter title</a:t>
            </a:r>
            <a:endParaRPr lang="en-GB" dirty="0"/>
          </a:p>
        </p:txBody>
      </p:sp>
      <p:sp>
        <p:nvSpPr>
          <p:cNvPr id="14" name="Textplatzhalter 13">
            <a:extLst>
              <a:ext uri="{FF2B5EF4-FFF2-40B4-BE49-F238E27FC236}">
                <a16:creationId xmlns:a16="http://schemas.microsoft.com/office/drawing/2014/main" id="{E83FD0DA-A651-4539-1919-3D36EE53FB3B}"/>
              </a:ext>
            </a:extLst>
          </p:cNvPr>
          <p:cNvSpPr>
            <a:spLocks noGrp="1"/>
          </p:cNvSpPr>
          <p:nvPr>
            <p:ph type="body" sz="quarter" idx="14" hasCustomPrompt="1"/>
          </p:nvPr>
        </p:nvSpPr>
        <p:spPr>
          <a:xfrm>
            <a:off x="915886" y="3562540"/>
            <a:ext cx="5183716" cy="681567"/>
          </a:xfrm>
        </p:spPr>
        <p:txBody>
          <a:bodyPr/>
          <a:lstStyle>
            <a:lvl1pPr>
              <a:lnSpc>
                <a:spcPct val="100000"/>
              </a:lnSpc>
              <a:defRPr sz="2400">
                <a:solidFill>
                  <a:schemeClr val="bg1"/>
                </a:solidFill>
              </a:defRPr>
            </a:lvl1pPr>
          </a:lstStyle>
          <a:p>
            <a:pPr lvl="0"/>
            <a:r>
              <a:rPr lang="en-GB"/>
              <a:t>Click to edit subtitle</a:t>
            </a:r>
            <a:endParaRPr lang="en-GB" dirty="0"/>
          </a:p>
        </p:txBody>
      </p:sp>
      <p:sp>
        <p:nvSpPr>
          <p:cNvPr id="7" name="Rechteck 6">
            <a:extLst>
              <a:ext uri="{FF2B5EF4-FFF2-40B4-BE49-F238E27FC236}">
                <a16:creationId xmlns:a16="http://schemas.microsoft.com/office/drawing/2014/main" id="{5624E0E8-0F64-4008-5211-19B70D70425F}"/>
              </a:ext>
            </a:extLst>
          </p:cNvPr>
          <p:cNvSpPr/>
          <p:nvPr userDrawn="1"/>
        </p:nvSpPr>
        <p:spPr>
          <a:xfrm>
            <a:off x="0" y="6522000"/>
            <a:ext cx="12192000" cy="3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8" name="Gerader Verbinder 7">
            <a:extLst>
              <a:ext uri="{FF2B5EF4-FFF2-40B4-BE49-F238E27FC236}">
                <a16:creationId xmlns:a16="http://schemas.microsoft.com/office/drawing/2014/main" id="{672FCAAB-DD03-6ABF-CF6D-DA05A040325F}"/>
              </a:ext>
            </a:extLst>
          </p:cNvPr>
          <p:cNvCxnSpPr>
            <a:cxnSpLocks/>
          </p:cNvCxnSpPr>
          <p:nvPr userDrawn="1"/>
        </p:nvCxnSpPr>
        <p:spPr>
          <a:xfrm>
            <a:off x="0" y="6492099"/>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989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Divider 03">
    <p:spTree>
      <p:nvGrpSpPr>
        <p:cNvPr id="1" name=""/>
        <p:cNvGrpSpPr/>
        <p:nvPr/>
      </p:nvGrpSpPr>
      <p:grpSpPr>
        <a:xfrm>
          <a:off x="0" y="0"/>
          <a:ext cx="0" cy="0"/>
          <a:chOff x="0" y="0"/>
          <a:chExt cx="0" cy="0"/>
        </a:xfrm>
      </p:grpSpPr>
      <p:sp>
        <p:nvSpPr>
          <p:cNvPr id="6" name="Bildplatzhalter 14">
            <a:extLst>
              <a:ext uri="{FF2B5EF4-FFF2-40B4-BE49-F238E27FC236}">
                <a16:creationId xmlns:a16="http://schemas.microsoft.com/office/drawing/2014/main" id="{C9A5E3F6-13DB-2142-2A56-E184F2E756C2}"/>
              </a:ext>
            </a:extLst>
          </p:cNvPr>
          <p:cNvSpPr>
            <a:spLocks noGrp="1"/>
          </p:cNvSpPr>
          <p:nvPr>
            <p:ph type="pic" sz="quarter" idx="13" hasCustomPrompt="1"/>
          </p:nvPr>
        </p:nvSpPr>
        <p:spPr>
          <a:xfrm>
            <a:off x="1" y="0"/>
            <a:ext cx="12191993" cy="6484800"/>
          </a:xfrm>
          <a:custGeom>
            <a:avLst/>
            <a:gdLst>
              <a:gd name="connsiteX0" fmla="*/ 342900 w 9143995"/>
              <a:gd name="connsiteY0" fmla="*/ 340872 h 4863600"/>
              <a:gd name="connsiteX1" fmla="*/ 342900 w 9143995"/>
              <a:gd name="connsiteY1" fmla="*/ 682872 h 4863600"/>
              <a:gd name="connsiteX2" fmla="*/ 1025873 w 9143995"/>
              <a:gd name="connsiteY2" fmla="*/ 682872 h 4863600"/>
              <a:gd name="connsiteX3" fmla="*/ 1025873 w 9143995"/>
              <a:gd name="connsiteY3" fmla="*/ 340872 h 4863600"/>
              <a:gd name="connsiteX4" fmla="*/ 0 w 9143995"/>
              <a:gd name="connsiteY4" fmla="*/ 0 h 4863600"/>
              <a:gd name="connsiteX5" fmla="*/ 9143995 w 9143995"/>
              <a:gd name="connsiteY5" fmla="*/ 0 h 4863600"/>
              <a:gd name="connsiteX6" fmla="*/ 9143995 w 9143995"/>
              <a:gd name="connsiteY6" fmla="*/ 4863600 h 4863600"/>
              <a:gd name="connsiteX7" fmla="*/ 0 w 9143995"/>
              <a:gd name="connsiteY7" fmla="*/ 4863600 h 4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5" h="4863600">
                <a:moveTo>
                  <a:pt x="342900" y="340872"/>
                </a:moveTo>
                <a:lnTo>
                  <a:pt x="342900" y="682872"/>
                </a:lnTo>
                <a:lnTo>
                  <a:pt x="1025873" y="682872"/>
                </a:lnTo>
                <a:lnTo>
                  <a:pt x="1025873" y="340872"/>
                </a:lnTo>
                <a:close/>
                <a:moveTo>
                  <a:pt x="0" y="0"/>
                </a:moveTo>
                <a:lnTo>
                  <a:pt x="9143995" y="0"/>
                </a:lnTo>
                <a:lnTo>
                  <a:pt x="9143995" y="4863600"/>
                </a:lnTo>
                <a:lnTo>
                  <a:pt x="0" y="4863600"/>
                </a:lnTo>
                <a:close/>
              </a:path>
            </a:pathLst>
          </a:custGeom>
          <a:gradFill>
            <a:gsLst>
              <a:gs pos="0">
                <a:schemeClr val="accent5"/>
              </a:gs>
              <a:gs pos="100000">
                <a:schemeClr val="accent4"/>
              </a:gs>
            </a:gsLst>
            <a:lin ang="18900000" scaled="1"/>
          </a:gradFill>
        </p:spPr>
        <p:txBody>
          <a:bodyPr vert="horz" lIns="0" tIns="0" rIns="0" bIns="0" rtlCol="0">
            <a:noAutofit/>
          </a:bodyPr>
          <a:lstStyle>
            <a:lvl1pPr>
              <a:defRPr lang="en-US" dirty="0"/>
            </a:lvl1pPr>
          </a:lstStyle>
          <a:p>
            <a:pPr marR="0" lvl="0" fontAlgn="auto">
              <a:lnSpc>
                <a:spcPct val="100000"/>
              </a:lnSpc>
              <a:spcBef>
                <a:spcPts val="0"/>
              </a:spcBef>
              <a:spcAft>
                <a:spcPts val="0"/>
              </a:spcAft>
              <a:buClrTx/>
              <a:buSzTx/>
              <a:tabLst/>
            </a:pPr>
            <a:r>
              <a:rPr lang="en-US" dirty="0"/>
              <a:t>Insert picture by click or drag &amp; drop</a:t>
            </a:r>
          </a:p>
        </p:txBody>
      </p:sp>
      <p:sp>
        <p:nvSpPr>
          <p:cNvPr id="14" name="Textplatzhalter 13">
            <a:extLst>
              <a:ext uri="{FF2B5EF4-FFF2-40B4-BE49-F238E27FC236}">
                <a16:creationId xmlns:a16="http://schemas.microsoft.com/office/drawing/2014/main" id="{E83FD0DA-A651-4539-1919-3D36EE53FB3B}"/>
              </a:ext>
            </a:extLst>
          </p:cNvPr>
          <p:cNvSpPr>
            <a:spLocks noGrp="1"/>
          </p:cNvSpPr>
          <p:nvPr>
            <p:ph type="body" sz="quarter" idx="14"/>
          </p:nvPr>
        </p:nvSpPr>
        <p:spPr>
          <a:xfrm>
            <a:off x="915602" y="3562540"/>
            <a:ext cx="5183716" cy="681567"/>
          </a:xfrm>
        </p:spPr>
        <p:txBody>
          <a:bodyPr/>
          <a:lstStyle>
            <a:lvl1pPr>
              <a:lnSpc>
                <a:spcPct val="100000"/>
              </a:lnSpc>
              <a:defRPr sz="2400">
                <a:solidFill>
                  <a:schemeClr val="bg1"/>
                </a:solidFill>
              </a:defRPr>
            </a:lvl1pPr>
          </a:lstStyle>
          <a:p>
            <a:pPr lvl="0"/>
            <a:r>
              <a:rPr lang="de-DE" dirty="0"/>
              <a:t>Mastertextformat bearbeiten</a:t>
            </a:r>
          </a:p>
        </p:txBody>
      </p:sp>
      <p:sp>
        <p:nvSpPr>
          <p:cNvPr id="2" name="Title 1"/>
          <p:cNvSpPr>
            <a:spLocks noGrp="1"/>
          </p:cNvSpPr>
          <p:nvPr>
            <p:ph type="title" hasCustomPrompt="1"/>
          </p:nvPr>
        </p:nvSpPr>
        <p:spPr>
          <a:xfrm>
            <a:off x="915601" y="1365250"/>
            <a:ext cx="5184000" cy="2238561"/>
          </a:xfrm>
        </p:spPr>
        <p:txBody>
          <a:bodyPr lIns="0" tIns="0" rIns="0" bIns="0" anchor="b" anchorCtr="0">
            <a:normAutofit/>
          </a:bodyPr>
          <a:lstStyle>
            <a:lvl1pPr>
              <a:defRPr sz="3733">
                <a:solidFill>
                  <a:schemeClr val="bg1"/>
                </a:solidFill>
              </a:defRPr>
            </a:lvl1pPr>
          </a:lstStyle>
          <a:p>
            <a:r>
              <a:rPr lang="en-GB" dirty="0"/>
              <a:t>Click to edit chapter title</a:t>
            </a:r>
            <a:endParaRPr lang="en-US" dirty="0"/>
          </a:p>
        </p:txBody>
      </p:sp>
      <p:grpSp>
        <p:nvGrpSpPr>
          <p:cNvPr id="3" name="Gruppieren 2">
            <a:extLst>
              <a:ext uri="{FF2B5EF4-FFF2-40B4-BE49-F238E27FC236}">
                <a16:creationId xmlns:a16="http://schemas.microsoft.com/office/drawing/2014/main" id="{3CB2633E-57A5-FEF5-1BCF-FD563428FC66}"/>
              </a:ext>
            </a:extLst>
          </p:cNvPr>
          <p:cNvGrpSpPr/>
          <p:nvPr userDrawn="1"/>
        </p:nvGrpSpPr>
        <p:grpSpPr>
          <a:xfrm>
            <a:off x="0" y="6492099"/>
            <a:ext cx="12192000" cy="365901"/>
            <a:chOff x="0" y="4869074"/>
            <a:chExt cx="9144000" cy="274426"/>
          </a:xfrm>
        </p:grpSpPr>
        <p:sp>
          <p:nvSpPr>
            <p:cNvPr id="4" name="Rechteck 3">
              <a:extLst>
                <a:ext uri="{FF2B5EF4-FFF2-40B4-BE49-F238E27FC236}">
                  <a16:creationId xmlns:a16="http://schemas.microsoft.com/office/drawing/2014/main" id="{F4301F65-9118-6CAF-A653-29C5E5F5A6A8}"/>
                </a:ext>
              </a:extLst>
            </p:cNvPr>
            <p:cNvSpPr/>
            <p:nvPr userDrawn="1"/>
          </p:nvSpPr>
          <p:spPr>
            <a:xfrm>
              <a:off x="0" y="489150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kern="1200" dirty="0">
                <a:solidFill>
                  <a:schemeClr val="tx1"/>
                </a:solidFill>
                <a:latin typeface="+mn-lt"/>
                <a:ea typeface="+mn-ea"/>
                <a:cs typeface="+mn-cs"/>
              </a:endParaRPr>
            </a:p>
          </p:txBody>
        </p:sp>
        <p:cxnSp>
          <p:nvCxnSpPr>
            <p:cNvPr id="5" name="Gerader Verbinder 4">
              <a:extLst>
                <a:ext uri="{FF2B5EF4-FFF2-40B4-BE49-F238E27FC236}">
                  <a16:creationId xmlns:a16="http://schemas.microsoft.com/office/drawing/2014/main" id="{BFF257C6-4CA6-2336-F142-A9663AE595B8}"/>
                </a:ext>
              </a:extLst>
            </p:cNvPr>
            <p:cNvCxnSpPr>
              <a:cxnSpLocks/>
            </p:cNvCxnSpPr>
            <p:nvPr userDrawn="1"/>
          </p:nvCxnSpPr>
          <p:spPr>
            <a:xfrm>
              <a:off x="0" y="4869074"/>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8138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One column bullet list">
    <p:spTree>
      <p:nvGrpSpPr>
        <p:cNvPr id="1" name=""/>
        <p:cNvGrpSpPr/>
        <p:nvPr/>
      </p:nvGrpSpPr>
      <p:grpSpPr>
        <a:xfrm>
          <a:off x="0" y="0"/>
          <a:ext cx="0" cy="0"/>
          <a:chOff x="0" y="0"/>
          <a:chExt cx="0" cy="0"/>
        </a:xfrm>
      </p:grpSpPr>
      <p:sp>
        <p:nvSpPr>
          <p:cNvPr id="10" name="Text Placeholder 2"/>
          <p:cNvSpPr>
            <a:spLocks noGrp="1"/>
          </p:cNvSpPr>
          <p:nvPr>
            <p:ph idx="1"/>
          </p:nvPr>
        </p:nvSpPr>
        <p:spPr>
          <a:xfrm>
            <a:off x="902400" y="1219199"/>
            <a:ext cx="10462184" cy="50880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4"/>
          </p:nvPr>
        </p:nvSpPr>
        <p:spPr>
          <a:xfrm>
            <a:off x="8531787" y="6621412"/>
            <a:ext cx="2844800" cy="184666"/>
          </a:xfrm>
          <a:prstGeom prst="rect">
            <a:avLst/>
          </a:prstGeom>
        </p:spPr>
        <p:txBody>
          <a:bodyPr lIns="0" tIns="0" rIns="0" bIns="0"/>
          <a:lstStyle>
            <a:lvl1pPr algn="r">
              <a:defRPr sz="1200" baseline="0">
                <a:solidFill>
                  <a:schemeClr val="tx1"/>
                </a:solidFill>
              </a:defRPr>
            </a:lvl1pPr>
          </a:lstStyle>
          <a:p>
            <a:fld id="{BAB2183B-14ED-41D4-8958-07B5A2BB33E7}" type="slidenum">
              <a:rPr lang="en-GB" smtClean="0"/>
              <a:t>‹#›</a:t>
            </a:fld>
            <a:endParaRPr lang="en-GB"/>
          </a:p>
        </p:txBody>
      </p:sp>
      <p:cxnSp>
        <p:nvCxnSpPr>
          <p:cNvPr id="11" name="Straight Connector 10"/>
          <p:cNvCxnSpPr/>
          <p:nvPr/>
        </p:nvCxnSpPr>
        <p:spPr>
          <a:xfrm>
            <a:off x="912622" y="6532487"/>
            <a:ext cx="10462183" cy="0"/>
          </a:xfrm>
          <a:prstGeom prst="line">
            <a:avLst/>
          </a:prstGeom>
          <a:ln>
            <a:solidFill>
              <a:srgbClr val="3B464D"/>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2619" y="6592858"/>
            <a:ext cx="2068623" cy="229057"/>
          </a:xfrm>
          <a:prstGeom prst="rect">
            <a:avLst/>
          </a:prstGeom>
          <a:noFill/>
        </p:spPr>
        <p:txBody>
          <a:bodyPr wrap="square" lIns="0" tIns="0" rIns="0" bIns="0" rtlCol="0">
            <a:noAutofit/>
          </a:bodyPr>
          <a:lstStyle/>
          <a:p>
            <a:pPr marL="0" marR="0" lvl="0" indent="0" algn="l" defTabSz="1218926" rtl="0" eaLnBrk="1" fontAlgn="auto" latinLnBrk="0" hangingPunct="1">
              <a:lnSpc>
                <a:spcPct val="100000"/>
              </a:lnSpc>
              <a:spcBef>
                <a:spcPts val="0"/>
              </a:spcBef>
              <a:spcAft>
                <a:spcPts val="0"/>
              </a:spcAft>
              <a:buClrTx/>
              <a:buSzTx/>
              <a:buFontTx/>
              <a:buNone/>
              <a:tabLst/>
              <a:defRPr/>
            </a:pPr>
            <a:r>
              <a:rPr lang="de-CH" sz="1200" kern="1200" spc="0" baseline="0" dirty="0">
                <a:solidFill>
                  <a:srgbClr val="3B464D"/>
                </a:solidFill>
                <a:latin typeface="Arial" pitchFamily="34" charset="0"/>
                <a:ea typeface="+mn-ea"/>
                <a:cs typeface="Arial" pitchFamily="34" charset="0"/>
              </a:rPr>
              <a:t>European Patent Office</a:t>
            </a:r>
            <a:endParaRPr lang="en-GB" sz="1200" kern="1200" spc="0" baseline="0" dirty="0">
              <a:solidFill>
                <a:srgbClr val="3B464D"/>
              </a:solidFill>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3309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d">
    <p:spTree>
      <p:nvGrpSpPr>
        <p:cNvPr id="1" name=""/>
        <p:cNvGrpSpPr/>
        <p:nvPr/>
      </p:nvGrpSpPr>
      <p:grpSpPr>
        <a:xfrm>
          <a:off x="0" y="0"/>
          <a:ext cx="0" cy="0"/>
          <a:chOff x="0" y="0"/>
          <a:chExt cx="0" cy="0"/>
        </a:xfrm>
      </p:grpSpPr>
      <p:sp>
        <p:nvSpPr>
          <p:cNvPr id="3" name="Slide Number Placeholder 8"/>
          <p:cNvSpPr>
            <a:spLocks noGrp="1"/>
          </p:cNvSpPr>
          <p:nvPr>
            <p:ph type="sldNum" sz="quarter" idx="4"/>
          </p:nvPr>
        </p:nvSpPr>
        <p:spPr>
          <a:xfrm>
            <a:off x="8531787" y="6621412"/>
            <a:ext cx="2844800" cy="184666"/>
          </a:xfrm>
          <a:prstGeom prst="rect">
            <a:avLst/>
          </a:prstGeom>
        </p:spPr>
        <p:txBody>
          <a:bodyPr lIns="0" tIns="0" rIns="0" bIns="0"/>
          <a:lstStyle>
            <a:lvl1pPr algn="r">
              <a:defRPr sz="1200" baseline="0">
                <a:solidFill>
                  <a:schemeClr val="tx1"/>
                </a:solidFill>
              </a:defRPr>
            </a:lvl1pPr>
          </a:lstStyle>
          <a:p>
            <a:fld id="{775848FA-1711-4FC9-A70A-0299BAA2CD1B}" type="slidenum">
              <a:rPr lang="en-GB" smtClean="0"/>
              <a:t>‹#›</a:t>
            </a:fld>
            <a:endParaRPr lang="en-GB"/>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2879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5495-61CD-44F2-AE5D-7C1278642D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910F79-5FD8-4699-A265-EDC95B2B567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975538E-9401-4577-88C1-D8EE32FB75FF}"/>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5" name="Footer Placeholder 4">
            <a:extLst>
              <a:ext uri="{FF2B5EF4-FFF2-40B4-BE49-F238E27FC236}">
                <a16:creationId xmlns:a16="http://schemas.microsoft.com/office/drawing/2014/main" id="{2276E4EC-CE6E-442A-87E3-AC9B3BAD58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306E4A-D51F-48FD-9387-010970080357}"/>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3700699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92CB-9D13-4508-A4FB-78E143FAB4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3DEC7D-1A85-4D11-B79B-29C8B7DC8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FC3192-2D90-4530-8DC5-9D6231DD7ED1}"/>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5" name="Footer Placeholder 4">
            <a:extLst>
              <a:ext uri="{FF2B5EF4-FFF2-40B4-BE49-F238E27FC236}">
                <a16:creationId xmlns:a16="http://schemas.microsoft.com/office/drawing/2014/main" id="{78C3BA6F-948A-4BCA-9B59-C6AAED901C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CBC954-6BC5-4B9B-AB49-38FDBEE2A738}"/>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3552280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3FF3-ABE8-4CD2-B0F1-A59B7D035FF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9C6FA5-3957-423D-8CDA-3409840FC5B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A9BDDA-AADF-4A8D-824D-E365D9CC5DDC}"/>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5" name="Footer Placeholder 4">
            <a:extLst>
              <a:ext uri="{FF2B5EF4-FFF2-40B4-BE49-F238E27FC236}">
                <a16:creationId xmlns:a16="http://schemas.microsoft.com/office/drawing/2014/main" id="{CECD026D-D6AB-4B53-BBC9-CD15772853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0A0BC1-F9B2-4EF5-8071-C4B4964DC482}"/>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3697058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C23BA-C6FA-46FA-A436-C8DDCACF17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60BD39-6D3E-4CA0-BFF3-5D2C2A16A7A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620548A-79C9-4293-927D-F8337599972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DC1B12-E7A1-402C-A141-FE2366EB0C68}"/>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6" name="Footer Placeholder 5">
            <a:extLst>
              <a:ext uri="{FF2B5EF4-FFF2-40B4-BE49-F238E27FC236}">
                <a16:creationId xmlns:a16="http://schemas.microsoft.com/office/drawing/2014/main" id="{5CCCCE19-33DB-4DEB-A865-F84964C176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D43F08-B7B6-41C8-BDA5-C92A2D19DE4B}"/>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2203963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863E-318F-4A3E-9956-419A4F97CF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1DDBDA-7646-4F69-B6DF-7E27861AA13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A784D-9517-477F-A0C2-980763B1E37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8FCC44-F5D2-4D2A-B136-6315A63531F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34A3B8-B6B5-4277-803F-652BFE88B22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9477C39-04E4-41C0-8A4D-6E5FC42AFD77}"/>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8" name="Footer Placeholder 7">
            <a:extLst>
              <a:ext uri="{FF2B5EF4-FFF2-40B4-BE49-F238E27FC236}">
                <a16:creationId xmlns:a16="http://schemas.microsoft.com/office/drawing/2014/main" id="{2BCF3950-B0C3-464B-995C-168E2B6272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19637E-E5C1-45A0-83FE-BFD50C48D316}"/>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298982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CFE8D-557D-6D4F-ACFB-30365A478CBF}"/>
              </a:ext>
            </a:extLst>
          </p:cNvPr>
          <p:cNvSpPr>
            <a:spLocks noGrp="1"/>
          </p:cNvSpPr>
          <p:nvPr>
            <p:ph idx="1"/>
          </p:nvPr>
        </p:nvSpPr>
        <p:spPr>
          <a:xfrm>
            <a:off x="334962" y="1280350"/>
            <a:ext cx="11501367" cy="47942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587427" cy="836614"/>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a:extLst>
              <a:ext uri="{FF2B5EF4-FFF2-40B4-BE49-F238E27FC236}">
                <a16:creationId xmlns:a16="http://schemas.microsoft.com/office/drawing/2014/main" id="{9D6A361D-163C-B842-B22A-F6EED931591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268093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2D67-9702-4F6A-8092-CE6C026559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447B47-CA06-41E7-950E-A5000F598F70}"/>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4" name="Footer Placeholder 3">
            <a:extLst>
              <a:ext uri="{FF2B5EF4-FFF2-40B4-BE49-F238E27FC236}">
                <a16:creationId xmlns:a16="http://schemas.microsoft.com/office/drawing/2014/main" id="{F2F321FD-B515-43A5-8EF2-DA7B70392F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2192E4-E418-43D3-86C1-D1732E0CBA86}"/>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4011577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0CA60E-221B-41DD-990B-1CAC04CA9617}"/>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3" name="Footer Placeholder 2">
            <a:extLst>
              <a:ext uri="{FF2B5EF4-FFF2-40B4-BE49-F238E27FC236}">
                <a16:creationId xmlns:a16="http://schemas.microsoft.com/office/drawing/2014/main" id="{D244C6E2-A6B2-4963-AF43-7DE203C6FC8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71B0A7-12C8-49E9-B2D1-4D1C5F9CF56F}"/>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3246385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C8832-944B-4139-A16B-246F13A95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3F99D9-F189-47B9-902C-6CD1803E81F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6EF40C-65A9-4BDD-B862-393F922447E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9105A-7F53-4E95-9531-113C1700CFAE}"/>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6" name="Footer Placeholder 5">
            <a:extLst>
              <a:ext uri="{FF2B5EF4-FFF2-40B4-BE49-F238E27FC236}">
                <a16:creationId xmlns:a16="http://schemas.microsoft.com/office/drawing/2014/main" id="{67A8A505-8AA4-486A-A2EA-6CFB624735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6026DE-2D48-4694-A0CF-7A8D9804565C}"/>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59154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176D-11BC-40CA-9F7A-19BA31D9C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CB74E-D0B2-4128-AE84-9D1FFF57950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6B26A837-9688-435D-AC0B-62BFDF815CB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40252-BA21-4D2C-8C2C-532E5852797F}"/>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6" name="Footer Placeholder 5">
            <a:extLst>
              <a:ext uri="{FF2B5EF4-FFF2-40B4-BE49-F238E27FC236}">
                <a16:creationId xmlns:a16="http://schemas.microsoft.com/office/drawing/2014/main" id="{BA82C986-5B50-42E0-843C-1A39006E80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508D0D-2A2C-4718-BF9F-49BE598AE1A9}"/>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687137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A1FB-70EC-477E-86F1-F7B8B46439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A23A55-06FC-41A5-ABC4-175A2C0EEA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62A86A-9E4B-4870-A7E6-ADEC00B54EF7}"/>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5" name="Footer Placeholder 4">
            <a:extLst>
              <a:ext uri="{FF2B5EF4-FFF2-40B4-BE49-F238E27FC236}">
                <a16:creationId xmlns:a16="http://schemas.microsoft.com/office/drawing/2014/main" id="{133A0394-BF2B-4FC7-8E95-1BA4124291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D5F832-DA66-4DEB-8CAD-7B895C346470}"/>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2418650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4B0A4E-0572-4007-BEE4-08AC621B1657}"/>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B00622-002F-4F92-8C4C-E411463EE1B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F11C09-3DE0-4307-9E3B-03680553AB02}"/>
              </a:ext>
            </a:extLst>
          </p:cNvPr>
          <p:cNvSpPr>
            <a:spLocks noGrp="1"/>
          </p:cNvSpPr>
          <p:nvPr>
            <p:ph type="dt" sz="half" idx="10"/>
          </p:nvPr>
        </p:nvSpPr>
        <p:spPr/>
        <p:txBody>
          <a:bodyPr/>
          <a:lstStyle/>
          <a:p>
            <a:fld id="{F12E956A-D1A8-49AC-AC7A-264572FE32E6}" type="datetimeFigureOut">
              <a:rPr lang="en-GB" smtClean="0"/>
              <a:t>05/02/2024</a:t>
            </a:fld>
            <a:endParaRPr lang="en-GB"/>
          </a:p>
        </p:txBody>
      </p:sp>
      <p:sp>
        <p:nvSpPr>
          <p:cNvPr id="5" name="Footer Placeholder 4">
            <a:extLst>
              <a:ext uri="{FF2B5EF4-FFF2-40B4-BE49-F238E27FC236}">
                <a16:creationId xmlns:a16="http://schemas.microsoft.com/office/drawing/2014/main" id="{B8A0FBC9-1B74-4885-B8B1-63BCD18FA5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EBF85F-E408-48A8-B70A-32BD7A5BB3D6}"/>
              </a:ext>
            </a:extLst>
          </p:cNvPr>
          <p:cNvSpPr>
            <a:spLocks noGrp="1"/>
          </p:cNvSpPr>
          <p:nvPr>
            <p:ph type="sldNum" sz="quarter" idx="12"/>
          </p:nvPr>
        </p:nvSpPr>
        <p:spPr/>
        <p:txBody>
          <a:bodyPr/>
          <a:lstStyle/>
          <a:p>
            <a:fld id="{FF818047-8F32-468B-A194-A318EBD215F2}" type="slidenum">
              <a:rPr lang="en-GB" smtClean="0"/>
              <a:t>‹#›</a:t>
            </a:fld>
            <a:endParaRPr lang="en-GB"/>
          </a:p>
        </p:txBody>
      </p:sp>
    </p:spTree>
    <p:extLst>
      <p:ext uri="{BB962C8B-B14F-4D97-AF65-F5344CB8AC3E}">
        <p14:creationId xmlns:p14="http://schemas.microsoft.com/office/powerpoint/2010/main" val="152641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6135E-076F-9B4A-90DB-53E4FBB013B2}"/>
              </a:ext>
            </a:extLst>
          </p:cNvPr>
          <p:cNvSpPr>
            <a:spLocks noGrp="1"/>
          </p:cNvSpPr>
          <p:nvPr>
            <p:ph sz="half" idx="1"/>
          </p:nvPr>
        </p:nvSpPr>
        <p:spPr>
          <a:xfrm>
            <a:off x="838200" y="1406077"/>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74A6CF-2FCB-7047-B4A1-1B8AF2D12B91}"/>
              </a:ext>
            </a:extLst>
          </p:cNvPr>
          <p:cNvSpPr>
            <a:spLocks noGrp="1"/>
          </p:cNvSpPr>
          <p:nvPr>
            <p:ph sz="half" idx="2"/>
          </p:nvPr>
        </p:nvSpPr>
        <p:spPr>
          <a:xfrm>
            <a:off x="6172200" y="1406077"/>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B7508D57-48C2-E743-8FDB-B45F9C84EDD6}"/>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
        <p:nvSpPr>
          <p:cNvPr id="7" name="Slide Number Placeholder 5">
            <a:extLst>
              <a:ext uri="{FF2B5EF4-FFF2-40B4-BE49-F238E27FC236}">
                <a16:creationId xmlns:a16="http://schemas.microsoft.com/office/drawing/2014/main" id="{BD00C219-667B-5442-BF24-2C5B437C9FF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134097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955E-0E96-CE03-E9EC-F3D8DB5CFEA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137010B-B9BE-E332-A9A9-0E6CFDC9C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9A6E370-7F96-0556-D0AB-ECFC6F158AB7}"/>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5" name="Footer Placeholder 4">
            <a:extLst>
              <a:ext uri="{FF2B5EF4-FFF2-40B4-BE49-F238E27FC236}">
                <a16:creationId xmlns:a16="http://schemas.microsoft.com/office/drawing/2014/main" id="{D98E0093-8092-7687-31C9-BDE0EFCE94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4E7CF5-CE90-3CF4-ECEB-9A5D39B86D30}"/>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149420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53C34-DC47-713C-F5EF-DFF23093575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BA12A5-0A88-9C59-AF5E-6CDA368A6F9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EEA3C6-D0E8-A437-B7D1-D811F85ABF82}"/>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5" name="Footer Placeholder 4">
            <a:extLst>
              <a:ext uri="{FF2B5EF4-FFF2-40B4-BE49-F238E27FC236}">
                <a16:creationId xmlns:a16="http://schemas.microsoft.com/office/drawing/2014/main" id="{914C0899-510A-A975-D75B-69CF590143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71A252-8282-C8C0-8A2C-943B2E0E0466}"/>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1685534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001D1-0748-70D8-8215-BFB04EBEC5F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6D0FAC4-F32A-822E-98AE-25269BACB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789C2C9-3A19-7467-BAFF-E2512073337C}"/>
              </a:ext>
            </a:extLst>
          </p:cNvPr>
          <p:cNvSpPr>
            <a:spLocks noGrp="1"/>
          </p:cNvSpPr>
          <p:nvPr>
            <p:ph type="dt" sz="half" idx="10"/>
          </p:nvPr>
        </p:nvSpPr>
        <p:spPr/>
        <p:txBody>
          <a:bodyPr/>
          <a:lstStyle/>
          <a:p>
            <a:fld id="{C5832372-E40C-4A47-9960-8A29CA87FFB8}" type="datetimeFigureOut">
              <a:rPr lang="en-GB" smtClean="0"/>
              <a:t>05/02/2024</a:t>
            </a:fld>
            <a:endParaRPr lang="en-GB"/>
          </a:p>
        </p:txBody>
      </p:sp>
      <p:sp>
        <p:nvSpPr>
          <p:cNvPr id="5" name="Footer Placeholder 4">
            <a:extLst>
              <a:ext uri="{FF2B5EF4-FFF2-40B4-BE49-F238E27FC236}">
                <a16:creationId xmlns:a16="http://schemas.microsoft.com/office/drawing/2014/main" id="{C9D01A7C-2533-8D81-94B1-312F9B8CDD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66F96D-D17C-C93F-2EDA-0B5A033B03B3}"/>
              </a:ext>
            </a:extLst>
          </p:cNvPr>
          <p:cNvSpPr>
            <a:spLocks noGrp="1"/>
          </p:cNvSpPr>
          <p:nvPr>
            <p:ph type="sldNum" sz="quarter" idx="12"/>
          </p:nvPr>
        </p:nvSpPr>
        <p:spPr/>
        <p:txBody>
          <a:bodyPr/>
          <a:lstStyle/>
          <a:p>
            <a:fld id="{7CDC3E40-8C5F-3F4B-BAF2-3F90E34F4529}" type="slidenum">
              <a:rPr lang="en-GB" smtClean="0"/>
              <a:t>‹#›</a:t>
            </a:fld>
            <a:endParaRPr lang="en-GB"/>
          </a:p>
        </p:txBody>
      </p:sp>
    </p:spTree>
    <p:extLst>
      <p:ext uri="{BB962C8B-B14F-4D97-AF65-F5344CB8AC3E}">
        <p14:creationId xmlns:p14="http://schemas.microsoft.com/office/powerpoint/2010/main" val="39118156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5.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5.jp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13E3A1-0DE2-DE43-9D19-C1120C0484EE}"/>
              </a:ext>
            </a:extLst>
          </p:cNvPr>
          <p:cNvSpPr/>
          <p:nvPr userDrawn="1"/>
        </p:nvSpPr>
        <p:spPr>
          <a:xfrm>
            <a:off x="0" y="0"/>
            <a:ext cx="12192000" cy="6858000"/>
          </a:xfrm>
          <a:prstGeom prst="rect">
            <a:avLst/>
          </a:prstGeom>
          <a:solidFill>
            <a:srgbClr val="199DB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 name="Right Triangle 3">
            <a:extLst>
              <a:ext uri="{FF2B5EF4-FFF2-40B4-BE49-F238E27FC236}">
                <a16:creationId xmlns:a16="http://schemas.microsoft.com/office/drawing/2014/main" id="{E7483C17-C30B-9647-BAB1-4358976E1386}"/>
              </a:ext>
            </a:extLst>
          </p:cNvPr>
          <p:cNvSpPr/>
          <p:nvPr userDrawn="1"/>
        </p:nvSpPr>
        <p:spPr>
          <a:xfrm flipH="1">
            <a:off x="10099040" y="5191760"/>
            <a:ext cx="2092960" cy="16662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12" name="Picture 11" descr="A picture containing drawing&#10;&#10;Description automatically generated">
            <a:extLst>
              <a:ext uri="{FF2B5EF4-FFF2-40B4-BE49-F238E27FC236}">
                <a16:creationId xmlns:a16="http://schemas.microsoft.com/office/drawing/2014/main" id="{26FAA954-7C93-474A-869F-D63F9DB47B01}"/>
              </a:ext>
            </a:extLst>
          </p:cNvPr>
          <p:cNvPicPr>
            <a:picLocks noChangeAspect="1"/>
          </p:cNvPicPr>
          <p:nvPr userDrawn="1"/>
        </p:nvPicPr>
        <p:blipFill>
          <a:blip r:embed="rId3"/>
          <a:stretch>
            <a:fillRect/>
          </a:stretch>
        </p:blipFill>
        <p:spPr>
          <a:xfrm>
            <a:off x="351016" y="341450"/>
            <a:ext cx="3149303" cy="613589"/>
          </a:xfrm>
          <a:prstGeom prst="rect">
            <a:avLst/>
          </a:prstGeom>
        </p:spPr>
      </p:pic>
      <p:sp>
        <p:nvSpPr>
          <p:cNvPr id="16" name="Rectangle 15">
            <a:extLst>
              <a:ext uri="{FF2B5EF4-FFF2-40B4-BE49-F238E27FC236}">
                <a16:creationId xmlns:a16="http://schemas.microsoft.com/office/drawing/2014/main" id="{CA17327B-47C3-5449-84B3-8DE950B52FF0}"/>
              </a:ext>
            </a:extLst>
          </p:cNvPr>
          <p:cNvSpPr/>
          <p:nvPr userDrawn="1"/>
        </p:nvSpPr>
        <p:spPr>
          <a:xfrm>
            <a:off x="1" y="3665365"/>
            <a:ext cx="866274" cy="2072787"/>
          </a:xfrm>
          <a:prstGeom prst="rect">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19" name="Picture 18" descr="A picture containing drawing&#10;&#10;Description automatically generated">
            <a:extLst>
              <a:ext uri="{FF2B5EF4-FFF2-40B4-BE49-F238E27FC236}">
                <a16:creationId xmlns:a16="http://schemas.microsoft.com/office/drawing/2014/main" id="{41DA95A1-7100-1645-8E7C-509485607187}"/>
              </a:ext>
            </a:extLst>
          </p:cNvPr>
          <p:cNvPicPr>
            <a:picLocks noChangeAspect="1"/>
          </p:cNvPicPr>
          <p:nvPr userDrawn="1"/>
        </p:nvPicPr>
        <p:blipFill>
          <a:blip r:embed="rId4"/>
          <a:stretch>
            <a:fillRect/>
          </a:stretch>
        </p:blipFill>
        <p:spPr>
          <a:xfrm>
            <a:off x="10831233" y="6352674"/>
            <a:ext cx="1210677" cy="307111"/>
          </a:xfrm>
          <a:prstGeom prst="rect">
            <a:avLst/>
          </a:prstGeom>
        </p:spPr>
      </p:pic>
    </p:spTree>
    <p:extLst>
      <p:ext uri="{BB962C8B-B14F-4D97-AF65-F5344CB8AC3E}">
        <p14:creationId xmlns:p14="http://schemas.microsoft.com/office/powerpoint/2010/main" val="82564236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5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130E42-89AA-444C-91E0-813059EFCAF7}"/>
              </a:ext>
            </a:extLst>
          </p:cNvPr>
          <p:cNvSpPr/>
          <p:nvPr userDrawn="1"/>
        </p:nvSpPr>
        <p:spPr>
          <a:xfrm>
            <a:off x="0" y="0"/>
            <a:ext cx="12192000" cy="6858000"/>
          </a:xfrm>
          <a:prstGeom prst="rect">
            <a:avLst/>
          </a:prstGeom>
          <a:solidFill>
            <a:srgbClr val="199DB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 name="Right Triangle 3">
            <a:extLst>
              <a:ext uri="{FF2B5EF4-FFF2-40B4-BE49-F238E27FC236}">
                <a16:creationId xmlns:a16="http://schemas.microsoft.com/office/drawing/2014/main" id="{E7483C17-C30B-9647-BAB1-4358976E1386}"/>
              </a:ext>
            </a:extLst>
          </p:cNvPr>
          <p:cNvSpPr/>
          <p:nvPr userDrawn="1"/>
        </p:nvSpPr>
        <p:spPr>
          <a:xfrm flipH="1">
            <a:off x="10099040" y="5191760"/>
            <a:ext cx="2092960" cy="16662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13" name="Picture 12" descr="A picture containing drawing&#10;&#10;Description automatically generated">
            <a:extLst>
              <a:ext uri="{FF2B5EF4-FFF2-40B4-BE49-F238E27FC236}">
                <a16:creationId xmlns:a16="http://schemas.microsoft.com/office/drawing/2014/main" id="{FB8B62C0-F9C0-A04E-B721-DAB7D1A3BE25}"/>
              </a:ext>
            </a:extLst>
          </p:cNvPr>
          <p:cNvPicPr>
            <a:picLocks noChangeAspect="1"/>
          </p:cNvPicPr>
          <p:nvPr userDrawn="1"/>
        </p:nvPicPr>
        <p:blipFill>
          <a:blip r:embed="rId3"/>
          <a:stretch>
            <a:fillRect/>
          </a:stretch>
        </p:blipFill>
        <p:spPr>
          <a:xfrm>
            <a:off x="10831233" y="6352674"/>
            <a:ext cx="1210677" cy="30711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2FAC89F-FA23-3C40-9468-0FD0C38878C2}"/>
              </a:ext>
            </a:extLst>
          </p:cNvPr>
          <p:cNvPicPr>
            <a:picLocks noChangeAspect="1"/>
          </p:cNvPicPr>
          <p:nvPr userDrawn="1"/>
        </p:nvPicPr>
        <p:blipFill>
          <a:blip r:embed="rId4"/>
          <a:stretch>
            <a:fillRect/>
          </a:stretch>
        </p:blipFill>
        <p:spPr>
          <a:xfrm>
            <a:off x="351017" y="341450"/>
            <a:ext cx="2496098" cy="486323"/>
          </a:xfrm>
          <a:prstGeom prst="rect">
            <a:avLst/>
          </a:prstGeom>
        </p:spPr>
      </p:pic>
    </p:spTree>
    <p:extLst>
      <p:ext uri="{BB962C8B-B14F-4D97-AF65-F5344CB8AC3E}">
        <p14:creationId xmlns:p14="http://schemas.microsoft.com/office/powerpoint/2010/main" val="119112845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59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8CA995B-1F78-FC45-B138-D1C90D753CD5}"/>
              </a:ext>
            </a:extLst>
          </p:cNvPr>
          <p:cNvSpPr/>
          <p:nvPr userDrawn="1"/>
        </p:nvSpPr>
        <p:spPr>
          <a:xfrm>
            <a:off x="-1" y="0"/>
            <a:ext cx="6096001" cy="6858000"/>
          </a:xfrm>
          <a:prstGeom prst="rect">
            <a:avLst/>
          </a:prstGeom>
          <a:solidFill>
            <a:srgbClr val="199DB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19" name="Picture 18" descr="A picture containing drawing&#10;&#10;Description automatically generated">
            <a:extLst>
              <a:ext uri="{FF2B5EF4-FFF2-40B4-BE49-F238E27FC236}">
                <a16:creationId xmlns:a16="http://schemas.microsoft.com/office/drawing/2014/main" id="{9922D776-1F81-B240-BBF0-6E09D6EB4AE3}"/>
              </a:ext>
            </a:extLst>
          </p:cNvPr>
          <p:cNvPicPr>
            <a:picLocks noChangeAspect="1"/>
          </p:cNvPicPr>
          <p:nvPr userDrawn="1"/>
        </p:nvPicPr>
        <p:blipFill>
          <a:blip r:embed="rId3"/>
          <a:stretch>
            <a:fillRect/>
          </a:stretch>
        </p:blipFill>
        <p:spPr>
          <a:xfrm>
            <a:off x="10831233" y="6352674"/>
            <a:ext cx="1210677" cy="307111"/>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701ACD34-87EF-8748-9D4A-CA11D279D37A}"/>
              </a:ext>
            </a:extLst>
          </p:cNvPr>
          <p:cNvPicPr>
            <a:picLocks noChangeAspect="1"/>
          </p:cNvPicPr>
          <p:nvPr userDrawn="1"/>
        </p:nvPicPr>
        <p:blipFill>
          <a:blip r:embed="rId4"/>
          <a:stretch>
            <a:fillRect/>
          </a:stretch>
        </p:blipFill>
        <p:spPr>
          <a:xfrm>
            <a:off x="351017" y="341450"/>
            <a:ext cx="2496098" cy="486323"/>
          </a:xfrm>
          <a:prstGeom prst="rect">
            <a:avLst/>
          </a:prstGeom>
        </p:spPr>
      </p:pic>
      <p:sp>
        <p:nvSpPr>
          <p:cNvPr id="25" name="TextBox 24">
            <a:extLst>
              <a:ext uri="{FF2B5EF4-FFF2-40B4-BE49-F238E27FC236}">
                <a16:creationId xmlns:a16="http://schemas.microsoft.com/office/drawing/2014/main" id="{8D9DACE2-424B-7247-8606-91F89DEA7191}"/>
              </a:ext>
            </a:extLst>
          </p:cNvPr>
          <p:cNvSpPr txBox="1"/>
          <p:nvPr userDrawn="1"/>
        </p:nvSpPr>
        <p:spPr>
          <a:xfrm>
            <a:off x="250625" y="1407349"/>
            <a:ext cx="4627777" cy="707886"/>
          </a:xfrm>
          <a:prstGeom prst="rect">
            <a:avLst/>
          </a:prstGeom>
          <a:noFill/>
        </p:spPr>
        <p:txBody>
          <a:bodyPr wrap="square" rtlCol="0">
            <a:spAutoFit/>
          </a:bodyPr>
          <a:lstStyle/>
          <a:p>
            <a:pPr>
              <a:defRPr/>
            </a:pPr>
            <a:r>
              <a:rPr lang="en-GB" sz="4000" b="1" dirty="0">
                <a:solidFill>
                  <a:schemeClr val="bg1"/>
                </a:solidFill>
              </a:rPr>
              <a:t>AGENDA</a:t>
            </a:r>
            <a:endParaRPr lang="en-US" sz="40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43A9F03B-863C-944D-A3E4-83EAC8EEFFB9}"/>
              </a:ext>
            </a:extLst>
          </p:cNvPr>
          <p:cNvSpPr/>
          <p:nvPr userDrawn="1"/>
        </p:nvSpPr>
        <p:spPr>
          <a:xfrm>
            <a:off x="5451108" y="1378819"/>
            <a:ext cx="644892" cy="4100362"/>
          </a:xfrm>
          <a:prstGeom prst="rect">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Tree>
    <p:extLst>
      <p:ext uri="{BB962C8B-B14F-4D97-AF65-F5344CB8AC3E}">
        <p14:creationId xmlns:p14="http://schemas.microsoft.com/office/powerpoint/2010/main" val="2468513624"/>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11" userDrawn="1">
          <p15:clr>
            <a:srgbClr val="F26B43"/>
          </p15:clr>
        </p15:guide>
        <p15:guide id="3" pos="397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6EB53F7F-87D3-E940-9E6F-46A5E7CD02C0}"/>
              </a:ext>
            </a:extLst>
          </p:cNvPr>
          <p:cNvSpPr/>
          <p:nvPr userDrawn="1"/>
        </p:nvSpPr>
        <p:spPr>
          <a:xfrm flipH="1">
            <a:off x="10099040" y="5191760"/>
            <a:ext cx="2092960" cy="1666240"/>
          </a:xfrm>
          <a:prstGeom prst="rtTriangle">
            <a:avLst/>
          </a:prstGeom>
          <a:solidFill>
            <a:srgbClr val="00A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6" name="Slide Number Placeholder 5">
            <a:extLst>
              <a:ext uri="{FF2B5EF4-FFF2-40B4-BE49-F238E27FC236}">
                <a16:creationId xmlns:a16="http://schemas.microsoft.com/office/drawing/2014/main" id="{AB6E721D-5703-B44C-82A6-B326A7A9E0E4}"/>
              </a:ext>
            </a:extLst>
          </p:cNvPr>
          <p:cNvSpPr>
            <a:spLocks noGrp="1"/>
          </p:cNvSpPr>
          <p:nvPr>
            <p:ph type="sldNum" sz="quarter" idx="4"/>
          </p:nvPr>
        </p:nvSpPr>
        <p:spPr>
          <a:xfrm>
            <a:off x="11634041" y="5842317"/>
            <a:ext cx="403489" cy="365125"/>
          </a:xfrm>
          <a:prstGeom prst="rect">
            <a:avLst/>
          </a:prstGeom>
        </p:spPr>
        <p:txBody>
          <a:bodyPr vert="horz" lIns="91440" tIns="45720" rIns="91440" bIns="45720" rtlCol="0" anchor="ctr"/>
          <a:lstStyle>
            <a:lvl1pPr algn="r">
              <a:defRPr sz="1200">
                <a:solidFill>
                  <a:schemeClr val="bg1"/>
                </a:solidFill>
              </a:defRPr>
            </a:lvl1pPr>
          </a:lstStyle>
          <a:p>
            <a:fld id="{E1258401-23C6-2149-BDD6-E20CBEDE9734}" type="slidenum">
              <a:rPr lang="en-US" smtClean="0"/>
              <a:pPr/>
              <a:t>‹#›</a:t>
            </a:fld>
            <a:endParaRPr lang="en-US" dirty="0"/>
          </a:p>
        </p:txBody>
      </p:sp>
      <p:cxnSp>
        <p:nvCxnSpPr>
          <p:cNvPr id="9" name="Straight Connector 8">
            <a:extLst>
              <a:ext uri="{FF2B5EF4-FFF2-40B4-BE49-F238E27FC236}">
                <a16:creationId xmlns:a16="http://schemas.microsoft.com/office/drawing/2014/main" id="{10C338BD-8073-864D-87A0-AA930A255E85}"/>
              </a:ext>
            </a:extLst>
          </p:cNvPr>
          <p:cNvCxnSpPr/>
          <p:nvPr userDrawn="1"/>
        </p:nvCxnSpPr>
        <p:spPr>
          <a:xfrm>
            <a:off x="334963" y="885032"/>
            <a:ext cx="11522074" cy="0"/>
          </a:xfrm>
          <a:prstGeom prst="line">
            <a:avLst/>
          </a:prstGeom>
          <a:ln w="28575">
            <a:solidFill>
              <a:srgbClr val="00619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F981CA25-5CDB-FD4A-B618-FB77955D43EA}"/>
              </a:ext>
            </a:extLst>
          </p:cNvPr>
          <p:cNvSpPr>
            <a:spLocks noGrp="1"/>
          </p:cNvSpPr>
          <p:nvPr>
            <p:ph type="title"/>
          </p:nvPr>
        </p:nvSpPr>
        <p:spPr>
          <a:xfrm>
            <a:off x="248902" y="165474"/>
            <a:ext cx="10319637" cy="836614"/>
          </a:xfrm>
          <a:prstGeom prst="rect">
            <a:avLst/>
          </a:prstGeom>
        </p:spPr>
        <p:txBody>
          <a:bodyPr vert="horz" lIns="91440" tIns="45720" rIns="91440" bIns="45720" rtlCol="0" anchor="ctr">
            <a:normAutofit/>
          </a:bodyPr>
          <a:lstStyle/>
          <a:p>
            <a:r>
              <a:rPr lang="en-US" dirty="0"/>
              <a:t>Click to edit Master title style</a:t>
            </a:r>
          </a:p>
        </p:txBody>
      </p:sp>
      <p:pic>
        <p:nvPicPr>
          <p:cNvPr id="19" name="Picture 18" descr="A picture containing food, drawing&#10;&#10;Description automatically generated">
            <a:extLst>
              <a:ext uri="{FF2B5EF4-FFF2-40B4-BE49-F238E27FC236}">
                <a16:creationId xmlns:a16="http://schemas.microsoft.com/office/drawing/2014/main" id="{6CC55DFB-35AC-FE46-8690-294CCD541711}"/>
              </a:ext>
            </a:extLst>
          </p:cNvPr>
          <p:cNvPicPr>
            <a:picLocks noChangeAspect="1"/>
          </p:cNvPicPr>
          <p:nvPr userDrawn="1"/>
        </p:nvPicPr>
        <p:blipFill>
          <a:blip r:embed="rId5"/>
          <a:stretch>
            <a:fillRect/>
          </a:stretch>
        </p:blipFill>
        <p:spPr>
          <a:xfrm>
            <a:off x="10829357" y="6352674"/>
            <a:ext cx="1208173" cy="306000"/>
          </a:xfrm>
          <a:prstGeom prst="rect">
            <a:avLst/>
          </a:prstGeom>
        </p:spPr>
      </p:pic>
      <p:pic>
        <p:nvPicPr>
          <p:cNvPr id="21" name="Picture 20" descr="A close up of a sign&#10;&#10;Description automatically generated">
            <a:extLst>
              <a:ext uri="{FF2B5EF4-FFF2-40B4-BE49-F238E27FC236}">
                <a16:creationId xmlns:a16="http://schemas.microsoft.com/office/drawing/2014/main" id="{16BC807D-3205-0B42-8168-469FAB247B60}"/>
              </a:ext>
            </a:extLst>
          </p:cNvPr>
          <p:cNvPicPr>
            <a:picLocks noChangeAspect="1"/>
          </p:cNvPicPr>
          <p:nvPr userDrawn="1"/>
        </p:nvPicPr>
        <p:blipFill>
          <a:blip r:embed="rId6"/>
          <a:stretch>
            <a:fillRect/>
          </a:stretch>
        </p:blipFill>
        <p:spPr>
          <a:xfrm>
            <a:off x="10700019" y="165474"/>
            <a:ext cx="1135766" cy="649640"/>
          </a:xfrm>
          <a:prstGeom prst="rect">
            <a:avLst/>
          </a:prstGeom>
        </p:spPr>
      </p:pic>
    </p:spTree>
    <p:extLst>
      <p:ext uri="{BB962C8B-B14F-4D97-AF65-F5344CB8AC3E}">
        <p14:creationId xmlns:p14="http://schemas.microsoft.com/office/powerpoint/2010/main" val="322649599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xStyles>
    <p:titleStyle>
      <a:lvl1pPr algn="l" defTabSz="914400" rtl="0" eaLnBrk="1" latinLnBrk="0" hangingPunct="1">
        <a:lnSpc>
          <a:spcPct val="90000"/>
        </a:lnSpc>
        <a:spcBef>
          <a:spcPct val="0"/>
        </a:spcBef>
        <a:buNone/>
        <a:defRPr sz="2800" b="1" kern="1200">
          <a:solidFill>
            <a:srgbClr val="00619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3C21A4-82CC-5D85-8566-9DE8B1D6A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6875F36-DAFE-2A95-E828-7AEA59C1C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32527B-CC14-DB98-6D3F-9600AAEAB8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2372-E40C-4A47-9960-8A29CA87FFB8}" type="datetimeFigureOut">
              <a:rPr lang="en-GB" smtClean="0"/>
              <a:t>05/02/2024</a:t>
            </a:fld>
            <a:endParaRPr lang="en-GB"/>
          </a:p>
        </p:txBody>
      </p:sp>
      <p:sp>
        <p:nvSpPr>
          <p:cNvPr id="5" name="Footer Placeholder 4">
            <a:extLst>
              <a:ext uri="{FF2B5EF4-FFF2-40B4-BE49-F238E27FC236}">
                <a16:creationId xmlns:a16="http://schemas.microsoft.com/office/drawing/2014/main" id="{B714A64C-3226-18C9-F961-3105BD29C7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A4D1DB-F5E5-AB8D-06BB-A196757BA6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C3E40-8C5F-3F4B-BAF2-3F90E34F4529}" type="slidenum">
              <a:rPr lang="en-GB" smtClean="0"/>
              <a:t>‹#›</a:t>
            </a:fld>
            <a:endParaRPr lang="en-GB"/>
          </a:p>
        </p:txBody>
      </p:sp>
    </p:spTree>
    <p:extLst>
      <p:ext uri="{BB962C8B-B14F-4D97-AF65-F5344CB8AC3E}">
        <p14:creationId xmlns:p14="http://schemas.microsoft.com/office/powerpoint/2010/main" val="75812572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5601" y="1072284"/>
            <a:ext cx="10819200" cy="738664"/>
          </a:xfrm>
          <a:prstGeom prst="rect">
            <a:avLst/>
          </a:prstGeom>
        </p:spPr>
        <p:txBody>
          <a:bodyPr vert="horz" lIns="0" tIns="0" rIns="0" bIns="0" rtlCol="0" anchor="b" anchorCtr="0">
            <a:noAutofit/>
          </a:bodyPr>
          <a:lstStyle/>
          <a:p>
            <a:r>
              <a:rPr lang="en-GB" dirty="0"/>
              <a:t>Click to edit Master </a:t>
            </a:r>
            <a:r>
              <a:rPr lang="en-GB"/>
              <a:t>title style</a:t>
            </a:r>
            <a:endParaRPr lang="en-GB" dirty="0"/>
          </a:p>
        </p:txBody>
      </p:sp>
      <p:sp>
        <p:nvSpPr>
          <p:cNvPr id="3" name="Text Placeholder 2"/>
          <p:cNvSpPr>
            <a:spLocks noGrp="1"/>
          </p:cNvSpPr>
          <p:nvPr>
            <p:ph type="body" idx="1"/>
          </p:nvPr>
        </p:nvSpPr>
        <p:spPr>
          <a:xfrm>
            <a:off x="915601" y="1972737"/>
            <a:ext cx="10819200" cy="4144429"/>
          </a:xfrm>
          <a:prstGeom prst="rect">
            <a:avLst/>
          </a:prstGeom>
        </p:spPr>
        <p:txBody>
          <a:bodyPr vert="horz" lIns="0" tIns="0" rIns="0" bIns="0" rtlCol="0">
            <a:noAutofit/>
          </a:bodyPr>
          <a:lstStyle/>
          <a:p>
            <a:pPr marL="144000" indent="-144000" defTabSz="914126"/>
            <a:r>
              <a:rPr lang="en-US"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3"/>
          </p:nvPr>
        </p:nvSpPr>
        <p:spPr>
          <a:xfrm>
            <a:off x="4534801" y="642217"/>
            <a:ext cx="7200000" cy="223567"/>
          </a:xfrm>
          <a:prstGeom prst="rect">
            <a:avLst/>
          </a:prstGeom>
        </p:spPr>
        <p:txBody>
          <a:bodyPr wrap="none" lIns="0" tIns="0" rIns="0" bIns="0" rtlCol="0" anchor="ctr">
            <a:noAutofit/>
          </a:bodyPr>
          <a:lstStyle>
            <a:lvl1pPr algn="r">
              <a:lnSpc>
                <a:spcPct val="100000"/>
              </a:lnSpc>
              <a:defRPr lang="en-GB" sz="1333" b="1" cap="all" baseline="0" dirty="0"/>
            </a:lvl1pPr>
          </a:lstStyle>
          <a:p>
            <a:r>
              <a:rPr lang="en-GB"/>
              <a:t>PATSTAT foundations</a:t>
            </a:r>
            <a:endParaRPr lang="en-GB" dirty="0"/>
          </a:p>
        </p:txBody>
      </p:sp>
      <p:sp>
        <p:nvSpPr>
          <p:cNvPr id="6" name="Slide Number Placeholder 5"/>
          <p:cNvSpPr>
            <a:spLocks noGrp="1"/>
          </p:cNvSpPr>
          <p:nvPr>
            <p:ph type="sldNum" sz="quarter" idx="4"/>
          </p:nvPr>
        </p:nvSpPr>
        <p:spPr>
          <a:xfrm>
            <a:off x="11014801" y="6187358"/>
            <a:ext cx="720000" cy="164148"/>
          </a:xfrm>
          <a:prstGeom prst="rect">
            <a:avLst/>
          </a:prstGeom>
        </p:spPr>
        <p:txBody>
          <a:bodyPr vert="horz" wrap="square" lIns="0" tIns="0" rIns="0" bIns="0" rtlCol="0" anchor="ctr">
            <a:spAutoFit/>
          </a:bodyPr>
          <a:lstStyle>
            <a:lvl1pPr algn="r">
              <a:defRPr sz="1067">
                <a:solidFill>
                  <a:schemeClr val="tx1"/>
                </a:solidFill>
              </a:defRPr>
            </a:lvl1pPr>
          </a:lstStyle>
          <a:p>
            <a:fld id="{B6EAC15D-B94B-4B86-ABD3-3EDECDB333F5}" type="slidenum">
              <a:rPr lang="en-GB" smtClean="0"/>
              <a:pPr/>
              <a:t>‹#›</a:t>
            </a:fld>
            <a:endParaRPr lang="en-GB" dirty="0"/>
          </a:p>
        </p:txBody>
      </p:sp>
      <p:pic>
        <p:nvPicPr>
          <p:cNvPr id="15" name="Grafik 14">
            <a:extLst>
              <a:ext uri="{FF2B5EF4-FFF2-40B4-BE49-F238E27FC236}">
                <a16:creationId xmlns:a16="http://schemas.microsoft.com/office/drawing/2014/main" id="{B8BC8D06-86AA-9E42-9000-CE1B92C51668}"/>
              </a:ext>
            </a:extLst>
          </p:cNvPr>
          <p:cNvPicPr>
            <a:picLocks noChangeAspect="1"/>
          </p:cNvPicPr>
          <p:nvPr userDrawn="1"/>
        </p:nvPicPr>
        <p:blipFill>
          <a:blip r:embed="rId28"/>
          <a:srcRect t="215"/>
          <a:stretch>
            <a:fillRect/>
          </a:stretch>
        </p:blipFill>
        <p:spPr>
          <a:xfrm>
            <a:off x="457201" y="454496"/>
            <a:ext cx="910631" cy="456000"/>
          </a:xfrm>
          <a:custGeom>
            <a:avLst/>
            <a:gdLst>
              <a:gd name="connsiteX0" fmla="*/ 0 w 6782650"/>
              <a:gd name="connsiteY0" fmla="*/ 0 h 3396425"/>
              <a:gd name="connsiteX1" fmla="*/ 6782650 w 6782650"/>
              <a:gd name="connsiteY1" fmla="*/ 0 h 3396425"/>
              <a:gd name="connsiteX2" fmla="*/ 6782650 w 6782650"/>
              <a:gd name="connsiteY2" fmla="*/ 3396425 h 3396425"/>
              <a:gd name="connsiteX3" fmla="*/ 0 w 6782650"/>
              <a:gd name="connsiteY3" fmla="*/ 3396425 h 3396425"/>
            </a:gdLst>
            <a:ahLst/>
            <a:cxnLst>
              <a:cxn ang="0">
                <a:pos x="connsiteX0" y="connsiteY0"/>
              </a:cxn>
              <a:cxn ang="0">
                <a:pos x="connsiteX1" y="connsiteY1"/>
              </a:cxn>
              <a:cxn ang="0">
                <a:pos x="connsiteX2" y="connsiteY2"/>
              </a:cxn>
              <a:cxn ang="0">
                <a:pos x="connsiteX3" y="connsiteY3"/>
              </a:cxn>
            </a:cxnLst>
            <a:rect l="l" t="t" r="r" b="b"/>
            <a:pathLst>
              <a:path w="6782650" h="3396425">
                <a:moveTo>
                  <a:pt x="0" y="0"/>
                </a:moveTo>
                <a:lnTo>
                  <a:pt x="6782650" y="0"/>
                </a:lnTo>
                <a:lnTo>
                  <a:pt x="6782650" y="3396425"/>
                </a:lnTo>
                <a:lnTo>
                  <a:pt x="0" y="3396425"/>
                </a:lnTo>
                <a:close/>
              </a:path>
            </a:pathLst>
          </a:custGeom>
          <a:ln w="6350">
            <a:solidFill>
              <a:schemeClr val="bg1"/>
            </a:solidFill>
          </a:ln>
        </p:spPr>
      </p:pic>
    </p:spTree>
    <p:extLst>
      <p:ext uri="{BB962C8B-B14F-4D97-AF65-F5344CB8AC3E}">
        <p14:creationId xmlns:p14="http://schemas.microsoft.com/office/powerpoint/2010/main" val="82337583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Lst>
  <p:hf hdr="0" dt="0"/>
  <p:txStyles>
    <p:titleStyle>
      <a:lvl1pPr algn="l" defTabSz="914377" rtl="0" eaLnBrk="1" latinLnBrk="0" hangingPunct="1">
        <a:lnSpc>
          <a:spcPct val="100000"/>
        </a:lnSpc>
        <a:spcBef>
          <a:spcPts val="0"/>
        </a:spcBef>
        <a:buNone/>
        <a:defRPr sz="2400" b="1" kern="1200" cap="all" baseline="0">
          <a:solidFill>
            <a:schemeClr val="tx1"/>
          </a:solidFill>
          <a:latin typeface="+mj-lt"/>
          <a:ea typeface="+mj-ea"/>
          <a:cs typeface="+mj-cs"/>
        </a:defRPr>
      </a:lvl1pPr>
    </p:titleStyle>
    <p:bodyStyle>
      <a:lvl1pPr marL="191995" indent="-191995" algn="l" defTabSz="1218804" rtl="0" eaLnBrk="1" latinLnBrk="0" hangingPunct="1">
        <a:lnSpc>
          <a:spcPct val="120000"/>
        </a:lnSpc>
        <a:spcBef>
          <a:spcPts val="1067"/>
        </a:spcBef>
        <a:buFont typeface="Arial" panose="020B0604020202020204" pitchFamily="34" charset="0"/>
        <a:buNone/>
        <a:defRPr sz="1867" kern="1200">
          <a:solidFill>
            <a:schemeClr val="tx1"/>
          </a:solidFill>
          <a:latin typeface="+mn-lt"/>
          <a:ea typeface="+mn-ea"/>
          <a:cs typeface="+mn-cs"/>
        </a:defRPr>
      </a:lvl1pPr>
      <a:lvl2pPr marL="671983" indent="-239994" algn="l" defTabSz="914377" rtl="0" eaLnBrk="1" latinLnBrk="0" hangingPunct="1">
        <a:lnSpc>
          <a:spcPct val="120000"/>
        </a:lnSpc>
        <a:spcBef>
          <a:spcPts val="1067"/>
        </a:spcBef>
        <a:buClr>
          <a:schemeClr val="accent6"/>
        </a:buClr>
        <a:buSzPct val="100000"/>
        <a:buFont typeface="Wingdings" panose="05000000000000000000" pitchFamily="2" charset="2"/>
        <a:buChar char="n"/>
        <a:defRPr sz="1867" kern="1200">
          <a:solidFill>
            <a:schemeClr val="tx1"/>
          </a:solidFill>
          <a:latin typeface="+mn-lt"/>
          <a:ea typeface="+mn-ea"/>
          <a:cs typeface="+mn-cs"/>
        </a:defRPr>
      </a:lvl2pPr>
      <a:lvl3pPr marL="911977" indent="-239994" algn="l" defTabSz="914377" rtl="0" eaLnBrk="1" latinLnBrk="0" hangingPunct="1">
        <a:lnSpc>
          <a:spcPct val="120000"/>
        </a:lnSpc>
        <a:spcBef>
          <a:spcPts val="1067"/>
        </a:spcBef>
        <a:buClr>
          <a:schemeClr val="accent6"/>
        </a:buClr>
        <a:buSzPct val="100000"/>
        <a:buFont typeface="Wingdings" panose="05000000000000000000" pitchFamily="2" charset="2"/>
        <a:buChar char="n"/>
        <a:defRPr sz="1867" kern="1200">
          <a:solidFill>
            <a:schemeClr val="tx1"/>
          </a:solidFill>
          <a:latin typeface="+mn-lt"/>
          <a:ea typeface="+mn-ea"/>
          <a:cs typeface="+mn-cs"/>
        </a:defRPr>
      </a:lvl3pPr>
      <a:lvl4pPr marL="1151971" indent="-239994" algn="l" defTabSz="914377" rtl="0" eaLnBrk="1" latinLnBrk="0" hangingPunct="1">
        <a:lnSpc>
          <a:spcPct val="120000"/>
        </a:lnSpc>
        <a:spcBef>
          <a:spcPts val="1067"/>
        </a:spcBef>
        <a:buClr>
          <a:schemeClr val="accent6"/>
        </a:buClr>
        <a:buSzPct val="100000"/>
        <a:buFont typeface="Wingdings" panose="05000000000000000000" pitchFamily="2" charset="2"/>
        <a:buChar char="n"/>
        <a:defRPr sz="1867" kern="1200">
          <a:solidFill>
            <a:schemeClr val="tx1"/>
          </a:solidFill>
          <a:latin typeface="+mn-lt"/>
          <a:ea typeface="+mn-ea"/>
          <a:cs typeface="+mn-cs"/>
        </a:defRPr>
      </a:lvl4pPr>
      <a:lvl5pPr marL="1391965" indent="-239994" algn="l" defTabSz="914377" rtl="0" eaLnBrk="1" latinLnBrk="0" hangingPunct="1">
        <a:lnSpc>
          <a:spcPct val="120000"/>
        </a:lnSpc>
        <a:spcBef>
          <a:spcPts val="1067"/>
        </a:spcBef>
        <a:buClr>
          <a:schemeClr val="accent6"/>
        </a:buClr>
        <a:buSzPct val="100000"/>
        <a:buFont typeface="Wingdings" panose="05000000000000000000" pitchFamily="2" charset="2"/>
        <a:buChar char="n"/>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4">
          <p15:clr>
            <a:srgbClr val="F26B43"/>
          </p15:clr>
        </p15:guide>
        <p15:guide id="2" orient="horz" pos="430">
          <p15:clr>
            <a:srgbClr val="F26B43"/>
          </p15:clr>
        </p15:guide>
        <p15:guide id="3" pos="431">
          <p15:clr>
            <a:srgbClr val="F26B43"/>
          </p15:clr>
        </p15:guide>
        <p15:guide id="4" pos="645">
          <p15:clr>
            <a:srgbClr val="F26B43"/>
          </p15:clr>
        </p15:guide>
        <p15:guide id="5" orient="horz" pos="645">
          <p15:clr>
            <a:srgbClr val="F26B43"/>
          </p15:clr>
        </p15:guide>
        <p15:guide id="6" orient="horz" pos="2890">
          <p15:clr>
            <a:srgbClr val="F26B43"/>
          </p15:clr>
        </p15:guide>
        <p15:guide id="7" pos="5544">
          <p15:clr>
            <a:srgbClr val="F26B43"/>
          </p15:clr>
        </p15:guide>
        <p15:guide id="8" orient="horz" pos="929">
          <p15:clr>
            <a:srgbClr val="F26B43"/>
          </p15:clr>
        </p15:guide>
        <p15:guide id="9" orient="horz" pos="82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D187F9-29BA-4130-B802-4F1F5EA8E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925631-DCFE-4CBA-9753-6FE088D278A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4CC03C-CEC9-4079-9CDD-E508E91BF5F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E956A-D1A8-49AC-AC7A-264572FE32E6}" type="datetimeFigureOut">
              <a:rPr lang="en-GB" smtClean="0"/>
              <a:t>05/02/2024</a:t>
            </a:fld>
            <a:endParaRPr lang="en-GB"/>
          </a:p>
        </p:txBody>
      </p:sp>
      <p:sp>
        <p:nvSpPr>
          <p:cNvPr id="5" name="Footer Placeholder 4">
            <a:extLst>
              <a:ext uri="{FF2B5EF4-FFF2-40B4-BE49-F238E27FC236}">
                <a16:creationId xmlns:a16="http://schemas.microsoft.com/office/drawing/2014/main" id="{1F7D0F51-7DEE-4C43-9D0B-CE5DB164E4C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CB6F045-94E2-44DD-88D4-0E4FDAD1791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18047-8F32-468B-A194-A318EBD215F2}" type="slidenum">
              <a:rPr lang="en-GB" smtClean="0"/>
              <a:t>‹#›</a:t>
            </a:fld>
            <a:endParaRPr lang="en-GB"/>
          </a:p>
        </p:txBody>
      </p:sp>
    </p:spTree>
    <p:extLst>
      <p:ext uri="{BB962C8B-B14F-4D97-AF65-F5344CB8AC3E}">
        <p14:creationId xmlns:p14="http://schemas.microsoft.com/office/powerpoint/2010/main" val="93020545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30.xml.rels><?xml version="1.0" encoding="UTF-8" standalone="yes"?>
<Relationships xmlns="http://schemas.openxmlformats.org/package/2006/relationships"><Relationship Id="rId3" Type="http://schemas.openxmlformats.org/officeDocument/2006/relationships/hyperlink" Target="https://public.tableau.com/views/IRENA_EPO_OW_Patents_Insights/Dashboard?:language=en-US&amp;:display_count=n&amp;:showVizHome=no%20"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hyperlink" Target="mailto:patstat@epo.org"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https://mcusercontent.com/58854272bde93aba940164cee/images/95f2de4c-6d69-c810-169b-01cd6b7186ae.jpg" TargetMode="External"/><Relationship Id="rId2" Type="http://schemas.openxmlformats.org/officeDocument/2006/relationships/image" Target="https://mcusercontent.com/58854272bde93aba940164cee/images/dbe5df40-e0ab-0aad-d808-17b2b198b0f2.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gwec.net/supplychainreport2023/" TargetMode="Externa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hyperlink" Target="https://www.dnv.com/focus-areas/floating-offshore-wind/floating-wind-turning-ambition-into-action.html" TargetMode="External"/><Relationship Id="rId2" Type="http://schemas.openxmlformats.org/officeDocument/2006/relationships/image" Target="../media/image3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86856CE-952D-3747-BE56-4630DDC323AF}"/>
              </a:ext>
            </a:extLst>
          </p:cNvPr>
          <p:cNvSpPr txBox="1"/>
          <p:nvPr/>
        </p:nvSpPr>
        <p:spPr>
          <a:xfrm>
            <a:off x="983751" y="3993872"/>
            <a:ext cx="10945716" cy="707886"/>
          </a:xfrm>
          <a:prstGeom prst="rect">
            <a:avLst/>
          </a:prstGeom>
          <a:noFill/>
        </p:spPr>
        <p:txBody>
          <a:bodyPr wrap="square" rtlCol="0">
            <a:spAutoFit/>
          </a:bodyPr>
          <a:lstStyle/>
          <a:p>
            <a:r>
              <a:rPr lang="en-GB" sz="2000" b="1" dirty="0">
                <a:solidFill>
                  <a:schemeClr val="bg1"/>
                </a:solidFill>
              </a:rPr>
              <a:t>Presenters: </a:t>
            </a:r>
          </a:p>
          <a:p>
            <a:r>
              <a:rPr lang="en-GB" sz="2000" b="1" dirty="0">
                <a:solidFill>
                  <a:schemeClr val="bg1"/>
                </a:solidFill>
              </a:rPr>
              <a:t>Jaidev Dhavle, IRENA| Geert Boedt, EPO</a:t>
            </a:r>
            <a:endParaRPr lang="en-US" sz="2000" b="1" dirty="0">
              <a:solidFill>
                <a:schemeClr val="bg1"/>
              </a:solidFill>
            </a:endParaRPr>
          </a:p>
        </p:txBody>
      </p:sp>
      <p:sp>
        <p:nvSpPr>
          <p:cNvPr id="18" name="TextBox 17">
            <a:extLst>
              <a:ext uri="{FF2B5EF4-FFF2-40B4-BE49-F238E27FC236}">
                <a16:creationId xmlns:a16="http://schemas.microsoft.com/office/drawing/2014/main" id="{E686C7E6-E5C0-0144-88BB-57266D6D9938}"/>
              </a:ext>
            </a:extLst>
          </p:cNvPr>
          <p:cNvSpPr txBox="1"/>
          <p:nvPr/>
        </p:nvSpPr>
        <p:spPr>
          <a:xfrm>
            <a:off x="983751" y="5083099"/>
            <a:ext cx="10782751" cy="461665"/>
          </a:xfrm>
          <a:prstGeom prst="rect">
            <a:avLst/>
          </a:prstGeom>
          <a:noFill/>
        </p:spPr>
        <p:txBody>
          <a:bodyPr wrap="square" rtlCol="0">
            <a:spAutoFit/>
          </a:bodyPr>
          <a:lstStyle/>
          <a:p>
            <a:pPr>
              <a:defRPr/>
            </a:pPr>
            <a:r>
              <a:rPr lang="en-US" sz="2400" b="1" dirty="0">
                <a:solidFill>
                  <a:schemeClr val="bg1"/>
                </a:solidFill>
                <a:latin typeface="Calibri" panose="020F0502020204030204" pitchFamily="34" charset="0"/>
                <a:ea typeface="Verdana" panose="020B0604030504040204" pitchFamily="34" charset="0"/>
                <a:cs typeface="Calibri" panose="020F0502020204030204" pitchFamily="34" charset="0"/>
              </a:rPr>
              <a:t>TUESDAY 06 Feb 2024</a:t>
            </a:r>
            <a:r>
              <a:rPr lang="en-US" sz="2400" b="1" dirty="0">
                <a:solidFill>
                  <a:schemeClr val="bg1"/>
                </a:solidFill>
                <a:latin typeface="Calibri" panose="020F0502020204030204" pitchFamily="34" charset="0"/>
                <a:cs typeface="Calibri" panose="020F0502020204030204" pitchFamily="34" charset="0"/>
              </a:rPr>
              <a:t>• </a:t>
            </a:r>
            <a:r>
              <a:rPr lang="en-GB" sz="2400" b="1" dirty="0">
                <a:solidFill>
                  <a:schemeClr val="bg1"/>
                </a:solidFill>
                <a:latin typeface="Calibri" panose="020F0502020204030204" pitchFamily="34" charset="0"/>
                <a:cs typeface="Calibri" panose="020F0502020204030204" pitchFamily="34" charset="0"/>
              </a:rPr>
              <a:t>14:00 – 14:30 CEST </a:t>
            </a:r>
            <a:endParaRPr lang="en-US" sz="2400" dirty="0">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E31E1B2-1DFE-EA43-BC47-C9EC340B59C7}"/>
              </a:ext>
            </a:extLst>
          </p:cNvPr>
          <p:cNvSpPr txBox="1"/>
          <p:nvPr/>
        </p:nvSpPr>
        <p:spPr>
          <a:xfrm>
            <a:off x="983751" y="1621078"/>
            <a:ext cx="9899147" cy="584775"/>
          </a:xfrm>
          <a:prstGeom prst="rect">
            <a:avLst/>
          </a:prstGeom>
          <a:noFill/>
        </p:spPr>
        <p:txBody>
          <a:bodyPr wrap="square" rtlCol="0">
            <a:spAutoFit/>
          </a:bodyPr>
          <a:lstStyle/>
          <a:p>
            <a:pPr>
              <a:defRPr/>
            </a:pPr>
            <a:r>
              <a:rPr lang="en-GB" sz="3200" b="1" dirty="0">
                <a:solidFill>
                  <a:schemeClr val="bg1"/>
                </a:solidFill>
              </a:rPr>
              <a:t>Offshore Wind Energy: Patent Insight</a:t>
            </a:r>
            <a:endParaRPr lang="en-US" sz="32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816873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8C0CF-AB82-9A52-AFD2-6D72882D2EEB}"/>
              </a:ext>
            </a:extLst>
          </p:cNvPr>
          <p:cNvSpPr>
            <a:spLocks noGrp="1"/>
          </p:cNvSpPr>
          <p:nvPr>
            <p:ph idx="1"/>
          </p:nvPr>
        </p:nvSpPr>
        <p:spPr>
          <a:xfrm>
            <a:off x="248902" y="5069728"/>
            <a:ext cx="6689459" cy="1638299"/>
          </a:xfrm>
        </p:spPr>
        <p:txBody>
          <a:bodyPr/>
          <a:lstStyle/>
          <a:p>
            <a:pPr marL="285750" lvl="1" indent="-285750" algn="just" fontAlgn="auto">
              <a:spcAft>
                <a:spcPts val="0"/>
              </a:spcAft>
              <a:buFont typeface="Wingdings" panose="05000000000000000000" pitchFamily="2" charset="2"/>
              <a:buChar char="Ø"/>
            </a:pPr>
            <a:r>
              <a:rPr lang="en-US" sz="1400" dirty="0">
                <a:latin typeface="Poppins" panose="00000500000000000000" pitchFamily="2" charset="0"/>
                <a:cs typeface="Poppins" panose="00000500000000000000" pitchFamily="2" charset="0"/>
                <a:sym typeface="Wingdings" panose="05000000000000000000" pitchFamily="2" charset="2"/>
              </a:rPr>
              <a:t>Offshore wind farm has a </a:t>
            </a:r>
            <a:r>
              <a:rPr lang="en-US" sz="1400" b="1" dirty="0">
                <a:latin typeface="Poppins" panose="00000500000000000000" pitchFamily="2" charset="0"/>
                <a:cs typeface="Poppins" panose="00000500000000000000" pitchFamily="2" charset="0"/>
                <a:sym typeface="Wingdings" panose="05000000000000000000" pitchFamily="2" charset="2"/>
              </a:rPr>
              <a:t>higher capacity factor </a:t>
            </a:r>
            <a:r>
              <a:rPr lang="en-US" sz="1400" dirty="0">
                <a:latin typeface="Poppins" panose="00000500000000000000" pitchFamily="2" charset="0"/>
                <a:cs typeface="Poppins" panose="00000500000000000000" pitchFamily="2" charset="0"/>
                <a:sym typeface="Wingdings" panose="05000000000000000000" pitchFamily="2" charset="2"/>
              </a:rPr>
              <a:t>than many renewables which entails that </a:t>
            </a:r>
            <a:r>
              <a:rPr lang="en-US" sz="1400" dirty="0" err="1">
                <a:latin typeface="Poppins" panose="00000500000000000000" pitchFamily="2" charset="0"/>
                <a:cs typeface="Poppins" panose="00000500000000000000" pitchFamily="2" charset="0"/>
                <a:sym typeface="Wingdings" panose="05000000000000000000" pitchFamily="2" charset="2"/>
              </a:rPr>
              <a:t>electrolysers</a:t>
            </a:r>
            <a:r>
              <a:rPr lang="en-US" sz="1400" dirty="0">
                <a:latin typeface="Poppins" panose="00000500000000000000" pitchFamily="2" charset="0"/>
                <a:cs typeface="Poppins" panose="00000500000000000000" pitchFamily="2" charset="0"/>
                <a:sym typeface="Wingdings" panose="05000000000000000000" pitchFamily="2" charset="2"/>
              </a:rPr>
              <a:t> can operate for a greater proportion of time and increase hydrogen production capacities. </a:t>
            </a:r>
          </a:p>
          <a:p>
            <a:pPr marL="0" lvl="1" algn="just" fontAlgn="auto">
              <a:spcAft>
                <a:spcPts val="0"/>
              </a:spcAft>
            </a:pPr>
            <a:endParaRPr lang="en-US" sz="1400" dirty="0">
              <a:latin typeface="Poppins" panose="00000500000000000000" pitchFamily="2" charset="0"/>
              <a:cs typeface="Poppins" panose="00000500000000000000" pitchFamily="2" charset="0"/>
              <a:sym typeface="Wingdings" panose="05000000000000000000" pitchFamily="2" charset="2"/>
            </a:endParaRPr>
          </a:p>
          <a:p>
            <a:pPr marL="285750" lvl="1" indent="-285750" algn="just" fontAlgn="auto">
              <a:spcAft>
                <a:spcPts val="0"/>
              </a:spcAft>
              <a:buFont typeface="Wingdings" panose="05000000000000000000" pitchFamily="2" charset="2"/>
              <a:buChar char="Ø"/>
            </a:pPr>
            <a:r>
              <a:rPr lang="en-US" sz="1400" dirty="0">
                <a:latin typeface="Poppins" panose="00000500000000000000" pitchFamily="2" charset="0"/>
                <a:cs typeface="Poppins" panose="00000500000000000000" pitchFamily="2" charset="0"/>
                <a:sym typeface="Wingdings" panose="05000000000000000000" pitchFamily="2" charset="2"/>
              </a:rPr>
              <a:t>70 million tonne of current global grey hydrogen production would require </a:t>
            </a:r>
            <a:r>
              <a:rPr lang="en-US" sz="1400" b="1" dirty="0">
                <a:latin typeface="Poppins" panose="00000500000000000000" pitchFamily="2" charset="0"/>
                <a:cs typeface="Poppins" panose="00000500000000000000" pitchFamily="2" charset="0"/>
                <a:sym typeface="Wingdings" panose="05000000000000000000" pitchFamily="2" charset="2"/>
              </a:rPr>
              <a:t>900 GW </a:t>
            </a:r>
            <a:r>
              <a:rPr lang="en-US" sz="1400" dirty="0">
                <a:latin typeface="Poppins" panose="00000500000000000000" pitchFamily="2" charset="0"/>
                <a:cs typeface="Poppins" panose="00000500000000000000" pitchFamily="2" charset="0"/>
                <a:sym typeface="Wingdings" panose="05000000000000000000" pitchFamily="2" charset="2"/>
              </a:rPr>
              <a:t>of dedicated offshore wind energy production substitution</a:t>
            </a:r>
            <a:endParaRPr lang="en-US" sz="1400" dirty="0"/>
          </a:p>
        </p:txBody>
      </p:sp>
      <p:sp>
        <p:nvSpPr>
          <p:cNvPr id="3" name="Title 2">
            <a:extLst>
              <a:ext uri="{FF2B5EF4-FFF2-40B4-BE49-F238E27FC236}">
                <a16:creationId xmlns:a16="http://schemas.microsoft.com/office/drawing/2014/main" id="{065C9FD0-2060-40E9-B436-5FC5D6CD15E3}"/>
              </a:ext>
            </a:extLst>
          </p:cNvPr>
          <p:cNvSpPr>
            <a:spLocks noGrp="1"/>
          </p:cNvSpPr>
          <p:nvPr>
            <p:ph type="title"/>
          </p:nvPr>
        </p:nvSpPr>
        <p:spPr/>
        <p:txBody>
          <a:bodyPr/>
          <a:lstStyle/>
          <a:p>
            <a:r>
              <a:rPr lang="en-US" dirty="0"/>
              <a:t>Offshore Wind to Hydrogen Coupling </a:t>
            </a:r>
          </a:p>
        </p:txBody>
      </p:sp>
      <p:pic>
        <p:nvPicPr>
          <p:cNvPr id="4" name="Picture 3" descr="Diagram&#10;&#10;Description automatically generated">
            <a:extLst>
              <a:ext uri="{FF2B5EF4-FFF2-40B4-BE49-F238E27FC236}">
                <a16:creationId xmlns:a16="http://schemas.microsoft.com/office/drawing/2014/main" id="{D93CB928-38C3-9065-B114-E8F8D8A39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518" y="1002088"/>
            <a:ext cx="6895404" cy="3910293"/>
          </a:xfrm>
          <a:prstGeom prst="rect">
            <a:avLst/>
          </a:prstGeom>
        </p:spPr>
      </p:pic>
      <p:graphicFrame>
        <p:nvGraphicFramePr>
          <p:cNvPr id="7" name="Table 6">
            <a:extLst>
              <a:ext uri="{FF2B5EF4-FFF2-40B4-BE49-F238E27FC236}">
                <a16:creationId xmlns:a16="http://schemas.microsoft.com/office/drawing/2014/main" id="{2C44BCC6-E823-DD04-0EBC-41EADD5E9826}"/>
              </a:ext>
            </a:extLst>
          </p:cNvPr>
          <p:cNvGraphicFramePr>
            <a:graphicFrameLocks noGrp="1"/>
          </p:cNvGraphicFramePr>
          <p:nvPr>
            <p:extLst>
              <p:ext uri="{D42A27DB-BD31-4B8C-83A1-F6EECF244321}">
                <p14:modId xmlns:p14="http://schemas.microsoft.com/office/powerpoint/2010/main" val="4142854554"/>
              </p:ext>
            </p:extLst>
          </p:nvPr>
        </p:nvGraphicFramePr>
        <p:xfrm>
          <a:off x="7277656" y="1065330"/>
          <a:ext cx="4798792" cy="5627195"/>
        </p:xfrm>
        <a:graphic>
          <a:graphicData uri="http://schemas.openxmlformats.org/drawingml/2006/table">
            <a:tbl>
              <a:tblPr firstRow="1" firstCol="1" bandRow="1">
                <a:tableStyleId>{5C22544A-7EE6-4342-B048-85BDC9FD1C3A}</a:tableStyleId>
              </a:tblPr>
              <a:tblGrid>
                <a:gridCol w="1085294">
                  <a:extLst>
                    <a:ext uri="{9D8B030D-6E8A-4147-A177-3AD203B41FA5}">
                      <a16:colId xmlns:a16="http://schemas.microsoft.com/office/drawing/2014/main" val="4018534362"/>
                    </a:ext>
                  </a:extLst>
                </a:gridCol>
                <a:gridCol w="1535399">
                  <a:extLst>
                    <a:ext uri="{9D8B030D-6E8A-4147-A177-3AD203B41FA5}">
                      <a16:colId xmlns:a16="http://schemas.microsoft.com/office/drawing/2014/main" val="1137022963"/>
                    </a:ext>
                  </a:extLst>
                </a:gridCol>
                <a:gridCol w="1236376">
                  <a:extLst>
                    <a:ext uri="{9D8B030D-6E8A-4147-A177-3AD203B41FA5}">
                      <a16:colId xmlns:a16="http://schemas.microsoft.com/office/drawing/2014/main" val="432592569"/>
                    </a:ext>
                  </a:extLst>
                </a:gridCol>
                <a:gridCol w="941723">
                  <a:extLst>
                    <a:ext uri="{9D8B030D-6E8A-4147-A177-3AD203B41FA5}">
                      <a16:colId xmlns:a16="http://schemas.microsoft.com/office/drawing/2014/main" val="1582597787"/>
                    </a:ext>
                  </a:extLst>
                </a:gridCol>
              </a:tblGrid>
              <a:tr h="425587">
                <a:tc>
                  <a:txBody>
                    <a:bodyPr/>
                    <a:lstStyle/>
                    <a:p>
                      <a:pPr marL="0" marR="0" algn="just">
                        <a:spcBef>
                          <a:spcPts val="0"/>
                        </a:spcBef>
                        <a:spcAft>
                          <a:spcPts val="0"/>
                        </a:spcAft>
                      </a:pPr>
                      <a:r>
                        <a:rPr lang="en-GB" sz="900" kern="100" dirty="0">
                          <a:effectLst/>
                          <a:latin typeface="Poppins" panose="00000500000000000000" pitchFamily="2" charset="0"/>
                          <a:cs typeface="Poppins" panose="00000500000000000000" pitchFamily="2" charset="0"/>
                        </a:rPr>
                        <a:t>Region</a:t>
                      </a:r>
                      <a:endParaRPr lang="en-US" sz="7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tc>
                  <a:txBody>
                    <a:bodyPr/>
                    <a:lstStyle/>
                    <a:p>
                      <a:pPr marL="0" marR="0" algn="just">
                        <a:spcBef>
                          <a:spcPts val="0"/>
                        </a:spcBef>
                        <a:spcAft>
                          <a:spcPts val="0"/>
                        </a:spcAft>
                      </a:pPr>
                      <a:r>
                        <a:rPr lang="en-GB" sz="900" kern="100" dirty="0">
                          <a:effectLst/>
                          <a:latin typeface="Poppins" panose="00000500000000000000" pitchFamily="2" charset="0"/>
                          <a:cs typeface="Poppins" panose="00000500000000000000" pitchFamily="2" charset="0"/>
                        </a:rPr>
                        <a:t>Project description/Initiative</a:t>
                      </a:r>
                      <a:endParaRPr lang="en-US" sz="7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tc>
                  <a:txBody>
                    <a:bodyPr/>
                    <a:lstStyle/>
                    <a:p>
                      <a:pPr marL="0" marR="0" algn="just">
                        <a:spcBef>
                          <a:spcPts val="0"/>
                        </a:spcBef>
                        <a:spcAft>
                          <a:spcPts val="0"/>
                        </a:spcAft>
                      </a:pPr>
                      <a:r>
                        <a:rPr lang="en-GB" sz="900" kern="100" dirty="0">
                          <a:effectLst/>
                          <a:latin typeface="Poppins" panose="00000500000000000000" pitchFamily="2" charset="0"/>
                          <a:cs typeface="Poppins" panose="00000500000000000000" pitchFamily="2" charset="0"/>
                        </a:rPr>
                        <a:t>Proposed capacity for offshore wind </a:t>
                      </a:r>
                      <a:endParaRPr lang="en-US" sz="7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tc>
                  <a:txBody>
                    <a:bodyPr/>
                    <a:lstStyle/>
                    <a:p>
                      <a:pPr marL="0" marR="0" algn="just">
                        <a:spcBef>
                          <a:spcPts val="0"/>
                        </a:spcBef>
                        <a:spcAft>
                          <a:spcPts val="0"/>
                        </a:spcAft>
                      </a:pPr>
                      <a:r>
                        <a:rPr lang="en-GB" sz="900" kern="100" dirty="0">
                          <a:effectLst/>
                          <a:latin typeface="Poppins" panose="00000500000000000000" pitchFamily="2" charset="0"/>
                          <a:cs typeface="Poppins" panose="00000500000000000000" pitchFamily="2" charset="0"/>
                        </a:rPr>
                        <a:t>Commission Year (expected)</a:t>
                      </a:r>
                      <a:endParaRPr lang="en-US" sz="7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extLst>
                  <a:ext uri="{0D108BD9-81ED-4DB2-BD59-A6C34878D82A}">
                    <a16:rowId xmlns:a16="http://schemas.microsoft.com/office/drawing/2014/main" val="1878096038"/>
                  </a:ext>
                </a:extLst>
              </a:tr>
              <a:tr h="1560483">
                <a:tc>
                  <a:txBody>
                    <a:bodyPr/>
                    <a:lstStyle/>
                    <a:p>
                      <a:pPr marL="0" marR="0" algn="just">
                        <a:spcBef>
                          <a:spcPts val="0"/>
                        </a:spcBef>
                        <a:spcAft>
                          <a:spcPts val="0"/>
                        </a:spcAft>
                      </a:pPr>
                      <a:r>
                        <a:rPr lang="en-GB" sz="1050" kern="100" dirty="0">
                          <a:effectLst/>
                          <a:latin typeface="Poppins" panose="00000500000000000000" pitchFamily="2" charset="0"/>
                          <a:cs typeface="Poppins" panose="00000500000000000000" pitchFamily="2" charset="0"/>
                        </a:rPr>
                        <a:t>Germany – North Sea</a:t>
                      </a:r>
                      <a:endParaRPr lang="en-US" sz="105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tc>
                  <a:txBody>
                    <a:bodyPr/>
                    <a:lstStyle/>
                    <a:p>
                      <a:pPr marL="0" marR="0" algn="l">
                        <a:spcBef>
                          <a:spcPts val="0"/>
                        </a:spcBef>
                        <a:spcAft>
                          <a:spcPts val="0"/>
                        </a:spcAft>
                      </a:pPr>
                      <a:r>
                        <a:rPr lang="en-GB" sz="1100" b="1" kern="100" dirty="0">
                          <a:effectLst/>
                          <a:latin typeface="Poppins" panose="00000500000000000000" pitchFamily="2" charset="0"/>
                          <a:cs typeface="Poppins" panose="00000500000000000000" pitchFamily="2" charset="0"/>
                        </a:rPr>
                        <a:t>AquaVentus</a:t>
                      </a:r>
                      <a:r>
                        <a:rPr lang="en-GB" sz="1100" kern="100" dirty="0">
                          <a:effectLst/>
                          <a:latin typeface="Poppins" panose="00000500000000000000" pitchFamily="2" charset="0"/>
                          <a:cs typeface="Poppins" panose="00000500000000000000" pitchFamily="2" charset="0"/>
                        </a:rPr>
                        <a:t>: The initiative plans to generate 10 gigawatts of electricity from offshore wind farms to power electrolysis units in the North Sea. </a:t>
                      </a:r>
                      <a:endParaRPr lang="en-US" sz="11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tc>
                  <a:txBody>
                    <a:bodyPr/>
                    <a:lstStyle/>
                    <a:p>
                      <a:pPr marL="0" marR="0" algn="l">
                        <a:spcBef>
                          <a:spcPts val="0"/>
                        </a:spcBef>
                        <a:spcAft>
                          <a:spcPts val="0"/>
                        </a:spcAft>
                      </a:pPr>
                      <a:r>
                        <a:rPr lang="en-GB" sz="1100" kern="100" dirty="0">
                          <a:effectLst/>
                          <a:latin typeface="Poppins" panose="00000500000000000000" pitchFamily="2" charset="0"/>
                          <a:cs typeface="Poppins" panose="00000500000000000000" pitchFamily="2" charset="0"/>
                        </a:rPr>
                        <a:t>10 GW (production of 1 million metric tons of green hydrogen)</a:t>
                      </a:r>
                      <a:endParaRPr lang="en-US" sz="11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tc>
                  <a:txBody>
                    <a:bodyPr/>
                    <a:lstStyle/>
                    <a:p>
                      <a:pPr marL="0" marR="0" algn="l">
                        <a:spcBef>
                          <a:spcPts val="0"/>
                        </a:spcBef>
                        <a:spcAft>
                          <a:spcPts val="0"/>
                        </a:spcAft>
                      </a:pPr>
                      <a:r>
                        <a:rPr lang="en-GB" sz="1100" kern="100" dirty="0">
                          <a:effectLst/>
                          <a:latin typeface="Poppins" panose="00000500000000000000" pitchFamily="2" charset="0"/>
                          <a:cs typeface="Poppins" panose="00000500000000000000" pitchFamily="2" charset="0"/>
                        </a:rPr>
                        <a:t>2035</a:t>
                      </a:r>
                      <a:endParaRPr lang="en-US" sz="11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extLst>
                  <a:ext uri="{0D108BD9-81ED-4DB2-BD59-A6C34878D82A}">
                    <a16:rowId xmlns:a16="http://schemas.microsoft.com/office/drawing/2014/main" val="2055657318"/>
                  </a:ext>
                </a:extLst>
              </a:tr>
              <a:tr h="1733869">
                <a:tc>
                  <a:txBody>
                    <a:bodyPr/>
                    <a:lstStyle/>
                    <a:p>
                      <a:pPr marL="0" marR="0" algn="just">
                        <a:spcBef>
                          <a:spcPts val="0"/>
                        </a:spcBef>
                        <a:spcAft>
                          <a:spcPts val="0"/>
                        </a:spcAft>
                      </a:pPr>
                      <a:r>
                        <a:rPr lang="en-GB" sz="1050" kern="100" dirty="0">
                          <a:effectLst/>
                          <a:latin typeface="Poppins" panose="00000500000000000000" pitchFamily="2" charset="0"/>
                          <a:cs typeface="Poppins" panose="00000500000000000000" pitchFamily="2" charset="0"/>
                        </a:rPr>
                        <a:t>Netherlands</a:t>
                      </a:r>
                      <a:endParaRPr lang="en-US" sz="105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tc>
                  <a:txBody>
                    <a:bodyPr/>
                    <a:lstStyle/>
                    <a:p>
                      <a:pPr marL="0" marR="0" algn="l">
                        <a:spcBef>
                          <a:spcPts val="0"/>
                        </a:spcBef>
                        <a:spcAft>
                          <a:spcPts val="0"/>
                        </a:spcAft>
                      </a:pPr>
                      <a:r>
                        <a:rPr lang="en-GB" sz="1100" b="1" kern="100" dirty="0">
                          <a:effectLst/>
                          <a:latin typeface="Poppins" panose="00000500000000000000" pitchFamily="2" charset="0"/>
                          <a:cs typeface="Poppins" panose="00000500000000000000" pitchFamily="2" charset="0"/>
                        </a:rPr>
                        <a:t>NortH2</a:t>
                      </a:r>
                      <a:r>
                        <a:rPr lang="en-GB" sz="1100" kern="100" dirty="0">
                          <a:effectLst/>
                          <a:latin typeface="Poppins" panose="00000500000000000000" pitchFamily="2" charset="0"/>
                          <a:cs typeface="Poppins" panose="00000500000000000000" pitchFamily="2" charset="0"/>
                        </a:rPr>
                        <a:t>:  Eneco, Equinor, RWE, and Shell  have formed a consortium to explore the potential for producing, storing, and transporting green hydrogen on a large scale.</a:t>
                      </a:r>
                      <a:endParaRPr lang="en-US" sz="11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tc>
                  <a:txBody>
                    <a:bodyPr/>
                    <a:lstStyle/>
                    <a:p>
                      <a:pPr marL="0" marR="0" algn="l">
                        <a:spcBef>
                          <a:spcPts val="0"/>
                        </a:spcBef>
                        <a:spcAft>
                          <a:spcPts val="0"/>
                        </a:spcAft>
                      </a:pPr>
                      <a:r>
                        <a:rPr lang="en-GB" sz="1100" kern="100" dirty="0">
                          <a:effectLst/>
                          <a:latin typeface="Poppins" panose="00000500000000000000" pitchFamily="2" charset="0"/>
                          <a:cs typeface="Poppins" panose="00000500000000000000" pitchFamily="2" charset="0"/>
                        </a:rPr>
                        <a:t>4 GW</a:t>
                      </a:r>
                      <a:endParaRPr lang="en-US" sz="1100" kern="100" dirty="0">
                        <a:effectLst/>
                        <a:latin typeface="Poppins" panose="00000500000000000000" pitchFamily="2" charset="0"/>
                        <a:cs typeface="Poppins" panose="00000500000000000000" pitchFamily="2" charset="0"/>
                      </a:endParaRPr>
                    </a:p>
                    <a:p>
                      <a:pPr marL="0" marR="0" algn="l">
                        <a:spcBef>
                          <a:spcPts val="0"/>
                        </a:spcBef>
                        <a:spcAft>
                          <a:spcPts val="0"/>
                        </a:spcAft>
                      </a:pPr>
                      <a:r>
                        <a:rPr lang="en-GB" sz="1100" kern="100" dirty="0">
                          <a:effectLst/>
                          <a:latin typeface="Poppins" panose="00000500000000000000" pitchFamily="2" charset="0"/>
                          <a:cs typeface="Poppins" panose="00000500000000000000" pitchFamily="2" charset="0"/>
                        </a:rPr>
                        <a:t> </a:t>
                      </a:r>
                      <a:endParaRPr lang="en-US" sz="1100" kern="100" dirty="0">
                        <a:effectLst/>
                        <a:latin typeface="Poppins" panose="00000500000000000000" pitchFamily="2" charset="0"/>
                        <a:cs typeface="Poppins" panose="00000500000000000000" pitchFamily="2" charset="0"/>
                      </a:endParaRPr>
                    </a:p>
                    <a:p>
                      <a:pPr marL="0" marR="0" algn="l">
                        <a:spcBef>
                          <a:spcPts val="0"/>
                        </a:spcBef>
                        <a:spcAft>
                          <a:spcPts val="0"/>
                        </a:spcAft>
                      </a:pPr>
                      <a:r>
                        <a:rPr lang="en-GB" sz="1100" kern="100" dirty="0">
                          <a:effectLst/>
                          <a:latin typeface="Poppins" panose="00000500000000000000" pitchFamily="2" charset="0"/>
                          <a:cs typeface="Poppins" panose="00000500000000000000" pitchFamily="2" charset="0"/>
                        </a:rPr>
                        <a:t>10 GW (750,000 tons of green hydrogen per year)</a:t>
                      </a:r>
                      <a:endParaRPr lang="en-US" sz="11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tc>
                  <a:txBody>
                    <a:bodyPr/>
                    <a:lstStyle/>
                    <a:p>
                      <a:pPr marL="0" marR="0" algn="l">
                        <a:spcBef>
                          <a:spcPts val="0"/>
                        </a:spcBef>
                        <a:spcAft>
                          <a:spcPts val="0"/>
                        </a:spcAft>
                      </a:pPr>
                      <a:r>
                        <a:rPr lang="en-GB" sz="1100" kern="100" dirty="0">
                          <a:effectLst/>
                          <a:latin typeface="Poppins" panose="00000500000000000000" pitchFamily="2" charset="0"/>
                          <a:cs typeface="Poppins" panose="00000500000000000000" pitchFamily="2" charset="0"/>
                        </a:rPr>
                        <a:t>2030 and  </a:t>
                      </a:r>
                      <a:endParaRPr lang="en-US" sz="1100" kern="100" dirty="0">
                        <a:effectLst/>
                        <a:latin typeface="Poppins" panose="00000500000000000000" pitchFamily="2" charset="0"/>
                        <a:cs typeface="Poppins" panose="00000500000000000000" pitchFamily="2" charset="0"/>
                      </a:endParaRPr>
                    </a:p>
                    <a:p>
                      <a:pPr marL="0" marR="0" algn="l">
                        <a:spcBef>
                          <a:spcPts val="0"/>
                        </a:spcBef>
                        <a:spcAft>
                          <a:spcPts val="0"/>
                        </a:spcAft>
                      </a:pPr>
                      <a:r>
                        <a:rPr lang="en-GB" sz="1100" kern="100" dirty="0">
                          <a:effectLst/>
                          <a:latin typeface="Poppins" panose="00000500000000000000" pitchFamily="2" charset="0"/>
                          <a:cs typeface="Poppins" panose="00000500000000000000" pitchFamily="2" charset="0"/>
                        </a:rPr>
                        <a:t>2040</a:t>
                      </a:r>
                      <a:endParaRPr lang="en-US" sz="1100" kern="100" dirty="0">
                        <a:effectLst/>
                        <a:latin typeface="Poppins" panose="00000500000000000000" pitchFamily="2" charset="0"/>
                        <a:ea typeface="Yu Mincho" panose="02020400000000000000" pitchFamily="18" charset="-128"/>
                        <a:cs typeface="Poppins" panose="00000500000000000000" pitchFamily="2" charset="0"/>
                      </a:endParaRPr>
                    </a:p>
                  </a:txBody>
                  <a:tcPr marL="48111" marR="48111" marT="0" marB="0" anchor="ctr"/>
                </a:tc>
                <a:extLst>
                  <a:ext uri="{0D108BD9-81ED-4DB2-BD59-A6C34878D82A}">
                    <a16:rowId xmlns:a16="http://schemas.microsoft.com/office/drawing/2014/main" val="1019988752"/>
                  </a:ext>
                </a:extLst>
              </a:tr>
              <a:tr h="1907256">
                <a:tc>
                  <a:txBody>
                    <a:bodyPr/>
                    <a:lstStyle/>
                    <a:p>
                      <a:pPr marL="0" marR="0" algn="just">
                        <a:spcBef>
                          <a:spcPts val="0"/>
                        </a:spcBef>
                        <a:spcAft>
                          <a:spcPts val="0"/>
                        </a:spcAft>
                      </a:pPr>
                      <a:r>
                        <a:rPr lang="en-US" sz="1050" kern="100" dirty="0">
                          <a:effectLst/>
                          <a:latin typeface="Poppins" panose="00000500000000000000" pitchFamily="2" charset="0"/>
                          <a:ea typeface="Yu Mincho" panose="02020400000000000000" pitchFamily="18" charset="-128"/>
                          <a:cs typeface="Poppins" panose="00000500000000000000" pitchFamily="2" charset="0"/>
                        </a:rPr>
                        <a:t>Canada</a:t>
                      </a:r>
                    </a:p>
                  </a:txBody>
                  <a:tcPr marL="48111" marR="48111" marT="0" marB="0" anchor="ctr"/>
                </a:tc>
                <a:tc>
                  <a:txBody>
                    <a:bodyPr/>
                    <a:lstStyle/>
                    <a:p>
                      <a:pPr marL="0" marR="0" algn="l">
                        <a:spcBef>
                          <a:spcPts val="0"/>
                        </a:spcBef>
                        <a:spcAft>
                          <a:spcPts val="0"/>
                        </a:spcAft>
                      </a:pPr>
                      <a:r>
                        <a:rPr lang="en-US" sz="1100" b="1" kern="100" dirty="0">
                          <a:effectLst/>
                          <a:latin typeface="Poppins" panose="00000500000000000000" pitchFamily="2" charset="0"/>
                          <a:ea typeface="Yu Mincho" panose="02020400000000000000" pitchFamily="18" charset="-128"/>
                          <a:cs typeface="Poppins" panose="00000500000000000000" pitchFamily="2" charset="0"/>
                        </a:rPr>
                        <a:t>Spirit of Scotia</a:t>
                      </a:r>
                      <a:r>
                        <a:rPr lang="en-US" sz="1100" kern="100" dirty="0">
                          <a:effectLst/>
                          <a:latin typeface="Poppins" panose="00000500000000000000" pitchFamily="2" charset="0"/>
                          <a:ea typeface="Yu Mincho" panose="02020400000000000000" pitchFamily="18" charset="-128"/>
                          <a:cs typeface="Poppins" panose="00000500000000000000" pitchFamily="2" charset="0"/>
                        </a:rPr>
                        <a:t>: Green Hydrogen International has secured rights to develop green hydrogen production hub in Nova Scotia. Offshore wind will be a key energy provider. </a:t>
                      </a:r>
                    </a:p>
                  </a:txBody>
                  <a:tcPr marL="48111" marR="48111" marT="0" marB="0" anchor="ctr"/>
                </a:tc>
                <a:tc>
                  <a:txBody>
                    <a:bodyPr/>
                    <a:lstStyle/>
                    <a:p>
                      <a:pPr marL="0" marR="0" algn="l">
                        <a:spcBef>
                          <a:spcPts val="0"/>
                        </a:spcBef>
                        <a:spcAft>
                          <a:spcPts val="0"/>
                        </a:spcAft>
                      </a:pPr>
                      <a:r>
                        <a:rPr lang="en-US" sz="1100" kern="100" dirty="0">
                          <a:effectLst/>
                          <a:latin typeface="Poppins" panose="00000500000000000000" pitchFamily="2" charset="0"/>
                          <a:ea typeface="Yu Mincho" panose="02020400000000000000" pitchFamily="18" charset="-128"/>
                          <a:cs typeface="Poppins" panose="00000500000000000000" pitchFamily="2" charset="0"/>
                        </a:rPr>
                        <a:t>500GW total capacity </a:t>
                      </a:r>
                    </a:p>
                    <a:p>
                      <a:pPr marL="0" marR="0" algn="l">
                        <a:spcBef>
                          <a:spcPts val="0"/>
                        </a:spcBef>
                        <a:spcAft>
                          <a:spcPts val="0"/>
                        </a:spcAft>
                      </a:pPr>
                      <a:endParaRPr lang="en-US" sz="1100" kern="100" dirty="0">
                        <a:effectLst/>
                        <a:latin typeface="Poppins" panose="00000500000000000000" pitchFamily="2" charset="0"/>
                        <a:ea typeface="Yu Mincho" panose="02020400000000000000" pitchFamily="18" charset="-128"/>
                        <a:cs typeface="Poppins" panose="00000500000000000000" pitchFamily="2" charset="0"/>
                      </a:endParaRPr>
                    </a:p>
                    <a:p>
                      <a:pPr marL="0" marR="0" algn="l">
                        <a:spcBef>
                          <a:spcPts val="0"/>
                        </a:spcBef>
                        <a:spcAft>
                          <a:spcPts val="0"/>
                        </a:spcAft>
                      </a:pPr>
                      <a:r>
                        <a:rPr lang="en-US" sz="1100" kern="100" dirty="0">
                          <a:effectLst/>
                          <a:latin typeface="Poppins" panose="00000500000000000000" pitchFamily="2" charset="0"/>
                          <a:ea typeface="Yu Mincho" panose="02020400000000000000" pitchFamily="18" charset="-128"/>
                          <a:cs typeface="Poppins" panose="00000500000000000000" pitchFamily="2" charset="0"/>
                        </a:rPr>
                        <a:t>43000 kilo tonne per annum of H2</a:t>
                      </a:r>
                    </a:p>
                    <a:p>
                      <a:pPr marL="0" marR="0" algn="l">
                        <a:spcBef>
                          <a:spcPts val="0"/>
                        </a:spcBef>
                        <a:spcAft>
                          <a:spcPts val="0"/>
                        </a:spcAft>
                      </a:pPr>
                      <a:endParaRPr lang="en-US" sz="1100" kern="100" dirty="0">
                        <a:effectLst/>
                        <a:latin typeface="Poppins" panose="00000500000000000000" pitchFamily="2" charset="0"/>
                        <a:ea typeface="Yu Mincho" panose="02020400000000000000" pitchFamily="18" charset="-128"/>
                        <a:cs typeface="Poppins" panose="00000500000000000000" pitchFamily="2" charset="0"/>
                      </a:endParaRPr>
                    </a:p>
                    <a:p>
                      <a:pPr marL="0" marR="0" algn="l">
                        <a:spcBef>
                          <a:spcPts val="0"/>
                        </a:spcBef>
                        <a:spcAft>
                          <a:spcPts val="0"/>
                        </a:spcAft>
                      </a:pPr>
                      <a:r>
                        <a:rPr lang="en-US" sz="1100" kern="100" dirty="0">
                          <a:effectLst/>
                          <a:latin typeface="Poppins" panose="00000500000000000000" pitchFamily="2" charset="0"/>
                          <a:ea typeface="Yu Mincho" panose="02020400000000000000" pitchFamily="18" charset="-128"/>
                          <a:cs typeface="Poppins" panose="00000500000000000000" pitchFamily="2" charset="0"/>
                        </a:rPr>
                        <a:t>~302GW Electrolyser capacity </a:t>
                      </a:r>
                    </a:p>
                  </a:txBody>
                  <a:tcPr marL="48111" marR="48111" marT="0" marB="0" anchor="ctr"/>
                </a:tc>
                <a:tc>
                  <a:txBody>
                    <a:bodyPr/>
                    <a:lstStyle/>
                    <a:p>
                      <a:pPr marL="0" marR="0" algn="l">
                        <a:spcBef>
                          <a:spcPts val="0"/>
                        </a:spcBef>
                        <a:spcAft>
                          <a:spcPts val="0"/>
                        </a:spcAft>
                      </a:pPr>
                      <a:r>
                        <a:rPr lang="en-US" sz="1100" kern="100" dirty="0">
                          <a:effectLst/>
                          <a:latin typeface="Poppins" panose="00000500000000000000" pitchFamily="2" charset="0"/>
                          <a:ea typeface="Yu Mincho" panose="02020400000000000000" pitchFamily="18" charset="-128"/>
                          <a:cs typeface="Poppins" panose="00000500000000000000" pitchFamily="2" charset="0"/>
                        </a:rPr>
                        <a:t>2030</a:t>
                      </a:r>
                    </a:p>
                  </a:txBody>
                  <a:tcPr marL="48111" marR="48111" marT="0" marB="0" anchor="ctr"/>
                </a:tc>
                <a:extLst>
                  <a:ext uri="{0D108BD9-81ED-4DB2-BD59-A6C34878D82A}">
                    <a16:rowId xmlns:a16="http://schemas.microsoft.com/office/drawing/2014/main" val="3120471585"/>
                  </a:ext>
                </a:extLst>
              </a:tr>
            </a:tbl>
          </a:graphicData>
        </a:graphic>
      </p:graphicFrame>
      <p:cxnSp>
        <p:nvCxnSpPr>
          <p:cNvPr id="8" name="Straight Connector 7">
            <a:extLst>
              <a:ext uri="{FF2B5EF4-FFF2-40B4-BE49-F238E27FC236}">
                <a16:creationId xmlns:a16="http://schemas.microsoft.com/office/drawing/2014/main" id="{826BECF2-5E1F-51EF-2577-7555E895944E}"/>
              </a:ext>
            </a:extLst>
          </p:cNvPr>
          <p:cNvCxnSpPr/>
          <p:nvPr/>
        </p:nvCxnSpPr>
        <p:spPr>
          <a:xfrm>
            <a:off x="7191781" y="1065332"/>
            <a:ext cx="0" cy="5569813"/>
          </a:xfrm>
          <a:prstGeom prst="line">
            <a:avLst/>
          </a:prstGeom>
          <a:ln w="38100">
            <a:solidFill>
              <a:schemeClr val="tx2">
                <a:lumMod val="60000"/>
                <a:lumOff val="40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1416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42705C-F46E-D95C-40BB-0C373A763B3C}"/>
              </a:ext>
            </a:extLst>
          </p:cNvPr>
          <p:cNvSpPr>
            <a:spLocks noGrp="1"/>
          </p:cNvSpPr>
          <p:nvPr>
            <p:ph type="title"/>
          </p:nvPr>
        </p:nvSpPr>
        <p:spPr/>
        <p:txBody>
          <a:bodyPr/>
          <a:lstStyle/>
          <a:p>
            <a:r>
              <a:rPr lang="en-US" dirty="0"/>
              <a:t>Offshore Wind Ancillary Considerations </a:t>
            </a:r>
          </a:p>
        </p:txBody>
      </p:sp>
      <p:sp>
        <p:nvSpPr>
          <p:cNvPr id="5" name="TextBox 4">
            <a:extLst>
              <a:ext uri="{FF2B5EF4-FFF2-40B4-BE49-F238E27FC236}">
                <a16:creationId xmlns:a16="http://schemas.microsoft.com/office/drawing/2014/main" id="{4F39A05A-4A87-DAB3-9536-0992BA6A56E8}"/>
              </a:ext>
            </a:extLst>
          </p:cNvPr>
          <p:cNvSpPr txBox="1"/>
          <p:nvPr/>
        </p:nvSpPr>
        <p:spPr>
          <a:xfrm>
            <a:off x="330437" y="3276206"/>
            <a:ext cx="5712178" cy="3416320"/>
          </a:xfrm>
          <a:prstGeom prst="rect">
            <a:avLst/>
          </a:prstGeom>
          <a:solidFill>
            <a:schemeClr val="accent4"/>
          </a:solidFill>
        </p:spPr>
        <p:txBody>
          <a:bodyPr wrap="square" rtlCol="0">
            <a:spAutoFit/>
          </a:bodyPr>
          <a:lstStyle/>
          <a:p>
            <a:pPr algn="ctr"/>
            <a:r>
              <a:rPr lang="en-US" sz="1800" b="1" dirty="0">
                <a:latin typeface="Poppins" pitchFamily="2" charset="77"/>
                <a:cs typeface="Poppins" pitchFamily="2" charset="77"/>
              </a:rPr>
              <a:t>Grid Infrastructure </a:t>
            </a:r>
          </a:p>
          <a:p>
            <a:pPr marL="285750" indent="-285750">
              <a:buFont typeface="Wingdings" panose="05000000000000000000" pitchFamily="2" charset="2"/>
              <a:buChar char="Ø"/>
            </a:pPr>
            <a:endParaRPr lang="en-US" b="1" dirty="0">
              <a:latin typeface="Poppins" pitchFamily="2" charset="77"/>
              <a:cs typeface="Poppins" pitchFamily="2" charset="77"/>
            </a:endParaRPr>
          </a:p>
          <a:p>
            <a:pPr marL="285750" indent="-285750" algn="just">
              <a:buFont typeface="Wingdings" panose="05000000000000000000" pitchFamily="2" charset="2"/>
              <a:buChar char="Ø"/>
            </a:pPr>
            <a:r>
              <a:rPr lang="en-US" b="1" dirty="0">
                <a:latin typeface="Poppins" pitchFamily="2" charset="77"/>
                <a:cs typeface="Poppins" pitchFamily="2" charset="77"/>
              </a:rPr>
              <a:t>High-voltage direct current (HVDC) transmission </a:t>
            </a:r>
            <a:r>
              <a:rPr lang="en-US" dirty="0">
                <a:latin typeface="Poppins" pitchFamily="2" charset="77"/>
                <a:cs typeface="Poppins" pitchFamily="2" charset="77"/>
              </a:rPr>
              <a:t>is preferred over high-voltage alternating current (HVAC) transmission due to reactive resistance caused by long grid connections, both offshore and onshore. </a:t>
            </a:r>
          </a:p>
          <a:p>
            <a:pPr algn="just"/>
            <a:endParaRPr lang="en-US" dirty="0">
              <a:latin typeface="Poppins" pitchFamily="2" charset="77"/>
              <a:cs typeface="Poppins" pitchFamily="2" charset="77"/>
            </a:endParaRPr>
          </a:p>
          <a:p>
            <a:pPr marL="285750" indent="-285750" algn="just">
              <a:buFont typeface="Wingdings" panose="05000000000000000000" pitchFamily="2" charset="2"/>
              <a:buChar char="Ø"/>
            </a:pPr>
            <a:r>
              <a:rPr lang="en-US" b="1" dirty="0">
                <a:latin typeface="Poppins" pitchFamily="2" charset="77"/>
                <a:cs typeface="Poppins" pitchFamily="2" charset="77"/>
              </a:rPr>
              <a:t>Energy islands: </a:t>
            </a:r>
            <a:r>
              <a:rPr lang="en-US" dirty="0">
                <a:latin typeface="Poppins" pitchFamily="2" charset="77"/>
                <a:cs typeface="Poppins" pitchFamily="2" charset="77"/>
              </a:rPr>
              <a:t>Innovative approach to gather energy from offshore wind farms and supply it to various end use and storage sectors. </a:t>
            </a:r>
          </a:p>
        </p:txBody>
      </p:sp>
      <p:sp>
        <p:nvSpPr>
          <p:cNvPr id="6" name="TextBox 5">
            <a:extLst>
              <a:ext uri="{FF2B5EF4-FFF2-40B4-BE49-F238E27FC236}">
                <a16:creationId xmlns:a16="http://schemas.microsoft.com/office/drawing/2014/main" id="{FB4DB00C-691C-589B-DB40-DCD808E841BA}"/>
              </a:ext>
            </a:extLst>
          </p:cNvPr>
          <p:cNvSpPr txBox="1"/>
          <p:nvPr/>
        </p:nvSpPr>
        <p:spPr>
          <a:xfrm>
            <a:off x="6149387" y="1002088"/>
            <a:ext cx="5605409" cy="3416320"/>
          </a:xfrm>
          <a:prstGeom prst="rect">
            <a:avLst/>
          </a:prstGeom>
          <a:solidFill>
            <a:srgbClr val="00B0F0"/>
          </a:solidFill>
        </p:spPr>
        <p:txBody>
          <a:bodyPr wrap="square" rtlCol="0">
            <a:spAutoFit/>
          </a:bodyPr>
          <a:lstStyle/>
          <a:p>
            <a:pPr algn="ctr"/>
            <a:r>
              <a:rPr lang="en-US" sz="1800" b="1" dirty="0">
                <a:latin typeface="Poppins" pitchFamily="2" charset="77"/>
                <a:cs typeface="Poppins" pitchFamily="2" charset="77"/>
              </a:rPr>
              <a:t>Port Infrastructure</a:t>
            </a:r>
          </a:p>
          <a:p>
            <a:endParaRPr lang="en-US" b="1" dirty="0">
              <a:latin typeface="Poppins" pitchFamily="2" charset="77"/>
              <a:cs typeface="Poppins" pitchFamily="2" charset="77"/>
            </a:endParaRPr>
          </a:p>
          <a:p>
            <a:pPr marL="285750" indent="-285750" algn="just">
              <a:buFont typeface="Wingdings" panose="05000000000000000000" pitchFamily="2" charset="2"/>
              <a:buChar char="Ø"/>
            </a:pPr>
            <a:r>
              <a:rPr lang="en-US" dirty="0">
                <a:latin typeface="Poppins" pitchFamily="2" charset="77"/>
                <a:cs typeface="Poppins" pitchFamily="2" charset="77"/>
              </a:rPr>
              <a:t>Many markets lack the necessary ports and infrastructure to support assembly of large foundations and blades associated with of floating wind technologies. </a:t>
            </a:r>
          </a:p>
          <a:p>
            <a:pPr algn="just"/>
            <a:endParaRPr lang="en-US" dirty="0">
              <a:latin typeface="Poppins" pitchFamily="2" charset="77"/>
              <a:cs typeface="Poppins" pitchFamily="2" charset="77"/>
            </a:endParaRPr>
          </a:p>
          <a:p>
            <a:pPr marL="285750" indent="-285750" algn="just">
              <a:buFont typeface="Wingdings" panose="05000000000000000000" pitchFamily="2" charset="2"/>
              <a:buChar char="Ø"/>
            </a:pPr>
            <a:r>
              <a:rPr lang="en-US" dirty="0" err="1">
                <a:latin typeface="Poppins" pitchFamily="2" charset="77"/>
                <a:cs typeface="Poppins" pitchFamily="2" charset="77"/>
              </a:rPr>
              <a:t>WindEurope</a:t>
            </a:r>
            <a:r>
              <a:rPr lang="en-US" dirty="0">
                <a:latin typeface="Poppins" pitchFamily="2" charset="77"/>
                <a:cs typeface="Poppins" pitchFamily="2" charset="77"/>
              </a:rPr>
              <a:t> has estimated that European ports will require an investment of </a:t>
            </a:r>
            <a:r>
              <a:rPr lang="en-US" b="1" dirty="0">
                <a:latin typeface="Poppins" pitchFamily="2" charset="77"/>
                <a:cs typeface="Poppins" pitchFamily="2" charset="77"/>
              </a:rPr>
              <a:t>€6.5 billion over the period to 2030 </a:t>
            </a:r>
            <a:r>
              <a:rPr lang="en-US" dirty="0">
                <a:latin typeface="Poppins" pitchFamily="2" charset="77"/>
                <a:cs typeface="Poppins" pitchFamily="2" charset="77"/>
              </a:rPr>
              <a:t>to facilitate the growth of offshore wind and reach the goal of </a:t>
            </a:r>
            <a:r>
              <a:rPr lang="en-US" b="1" dirty="0">
                <a:latin typeface="Poppins" pitchFamily="2" charset="77"/>
                <a:cs typeface="Poppins" pitchFamily="2" charset="77"/>
              </a:rPr>
              <a:t>110 GW </a:t>
            </a:r>
            <a:r>
              <a:rPr lang="en-US" dirty="0">
                <a:latin typeface="Poppins" pitchFamily="2" charset="77"/>
                <a:cs typeface="Poppins" pitchFamily="2" charset="77"/>
              </a:rPr>
              <a:t>by 2030</a:t>
            </a:r>
          </a:p>
        </p:txBody>
      </p:sp>
      <p:sp>
        <p:nvSpPr>
          <p:cNvPr id="8" name="Arrow: Curved Right 7">
            <a:extLst>
              <a:ext uri="{FF2B5EF4-FFF2-40B4-BE49-F238E27FC236}">
                <a16:creationId xmlns:a16="http://schemas.microsoft.com/office/drawing/2014/main" id="{7D141D5C-633B-42BB-0C2B-BCC0B1C8CFEB}"/>
              </a:ext>
            </a:extLst>
          </p:cNvPr>
          <p:cNvSpPr/>
          <p:nvPr/>
        </p:nvSpPr>
        <p:spPr>
          <a:xfrm rot="2826671">
            <a:off x="3609974" y="1702986"/>
            <a:ext cx="2228850" cy="7239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Right 8">
            <a:extLst>
              <a:ext uri="{FF2B5EF4-FFF2-40B4-BE49-F238E27FC236}">
                <a16:creationId xmlns:a16="http://schemas.microsoft.com/office/drawing/2014/main" id="{EFCC40D8-51D1-0EF1-8D54-1577FAFB5056}"/>
              </a:ext>
            </a:extLst>
          </p:cNvPr>
          <p:cNvSpPr/>
          <p:nvPr/>
        </p:nvSpPr>
        <p:spPr>
          <a:xfrm rot="13411933">
            <a:off x="6315073" y="5086441"/>
            <a:ext cx="2228850" cy="7239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9018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E6AE01C8-78D9-40BE-7E50-8D7D387262DF}"/>
              </a:ext>
            </a:extLst>
          </p:cNvPr>
          <p:cNvPicPr>
            <a:picLocks noChangeAspect="1"/>
          </p:cNvPicPr>
          <p:nvPr/>
        </p:nvPicPr>
        <p:blipFill>
          <a:blip r:embed="rId2"/>
          <a:stretch>
            <a:fillRect/>
          </a:stretch>
        </p:blipFill>
        <p:spPr>
          <a:xfrm>
            <a:off x="3588781" y="1083202"/>
            <a:ext cx="5245100" cy="5003800"/>
          </a:xfrm>
          <a:prstGeom prst="rect">
            <a:avLst/>
          </a:prstGeom>
        </p:spPr>
      </p:pic>
      <p:sp>
        <p:nvSpPr>
          <p:cNvPr id="19" name="TextBox 18">
            <a:extLst>
              <a:ext uri="{FF2B5EF4-FFF2-40B4-BE49-F238E27FC236}">
                <a16:creationId xmlns:a16="http://schemas.microsoft.com/office/drawing/2014/main" id="{5414BF4A-074B-4CD6-72D1-C838E1121415}"/>
              </a:ext>
            </a:extLst>
          </p:cNvPr>
          <p:cNvSpPr txBox="1"/>
          <p:nvPr/>
        </p:nvSpPr>
        <p:spPr>
          <a:xfrm>
            <a:off x="3198411" y="65041"/>
            <a:ext cx="579517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Invention trends in offshore wind</a:t>
            </a:r>
          </a:p>
        </p:txBody>
      </p:sp>
      <p:sp>
        <p:nvSpPr>
          <p:cNvPr id="20" name="TextBox 19">
            <a:extLst>
              <a:ext uri="{FF2B5EF4-FFF2-40B4-BE49-F238E27FC236}">
                <a16:creationId xmlns:a16="http://schemas.microsoft.com/office/drawing/2014/main" id="{87335048-1CC1-8C61-7EDF-F693806C3735}"/>
              </a:ext>
            </a:extLst>
          </p:cNvPr>
          <p:cNvSpPr txBox="1"/>
          <p:nvPr/>
        </p:nvSpPr>
        <p:spPr>
          <a:xfrm>
            <a:off x="2551598" y="576644"/>
            <a:ext cx="708879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rPr>
              <a:t>“Offshore Wind Energy: Patent Insight Report”</a:t>
            </a:r>
          </a:p>
        </p:txBody>
      </p:sp>
      <p:pic>
        <p:nvPicPr>
          <p:cNvPr id="21" name="Picture 4" descr="Silesian University of Technology | The success of the Silesian University  of Technology in the ranking of the European Patent Office - EPO Patent  Index 2020">
            <a:extLst>
              <a:ext uri="{FF2B5EF4-FFF2-40B4-BE49-F238E27FC236}">
                <a16:creationId xmlns:a16="http://schemas.microsoft.com/office/drawing/2014/main" id="{573AB80A-B8F6-EDAC-E8AE-E99A1C867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2493" y="171936"/>
            <a:ext cx="1324800" cy="6772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nternational Renewable Energy Agency - Wikipedia">
            <a:extLst>
              <a:ext uri="{FF2B5EF4-FFF2-40B4-BE49-F238E27FC236}">
                <a16:creationId xmlns:a16="http://schemas.microsoft.com/office/drawing/2014/main" id="{75AB6B07-EE4C-583E-E1C2-1BF7270DE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2" y="48017"/>
            <a:ext cx="2295182" cy="858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0152CAE-E704-8C9C-4112-AB163AF1599E}"/>
              </a:ext>
            </a:extLst>
          </p:cNvPr>
          <p:cNvPicPr>
            <a:picLocks noChangeAspect="1"/>
          </p:cNvPicPr>
          <p:nvPr/>
        </p:nvPicPr>
        <p:blipFill>
          <a:blip r:embed="rId5"/>
          <a:stretch>
            <a:fillRect/>
          </a:stretch>
        </p:blipFill>
        <p:spPr>
          <a:xfrm>
            <a:off x="5181482" y="2580752"/>
            <a:ext cx="1822501" cy="1822501"/>
          </a:xfrm>
          <a:prstGeom prst="rect">
            <a:avLst/>
          </a:prstGeom>
        </p:spPr>
      </p:pic>
      <p:sp>
        <p:nvSpPr>
          <p:cNvPr id="16" name="TextBox 15">
            <a:extLst>
              <a:ext uri="{FF2B5EF4-FFF2-40B4-BE49-F238E27FC236}">
                <a16:creationId xmlns:a16="http://schemas.microsoft.com/office/drawing/2014/main" id="{C74F6493-4C46-FEFC-8FFD-08A18AF4A32E}"/>
              </a:ext>
            </a:extLst>
          </p:cNvPr>
          <p:cNvSpPr txBox="1"/>
          <p:nvPr/>
        </p:nvSpPr>
        <p:spPr>
          <a:xfrm>
            <a:off x="7910138" y="1224994"/>
            <a:ext cx="4206693" cy="1160574"/>
          </a:xfrm>
          <a:prstGeom prst="rect">
            <a:avLst/>
          </a:prstGeom>
          <a:noFill/>
        </p:spPr>
        <p:txBody>
          <a:bodyPr wrap="square">
            <a:spAutoFit/>
          </a:bodyPr>
          <a:lstStyle/>
          <a:p>
            <a:pPr marL="0" marR="0" lvl="0" indent="0" algn="l" defTabSz="914400" rtl="0" eaLnBrk="1" fontAlgn="auto" latinLnBrk="0" hangingPunct="1">
              <a:lnSpc>
                <a:spcPts val="114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1. Increased invention in offshore wind with dominance in Europa, Asia and USA emerging as future market</a:t>
            </a:r>
            <a:r>
              <a:rPr kumimoji="0" lang="en-GB" sz="1200" b="1" i="0" u="none" strike="noStrike" kern="1200" cap="none" spc="0" normalizeH="0" baseline="0" noProof="0" dirty="0">
                <a:ln>
                  <a:noFill/>
                </a:ln>
                <a:solidFill>
                  <a:srgbClr val="313843"/>
                </a:solidFill>
                <a:effectLst/>
                <a:uLnTx/>
                <a:uFillTx/>
                <a:latin typeface="Poppins" panose="00000500000000000000" pitchFamily="2" charset="0"/>
                <a:ea typeface="+mn-ea"/>
                <a:cs typeface="Poppins" panose="00000500000000000000" pitchFamily="2" charset="0"/>
              </a:rPr>
              <a:t>.</a:t>
            </a:r>
          </a:p>
          <a:p>
            <a:pPr marL="0" marR="0" lvl="0" indent="0" algn="l" defTabSz="914400" rtl="0" eaLnBrk="1" fontAlgn="auto" latinLnBrk="0" hangingPunct="1">
              <a:lnSpc>
                <a:spcPts val="104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313843"/>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ts val="104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Seven European countries top the International Patent Families (IPFs) list. The USA is third, with China and Japan at fourth and fifth, and Korea at 11th. China leads in non-IPF patents due to its reliance on the domestic offshore wind market.</a:t>
            </a:r>
          </a:p>
        </p:txBody>
      </p:sp>
      <p:sp>
        <p:nvSpPr>
          <p:cNvPr id="17" name="TextBox 16">
            <a:extLst>
              <a:ext uri="{FF2B5EF4-FFF2-40B4-BE49-F238E27FC236}">
                <a16:creationId xmlns:a16="http://schemas.microsoft.com/office/drawing/2014/main" id="{18612FE7-E351-321A-E96B-C90C95F68F07}"/>
              </a:ext>
            </a:extLst>
          </p:cNvPr>
          <p:cNvSpPr txBox="1"/>
          <p:nvPr/>
        </p:nvSpPr>
        <p:spPr>
          <a:xfrm>
            <a:off x="8562841" y="2511001"/>
            <a:ext cx="3404452" cy="1256370"/>
          </a:xfrm>
          <a:prstGeom prst="rect">
            <a:avLst/>
          </a:prstGeom>
          <a:noFill/>
        </p:spPr>
        <p:txBody>
          <a:bodyPr wrap="square">
            <a:spAutoFit/>
          </a:bodyPr>
          <a:lstStyle/>
          <a:p>
            <a:pPr marL="0" marR="0" lvl="0" indent="0" algn="l" defTabSz="914400" rtl="0" eaLnBrk="1" fontAlgn="auto" latinLnBrk="0" hangingPunct="1">
              <a:lnSpc>
                <a:spcPts val="118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2. Floating foundation, logistics and green hydrogen attract invention activity. </a:t>
            </a:r>
          </a:p>
          <a:p>
            <a:pPr marL="0" marR="0" lvl="0" indent="0" algn="l" defTabSz="914400" rtl="0" eaLnBrk="1" fontAlgn="auto" latinLnBrk="0" hangingPunct="1">
              <a:lnSpc>
                <a:spcPts val="108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313843"/>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ts val="108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Offshore wind innovations primarily focus on floating foundations, transportation equipment, and turbine installation. Notably, there's a growing trend in combining offshore wind with electrolysers.</a:t>
            </a:r>
          </a:p>
        </p:txBody>
      </p:sp>
      <p:sp>
        <p:nvSpPr>
          <p:cNvPr id="18" name="TextBox 17">
            <a:extLst>
              <a:ext uri="{FF2B5EF4-FFF2-40B4-BE49-F238E27FC236}">
                <a16:creationId xmlns:a16="http://schemas.microsoft.com/office/drawing/2014/main" id="{A69CE253-06E5-38CD-CA6A-06A2F2F10A0A}"/>
              </a:ext>
            </a:extLst>
          </p:cNvPr>
          <p:cNvSpPr txBox="1"/>
          <p:nvPr/>
        </p:nvSpPr>
        <p:spPr>
          <a:xfrm>
            <a:off x="8562841" y="3958077"/>
            <a:ext cx="3404453" cy="1015919"/>
          </a:xfrm>
          <a:prstGeom prst="rect">
            <a:avLst/>
          </a:prstGeom>
          <a:noFill/>
        </p:spPr>
        <p:txBody>
          <a:bodyPr wrap="square">
            <a:spAutoFit/>
          </a:bodyPr>
          <a:lstStyle/>
          <a:p>
            <a:pPr marL="0" marR="0" lvl="0" indent="0" algn="l" defTabSz="914400" rtl="0" eaLnBrk="1" fontAlgn="auto" latinLnBrk="0" hangingPunct="1">
              <a:lnSpc>
                <a:spcPts val="114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13843"/>
                </a:solidFill>
                <a:effectLst/>
                <a:uLnTx/>
                <a:uFillTx/>
                <a:latin typeface="Poppins" panose="00000500000000000000" pitchFamily="2" charset="0"/>
                <a:ea typeface="+mn-ea"/>
                <a:cs typeface="Poppins" panose="00000500000000000000" pitchFamily="2" charset="0"/>
              </a:rPr>
              <a:t>3. </a:t>
            </a:r>
            <a:r>
              <a:rPr kumimoji="0" lang="en-GB" sz="12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Floating foundations pose to expand offshore wind Markets.</a:t>
            </a:r>
          </a:p>
          <a:p>
            <a:pPr marL="0" marR="0" lvl="0" indent="0" algn="l" defTabSz="914400" rtl="0" eaLnBrk="1" fontAlgn="auto" latinLnBrk="0" hangingPunct="1">
              <a:lnSpc>
                <a:spcPts val="104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313843"/>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ts val="104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Market trends show increasing interest in developing floating foundations for placing turbines in deep, wind-rich waters. Patent data confirms active innovation in this technology sector.</a:t>
            </a:r>
          </a:p>
        </p:txBody>
      </p:sp>
      <p:sp>
        <p:nvSpPr>
          <p:cNvPr id="24" name="TextBox 23">
            <a:extLst>
              <a:ext uri="{FF2B5EF4-FFF2-40B4-BE49-F238E27FC236}">
                <a16:creationId xmlns:a16="http://schemas.microsoft.com/office/drawing/2014/main" id="{B8CA55B4-E482-F39E-5BB6-2A6CD7FA7AD1}"/>
              </a:ext>
            </a:extLst>
          </p:cNvPr>
          <p:cNvSpPr txBox="1"/>
          <p:nvPr/>
        </p:nvSpPr>
        <p:spPr>
          <a:xfrm>
            <a:off x="7937052" y="5112991"/>
            <a:ext cx="4057154" cy="1102481"/>
          </a:xfrm>
          <a:prstGeom prst="rect">
            <a:avLst/>
          </a:prstGeom>
          <a:noFill/>
        </p:spPr>
        <p:txBody>
          <a:bodyPr wrap="square">
            <a:spAutoFit/>
          </a:bodyPr>
          <a:lstStyle/>
          <a:p>
            <a:pPr marL="0" marR="0" lvl="0" indent="0" algn="l" defTabSz="914400" rtl="0" eaLnBrk="1" fontAlgn="auto" latinLnBrk="0" hangingPunct="1">
              <a:lnSpc>
                <a:spcPts val="116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4. Tower and blade designs to reduce steel demand and enhance sustainability</a:t>
            </a:r>
            <a:r>
              <a:rPr kumimoji="0" lang="en-GB" sz="1200" b="1" i="0" u="none" strike="noStrike" kern="1200" cap="none" spc="0" normalizeH="0" baseline="0" noProof="0" dirty="0">
                <a:ln>
                  <a:noFill/>
                </a:ln>
                <a:solidFill>
                  <a:srgbClr val="313843"/>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ts val="106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ts val="106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In the offshore wind sector, players are investigating concrete and lattice towers, as well as sustainable, recyclable blades to reduce steel demand, tackle manufacturing and transportation challenges, and promote circularity.</a:t>
            </a:r>
          </a:p>
        </p:txBody>
      </p:sp>
      <p:cxnSp>
        <p:nvCxnSpPr>
          <p:cNvPr id="26" name="Straight Connector 25">
            <a:extLst>
              <a:ext uri="{FF2B5EF4-FFF2-40B4-BE49-F238E27FC236}">
                <a16:creationId xmlns:a16="http://schemas.microsoft.com/office/drawing/2014/main" id="{DD952C70-F652-54A9-B315-8BE33BCB3B32}"/>
              </a:ext>
            </a:extLst>
          </p:cNvPr>
          <p:cNvCxnSpPr>
            <a:cxnSpLocks/>
          </p:cNvCxnSpPr>
          <p:nvPr/>
        </p:nvCxnSpPr>
        <p:spPr>
          <a:xfrm flipH="1">
            <a:off x="4188521" y="1795019"/>
            <a:ext cx="1262885" cy="0"/>
          </a:xfrm>
          <a:prstGeom prst="line">
            <a:avLst/>
          </a:prstGeom>
          <a:ln w="12700">
            <a:solidFill>
              <a:srgbClr val="28B8B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9793E24-24F5-94A1-492D-E55F56EF02DA}"/>
              </a:ext>
            </a:extLst>
          </p:cNvPr>
          <p:cNvCxnSpPr>
            <a:cxnSpLocks/>
          </p:cNvCxnSpPr>
          <p:nvPr/>
        </p:nvCxnSpPr>
        <p:spPr>
          <a:xfrm flipH="1">
            <a:off x="3588780" y="2927154"/>
            <a:ext cx="1018010" cy="0"/>
          </a:xfrm>
          <a:prstGeom prst="line">
            <a:avLst/>
          </a:prstGeom>
          <a:ln w="12700">
            <a:solidFill>
              <a:srgbClr val="5B5B5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75409B-270A-6423-1C83-3356175ACAFD}"/>
              </a:ext>
            </a:extLst>
          </p:cNvPr>
          <p:cNvCxnSpPr>
            <a:cxnSpLocks/>
          </p:cNvCxnSpPr>
          <p:nvPr/>
        </p:nvCxnSpPr>
        <p:spPr>
          <a:xfrm flipH="1">
            <a:off x="6820932" y="1787665"/>
            <a:ext cx="1089206"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D916FDC-8E86-DBED-7125-5C2FEE3BD398}"/>
              </a:ext>
            </a:extLst>
          </p:cNvPr>
          <p:cNvCxnSpPr>
            <a:cxnSpLocks/>
          </p:cNvCxnSpPr>
          <p:nvPr/>
        </p:nvCxnSpPr>
        <p:spPr>
          <a:xfrm flipH="1">
            <a:off x="7664137" y="3088521"/>
            <a:ext cx="915625" cy="0"/>
          </a:xfrm>
          <a:prstGeom prst="line">
            <a:avLst/>
          </a:prstGeom>
          <a:ln w="12700">
            <a:solidFill>
              <a:srgbClr val="72B844"/>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7FDDB0B-E54D-61C3-2487-03F63868D7D2}"/>
              </a:ext>
            </a:extLst>
          </p:cNvPr>
          <p:cNvSpPr txBox="1"/>
          <p:nvPr/>
        </p:nvSpPr>
        <p:spPr>
          <a:xfrm>
            <a:off x="25439" y="5114299"/>
            <a:ext cx="4179575" cy="1169551"/>
          </a:xfrm>
          <a:prstGeom prst="rect">
            <a:avLst/>
          </a:prstGeom>
          <a:noFill/>
        </p:spPr>
        <p:txBody>
          <a:bodyPr wrap="square">
            <a:spAutoFit/>
          </a:bodyPr>
          <a:lstStyle/>
          <a:p>
            <a:pPr marL="0" marR="0" lvl="0" indent="0" algn="r" defTabSz="914400" rtl="0" eaLnBrk="1" fontAlgn="auto" latinLnBrk="0" hangingPunct="1">
              <a:lnSpc>
                <a:spcPts val="116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5. Trend to increase use of rare earth materials in drive trains.</a:t>
            </a:r>
          </a:p>
          <a:p>
            <a:pPr marL="0" marR="0" lvl="0" indent="0" algn="r" defTabSz="914400" rtl="0" eaLnBrk="1" fontAlgn="auto" latinLnBrk="0" hangingPunct="1">
              <a:lnSpc>
                <a:spcPts val="1160"/>
              </a:lnSpc>
              <a:spcBef>
                <a:spcPts val="0"/>
              </a:spcBef>
              <a:spcAft>
                <a:spcPts val="0"/>
              </a:spcAft>
              <a:buClrTx/>
              <a:buSzTx/>
              <a:buFontTx/>
              <a:buNone/>
              <a:tabLst/>
              <a:defRPr/>
            </a:pPr>
            <a:br>
              <a:rPr kumimoji="0" lang="en-GB" sz="1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br>
            <a:r>
              <a:rPr kumimoji="0" lang="en-GB" sz="9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The trend shows continued interest for direct-drive systems due to their cost-effective power density, but this leads to more use of permanent synchronous magnet generators and increased demand for rare earth materials.</a:t>
            </a:r>
          </a:p>
        </p:txBody>
      </p:sp>
      <p:sp>
        <p:nvSpPr>
          <p:cNvPr id="33" name="TextBox 32">
            <a:extLst>
              <a:ext uri="{FF2B5EF4-FFF2-40B4-BE49-F238E27FC236}">
                <a16:creationId xmlns:a16="http://schemas.microsoft.com/office/drawing/2014/main" id="{A733F623-DAE3-1CD5-E635-18D119E56C70}"/>
              </a:ext>
            </a:extLst>
          </p:cNvPr>
          <p:cNvSpPr txBox="1"/>
          <p:nvPr/>
        </p:nvSpPr>
        <p:spPr>
          <a:xfrm>
            <a:off x="87218" y="3530396"/>
            <a:ext cx="3518483" cy="1471172"/>
          </a:xfrm>
          <a:prstGeom prst="rect">
            <a:avLst/>
          </a:prstGeom>
          <a:noFill/>
        </p:spPr>
        <p:txBody>
          <a:bodyPr wrap="square">
            <a:spAutoFit/>
          </a:bodyPr>
          <a:lstStyle/>
          <a:p>
            <a:pPr marL="0" marR="0" lvl="0" indent="0" algn="r" defTabSz="914400" rtl="0" eaLnBrk="1" fontAlgn="auto" latinLnBrk="0" hangingPunct="1">
              <a:lnSpc>
                <a:spcPts val="116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6. On-site energy storage and hydrogen production to balance power systems and create additional value.</a:t>
            </a:r>
          </a:p>
          <a:p>
            <a:pPr marL="0" marR="0" lvl="0" indent="0" algn="r" defTabSz="914400" rtl="0" eaLnBrk="1" fontAlgn="auto" latinLnBrk="0" hangingPunct="1">
              <a:lnSpc>
                <a:spcPts val="116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endParaRP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A growing focus on flexible energy systems is evident to address renewable technology variability. Offshore wind energy patent data indicates a rising interest in energy storage, particularly in combining offshore wind with hydrogen production to aid decarbonization.</a:t>
            </a:r>
            <a:endParaRPr kumimoji="0" lang="en-GB" sz="900" b="0" i="0" u="none" strike="noStrike" kern="1200" cap="none" spc="0" normalizeH="0" baseline="0" noProof="0" dirty="0">
              <a:ln>
                <a:noFill/>
              </a:ln>
              <a:solidFill>
                <a:srgbClr val="313843"/>
              </a:solidFill>
              <a:effectLst/>
              <a:uLnTx/>
              <a:uFillTx/>
              <a:latin typeface="Poppins" panose="00000500000000000000" pitchFamily="2" charset="0"/>
              <a:ea typeface="+mn-ea"/>
              <a:cs typeface="Poppins" panose="00000500000000000000" pitchFamily="2" charset="0"/>
            </a:endParaRPr>
          </a:p>
        </p:txBody>
      </p:sp>
      <p:sp>
        <p:nvSpPr>
          <p:cNvPr id="34" name="TextBox 33">
            <a:extLst>
              <a:ext uri="{FF2B5EF4-FFF2-40B4-BE49-F238E27FC236}">
                <a16:creationId xmlns:a16="http://schemas.microsoft.com/office/drawing/2014/main" id="{80A8CAB0-70B9-E5DF-5E83-049A21354A98}"/>
              </a:ext>
            </a:extLst>
          </p:cNvPr>
          <p:cNvSpPr txBox="1"/>
          <p:nvPr/>
        </p:nvSpPr>
        <p:spPr>
          <a:xfrm>
            <a:off x="68948" y="2253498"/>
            <a:ext cx="3518483" cy="1107996"/>
          </a:xfrm>
          <a:prstGeom prst="rect">
            <a:avLst/>
          </a:prstGeom>
          <a:noFill/>
        </p:spPr>
        <p:txBody>
          <a:bodyPr wrap="square">
            <a:spAutoFit/>
          </a:bodyPr>
          <a:lstStyle/>
          <a:p>
            <a:pPr marL="0" marR="0" lvl="0" indent="0" algn="r" defTabSz="914400" rtl="0" eaLnBrk="1" fontAlgn="auto" latinLnBrk="0" hangingPunct="1">
              <a:lnSpc>
                <a:spcPts val="116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7. Uptake of submarine electrical infrastructure.</a:t>
            </a:r>
          </a:p>
          <a:p>
            <a:pPr marL="0" marR="0" lvl="0" indent="0" algn="r" defTabSz="914400" rtl="0" eaLnBrk="1" fontAlgn="auto" latinLnBrk="0" hangingPunct="1">
              <a:lnSpc>
                <a:spcPts val="116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The need for transmission infrastructure is also driving innovation activities and patent data reveals that there are many corresponding innovations in submarine cabling to connect supply and demand cost effectively.</a:t>
            </a:r>
          </a:p>
        </p:txBody>
      </p:sp>
      <p:cxnSp>
        <p:nvCxnSpPr>
          <p:cNvPr id="35" name="Straight Connector 34">
            <a:extLst>
              <a:ext uri="{FF2B5EF4-FFF2-40B4-BE49-F238E27FC236}">
                <a16:creationId xmlns:a16="http://schemas.microsoft.com/office/drawing/2014/main" id="{58C1E97F-22F2-D95E-B165-1448EAFD97AE}"/>
              </a:ext>
            </a:extLst>
          </p:cNvPr>
          <p:cNvCxnSpPr>
            <a:cxnSpLocks/>
          </p:cNvCxnSpPr>
          <p:nvPr/>
        </p:nvCxnSpPr>
        <p:spPr>
          <a:xfrm flipH="1">
            <a:off x="3588779" y="4508197"/>
            <a:ext cx="719122"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1786AF-26DB-81CB-E46B-FD0224218303}"/>
              </a:ext>
            </a:extLst>
          </p:cNvPr>
          <p:cNvCxnSpPr>
            <a:cxnSpLocks/>
          </p:cNvCxnSpPr>
          <p:nvPr/>
        </p:nvCxnSpPr>
        <p:spPr>
          <a:xfrm>
            <a:off x="7681060" y="4555591"/>
            <a:ext cx="881781" cy="0"/>
          </a:xfrm>
          <a:prstGeom prst="line">
            <a:avLst/>
          </a:prstGeom>
          <a:ln w="12700">
            <a:solidFill>
              <a:srgbClr val="5B5B5D"/>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5441B38-60E6-2235-57B1-8C416C2AB99C}"/>
              </a:ext>
            </a:extLst>
          </p:cNvPr>
          <p:cNvSpPr txBox="1"/>
          <p:nvPr/>
        </p:nvSpPr>
        <p:spPr>
          <a:xfrm>
            <a:off x="0" y="1153197"/>
            <a:ext cx="4188521" cy="869469"/>
          </a:xfrm>
          <a:prstGeom prst="rect">
            <a:avLst/>
          </a:prstGeom>
          <a:noFill/>
        </p:spPr>
        <p:txBody>
          <a:bodyPr wrap="square">
            <a:spAutoFit/>
          </a:bodyPr>
          <a:lstStyle/>
          <a:p>
            <a:pPr marL="0" marR="0" lvl="0" indent="0" algn="r" defTabSz="914400" rtl="0" eaLnBrk="1" fontAlgn="auto" latinLnBrk="0" hangingPunct="1">
              <a:lnSpc>
                <a:spcPts val="126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8. Moderate interest in hybridising offshore wind with other energy generation sources. </a:t>
            </a:r>
            <a:br>
              <a:rPr kumimoji="0" lang="en-GB" sz="13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br>
            <a:endParaRPr kumimoji="0" lang="en-GB" sz="9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Efforts are increasing to combine offshore energy with PV and ocean energy. Patent insights show consistent innovation activity since 2013. </a:t>
            </a:r>
          </a:p>
        </p:txBody>
      </p:sp>
      <p:cxnSp>
        <p:nvCxnSpPr>
          <p:cNvPr id="40" name="Straight Connector 39">
            <a:extLst>
              <a:ext uri="{FF2B5EF4-FFF2-40B4-BE49-F238E27FC236}">
                <a16:creationId xmlns:a16="http://schemas.microsoft.com/office/drawing/2014/main" id="{E67CA0DE-3A77-3E94-1E56-254BB9F6FA26}"/>
              </a:ext>
            </a:extLst>
          </p:cNvPr>
          <p:cNvCxnSpPr>
            <a:cxnSpLocks/>
          </p:cNvCxnSpPr>
          <p:nvPr/>
        </p:nvCxnSpPr>
        <p:spPr>
          <a:xfrm>
            <a:off x="6564258" y="5568998"/>
            <a:ext cx="1345882" cy="0"/>
          </a:xfrm>
          <a:prstGeom prst="line">
            <a:avLst/>
          </a:prstGeom>
          <a:ln w="12700">
            <a:solidFill>
              <a:srgbClr val="28B8B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9D18707-441D-F2FE-C445-B62C41323759}"/>
              </a:ext>
            </a:extLst>
          </p:cNvPr>
          <p:cNvCxnSpPr>
            <a:cxnSpLocks/>
          </p:cNvCxnSpPr>
          <p:nvPr/>
        </p:nvCxnSpPr>
        <p:spPr>
          <a:xfrm flipH="1">
            <a:off x="4209501" y="5568998"/>
            <a:ext cx="1489115" cy="0"/>
          </a:xfrm>
          <a:prstGeom prst="line">
            <a:avLst/>
          </a:prstGeom>
          <a:ln w="12700">
            <a:solidFill>
              <a:srgbClr val="72B84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F7B1AED-5A69-5D96-9B46-5FEFB49F18E2}"/>
              </a:ext>
            </a:extLst>
          </p:cNvPr>
          <p:cNvSpPr txBox="1"/>
          <p:nvPr/>
        </p:nvSpPr>
        <p:spPr>
          <a:xfrm>
            <a:off x="7416343" y="6330756"/>
            <a:ext cx="4719561"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ea typeface="+mn-ea"/>
                <a:cs typeface="Poppins" panose="00000500000000000000" pitchFamily="2" charset="0"/>
              </a:rPr>
              <a:t>Source: EPO and IRENA (2023), Patent insight report. Offshore wind energy, EPO, Vienna</a:t>
            </a:r>
          </a:p>
        </p:txBody>
      </p:sp>
    </p:spTree>
    <p:extLst>
      <p:ext uri="{BB962C8B-B14F-4D97-AF65-F5344CB8AC3E}">
        <p14:creationId xmlns:p14="http://schemas.microsoft.com/office/powerpoint/2010/main" val="11006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43591-9422-F641-9984-85EA6B522CED}"/>
              </a:ext>
            </a:extLst>
          </p:cNvPr>
          <p:cNvSpPr txBox="1"/>
          <p:nvPr/>
        </p:nvSpPr>
        <p:spPr>
          <a:xfrm>
            <a:off x="0" y="2914269"/>
            <a:ext cx="12192000" cy="707886"/>
          </a:xfrm>
          <a:prstGeom prst="rect">
            <a:avLst/>
          </a:prstGeom>
          <a:noFill/>
        </p:spPr>
        <p:txBody>
          <a:bodyPr wrap="square" rtlCol="0">
            <a:spAutoFit/>
          </a:bodyPr>
          <a:lstStyle/>
          <a:p>
            <a:pPr algn="ctr">
              <a:defRPr/>
            </a:pPr>
            <a:r>
              <a:rPr lang="en-GB" sz="4000" b="1" dirty="0">
                <a:solidFill>
                  <a:schemeClr val="bg1"/>
                </a:solidFill>
              </a:rPr>
              <a:t>Part 2: Offshore Wind Patent Trends (EPO)</a:t>
            </a:r>
            <a:endParaRPr lang="en-US" sz="40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379068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D2297803-E959-6D70-288B-1020C88C31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35" b="3210"/>
          <a:stretch/>
        </p:blipFill>
        <p:spPr bwMode="auto">
          <a:xfrm>
            <a:off x="8525502" y="1365251"/>
            <a:ext cx="3209300" cy="45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66314821-9AD4-0B89-117A-3F5D58951165}"/>
              </a:ext>
            </a:extLst>
          </p:cNvPr>
          <p:cNvSpPr txBox="1"/>
          <p:nvPr/>
        </p:nvSpPr>
        <p:spPr>
          <a:xfrm>
            <a:off x="8522999" y="5948560"/>
            <a:ext cx="3264363" cy="164212"/>
          </a:xfrm>
          <a:prstGeom prst="rect">
            <a:avLst/>
          </a:prstGeom>
        </p:spPr>
        <p:txBody>
          <a:bodyPr wrap="square" lIns="0" tIns="0" rIns="0" bIns="0" rtlCol="0">
            <a:spAutoFit/>
          </a:bodyPr>
          <a:lstStyle/>
          <a:p>
            <a:pPr defTabSz="609585">
              <a:spcAft>
                <a:spcPts val="400"/>
              </a:spcAft>
            </a:pPr>
            <a:r>
              <a:rPr lang="en-GB" sz="1067" dirty="0">
                <a:solidFill>
                  <a:srgbClr val="404955"/>
                </a:solidFill>
                <a:latin typeface="Arial"/>
              </a:rPr>
              <a:t>Photo courtesy of The W. Edwards Deming Institute</a:t>
            </a:r>
            <a:r>
              <a:rPr lang="en-GB" sz="1067" baseline="30000" dirty="0">
                <a:solidFill>
                  <a:srgbClr val="404955"/>
                </a:solidFill>
                <a:latin typeface="Arial"/>
              </a:rPr>
              <a:t>®</a:t>
            </a:r>
            <a:endParaRPr lang="en-GB" sz="1067" b="1" baseline="30000" dirty="0">
              <a:solidFill>
                <a:srgbClr val="404955"/>
              </a:solidFill>
              <a:latin typeface="Arial"/>
            </a:endParaRPr>
          </a:p>
        </p:txBody>
      </p:sp>
      <p:sp>
        <p:nvSpPr>
          <p:cNvPr id="7" name="TextBox 6">
            <a:extLst>
              <a:ext uri="{FF2B5EF4-FFF2-40B4-BE49-F238E27FC236}">
                <a16:creationId xmlns:a16="http://schemas.microsoft.com/office/drawing/2014/main" id="{1496FBD5-B726-2D6A-30AD-FBE1FA30CA6B}"/>
              </a:ext>
            </a:extLst>
          </p:cNvPr>
          <p:cNvSpPr txBox="1"/>
          <p:nvPr/>
        </p:nvSpPr>
        <p:spPr>
          <a:xfrm>
            <a:off x="921183" y="1975491"/>
            <a:ext cx="6960000" cy="939744"/>
          </a:xfrm>
          <a:prstGeom prst="rect">
            <a:avLst/>
          </a:prstGeom>
        </p:spPr>
        <p:txBody>
          <a:bodyPr wrap="square" lIns="0" tIns="0" rIns="0" bIns="0" rtlCol="0">
            <a:spAutoFit/>
          </a:bodyPr>
          <a:lstStyle/>
          <a:p>
            <a:pPr defTabSz="609585">
              <a:lnSpc>
                <a:spcPct val="120000"/>
              </a:lnSpc>
            </a:pPr>
            <a:r>
              <a:rPr lang="en-GB" sz="2667" dirty="0">
                <a:solidFill>
                  <a:srgbClr val="404955"/>
                </a:solidFill>
                <a:latin typeface="Arial"/>
              </a:rPr>
              <a:t>"</a:t>
            </a:r>
            <a:r>
              <a:rPr lang="en-GB" sz="2667" i="1" dirty="0">
                <a:solidFill>
                  <a:srgbClr val="404955"/>
                </a:solidFill>
                <a:latin typeface="Arial"/>
              </a:rPr>
              <a:t>Without data, you're just another person</a:t>
            </a:r>
            <a:br>
              <a:rPr lang="en-GB" sz="2667" i="1" dirty="0">
                <a:solidFill>
                  <a:srgbClr val="404955"/>
                </a:solidFill>
                <a:latin typeface="Arial"/>
              </a:rPr>
            </a:br>
            <a:r>
              <a:rPr lang="en-GB" sz="2667" i="1" dirty="0">
                <a:solidFill>
                  <a:srgbClr val="404955"/>
                </a:solidFill>
                <a:latin typeface="Arial"/>
              </a:rPr>
              <a:t>with an opinion." </a:t>
            </a:r>
          </a:p>
        </p:txBody>
      </p:sp>
      <p:sp>
        <p:nvSpPr>
          <p:cNvPr id="8" name="TextBox 7">
            <a:extLst>
              <a:ext uri="{FF2B5EF4-FFF2-40B4-BE49-F238E27FC236}">
                <a16:creationId xmlns:a16="http://schemas.microsoft.com/office/drawing/2014/main" id="{41588A9D-84FC-1102-9892-EF7A5D0BC1D7}"/>
              </a:ext>
            </a:extLst>
          </p:cNvPr>
          <p:cNvSpPr txBox="1"/>
          <p:nvPr/>
        </p:nvSpPr>
        <p:spPr>
          <a:xfrm>
            <a:off x="5584079" y="2906764"/>
            <a:ext cx="2297104" cy="287323"/>
          </a:xfrm>
          <a:prstGeom prst="rect">
            <a:avLst/>
          </a:prstGeom>
        </p:spPr>
        <p:txBody>
          <a:bodyPr wrap="none" lIns="0" tIns="0" rIns="0" bIns="0" rtlCol="0">
            <a:spAutoFit/>
          </a:bodyPr>
          <a:lstStyle/>
          <a:p>
            <a:pPr algn="r" defTabSz="609585">
              <a:spcAft>
                <a:spcPts val="400"/>
              </a:spcAft>
            </a:pPr>
            <a:r>
              <a:rPr lang="en-GB" sz="1867" b="1" dirty="0">
                <a:solidFill>
                  <a:srgbClr val="404955"/>
                </a:solidFill>
                <a:latin typeface="Arial"/>
              </a:rPr>
              <a:t>W</a:t>
            </a:r>
            <a:r>
              <a:rPr lang="en-GB" sz="1867" dirty="0">
                <a:solidFill>
                  <a:srgbClr val="404955"/>
                </a:solidFill>
                <a:latin typeface="Arial"/>
              </a:rPr>
              <a:t>. </a:t>
            </a:r>
            <a:r>
              <a:rPr lang="en-GB" sz="1867" b="1" dirty="0">
                <a:solidFill>
                  <a:srgbClr val="404955"/>
                </a:solidFill>
                <a:latin typeface="Arial"/>
              </a:rPr>
              <a:t>Edwards Deming</a:t>
            </a:r>
          </a:p>
        </p:txBody>
      </p:sp>
      <p:sp>
        <p:nvSpPr>
          <p:cNvPr id="11" name="Slide Number Placeholder 10">
            <a:extLst>
              <a:ext uri="{FF2B5EF4-FFF2-40B4-BE49-F238E27FC236}">
                <a16:creationId xmlns:a16="http://schemas.microsoft.com/office/drawing/2014/main" id="{48A86545-F9CF-033B-7D1C-4032C684AC3D}"/>
              </a:ext>
            </a:extLst>
          </p:cNvPr>
          <p:cNvSpPr>
            <a:spLocks noGrp="1"/>
          </p:cNvSpPr>
          <p:nvPr>
            <p:ph type="sldNum" sz="quarter" idx="12"/>
          </p:nvPr>
        </p:nvSpPr>
        <p:spPr/>
        <p:txBody>
          <a:bodyPr/>
          <a:lstStyle/>
          <a:p>
            <a:pPr defTabSz="609585"/>
            <a:fld id="{BAB2183B-14ED-41D4-8958-07B5A2BB33E7}" type="slidenum">
              <a:rPr lang="en-GB">
                <a:solidFill>
                  <a:srgbClr val="404955"/>
                </a:solidFill>
                <a:latin typeface="Arial"/>
              </a:rPr>
              <a:pPr defTabSz="609585"/>
              <a:t>14</a:t>
            </a:fld>
            <a:endParaRPr lang="en-GB" dirty="0">
              <a:solidFill>
                <a:srgbClr val="404955"/>
              </a:solidFill>
              <a:latin typeface="Arial"/>
            </a:endParaRPr>
          </a:p>
        </p:txBody>
      </p:sp>
      <p:sp>
        <p:nvSpPr>
          <p:cNvPr id="3" name="Freihandform: Form 2">
            <a:extLst>
              <a:ext uri="{FF2B5EF4-FFF2-40B4-BE49-F238E27FC236}">
                <a16:creationId xmlns:a16="http://schemas.microsoft.com/office/drawing/2014/main" id="{1E42FE96-905A-7C67-1C2B-DAFB06A37643}"/>
              </a:ext>
            </a:extLst>
          </p:cNvPr>
          <p:cNvSpPr/>
          <p:nvPr userDrawn="1"/>
        </p:nvSpPr>
        <p:spPr>
          <a:xfrm>
            <a:off x="473212" y="1982724"/>
            <a:ext cx="237515" cy="585600"/>
          </a:xfrm>
          <a:custGeom>
            <a:avLst/>
            <a:gdLst>
              <a:gd name="connsiteX0" fmla="*/ 1513268 w 1513268"/>
              <a:gd name="connsiteY0" fmla="*/ 0 h 3731029"/>
              <a:gd name="connsiteX1" fmla="*/ 1513268 w 1513268"/>
              <a:gd name="connsiteY1" fmla="*/ 850006 h 3731029"/>
              <a:gd name="connsiteX2" fmla="*/ 843566 w 1513268"/>
              <a:gd name="connsiteY2" fmla="*/ 2105696 h 3731029"/>
              <a:gd name="connsiteX3" fmla="*/ 1493950 w 1513268"/>
              <a:gd name="connsiteY3" fmla="*/ 2105696 h 3731029"/>
              <a:gd name="connsiteX4" fmla="*/ 1493950 w 1513268"/>
              <a:gd name="connsiteY4" fmla="*/ 3731029 h 3731029"/>
              <a:gd name="connsiteX5" fmla="*/ 0 w 1513268"/>
              <a:gd name="connsiteY5" fmla="*/ 3731029 h 3731029"/>
              <a:gd name="connsiteX6" fmla="*/ 0 w 1513268"/>
              <a:gd name="connsiteY6" fmla="*/ 1609859 h 3731029"/>
              <a:gd name="connsiteX0" fmla="*/ 1513268 w 1513268"/>
              <a:gd name="connsiteY0" fmla="*/ 0 h 3731029"/>
              <a:gd name="connsiteX1" fmla="*/ 1513268 w 1513268"/>
              <a:gd name="connsiteY1" fmla="*/ 850006 h 3731029"/>
              <a:gd name="connsiteX2" fmla="*/ 843566 w 1513268"/>
              <a:gd name="connsiteY2" fmla="*/ 2105696 h 3731029"/>
              <a:gd name="connsiteX3" fmla="*/ 1493950 w 1513268"/>
              <a:gd name="connsiteY3" fmla="*/ 2105696 h 3731029"/>
              <a:gd name="connsiteX4" fmla="*/ 1493950 w 1513268"/>
              <a:gd name="connsiteY4" fmla="*/ 3731029 h 3731029"/>
              <a:gd name="connsiteX5" fmla="*/ 0 w 1513268"/>
              <a:gd name="connsiteY5" fmla="*/ 3731029 h 3731029"/>
              <a:gd name="connsiteX6" fmla="*/ 0 w 1513268"/>
              <a:gd name="connsiteY6" fmla="*/ 1609859 h 3731029"/>
              <a:gd name="connsiteX7" fmla="*/ 1513268 w 1513268"/>
              <a:gd name="connsiteY7" fmla="*/ 0 h 3731029"/>
              <a:gd name="connsiteX0" fmla="*/ 1513268 w 1513268"/>
              <a:gd name="connsiteY0" fmla="*/ 0 h 3731029"/>
              <a:gd name="connsiteX1" fmla="*/ 1513268 w 1513268"/>
              <a:gd name="connsiteY1" fmla="*/ 850006 h 3731029"/>
              <a:gd name="connsiteX2" fmla="*/ 843566 w 1513268"/>
              <a:gd name="connsiteY2" fmla="*/ 2105696 h 3731029"/>
              <a:gd name="connsiteX3" fmla="*/ 1493950 w 1513268"/>
              <a:gd name="connsiteY3" fmla="*/ 2105696 h 3731029"/>
              <a:gd name="connsiteX4" fmla="*/ 1493950 w 1513268"/>
              <a:gd name="connsiteY4" fmla="*/ 3731029 h 3731029"/>
              <a:gd name="connsiteX5" fmla="*/ 0 w 1513268"/>
              <a:gd name="connsiteY5" fmla="*/ 3731029 h 3731029"/>
              <a:gd name="connsiteX6" fmla="*/ 0 w 1513268"/>
              <a:gd name="connsiteY6" fmla="*/ 1609859 h 3731029"/>
              <a:gd name="connsiteX7" fmla="*/ 1513268 w 1513268"/>
              <a:gd name="connsiteY7" fmla="*/ 0 h 3731029"/>
              <a:gd name="connsiteX0" fmla="*/ 1513268 w 1513268"/>
              <a:gd name="connsiteY0" fmla="*/ 0 h 3731029"/>
              <a:gd name="connsiteX1" fmla="*/ 1513268 w 1513268"/>
              <a:gd name="connsiteY1" fmla="*/ 850006 h 3731029"/>
              <a:gd name="connsiteX2" fmla="*/ 969203 w 1513268"/>
              <a:gd name="connsiteY2" fmla="*/ 1848186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31090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35852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38233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40614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40614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40614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268" h="3731029">
                <a:moveTo>
                  <a:pt x="1513268" y="0"/>
                </a:moveTo>
                <a:lnTo>
                  <a:pt x="1513268" y="850006"/>
                </a:lnTo>
                <a:cubicBezTo>
                  <a:pt x="915194" y="1008901"/>
                  <a:pt x="833851" y="1513079"/>
                  <a:pt x="840614" y="1805324"/>
                </a:cubicBezTo>
                <a:cubicBezTo>
                  <a:pt x="842392" y="1905448"/>
                  <a:pt x="841788" y="2005572"/>
                  <a:pt x="843566" y="2105696"/>
                </a:cubicBezTo>
                <a:lnTo>
                  <a:pt x="1493950" y="2105696"/>
                </a:lnTo>
                <a:lnTo>
                  <a:pt x="1493950" y="3731029"/>
                </a:lnTo>
                <a:lnTo>
                  <a:pt x="0" y="3731029"/>
                </a:lnTo>
                <a:lnTo>
                  <a:pt x="0" y="1609859"/>
                </a:lnTo>
                <a:cubicBezTo>
                  <a:pt x="23411" y="1173252"/>
                  <a:pt x="370670" y="184195"/>
                  <a:pt x="1513268" y="0"/>
                </a:cubicBez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GB" sz="2400" dirty="0">
              <a:solidFill>
                <a:srgbClr val="FFFFFF"/>
              </a:solidFill>
              <a:latin typeface="Arial"/>
            </a:endParaRPr>
          </a:p>
        </p:txBody>
      </p:sp>
      <p:sp>
        <p:nvSpPr>
          <p:cNvPr id="13" name="Fußzeilenplatzhalter 12">
            <a:extLst>
              <a:ext uri="{FF2B5EF4-FFF2-40B4-BE49-F238E27FC236}">
                <a16:creationId xmlns:a16="http://schemas.microsoft.com/office/drawing/2014/main" id="{0DB8044A-DA2C-8135-2274-B4037ED2DC47}"/>
              </a:ext>
            </a:extLst>
          </p:cNvPr>
          <p:cNvSpPr>
            <a:spLocks noGrp="1"/>
          </p:cNvSpPr>
          <p:nvPr>
            <p:ph type="ftr" sz="quarter" idx="11"/>
          </p:nvPr>
        </p:nvSpPr>
        <p:spPr>
          <a:xfrm>
            <a:off x="4534801" y="642217"/>
            <a:ext cx="7200000" cy="223567"/>
          </a:xfrm>
        </p:spPr>
        <p:txBody>
          <a:bodyPr/>
          <a:lstStyle/>
          <a:p>
            <a:pPr defTabSz="609585"/>
            <a:r>
              <a:rPr lang="en-GB" dirty="0">
                <a:solidFill>
                  <a:srgbClr val="404955"/>
                </a:solidFill>
                <a:latin typeface="Arial"/>
              </a:rPr>
              <a:t>offshore wind energy</a:t>
            </a:r>
          </a:p>
        </p:txBody>
      </p:sp>
      <p:grpSp>
        <p:nvGrpSpPr>
          <p:cNvPr id="4" name="Group 3">
            <a:extLst>
              <a:ext uri="{FF2B5EF4-FFF2-40B4-BE49-F238E27FC236}">
                <a16:creationId xmlns:a16="http://schemas.microsoft.com/office/drawing/2014/main" id="{DC5194D0-A980-0494-EA0C-A44D821FAB8B}"/>
              </a:ext>
            </a:extLst>
          </p:cNvPr>
          <p:cNvGrpSpPr/>
          <p:nvPr/>
        </p:nvGrpSpPr>
        <p:grpSpPr>
          <a:xfrm>
            <a:off x="473212" y="3919052"/>
            <a:ext cx="7407973" cy="1390313"/>
            <a:chOff x="354909" y="2939289"/>
            <a:chExt cx="5555980" cy="1042735"/>
          </a:xfrm>
        </p:grpSpPr>
        <p:sp>
          <p:nvSpPr>
            <p:cNvPr id="10" name="TextBox 9">
              <a:extLst>
                <a:ext uri="{FF2B5EF4-FFF2-40B4-BE49-F238E27FC236}">
                  <a16:creationId xmlns:a16="http://schemas.microsoft.com/office/drawing/2014/main" id="{DA3F864A-611A-105C-8B8F-DC7B912753DA}"/>
                </a:ext>
              </a:extLst>
            </p:cNvPr>
            <p:cNvSpPr txBox="1"/>
            <p:nvPr/>
          </p:nvSpPr>
          <p:spPr>
            <a:xfrm>
              <a:off x="2150243" y="3766532"/>
              <a:ext cx="3760645" cy="215492"/>
            </a:xfrm>
            <a:prstGeom prst="rect">
              <a:avLst/>
            </a:prstGeom>
          </p:spPr>
          <p:txBody>
            <a:bodyPr wrap="none" lIns="0" tIns="0" rIns="0" bIns="0" rtlCol="0">
              <a:spAutoFit/>
            </a:bodyPr>
            <a:lstStyle/>
            <a:p>
              <a:pPr algn="r" defTabSz="609585">
                <a:spcAft>
                  <a:spcPts val="400"/>
                </a:spcAft>
              </a:pPr>
              <a:r>
                <a:rPr lang="en-GB" sz="1867" b="1" dirty="0">
                  <a:solidFill>
                    <a:srgbClr val="404955"/>
                  </a:solidFill>
                  <a:latin typeface="Arial"/>
                </a:rPr>
                <a:t>Milo Jones and Philippe Silberzahn (Forbes)</a:t>
              </a:r>
            </a:p>
          </p:txBody>
        </p:sp>
        <p:grpSp>
          <p:nvGrpSpPr>
            <p:cNvPr id="2" name="Group 1">
              <a:extLst>
                <a:ext uri="{FF2B5EF4-FFF2-40B4-BE49-F238E27FC236}">
                  <a16:creationId xmlns:a16="http://schemas.microsoft.com/office/drawing/2014/main" id="{8FBAC2D6-95ED-F12D-3D7B-193B7BCF35E3}"/>
                </a:ext>
              </a:extLst>
            </p:cNvPr>
            <p:cNvGrpSpPr/>
            <p:nvPr/>
          </p:nvGrpSpPr>
          <p:grpSpPr>
            <a:xfrm>
              <a:off x="354909" y="2939289"/>
              <a:ext cx="5555980" cy="704808"/>
              <a:chOff x="354909" y="2939289"/>
              <a:chExt cx="5555980" cy="704808"/>
            </a:xfrm>
          </p:grpSpPr>
          <p:sp>
            <p:nvSpPr>
              <p:cNvPr id="9" name="TextBox 8">
                <a:extLst>
                  <a:ext uri="{FF2B5EF4-FFF2-40B4-BE49-F238E27FC236}">
                    <a16:creationId xmlns:a16="http://schemas.microsoft.com/office/drawing/2014/main" id="{53206614-F6E6-B760-707E-34DB66895853}"/>
                  </a:ext>
                </a:extLst>
              </p:cNvPr>
              <p:cNvSpPr txBox="1"/>
              <p:nvPr/>
            </p:nvSpPr>
            <p:spPr>
              <a:xfrm>
                <a:off x="690889" y="2939289"/>
                <a:ext cx="5220000" cy="704808"/>
              </a:xfrm>
              <a:prstGeom prst="rect">
                <a:avLst/>
              </a:prstGeom>
            </p:spPr>
            <p:txBody>
              <a:bodyPr wrap="square" lIns="0" tIns="0" rIns="0" bIns="0" rtlCol="0">
                <a:spAutoFit/>
              </a:bodyPr>
              <a:lstStyle/>
              <a:p>
                <a:pPr defTabSz="609585">
                  <a:lnSpc>
                    <a:spcPct val="120000"/>
                  </a:lnSpc>
                </a:pPr>
                <a:r>
                  <a:rPr lang="en-GB" sz="2667" i="1" spc="-13" dirty="0">
                    <a:solidFill>
                      <a:srgbClr val="404955"/>
                    </a:solidFill>
                    <a:latin typeface="Arial"/>
                  </a:rPr>
                  <a:t>"Without an opinion, you're just another person</a:t>
                </a:r>
                <a:br>
                  <a:rPr lang="en-GB" sz="2667" i="1" spc="-13" dirty="0">
                    <a:solidFill>
                      <a:srgbClr val="404955"/>
                    </a:solidFill>
                    <a:latin typeface="Arial"/>
                  </a:rPr>
                </a:br>
                <a:r>
                  <a:rPr lang="en-GB" sz="2667" i="1" dirty="0">
                    <a:solidFill>
                      <a:srgbClr val="404955"/>
                    </a:solidFill>
                    <a:latin typeface="Arial"/>
                  </a:rPr>
                  <a:t>with data."</a:t>
                </a:r>
                <a:endParaRPr lang="en-GB" sz="2667" dirty="0">
                  <a:solidFill>
                    <a:srgbClr val="404955"/>
                  </a:solidFill>
                  <a:latin typeface="Arial"/>
                </a:endParaRPr>
              </a:p>
            </p:txBody>
          </p:sp>
          <p:sp>
            <p:nvSpPr>
              <p:cNvPr id="18" name="Freihandform: Form 17">
                <a:extLst>
                  <a:ext uri="{FF2B5EF4-FFF2-40B4-BE49-F238E27FC236}">
                    <a16:creationId xmlns:a16="http://schemas.microsoft.com/office/drawing/2014/main" id="{E5420CD2-43FD-3351-2E11-92E17FE7961E}"/>
                  </a:ext>
                </a:extLst>
              </p:cNvPr>
              <p:cNvSpPr/>
              <p:nvPr/>
            </p:nvSpPr>
            <p:spPr>
              <a:xfrm>
                <a:off x="354909" y="2939289"/>
                <a:ext cx="178136" cy="439200"/>
              </a:xfrm>
              <a:custGeom>
                <a:avLst/>
                <a:gdLst>
                  <a:gd name="connsiteX0" fmla="*/ 1513268 w 1513268"/>
                  <a:gd name="connsiteY0" fmla="*/ 0 h 3731029"/>
                  <a:gd name="connsiteX1" fmla="*/ 1513268 w 1513268"/>
                  <a:gd name="connsiteY1" fmla="*/ 850006 h 3731029"/>
                  <a:gd name="connsiteX2" fmla="*/ 843566 w 1513268"/>
                  <a:gd name="connsiteY2" fmla="*/ 2105696 h 3731029"/>
                  <a:gd name="connsiteX3" fmla="*/ 1493950 w 1513268"/>
                  <a:gd name="connsiteY3" fmla="*/ 2105696 h 3731029"/>
                  <a:gd name="connsiteX4" fmla="*/ 1493950 w 1513268"/>
                  <a:gd name="connsiteY4" fmla="*/ 3731029 h 3731029"/>
                  <a:gd name="connsiteX5" fmla="*/ 0 w 1513268"/>
                  <a:gd name="connsiteY5" fmla="*/ 3731029 h 3731029"/>
                  <a:gd name="connsiteX6" fmla="*/ 0 w 1513268"/>
                  <a:gd name="connsiteY6" fmla="*/ 1609859 h 3731029"/>
                  <a:gd name="connsiteX0" fmla="*/ 1513268 w 1513268"/>
                  <a:gd name="connsiteY0" fmla="*/ 0 h 3731029"/>
                  <a:gd name="connsiteX1" fmla="*/ 1513268 w 1513268"/>
                  <a:gd name="connsiteY1" fmla="*/ 850006 h 3731029"/>
                  <a:gd name="connsiteX2" fmla="*/ 843566 w 1513268"/>
                  <a:gd name="connsiteY2" fmla="*/ 2105696 h 3731029"/>
                  <a:gd name="connsiteX3" fmla="*/ 1493950 w 1513268"/>
                  <a:gd name="connsiteY3" fmla="*/ 2105696 h 3731029"/>
                  <a:gd name="connsiteX4" fmla="*/ 1493950 w 1513268"/>
                  <a:gd name="connsiteY4" fmla="*/ 3731029 h 3731029"/>
                  <a:gd name="connsiteX5" fmla="*/ 0 w 1513268"/>
                  <a:gd name="connsiteY5" fmla="*/ 3731029 h 3731029"/>
                  <a:gd name="connsiteX6" fmla="*/ 0 w 1513268"/>
                  <a:gd name="connsiteY6" fmla="*/ 1609859 h 3731029"/>
                  <a:gd name="connsiteX7" fmla="*/ 1513268 w 1513268"/>
                  <a:gd name="connsiteY7" fmla="*/ 0 h 3731029"/>
                  <a:gd name="connsiteX0" fmla="*/ 1513268 w 1513268"/>
                  <a:gd name="connsiteY0" fmla="*/ 0 h 3731029"/>
                  <a:gd name="connsiteX1" fmla="*/ 1513268 w 1513268"/>
                  <a:gd name="connsiteY1" fmla="*/ 850006 h 3731029"/>
                  <a:gd name="connsiteX2" fmla="*/ 843566 w 1513268"/>
                  <a:gd name="connsiteY2" fmla="*/ 2105696 h 3731029"/>
                  <a:gd name="connsiteX3" fmla="*/ 1493950 w 1513268"/>
                  <a:gd name="connsiteY3" fmla="*/ 2105696 h 3731029"/>
                  <a:gd name="connsiteX4" fmla="*/ 1493950 w 1513268"/>
                  <a:gd name="connsiteY4" fmla="*/ 3731029 h 3731029"/>
                  <a:gd name="connsiteX5" fmla="*/ 0 w 1513268"/>
                  <a:gd name="connsiteY5" fmla="*/ 3731029 h 3731029"/>
                  <a:gd name="connsiteX6" fmla="*/ 0 w 1513268"/>
                  <a:gd name="connsiteY6" fmla="*/ 1609859 h 3731029"/>
                  <a:gd name="connsiteX7" fmla="*/ 1513268 w 1513268"/>
                  <a:gd name="connsiteY7" fmla="*/ 0 h 3731029"/>
                  <a:gd name="connsiteX0" fmla="*/ 1513268 w 1513268"/>
                  <a:gd name="connsiteY0" fmla="*/ 0 h 3731029"/>
                  <a:gd name="connsiteX1" fmla="*/ 1513268 w 1513268"/>
                  <a:gd name="connsiteY1" fmla="*/ 850006 h 3731029"/>
                  <a:gd name="connsiteX2" fmla="*/ 969203 w 1513268"/>
                  <a:gd name="connsiteY2" fmla="*/ 1848186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31090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35852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38233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40614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40614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 name="connsiteX0" fmla="*/ 1513268 w 1513268"/>
                  <a:gd name="connsiteY0" fmla="*/ 0 h 3731029"/>
                  <a:gd name="connsiteX1" fmla="*/ 1513268 w 1513268"/>
                  <a:gd name="connsiteY1" fmla="*/ 850006 h 3731029"/>
                  <a:gd name="connsiteX2" fmla="*/ 840614 w 1513268"/>
                  <a:gd name="connsiteY2" fmla="*/ 1805324 h 3731029"/>
                  <a:gd name="connsiteX3" fmla="*/ 843566 w 1513268"/>
                  <a:gd name="connsiteY3" fmla="*/ 2105696 h 3731029"/>
                  <a:gd name="connsiteX4" fmla="*/ 1493950 w 1513268"/>
                  <a:gd name="connsiteY4" fmla="*/ 2105696 h 3731029"/>
                  <a:gd name="connsiteX5" fmla="*/ 1493950 w 1513268"/>
                  <a:gd name="connsiteY5" fmla="*/ 3731029 h 3731029"/>
                  <a:gd name="connsiteX6" fmla="*/ 0 w 1513268"/>
                  <a:gd name="connsiteY6" fmla="*/ 3731029 h 3731029"/>
                  <a:gd name="connsiteX7" fmla="*/ 0 w 1513268"/>
                  <a:gd name="connsiteY7" fmla="*/ 1609859 h 3731029"/>
                  <a:gd name="connsiteX8" fmla="*/ 1513268 w 1513268"/>
                  <a:gd name="connsiteY8" fmla="*/ 0 h 373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268" h="3731029">
                    <a:moveTo>
                      <a:pt x="1513268" y="0"/>
                    </a:moveTo>
                    <a:lnTo>
                      <a:pt x="1513268" y="850006"/>
                    </a:lnTo>
                    <a:cubicBezTo>
                      <a:pt x="915194" y="1008901"/>
                      <a:pt x="833851" y="1513079"/>
                      <a:pt x="840614" y="1805324"/>
                    </a:cubicBezTo>
                    <a:cubicBezTo>
                      <a:pt x="842392" y="1905448"/>
                      <a:pt x="841788" y="2005572"/>
                      <a:pt x="843566" y="2105696"/>
                    </a:cubicBezTo>
                    <a:lnTo>
                      <a:pt x="1493950" y="2105696"/>
                    </a:lnTo>
                    <a:lnTo>
                      <a:pt x="1493950" y="3731029"/>
                    </a:lnTo>
                    <a:lnTo>
                      <a:pt x="0" y="3731029"/>
                    </a:lnTo>
                    <a:lnTo>
                      <a:pt x="0" y="1609859"/>
                    </a:lnTo>
                    <a:cubicBezTo>
                      <a:pt x="23411" y="1173252"/>
                      <a:pt x="370670" y="184195"/>
                      <a:pt x="1513268" y="0"/>
                    </a:cubicBez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GB" sz="2400" dirty="0">
                  <a:solidFill>
                    <a:srgbClr val="FFFFFF"/>
                  </a:solidFill>
                  <a:latin typeface="Arial"/>
                </a:endParaRPr>
              </a:p>
            </p:txBody>
          </p:sp>
        </p:grpSp>
      </p:grpSp>
    </p:spTree>
    <p:extLst>
      <p:ext uri="{BB962C8B-B14F-4D97-AF65-F5344CB8AC3E}">
        <p14:creationId xmlns:p14="http://schemas.microsoft.com/office/powerpoint/2010/main" val="154905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76374E-6E6B-A0DC-ED23-4B4DA67E4551}"/>
              </a:ext>
            </a:extLst>
          </p:cNvPr>
          <p:cNvSpPr>
            <a:spLocks noGrp="1"/>
          </p:cNvSpPr>
          <p:nvPr>
            <p:ph type="title"/>
          </p:nvPr>
        </p:nvSpPr>
        <p:spPr>
          <a:xfrm>
            <a:off x="915601" y="1072284"/>
            <a:ext cx="10819200" cy="738664"/>
          </a:xfrm>
        </p:spPr>
        <p:txBody>
          <a:bodyPr/>
          <a:lstStyle/>
          <a:p>
            <a:r>
              <a:rPr lang="en-GB" dirty="0"/>
              <a:t>The basic procedure</a:t>
            </a:r>
          </a:p>
        </p:txBody>
      </p:sp>
      <p:pic>
        <p:nvPicPr>
          <p:cNvPr id="20" name="Picture 81">
            <a:extLst>
              <a:ext uri="{FF2B5EF4-FFF2-40B4-BE49-F238E27FC236}">
                <a16:creationId xmlns:a16="http://schemas.microsoft.com/office/drawing/2014/main" id="{EA87F748-C251-5982-91FB-B737C77542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6150" y="2501368"/>
            <a:ext cx="2302765" cy="2048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E3094027-0BD2-7B02-97BF-5246A800CE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7349" y="3550895"/>
            <a:ext cx="2048915" cy="91431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82">
            <a:extLst>
              <a:ext uri="{FF2B5EF4-FFF2-40B4-BE49-F238E27FC236}">
                <a16:creationId xmlns:a16="http://schemas.microsoft.com/office/drawing/2014/main" id="{51ABBFBC-D8CE-E12C-1D52-B26284D49A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4951" y="2933415"/>
            <a:ext cx="1672389" cy="397488"/>
          </a:xfrm>
          <a:prstGeom prst="rect">
            <a:avLst/>
          </a:prstGeom>
          <a:noFill/>
          <a:ln w="9525">
            <a:solidFill>
              <a:srgbClr val="4C575F"/>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feld 82">
            <a:extLst>
              <a:ext uri="{FF2B5EF4-FFF2-40B4-BE49-F238E27FC236}">
                <a16:creationId xmlns:a16="http://schemas.microsoft.com/office/drawing/2014/main" id="{5F83CBE7-8953-1A6A-812F-CCD63A093910}"/>
              </a:ext>
            </a:extLst>
          </p:cNvPr>
          <p:cNvSpPr txBox="1"/>
          <p:nvPr/>
        </p:nvSpPr>
        <p:spPr>
          <a:xfrm>
            <a:off x="8816924" y="5696992"/>
            <a:ext cx="615553" cy="246221"/>
          </a:xfrm>
          <a:prstGeom prst="rect">
            <a:avLst/>
          </a:prstGeom>
          <a:noFill/>
          <a:ln w="19050">
            <a:noFill/>
            <a:miter lim="800000"/>
            <a:headEnd/>
            <a:tailEnd/>
          </a:ln>
          <a:effectLst/>
        </p:spPr>
        <p:txBody>
          <a:bodyPr vert="horz" wrap="none" lIns="0" tIns="0" rIns="0" bIns="0" numCol="1" anchor="ctr" anchorCtr="0" compatLnSpc="1">
            <a:prstTxWarp prst="textNoShape">
              <a:avLst/>
            </a:prstTxWarp>
            <a:spAutoFit/>
          </a:bodyPr>
          <a:lstStyle>
            <a:defPPr>
              <a:defRPr lang="en-US"/>
            </a:defPPr>
            <a:lvl1pPr fontAlgn="base">
              <a:spcBef>
                <a:spcPct val="30000"/>
              </a:spcBef>
              <a:spcAft>
                <a:spcPct val="20000"/>
              </a:spcAft>
              <a:buClr>
                <a:schemeClr val="accent2"/>
              </a:buClr>
              <a:buFont typeface="Wingdings" pitchFamily="2" charset="2"/>
              <a:tabLst>
                <a:tab pos="266700" algn="l"/>
                <a:tab pos="631825" algn="l"/>
                <a:tab pos="981075" algn="l"/>
              </a:tabLst>
              <a:defRPr sz="1600" b="1"/>
            </a:lvl1pPr>
            <a:lvl2pPr marL="203200" lvl="1" indent="-203200" fontAlgn="base">
              <a:spcBef>
                <a:spcPct val="0"/>
              </a:spcBef>
              <a:spcAft>
                <a:spcPts val="0"/>
              </a:spcAft>
              <a:buClr>
                <a:schemeClr val="accent1">
                  <a:lumMod val="100000"/>
                </a:schemeClr>
              </a:buClr>
              <a:buSzPct val="100000"/>
              <a:buFont typeface="Wingdings" pitchFamily="2" charset="2"/>
              <a:buChar char="§"/>
              <a:tabLst>
                <a:tab pos="266700" algn="l"/>
                <a:tab pos="631825" algn="l"/>
                <a:tab pos="981075" algn="l"/>
              </a:tabLst>
              <a:defRPr>
                <a:latin typeface="Arial" panose="020B0604020202020204" pitchFamily="34" charset="0"/>
              </a:defRPr>
            </a:lvl2pPr>
            <a:lvl3pPr marL="4064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3pPr>
            <a:lvl4pPr marL="6096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4pPr>
            <a:lvl5pPr marL="8128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5pPr>
            <a:lvl6pPr marL="12700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6pPr>
            <a:lvl7pPr marL="17272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7pPr>
            <a:lvl8pPr marL="21844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8pPr>
            <a:lvl9pPr marL="26416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9pPr>
          </a:lstStyle>
          <a:p>
            <a:pPr defTabSz="609585">
              <a:buClr>
                <a:srgbClr val="8C9299"/>
              </a:buClr>
              <a:tabLst>
                <a:tab pos="355591" algn="l"/>
                <a:tab pos="842412" algn="l"/>
                <a:tab pos="1308067" algn="l"/>
              </a:tabLst>
            </a:pPr>
            <a:r>
              <a:rPr lang="en-GB" b="0" dirty="0">
                <a:solidFill>
                  <a:srgbClr val="404955"/>
                </a:solidFill>
                <a:latin typeface="Arial"/>
              </a:rPr>
              <a:t>Report</a:t>
            </a:r>
          </a:p>
        </p:txBody>
      </p:sp>
      <p:sp>
        <p:nvSpPr>
          <p:cNvPr id="24" name="Textfeld 6">
            <a:extLst>
              <a:ext uri="{FF2B5EF4-FFF2-40B4-BE49-F238E27FC236}">
                <a16:creationId xmlns:a16="http://schemas.microsoft.com/office/drawing/2014/main" id="{7551F879-D739-31AA-9A40-1F0A89A4C0C1}"/>
              </a:ext>
            </a:extLst>
          </p:cNvPr>
          <p:cNvSpPr txBox="1"/>
          <p:nvPr/>
        </p:nvSpPr>
        <p:spPr>
          <a:xfrm>
            <a:off x="10843479" y="5629321"/>
            <a:ext cx="888064" cy="492443"/>
          </a:xfrm>
          <a:prstGeom prst="rect">
            <a:avLst/>
          </a:prstGeom>
          <a:noFill/>
          <a:ln w="19050">
            <a:noFill/>
            <a:miter lim="800000"/>
            <a:headEnd/>
            <a:tailEnd/>
          </a:ln>
          <a:effectLst/>
        </p:spPr>
        <p:txBody>
          <a:bodyPr vert="horz" wrap="none" lIns="0" tIns="0" rIns="0" bIns="0" numCol="1" anchor="ctr" anchorCtr="0" compatLnSpc="1">
            <a:prstTxWarp prst="textNoShape">
              <a:avLst/>
            </a:prstTxWarp>
            <a:spAutoFit/>
          </a:bodyPr>
          <a:lstStyle>
            <a:defPPr>
              <a:defRPr lang="en-US"/>
            </a:defPPr>
            <a:lvl1pPr fontAlgn="base">
              <a:spcBef>
                <a:spcPct val="30000"/>
              </a:spcBef>
              <a:spcAft>
                <a:spcPct val="20000"/>
              </a:spcAft>
              <a:buClr>
                <a:schemeClr val="accent2"/>
              </a:buClr>
              <a:buFont typeface="Wingdings" pitchFamily="2" charset="2"/>
              <a:tabLst>
                <a:tab pos="266700" algn="l"/>
                <a:tab pos="631825" algn="l"/>
                <a:tab pos="981075" algn="l"/>
              </a:tabLst>
              <a:defRPr sz="1600" b="1"/>
            </a:lvl1pPr>
            <a:lvl2pPr marL="203200" lvl="1" indent="-203200" fontAlgn="base">
              <a:spcBef>
                <a:spcPct val="0"/>
              </a:spcBef>
              <a:spcAft>
                <a:spcPts val="0"/>
              </a:spcAft>
              <a:buClr>
                <a:schemeClr val="accent1">
                  <a:lumMod val="100000"/>
                </a:schemeClr>
              </a:buClr>
              <a:buSzPct val="100000"/>
              <a:buFont typeface="Wingdings" pitchFamily="2" charset="2"/>
              <a:buChar char="§"/>
              <a:tabLst>
                <a:tab pos="266700" algn="l"/>
                <a:tab pos="631825" algn="l"/>
                <a:tab pos="981075" algn="l"/>
              </a:tabLst>
              <a:defRPr>
                <a:latin typeface="Arial" panose="020B0604020202020204" pitchFamily="34" charset="0"/>
              </a:defRPr>
            </a:lvl2pPr>
            <a:lvl3pPr marL="4064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3pPr>
            <a:lvl4pPr marL="6096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4pPr>
            <a:lvl5pPr marL="8128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5pPr>
            <a:lvl6pPr marL="12700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6pPr>
            <a:lvl7pPr marL="17272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7pPr>
            <a:lvl8pPr marL="21844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8pPr>
            <a:lvl9pPr marL="26416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9pPr>
          </a:lstStyle>
          <a:p>
            <a:pPr defTabSz="609585">
              <a:buClr>
                <a:srgbClr val="8C9299"/>
              </a:buClr>
              <a:tabLst>
                <a:tab pos="355591" algn="l"/>
                <a:tab pos="842412" algn="l"/>
                <a:tab pos="1308067" algn="l"/>
              </a:tabLst>
            </a:pPr>
            <a:r>
              <a:rPr lang="en-GB" b="0" dirty="0">
                <a:solidFill>
                  <a:srgbClr val="404955"/>
                </a:solidFill>
                <a:latin typeface="Arial"/>
              </a:rPr>
              <a:t>Executive</a:t>
            </a:r>
            <a:br>
              <a:rPr lang="en-GB" b="0" dirty="0">
                <a:solidFill>
                  <a:srgbClr val="404955"/>
                </a:solidFill>
                <a:latin typeface="Arial"/>
              </a:rPr>
            </a:br>
            <a:r>
              <a:rPr lang="en-GB" b="0" dirty="0">
                <a:solidFill>
                  <a:srgbClr val="404955"/>
                </a:solidFill>
                <a:latin typeface="Arial"/>
              </a:rPr>
              <a:t>Summary</a:t>
            </a:r>
          </a:p>
        </p:txBody>
      </p:sp>
      <p:sp>
        <p:nvSpPr>
          <p:cNvPr id="25" name="TextBox 79">
            <a:extLst>
              <a:ext uri="{FF2B5EF4-FFF2-40B4-BE49-F238E27FC236}">
                <a16:creationId xmlns:a16="http://schemas.microsoft.com/office/drawing/2014/main" id="{DA0F085C-4778-F1D0-8EE7-B3910F470EEC}"/>
              </a:ext>
            </a:extLst>
          </p:cNvPr>
          <p:cNvSpPr txBox="1"/>
          <p:nvPr/>
        </p:nvSpPr>
        <p:spPr>
          <a:xfrm rot="16200000">
            <a:off x="11131250" y="4559716"/>
            <a:ext cx="1072943" cy="143565"/>
          </a:xfrm>
          <a:prstGeom prst="rect">
            <a:avLst/>
          </a:prstGeom>
          <a:noFill/>
        </p:spPr>
        <p:txBody>
          <a:bodyPr wrap="square" lIns="0" tIns="0" rIns="0" bIns="0" rtlCol="0">
            <a:spAutoFit/>
          </a:bodyPr>
          <a:lstStyle/>
          <a:p>
            <a:pPr defTabSz="609585"/>
            <a:r>
              <a:rPr lang="en-GB" sz="933" dirty="0">
                <a:solidFill>
                  <a:srgbClr val="404955"/>
                </a:solidFill>
                <a:latin typeface="Arial"/>
              </a:rPr>
              <a:t>Thomson Reuters ®</a:t>
            </a:r>
          </a:p>
        </p:txBody>
      </p:sp>
      <p:pic>
        <p:nvPicPr>
          <p:cNvPr id="26" name="Picture 4">
            <a:extLst>
              <a:ext uri="{FF2B5EF4-FFF2-40B4-BE49-F238E27FC236}">
                <a16:creationId xmlns:a16="http://schemas.microsoft.com/office/drawing/2014/main" id="{0E6B854F-C710-93E7-BDD1-25617489315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flipH="1">
            <a:off x="9434920" y="3869361"/>
            <a:ext cx="2121061" cy="1298608"/>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 name="Picture 2">
            <a:extLst>
              <a:ext uri="{FF2B5EF4-FFF2-40B4-BE49-F238E27FC236}">
                <a16:creationId xmlns:a16="http://schemas.microsoft.com/office/drawing/2014/main" id="{7750E09B-98C1-1BD4-F694-65BE5E1FAF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0117" y="4244959"/>
            <a:ext cx="2205195" cy="117975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58" name="Gruppieren 4">
            <a:extLst>
              <a:ext uri="{FF2B5EF4-FFF2-40B4-BE49-F238E27FC236}">
                <a16:creationId xmlns:a16="http://schemas.microsoft.com/office/drawing/2014/main" id="{9CF8DBB9-A5BF-CD56-B2F8-FE767E42FF8C}"/>
              </a:ext>
            </a:extLst>
          </p:cNvPr>
          <p:cNvGrpSpPr/>
          <p:nvPr/>
        </p:nvGrpSpPr>
        <p:grpSpPr>
          <a:xfrm>
            <a:off x="5370146" y="4734100"/>
            <a:ext cx="1824565" cy="936624"/>
            <a:chOff x="3365036" y="2949792"/>
            <a:chExt cx="1368424" cy="702468"/>
          </a:xfrm>
        </p:grpSpPr>
        <p:sp>
          <p:nvSpPr>
            <p:cNvPr id="59" name="Ellipse 35">
              <a:extLst>
                <a:ext uri="{FF2B5EF4-FFF2-40B4-BE49-F238E27FC236}">
                  <a16:creationId xmlns:a16="http://schemas.microsoft.com/office/drawing/2014/main" id="{C9F5966E-4DF9-776D-68EF-27E092739477}"/>
                </a:ext>
              </a:extLst>
            </p:cNvPr>
            <p:cNvSpPr/>
            <p:nvPr/>
          </p:nvSpPr>
          <p:spPr bwMode="auto">
            <a:xfrm>
              <a:off x="3365036" y="2949792"/>
              <a:ext cx="1368424" cy="702468"/>
            </a:xfrm>
            <a:prstGeom prst="ellipse">
              <a:avLst/>
            </a:prstGeom>
            <a:solidFill>
              <a:schemeClr val="accent4">
                <a:lumMod val="20000"/>
                <a:lumOff val="80000"/>
              </a:schemeClr>
            </a:solidFill>
            <a:ln w="28575"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0" name="Ellipse 61">
              <a:extLst>
                <a:ext uri="{FF2B5EF4-FFF2-40B4-BE49-F238E27FC236}">
                  <a16:creationId xmlns:a16="http://schemas.microsoft.com/office/drawing/2014/main" id="{3AE83C0F-DF73-A262-1448-643F15EDA452}"/>
                </a:ext>
              </a:extLst>
            </p:cNvPr>
            <p:cNvSpPr/>
            <p:nvPr/>
          </p:nvSpPr>
          <p:spPr bwMode="auto">
            <a:xfrm>
              <a:off x="4220699" y="3317695"/>
              <a:ext cx="360363" cy="216694"/>
            </a:xfrm>
            <a:prstGeom prst="ellipse">
              <a:avLst/>
            </a:prstGeom>
            <a:solidFill>
              <a:schemeClr val="bg1"/>
            </a:solidFill>
            <a:ln w="1905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1" name="Ellipse 62">
              <a:extLst>
                <a:ext uri="{FF2B5EF4-FFF2-40B4-BE49-F238E27FC236}">
                  <a16:creationId xmlns:a16="http://schemas.microsoft.com/office/drawing/2014/main" id="{5195978D-4D9A-9CEA-13CE-339F0AC3B4D4}"/>
                </a:ext>
              </a:extLst>
            </p:cNvPr>
            <p:cNvSpPr/>
            <p:nvPr/>
          </p:nvSpPr>
          <p:spPr bwMode="auto">
            <a:xfrm rot="914243">
              <a:off x="3422186" y="3117670"/>
              <a:ext cx="384174" cy="373856"/>
            </a:xfrm>
            <a:prstGeom prst="ellipse">
              <a:avLst/>
            </a:prstGeom>
            <a:solidFill>
              <a:schemeClr val="bg1"/>
            </a:solidFill>
            <a:ln w="1905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2" name="Ellipse 36">
              <a:extLst>
                <a:ext uri="{FF2B5EF4-FFF2-40B4-BE49-F238E27FC236}">
                  <a16:creationId xmlns:a16="http://schemas.microsoft.com/office/drawing/2014/main" id="{FE427E5A-7E47-D29E-C9A7-623382937C24}"/>
                </a:ext>
              </a:extLst>
            </p:cNvPr>
            <p:cNvSpPr/>
            <p:nvPr/>
          </p:nvSpPr>
          <p:spPr bwMode="auto">
            <a:xfrm>
              <a:off x="3488860" y="3295072"/>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3" name="Ellipse 37">
              <a:extLst>
                <a:ext uri="{FF2B5EF4-FFF2-40B4-BE49-F238E27FC236}">
                  <a16:creationId xmlns:a16="http://schemas.microsoft.com/office/drawing/2014/main" id="{2CD2C248-6415-D9CD-A46B-7AED9B6FF7AA}"/>
                </a:ext>
              </a:extLst>
            </p:cNvPr>
            <p:cNvSpPr/>
            <p:nvPr/>
          </p:nvSpPr>
          <p:spPr bwMode="auto">
            <a:xfrm>
              <a:off x="3620623" y="332483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4" name="Ellipse 38">
              <a:extLst>
                <a:ext uri="{FF2B5EF4-FFF2-40B4-BE49-F238E27FC236}">
                  <a16:creationId xmlns:a16="http://schemas.microsoft.com/office/drawing/2014/main" id="{EC22AE52-0F77-C80B-344B-3D6BC9428380}"/>
                </a:ext>
              </a:extLst>
            </p:cNvPr>
            <p:cNvSpPr/>
            <p:nvPr/>
          </p:nvSpPr>
          <p:spPr bwMode="auto">
            <a:xfrm>
              <a:off x="3552361" y="318434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5" name="Ellipse 39">
              <a:extLst>
                <a:ext uri="{FF2B5EF4-FFF2-40B4-BE49-F238E27FC236}">
                  <a16:creationId xmlns:a16="http://schemas.microsoft.com/office/drawing/2014/main" id="{F5748E6C-0121-9AA7-B56B-B403E3B28861}"/>
                </a:ext>
              </a:extLst>
            </p:cNvPr>
            <p:cNvSpPr/>
            <p:nvPr/>
          </p:nvSpPr>
          <p:spPr bwMode="auto">
            <a:xfrm>
              <a:off x="3823823" y="339389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6" name="Ellipse 40">
              <a:extLst>
                <a:ext uri="{FF2B5EF4-FFF2-40B4-BE49-F238E27FC236}">
                  <a16:creationId xmlns:a16="http://schemas.microsoft.com/office/drawing/2014/main" id="{09E33D1C-56B4-CF4E-0D03-E814F1A6D01C}"/>
                </a:ext>
              </a:extLst>
            </p:cNvPr>
            <p:cNvSpPr/>
            <p:nvPr/>
          </p:nvSpPr>
          <p:spPr bwMode="auto">
            <a:xfrm>
              <a:off x="3885736" y="318434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7" name="Ellipse 41">
              <a:extLst>
                <a:ext uri="{FF2B5EF4-FFF2-40B4-BE49-F238E27FC236}">
                  <a16:creationId xmlns:a16="http://schemas.microsoft.com/office/drawing/2014/main" id="{AC08162C-388B-7549-7D89-60E2B56BA68C}"/>
                </a:ext>
              </a:extLst>
            </p:cNvPr>
            <p:cNvSpPr/>
            <p:nvPr/>
          </p:nvSpPr>
          <p:spPr bwMode="auto">
            <a:xfrm>
              <a:off x="4412786" y="3472476"/>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8" name="Ellipse 42">
              <a:extLst>
                <a:ext uri="{FF2B5EF4-FFF2-40B4-BE49-F238E27FC236}">
                  <a16:creationId xmlns:a16="http://schemas.microsoft.com/office/drawing/2014/main" id="{746F45DE-82D5-486C-6FBC-FDE4EA87E573}"/>
                </a:ext>
              </a:extLst>
            </p:cNvPr>
            <p:cNvSpPr/>
            <p:nvPr/>
          </p:nvSpPr>
          <p:spPr bwMode="auto">
            <a:xfrm>
              <a:off x="3620623" y="3371272"/>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69" name="Ellipse 43">
              <a:extLst>
                <a:ext uri="{FF2B5EF4-FFF2-40B4-BE49-F238E27FC236}">
                  <a16:creationId xmlns:a16="http://schemas.microsoft.com/office/drawing/2014/main" id="{518208D6-DEEB-F273-251E-57ADC2D3F8C3}"/>
                </a:ext>
              </a:extLst>
            </p:cNvPr>
            <p:cNvSpPr/>
            <p:nvPr/>
          </p:nvSpPr>
          <p:spPr bwMode="auto">
            <a:xfrm>
              <a:off x="4474698" y="3384370"/>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0" name="Ellipse 44">
              <a:extLst>
                <a:ext uri="{FF2B5EF4-FFF2-40B4-BE49-F238E27FC236}">
                  <a16:creationId xmlns:a16="http://schemas.microsoft.com/office/drawing/2014/main" id="{326155C8-CD77-86CC-97AF-DB87A5B0ACE5}"/>
                </a:ext>
              </a:extLst>
            </p:cNvPr>
            <p:cNvSpPr/>
            <p:nvPr/>
          </p:nvSpPr>
          <p:spPr bwMode="auto">
            <a:xfrm>
              <a:off x="4373098" y="336174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1" name="Ellipse 45">
              <a:extLst>
                <a:ext uri="{FF2B5EF4-FFF2-40B4-BE49-F238E27FC236}">
                  <a16:creationId xmlns:a16="http://schemas.microsoft.com/office/drawing/2014/main" id="{7A3D3287-B468-64BB-3A54-A0AD905D17AB}"/>
                </a:ext>
              </a:extLst>
            </p:cNvPr>
            <p:cNvSpPr/>
            <p:nvPr/>
          </p:nvSpPr>
          <p:spPr bwMode="auto">
            <a:xfrm>
              <a:off x="4196886" y="318434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2" name="Ellipse 46">
              <a:extLst>
                <a:ext uri="{FF2B5EF4-FFF2-40B4-BE49-F238E27FC236}">
                  <a16:creationId xmlns:a16="http://schemas.microsoft.com/office/drawing/2014/main" id="{E8FA32A7-2A40-3459-1082-44A926E8DD7A}"/>
                </a:ext>
              </a:extLst>
            </p:cNvPr>
            <p:cNvSpPr/>
            <p:nvPr/>
          </p:nvSpPr>
          <p:spPr bwMode="auto">
            <a:xfrm>
              <a:off x="3947647" y="352843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3" name="Ellipse 47">
              <a:extLst>
                <a:ext uri="{FF2B5EF4-FFF2-40B4-BE49-F238E27FC236}">
                  <a16:creationId xmlns:a16="http://schemas.microsoft.com/office/drawing/2014/main" id="{A31995F1-09B0-336E-EC99-6E64DF0E440D}"/>
                </a:ext>
              </a:extLst>
            </p:cNvPr>
            <p:cNvSpPr/>
            <p:nvPr/>
          </p:nvSpPr>
          <p:spPr bwMode="auto">
            <a:xfrm>
              <a:off x="4133385" y="304385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4" name="Ellipse 48">
              <a:extLst>
                <a:ext uri="{FF2B5EF4-FFF2-40B4-BE49-F238E27FC236}">
                  <a16:creationId xmlns:a16="http://schemas.microsoft.com/office/drawing/2014/main" id="{5C187B48-1D4B-CCC7-EAEC-3E6F922D2C73}"/>
                </a:ext>
              </a:extLst>
            </p:cNvPr>
            <p:cNvSpPr/>
            <p:nvPr/>
          </p:nvSpPr>
          <p:spPr bwMode="auto">
            <a:xfrm>
              <a:off x="4311186" y="342604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5" name="Ellipse 49">
              <a:extLst>
                <a:ext uri="{FF2B5EF4-FFF2-40B4-BE49-F238E27FC236}">
                  <a16:creationId xmlns:a16="http://schemas.microsoft.com/office/drawing/2014/main" id="{997422F4-53BA-1364-C5D2-35E2E85EB2DD}"/>
                </a:ext>
              </a:extLst>
            </p:cNvPr>
            <p:cNvSpPr/>
            <p:nvPr/>
          </p:nvSpPr>
          <p:spPr bwMode="auto">
            <a:xfrm>
              <a:off x="4071473" y="3090285"/>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6" name="Ellipse 50">
              <a:extLst>
                <a:ext uri="{FF2B5EF4-FFF2-40B4-BE49-F238E27FC236}">
                  <a16:creationId xmlns:a16="http://schemas.microsoft.com/office/drawing/2014/main" id="{105CC6C4-5D50-B9F4-1608-979E2140ADFA}"/>
                </a:ext>
              </a:extLst>
            </p:cNvPr>
            <p:cNvSpPr/>
            <p:nvPr/>
          </p:nvSpPr>
          <p:spPr bwMode="auto">
            <a:xfrm>
              <a:off x="3620623" y="3371272"/>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7" name="Ellipse 51">
              <a:extLst>
                <a:ext uri="{FF2B5EF4-FFF2-40B4-BE49-F238E27FC236}">
                  <a16:creationId xmlns:a16="http://schemas.microsoft.com/office/drawing/2014/main" id="{C25C9B32-249E-4C8A-8A3E-BF36102C0E5C}"/>
                </a:ext>
              </a:extLst>
            </p:cNvPr>
            <p:cNvSpPr/>
            <p:nvPr/>
          </p:nvSpPr>
          <p:spPr bwMode="auto">
            <a:xfrm>
              <a:off x="4196886" y="3090285"/>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8" name="Ellipse 52">
              <a:extLst>
                <a:ext uri="{FF2B5EF4-FFF2-40B4-BE49-F238E27FC236}">
                  <a16:creationId xmlns:a16="http://schemas.microsoft.com/office/drawing/2014/main" id="{43DBFDFF-B9A5-9A89-5A4E-31F54AF8A909}"/>
                </a:ext>
              </a:extLst>
            </p:cNvPr>
            <p:cNvSpPr/>
            <p:nvPr/>
          </p:nvSpPr>
          <p:spPr bwMode="auto">
            <a:xfrm>
              <a:off x="4009560" y="3341507"/>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79" name="Ellipse 53">
              <a:extLst>
                <a:ext uri="{FF2B5EF4-FFF2-40B4-BE49-F238E27FC236}">
                  <a16:creationId xmlns:a16="http://schemas.microsoft.com/office/drawing/2014/main" id="{716E3123-70A8-7DDF-DCBC-B6D6B9D7BF4C}"/>
                </a:ext>
              </a:extLst>
            </p:cNvPr>
            <p:cNvSpPr/>
            <p:nvPr/>
          </p:nvSpPr>
          <p:spPr bwMode="auto">
            <a:xfrm>
              <a:off x="3620623" y="323077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80" name="Ellipse 54">
              <a:extLst>
                <a:ext uri="{FF2B5EF4-FFF2-40B4-BE49-F238E27FC236}">
                  <a16:creationId xmlns:a16="http://schemas.microsoft.com/office/drawing/2014/main" id="{2E775E91-4A2E-F476-237E-4FF1F5F2CFE4}"/>
                </a:ext>
              </a:extLst>
            </p:cNvPr>
            <p:cNvSpPr/>
            <p:nvPr/>
          </p:nvSpPr>
          <p:spPr bwMode="auto">
            <a:xfrm>
              <a:off x="4258797" y="304385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81" name="Ellipse 55">
              <a:extLst>
                <a:ext uri="{FF2B5EF4-FFF2-40B4-BE49-F238E27FC236}">
                  <a16:creationId xmlns:a16="http://schemas.microsoft.com/office/drawing/2014/main" id="{9DE41F3F-579A-4040-4CED-1598C97CDDD8}"/>
                </a:ext>
              </a:extLst>
            </p:cNvPr>
            <p:cNvSpPr/>
            <p:nvPr/>
          </p:nvSpPr>
          <p:spPr bwMode="auto">
            <a:xfrm>
              <a:off x="3676186" y="332483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82" name="Ellipse 56">
              <a:extLst>
                <a:ext uri="{FF2B5EF4-FFF2-40B4-BE49-F238E27FC236}">
                  <a16:creationId xmlns:a16="http://schemas.microsoft.com/office/drawing/2014/main" id="{14B49C30-EBE3-3319-5E45-D0982C6E8AE6}"/>
                </a:ext>
              </a:extLst>
            </p:cNvPr>
            <p:cNvSpPr/>
            <p:nvPr/>
          </p:nvSpPr>
          <p:spPr bwMode="auto">
            <a:xfrm>
              <a:off x="3800010" y="304385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83" name="Ellipse 57">
              <a:extLst>
                <a:ext uri="{FF2B5EF4-FFF2-40B4-BE49-F238E27FC236}">
                  <a16:creationId xmlns:a16="http://schemas.microsoft.com/office/drawing/2014/main" id="{F324E149-0036-BFAF-9F12-4AA8F4C8F914}"/>
                </a:ext>
              </a:extLst>
            </p:cNvPr>
            <p:cNvSpPr/>
            <p:nvPr/>
          </p:nvSpPr>
          <p:spPr bwMode="auto">
            <a:xfrm>
              <a:off x="4508035" y="318434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84" name="Ellipse 58">
              <a:extLst>
                <a:ext uri="{FF2B5EF4-FFF2-40B4-BE49-F238E27FC236}">
                  <a16:creationId xmlns:a16="http://schemas.microsoft.com/office/drawing/2014/main" id="{F681EB51-50F9-64BD-5C5D-182668E82A9C}"/>
                </a:ext>
              </a:extLst>
            </p:cNvPr>
            <p:cNvSpPr/>
            <p:nvPr/>
          </p:nvSpPr>
          <p:spPr bwMode="auto">
            <a:xfrm>
              <a:off x="3512673" y="338794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85" name="Ellipse 59">
              <a:extLst>
                <a:ext uri="{FF2B5EF4-FFF2-40B4-BE49-F238E27FC236}">
                  <a16:creationId xmlns:a16="http://schemas.microsoft.com/office/drawing/2014/main" id="{4AA7D52C-135C-C9B7-C570-F615E7703F1A}"/>
                </a:ext>
              </a:extLst>
            </p:cNvPr>
            <p:cNvSpPr/>
            <p:nvPr/>
          </p:nvSpPr>
          <p:spPr bwMode="auto">
            <a:xfrm>
              <a:off x="4412786" y="341889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grpSp>
      <p:grpSp>
        <p:nvGrpSpPr>
          <p:cNvPr id="86" name="Gruppieren 127">
            <a:extLst>
              <a:ext uri="{FF2B5EF4-FFF2-40B4-BE49-F238E27FC236}">
                <a16:creationId xmlns:a16="http://schemas.microsoft.com/office/drawing/2014/main" id="{EA35C522-B947-69F4-38C0-6FD4C83842C5}"/>
              </a:ext>
            </a:extLst>
          </p:cNvPr>
          <p:cNvGrpSpPr/>
          <p:nvPr/>
        </p:nvGrpSpPr>
        <p:grpSpPr>
          <a:xfrm>
            <a:off x="1602723" y="4734100"/>
            <a:ext cx="1824565" cy="936624"/>
            <a:chOff x="3365036" y="2949792"/>
            <a:chExt cx="1368424" cy="702468"/>
          </a:xfrm>
        </p:grpSpPr>
        <p:sp>
          <p:nvSpPr>
            <p:cNvPr id="87" name="Ellipse 35">
              <a:extLst>
                <a:ext uri="{FF2B5EF4-FFF2-40B4-BE49-F238E27FC236}">
                  <a16:creationId xmlns:a16="http://schemas.microsoft.com/office/drawing/2014/main" id="{884067CA-D685-8D48-8E62-07700BE31009}"/>
                </a:ext>
              </a:extLst>
            </p:cNvPr>
            <p:cNvSpPr/>
            <p:nvPr/>
          </p:nvSpPr>
          <p:spPr bwMode="auto">
            <a:xfrm>
              <a:off x="3365036" y="2949792"/>
              <a:ext cx="1368424" cy="702468"/>
            </a:xfrm>
            <a:prstGeom prst="ellipse">
              <a:avLst/>
            </a:prstGeom>
            <a:solidFill>
              <a:schemeClr val="accent4">
                <a:lumMod val="20000"/>
                <a:lumOff val="80000"/>
              </a:schemeClr>
            </a:solidFill>
            <a:ln w="28575"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88" name="Ellipse 36">
              <a:extLst>
                <a:ext uri="{FF2B5EF4-FFF2-40B4-BE49-F238E27FC236}">
                  <a16:creationId xmlns:a16="http://schemas.microsoft.com/office/drawing/2014/main" id="{ED990566-1C70-2C8F-4112-F97F18A1987C}"/>
                </a:ext>
              </a:extLst>
            </p:cNvPr>
            <p:cNvSpPr/>
            <p:nvPr/>
          </p:nvSpPr>
          <p:spPr bwMode="auto">
            <a:xfrm>
              <a:off x="3488860" y="3295072"/>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89" name="Ellipse 37">
              <a:extLst>
                <a:ext uri="{FF2B5EF4-FFF2-40B4-BE49-F238E27FC236}">
                  <a16:creationId xmlns:a16="http://schemas.microsoft.com/office/drawing/2014/main" id="{EFEF28AE-D68C-C02A-A4E5-BCA4321D0785}"/>
                </a:ext>
              </a:extLst>
            </p:cNvPr>
            <p:cNvSpPr/>
            <p:nvPr/>
          </p:nvSpPr>
          <p:spPr bwMode="auto">
            <a:xfrm>
              <a:off x="3620623" y="332483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0" name="Ellipse 38">
              <a:extLst>
                <a:ext uri="{FF2B5EF4-FFF2-40B4-BE49-F238E27FC236}">
                  <a16:creationId xmlns:a16="http://schemas.microsoft.com/office/drawing/2014/main" id="{CC63874F-3602-02C5-3406-659C05CF423E}"/>
                </a:ext>
              </a:extLst>
            </p:cNvPr>
            <p:cNvSpPr/>
            <p:nvPr/>
          </p:nvSpPr>
          <p:spPr bwMode="auto">
            <a:xfrm>
              <a:off x="3552361" y="318434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1" name="Ellipse 39">
              <a:extLst>
                <a:ext uri="{FF2B5EF4-FFF2-40B4-BE49-F238E27FC236}">
                  <a16:creationId xmlns:a16="http://schemas.microsoft.com/office/drawing/2014/main" id="{5DD9069A-8B10-DB67-A6C2-F96B05941895}"/>
                </a:ext>
              </a:extLst>
            </p:cNvPr>
            <p:cNvSpPr/>
            <p:nvPr/>
          </p:nvSpPr>
          <p:spPr bwMode="auto">
            <a:xfrm>
              <a:off x="3823823" y="339389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2" name="Ellipse 40">
              <a:extLst>
                <a:ext uri="{FF2B5EF4-FFF2-40B4-BE49-F238E27FC236}">
                  <a16:creationId xmlns:a16="http://schemas.microsoft.com/office/drawing/2014/main" id="{39842C3E-3316-32AB-E90D-10A447AD6AEF}"/>
                </a:ext>
              </a:extLst>
            </p:cNvPr>
            <p:cNvSpPr/>
            <p:nvPr/>
          </p:nvSpPr>
          <p:spPr bwMode="auto">
            <a:xfrm>
              <a:off x="3885736" y="318434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3" name="Ellipse 41">
              <a:extLst>
                <a:ext uri="{FF2B5EF4-FFF2-40B4-BE49-F238E27FC236}">
                  <a16:creationId xmlns:a16="http://schemas.microsoft.com/office/drawing/2014/main" id="{090E94F7-C413-38AE-0F49-E32CA3B056E4}"/>
                </a:ext>
              </a:extLst>
            </p:cNvPr>
            <p:cNvSpPr/>
            <p:nvPr/>
          </p:nvSpPr>
          <p:spPr bwMode="auto">
            <a:xfrm>
              <a:off x="4412786" y="3472476"/>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4" name="Ellipse 42">
              <a:extLst>
                <a:ext uri="{FF2B5EF4-FFF2-40B4-BE49-F238E27FC236}">
                  <a16:creationId xmlns:a16="http://schemas.microsoft.com/office/drawing/2014/main" id="{F9986363-D712-7338-E935-0420803CD7B3}"/>
                </a:ext>
              </a:extLst>
            </p:cNvPr>
            <p:cNvSpPr/>
            <p:nvPr/>
          </p:nvSpPr>
          <p:spPr bwMode="auto">
            <a:xfrm>
              <a:off x="3620623" y="3371272"/>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5" name="Ellipse 43">
              <a:extLst>
                <a:ext uri="{FF2B5EF4-FFF2-40B4-BE49-F238E27FC236}">
                  <a16:creationId xmlns:a16="http://schemas.microsoft.com/office/drawing/2014/main" id="{9FA0208E-B05A-B8B1-652F-B8B2B7B767C3}"/>
                </a:ext>
              </a:extLst>
            </p:cNvPr>
            <p:cNvSpPr/>
            <p:nvPr/>
          </p:nvSpPr>
          <p:spPr bwMode="auto">
            <a:xfrm>
              <a:off x="4474698" y="3384370"/>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6" name="Ellipse 44">
              <a:extLst>
                <a:ext uri="{FF2B5EF4-FFF2-40B4-BE49-F238E27FC236}">
                  <a16:creationId xmlns:a16="http://schemas.microsoft.com/office/drawing/2014/main" id="{C4E42F9F-FA7A-4244-B2AC-ACA8BC797340}"/>
                </a:ext>
              </a:extLst>
            </p:cNvPr>
            <p:cNvSpPr/>
            <p:nvPr/>
          </p:nvSpPr>
          <p:spPr bwMode="auto">
            <a:xfrm>
              <a:off x="4373098" y="336174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7" name="Ellipse 45">
              <a:extLst>
                <a:ext uri="{FF2B5EF4-FFF2-40B4-BE49-F238E27FC236}">
                  <a16:creationId xmlns:a16="http://schemas.microsoft.com/office/drawing/2014/main" id="{7DEA24E1-2DEE-BAD9-932C-2D5FC1E046A6}"/>
                </a:ext>
              </a:extLst>
            </p:cNvPr>
            <p:cNvSpPr/>
            <p:nvPr/>
          </p:nvSpPr>
          <p:spPr bwMode="auto">
            <a:xfrm>
              <a:off x="4196886" y="318434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8" name="Ellipse 46">
              <a:extLst>
                <a:ext uri="{FF2B5EF4-FFF2-40B4-BE49-F238E27FC236}">
                  <a16:creationId xmlns:a16="http://schemas.microsoft.com/office/drawing/2014/main" id="{62F153E0-9458-9414-C2B7-F1A6EA9B36D4}"/>
                </a:ext>
              </a:extLst>
            </p:cNvPr>
            <p:cNvSpPr/>
            <p:nvPr/>
          </p:nvSpPr>
          <p:spPr bwMode="auto">
            <a:xfrm>
              <a:off x="3947647" y="352843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99" name="Ellipse 47">
              <a:extLst>
                <a:ext uri="{FF2B5EF4-FFF2-40B4-BE49-F238E27FC236}">
                  <a16:creationId xmlns:a16="http://schemas.microsoft.com/office/drawing/2014/main" id="{36B87A55-D9FC-0F11-4B09-858622CF3F3B}"/>
                </a:ext>
              </a:extLst>
            </p:cNvPr>
            <p:cNvSpPr/>
            <p:nvPr/>
          </p:nvSpPr>
          <p:spPr bwMode="auto">
            <a:xfrm>
              <a:off x="4133385" y="304385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0" name="Ellipse 48">
              <a:extLst>
                <a:ext uri="{FF2B5EF4-FFF2-40B4-BE49-F238E27FC236}">
                  <a16:creationId xmlns:a16="http://schemas.microsoft.com/office/drawing/2014/main" id="{54C6096C-2E68-B0B7-86C0-DB7DE48B594A}"/>
                </a:ext>
              </a:extLst>
            </p:cNvPr>
            <p:cNvSpPr/>
            <p:nvPr/>
          </p:nvSpPr>
          <p:spPr bwMode="auto">
            <a:xfrm>
              <a:off x="4311186" y="342604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1" name="Ellipse 49">
              <a:extLst>
                <a:ext uri="{FF2B5EF4-FFF2-40B4-BE49-F238E27FC236}">
                  <a16:creationId xmlns:a16="http://schemas.microsoft.com/office/drawing/2014/main" id="{9686F99C-BC16-F330-9927-067E33CA5307}"/>
                </a:ext>
              </a:extLst>
            </p:cNvPr>
            <p:cNvSpPr/>
            <p:nvPr/>
          </p:nvSpPr>
          <p:spPr bwMode="auto">
            <a:xfrm>
              <a:off x="4071473" y="3090285"/>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2" name="Ellipse 50">
              <a:extLst>
                <a:ext uri="{FF2B5EF4-FFF2-40B4-BE49-F238E27FC236}">
                  <a16:creationId xmlns:a16="http://schemas.microsoft.com/office/drawing/2014/main" id="{069CD94C-0FB5-2E72-720B-6624A4FEA86D}"/>
                </a:ext>
              </a:extLst>
            </p:cNvPr>
            <p:cNvSpPr/>
            <p:nvPr/>
          </p:nvSpPr>
          <p:spPr bwMode="auto">
            <a:xfrm>
              <a:off x="3620623" y="3371272"/>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3" name="Ellipse 51">
              <a:extLst>
                <a:ext uri="{FF2B5EF4-FFF2-40B4-BE49-F238E27FC236}">
                  <a16:creationId xmlns:a16="http://schemas.microsoft.com/office/drawing/2014/main" id="{3D612CD2-60E6-0032-F222-86D1F00613BD}"/>
                </a:ext>
              </a:extLst>
            </p:cNvPr>
            <p:cNvSpPr/>
            <p:nvPr/>
          </p:nvSpPr>
          <p:spPr bwMode="auto">
            <a:xfrm>
              <a:off x="4196886" y="3090285"/>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4" name="Ellipse 52">
              <a:extLst>
                <a:ext uri="{FF2B5EF4-FFF2-40B4-BE49-F238E27FC236}">
                  <a16:creationId xmlns:a16="http://schemas.microsoft.com/office/drawing/2014/main" id="{6C815E96-37D8-3CFB-1970-46D9F494ED95}"/>
                </a:ext>
              </a:extLst>
            </p:cNvPr>
            <p:cNvSpPr/>
            <p:nvPr/>
          </p:nvSpPr>
          <p:spPr bwMode="auto">
            <a:xfrm>
              <a:off x="4009560" y="3341507"/>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5" name="Ellipse 53">
              <a:extLst>
                <a:ext uri="{FF2B5EF4-FFF2-40B4-BE49-F238E27FC236}">
                  <a16:creationId xmlns:a16="http://schemas.microsoft.com/office/drawing/2014/main" id="{EF12805A-7E90-49A7-4E8C-37D9D40F383F}"/>
                </a:ext>
              </a:extLst>
            </p:cNvPr>
            <p:cNvSpPr/>
            <p:nvPr/>
          </p:nvSpPr>
          <p:spPr bwMode="auto">
            <a:xfrm>
              <a:off x="3620623" y="323077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6" name="Ellipse 54">
              <a:extLst>
                <a:ext uri="{FF2B5EF4-FFF2-40B4-BE49-F238E27FC236}">
                  <a16:creationId xmlns:a16="http://schemas.microsoft.com/office/drawing/2014/main" id="{A301E83B-27DF-2E01-70D1-C8042240ADAA}"/>
                </a:ext>
              </a:extLst>
            </p:cNvPr>
            <p:cNvSpPr/>
            <p:nvPr/>
          </p:nvSpPr>
          <p:spPr bwMode="auto">
            <a:xfrm>
              <a:off x="4258797" y="304385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7" name="Ellipse 55">
              <a:extLst>
                <a:ext uri="{FF2B5EF4-FFF2-40B4-BE49-F238E27FC236}">
                  <a16:creationId xmlns:a16="http://schemas.microsoft.com/office/drawing/2014/main" id="{BEAC0CA7-4BE4-6A52-6B20-4701C15C991C}"/>
                </a:ext>
              </a:extLst>
            </p:cNvPr>
            <p:cNvSpPr/>
            <p:nvPr/>
          </p:nvSpPr>
          <p:spPr bwMode="auto">
            <a:xfrm>
              <a:off x="3676186" y="332483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8" name="Ellipse 56">
              <a:extLst>
                <a:ext uri="{FF2B5EF4-FFF2-40B4-BE49-F238E27FC236}">
                  <a16:creationId xmlns:a16="http://schemas.microsoft.com/office/drawing/2014/main" id="{9576F49D-EFC0-F7F7-1C7F-E1633F3E7E2C}"/>
                </a:ext>
              </a:extLst>
            </p:cNvPr>
            <p:cNvSpPr/>
            <p:nvPr/>
          </p:nvSpPr>
          <p:spPr bwMode="auto">
            <a:xfrm>
              <a:off x="3800010" y="304385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09" name="Ellipse 57">
              <a:extLst>
                <a:ext uri="{FF2B5EF4-FFF2-40B4-BE49-F238E27FC236}">
                  <a16:creationId xmlns:a16="http://schemas.microsoft.com/office/drawing/2014/main" id="{460AAE5F-245C-FACF-AC32-B60A8AA7FEE6}"/>
                </a:ext>
              </a:extLst>
            </p:cNvPr>
            <p:cNvSpPr/>
            <p:nvPr/>
          </p:nvSpPr>
          <p:spPr bwMode="auto">
            <a:xfrm>
              <a:off x="4508035" y="3184344"/>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10" name="Ellipse 58">
              <a:extLst>
                <a:ext uri="{FF2B5EF4-FFF2-40B4-BE49-F238E27FC236}">
                  <a16:creationId xmlns:a16="http://schemas.microsoft.com/office/drawing/2014/main" id="{58BEDC30-0AF2-7BA8-5AB7-504FD0A42448}"/>
                </a:ext>
              </a:extLst>
            </p:cNvPr>
            <p:cNvSpPr/>
            <p:nvPr/>
          </p:nvSpPr>
          <p:spPr bwMode="auto">
            <a:xfrm>
              <a:off x="3512673" y="3387941"/>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sp>
          <p:nvSpPr>
            <p:cNvPr id="111" name="Ellipse 59">
              <a:extLst>
                <a:ext uri="{FF2B5EF4-FFF2-40B4-BE49-F238E27FC236}">
                  <a16:creationId xmlns:a16="http://schemas.microsoft.com/office/drawing/2014/main" id="{E8C471BB-D8BF-FEA7-40DF-ACB618E992EA}"/>
                </a:ext>
              </a:extLst>
            </p:cNvPr>
            <p:cNvSpPr/>
            <p:nvPr/>
          </p:nvSpPr>
          <p:spPr bwMode="auto">
            <a:xfrm>
              <a:off x="4412786" y="3418898"/>
              <a:ext cx="36000" cy="36000"/>
            </a:xfrm>
            <a:prstGeom prst="ellipse">
              <a:avLst/>
            </a:prstGeom>
            <a:solidFill>
              <a:schemeClr val="accent3"/>
            </a:solidFill>
            <a:ln w="12700" cap="flat" cmpd="sng" algn="ctr">
              <a:solidFill>
                <a:schemeClr val="accent3"/>
              </a:solidFill>
              <a:prstDash val="solid"/>
            </a:ln>
            <a:effectLst/>
          </p:spPr>
          <p:txBody>
            <a:bodyPr anchor="ctr"/>
            <a:lstStyle/>
            <a:p>
              <a:pPr algn="ctr" defTabSz="1219170" fontAlgn="base">
                <a:spcBef>
                  <a:spcPct val="0"/>
                </a:spcBef>
                <a:spcAft>
                  <a:spcPct val="0"/>
                </a:spcAft>
                <a:defRPr/>
              </a:pPr>
              <a:endParaRPr lang="en-GB" sz="2400" kern="0" dirty="0">
                <a:solidFill>
                  <a:srgbClr val="FFFFFF"/>
                </a:solidFill>
                <a:latin typeface="Arial"/>
              </a:endParaRPr>
            </a:p>
          </p:txBody>
        </p:sp>
      </p:grpSp>
      <p:sp>
        <p:nvSpPr>
          <p:cNvPr id="112" name="Textfeld 122">
            <a:extLst>
              <a:ext uri="{FF2B5EF4-FFF2-40B4-BE49-F238E27FC236}">
                <a16:creationId xmlns:a16="http://schemas.microsoft.com/office/drawing/2014/main" id="{CF4E401C-FE21-E575-1494-4DD745A1D454}"/>
              </a:ext>
            </a:extLst>
          </p:cNvPr>
          <p:cNvSpPr txBox="1">
            <a:spLocks noChangeArrowheads="1"/>
          </p:cNvSpPr>
          <p:nvPr/>
        </p:nvSpPr>
        <p:spPr bwMode="auto">
          <a:xfrm>
            <a:off x="4773931" y="5621946"/>
            <a:ext cx="742191" cy="246221"/>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defPPr>
              <a:defRPr lang="en-US"/>
            </a:defPPr>
            <a:lvl1pPr fontAlgn="base">
              <a:spcBef>
                <a:spcPct val="30000"/>
              </a:spcBef>
              <a:spcAft>
                <a:spcPct val="20000"/>
              </a:spcAft>
              <a:buClr>
                <a:schemeClr val="accent2"/>
              </a:buClr>
              <a:buFont typeface="Wingdings" pitchFamily="2" charset="2"/>
              <a:tabLst>
                <a:tab pos="266700" algn="l"/>
                <a:tab pos="631825" algn="l"/>
                <a:tab pos="981075" algn="l"/>
              </a:tabLst>
              <a:defRPr sz="1400" b="1"/>
            </a:lvl1pPr>
            <a:lvl2pPr marL="203200" lvl="1" indent="-203200" fontAlgn="base">
              <a:spcBef>
                <a:spcPct val="0"/>
              </a:spcBef>
              <a:spcAft>
                <a:spcPts val="0"/>
              </a:spcAft>
              <a:buClr>
                <a:schemeClr val="accent1">
                  <a:lumMod val="100000"/>
                </a:schemeClr>
              </a:buClr>
              <a:buSzPct val="100000"/>
              <a:buFont typeface="Wingdings" pitchFamily="2" charset="2"/>
              <a:buChar char="§"/>
              <a:tabLst>
                <a:tab pos="266700" algn="l"/>
                <a:tab pos="631825" algn="l"/>
                <a:tab pos="981075" algn="l"/>
              </a:tabLst>
              <a:defRPr>
                <a:latin typeface="Arial" panose="020B0604020202020204" pitchFamily="34" charset="0"/>
              </a:defRPr>
            </a:lvl2pPr>
            <a:lvl3pPr marL="4064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3pPr>
            <a:lvl4pPr marL="6096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4pPr>
            <a:lvl5pPr marL="8128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5pPr>
            <a:lvl6pPr marL="12700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6pPr>
            <a:lvl7pPr marL="17272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7pPr>
            <a:lvl8pPr marL="21844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8pPr>
            <a:lvl9pPr marL="26416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9pPr>
          </a:lstStyle>
          <a:p>
            <a:pPr algn="ctr" defTabSz="609585">
              <a:buClr>
                <a:srgbClr val="8C9299"/>
              </a:buClr>
              <a:tabLst>
                <a:tab pos="355591" algn="l"/>
                <a:tab pos="842412" algn="l"/>
                <a:tab pos="1308067" algn="l"/>
              </a:tabLst>
            </a:pPr>
            <a:r>
              <a:rPr lang="en-GB" altLang="en-US" sz="1600" b="0" dirty="0">
                <a:solidFill>
                  <a:srgbClr val="404955"/>
                </a:solidFill>
                <a:latin typeface="Arial"/>
              </a:rPr>
              <a:t>Group 1</a:t>
            </a:r>
          </a:p>
        </p:txBody>
      </p:sp>
      <p:sp>
        <p:nvSpPr>
          <p:cNvPr id="113" name="Textfeld 152">
            <a:extLst>
              <a:ext uri="{FF2B5EF4-FFF2-40B4-BE49-F238E27FC236}">
                <a16:creationId xmlns:a16="http://schemas.microsoft.com/office/drawing/2014/main" id="{1298B715-F8B0-44E8-582D-AFAA73E0B24E}"/>
              </a:ext>
            </a:extLst>
          </p:cNvPr>
          <p:cNvSpPr txBox="1">
            <a:spLocks noChangeArrowheads="1"/>
          </p:cNvSpPr>
          <p:nvPr/>
        </p:nvSpPr>
        <p:spPr bwMode="auto">
          <a:xfrm>
            <a:off x="7063847" y="5621946"/>
            <a:ext cx="742191" cy="246221"/>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defPPr>
              <a:defRPr lang="en-US"/>
            </a:defPPr>
            <a:lvl1pPr fontAlgn="base">
              <a:spcBef>
                <a:spcPct val="30000"/>
              </a:spcBef>
              <a:spcAft>
                <a:spcPct val="20000"/>
              </a:spcAft>
              <a:buClr>
                <a:schemeClr val="accent2"/>
              </a:buClr>
              <a:buFont typeface="Wingdings" pitchFamily="2" charset="2"/>
              <a:tabLst>
                <a:tab pos="266700" algn="l"/>
                <a:tab pos="631825" algn="l"/>
                <a:tab pos="981075" algn="l"/>
              </a:tabLst>
              <a:defRPr sz="1400" b="1"/>
            </a:lvl1pPr>
            <a:lvl2pPr marL="203200" lvl="1" indent="-203200" fontAlgn="base">
              <a:spcBef>
                <a:spcPct val="0"/>
              </a:spcBef>
              <a:spcAft>
                <a:spcPts val="0"/>
              </a:spcAft>
              <a:buClr>
                <a:schemeClr val="accent1">
                  <a:lumMod val="100000"/>
                </a:schemeClr>
              </a:buClr>
              <a:buSzPct val="100000"/>
              <a:buFont typeface="Wingdings" pitchFamily="2" charset="2"/>
              <a:buChar char="§"/>
              <a:tabLst>
                <a:tab pos="266700" algn="l"/>
                <a:tab pos="631825" algn="l"/>
                <a:tab pos="981075" algn="l"/>
              </a:tabLst>
              <a:defRPr>
                <a:latin typeface="Arial" panose="020B0604020202020204" pitchFamily="34" charset="0"/>
              </a:defRPr>
            </a:lvl2pPr>
            <a:lvl3pPr marL="4064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3pPr>
            <a:lvl4pPr marL="6096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4pPr>
            <a:lvl5pPr marL="8128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5pPr>
            <a:lvl6pPr marL="12700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6pPr>
            <a:lvl7pPr marL="17272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7pPr>
            <a:lvl8pPr marL="21844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8pPr>
            <a:lvl9pPr marL="2641600" indent="-203200" fontAlgn="base">
              <a:spcBef>
                <a:spcPct val="0"/>
              </a:spcBef>
              <a:spcAft>
                <a:spcPct val="30000"/>
              </a:spcAft>
              <a:buClr>
                <a:schemeClr val="accent2"/>
              </a:buClr>
              <a:buFont typeface="Wingdings" pitchFamily="2" charset="2"/>
              <a:buChar char="§"/>
              <a:tabLst>
                <a:tab pos="266700" algn="l"/>
                <a:tab pos="631825" algn="l"/>
                <a:tab pos="981075" algn="l"/>
              </a:tabLst>
              <a:defRPr sz="1600"/>
            </a:lvl9pPr>
          </a:lstStyle>
          <a:p>
            <a:pPr algn="ctr" defTabSz="609585">
              <a:buClr>
                <a:srgbClr val="8C9299"/>
              </a:buClr>
              <a:tabLst>
                <a:tab pos="355591" algn="l"/>
                <a:tab pos="842412" algn="l"/>
                <a:tab pos="1308067" algn="l"/>
              </a:tabLst>
            </a:pPr>
            <a:r>
              <a:rPr lang="en-GB" altLang="en-US" sz="1600" b="0" dirty="0">
                <a:solidFill>
                  <a:srgbClr val="404955"/>
                </a:solidFill>
                <a:latin typeface="Arial"/>
              </a:rPr>
              <a:t>Group 2</a:t>
            </a:r>
          </a:p>
        </p:txBody>
      </p:sp>
      <p:grpSp>
        <p:nvGrpSpPr>
          <p:cNvPr id="3" name="Gruppieren 16">
            <a:extLst>
              <a:ext uri="{FF2B5EF4-FFF2-40B4-BE49-F238E27FC236}">
                <a16:creationId xmlns:a16="http://schemas.microsoft.com/office/drawing/2014/main" id="{C7D0D878-DBF7-A7F7-D855-ED7996EC748E}"/>
              </a:ext>
            </a:extLst>
          </p:cNvPr>
          <p:cNvGrpSpPr/>
          <p:nvPr/>
        </p:nvGrpSpPr>
        <p:grpSpPr>
          <a:xfrm>
            <a:off x="4482142" y="2480251"/>
            <a:ext cx="3600573" cy="3636916"/>
            <a:chOff x="3270457" y="1371600"/>
            <a:chExt cx="2650787" cy="3360738"/>
          </a:xfrm>
        </p:grpSpPr>
        <p:cxnSp>
          <p:nvCxnSpPr>
            <p:cNvPr id="116" name="Gerade Verbindung 12">
              <a:extLst>
                <a:ext uri="{FF2B5EF4-FFF2-40B4-BE49-F238E27FC236}">
                  <a16:creationId xmlns:a16="http://schemas.microsoft.com/office/drawing/2014/main" id="{E4EDCFCD-A3E5-6347-27A1-502D6A0C9080}"/>
                </a:ext>
              </a:extLst>
            </p:cNvPr>
            <p:cNvCxnSpPr/>
            <p:nvPr/>
          </p:nvCxnSpPr>
          <p:spPr>
            <a:xfrm>
              <a:off x="3270457" y="1371600"/>
              <a:ext cx="0" cy="3360738"/>
            </a:xfrm>
            <a:prstGeom prst="line">
              <a:avLst/>
            </a:prstGeom>
            <a:noFill/>
            <a:ln w="9525" cap="flat">
              <a:solidFill>
                <a:schemeClr val="accent2"/>
              </a:solidFill>
              <a:prstDash val="sysDot"/>
              <a:round/>
            </a:ln>
            <a:effectLst/>
          </p:spPr>
        </p:cxnSp>
        <p:cxnSp>
          <p:nvCxnSpPr>
            <p:cNvPr id="117" name="Gerade Verbindung 13">
              <a:extLst>
                <a:ext uri="{FF2B5EF4-FFF2-40B4-BE49-F238E27FC236}">
                  <a16:creationId xmlns:a16="http://schemas.microsoft.com/office/drawing/2014/main" id="{3F53EF17-1E6C-9DAC-0BD6-96E71FB7CF88}"/>
                </a:ext>
              </a:extLst>
            </p:cNvPr>
            <p:cNvCxnSpPr/>
            <p:nvPr/>
          </p:nvCxnSpPr>
          <p:spPr>
            <a:xfrm>
              <a:off x="5921244" y="1371600"/>
              <a:ext cx="0" cy="3360738"/>
            </a:xfrm>
            <a:prstGeom prst="line">
              <a:avLst/>
            </a:prstGeom>
            <a:noFill/>
            <a:ln w="9525" cap="flat">
              <a:solidFill>
                <a:schemeClr val="accent2"/>
              </a:solidFill>
              <a:prstDash val="sysDot"/>
              <a:round/>
            </a:ln>
            <a:effectLst/>
          </p:spPr>
        </p:cxnSp>
      </p:grpSp>
      <p:sp>
        <p:nvSpPr>
          <p:cNvPr id="120" name="Rectangle 3">
            <a:extLst>
              <a:ext uri="{FF2B5EF4-FFF2-40B4-BE49-F238E27FC236}">
                <a16:creationId xmlns:a16="http://schemas.microsoft.com/office/drawing/2014/main" id="{826401C4-3EA8-DDB8-5BE3-BBA6A9A800C5}"/>
              </a:ext>
            </a:extLst>
          </p:cNvPr>
          <p:cNvSpPr>
            <a:spLocks noChangeArrowheads="1"/>
          </p:cNvSpPr>
          <p:nvPr/>
        </p:nvSpPr>
        <p:spPr bwMode="auto">
          <a:xfrm>
            <a:off x="8130117" y="2501368"/>
            <a:ext cx="3504000" cy="1586869"/>
          </a:xfrm>
          <a:prstGeom prst="rect">
            <a:avLst/>
          </a:prstGeom>
          <a:noFill/>
          <a:ln w="9525" algn="ctr">
            <a:noFill/>
            <a:miter lim="800000"/>
            <a:headEnd/>
            <a:tailEnd/>
          </a:ln>
          <a:effectLst/>
        </p:spPr>
        <p:txBody>
          <a:bodyPr wrap="square" lIns="48000" tIns="48000" rIns="48000" bIns="48000"/>
          <a:lstStyle/>
          <a:p>
            <a:pPr marL="243411" lvl="1" indent="-243411" defTabSz="914377">
              <a:lnSpc>
                <a:spcPct val="120000"/>
              </a:lnSpc>
              <a:buClr>
                <a:srgbClr val="D93317"/>
              </a:buClr>
              <a:buSzPct val="100000"/>
              <a:buFont typeface="Wingdings" panose="05000000000000000000" pitchFamily="2" charset="2"/>
              <a:buChar char="n"/>
            </a:pPr>
            <a:r>
              <a:rPr lang="en-GB" sz="1600" dirty="0">
                <a:solidFill>
                  <a:srgbClr val="404955"/>
                </a:solidFill>
                <a:latin typeface="Arial"/>
              </a:rPr>
              <a:t>further analyses/processing</a:t>
            </a:r>
          </a:p>
          <a:p>
            <a:pPr marL="243411" lvl="1" indent="-243411" defTabSz="914377">
              <a:lnSpc>
                <a:spcPct val="120000"/>
              </a:lnSpc>
              <a:buClr>
                <a:srgbClr val="D93317"/>
              </a:buClr>
              <a:buSzPct val="100000"/>
              <a:buFont typeface="Wingdings" panose="05000000000000000000" pitchFamily="2" charset="2"/>
              <a:buChar char="n"/>
            </a:pPr>
            <a:r>
              <a:rPr lang="en-GB" sz="1600" dirty="0">
                <a:solidFill>
                  <a:srgbClr val="404955"/>
                </a:solidFill>
                <a:latin typeface="Arial"/>
              </a:rPr>
              <a:t>visualisation</a:t>
            </a:r>
          </a:p>
          <a:p>
            <a:pPr marL="243411" lvl="1" indent="-243411" defTabSz="914377">
              <a:lnSpc>
                <a:spcPct val="120000"/>
              </a:lnSpc>
              <a:buClr>
                <a:srgbClr val="D93317"/>
              </a:buClr>
              <a:buSzPct val="100000"/>
              <a:buFont typeface="Wingdings" panose="05000000000000000000" pitchFamily="2" charset="2"/>
              <a:buChar char="n"/>
            </a:pPr>
            <a:r>
              <a:rPr lang="en-GB" sz="1600" dirty="0">
                <a:solidFill>
                  <a:srgbClr val="404955"/>
                </a:solidFill>
                <a:latin typeface="Arial"/>
              </a:rPr>
              <a:t>reporting</a:t>
            </a:r>
          </a:p>
        </p:txBody>
      </p:sp>
      <p:sp>
        <p:nvSpPr>
          <p:cNvPr id="121" name="Rectangle 3">
            <a:extLst>
              <a:ext uri="{FF2B5EF4-FFF2-40B4-BE49-F238E27FC236}">
                <a16:creationId xmlns:a16="http://schemas.microsoft.com/office/drawing/2014/main" id="{00611CE9-7DB0-3022-F627-6097ABE297A8}"/>
              </a:ext>
            </a:extLst>
          </p:cNvPr>
          <p:cNvSpPr>
            <a:spLocks noChangeArrowheads="1"/>
          </p:cNvSpPr>
          <p:nvPr/>
        </p:nvSpPr>
        <p:spPr bwMode="auto">
          <a:xfrm>
            <a:off x="920752" y="2501368"/>
            <a:ext cx="3504000" cy="1844168"/>
          </a:xfrm>
          <a:prstGeom prst="rect">
            <a:avLst/>
          </a:prstGeom>
          <a:noFill/>
          <a:ln w="9525" algn="ctr">
            <a:noFill/>
            <a:miter lim="800000"/>
            <a:headEnd/>
            <a:tailEnd/>
          </a:ln>
          <a:effectLst/>
        </p:spPr>
        <p:txBody>
          <a:bodyPr wrap="square" lIns="48000" tIns="48000" rIns="48000" bIns="48000"/>
          <a:lstStyle/>
          <a:p>
            <a:pPr marL="243411" lvl="1" indent="-243411" defTabSz="914377">
              <a:lnSpc>
                <a:spcPct val="120000"/>
              </a:lnSpc>
              <a:spcBef>
                <a:spcPts val="533"/>
              </a:spcBef>
              <a:buClr>
                <a:srgbClr val="D93317"/>
              </a:buClr>
              <a:buSzPct val="100000"/>
              <a:buFont typeface="Wingdings" panose="05000000000000000000" pitchFamily="2" charset="2"/>
              <a:buChar char="n"/>
            </a:pPr>
            <a:r>
              <a:rPr lang="en-GB" sz="1600" dirty="0">
                <a:solidFill>
                  <a:srgbClr val="404955"/>
                </a:solidFill>
                <a:latin typeface="Arial"/>
              </a:rPr>
              <a:t>patent classes</a:t>
            </a:r>
          </a:p>
          <a:p>
            <a:pPr marL="243411" lvl="1" indent="-243411" defTabSz="914377">
              <a:lnSpc>
                <a:spcPct val="120000"/>
              </a:lnSpc>
              <a:spcBef>
                <a:spcPts val="533"/>
              </a:spcBef>
              <a:buClr>
                <a:srgbClr val="D93317"/>
              </a:buClr>
              <a:buSzPct val="100000"/>
              <a:buFont typeface="Wingdings" panose="05000000000000000000" pitchFamily="2" charset="2"/>
              <a:buChar char="n"/>
            </a:pPr>
            <a:r>
              <a:rPr lang="en-GB" sz="1600" dirty="0">
                <a:solidFill>
                  <a:srgbClr val="404955"/>
                </a:solidFill>
                <a:latin typeface="Arial"/>
              </a:rPr>
              <a:t>search concepts</a:t>
            </a:r>
          </a:p>
          <a:p>
            <a:pPr marL="243411" lvl="1" indent="-243411" defTabSz="914377">
              <a:lnSpc>
                <a:spcPct val="120000"/>
              </a:lnSpc>
              <a:spcBef>
                <a:spcPts val="533"/>
              </a:spcBef>
              <a:buClr>
                <a:srgbClr val="D93317"/>
              </a:buClr>
              <a:buSzPct val="100000"/>
              <a:buFont typeface="Wingdings" panose="05000000000000000000" pitchFamily="2" charset="2"/>
              <a:buChar char="n"/>
            </a:pPr>
            <a:r>
              <a:rPr lang="en-GB" sz="1600" dirty="0">
                <a:solidFill>
                  <a:srgbClr val="404955"/>
                </a:solidFill>
                <a:latin typeface="Arial"/>
              </a:rPr>
              <a:t>applicants</a:t>
            </a:r>
          </a:p>
          <a:p>
            <a:pPr marL="243411" lvl="1" indent="-243411" defTabSz="914377">
              <a:lnSpc>
                <a:spcPct val="120000"/>
              </a:lnSpc>
              <a:spcBef>
                <a:spcPts val="533"/>
              </a:spcBef>
              <a:buClr>
                <a:srgbClr val="D93317"/>
              </a:buClr>
              <a:buSzPct val="100000"/>
              <a:buFont typeface="Wingdings" panose="05000000000000000000" pitchFamily="2" charset="2"/>
              <a:buChar char="n"/>
            </a:pPr>
            <a:r>
              <a:rPr lang="en-GB" sz="1600" dirty="0">
                <a:solidFill>
                  <a:srgbClr val="404955"/>
                </a:solidFill>
                <a:latin typeface="Arial"/>
              </a:rPr>
              <a:t>countries of residence</a:t>
            </a:r>
          </a:p>
          <a:p>
            <a:pPr marL="243411" lvl="1" indent="-243411" defTabSz="914377">
              <a:lnSpc>
                <a:spcPct val="120000"/>
              </a:lnSpc>
              <a:spcBef>
                <a:spcPts val="533"/>
              </a:spcBef>
              <a:buClr>
                <a:srgbClr val="D93317"/>
              </a:buClr>
              <a:buSzPct val="100000"/>
              <a:buFont typeface="Wingdings" panose="05000000000000000000" pitchFamily="2" charset="2"/>
              <a:buChar char="n"/>
            </a:pPr>
            <a:r>
              <a:rPr lang="en-GB" sz="1600" dirty="0">
                <a:solidFill>
                  <a:srgbClr val="404955"/>
                </a:solidFill>
                <a:latin typeface="Arial"/>
              </a:rPr>
              <a:t>[...]</a:t>
            </a:r>
          </a:p>
        </p:txBody>
      </p:sp>
      <p:sp>
        <p:nvSpPr>
          <p:cNvPr id="122" name="AutoShape 7">
            <a:extLst>
              <a:ext uri="{FF2B5EF4-FFF2-40B4-BE49-F238E27FC236}">
                <a16:creationId xmlns:a16="http://schemas.microsoft.com/office/drawing/2014/main" id="{4FF56ACB-6A5E-55F5-629F-B616A63A575A}"/>
              </a:ext>
            </a:extLst>
          </p:cNvPr>
          <p:cNvSpPr>
            <a:spLocks noChangeArrowheads="1"/>
          </p:cNvSpPr>
          <p:nvPr/>
        </p:nvSpPr>
        <p:spPr bwMode="auto">
          <a:xfrm>
            <a:off x="4525435" y="1970361"/>
            <a:ext cx="3604684" cy="432000"/>
          </a:xfrm>
          <a:prstGeom prst="chevron">
            <a:avLst>
              <a:gd name="adj" fmla="val 20621"/>
            </a:avLst>
          </a:prstGeom>
          <a:solidFill>
            <a:schemeClr val="tx1"/>
          </a:solidFill>
          <a:ln w="12700" algn="ctr">
            <a:noFill/>
            <a:miter lim="800000"/>
            <a:headEnd/>
            <a:tailEnd/>
          </a:ln>
          <a:effectLst/>
        </p:spPr>
        <p:txBody>
          <a:bodyPr lIns="96000" tIns="48000" rIns="48000" bIns="48000" anchor="ctr"/>
          <a:lstStyle/>
          <a:p>
            <a:pPr defTabSz="609585"/>
            <a:r>
              <a:rPr lang="en-GB" sz="1867" b="1" dirty="0">
                <a:solidFill>
                  <a:srgbClr val="FFFFFF"/>
                </a:solidFill>
                <a:latin typeface="Arial" pitchFamily="34" charset="0"/>
              </a:rPr>
              <a:t>Statistical analysis</a:t>
            </a:r>
          </a:p>
        </p:txBody>
      </p:sp>
      <p:sp>
        <p:nvSpPr>
          <p:cNvPr id="123" name="AutoShape 8">
            <a:extLst>
              <a:ext uri="{FF2B5EF4-FFF2-40B4-BE49-F238E27FC236}">
                <a16:creationId xmlns:a16="http://schemas.microsoft.com/office/drawing/2014/main" id="{0AF75E74-E7C4-E72D-203B-22FC90C6D11B}"/>
              </a:ext>
            </a:extLst>
          </p:cNvPr>
          <p:cNvSpPr>
            <a:spLocks noChangeArrowheads="1"/>
          </p:cNvSpPr>
          <p:nvPr/>
        </p:nvSpPr>
        <p:spPr bwMode="auto">
          <a:xfrm>
            <a:off x="8130118" y="1970361"/>
            <a:ext cx="3604684" cy="432000"/>
          </a:xfrm>
          <a:prstGeom prst="chevron">
            <a:avLst>
              <a:gd name="adj" fmla="val 19314"/>
            </a:avLst>
          </a:prstGeom>
          <a:solidFill>
            <a:schemeClr val="tx1"/>
          </a:solidFill>
          <a:ln w="12700" algn="ctr">
            <a:noFill/>
            <a:miter lim="800000"/>
            <a:headEnd/>
            <a:tailEnd/>
          </a:ln>
          <a:effectLst/>
        </p:spPr>
        <p:txBody>
          <a:bodyPr lIns="96000" tIns="48000" rIns="48000" bIns="48000" anchor="ctr"/>
          <a:lstStyle/>
          <a:p>
            <a:pPr defTabSz="609585"/>
            <a:r>
              <a:rPr lang="en-GB" sz="1867" b="1" dirty="0">
                <a:solidFill>
                  <a:srgbClr val="FFFFFF"/>
                </a:solidFill>
                <a:latin typeface="Arial" pitchFamily="34" charset="0"/>
              </a:rPr>
              <a:t>Processing results</a:t>
            </a:r>
          </a:p>
        </p:txBody>
      </p:sp>
      <p:sp>
        <p:nvSpPr>
          <p:cNvPr id="124" name="AutoShape 6">
            <a:extLst>
              <a:ext uri="{FF2B5EF4-FFF2-40B4-BE49-F238E27FC236}">
                <a16:creationId xmlns:a16="http://schemas.microsoft.com/office/drawing/2014/main" id="{3BA2DC1E-C574-3DA3-595D-FD22927321B5}"/>
              </a:ext>
            </a:extLst>
          </p:cNvPr>
          <p:cNvSpPr>
            <a:spLocks noChangeArrowheads="1"/>
          </p:cNvSpPr>
          <p:nvPr/>
        </p:nvSpPr>
        <p:spPr bwMode="auto">
          <a:xfrm>
            <a:off x="920751" y="1970361"/>
            <a:ext cx="3604684" cy="432000"/>
          </a:xfrm>
          <a:prstGeom prst="homePlate">
            <a:avLst>
              <a:gd name="adj" fmla="val 20875"/>
            </a:avLst>
          </a:prstGeom>
          <a:solidFill>
            <a:schemeClr val="tx1"/>
          </a:solidFill>
          <a:ln w="12700" algn="ctr">
            <a:noFill/>
            <a:miter lim="800000"/>
            <a:headEnd/>
            <a:tailEnd/>
          </a:ln>
          <a:effectLst/>
        </p:spPr>
        <p:txBody>
          <a:bodyPr lIns="96000" tIns="48000" rIns="48000" bIns="48000" anchor="ctr"/>
          <a:lstStyle/>
          <a:p>
            <a:pPr defTabSz="609585"/>
            <a:r>
              <a:rPr lang="en-GB" sz="1867" b="1" dirty="0">
                <a:solidFill>
                  <a:srgbClr val="FFFFFF"/>
                </a:solidFill>
                <a:latin typeface="Arial" pitchFamily="34" charset="0"/>
              </a:rPr>
              <a:t>Basic search</a:t>
            </a:r>
          </a:p>
        </p:txBody>
      </p:sp>
      <p:sp>
        <p:nvSpPr>
          <p:cNvPr id="125" name="Fußzeilenplatzhalter 124">
            <a:extLst>
              <a:ext uri="{FF2B5EF4-FFF2-40B4-BE49-F238E27FC236}">
                <a16:creationId xmlns:a16="http://schemas.microsoft.com/office/drawing/2014/main" id="{766C3A9D-C220-9CD4-AA85-1307C5CD851E}"/>
              </a:ext>
            </a:extLst>
          </p:cNvPr>
          <p:cNvSpPr>
            <a:spLocks noGrp="1"/>
          </p:cNvSpPr>
          <p:nvPr>
            <p:ph type="ftr" sz="quarter" idx="11"/>
          </p:nvPr>
        </p:nvSpPr>
        <p:spPr/>
        <p:txBody>
          <a:bodyPr/>
          <a:lstStyle/>
          <a:p>
            <a:pPr defTabSz="609585"/>
            <a:r>
              <a:rPr lang="en-GB" dirty="0">
                <a:solidFill>
                  <a:srgbClr val="404955"/>
                </a:solidFill>
                <a:latin typeface="Arial"/>
              </a:rPr>
              <a:t>offshore wind energy</a:t>
            </a:r>
          </a:p>
        </p:txBody>
      </p:sp>
      <p:sp>
        <p:nvSpPr>
          <p:cNvPr id="126" name="Foliennummernplatzhalter 125">
            <a:extLst>
              <a:ext uri="{FF2B5EF4-FFF2-40B4-BE49-F238E27FC236}">
                <a16:creationId xmlns:a16="http://schemas.microsoft.com/office/drawing/2014/main" id="{BC593FE8-38E4-8A7A-907B-B7E8E690AD32}"/>
              </a:ext>
            </a:extLst>
          </p:cNvPr>
          <p:cNvSpPr>
            <a:spLocks noGrp="1"/>
          </p:cNvSpPr>
          <p:nvPr>
            <p:ph type="sldNum" sz="quarter" idx="12"/>
          </p:nvPr>
        </p:nvSpPr>
        <p:spPr/>
        <p:txBody>
          <a:bodyPr/>
          <a:lstStyle/>
          <a:p>
            <a:pPr defTabSz="609585"/>
            <a:fld id="{B6EAC15D-B94B-4B86-ABD3-3EDECDB333F5}" type="slidenum">
              <a:rPr lang="en-GB">
                <a:solidFill>
                  <a:srgbClr val="404955"/>
                </a:solidFill>
                <a:latin typeface="Arial"/>
              </a:rPr>
              <a:pPr defTabSz="609585"/>
              <a:t>15</a:t>
            </a:fld>
            <a:endParaRPr lang="en-GB" dirty="0">
              <a:solidFill>
                <a:srgbClr val="404955"/>
              </a:solidFill>
              <a:latin typeface="Arial"/>
            </a:endParaRPr>
          </a:p>
        </p:txBody>
      </p:sp>
      <p:sp>
        <p:nvSpPr>
          <p:cNvPr id="127" name="Freihandform: Form 126">
            <a:extLst>
              <a:ext uri="{FF2B5EF4-FFF2-40B4-BE49-F238E27FC236}">
                <a16:creationId xmlns:a16="http://schemas.microsoft.com/office/drawing/2014/main" id="{211B76AA-CA80-A3B4-AD62-EE479D3A6FE9}"/>
              </a:ext>
            </a:extLst>
          </p:cNvPr>
          <p:cNvSpPr/>
          <p:nvPr/>
        </p:nvSpPr>
        <p:spPr>
          <a:xfrm>
            <a:off x="5099051" y="5238751"/>
            <a:ext cx="342900" cy="387349"/>
          </a:xfrm>
          <a:custGeom>
            <a:avLst/>
            <a:gdLst>
              <a:gd name="connsiteX0" fmla="*/ 257175 w 257175"/>
              <a:gd name="connsiteY0" fmla="*/ 0 h 290512"/>
              <a:gd name="connsiteX1" fmla="*/ 0 w 257175"/>
              <a:gd name="connsiteY1" fmla="*/ 0 h 290512"/>
              <a:gd name="connsiteX2" fmla="*/ 0 w 257175"/>
              <a:gd name="connsiteY2" fmla="*/ 290512 h 290512"/>
            </a:gdLst>
            <a:ahLst/>
            <a:cxnLst>
              <a:cxn ang="0">
                <a:pos x="connsiteX0" y="connsiteY0"/>
              </a:cxn>
              <a:cxn ang="0">
                <a:pos x="connsiteX1" y="connsiteY1"/>
              </a:cxn>
              <a:cxn ang="0">
                <a:pos x="connsiteX2" y="connsiteY2"/>
              </a:cxn>
            </a:cxnLst>
            <a:rect l="l" t="t" r="r" b="b"/>
            <a:pathLst>
              <a:path w="257175" h="290512">
                <a:moveTo>
                  <a:pt x="257175" y="0"/>
                </a:moveTo>
                <a:lnTo>
                  <a:pt x="0" y="0"/>
                </a:lnTo>
                <a:lnTo>
                  <a:pt x="0" y="290512"/>
                </a:lnTo>
              </a:path>
            </a:pathLst>
          </a:cu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dirty="0">
              <a:solidFill>
                <a:srgbClr val="FFFFFF"/>
              </a:solidFill>
              <a:latin typeface="Arial"/>
            </a:endParaRPr>
          </a:p>
        </p:txBody>
      </p:sp>
      <p:sp>
        <p:nvSpPr>
          <p:cNvPr id="128" name="Freihandform: Form 127">
            <a:extLst>
              <a:ext uri="{FF2B5EF4-FFF2-40B4-BE49-F238E27FC236}">
                <a16:creationId xmlns:a16="http://schemas.microsoft.com/office/drawing/2014/main" id="{150CA115-C05E-09FC-692F-17AF66041B5B}"/>
              </a:ext>
            </a:extLst>
          </p:cNvPr>
          <p:cNvSpPr/>
          <p:nvPr/>
        </p:nvSpPr>
        <p:spPr>
          <a:xfrm flipH="1">
            <a:off x="6993785" y="5359575"/>
            <a:ext cx="434444" cy="302488"/>
          </a:xfrm>
          <a:custGeom>
            <a:avLst/>
            <a:gdLst>
              <a:gd name="connsiteX0" fmla="*/ 257175 w 257175"/>
              <a:gd name="connsiteY0" fmla="*/ 0 h 290512"/>
              <a:gd name="connsiteX1" fmla="*/ 0 w 257175"/>
              <a:gd name="connsiteY1" fmla="*/ 0 h 290512"/>
              <a:gd name="connsiteX2" fmla="*/ 0 w 257175"/>
              <a:gd name="connsiteY2" fmla="*/ 290512 h 290512"/>
            </a:gdLst>
            <a:ahLst/>
            <a:cxnLst>
              <a:cxn ang="0">
                <a:pos x="connsiteX0" y="connsiteY0"/>
              </a:cxn>
              <a:cxn ang="0">
                <a:pos x="connsiteX1" y="connsiteY1"/>
              </a:cxn>
              <a:cxn ang="0">
                <a:pos x="connsiteX2" y="connsiteY2"/>
              </a:cxn>
            </a:cxnLst>
            <a:rect l="l" t="t" r="r" b="b"/>
            <a:pathLst>
              <a:path w="257175" h="290512">
                <a:moveTo>
                  <a:pt x="257175" y="0"/>
                </a:moveTo>
                <a:lnTo>
                  <a:pt x="0" y="0"/>
                </a:lnTo>
                <a:lnTo>
                  <a:pt x="0" y="290512"/>
                </a:lnTo>
              </a:path>
            </a:pathLst>
          </a:cu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dirty="0">
              <a:solidFill>
                <a:srgbClr val="FFFFFF"/>
              </a:solidFill>
              <a:latin typeface="Arial"/>
            </a:endParaRPr>
          </a:p>
        </p:txBody>
      </p:sp>
      <p:grpSp>
        <p:nvGrpSpPr>
          <p:cNvPr id="146" name="Gruppieren 145">
            <a:extLst>
              <a:ext uri="{FF2B5EF4-FFF2-40B4-BE49-F238E27FC236}">
                <a16:creationId xmlns:a16="http://schemas.microsoft.com/office/drawing/2014/main" id="{59B19500-1442-AC4C-5A39-B75C3433C40B}"/>
              </a:ext>
            </a:extLst>
          </p:cNvPr>
          <p:cNvGrpSpPr/>
          <p:nvPr/>
        </p:nvGrpSpPr>
        <p:grpSpPr>
          <a:xfrm>
            <a:off x="10253621" y="5529623"/>
            <a:ext cx="478987" cy="582439"/>
            <a:chOff x="7491395" y="3214368"/>
            <a:chExt cx="562966" cy="684556"/>
          </a:xfrm>
        </p:grpSpPr>
        <p:grpSp>
          <p:nvGrpSpPr>
            <p:cNvPr id="147" name="Gruppieren 146">
              <a:extLst>
                <a:ext uri="{FF2B5EF4-FFF2-40B4-BE49-F238E27FC236}">
                  <a16:creationId xmlns:a16="http://schemas.microsoft.com/office/drawing/2014/main" id="{6A556434-A09C-071F-8C7B-3F44D08315ED}"/>
                </a:ext>
              </a:extLst>
            </p:cNvPr>
            <p:cNvGrpSpPr>
              <a:grpSpLocks noChangeAspect="1"/>
            </p:cNvGrpSpPr>
            <p:nvPr/>
          </p:nvGrpSpPr>
          <p:grpSpPr>
            <a:xfrm>
              <a:off x="7491395" y="3214368"/>
              <a:ext cx="562966" cy="684556"/>
              <a:chOff x="978694" y="9556851"/>
              <a:chExt cx="665497" cy="809236"/>
            </a:xfrm>
          </p:grpSpPr>
          <p:sp>
            <p:nvSpPr>
              <p:cNvPr id="157" name="Freeform 233">
                <a:extLst>
                  <a:ext uri="{FF2B5EF4-FFF2-40B4-BE49-F238E27FC236}">
                    <a16:creationId xmlns:a16="http://schemas.microsoft.com/office/drawing/2014/main" id="{950B46EF-217A-2F31-24FE-5B47AB622CC0}"/>
                  </a:ext>
                </a:extLst>
              </p:cNvPr>
              <p:cNvSpPr>
                <a:spLocks noChangeAspect="1"/>
              </p:cNvSpPr>
              <p:nvPr/>
            </p:nvSpPr>
            <p:spPr bwMode="auto">
              <a:xfrm>
                <a:off x="1307641" y="9954924"/>
                <a:ext cx="336550" cy="411163"/>
              </a:xfrm>
              <a:custGeom>
                <a:avLst/>
                <a:gdLst>
                  <a:gd name="T0" fmla="*/ 44 w 89"/>
                  <a:gd name="T1" fmla="*/ 109 h 109"/>
                  <a:gd name="T2" fmla="*/ 89 w 89"/>
                  <a:gd name="T3" fmla="*/ 55 h 109"/>
                  <a:gd name="T4" fmla="*/ 89 w 89"/>
                  <a:gd name="T5" fmla="*/ 14 h 109"/>
                  <a:gd name="T6" fmla="*/ 44 w 89"/>
                  <a:gd name="T7" fmla="*/ 0 h 109"/>
                  <a:gd name="T8" fmla="*/ 0 w 89"/>
                  <a:gd name="T9" fmla="*/ 14 h 109"/>
                  <a:gd name="T10" fmla="*/ 0 w 89"/>
                  <a:gd name="T11" fmla="*/ 55 h 109"/>
                  <a:gd name="T12" fmla="*/ 44 w 8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89" h="109">
                    <a:moveTo>
                      <a:pt x="44" y="109"/>
                    </a:moveTo>
                    <a:cubicBezTo>
                      <a:pt x="44" y="109"/>
                      <a:pt x="89" y="92"/>
                      <a:pt x="89" y="55"/>
                    </a:cubicBezTo>
                    <a:cubicBezTo>
                      <a:pt x="89" y="14"/>
                      <a:pt x="89" y="14"/>
                      <a:pt x="89" y="14"/>
                    </a:cubicBezTo>
                    <a:cubicBezTo>
                      <a:pt x="89" y="14"/>
                      <a:pt x="69" y="0"/>
                      <a:pt x="44" y="0"/>
                    </a:cubicBezTo>
                    <a:cubicBezTo>
                      <a:pt x="20" y="0"/>
                      <a:pt x="0" y="14"/>
                      <a:pt x="0" y="14"/>
                    </a:cubicBezTo>
                    <a:cubicBezTo>
                      <a:pt x="0" y="55"/>
                      <a:pt x="0" y="55"/>
                      <a:pt x="0" y="55"/>
                    </a:cubicBezTo>
                    <a:cubicBezTo>
                      <a:pt x="0" y="92"/>
                      <a:pt x="44" y="109"/>
                      <a:pt x="44" y="109"/>
                    </a:cubicBezTo>
                    <a:close/>
                  </a:path>
                </a:pathLst>
              </a:custGeom>
              <a:noFill/>
              <a:ln w="12700" cap="flat">
                <a:solidFill>
                  <a:srgbClr val="D9331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defTabSz="609585">
                  <a:defRPr/>
                </a:pPr>
                <a:endParaRPr lang="en-GB" sz="2400" kern="0" dirty="0">
                  <a:solidFill>
                    <a:srgbClr val="404955"/>
                  </a:solidFill>
                  <a:latin typeface="Arial"/>
                </a:endParaRPr>
              </a:p>
            </p:txBody>
          </p:sp>
          <p:sp>
            <p:nvSpPr>
              <p:cNvPr id="158" name="Freeform 234">
                <a:extLst>
                  <a:ext uri="{FF2B5EF4-FFF2-40B4-BE49-F238E27FC236}">
                    <a16:creationId xmlns:a16="http://schemas.microsoft.com/office/drawing/2014/main" id="{BC24D8C0-0E67-D759-FD03-5972C50DCE70}"/>
                  </a:ext>
                </a:extLst>
              </p:cNvPr>
              <p:cNvSpPr>
                <a:spLocks noChangeAspect="1"/>
              </p:cNvSpPr>
              <p:nvPr/>
            </p:nvSpPr>
            <p:spPr bwMode="auto">
              <a:xfrm>
                <a:off x="1398129" y="10110499"/>
                <a:ext cx="155575" cy="101600"/>
              </a:xfrm>
              <a:custGeom>
                <a:avLst/>
                <a:gdLst>
                  <a:gd name="T0" fmla="*/ 98 w 98"/>
                  <a:gd name="T1" fmla="*/ 0 h 64"/>
                  <a:gd name="T2" fmla="*/ 67 w 98"/>
                  <a:gd name="T3" fmla="*/ 33 h 64"/>
                  <a:gd name="T4" fmla="*/ 34 w 98"/>
                  <a:gd name="T5" fmla="*/ 64 h 64"/>
                  <a:gd name="T6" fmla="*/ 0 w 98"/>
                  <a:gd name="T7" fmla="*/ 33 h 64"/>
                </a:gdLst>
                <a:ahLst/>
                <a:cxnLst>
                  <a:cxn ang="0">
                    <a:pos x="T0" y="T1"/>
                  </a:cxn>
                  <a:cxn ang="0">
                    <a:pos x="T2" y="T3"/>
                  </a:cxn>
                  <a:cxn ang="0">
                    <a:pos x="T4" y="T5"/>
                  </a:cxn>
                  <a:cxn ang="0">
                    <a:pos x="T6" y="T7"/>
                  </a:cxn>
                </a:cxnLst>
                <a:rect l="0" t="0" r="r" b="b"/>
                <a:pathLst>
                  <a:path w="98" h="64">
                    <a:moveTo>
                      <a:pt x="98" y="0"/>
                    </a:moveTo>
                    <a:lnTo>
                      <a:pt x="67" y="33"/>
                    </a:lnTo>
                    <a:lnTo>
                      <a:pt x="34" y="64"/>
                    </a:lnTo>
                    <a:lnTo>
                      <a:pt x="0" y="33"/>
                    </a:lnTo>
                  </a:path>
                </a:pathLst>
              </a:custGeom>
              <a:noFill/>
              <a:ln w="12700" cap="rnd">
                <a:solidFill>
                  <a:srgbClr val="D9331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defTabSz="609585">
                  <a:defRPr/>
                </a:pPr>
                <a:endParaRPr lang="en-GB" sz="2400" kern="0" dirty="0">
                  <a:solidFill>
                    <a:srgbClr val="404955"/>
                  </a:solidFill>
                  <a:latin typeface="Arial"/>
                </a:endParaRPr>
              </a:p>
            </p:txBody>
          </p:sp>
          <p:grpSp>
            <p:nvGrpSpPr>
              <p:cNvPr id="159" name="Gruppieren 158">
                <a:extLst>
                  <a:ext uri="{FF2B5EF4-FFF2-40B4-BE49-F238E27FC236}">
                    <a16:creationId xmlns:a16="http://schemas.microsoft.com/office/drawing/2014/main" id="{325FB298-8878-58D7-2BF5-C3213C798661}"/>
                  </a:ext>
                </a:extLst>
              </p:cNvPr>
              <p:cNvGrpSpPr/>
              <p:nvPr/>
            </p:nvGrpSpPr>
            <p:grpSpPr>
              <a:xfrm>
                <a:off x="978694" y="9556851"/>
                <a:ext cx="573497" cy="678269"/>
                <a:chOff x="937828" y="9556851"/>
                <a:chExt cx="614363" cy="678269"/>
              </a:xfrm>
            </p:grpSpPr>
            <p:sp>
              <p:nvSpPr>
                <p:cNvPr id="160" name="Freeform 240">
                  <a:extLst>
                    <a:ext uri="{FF2B5EF4-FFF2-40B4-BE49-F238E27FC236}">
                      <a16:creationId xmlns:a16="http://schemas.microsoft.com/office/drawing/2014/main" id="{3C0C0BFD-079F-0B24-D3C3-249CEBC3F7DD}"/>
                    </a:ext>
                  </a:extLst>
                </p:cNvPr>
                <p:cNvSpPr>
                  <a:spLocks noChangeAspect="1"/>
                </p:cNvSpPr>
                <p:nvPr/>
              </p:nvSpPr>
              <p:spPr bwMode="auto">
                <a:xfrm>
                  <a:off x="937828" y="9658797"/>
                  <a:ext cx="376238" cy="576323"/>
                </a:xfrm>
                <a:custGeom>
                  <a:avLst/>
                  <a:gdLst>
                    <a:gd name="T0" fmla="*/ 27 w 100"/>
                    <a:gd name="T1" fmla="*/ 0 h 95"/>
                    <a:gd name="T2" fmla="*/ 10 w 100"/>
                    <a:gd name="T3" fmla="*/ 0 h 95"/>
                    <a:gd name="T4" fmla="*/ 0 w 100"/>
                    <a:gd name="T5" fmla="*/ 10 h 95"/>
                    <a:gd name="T6" fmla="*/ 0 w 100"/>
                    <a:gd name="T7" fmla="*/ 85 h 95"/>
                    <a:gd name="T8" fmla="*/ 10 w 100"/>
                    <a:gd name="T9" fmla="*/ 95 h 95"/>
                    <a:gd name="T10" fmla="*/ 100 w 100"/>
                    <a:gd name="T11" fmla="*/ 95 h 95"/>
                  </a:gdLst>
                  <a:ahLst/>
                  <a:cxnLst>
                    <a:cxn ang="0">
                      <a:pos x="T0" y="T1"/>
                    </a:cxn>
                    <a:cxn ang="0">
                      <a:pos x="T2" y="T3"/>
                    </a:cxn>
                    <a:cxn ang="0">
                      <a:pos x="T4" y="T5"/>
                    </a:cxn>
                    <a:cxn ang="0">
                      <a:pos x="T6" y="T7"/>
                    </a:cxn>
                    <a:cxn ang="0">
                      <a:pos x="T8" y="T9"/>
                    </a:cxn>
                    <a:cxn ang="0">
                      <a:pos x="T10" y="T11"/>
                    </a:cxn>
                  </a:cxnLst>
                  <a:rect l="0" t="0" r="r" b="b"/>
                  <a:pathLst>
                    <a:path w="100" h="95">
                      <a:moveTo>
                        <a:pt x="27" y="0"/>
                      </a:moveTo>
                      <a:cubicBezTo>
                        <a:pt x="10" y="0"/>
                        <a:pt x="10" y="0"/>
                        <a:pt x="10" y="0"/>
                      </a:cubicBezTo>
                      <a:cubicBezTo>
                        <a:pt x="5" y="0"/>
                        <a:pt x="0" y="4"/>
                        <a:pt x="0" y="10"/>
                      </a:cubicBezTo>
                      <a:cubicBezTo>
                        <a:pt x="0" y="85"/>
                        <a:pt x="0" y="85"/>
                        <a:pt x="0" y="85"/>
                      </a:cubicBezTo>
                      <a:cubicBezTo>
                        <a:pt x="0" y="90"/>
                        <a:pt x="5" y="95"/>
                        <a:pt x="10" y="95"/>
                      </a:cubicBezTo>
                      <a:cubicBezTo>
                        <a:pt x="100" y="95"/>
                        <a:pt x="100" y="95"/>
                        <a:pt x="100" y="95"/>
                      </a:cubicBezTo>
                    </a:path>
                  </a:pathLst>
                </a:custGeom>
                <a:noFill/>
                <a:ln w="12700" cap="flat">
                  <a:solidFill>
                    <a:srgbClr val="D9331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defTabSz="609585">
                    <a:defRPr/>
                  </a:pPr>
                  <a:endParaRPr lang="en-GB" sz="2400" kern="0" dirty="0">
                    <a:solidFill>
                      <a:srgbClr val="404955"/>
                    </a:solidFill>
                    <a:latin typeface="Arial"/>
                  </a:endParaRPr>
                </a:p>
              </p:txBody>
            </p:sp>
            <p:sp>
              <p:nvSpPr>
                <p:cNvPr id="161" name="Freeform 241">
                  <a:extLst>
                    <a:ext uri="{FF2B5EF4-FFF2-40B4-BE49-F238E27FC236}">
                      <a16:creationId xmlns:a16="http://schemas.microsoft.com/office/drawing/2014/main" id="{111AB7AD-48EB-CBB6-D82C-886FD47311D4}"/>
                    </a:ext>
                  </a:extLst>
                </p:cNvPr>
                <p:cNvSpPr>
                  <a:spLocks noChangeAspect="1"/>
                </p:cNvSpPr>
                <p:nvPr/>
              </p:nvSpPr>
              <p:spPr bwMode="auto">
                <a:xfrm>
                  <a:off x="1039428" y="9556851"/>
                  <a:ext cx="512763" cy="576669"/>
                </a:xfrm>
                <a:custGeom>
                  <a:avLst/>
                  <a:gdLst>
                    <a:gd name="T0" fmla="*/ 136 w 136"/>
                    <a:gd name="T1" fmla="*/ 49 h 95"/>
                    <a:gd name="T2" fmla="*/ 136 w 136"/>
                    <a:gd name="T3" fmla="*/ 10 h 95"/>
                    <a:gd name="T4" fmla="*/ 126 w 136"/>
                    <a:gd name="T5" fmla="*/ 0 h 95"/>
                    <a:gd name="T6" fmla="*/ 11 w 136"/>
                    <a:gd name="T7" fmla="*/ 0 h 95"/>
                    <a:gd name="T8" fmla="*/ 0 w 136"/>
                    <a:gd name="T9" fmla="*/ 10 h 95"/>
                    <a:gd name="T10" fmla="*/ 0 w 136"/>
                    <a:gd name="T11" fmla="*/ 85 h 95"/>
                    <a:gd name="T12" fmla="*/ 11 w 136"/>
                    <a:gd name="T13" fmla="*/ 95 h 95"/>
                    <a:gd name="T14" fmla="*/ 68 w 136"/>
                    <a:gd name="T15" fmla="*/ 95 h 95"/>
                    <a:gd name="connsiteX0" fmla="*/ 9954 w 10041"/>
                    <a:gd name="connsiteY0" fmla="*/ 7230 h 10006"/>
                    <a:gd name="connsiteX1" fmla="*/ 10000 w 10041"/>
                    <a:gd name="connsiteY1" fmla="*/ 1059 h 10006"/>
                    <a:gd name="connsiteX2" fmla="*/ 9265 w 10041"/>
                    <a:gd name="connsiteY2" fmla="*/ 6 h 10006"/>
                    <a:gd name="connsiteX3" fmla="*/ 809 w 10041"/>
                    <a:gd name="connsiteY3" fmla="*/ 6 h 10006"/>
                    <a:gd name="connsiteX4" fmla="*/ 0 w 10041"/>
                    <a:gd name="connsiteY4" fmla="*/ 1059 h 10006"/>
                    <a:gd name="connsiteX5" fmla="*/ 0 w 10041"/>
                    <a:gd name="connsiteY5" fmla="*/ 8953 h 10006"/>
                    <a:gd name="connsiteX6" fmla="*/ 809 w 10041"/>
                    <a:gd name="connsiteY6" fmla="*/ 10006 h 10006"/>
                    <a:gd name="connsiteX7" fmla="*/ 5000 w 10041"/>
                    <a:gd name="connsiteY7" fmla="*/ 10006 h 10006"/>
                    <a:gd name="connsiteX0" fmla="*/ 9954 w 10000"/>
                    <a:gd name="connsiteY0" fmla="*/ 7230 h 10006"/>
                    <a:gd name="connsiteX1" fmla="*/ 10000 w 10000"/>
                    <a:gd name="connsiteY1" fmla="*/ 1059 h 10006"/>
                    <a:gd name="connsiteX2" fmla="*/ 9265 w 10000"/>
                    <a:gd name="connsiteY2" fmla="*/ 6 h 10006"/>
                    <a:gd name="connsiteX3" fmla="*/ 809 w 10000"/>
                    <a:gd name="connsiteY3" fmla="*/ 6 h 10006"/>
                    <a:gd name="connsiteX4" fmla="*/ 0 w 10000"/>
                    <a:gd name="connsiteY4" fmla="*/ 1059 h 10006"/>
                    <a:gd name="connsiteX5" fmla="*/ 0 w 10000"/>
                    <a:gd name="connsiteY5" fmla="*/ 8953 h 10006"/>
                    <a:gd name="connsiteX6" fmla="*/ 809 w 10000"/>
                    <a:gd name="connsiteY6" fmla="*/ 10006 h 10006"/>
                    <a:gd name="connsiteX7" fmla="*/ 5000 w 10000"/>
                    <a:gd name="connsiteY7" fmla="*/ 10006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6">
                      <a:moveTo>
                        <a:pt x="9954" y="7230"/>
                      </a:moveTo>
                      <a:cubicBezTo>
                        <a:pt x="9969" y="5173"/>
                        <a:pt x="9985" y="3116"/>
                        <a:pt x="10000" y="1059"/>
                      </a:cubicBezTo>
                      <a:cubicBezTo>
                        <a:pt x="9885" y="-145"/>
                        <a:pt x="9706" y="6"/>
                        <a:pt x="9265" y="6"/>
                      </a:cubicBezTo>
                      <a:lnTo>
                        <a:pt x="809" y="6"/>
                      </a:lnTo>
                      <a:cubicBezTo>
                        <a:pt x="368" y="6"/>
                        <a:pt x="0" y="427"/>
                        <a:pt x="0" y="1059"/>
                      </a:cubicBezTo>
                      <a:lnTo>
                        <a:pt x="0" y="8953"/>
                      </a:lnTo>
                      <a:cubicBezTo>
                        <a:pt x="0" y="9480"/>
                        <a:pt x="368" y="10006"/>
                        <a:pt x="809" y="10006"/>
                      </a:cubicBezTo>
                      <a:lnTo>
                        <a:pt x="5000" y="10006"/>
                      </a:lnTo>
                    </a:path>
                  </a:pathLst>
                </a:custGeom>
                <a:noFill/>
                <a:ln w="12700" cap="flat">
                  <a:solidFill>
                    <a:srgbClr val="D9331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defTabSz="609585">
                    <a:defRPr/>
                  </a:pPr>
                  <a:endParaRPr lang="en-GB" sz="2400" kern="0" dirty="0">
                    <a:solidFill>
                      <a:srgbClr val="404955"/>
                    </a:solidFill>
                    <a:latin typeface="Arial"/>
                  </a:endParaRPr>
                </a:p>
              </p:txBody>
            </p:sp>
          </p:grpSp>
        </p:grpSp>
        <p:grpSp>
          <p:nvGrpSpPr>
            <p:cNvPr id="148" name="Gruppieren 147">
              <a:extLst>
                <a:ext uri="{FF2B5EF4-FFF2-40B4-BE49-F238E27FC236}">
                  <a16:creationId xmlns:a16="http://schemas.microsoft.com/office/drawing/2014/main" id="{0E3CA3BF-112A-79A5-60EE-24946A60D9D2}"/>
                </a:ext>
              </a:extLst>
            </p:cNvPr>
            <p:cNvGrpSpPr/>
            <p:nvPr/>
          </p:nvGrpSpPr>
          <p:grpSpPr>
            <a:xfrm>
              <a:off x="7637853" y="3279530"/>
              <a:ext cx="255990" cy="54000"/>
              <a:chOff x="7637853" y="3299052"/>
              <a:chExt cx="255990" cy="54000"/>
            </a:xfrm>
          </p:grpSpPr>
          <p:cxnSp>
            <p:nvCxnSpPr>
              <p:cNvPr id="155" name="Gerader Verbinder 154">
                <a:extLst>
                  <a:ext uri="{FF2B5EF4-FFF2-40B4-BE49-F238E27FC236}">
                    <a16:creationId xmlns:a16="http://schemas.microsoft.com/office/drawing/2014/main" id="{5BBE46B5-DB74-B427-2785-17C4B46890C8}"/>
                  </a:ext>
                </a:extLst>
              </p:cNvPr>
              <p:cNvCxnSpPr>
                <a:cxnSpLocks/>
              </p:cNvCxnSpPr>
              <p:nvPr/>
            </p:nvCxnSpPr>
            <p:spPr>
              <a:xfrm>
                <a:off x="7728011" y="3343528"/>
                <a:ext cx="165832" cy="0"/>
              </a:xfrm>
              <a:prstGeom prst="line">
                <a:avLst/>
              </a:prstGeom>
              <a:noFill/>
              <a:ln w="12700" cap="flat">
                <a:solidFill>
                  <a:srgbClr val="D93317"/>
                </a:solidFill>
                <a:prstDash val="solid"/>
                <a:round/>
                <a:headEnd/>
                <a:tailEnd/>
              </a:ln>
              <a:extLst>
                <a:ext uri="{909E8E84-426E-40DD-AFC4-6F175D3DCCD1}">
                  <a14:hiddenFill xmlns:a14="http://schemas.microsoft.com/office/drawing/2010/main">
                    <a:solidFill>
                      <a:srgbClr val="FFFFFF"/>
                    </a:solidFill>
                  </a14:hiddenFill>
                </a:ext>
              </a:extLst>
            </p:spPr>
          </p:cxnSp>
          <p:sp>
            <p:nvSpPr>
              <p:cNvPr id="156" name="Rechteck 155">
                <a:extLst>
                  <a:ext uri="{FF2B5EF4-FFF2-40B4-BE49-F238E27FC236}">
                    <a16:creationId xmlns:a16="http://schemas.microsoft.com/office/drawing/2014/main" id="{510B9C5B-6CCE-0C2F-8FA8-5C12A82AC406}"/>
                  </a:ext>
                </a:extLst>
              </p:cNvPr>
              <p:cNvSpPr/>
              <p:nvPr/>
            </p:nvSpPr>
            <p:spPr>
              <a:xfrm>
                <a:off x="7637853" y="3299052"/>
                <a:ext cx="54000" cy="54000"/>
              </a:xfrm>
              <a:prstGeom prst="rect">
                <a:avLst/>
              </a:prstGeom>
              <a:solidFill>
                <a:srgbClr val="D93317"/>
              </a:solidFill>
              <a:ln w="12700" cap="flat" cmpd="sng" algn="ctr">
                <a:noFill/>
                <a:prstDash val="solid"/>
                <a:miter lim="800000"/>
              </a:ln>
              <a:effectLst/>
            </p:spPr>
            <p:txBody>
              <a:bodyPr rtlCol="0" anchor="ctr"/>
              <a:lstStyle/>
              <a:p>
                <a:pPr algn="ctr" defTabSz="609585">
                  <a:defRPr/>
                </a:pPr>
                <a:endParaRPr lang="en-GB" sz="2400" kern="0" dirty="0">
                  <a:solidFill>
                    <a:srgbClr val="FFFFFF"/>
                  </a:solidFill>
                  <a:latin typeface="Arial"/>
                </a:endParaRPr>
              </a:p>
            </p:txBody>
          </p:sp>
        </p:grpSp>
        <p:grpSp>
          <p:nvGrpSpPr>
            <p:cNvPr id="149" name="Gruppieren 148">
              <a:extLst>
                <a:ext uri="{FF2B5EF4-FFF2-40B4-BE49-F238E27FC236}">
                  <a16:creationId xmlns:a16="http://schemas.microsoft.com/office/drawing/2014/main" id="{082F2484-621E-7392-DA10-285BF50AA720}"/>
                </a:ext>
              </a:extLst>
            </p:cNvPr>
            <p:cNvGrpSpPr/>
            <p:nvPr/>
          </p:nvGrpSpPr>
          <p:grpSpPr>
            <a:xfrm>
              <a:off x="7637853" y="3376109"/>
              <a:ext cx="255990" cy="54000"/>
              <a:chOff x="7637853" y="3299052"/>
              <a:chExt cx="255990" cy="54000"/>
            </a:xfrm>
          </p:grpSpPr>
          <p:cxnSp>
            <p:nvCxnSpPr>
              <p:cNvPr id="153" name="Gerader Verbinder 152">
                <a:extLst>
                  <a:ext uri="{FF2B5EF4-FFF2-40B4-BE49-F238E27FC236}">
                    <a16:creationId xmlns:a16="http://schemas.microsoft.com/office/drawing/2014/main" id="{CCFDE27A-C5E6-1AD7-BEF3-15E777A5682A}"/>
                  </a:ext>
                </a:extLst>
              </p:cNvPr>
              <p:cNvCxnSpPr>
                <a:cxnSpLocks/>
              </p:cNvCxnSpPr>
              <p:nvPr/>
            </p:nvCxnSpPr>
            <p:spPr>
              <a:xfrm>
                <a:off x="7728011" y="3343528"/>
                <a:ext cx="165832" cy="0"/>
              </a:xfrm>
              <a:prstGeom prst="line">
                <a:avLst/>
              </a:prstGeom>
              <a:noFill/>
              <a:ln w="12700" cap="flat">
                <a:solidFill>
                  <a:srgbClr val="D93317"/>
                </a:solidFill>
                <a:prstDash val="solid"/>
                <a:round/>
                <a:headEnd/>
                <a:tailEnd/>
              </a:ln>
              <a:extLst>
                <a:ext uri="{909E8E84-426E-40DD-AFC4-6F175D3DCCD1}">
                  <a14:hiddenFill xmlns:a14="http://schemas.microsoft.com/office/drawing/2010/main">
                    <a:solidFill>
                      <a:srgbClr val="FFFFFF"/>
                    </a:solidFill>
                  </a14:hiddenFill>
                </a:ext>
              </a:extLst>
            </p:spPr>
          </p:cxnSp>
          <p:sp>
            <p:nvSpPr>
              <p:cNvPr id="154" name="Rechteck 153">
                <a:extLst>
                  <a:ext uri="{FF2B5EF4-FFF2-40B4-BE49-F238E27FC236}">
                    <a16:creationId xmlns:a16="http://schemas.microsoft.com/office/drawing/2014/main" id="{11B0DDDF-A27E-721A-180E-CB95320F60D7}"/>
                  </a:ext>
                </a:extLst>
              </p:cNvPr>
              <p:cNvSpPr/>
              <p:nvPr/>
            </p:nvSpPr>
            <p:spPr>
              <a:xfrm>
                <a:off x="7637853" y="3299052"/>
                <a:ext cx="54000" cy="54000"/>
              </a:xfrm>
              <a:prstGeom prst="rect">
                <a:avLst/>
              </a:prstGeom>
              <a:solidFill>
                <a:srgbClr val="D93317"/>
              </a:solidFill>
              <a:ln w="12700" cap="flat" cmpd="sng" algn="ctr">
                <a:noFill/>
                <a:prstDash val="solid"/>
                <a:miter lim="800000"/>
              </a:ln>
              <a:effectLst/>
            </p:spPr>
            <p:txBody>
              <a:bodyPr rtlCol="0" anchor="ctr"/>
              <a:lstStyle/>
              <a:p>
                <a:pPr algn="ctr" defTabSz="609585">
                  <a:defRPr/>
                </a:pPr>
                <a:endParaRPr lang="en-GB" sz="2400" kern="0" dirty="0">
                  <a:solidFill>
                    <a:srgbClr val="FFFFFF"/>
                  </a:solidFill>
                  <a:latin typeface="Arial"/>
                </a:endParaRPr>
              </a:p>
            </p:txBody>
          </p:sp>
        </p:grpSp>
        <p:grpSp>
          <p:nvGrpSpPr>
            <p:cNvPr id="150" name="Gruppieren 149">
              <a:extLst>
                <a:ext uri="{FF2B5EF4-FFF2-40B4-BE49-F238E27FC236}">
                  <a16:creationId xmlns:a16="http://schemas.microsoft.com/office/drawing/2014/main" id="{CC34887F-E9CC-86F6-B4EE-B2954096C346}"/>
                </a:ext>
              </a:extLst>
            </p:cNvPr>
            <p:cNvGrpSpPr/>
            <p:nvPr/>
          </p:nvGrpSpPr>
          <p:grpSpPr>
            <a:xfrm>
              <a:off x="7637853" y="3472689"/>
              <a:ext cx="255990" cy="54000"/>
              <a:chOff x="7637853" y="3299052"/>
              <a:chExt cx="255990" cy="54000"/>
            </a:xfrm>
          </p:grpSpPr>
          <p:cxnSp>
            <p:nvCxnSpPr>
              <p:cNvPr id="151" name="Gerader Verbinder 150">
                <a:extLst>
                  <a:ext uri="{FF2B5EF4-FFF2-40B4-BE49-F238E27FC236}">
                    <a16:creationId xmlns:a16="http://schemas.microsoft.com/office/drawing/2014/main" id="{23E3A147-FE42-08F3-8983-830A6FEB5931}"/>
                  </a:ext>
                </a:extLst>
              </p:cNvPr>
              <p:cNvCxnSpPr>
                <a:cxnSpLocks/>
              </p:cNvCxnSpPr>
              <p:nvPr/>
            </p:nvCxnSpPr>
            <p:spPr>
              <a:xfrm>
                <a:off x="7728011" y="3343528"/>
                <a:ext cx="165832" cy="0"/>
              </a:xfrm>
              <a:prstGeom prst="line">
                <a:avLst/>
              </a:prstGeom>
              <a:noFill/>
              <a:ln w="12700" cap="flat">
                <a:solidFill>
                  <a:srgbClr val="D93317"/>
                </a:solidFill>
                <a:prstDash val="solid"/>
                <a:round/>
                <a:headEnd/>
                <a:tailEnd/>
              </a:ln>
              <a:extLst>
                <a:ext uri="{909E8E84-426E-40DD-AFC4-6F175D3DCCD1}">
                  <a14:hiddenFill xmlns:a14="http://schemas.microsoft.com/office/drawing/2010/main">
                    <a:solidFill>
                      <a:srgbClr val="FFFFFF"/>
                    </a:solidFill>
                  </a14:hiddenFill>
                </a:ext>
              </a:extLst>
            </p:spPr>
          </p:cxnSp>
          <p:sp>
            <p:nvSpPr>
              <p:cNvPr id="152" name="Rechteck 151">
                <a:extLst>
                  <a:ext uri="{FF2B5EF4-FFF2-40B4-BE49-F238E27FC236}">
                    <a16:creationId xmlns:a16="http://schemas.microsoft.com/office/drawing/2014/main" id="{8603645C-CE8A-E836-565E-5A2EE41C4104}"/>
                  </a:ext>
                </a:extLst>
              </p:cNvPr>
              <p:cNvSpPr/>
              <p:nvPr/>
            </p:nvSpPr>
            <p:spPr>
              <a:xfrm>
                <a:off x="7637853" y="3299052"/>
                <a:ext cx="54000" cy="54000"/>
              </a:xfrm>
              <a:prstGeom prst="rect">
                <a:avLst/>
              </a:prstGeom>
              <a:solidFill>
                <a:srgbClr val="D93317"/>
              </a:solidFill>
              <a:ln w="12700" cap="flat" cmpd="sng" algn="ctr">
                <a:noFill/>
                <a:prstDash val="solid"/>
                <a:miter lim="800000"/>
              </a:ln>
              <a:effectLst/>
            </p:spPr>
            <p:txBody>
              <a:bodyPr rtlCol="0" anchor="ctr"/>
              <a:lstStyle/>
              <a:p>
                <a:pPr algn="ctr" defTabSz="609585">
                  <a:defRPr/>
                </a:pPr>
                <a:endParaRPr lang="en-GB" sz="2400" kern="0" dirty="0">
                  <a:solidFill>
                    <a:srgbClr val="FFFFFF"/>
                  </a:solidFill>
                  <a:latin typeface="Arial"/>
                </a:endParaRPr>
              </a:p>
            </p:txBody>
          </p:sp>
        </p:grpSp>
      </p:grpSp>
      <p:grpSp>
        <p:nvGrpSpPr>
          <p:cNvPr id="164" name="Gruppieren 163">
            <a:extLst>
              <a:ext uri="{FF2B5EF4-FFF2-40B4-BE49-F238E27FC236}">
                <a16:creationId xmlns:a16="http://schemas.microsoft.com/office/drawing/2014/main" id="{F342F0A4-647A-E8ED-205B-15D3BB1795AC}"/>
              </a:ext>
            </a:extLst>
          </p:cNvPr>
          <p:cNvGrpSpPr>
            <a:grpSpLocks noChangeAspect="1"/>
          </p:cNvGrpSpPr>
          <p:nvPr/>
        </p:nvGrpSpPr>
        <p:grpSpPr>
          <a:xfrm rot="16200000" flipH="1" flipV="1">
            <a:off x="8207347" y="5525135"/>
            <a:ext cx="583920" cy="589933"/>
            <a:chOff x="6596063" y="7329488"/>
            <a:chExt cx="949325" cy="715962"/>
          </a:xfrm>
          <a:solidFill>
            <a:srgbClr val="FFFFFF"/>
          </a:solidFill>
        </p:grpSpPr>
        <p:sp>
          <p:nvSpPr>
            <p:cNvPr id="165" name="Freeform 461">
              <a:extLst>
                <a:ext uri="{FF2B5EF4-FFF2-40B4-BE49-F238E27FC236}">
                  <a16:creationId xmlns:a16="http://schemas.microsoft.com/office/drawing/2014/main" id="{4E4DF92C-368C-BF8B-0B62-03E5708C38F5}"/>
                </a:ext>
              </a:extLst>
            </p:cNvPr>
            <p:cNvSpPr>
              <a:spLocks/>
            </p:cNvSpPr>
            <p:nvPr/>
          </p:nvSpPr>
          <p:spPr bwMode="auto">
            <a:xfrm>
              <a:off x="6653213" y="7329488"/>
              <a:ext cx="892175" cy="679450"/>
            </a:xfrm>
            <a:custGeom>
              <a:avLst/>
              <a:gdLst>
                <a:gd name="T0" fmla="*/ 85 w 562"/>
                <a:gd name="T1" fmla="*/ 0 h 428"/>
                <a:gd name="T2" fmla="*/ 0 w 562"/>
                <a:gd name="T3" fmla="*/ 274 h 428"/>
                <a:gd name="T4" fmla="*/ 477 w 562"/>
                <a:gd name="T5" fmla="*/ 428 h 428"/>
                <a:gd name="T6" fmla="*/ 562 w 562"/>
                <a:gd name="T7" fmla="*/ 154 h 428"/>
                <a:gd name="T8" fmla="*/ 85 w 562"/>
                <a:gd name="T9" fmla="*/ 0 h 428"/>
              </a:gdLst>
              <a:ahLst/>
              <a:cxnLst>
                <a:cxn ang="0">
                  <a:pos x="T0" y="T1"/>
                </a:cxn>
                <a:cxn ang="0">
                  <a:pos x="T2" y="T3"/>
                </a:cxn>
                <a:cxn ang="0">
                  <a:pos x="T4" y="T5"/>
                </a:cxn>
                <a:cxn ang="0">
                  <a:pos x="T6" y="T7"/>
                </a:cxn>
                <a:cxn ang="0">
                  <a:pos x="T8" y="T9"/>
                </a:cxn>
              </a:cxnLst>
              <a:rect l="0" t="0" r="r" b="b"/>
              <a:pathLst>
                <a:path w="562" h="428">
                  <a:moveTo>
                    <a:pt x="85" y="0"/>
                  </a:moveTo>
                  <a:lnTo>
                    <a:pt x="0" y="274"/>
                  </a:lnTo>
                  <a:lnTo>
                    <a:pt x="477" y="428"/>
                  </a:lnTo>
                  <a:lnTo>
                    <a:pt x="562" y="154"/>
                  </a:lnTo>
                  <a:lnTo>
                    <a:pt x="85" y="0"/>
                  </a:lnTo>
                  <a:close/>
                </a:path>
              </a:pathLst>
            </a:custGeom>
            <a:grpFill/>
            <a:ln w="12700" cap="rnd" cmpd="sng" algn="ctr">
              <a:solidFill>
                <a:srgbClr val="D93317"/>
              </a:solidFill>
              <a:prstDash val="solid"/>
              <a:miter lim="800000"/>
            </a:ln>
            <a:effectLst/>
          </p:spPr>
          <p:txBody>
            <a:bodyPr rtlCol="0" anchor="ctr"/>
            <a:lstStyle/>
            <a:p>
              <a:pPr algn="ctr" defTabSz="609585">
                <a:defRPr/>
              </a:pPr>
              <a:endParaRPr lang="en-GB" sz="2400" kern="0" dirty="0">
                <a:solidFill>
                  <a:srgbClr val="404955"/>
                </a:solidFill>
                <a:latin typeface="Arial"/>
              </a:endParaRPr>
            </a:p>
          </p:txBody>
        </p:sp>
        <p:sp>
          <p:nvSpPr>
            <p:cNvPr id="166" name="Freeform 463">
              <a:extLst>
                <a:ext uri="{FF2B5EF4-FFF2-40B4-BE49-F238E27FC236}">
                  <a16:creationId xmlns:a16="http://schemas.microsoft.com/office/drawing/2014/main" id="{56381ED9-9CA7-C33A-3B5A-714F367F84F9}"/>
                </a:ext>
              </a:extLst>
            </p:cNvPr>
            <p:cNvSpPr>
              <a:spLocks/>
            </p:cNvSpPr>
            <p:nvPr/>
          </p:nvSpPr>
          <p:spPr bwMode="auto">
            <a:xfrm>
              <a:off x="6623050" y="7469188"/>
              <a:ext cx="847725" cy="539750"/>
            </a:xfrm>
            <a:custGeom>
              <a:avLst/>
              <a:gdLst>
                <a:gd name="T0" fmla="*/ 38 w 534"/>
                <a:gd name="T1" fmla="*/ 0 h 340"/>
                <a:gd name="T2" fmla="*/ 0 w 534"/>
                <a:gd name="T3" fmla="*/ 271 h 340"/>
                <a:gd name="T4" fmla="*/ 493 w 534"/>
                <a:gd name="T5" fmla="*/ 340 h 340"/>
                <a:gd name="T6" fmla="*/ 534 w 534"/>
                <a:gd name="T7" fmla="*/ 70 h 340"/>
                <a:gd name="T8" fmla="*/ 38 w 534"/>
                <a:gd name="T9" fmla="*/ 0 h 340"/>
              </a:gdLst>
              <a:ahLst/>
              <a:cxnLst>
                <a:cxn ang="0">
                  <a:pos x="T0" y="T1"/>
                </a:cxn>
                <a:cxn ang="0">
                  <a:pos x="T2" y="T3"/>
                </a:cxn>
                <a:cxn ang="0">
                  <a:pos x="T4" y="T5"/>
                </a:cxn>
                <a:cxn ang="0">
                  <a:pos x="T6" y="T7"/>
                </a:cxn>
                <a:cxn ang="0">
                  <a:pos x="T8" y="T9"/>
                </a:cxn>
              </a:cxnLst>
              <a:rect l="0" t="0" r="r" b="b"/>
              <a:pathLst>
                <a:path w="534" h="340">
                  <a:moveTo>
                    <a:pt x="38" y="0"/>
                  </a:moveTo>
                  <a:lnTo>
                    <a:pt x="0" y="271"/>
                  </a:lnTo>
                  <a:lnTo>
                    <a:pt x="493" y="340"/>
                  </a:lnTo>
                  <a:lnTo>
                    <a:pt x="534" y="70"/>
                  </a:lnTo>
                  <a:lnTo>
                    <a:pt x="38" y="0"/>
                  </a:lnTo>
                  <a:close/>
                </a:path>
              </a:pathLst>
            </a:custGeom>
            <a:grpFill/>
            <a:ln w="12700" cap="rnd" cmpd="sng" algn="ctr">
              <a:solidFill>
                <a:srgbClr val="D93317"/>
              </a:solidFill>
              <a:prstDash val="solid"/>
              <a:miter lim="800000"/>
            </a:ln>
            <a:effectLst/>
          </p:spPr>
          <p:txBody>
            <a:bodyPr rtlCol="0" anchor="ctr"/>
            <a:lstStyle/>
            <a:p>
              <a:pPr algn="ctr" defTabSz="609585">
                <a:defRPr/>
              </a:pPr>
              <a:endParaRPr lang="en-GB" sz="2400" kern="0" dirty="0">
                <a:solidFill>
                  <a:srgbClr val="404955"/>
                </a:solidFill>
                <a:latin typeface="Arial"/>
              </a:endParaRPr>
            </a:p>
          </p:txBody>
        </p:sp>
        <p:sp>
          <p:nvSpPr>
            <p:cNvPr id="167" name="Freeform 466">
              <a:extLst>
                <a:ext uri="{FF2B5EF4-FFF2-40B4-BE49-F238E27FC236}">
                  <a16:creationId xmlns:a16="http://schemas.microsoft.com/office/drawing/2014/main" id="{A0D6A71F-BBC3-A3AB-BB9E-399E2C630C41}"/>
                </a:ext>
              </a:extLst>
            </p:cNvPr>
            <p:cNvSpPr>
              <a:spLocks noEditPoints="1"/>
            </p:cNvSpPr>
            <p:nvPr/>
          </p:nvSpPr>
          <p:spPr bwMode="auto">
            <a:xfrm>
              <a:off x="6596063" y="7615237"/>
              <a:ext cx="825500" cy="430213"/>
            </a:xfrm>
            <a:prstGeom prst="rect">
              <a:avLst/>
            </a:prstGeom>
            <a:grpFill/>
            <a:ln w="12700" cap="rnd" cmpd="sng" algn="ctr">
              <a:solidFill>
                <a:srgbClr val="D93317"/>
              </a:solidFill>
              <a:prstDash val="solid"/>
              <a:miter lim="800000"/>
            </a:ln>
            <a:effectLst/>
          </p:spPr>
          <p:txBody>
            <a:bodyPr rtlCol="0" anchor="ctr"/>
            <a:lstStyle/>
            <a:p>
              <a:pPr algn="ctr" defTabSz="609585">
                <a:defRPr/>
              </a:pPr>
              <a:endParaRPr lang="en-GB" sz="2400" kern="0" dirty="0">
                <a:solidFill>
                  <a:srgbClr val="404955"/>
                </a:solidFill>
                <a:latin typeface="Arial"/>
              </a:endParaRPr>
            </a:p>
          </p:txBody>
        </p:sp>
      </p:grpSp>
    </p:spTree>
    <p:extLst>
      <p:ext uri="{BB962C8B-B14F-4D97-AF65-F5344CB8AC3E}">
        <p14:creationId xmlns:p14="http://schemas.microsoft.com/office/powerpoint/2010/main" val="316487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76374E-6E6B-A0DC-ED23-4B4DA67E4551}"/>
              </a:ext>
            </a:extLst>
          </p:cNvPr>
          <p:cNvSpPr>
            <a:spLocks noGrp="1"/>
          </p:cNvSpPr>
          <p:nvPr>
            <p:ph type="title"/>
          </p:nvPr>
        </p:nvSpPr>
        <p:spPr>
          <a:xfrm>
            <a:off x="915601" y="1072284"/>
            <a:ext cx="10819200" cy="738664"/>
          </a:xfrm>
        </p:spPr>
        <p:txBody>
          <a:bodyPr/>
          <a:lstStyle/>
          <a:p>
            <a:r>
              <a:rPr lang="en-GB" dirty="0"/>
              <a:t>Steps in the procedure: </a:t>
            </a:r>
            <a:r>
              <a:rPr lang="en-GB" dirty="0">
                <a:solidFill>
                  <a:schemeClr val="accent6"/>
                </a:solidFill>
              </a:rPr>
              <a:t>basic search</a:t>
            </a:r>
          </a:p>
        </p:txBody>
      </p:sp>
      <p:sp>
        <p:nvSpPr>
          <p:cNvPr id="6" name="Slide Number Placeholder 5">
            <a:extLst>
              <a:ext uri="{FF2B5EF4-FFF2-40B4-BE49-F238E27FC236}">
                <a16:creationId xmlns:a16="http://schemas.microsoft.com/office/drawing/2014/main" id="{AA731745-EAAF-5EC0-5EB7-E920B2A82766}"/>
              </a:ext>
            </a:extLst>
          </p:cNvPr>
          <p:cNvSpPr>
            <a:spLocks noGrp="1"/>
          </p:cNvSpPr>
          <p:nvPr>
            <p:ph type="sldNum" sz="quarter" idx="12"/>
          </p:nvPr>
        </p:nvSpPr>
        <p:spPr>
          <a:xfrm>
            <a:off x="11014801" y="6187326"/>
            <a:ext cx="720000" cy="164212"/>
          </a:xfrm>
        </p:spPr>
        <p:txBody>
          <a:bodyPr/>
          <a:lstStyle/>
          <a:p>
            <a:pPr defTabSz="609585"/>
            <a:fld id="{BAB2183B-14ED-41D4-8958-07B5A2BB33E7}" type="slidenum">
              <a:rPr lang="en-GB">
                <a:solidFill>
                  <a:srgbClr val="404955"/>
                </a:solidFill>
                <a:latin typeface="Arial"/>
              </a:rPr>
              <a:pPr defTabSz="609585"/>
              <a:t>16</a:t>
            </a:fld>
            <a:endParaRPr lang="en-GB" dirty="0">
              <a:solidFill>
                <a:srgbClr val="404955"/>
              </a:solidFill>
              <a:latin typeface="Arial"/>
            </a:endParaRPr>
          </a:p>
        </p:txBody>
      </p:sp>
      <p:pic>
        <p:nvPicPr>
          <p:cNvPr id="9" name="Picture 8">
            <a:extLst>
              <a:ext uri="{FF2B5EF4-FFF2-40B4-BE49-F238E27FC236}">
                <a16:creationId xmlns:a16="http://schemas.microsoft.com/office/drawing/2014/main" id="{C6108979-D110-9ED0-10E2-F805E97387F6}"/>
              </a:ext>
            </a:extLst>
          </p:cNvPr>
          <p:cNvPicPr>
            <a:picLocks noChangeAspect="1"/>
          </p:cNvPicPr>
          <p:nvPr/>
        </p:nvPicPr>
        <p:blipFill>
          <a:blip r:embed="rId3"/>
          <a:stretch>
            <a:fillRect/>
          </a:stretch>
        </p:blipFill>
        <p:spPr>
          <a:xfrm>
            <a:off x="916518" y="1974851"/>
            <a:ext cx="9548897" cy="4150783"/>
          </a:xfrm>
          <a:prstGeom prst="rect">
            <a:avLst/>
          </a:prstGeom>
          <a:ln>
            <a:solidFill>
              <a:schemeClr val="accent5"/>
            </a:solidFill>
          </a:ln>
        </p:spPr>
      </p:pic>
      <p:sp>
        <p:nvSpPr>
          <p:cNvPr id="5" name="Rectangle: Rounded Corners 4">
            <a:extLst>
              <a:ext uri="{FF2B5EF4-FFF2-40B4-BE49-F238E27FC236}">
                <a16:creationId xmlns:a16="http://schemas.microsoft.com/office/drawing/2014/main" id="{1611567E-08F8-68C6-D4D2-DBBAF7044A26}"/>
              </a:ext>
            </a:extLst>
          </p:cNvPr>
          <p:cNvSpPr/>
          <p:nvPr/>
        </p:nvSpPr>
        <p:spPr>
          <a:xfrm>
            <a:off x="912284" y="5168901"/>
            <a:ext cx="3505677" cy="24659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dirty="0">
              <a:solidFill>
                <a:srgbClr val="FFFFFF"/>
              </a:solidFill>
              <a:latin typeface="Arial"/>
            </a:endParaRPr>
          </a:p>
        </p:txBody>
      </p:sp>
      <p:sp>
        <p:nvSpPr>
          <p:cNvPr id="2" name="Fußzeilenplatzhalter 1">
            <a:extLst>
              <a:ext uri="{FF2B5EF4-FFF2-40B4-BE49-F238E27FC236}">
                <a16:creationId xmlns:a16="http://schemas.microsoft.com/office/drawing/2014/main" id="{D7658469-D458-CBA3-D1A1-A315B4CBE243}"/>
              </a:ext>
            </a:extLst>
          </p:cNvPr>
          <p:cNvSpPr>
            <a:spLocks noGrp="1"/>
          </p:cNvSpPr>
          <p:nvPr>
            <p:ph type="ftr" sz="quarter" idx="11"/>
          </p:nvPr>
        </p:nvSpPr>
        <p:spPr/>
        <p:txBody>
          <a:bodyPr/>
          <a:lstStyle/>
          <a:p>
            <a:pPr defTabSz="609585"/>
            <a:r>
              <a:rPr lang="en-GB" dirty="0">
                <a:solidFill>
                  <a:srgbClr val="404955"/>
                </a:solidFill>
                <a:latin typeface="Arial"/>
              </a:rPr>
              <a:t>offshore wind energy</a:t>
            </a:r>
            <a:r>
              <a:rPr lang="en-GB" dirty="0">
                <a:solidFill>
                  <a:srgbClr val="404955"/>
                </a:solidFill>
                <a:latin typeface="Arial"/>
                <a:sym typeface="Wingdings" panose="05000000000000000000" pitchFamily="2" charset="2"/>
              </a:rPr>
              <a:t> Basic search</a:t>
            </a:r>
            <a:endParaRPr lang="de-DE" dirty="0">
              <a:solidFill>
                <a:srgbClr val="404955"/>
              </a:solidFill>
              <a:latin typeface="Arial"/>
            </a:endParaRPr>
          </a:p>
        </p:txBody>
      </p:sp>
      <p:pic>
        <p:nvPicPr>
          <p:cNvPr id="3" name="Picture 2">
            <a:extLst>
              <a:ext uri="{FF2B5EF4-FFF2-40B4-BE49-F238E27FC236}">
                <a16:creationId xmlns:a16="http://schemas.microsoft.com/office/drawing/2014/main" id="{9CB97609-EE74-7285-55E3-CE3108FF371D}"/>
              </a:ext>
            </a:extLst>
          </p:cNvPr>
          <p:cNvPicPr>
            <a:picLocks noChangeAspect="1"/>
          </p:cNvPicPr>
          <p:nvPr/>
        </p:nvPicPr>
        <p:blipFill rotWithShape="1">
          <a:blip r:embed="rId4"/>
          <a:srcRect l="1910" t="2059" r="1580" b="3160"/>
          <a:stretch/>
        </p:blipFill>
        <p:spPr>
          <a:xfrm>
            <a:off x="4896364" y="2872844"/>
            <a:ext cx="5897141" cy="3465949"/>
          </a:xfrm>
          <a:prstGeom prst="rect">
            <a:avLst/>
          </a:prstGeom>
          <a:ln>
            <a:solidFill>
              <a:schemeClr val="accent5"/>
            </a:solidFill>
          </a:ln>
        </p:spPr>
      </p:pic>
    </p:spTree>
    <p:extLst>
      <p:ext uri="{BB962C8B-B14F-4D97-AF65-F5344CB8AC3E}">
        <p14:creationId xmlns:p14="http://schemas.microsoft.com/office/powerpoint/2010/main" val="27629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76374E-6E6B-A0DC-ED23-4B4DA67E4551}"/>
              </a:ext>
            </a:extLst>
          </p:cNvPr>
          <p:cNvSpPr>
            <a:spLocks noGrp="1"/>
          </p:cNvSpPr>
          <p:nvPr>
            <p:ph type="title"/>
          </p:nvPr>
        </p:nvSpPr>
        <p:spPr>
          <a:xfrm>
            <a:off x="915601" y="1072284"/>
            <a:ext cx="10819200" cy="738664"/>
          </a:xfrm>
        </p:spPr>
        <p:txBody>
          <a:bodyPr/>
          <a:lstStyle/>
          <a:p>
            <a:r>
              <a:rPr lang="en-GB" dirty="0"/>
              <a:t>Steps in the procedure: basic search</a:t>
            </a:r>
          </a:p>
        </p:txBody>
      </p:sp>
      <p:sp>
        <p:nvSpPr>
          <p:cNvPr id="116" name="Slide Number Placeholder 115">
            <a:extLst>
              <a:ext uri="{FF2B5EF4-FFF2-40B4-BE49-F238E27FC236}">
                <a16:creationId xmlns:a16="http://schemas.microsoft.com/office/drawing/2014/main" id="{C0D2F086-E1EB-E0EE-EE9C-049369BAE43F}"/>
              </a:ext>
            </a:extLst>
          </p:cNvPr>
          <p:cNvSpPr>
            <a:spLocks noGrp="1"/>
          </p:cNvSpPr>
          <p:nvPr>
            <p:ph type="sldNum" sz="quarter" idx="12"/>
          </p:nvPr>
        </p:nvSpPr>
        <p:spPr>
          <a:xfrm>
            <a:off x="11014801" y="6187326"/>
            <a:ext cx="720000" cy="164212"/>
          </a:xfrm>
        </p:spPr>
        <p:txBody>
          <a:bodyPr/>
          <a:lstStyle/>
          <a:p>
            <a:pPr defTabSz="609585"/>
            <a:fld id="{BAB2183B-14ED-41D4-8958-07B5A2BB33E7}" type="slidenum">
              <a:rPr lang="en-GB">
                <a:solidFill>
                  <a:srgbClr val="404955"/>
                </a:solidFill>
                <a:latin typeface="Arial"/>
              </a:rPr>
              <a:pPr defTabSz="609585"/>
              <a:t>17</a:t>
            </a:fld>
            <a:endParaRPr lang="en-GB" dirty="0">
              <a:solidFill>
                <a:srgbClr val="404955"/>
              </a:solidFill>
              <a:latin typeface="Arial"/>
            </a:endParaRPr>
          </a:p>
        </p:txBody>
      </p:sp>
      <p:sp>
        <p:nvSpPr>
          <p:cNvPr id="15" name="AutoShape 7">
            <a:extLst>
              <a:ext uri="{FF2B5EF4-FFF2-40B4-BE49-F238E27FC236}">
                <a16:creationId xmlns:a16="http://schemas.microsoft.com/office/drawing/2014/main" id="{77F29B95-FBDF-0995-1E4C-76FF14966388}"/>
              </a:ext>
            </a:extLst>
          </p:cNvPr>
          <p:cNvSpPr>
            <a:spLocks noChangeArrowheads="1"/>
          </p:cNvSpPr>
          <p:nvPr/>
        </p:nvSpPr>
        <p:spPr bwMode="auto">
          <a:xfrm>
            <a:off x="4525435" y="1970361"/>
            <a:ext cx="3604684" cy="432000"/>
          </a:xfrm>
          <a:prstGeom prst="chevron">
            <a:avLst>
              <a:gd name="adj" fmla="val 20621"/>
            </a:avLst>
          </a:prstGeom>
          <a:solidFill>
            <a:schemeClr val="tx1"/>
          </a:solidFill>
          <a:ln w="12700" algn="ctr">
            <a:noFill/>
            <a:miter lim="800000"/>
            <a:headEnd/>
            <a:tailEnd/>
          </a:ln>
          <a:effectLst/>
        </p:spPr>
        <p:txBody>
          <a:bodyPr lIns="96000" tIns="48000" rIns="48000" bIns="48000" anchor="ctr"/>
          <a:lstStyle/>
          <a:p>
            <a:pPr defTabSz="609585"/>
            <a:r>
              <a:rPr lang="en-GB" sz="1867" b="1" dirty="0">
                <a:solidFill>
                  <a:srgbClr val="FFFFFF"/>
                </a:solidFill>
                <a:latin typeface="Arial" pitchFamily="34" charset="0"/>
              </a:rPr>
              <a:t>Statistical analysis</a:t>
            </a:r>
          </a:p>
        </p:txBody>
      </p:sp>
      <p:sp>
        <p:nvSpPr>
          <p:cNvPr id="16" name="AutoShape 8">
            <a:extLst>
              <a:ext uri="{FF2B5EF4-FFF2-40B4-BE49-F238E27FC236}">
                <a16:creationId xmlns:a16="http://schemas.microsoft.com/office/drawing/2014/main" id="{4B881782-D736-1A19-011C-59B20772B4B1}"/>
              </a:ext>
            </a:extLst>
          </p:cNvPr>
          <p:cNvSpPr>
            <a:spLocks noChangeArrowheads="1"/>
          </p:cNvSpPr>
          <p:nvPr/>
        </p:nvSpPr>
        <p:spPr bwMode="auto">
          <a:xfrm>
            <a:off x="8130118" y="1970361"/>
            <a:ext cx="3604684" cy="432000"/>
          </a:xfrm>
          <a:prstGeom prst="chevron">
            <a:avLst>
              <a:gd name="adj" fmla="val 19314"/>
            </a:avLst>
          </a:prstGeom>
          <a:solidFill>
            <a:schemeClr val="tx1"/>
          </a:solidFill>
          <a:ln w="12700" algn="ctr">
            <a:noFill/>
            <a:miter lim="800000"/>
            <a:headEnd/>
            <a:tailEnd/>
          </a:ln>
          <a:effectLst/>
        </p:spPr>
        <p:txBody>
          <a:bodyPr lIns="96000" tIns="48000" rIns="48000" bIns="48000" anchor="ctr"/>
          <a:lstStyle/>
          <a:p>
            <a:pPr defTabSz="609585"/>
            <a:r>
              <a:rPr lang="en-GB" sz="1867" b="1" dirty="0">
                <a:solidFill>
                  <a:srgbClr val="FFFFFF"/>
                </a:solidFill>
                <a:latin typeface="Arial" pitchFamily="34" charset="0"/>
              </a:rPr>
              <a:t>Processing results</a:t>
            </a:r>
          </a:p>
        </p:txBody>
      </p:sp>
      <p:sp>
        <p:nvSpPr>
          <p:cNvPr id="17" name="AutoShape 6">
            <a:extLst>
              <a:ext uri="{FF2B5EF4-FFF2-40B4-BE49-F238E27FC236}">
                <a16:creationId xmlns:a16="http://schemas.microsoft.com/office/drawing/2014/main" id="{9450E220-7F74-A4EA-FA61-E26D0292CA4B}"/>
              </a:ext>
            </a:extLst>
          </p:cNvPr>
          <p:cNvSpPr>
            <a:spLocks noChangeArrowheads="1"/>
          </p:cNvSpPr>
          <p:nvPr/>
        </p:nvSpPr>
        <p:spPr bwMode="auto">
          <a:xfrm>
            <a:off x="920751" y="1970361"/>
            <a:ext cx="3604684" cy="432000"/>
          </a:xfrm>
          <a:prstGeom prst="homePlate">
            <a:avLst>
              <a:gd name="adj" fmla="val 20875"/>
            </a:avLst>
          </a:prstGeom>
          <a:solidFill>
            <a:schemeClr val="accent6"/>
          </a:solidFill>
          <a:ln w="12700" algn="ctr">
            <a:noFill/>
            <a:miter lim="800000"/>
            <a:headEnd/>
            <a:tailEnd/>
          </a:ln>
          <a:effectLst/>
        </p:spPr>
        <p:txBody>
          <a:bodyPr lIns="96000" tIns="48000" rIns="48000" bIns="48000" anchor="ctr"/>
          <a:lstStyle/>
          <a:p>
            <a:pPr defTabSz="609585"/>
            <a:r>
              <a:rPr lang="en-GB" sz="1867" b="1" dirty="0">
                <a:solidFill>
                  <a:srgbClr val="FFFFFF"/>
                </a:solidFill>
                <a:latin typeface="Arial" pitchFamily="34" charset="0"/>
              </a:rPr>
              <a:t>Basic search</a:t>
            </a:r>
          </a:p>
        </p:txBody>
      </p:sp>
      <p:sp>
        <p:nvSpPr>
          <p:cNvPr id="2" name="Fußzeilenplatzhalter 1">
            <a:extLst>
              <a:ext uri="{FF2B5EF4-FFF2-40B4-BE49-F238E27FC236}">
                <a16:creationId xmlns:a16="http://schemas.microsoft.com/office/drawing/2014/main" id="{55BB6DB5-79BF-9643-4956-9BFE5321ECAF}"/>
              </a:ext>
            </a:extLst>
          </p:cNvPr>
          <p:cNvSpPr>
            <a:spLocks noGrp="1"/>
          </p:cNvSpPr>
          <p:nvPr>
            <p:ph type="ftr" sz="quarter" idx="11"/>
          </p:nvPr>
        </p:nvSpPr>
        <p:spPr/>
        <p:txBody>
          <a:bodyPr/>
          <a:lstStyle/>
          <a:p>
            <a:pPr defTabSz="609585"/>
            <a:r>
              <a:rPr lang="en-GB" dirty="0">
                <a:solidFill>
                  <a:srgbClr val="404955"/>
                </a:solidFill>
                <a:latin typeface="Arial"/>
              </a:rPr>
              <a:t>offshore wind energy</a:t>
            </a:r>
            <a:r>
              <a:rPr lang="en-GB" dirty="0">
                <a:solidFill>
                  <a:srgbClr val="404955"/>
                </a:solidFill>
                <a:latin typeface="Arial"/>
                <a:sym typeface="Wingdings" panose="05000000000000000000" pitchFamily="2" charset="2"/>
              </a:rPr>
              <a:t> Basic search</a:t>
            </a:r>
            <a:endParaRPr lang="de-DE" dirty="0">
              <a:solidFill>
                <a:srgbClr val="404955"/>
              </a:solidFill>
              <a:latin typeface="Arial"/>
            </a:endParaRPr>
          </a:p>
        </p:txBody>
      </p:sp>
      <p:sp>
        <p:nvSpPr>
          <p:cNvPr id="3" name="TextBox 2">
            <a:extLst>
              <a:ext uri="{FF2B5EF4-FFF2-40B4-BE49-F238E27FC236}">
                <a16:creationId xmlns:a16="http://schemas.microsoft.com/office/drawing/2014/main" id="{95990EF5-99E5-C5B1-4242-7978E73C68C4}"/>
              </a:ext>
            </a:extLst>
          </p:cNvPr>
          <p:cNvSpPr txBox="1"/>
          <p:nvPr/>
        </p:nvSpPr>
        <p:spPr>
          <a:xfrm>
            <a:off x="915601" y="3628560"/>
            <a:ext cx="4065787" cy="2677656"/>
          </a:xfrm>
          <a:prstGeom prst="rect">
            <a:avLst/>
          </a:prstGeom>
          <a:noFill/>
        </p:spPr>
        <p:txBody>
          <a:bodyPr wrap="square">
            <a:spAutoFit/>
          </a:bodyPr>
          <a:lstStyle/>
          <a:p>
            <a:pPr defTabSz="609585"/>
            <a:r>
              <a:rPr lang="en-GB" sz="2400" dirty="0">
                <a:solidFill>
                  <a:srgbClr val="404955"/>
                </a:solidFill>
                <a:latin typeface="sourcesanspro-regular"/>
              </a:rPr>
              <a:t>*Q0 </a:t>
            </a:r>
          </a:p>
          <a:p>
            <a:pPr defTabSz="609585"/>
            <a:r>
              <a:rPr lang="en-GB" sz="2400" dirty="0">
                <a:solidFill>
                  <a:srgbClr val="404955"/>
                </a:solidFill>
                <a:latin typeface="sourcesanspro-regular"/>
              </a:rPr>
              <a:t>AND </a:t>
            </a:r>
            <a:r>
              <a:rPr lang="en-GB" sz="2400" b="1" dirty="0">
                <a:solidFill>
                  <a:srgbClr val="FF0000"/>
                </a:solidFill>
                <a:latin typeface="sourcesanspro-regular"/>
              </a:rPr>
              <a:t>(</a:t>
            </a:r>
            <a:r>
              <a:rPr lang="en-GB" sz="2400" dirty="0">
                <a:solidFill>
                  <a:srgbClr val="404955"/>
                </a:solidFill>
                <a:latin typeface="sourcesanspro-regular"/>
              </a:rPr>
              <a:t>F03D9/19, </a:t>
            </a:r>
          </a:p>
          <a:p>
            <a:pPr defTabSz="609585"/>
            <a:r>
              <a:rPr lang="en-GB" sz="2400" dirty="0">
                <a:solidFill>
                  <a:srgbClr val="404955"/>
                </a:solidFill>
                <a:latin typeface="sourcesanspro-regular"/>
              </a:rPr>
              <a:t>F05B2220/61, </a:t>
            </a:r>
          </a:p>
          <a:p>
            <a:pPr defTabSz="609585"/>
            <a:r>
              <a:rPr lang="en-GB" sz="2400" dirty="0">
                <a:solidFill>
                  <a:srgbClr val="404955"/>
                </a:solidFill>
                <a:latin typeface="sourcesanspro-regular"/>
              </a:rPr>
              <a:t>H02J15/008, </a:t>
            </a:r>
          </a:p>
          <a:p>
            <a:pPr defTabSz="609585"/>
            <a:r>
              <a:rPr lang="en-GB" sz="2400" dirty="0">
                <a:solidFill>
                  <a:srgbClr val="404955"/>
                </a:solidFill>
                <a:latin typeface="sourcesanspro-regular"/>
              </a:rPr>
              <a:t>C25B1/04 /LOW ,</a:t>
            </a:r>
          </a:p>
          <a:p>
            <a:pPr defTabSz="609585"/>
            <a:endParaRPr lang="en-GB" sz="2400" dirty="0">
              <a:solidFill>
                <a:srgbClr val="404955"/>
              </a:solidFill>
              <a:latin typeface="sourcesanspro-regular"/>
            </a:endParaRPr>
          </a:p>
          <a:p>
            <a:pPr defTabSz="609585"/>
            <a:r>
              <a:rPr lang="en-GB" sz="2400" dirty="0">
                <a:solidFill>
                  <a:srgbClr val="404955"/>
                </a:solidFill>
                <a:latin typeface="sourcesanspro-regular"/>
              </a:rPr>
              <a:t>(</a:t>
            </a:r>
            <a:r>
              <a:rPr lang="en-GB" sz="2400" dirty="0" err="1">
                <a:solidFill>
                  <a:srgbClr val="404955"/>
                </a:solidFill>
                <a:latin typeface="sourcesanspro-regular"/>
              </a:rPr>
              <a:t>stor</a:t>
            </a:r>
            <a:r>
              <a:rPr lang="en-GB" sz="2400" dirty="0">
                <a:solidFill>
                  <a:srgbClr val="404955"/>
                </a:solidFill>
                <a:latin typeface="sourcesanspro-regular"/>
              </a:rPr>
              <a:t>+ AND (hydrogen?, "h2")</a:t>
            </a:r>
            <a:r>
              <a:rPr lang="en-GB" sz="2400" b="1" dirty="0">
                <a:solidFill>
                  <a:srgbClr val="FF0000"/>
                </a:solidFill>
                <a:latin typeface="sourcesanspro-regular"/>
              </a:rPr>
              <a:t>)</a:t>
            </a:r>
          </a:p>
        </p:txBody>
      </p:sp>
      <p:sp>
        <p:nvSpPr>
          <p:cNvPr id="5" name="Rectangle 4">
            <a:extLst>
              <a:ext uri="{FF2B5EF4-FFF2-40B4-BE49-F238E27FC236}">
                <a16:creationId xmlns:a16="http://schemas.microsoft.com/office/drawing/2014/main" id="{353C4AED-9E31-07C7-9381-6516B52E5C8E}"/>
              </a:ext>
            </a:extLst>
          </p:cNvPr>
          <p:cNvSpPr/>
          <p:nvPr/>
        </p:nvSpPr>
        <p:spPr>
          <a:xfrm>
            <a:off x="3266679" y="2596157"/>
            <a:ext cx="1714709" cy="778400"/>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r>
              <a:rPr lang="en-GB" sz="2400" dirty="0">
                <a:solidFill>
                  <a:prstClr val="white"/>
                </a:solidFill>
                <a:latin typeface="Calibri" panose="020F0502020204030204"/>
                <a:cs typeface="Calibri"/>
              </a:rPr>
              <a:t>Hydrogen</a:t>
            </a:r>
            <a:endParaRPr lang="en-US" sz="2400" dirty="0">
              <a:solidFill>
                <a:prstClr val="white"/>
              </a:solidFill>
              <a:latin typeface="Calibri" panose="020F0502020204030204"/>
              <a:cs typeface="Calibri"/>
            </a:endParaRPr>
          </a:p>
          <a:p>
            <a:pPr algn="ctr" defTabSz="914377"/>
            <a:r>
              <a:rPr lang="en-GB" sz="2400" dirty="0">
                <a:solidFill>
                  <a:prstClr val="white"/>
                </a:solidFill>
                <a:latin typeface="Calibri" panose="020F0502020204030204"/>
                <a:cs typeface="Calibri"/>
              </a:rPr>
              <a:t>[QD4]</a:t>
            </a:r>
          </a:p>
        </p:txBody>
      </p:sp>
      <p:sp>
        <p:nvSpPr>
          <p:cNvPr id="8" name="Rectangle 7">
            <a:extLst>
              <a:ext uri="{FF2B5EF4-FFF2-40B4-BE49-F238E27FC236}">
                <a16:creationId xmlns:a16="http://schemas.microsoft.com/office/drawing/2014/main" id="{62735E0D-C3FB-ADAD-C921-D87E25FA9E04}"/>
              </a:ext>
            </a:extLst>
          </p:cNvPr>
          <p:cNvSpPr/>
          <p:nvPr/>
        </p:nvSpPr>
        <p:spPr>
          <a:xfrm>
            <a:off x="915600" y="2593033"/>
            <a:ext cx="1872424" cy="781524"/>
          </a:xfrm>
          <a:prstGeom prst="rect">
            <a:avLst/>
          </a:prstGeom>
          <a:solidFill>
            <a:srgbClr val="FFC000">
              <a:lumMod val="40000"/>
              <a:lumOff val="60000"/>
            </a:srgbClr>
          </a:solidFill>
          <a:ln w="12700" cap="flat" cmpd="sng" algn="ctr">
            <a:solidFill>
              <a:srgbClr val="4472C4">
                <a:shade val="50000"/>
              </a:srgbClr>
            </a:solidFill>
            <a:prstDash val="solid"/>
            <a:miter lim="800000"/>
          </a:ln>
          <a:effectLst/>
        </p:spPr>
        <p:txBody>
          <a:bodyPr lIns="91440" tIns="45720" rIns="91440" bIns="45720" rtlCol="0" anchor="ctr"/>
          <a:lstStyle/>
          <a:p>
            <a:pPr algn="ctr" defTabSz="914377">
              <a:defRPr/>
            </a:pPr>
            <a:r>
              <a:rPr lang="en-GB" sz="2133" kern="0" dirty="0">
                <a:solidFill>
                  <a:srgbClr val="4472C4"/>
                </a:solidFill>
                <a:latin typeface="Calibri" panose="020F0502020204030204"/>
                <a:ea typeface="Calibri"/>
                <a:cs typeface="Calibri"/>
              </a:rPr>
              <a:t>Energy storage</a:t>
            </a:r>
          </a:p>
          <a:p>
            <a:pPr algn="ctr" defTabSz="914377">
              <a:defRPr/>
            </a:pPr>
            <a:r>
              <a:rPr lang="en-GB" sz="2133" kern="0" dirty="0">
                <a:solidFill>
                  <a:srgbClr val="4472C4"/>
                </a:solidFill>
                <a:latin typeface="Calibri" panose="020F0502020204030204"/>
                <a:cs typeface="Calibri"/>
              </a:rPr>
              <a:t>[QD]</a:t>
            </a:r>
            <a:endParaRPr lang="en-GB" sz="2133" kern="0" dirty="0">
              <a:solidFill>
                <a:srgbClr val="4472C4"/>
              </a:solidFill>
              <a:latin typeface="Calibri" panose="020F0502020204030204"/>
            </a:endParaRPr>
          </a:p>
        </p:txBody>
      </p:sp>
      <p:sp>
        <p:nvSpPr>
          <p:cNvPr id="9" name="Arrow: Right 8">
            <a:extLst>
              <a:ext uri="{FF2B5EF4-FFF2-40B4-BE49-F238E27FC236}">
                <a16:creationId xmlns:a16="http://schemas.microsoft.com/office/drawing/2014/main" id="{9228BB55-6BA3-14BB-2764-F334F521FF6F}"/>
              </a:ext>
            </a:extLst>
          </p:cNvPr>
          <p:cNvSpPr/>
          <p:nvPr/>
        </p:nvSpPr>
        <p:spPr>
          <a:xfrm>
            <a:off x="2931459" y="2895600"/>
            <a:ext cx="242047" cy="141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FFFFFF"/>
              </a:solidFill>
              <a:latin typeface="Arial"/>
            </a:endParaRPr>
          </a:p>
        </p:txBody>
      </p:sp>
      <p:sp>
        <p:nvSpPr>
          <p:cNvPr id="10" name="TextBox 9">
            <a:extLst>
              <a:ext uri="{FF2B5EF4-FFF2-40B4-BE49-F238E27FC236}">
                <a16:creationId xmlns:a16="http://schemas.microsoft.com/office/drawing/2014/main" id="{4474E708-FABB-E494-CC44-D644EBAF14DD}"/>
              </a:ext>
            </a:extLst>
          </p:cNvPr>
          <p:cNvSpPr txBox="1"/>
          <p:nvPr/>
        </p:nvSpPr>
        <p:spPr>
          <a:xfrm>
            <a:off x="5844988" y="2597042"/>
            <a:ext cx="2170123" cy="338554"/>
          </a:xfrm>
          <a:prstGeom prst="rect">
            <a:avLst/>
          </a:prstGeom>
          <a:noFill/>
          <a:ln>
            <a:solidFill>
              <a:schemeClr val="accent1">
                <a:shade val="50000"/>
              </a:schemeClr>
            </a:solidFill>
          </a:ln>
        </p:spPr>
        <p:txBody>
          <a:bodyPr wrap="square" rtlCol="0">
            <a:spAutoFit/>
          </a:bodyPr>
          <a:lstStyle/>
          <a:p>
            <a:pPr defTabSz="609585"/>
            <a:r>
              <a:rPr lang="en-GB" sz="1600" dirty="0">
                <a:solidFill>
                  <a:srgbClr val="404955"/>
                </a:solidFill>
                <a:latin typeface="Arial"/>
              </a:rPr>
              <a:t>concept description</a:t>
            </a:r>
            <a:endParaRPr lang="en-GB" sz="2400" dirty="0">
              <a:solidFill>
                <a:srgbClr val="404955"/>
              </a:solidFill>
              <a:latin typeface="Arial"/>
            </a:endParaRPr>
          </a:p>
        </p:txBody>
      </p:sp>
      <p:sp>
        <p:nvSpPr>
          <p:cNvPr id="11" name="TextBox 10">
            <a:extLst>
              <a:ext uri="{FF2B5EF4-FFF2-40B4-BE49-F238E27FC236}">
                <a16:creationId xmlns:a16="http://schemas.microsoft.com/office/drawing/2014/main" id="{B3B6B3FA-B8CE-C213-998B-F8FFFCBDBC1F}"/>
              </a:ext>
            </a:extLst>
          </p:cNvPr>
          <p:cNvSpPr txBox="1"/>
          <p:nvPr/>
        </p:nvSpPr>
        <p:spPr>
          <a:xfrm>
            <a:off x="5844988" y="3028238"/>
            <a:ext cx="2813589" cy="338554"/>
          </a:xfrm>
          <a:prstGeom prst="rect">
            <a:avLst/>
          </a:prstGeom>
          <a:noFill/>
          <a:ln>
            <a:solidFill>
              <a:schemeClr val="accent1">
                <a:shade val="50000"/>
              </a:schemeClr>
            </a:solidFill>
          </a:ln>
        </p:spPr>
        <p:txBody>
          <a:bodyPr wrap="square" rtlCol="0">
            <a:spAutoFit/>
          </a:bodyPr>
          <a:lstStyle>
            <a:defPPr>
              <a:defRPr lang="en-US"/>
            </a:defPPr>
          </a:lstStyle>
          <a:p>
            <a:pPr defTabSz="609585"/>
            <a:r>
              <a:rPr lang="en-GB" sz="1600" dirty="0">
                <a:solidFill>
                  <a:srgbClr val="404955"/>
                </a:solidFill>
                <a:latin typeface="Arial"/>
              </a:rPr>
              <a:t>concept label (excel sheet) </a:t>
            </a:r>
          </a:p>
        </p:txBody>
      </p:sp>
      <p:cxnSp>
        <p:nvCxnSpPr>
          <p:cNvPr id="13" name="Straight Arrow Connector 12">
            <a:extLst>
              <a:ext uri="{FF2B5EF4-FFF2-40B4-BE49-F238E27FC236}">
                <a16:creationId xmlns:a16="http://schemas.microsoft.com/office/drawing/2014/main" id="{440036B5-7073-EE58-2389-544A621D44CA}"/>
              </a:ext>
            </a:extLst>
          </p:cNvPr>
          <p:cNvCxnSpPr/>
          <p:nvPr/>
        </p:nvCxnSpPr>
        <p:spPr>
          <a:xfrm>
            <a:off x="5136776" y="2788024"/>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98B9C49-1EF7-4DE8-8D70-55DD99B99217}"/>
              </a:ext>
            </a:extLst>
          </p:cNvPr>
          <p:cNvCxnSpPr/>
          <p:nvPr/>
        </p:nvCxnSpPr>
        <p:spPr>
          <a:xfrm>
            <a:off x="5138269" y="3141821"/>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1A29B07-0CB0-B44A-004B-03263429496B}"/>
              </a:ext>
            </a:extLst>
          </p:cNvPr>
          <p:cNvCxnSpPr>
            <a:cxnSpLocks/>
          </p:cNvCxnSpPr>
          <p:nvPr/>
        </p:nvCxnSpPr>
        <p:spPr>
          <a:xfrm>
            <a:off x="1966093" y="3875599"/>
            <a:ext cx="22199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D497A04-A69E-96B4-B44F-F8CAA7563A06}"/>
              </a:ext>
            </a:extLst>
          </p:cNvPr>
          <p:cNvSpPr txBox="1"/>
          <p:nvPr/>
        </p:nvSpPr>
        <p:spPr>
          <a:xfrm>
            <a:off x="4446497" y="3596639"/>
            <a:ext cx="4945859" cy="338554"/>
          </a:xfrm>
          <a:prstGeom prst="rect">
            <a:avLst/>
          </a:prstGeom>
          <a:noFill/>
          <a:ln>
            <a:solidFill>
              <a:schemeClr val="accent1">
                <a:shade val="50000"/>
              </a:schemeClr>
            </a:solidFill>
          </a:ln>
        </p:spPr>
        <p:txBody>
          <a:bodyPr wrap="square" rtlCol="0">
            <a:spAutoFit/>
          </a:bodyPr>
          <a:lstStyle>
            <a:defPPr>
              <a:defRPr lang="en-US"/>
            </a:defPPr>
          </a:lstStyle>
          <a:p>
            <a:pPr defTabSz="609585"/>
            <a:r>
              <a:rPr lang="en-GB" sz="1600" dirty="0">
                <a:solidFill>
                  <a:srgbClr val="404955"/>
                </a:solidFill>
                <a:latin typeface="Arial"/>
              </a:rPr>
              <a:t>General concept for offshore wind energy</a:t>
            </a:r>
          </a:p>
        </p:txBody>
      </p:sp>
      <p:cxnSp>
        <p:nvCxnSpPr>
          <p:cNvPr id="22" name="Straight Arrow Connector 21">
            <a:extLst>
              <a:ext uri="{FF2B5EF4-FFF2-40B4-BE49-F238E27FC236}">
                <a16:creationId xmlns:a16="http://schemas.microsoft.com/office/drawing/2014/main" id="{9DAE0869-BEDD-F38A-193B-71B46375B9A8}"/>
              </a:ext>
            </a:extLst>
          </p:cNvPr>
          <p:cNvCxnSpPr>
            <a:cxnSpLocks/>
          </p:cNvCxnSpPr>
          <p:nvPr/>
        </p:nvCxnSpPr>
        <p:spPr>
          <a:xfrm>
            <a:off x="3038536" y="4225553"/>
            <a:ext cx="11474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2558F79-60A1-06AA-F268-65A4C2CD1B27}"/>
              </a:ext>
            </a:extLst>
          </p:cNvPr>
          <p:cNvSpPr txBox="1"/>
          <p:nvPr/>
        </p:nvSpPr>
        <p:spPr>
          <a:xfrm>
            <a:off x="4436533" y="4007906"/>
            <a:ext cx="4945859" cy="338554"/>
          </a:xfrm>
          <a:prstGeom prst="rect">
            <a:avLst/>
          </a:prstGeom>
          <a:noFill/>
          <a:ln>
            <a:solidFill>
              <a:schemeClr val="accent1">
                <a:shade val="50000"/>
              </a:schemeClr>
            </a:solidFill>
          </a:ln>
        </p:spPr>
        <p:txBody>
          <a:bodyPr wrap="square" rtlCol="0">
            <a:spAutoFit/>
          </a:bodyPr>
          <a:lstStyle>
            <a:defPPr>
              <a:defRPr lang="en-US"/>
            </a:defPPr>
          </a:lstStyle>
          <a:p>
            <a:pPr defTabSz="609585"/>
            <a:r>
              <a:rPr lang="en-GB" sz="1600" dirty="0">
                <a:solidFill>
                  <a:srgbClr val="404955"/>
                </a:solidFill>
                <a:latin typeface="Arial"/>
              </a:rPr>
              <a:t>storing chemical energy, e.g. using electrolysis</a:t>
            </a:r>
          </a:p>
        </p:txBody>
      </p:sp>
      <p:cxnSp>
        <p:nvCxnSpPr>
          <p:cNvPr id="25" name="Straight Arrow Connector 24">
            <a:extLst>
              <a:ext uri="{FF2B5EF4-FFF2-40B4-BE49-F238E27FC236}">
                <a16:creationId xmlns:a16="http://schemas.microsoft.com/office/drawing/2014/main" id="{0FCF8B21-AEB4-3672-91FB-EB9E78E99ACC}"/>
              </a:ext>
            </a:extLst>
          </p:cNvPr>
          <p:cNvCxnSpPr>
            <a:cxnSpLocks/>
          </p:cNvCxnSpPr>
          <p:nvPr/>
        </p:nvCxnSpPr>
        <p:spPr>
          <a:xfrm>
            <a:off x="2788024" y="4620664"/>
            <a:ext cx="13979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1D77680-C9B3-77A9-3DD7-5E4C9CEE515F}"/>
              </a:ext>
            </a:extLst>
          </p:cNvPr>
          <p:cNvSpPr txBox="1"/>
          <p:nvPr/>
        </p:nvSpPr>
        <p:spPr>
          <a:xfrm>
            <a:off x="4436533" y="4416090"/>
            <a:ext cx="4945859" cy="338554"/>
          </a:xfrm>
          <a:prstGeom prst="rect">
            <a:avLst/>
          </a:prstGeom>
          <a:noFill/>
          <a:ln>
            <a:solidFill>
              <a:schemeClr val="accent1">
                <a:shade val="50000"/>
              </a:schemeClr>
            </a:solidFill>
          </a:ln>
        </p:spPr>
        <p:txBody>
          <a:bodyPr wrap="square" rtlCol="0">
            <a:spAutoFit/>
          </a:bodyPr>
          <a:lstStyle>
            <a:defPPr>
              <a:defRPr lang="en-US"/>
            </a:defPPr>
          </a:lstStyle>
          <a:p>
            <a:pPr defTabSz="609585"/>
            <a:r>
              <a:rPr lang="en-GB" sz="1600" dirty="0">
                <a:solidFill>
                  <a:srgbClr val="404955"/>
                </a:solidFill>
                <a:latin typeface="Arial"/>
              </a:rPr>
              <a:t>for hydrogen and/or oxygen production</a:t>
            </a:r>
          </a:p>
        </p:txBody>
      </p:sp>
      <p:cxnSp>
        <p:nvCxnSpPr>
          <p:cNvPr id="28" name="Straight Arrow Connector 27">
            <a:extLst>
              <a:ext uri="{FF2B5EF4-FFF2-40B4-BE49-F238E27FC236}">
                <a16:creationId xmlns:a16="http://schemas.microsoft.com/office/drawing/2014/main" id="{7856CF29-CC78-4021-34F4-744BDFEB7C94}"/>
              </a:ext>
            </a:extLst>
          </p:cNvPr>
          <p:cNvCxnSpPr>
            <a:cxnSpLocks/>
          </p:cNvCxnSpPr>
          <p:nvPr/>
        </p:nvCxnSpPr>
        <p:spPr>
          <a:xfrm>
            <a:off x="2723093" y="4981909"/>
            <a:ext cx="14629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E8AC882-8C16-2D5D-308A-E27A0A6F890A}"/>
              </a:ext>
            </a:extLst>
          </p:cNvPr>
          <p:cNvSpPr txBox="1"/>
          <p:nvPr/>
        </p:nvSpPr>
        <p:spPr>
          <a:xfrm>
            <a:off x="4436533" y="4827335"/>
            <a:ext cx="4945859" cy="338554"/>
          </a:xfrm>
          <a:prstGeom prst="rect">
            <a:avLst/>
          </a:prstGeom>
          <a:noFill/>
          <a:ln>
            <a:solidFill>
              <a:schemeClr val="accent1">
                <a:shade val="50000"/>
              </a:schemeClr>
            </a:solidFill>
          </a:ln>
        </p:spPr>
        <p:txBody>
          <a:bodyPr wrap="square" rtlCol="0">
            <a:spAutoFit/>
          </a:bodyPr>
          <a:lstStyle>
            <a:defPPr>
              <a:defRPr lang="en-US"/>
            </a:defPPr>
          </a:lstStyle>
          <a:p>
            <a:pPr defTabSz="609585"/>
            <a:r>
              <a:rPr lang="en-GB" sz="1600" dirty="0">
                <a:solidFill>
                  <a:srgbClr val="404955"/>
                </a:solidFill>
                <a:latin typeface="Arial"/>
              </a:rPr>
              <a:t>using hydrogen as energy vector</a:t>
            </a:r>
          </a:p>
        </p:txBody>
      </p:sp>
      <p:sp>
        <p:nvSpPr>
          <p:cNvPr id="96" name="TextBox 95">
            <a:extLst>
              <a:ext uri="{FF2B5EF4-FFF2-40B4-BE49-F238E27FC236}">
                <a16:creationId xmlns:a16="http://schemas.microsoft.com/office/drawing/2014/main" id="{3E49EB2D-C30E-200F-F705-9A216963838D}"/>
              </a:ext>
            </a:extLst>
          </p:cNvPr>
          <p:cNvSpPr txBox="1"/>
          <p:nvPr/>
        </p:nvSpPr>
        <p:spPr>
          <a:xfrm>
            <a:off x="4436534" y="5234104"/>
            <a:ext cx="4955823" cy="338554"/>
          </a:xfrm>
          <a:prstGeom prst="rect">
            <a:avLst/>
          </a:prstGeom>
          <a:noFill/>
          <a:ln>
            <a:solidFill>
              <a:schemeClr val="accent1">
                <a:shade val="50000"/>
              </a:schemeClr>
            </a:solidFill>
          </a:ln>
        </p:spPr>
        <p:txBody>
          <a:bodyPr wrap="square" rtlCol="0">
            <a:spAutoFit/>
          </a:bodyPr>
          <a:lstStyle>
            <a:defPPr>
              <a:defRPr lang="en-US"/>
            </a:defPPr>
            <a:lvl1pPr>
              <a:defRPr sz="1200"/>
            </a:lvl1pPr>
          </a:lstStyle>
          <a:p>
            <a:pPr defTabSz="609585"/>
            <a:r>
              <a:rPr lang="en-GB" sz="1600" dirty="0">
                <a:solidFill>
                  <a:srgbClr val="404955"/>
                </a:solidFill>
                <a:latin typeface="Arial"/>
              </a:rPr>
              <a:t>by electrolysis of water</a:t>
            </a:r>
          </a:p>
        </p:txBody>
      </p:sp>
      <p:cxnSp>
        <p:nvCxnSpPr>
          <p:cNvPr id="97" name="Straight Arrow Connector 96">
            <a:extLst>
              <a:ext uri="{FF2B5EF4-FFF2-40B4-BE49-F238E27FC236}">
                <a16:creationId xmlns:a16="http://schemas.microsoft.com/office/drawing/2014/main" id="{912D75AC-DA5C-F3D7-18D1-5A35ECF9B821}"/>
              </a:ext>
            </a:extLst>
          </p:cNvPr>
          <p:cNvCxnSpPr>
            <a:cxnSpLocks/>
          </p:cNvCxnSpPr>
          <p:nvPr/>
        </p:nvCxnSpPr>
        <p:spPr>
          <a:xfrm>
            <a:off x="3266679" y="5365731"/>
            <a:ext cx="9193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C3037A3-339A-8B66-86C4-28F10A8BE968}"/>
              </a:ext>
            </a:extLst>
          </p:cNvPr>
          <p:cNvCxnSpPr>
            <a:cxnSpLocks/>
          </p:cNvCxnSpPr>
          <p:nvPr/>
        </p:nvCxnSpPr>
        <p:spPr>
          <a:xfrm>
            <a:off x="4824545" y="6065641"/>
            <a:ext cx="5150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509DE9DF-18E0-2884-268E-5152C5967098}"/>
              </a:ext>
            </a:extLst>
          </p:cNvPr>
          <p:cNvSpPr txBox="1"/>
          <p:nvPr/>
        </p:nvSpPr>
        <p:spPr>
          <a:xfrm>
            <a:off x="5365377" y="5840969"/>
            <a:ext cx="5347780" cy="338554"/>
          </a:xfrm>
          <a:prstGeom prst="rect">
            <a:avLst/>
          </a:prstGeom>
          <a:noFill/>
          <a:ln>
            <a:solidFill>
              <a:schemeClr val="accent1">
                <a:shade val="50000"/>
              </a:schemeClr>
            </a:solidFill>
          </a:ln>
        </p:spPr>
        <p:txBody>
          <a:bodyPr wrap="square" rtlCol="0">
            <a:spAutoFit/>
          </a:bodyPr>
          <a:lstStyle>
            <a:defPPr>
              <a:defRPr lang="en-US"/>
            </a:defPPr>
            <a:lvl1pPr>
              <a:defRPr sz="1200"/>
            </a:lvl1pPr>
          </a:lstStyle>
          <a:p>
            <a:pPr defTabSz="609585"/>
            <a:r>
              <a:rPr lang="en-GB" sz="1600" dirty="0">
                <a:solidFill>
                  <a:srgbClr val="404955"/>
                </a:solidFill>
                <a:latin typeface="Arial"/>
              </a:rPr>
              <a:t>Storing, storage, </a:t>
            </a:r>
            <a:r>
              <a:rPr lang="en-GB" sz="1600" dirty="0">
                <a:solidFill>
                  <a:srgbClr val="0B2A43"/>
                </a:solidFill>
                <a:latin typeface="Helvetica Neue"/>
              </a:rPr>
              <a:t> hydrogenation, hydrogenolysis,... H2</a:t>
            </a:r>
            <a:r>
              <a:rPr lang="en-GB" sz="1600" dirty="0">
                <a:solidFill>
                  <a:srgbClr val="404955"/>
                </a:solidFill>
                <a:latin typeface="Arial"/>
              </a:rPr>
              <a:t> </a:t>
            </a:r>
          </a:p>
        </p:txBody>
      </p:sp>
    </p:spTree>
    <p:extLst>
      <p:ext uri="{BB962C8B-B14F-4D97-AF65-F5344CB8AC3E}">
        <p14:creationId xmlns:p14="http://schemas.microsoft.com/office/powerpoint/2010/main" val="2058003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4A6D78-1571-40AF-ABDD-C52071B33CB7}"/>
              </a:ext>
            </a:extLst>
          </p:cNvPr>
          <p:cNvSpPr/>
          <p:nvPr/>
        </p:nvSpPr>
        <p:spPr>
          <a:xfrm>
            <a:off x="5067508" y="175758"/>
            <a:ext cx="2280621" cy="1081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dirty="0">
                <a:solidFill>
                  <a:prstClr val="white"/>
                </a:solidFill>
                <a:latin typeface="Calibri" panose="020F0502020204030204"/>
              </a:rPr>
              <a:t>Offshore wind energy</a:t>
            </a:r>
          </a:p>
          <a:p>
            <a:pPr algn="ctr" defTabSz="914377">
              <a:defRPr/>
            </a:pPr>
            <a:r>
              <a:rPr lang="en-GB" dirty="0">
                <a:solidFill>
                  <a:prstClr val="white"/>
                </a:solidFill>
                <a:latin typeface="Calibri" panose="020F0502020204030204"/>
              </a:rPr>
              <a:t>Q0</a:t>
            </a:r>
          </a:p>
        </p:txBody>
      </p:sp>
      <p:sp>
        <p:nvSpPr>
          <p:cNvPr id="6" name="Rectangle 5">
            <a:extLst>
              <a:ext uri="{FF2B5EF4-FFF2-40B4-BE49-F238E27FC236}">
                <a16:creationId xmlns:a16="http://schemas.microsoft.com/office/drawing/2014/main" id="{53F4063F-0B96-449D-B054-2355A18A5713}"/>
              </a:ext>
            </a:extLst>
          </p:cNvPr>
          <p:cNvSpPr/>
          <p:nvPr/>
        </p:nvSpPr>
        <p:spPr>
          <a:xfrm>
            <a:off x="7686340" y="1460485"/>
            <a:ext cx="1308107" cy="4224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srgbClr val="4472C4"/>
                </a:solidFill>
                <a:latin typeface="Calibri" panose="020F0502020204030204"/>
                <a:ea typeface="Calibri"/>
                <a:cs typeface="Calibri"/>
              </a:rPr>
              <a:t>Hybrid System [QE]</a:t>
            </a:r>
            <a:endParaRPr lang="en-GB" sz="1400" dirty="0">
              <a:solidFill>
                <a:srgbClr val="4472C4"/>
              </a:solidFill>
              <a:latin typeface="Calibri" panose="020F0502020204030204"/>
            </a:endParaRPr>
          </a:p>
        </p:txBody>
      </p:sp>
      <p:sp>
        <p:nvSpPr>
          <p:cNvPr id="30" name="Rectangle 29">
            <a:extLst>
              <a:ext uri="{FF2B5EF4-FFF2-40B4-BE49-F238E27FC236}">
                <a16:creationId xmlns:a16="http://schemas.microsoft.com/office/drawing/2014/main" id="{26137832-DDCE-421D-ABB4-3AEE919C5004}"/>
              </a:ext>
            </a:extLst>
          </p:cNvPr>
          <p:cNvSpPr/>
          <p:nvPr/>
        </p:nvSpPr>
        <p:spPr>
          <a:xfrm>
            <a:off x="6241439" y="1460485"/>
            <a:ext cx="1321247" cy="4224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srgbClr val="4472C4"/>
                </a:solidFill>
                <a:latin typeface="Calibri" panose="020F0502020204030204"/>
              </a:rPr>
              <a:t>Blades and Rotors</a:t>
            </a:r>
            <a:endParaRPr lang="en-GB" sz="1400" dirty="0">
              <a:solidFill>
                <a:srgbClr val="4472C4"/>
              </a:solidFill>
              <a:latin typeface="Calibri" panose="020F0502020204030204"/>
              <a:cs typeface="Calibri"/>
            </a:endParaRPr>
          </a:p>
        </p:txBody>
      </p:sp>
      <p:sp>
        <p:nvSpPr>
          <p:cNvPr id="2" name="Rectangle 1">
            <a:extLst>
              <a:ext uri="{FF2B5EF4-FFF2-40B4-BE49-F238E27FC236}">
                <a16:creationId xmlns:a16="http://schemas.microsoft.com/office/drawing/2014/main" id="{38C1DFE7-D95B-E68C-895E-34951F6216DC}"/>
              </a:ext>
            </a:extLst>
          </p:cNvPr>
          <p:cNvSpPr/>
          <p:nvPr/>
        </p:nvSpPr>
        <p:spPr>
          <a:xfrm>
            <a:off x="10623148" y="2986801"/>
            <a:ext cx="1300491" cy="44960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prstClr val="white"/>
                </a:solidFill>
                <a:latin typeface="Calibri" panose="020F0502020204030204"/>
              </a:rPr>
              <a:t>Submarine Cables [QL]</a:t>
            </a:r>
          </a:p>
        </p:txBody>
      </p:sp>
      <p:sp>
        <p:nvSpPr>
          <p:cNvPr id="7" name="Rectangle 6">
            <a:extLst>
              <a:ext uri="{FF2B5EF4-FFF2-40B4-BE49-F238E27FC236}">
                <a16:creationId xmlns:a16="http://schemas.microsoft.com/office/drawing/2014/main" id="{D5AC005A-FEAF-87D6-8BCB-4429A2FB3E29}"/>
              </a:ext>
            </a:extLst>
          </p:cNvPr>
          <p:cNvSpPr/>
          <p:nvPr/>
        </p:nvSpPr>
        <p:spPr>
          <a:xfrm>
            <a:off x="1626435" y="1460793"/>
            <a:ext cx="1519016" cy="4224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srgbClr val="4472C4"/>
                </a:solidFill>
                <a:latin typeface="Calibri" panose="020F0502020204030204"/>
                <a:ea typeface="Calibri"/>
                <a:cs typeface="Calibri"/>
              </a:rPr>
              <a:t>Fixed and floating foundations</a:t>
            </a:r>
            <a:endParaRPr lang="en-GB" sz="1400" dirty="0">
              <a:solidFill>
                <a:srgbClr val="4472C4"/>
              </a:solidFill>
              <a:latin typeface="Calibri" panose="020F0502020204030204"/>
              <a:cs typeface="Calibri"/>
            </a:endParaRPr>
          </a:p>
        </p:txBody>
      </p:sp>
      <p:sp>
        <p:nvSpPr>
          <p:cNvPr id="10" name="Rectangle 9">
            <a:extLst>
              <a:ext uri="{FF2B5EF4-FFF2-40B4-BE49-F238E27FC236}">
                <a16:creationId xmlns:a16="http://schemas.microsoft.com/office/drawing/2014/main" id="{A85CA2EB-AF1E-72D8-1155-D1557FE4CD3B}"/>
              </a:ext>
            </a:extLst>
          </p:cNvPr>
          <p:cNvSpPr/>
          <p:nvPr/>
        </p:nvSpPr>
        <p:spPr>
          <a:xfrm>
            <a:off x="1833613" y="1986875"/>
            <a:ext cx="1307739" cy="43767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a:solidFill>
                  <a:prstClr val="white"/>
                </a:solidFill>
                <a:latin typeface="Calibri" panose="020F0502020204030204"/>
              </a:rPr>
              <a:t>Fixed</a:t>
            </a:r>
            <a:endParaRPr lang="en-GB" sz="1400" dirty="0">
              <a:solidFill>
                <a:prstClr val="white"/>
              </a:solidFill>
              <a:latin typeface="Calibri" panose="020F0502020204030204"/>
            </a:endParaRPr>
          </a:p>
          <a:p>
            <a:pPr algn="ctr" defTabSz="914377">
              <a:defRPr/>
            </a:pPr>
            <a:r>
              <a:rPr lang="en-GB" sz="1400" dirty="0">
                <a:solidFill>
                  <a:prstClr val="white"/>
                </a:solidFill>
                <a:latin typeface="Calibri" panose="020F0502020204030204"/>
              </a:rPr>
              <a:t>[QA]</a:t>
            </a:r>
          </a:p>
        </p:txBody>
      </p:sp>
      <p:sp>
        <p:nvSpPr>
          <p:cNvPr id="13" name="Rectangle 12">
            <a:extLst>
              <a:ext uri="{FF2B5EF4-FFF2-40B4-BE49-F238E27FC236}">
                <a16:creationId xmlns:a16="http://schemas.microsoft.com/office/drawing/2014/main" id="{B527964C-D61E-01C3-3483-3F0B42AF55CB}"/>
              </a:ext>
            </a:extLst>
          </p:cNvPr>
          <p:cNvSpPr/>
          <p:nvPr/>
        </p:nvSpPr>
        <p:spPr>
          <a:xfrm>
            <a:off x="1837712" y="4295190"/>
            <a:ext cx="1307739" cy="43767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prstClr val="white"/>
                </a:solidFill>
                <a:latin typeface="Calibri" panose="020F0502020204030204"/>
              </a:rPr>
              <a:t>Floating</a:t>
            </a:r>
          </a:p>
          <a:p>
            <a:pPr algn="ctr" defTabSz="914377">
              <a:defRPr/>
            </a:pPr>
            <a:r>
              <a:rPr lang="en-GB" sz="1400" dirty="0">
                <a:solidFill>
                  <a:prstClr val="white"/>
                </a:solidFill>
                <a:latin typeface="Calibri" panose="020F0502020204030204"/>
              </a:rPr>
              <a:t>[QB]</a:t>
            </a:r>
          </a:p>
        </p:txBody>
      </p:sp>
      <p:sp>
        <p:nvSpPr>
          <p:cNvPr id="11" name="Rectangle 10">
            <a:extLst>
              <a:ext uri="{FF2B5EF4-FFF2-40B4-BE49-F238E27FC236}">
                <a16:creationId xmlns:a16="http://schemas.microsoft.com/office/drawing/2014/main" id="{D3424EC2-1604-BF89-DF35-8B78C3DE385D}"/>
              </a:ext>
            </a:extLst>
          </p:cNvPr>
          <p:cNvSpPr/>
          <p:nvPr/>
        </p:nvSpPr>
        <p:spPr>
          <a:xfrm>
            <a:off x="3287981" y="1460141"/>
            <a:ext cx="1308107" cy="4224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srgbClr val="4472C4"/>
                </a:solidFill>
                <a:latin typeface="Calibri" panose="020F0502020204030204"/>
                <a:ea typeface="Calibri"/>
                <a:cs typeface="Calibri"/>
              </a:rPr>
              <a:t>Towers</a:t>
            </a:r>
          </a:p>
          <a:p>
            <a:pPr algn="ctr" defTabSz="914377">
              <a:defRPr/>
            </a:pPr>
            <a:r>
              <a:rPr lang="en-GB" sz="1400" dirty="0">
                <a:solidFill>
                  <a:srgbClr val="4472C4"/>
                </a:solidFill>
                <a:latin typeface="Calibri" panose="020F0502020204030204"/>
                <a:cs typeface="Calibri"/>
              </a:rPr>
              <a:t>[QH]</a:t>
            </a:r>
            <a:endParaRPr lang="en-GB" sz="1400" dirty="0">
              <a:solidFill>
                <a:srgbClr val="4472C4"/>
              </a:solidFill>
              <a:latin typeface="Calibri" panose="020F0502020204030204"/>
            </a:endParaRPr>
          </a:p>
        </p:txBody>
      </p:sp>
      <p:sp>
        <p:nvSpPr>
          <p:cNvPr id="17" name="Rectangle 16">
            <a:extLst>
              <a:ext uri="{FF2B5EF4-FFF2-40B4-BE49-F238E27FC236}">
                <a16:creationId xmlns:a16="http://schemas.microsoft.com/office/drawing/2014/main" id="{0D3E7F2F-D12F-B570-F843-59624123213E}"/>
              </a:ext>
            </a:extLst>
          </p:cNvPr>
          <p:cNvSpPr/>
          <p:nvPr/>
        </p:nvSpPr>
        <p:spPr>
          <a:xfrm>
            <a:off x="3379701" y="1974503"/>
            <a:ext cx="1216019" cy="716264"/>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Welded or tubular steel</a:t>
            </a:r>
          </a:p>
          <a:p>
            <a:pPr algn="ctr" defTabSz="914377">
              <a:defRPr/>
            </a:pPr>
            <a:r>
              <a:rPr lang="en-GB" sz="1400" dirty="0">
                <a:solidFill>
                  <a:prstClr val="white"/>
                </a:solidFill>
                <a:latin typeface="Calibri" panose="020F0502020204030204"/>
                <a:cs typeface="Calibri"/>
              </a:rPr>
              <a:t>[QH1]</a:t>
            </a:r>
          </a:p>
        </p:txBody>
      </p:sp>
      <p:sp>
        <p:nvSpPr>
          <p:cNvPr id="23" name="Rectangle 22">
            <a:extLst>
              <a:ext uri="{FF2B5EF4-FFF2-40B4-BE49-F238E27FC236}">
                <a16:creationId xmlns:a16="http://schemas.microsoft.com/office/drawing/2014/main" id="{205C638B-3EDF-B551-256F-7DBE192B7116}"/>
              </a:ext>
            </a:extLst>
          </p:cNvPr>
          <p:cNvSpPr/>
          <p:nvPr/>
        </p:nvSpPr>
        <p:spPr>
          <a:xfrm>
            <a:off x="3379701" y="2782702"/>
            <a:ext cx="1216019" cy="437671"/>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Lattice </a:t>
            </a:r>
          </a:p>
          <a:p>
            <a:pPr algn="ctr" defTabSz="914377">
              <a:defRPr/>
            </a:pPr>
            <a:r>
              <a:rPr lang="en-GB" sz="1400" dirty="0">
                <a:solidFill>
                  <a:prstClr val="white"/>
                </a:solidFill>
                <a:latin typeface="Calibri" panose="020F0502020204030204"/>
                <a:cs typeface="Calibri"/>
              </a:rPr>
              <a:t>[QH2]</a:t>
            </a:r>
          </a:p>
        </p:txBody>
      </p:sp>
      <p:sp>
        <p:nvSpPr>
          <p:cNvPr id="24" name="Rectangle 23">
            <a:extLst>
              <a:ext uri="{FF2B5EF4-FFF2-40B4-BE49-F238E27FC236}">
                <a16:creationId xmlns:a16="http://schemas.microsoft.com/office/drawing/2014/main" id="{276176D3-DFFD-6E60-E821-2F09D0A3AFA4}"/>
              </a:ext>
            </a:extLst>
          </p:cNvPr>
          <p:cNvSpPr/>
          <p:nvPr/>
        </p:nvSpPr>
        <p:spPr>
          <a:xfrm>
            <a:off x="3376220" y="3312307"/>
            <a:ext cx="1219499" cy="716264"/>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Concrete</a:t>
            </a:r>
          </a:p>
          <a:p>
            <a:pPr algn="ctr" defTabSz="914377">
              <a:defRPr/>
            </a:pPr>
            <a:r>
              <a:rPr lang="en-GB" sz="1400" dirty="0">
                <a:solidFill>
                  <a:prstClr val="white"/>
                </a:solidFill>
                <a:latin typeface="Calibri" panose="020F0502020204030204"/>
                <a:cs typeface="Calibri"/>
              </a:rPr>
              <a:t>[QH3]</a:t>
            </a:r>
          </a:p>
        </p:txBody>
      </p:sp>
      <p:sp>
        <p:nvSpPr>
          <p:cNvPr id="27" name="Rectangle 26">
            <a:extLst>
              <a:ext uri="{FF2B5EF4-FFF2-40B4-BE49-F238E27FC236}">
                <a16:creationId xmlns:a16="http://schemas.microsoft.com/office/drawing/2014/main" id="{A630CB5F-0FFB-21F0-08FF-FC904DB4D35B}"/>
              </a:ext>
            </a:extLst>
          </p:cNvPr>
          <p:cNvSpPr/>
          <p:nvPr/>
        </p:nvSpPr>
        <p:spPr>
          <a:xfrm>
            <a:off x="1759505" y="5377725"/>
            <a:ext cx="1344712" cy="8341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prstClr val="white"/>
                </a:solidFill>
                <a:latin typeface="Calibri" panose="020F0502020204030204"/>
              </a:rPr>
              <a:t>Transportation/ installation/ erection</a:t>
            </a:r>
          </a:p>
          <a:p>
            <a:pPr algn="ctr" defTabSz="914377">
              <a:defRPr/>
            </a:pPr>
            <a:r>
              <a:rPr lang="en-GB" sz="1400" dirty="0">
                <a:solidFill>
                  <a:prstClr val="white"/>
                </a:solidFill>
                <a:latin typeface="Calibri" panose="020F0502020204030204"/>
              </a:rPr>
              <a:t>[QK]</a:t>
            </a:r>
          </a:p>
        </p:txBody>
      </p:sp>
      <p:sp>
        <p:nvSpPr>
          <p:cNvPr id="28" name="Rectangle 27">
            <a:extLst>
              <a:ext uri="{FF2B5EF4-FFF2-40B4-BE49-F238E27FC236}">
                <a16:creationId xmlns:a16="http://schemas.microsoft.com/office/drawing/2014/main" id="{DA1383B7-6E9C-5408-CF9C-AB30336A7525}"/>
              </a:ext>
            </a:extLst>
          </p:cNvPr>
          <p:cNvSpPr/>
          <p:nvPr/>
        </p:nvSpPr>
        <p:spPr>
          <a:xfrm>
            <a:off x="4792997" y="1456917"/>
            <a:ext cx="1308107" cy="80819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srgbClr val="4472C4"/>
                </a:solidFill>
                <a:latin typeface="Calibri" panose="020F0502020204030204"/>
                <a:ea typeface="Calibri"/>
                <a:cs typeface="Calibri"/>
              </a:rPr>
              <a:t>Mechanical power transmission</a:t>
            </a:r>
          </a:p>
          <a:p>
            <a:pPr algn="ctr" defTabSz="914377">
              <a:defRPr/>
            </a:pPr>
            <a:r>
              <a:rPr lang="en-GB" sz="1400" dirty="0">
                <a:solidFill>
                  <a:srgbClr val="4472C4"/>
                </a:solidFill>
                <a:latin typeface="Calibri" panose="020F0502020204030204"/>
                <a:cs typeface="Calibri"/>
              </a:rPr>
              <a:t>[QC]</a:t>
            </a:r>
            <a:endParaRPr lang="en-GB" sz="1400" dirty="0">
              <a:solidFill>
                <a:srgbClr val="4472C4"/>
              </a:solidFill>
              <a:latin typeface="Calibri" panose="020F0502020204030204"/>
            </a:endParaRPr>
          </a:p>
        </p:txBody>
      </p:sp>
      <p:sp>
        <p:nvSpPr>
          <p:cNvPr id="32" name="Rectangle 31">
            <a:extLst>
              <a:ext uri="{FF2B5EF4-FFF2-40B4-BE49-F238E27FC236}">
                <a16:creationId xmlns:a16="http://schemas.microsoft.com/office/drawing/2014/main" id="{0CF1564E-07D1-DE98-2DF0-5A5BC23E4D25}"/>
              </a:ext>
            </a:extLst>
          </p:cNvPr>
          <p:cNvSpPr/>
          <p:nvPr/>
        </p:nvSpPr>
        <p:spPr>
          <a:xfrm>
            <a:off x="4883223" y="2888174"/>
            <a:ext cx="1213084" cy="437671"/>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Gearbox</a:t>
            </a:r>
          </a:p>
          <a:p>
            <a:pPr algn="ctr" defTabSz="914377">
              <a:defRPr/>
            </a:pPr>
            <a:r>
              <a:rPr lang="en-GB" sz="1400" dirty="0">
                <a:solidFill>
                  <a:prstClr val="white"/>
                </a:solidFill>
                <a:latin typeface="Calibri" panose="020F0502020204030204"/>
                <a:cs typeface="Calibri"/>
              </a:rPr>
              <a:t>[QC2]</a:t>
            </a:r>
          </a:p>
        </p:txBody>
      </p:sp>
      <p:sp>
        <p:nvSpPr>
          <p:cNvPr id="34" name="Rectangle 33">
            <a:extLst>
              <a:ext uri="{FF2B5EF4-FFF2-40B4-BE49-F238E27FC236}">
                <a16:creationId xmlns:a16="http://schemas.microsoft.com/office/drawing/2014/main" id="{0178C309-6DDF-9758-B343-CA379E5599A9}"/>
              </a:ext>
            </a:extLst>
          </p:cNvPr>
          <p:cNvSpPr/>
          <p:nvPr/>
        </p:nvSpPr>
        <p:spPr>
          <a:xfrm>
            <a:off x="4883223" y="2349806"/>
            <a:ext cx="1217511" cy="437671"/>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Direct drive</a:t>
            </a:r>
          </a:p>
          <a:p>
            <a:pPr algn="ctr" defTabSz="914377">
              <a:defRPr/>
            </a:pPr>
            <a:r>
              <a:rPr lang="en-GB" sz="1400" dirty="0">
                <a:solidFill>
                  <a:prstClr val="white"/>
                </a:solidFill>
                <a:latin typeface="Calibri" panose="020F0502020204030204"/>
                <a:cs typeface="Calibri"/>
              </a:rPr>
              <a:t>[QC1]</a:t>
            </a:r>
          </a:p>
        </p:txBody>
      </p:sp>
      <p:sp>
        <p:nvSpPr>
          <p:cNvPr id="42" name="Rectangle 41">
            <a:extLst>
              <a:ext uri="{FF2B5EF4-FFF2-40B4-BE49-F238E27FC236}">
                <a16:creationId xmlns:a16="http://schemas.microsoft.com/office/drawing/2014/main" id="{1FDD43AF-0CB7-5E7B-3ADE-BE0AEFBEBCBD}"/>
              </a:ext>
            </a:extLst>
          </p:cNvPr>
          <p:cNvSpPr/>
          <p:nvPr/>
        </p:nvSpPr>
        <p:spPr>
          <a:xfrm>
            <a:off x="9159117" y="1460485"/>
            <a:ext cx="1308107" cy="4224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srgbClr val="4472C4"/>
                </a:solidFill>
                <a:latin typeface="Calibri" panose="020F0502020204030204"/>
                <a:ea typeface="Calibri"/>
                <a:cs typeface="Calibri"/>
              </a:rPr>
              <a:t>Energy storage</a:t>
            </a:r>
          </a:p>
          <a:p>
            <a:pPr algn="ctr" defTabSz="914377">
              <a:defRPr/>
            </a:pPr>
            <a:r>
              <a:rPr lang="en-GB" sz="1400" dirty="0">
                <a:solidFill>
                  <a:srgbClr val="4472C4"/>
                </a:solidFill>
                <a:latin typeface="Calibri" panose="020F0502020204030204"/>
                <a:cs typeface="Calibri"/>
              </a:rPr>
              <a:t>[QD]</a:t>
            </a:r>
            <a:endParaRPr lang="en-GB" sz="1400" dirty="0">
              <a:solidFill>
                <a:srgbClr val="4472C4"/>
              </a:solidFill>
              <a:latin typeface="Calibri" panose="020F0502020204030204"/>
            </a:endParaRPr>
          </a:p>
        </p:txBody>
      </p:sp>
      <p:sp>
        <p:nvSpPr>
          <p:cNvPr id="43" name="Rectangle 42">
            <a:extLst>
              <a:ext uri="{FF2B5EF4-FFF2-40B4-BE49-F238E27FC236}">
                <a16:creationId xmlns:a16="http://schemas.microsoft.com/office/drawing/2014/main" id="{CD632106-D26D-39ED-B4DA-82D4AA53726C}"/>
              </a:ext>
            </a:extLst>
          </p:cNvPr>
          <p:cNvSpPr/>
          <p:nvPr/>
        </p:nvSpPr>
        <p:spPr>
          <a:xfrm>
            <a:off x="9239162" y="1968609"/>
            <a:ext cx="1228063" cy="460499"/>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Compressed air [QD1]</a:t>
            </a:r>
          </a:p>
        </p:txBody>
      </p:sp>
      <p:sp>
        <p:nvSpPr>
          <p:cNvPr id="44" name="Rectangle 43">
            <a:extLst>
              <a:ext uri="{FF2B5EF4-FFF2-40B4-BE49-F238E27FC236}">
                <a16:creationId xmlns:a16="http://schemas.microsoft.com/office/drawing/2014/main" id="{07208FB4-8678-AFCC-28E5-11FBCBE8CE23}"/>
              </a:ext>
            </a:extLst>
          </p:cNvPr>
          <p:cNvSpPr/>
          <p:nvPr/>
        </p:nvSpPr>
        <p:spPr>
          <a:xfrm>
            <a:off x="9238977" y="2520235"/>
            <a:ext cx="1228063" cy="460499"/>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Kinetic</a:t>
            </a:r>
          </a:p>
          <a:p>
            <a:pPr algn="ctr" defTabSz="914377">
              <a:defRPr/>
            </a:pPr>
            <a:r>
              <a:rPr lang="en-GB" sz="1400" dirty="0">
                <a:solidFill>
                  <a:prstClr val="white"/>
                </a:solidFill>
                <a:latin typeface="Calibri" panose="020F0502020204030204"/>
                <a:cs typeface="Calibri"/>
              </a:rPr>
              <a:t>[QD2]</a:t>
            </a:r>
          </a:p>
        </p:txBody>
      </p:sp>
      <p:sp>
        <p:nvSpPr>
          <p:cNvPr id="45" name="Rectangle 44">
            <a:extLst>
              <a:ext uri="{FF2B5EF4-FFF2-40B4-BE49-F238E27FC236}">
                <a16:creationId xmlns:a16="http://schemas.microsoft.com/office/drawing/2014/main" id="{C68AF9E4-95D7-2A02-9722-95566C611C8A}"/>
              </a:ext>
            </a:extLst>
          </p:cNvPr>
          <p:cNvSpPr/>
          <p:nvPr/>
        </p:nvSpPr>
        <p:spPr>
          <a:xfrm>
            <a:off x="9235657" y="3076733"/>
            <a:ext cx="1228641" cy="460499"/>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Battery</a:t>
            </a:r>
          </a:p>
          <a:p>
            <a:pPr algn="ctr" defTabSz="914377">
              <a:defRPr/>
            </a:pPr>
            <a:r>
              <a:rPr lang="en-GB" sz="1400" dirty="0">
                <a:solidFill>
                  <a:prstClr val="white"/>
                </a:solidFill>
                <a:latin typeface="Calibri" panose="020F0502020204030204"/>
                <a:cs typeface="Calibri"/>
              </a:rPr>
              <a:t>[QD3]</a:t>
            </a:r>
          </a:p>
        </p:txBody>
      </p:sp>
      <p:sp>
        <p:nvSpPr>
          <p:cNvPr id="47" name="Rectangle 46">
            <a:extLst>
              <a:ext uri="{FF2B5EF4-FFF2-40B4-BE49-F238E27FC236}">
                <a16:creationId xmlns:a16="http://schemas.microsoft.com/office/drawing/2014/main" id="{764FBD96-1805-6209-FCAE-433EA8F0E7F5}"/>
              </a:ext>
            </a:extLst>
          </p:cNvPr>
          <p:cNvSpPr/>
          <p:nvPr/>
        </p:nvSpPr>
        <p:spPr>
          <a:xfrm>
            <a:off x="9235656" y="3628561"/>
            <a:ext cx="1228643" cy="459623"/>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Hydrogen</a:t>
            </a:r>
            <a:endParaRPr lang="en-US" sz="1400" dirty="0">
              <a:solidFill>
                <a:prstClr val="white"/>
              </a:solidFill>
              <a:latin typeface="Calibri" panose="020F0502020204030204"/>
              <a:cs typeface="Calibri"/>
            </a:endParaRPr>
          </a:p>
          <a:p>
            <a:pPr algn="ctr" defTabSz="914377">
              <a:defRPr/>
            </a:pPr>
            <a:r>
              <a:rPr lang="en-GB" sz="1400" dirty="0">
                <a:solidFill>
                  <a:prstClr val="white"/>
                </a:solidFill>
                <a:latin typeface="Calibri" panose="020F0502020204030204"/>
                <a:cs typeface="Calibri"/>
              </a:rPr>
              <a:t>[QD4]</a:t>
            </a:r>
          </a:p>
        </p:txBody>
      </p:sp>
      <p:sp>
        <p:nvSpPr>
          <p:cNvPr id="49" name="Rectangle 48">
            <a:extLst>
              <a:ext uri="{FF2B5EF4-FFF2-40B4-BE49-F238E27FC236}">
                <a16:creationId xmlns:a16="http://schemas.microsoft.com/office/drawing/2014/main" id="{A93865D3-51B9-10A4-AE5B-664FCD4138A1}"/>
              </a:ext>
            </a:extLst>
          </p:cNvPr>
          <p:cNvSpPr/>
          <p:nvPr/>
        </p:nvSpPr>
        <p:spPr>
          <a:xfrm>
            <a:off x="9235656" y="4184193"/>
            <a:ext cx="1228643" cy="46049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prstClr val="white"/>
                </a:solidFill>
                <a:latin typeface="Calibri" panose="020F0502020204030204"/>
              </a:rPr>
              <a:t>Thermal</a:t>
            </a:r>
          </a:p>
          <a:p>
            <a:pPr algn="ctr" defTabSz="914377">
              <a:defRPr/>
            </a:pPr>
            <a:r>
              <a:rPr lang="en-GB" sz="1400" dirty="0">
                <a:solidFill>
                  <a:prstClr val="white"/>
                </a:solidFill>
                <a:latin typeface="Calibri" panose="020F0502020204030204"/>
              </a:rPr>
              <a:t>[QD5]</a:t>
            </a:r>
          </a:p>
        </p:txBody>
      </p:sp>
      <p:sp>
        <p:nvSpPr>
          <p:cNvPr id="51" name="Rectangle 50">
            <a:extLst>
              <a:ext uri="{FF2B5EF4-FFF2-40B4-BE49-F238E27FC236}">
                <a16:creationId xmlns:a16="http://schemas.microsoft.com/office/drawing/2014/main" id="{AECE363C-BEE8-1737-9248-EF303FE8024F}"/>
              </a:ext>
            </a:extLst>
          </p:cNvPr>
          <p:cNvSpPr/>
          <p:nvPr/>
        </p:nvSpPr>
        <p:spPr>
          <a:xfrm>
            <a:off x="7762651" y="1975241"/>
            <a:ext cx="1228063" cy="460499"/>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Solar</a:t>
            </a:r>
          </a:p>
          <a:p>
            <a:pPr algn="ctr" defTabSz="914377">
              <a:defRPr/>
            </a:pPr>
            <a:r>
              <a:rPr lang="en-GB" sz="1400" dirty="0">
                <a:solidFill>
                  <a:prstClr val="white"/>
                </a:solidFill>
                <a:latin typeface="Calibri" panose="020F0502020204030204"/>
                <a:cs typeface="Calibri"/>
              </a:rPr>
              <a:t>[QE1]</a:t>
            </a:r>
          </a:p>
        </p:txBody>
      </p:sp>
      <p:sp>
        <p:nvSpPr>
          <p:cNvPr id="52" name="Rectangle 51">
            <a:extLst>
              <a:ext uri="{FF2B5EF4-FFF2-40B4-BE49-F238E27FC236}">
                <a16:creationId xmlns:a16="http://schemas.microsoft.com/office/drawing/2014/main" id="{1D1EA780-24D3-DECE-64CC-6F4AFD4A90DF}"/>
              </a:ext>
            </a:extLst>
          </p:cNvPr>
          <p:cNvSpPr/>
          <p:nvPr/>
        </p:nvSpPr>
        <p:spPr>
          <a:xfrm>
            <a:off x="7761587" y="2538641"/>
            <a:ext cx="1228063" cy="460499"/>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Ocean energy</a:t>
            </a:r>
          </a:p>
          <a:p>
            <a:pPr algn="ctr" defTabSz="914377">
              <a:defRPr/>
            </a:pPr>
            <a:r>
              <a:rPr lang="en-GB" sz="1400" dirty="0">
                <a:solidFill>
                  <a:prstClr val="white"/>
                </a:solidFill>
                <a:latin typeface="Calibri" panose="020F0502020204030204"/>
                <a:cs typeface="Calibri"/>
              </a:rPr>
              <a:t>[QE2]</a:t>
            </a:r>
          </a:p>
        </p:txBody>
      </p:sp>
      <p:sp>
        <p:nvSpPr>
          <p:cNvPr id="53" name="Rectangle 52">
            <a:extLst>
              <a:ext uri="{FF2B5EF4-FFF2-40B4-BE49-F238E27FC236}">
                <a16:creationId xmlns:a16="http://schemas.microsoft.com/office/drawing/2014/main" id="{2BD61B1A-C51B-FE8E-8590-26A672AB35D3}"/>
              </a:ext>
            </a:extLst>
          </p:cNvPr>
          <p:cNvSpPr/>
          <p:nvPr/>
        </p:nvSpPr>
        <p:spPr>
          <a:xfrm>
            <a:off x="6243633" y="1975241"/>
            <a:ext cx="1307739" cy="46049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prstClr val="white"/>
                </a:solidFill>
                <a:latin typeface="Calibri" panose="020F0502020204030204"/>
              </a:rPr>
              <a:t>Blades/rotors</a:t>
            </a:r>
          </a:p>
          <a:p>
            <a:pPr algn="ctr" defTabSz="914377">
              <a:defRPr/>
            </a:pPr>
            <a:r>
              <a:rPr lang="en-GB" sz="1400" dirty="0">
                <a:solidFill>
                  <a:prstClr val="white"/>
                </a:solidFill>
                <a:latin typeface="Calibri" panose="020F0502020204030204"/>
              </a:rPr>
              <a:t>[QI]</a:t>
            </a:r>
          </a:p>
        </p:txBody>
      </p:sp>
      <p:sp>
        <p:nvSpPr>
          <p:cNvPr id="54" name="Rectangle 53">
            <a:extLst>
              <a:ext uri="{FF2B5EF4-FFF2-40B4-BE49-F238E27FC236}">
                <a16:creationId xmlns:a16="http://schemas.microsoft.com/office/drawing/2014/main" id="{1C0F6DA0-28C1-8050-E967-10B23D4A0BBA}"/>
              </a:ext>
            </a:extLst>
          </p:cNvPr>
          <p:cNvSpPr/>
          <p:nvPr/>
        </p:nvSpPr>
        <p:spPr>
          <a:xfrm>
            <a:off x="6283184" y="5426535"/>
            <a:ext cx="1228641" cy="46049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rPr>
              <a:t>Recycling</a:t>
            </a:r>
          </a:p>
          <a:p>
            <a:pPr algn="ctr" defTabSz="914377">
              <a:defRPr/>
            </a:pPr>
            <a:r>
              <a:rPr lang="en-GB" sz="1400" dirty="0">
                <a:solidFill>
                  <a:prstClr val="white"/>
                </a:solidFill>
                <a:latin typeface="Calibri" panose="020F0502020204030204"/>
              </a:rPr>
              <a:t>[</a:t>
            </a:r>
            <a:r>
              <a:rPr lang="en-GB" sz="1400" dirty="0" err="1">
                <a:solidFill>
                  <a:prstClr val="white"/>
                </a:solidFill>
                <a:latin typeface="Calibri" panose="020F0502020204030204"/>
              </a:rPr>
              <a:t>Espacenet</a:t>
            </a:r>
            <a:r>
              <a:rPr lang="en-GB" sz="1400" dirty="0">
                <a:solidFill>
                  <a:prstClr val="white"/>
                </a:solidFill>
                <a:latin typeface="Calibri" panose="020F0502020204030204"/>
              </a:rPr>
              <a:t>]</a:t>
            </a:r>
          </a:p>
        </p:txBody>
      </p:sp>
      <p:sp>
        <p:nvSpPr>
          <p:cNvPr id="55" name="Rectangle 54">
            <a:extLst>
              <a:ext uri="{FF2B5EF4-FFF2-40B4-BE49-F238E27FC236}">
                <a16:creationId xmlns:a16="http://schemas.microsoft.com/office/drawing/2014/main" id="{D823549D-C808-BA59-71CE-AB0584E0AF3C}"/>
              </a:ext>
            </a:extLst>
          </p:cNvPr>
          <p:cNvSpPr/>
          <p:nvPr/>
        </p:nvSpPr>
        <p:spPr>
          <a:xfrm>
            <a:off x="10626260" y="1456278"/>
            <a:ext cx="1308107" cy="80819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srgbClr val="4472C4"/>
                </a:solidFill>
                <a:latin typeface="Calibri" panose="020F0502020204030204"/>
                <a:ea typeface="Calibri"/>
                <a:cs typeface="Calibri"/>
              </a:rPr>
              <a:t>Grid, submarine cables and protection</a:t>
            </a:r>
          </a:p>
        </p:txBody>
      </p:sp>
      <p:sp>
        <p:nvSpPr>
          <p:cNvPr id="57" name="Rectangle 56">
            <a:extLst>
              <a:ext uri="{FF2B5EF4-FFF2-40B4-BE49-F238E27FC236}">
                <a16:creationId xmlns:a16="http://schemas.microsoft.com/office/drawing/2014/main" id="{EF08E7B4-719F-0637-A42F-F286B89D557D}"/>
              </a:ext>
            </a:extLst>
          </p:cNvPr>
          <p:cNvSpPr/>
          <p:nvPr/>
        </p:nvSpPr>
        <p:spPr>
          <a:xfrm>
            <a:off x="10615900" y="2395389"/>
            <a:ext cx="1307739" cy="46049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prstClr val="white"/>
                </a:solidFill>
                <a:latin typeface="Calibri" panose="020F0502020204030204"/>
              </a:rPr>
              <a:t>Grids</a:t>
            </a:r>
          </a:p>
          <a:p>
            <a:pPr algn="ctr" defTabSz="914377">
              <a:defRPr/>
            </a:pPr>
            <a:r>
              <a:rPr lang="en-GB" sz="1400" dirty="0">
                <a:solidFill>
                  <a:prstClr val="white"/>
                </a:solidFill>
                <a:latin typeface="Calibri" panose="020F0502020204030204"/>
              </a:rPr>
              <a:t>[QJ]</a:t>
            </a:r>
          </a:p>
        </p:txBody>
      </p:sp>
      <p:sp>
        <p:nvSpPr>
          <p:cNvPr id="58" name="Rectangle 57">
            <a:extLst>
              <a:ext uri="{FF2B5EF4-FFF2-40B4-BE49-F238E27FC236}">
                <a16:creationId xmlns:a16="http://schemas.microsoft.com/office/drawing/2014/main" id="{68ABD328-EC0A-40A8-AB88-CB5452D2B9D7}"/>
              </a:ext>
            </a:extLst>
          </p:cNvPr>
          <p:cNvSpPr/>
          <p:nvPr/>
        </p:nvSpPr>
        <p:spPr>
          <a:xfrm>
            <a:off x="10745387" y="3539435"/>
            <a:ext cx="1179688" cy="45889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prstClr val="white"/>
                </a:solidFill>
                <a:latin typeface="Calibri" panose="020F0502020204030204"/>
              </a:rPr>
              <a:t>Protection</a:t>
            </a:r>
          </a:p>
          <a:p>
            <a:pPr algn="ctr" defTabSz="914377">
              <a:defRPr/>
            </a:pPr>
            <a:r>
              <a:rPr lang="en-GB" sz="1400" dirty="0">
                <a:solidFill>
                  <a:prstClr val="white"/>
                </a:solidFill>
                <a:latin typeface="Calibri" panose="020F0502020204030204"/>
              </a:rPr>
              <a:t>[QL1]</a:t>
            </a:r>
          </a:p>
        </p:txBody>
      </p:sp>
      <p:sp>
        <p:nvSpPr>
          <p:cNvPr id="59" name="Rectangle 58">
            <a:extLst>
              <a:ext uri="{FF2B5EF4-FFF2-40B4-BE49-F238E27FC236}">
                <a16:creationId xmlns:a16="http://schemas.microsoft.com/office/drawing/2014/main" id="{0DFB1316-EF2D-C1E7-4C12-FD08AB0F619C}"/>
              </a:ext>
            </a:extLst>
          </p:cNvPr>
          <p:cNvSpPr/>
          <p:nvPr/>
        </p:nvSpPr>
        <p:spPr>
          <a:xfrm>
            <a:off x="6362849" y="2510761"/>
            <a:ext cx="1192187" cy="663148"/>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rPr>
              <a:t>Blades/rotors</a:t>
            </a:r>
          </a:p>
          <a:p>
            <a:pPr algn="ctr" defTabSz="914377">
              <a:defRPr/>
            </a:pPr>
            <a:r>
              <a:rPr lang="en-GB" sz="1400" dirty="0">
                <a:solidFill>
                  <a:prstClr val="white"/>
                </a:solidFill>
                <a:latin typeface="Calibri" panose="020F0502020204030204"/>
                <a:sym typeface="Wingdings" panose="05000000000000000000" pitchFamily="2" charset="2"/>
              </a:rPr>
              <a:t> modular</a:t>
            </a:r>
            <a:endParaRPr lang="en-GB" sz="1400" dirty="0">
              <a:solidFill>
                <a:prstClr val="white"/>
              </a:solidFill>
              <a:latin typeface="Calibri" panose="020F0502020204030204"/>
            </a:endParaRPr>
          </a:p>
          <a:p>
            <a:pPr algn="ctr" defTabSz="914377">
              <a:defRPr/>
            </a:pPr>
            <a:r>
              <a:rPr lang="en-GB" sz="1400" dirty="0">
                <a:solidFill>
                  <a:prstClr val="white"/>
                </a:solidFill>
                <a:latin typeface="Calibri" panose="020F0502020204030204"/>
              </a:rPr>
              <a:t>[QI1]</a:t>
            </a:r>
            <a:endParaRPr lang="en-GB" sz="1400" dirty="0">
              <a:solidFill>
                <a:prstClr val="white"/>
              </a:solidFill>
              <a:latin typeface="Calibri" panose="020F0502020204030204"/>
              <a:cs typeface="Calibri"/>
            </a:endParaRPr>
          </a:p>
        </p:txBody>
      </p:sp>
      <p:sp>
        <p:nvSpPr>
          <p:cNvPr id="60" name="Rectangle 59">
            <a:extLst>
              <a:ext uri="{FF2B5EF4-FFF2-40B4-BE49-F238E27FC236}">
                <a16:creationId xmlns:a16="http://schemas.microsoft.com/office/drawing/2014/main" id="{F5C1715C-6A66-6DD4-7E55-8B40C0E65833}"/>
              </a:ext>
            </a:extLst>
          </p:cNvPr>
          <p:cNvSpPr/>
          <p:nvPr/>
        </p:nvSpPr>
        <p:spPr>
          <a:xfrm>
            <a:off x="7765545" y="5378225"/>
            <a:ext cx="1307739" cy="6724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prstClr val="white"/>
                </a:solidFill>
                <a:latin typeface="Calibri" panose="020F0502020204030204"/>
              </a:rPr>
              <a:t>Monitoring waves</a:t>
            </a:r>
          </a:p>
          <a:p>
            <a:pPr algn="ctr" defTabSz="914377">
              <a:defRPr/>
            </a:pPr>
            <a:r>
              <a:rPr lang="en-GB" sz="1400" dirty="0">
                <a:solidFill>
                  <a:prstClr val="white"/>
                </a:solidFill>
                <a:latin typeface="Calibri" panose="020F0502020204030204"/>
              </a:rPr>
              <a:t>[QG]</a:t>
            </a:r>
          </a:p>
        </p:txBody>
      </p:sp>
      <p:sp>
        <p:nvSpPr>
          <p:cNvPr id="61" name="Rectangle 60">
            <a:extLst>
              <a:ext uri="{FF2B5EF4-FFF2-40B4-BE49-F238E27FC236}">
                <a16:creationId xmlns:a16="http://schemas.microsoft.com/office/drawing/2014/main" id="{36727714-32EC-6052-4130-484F07B0CB91}"/>
              </a:ext>
            </a:extLst>
          </p:cNvPr>
          <p:cNvSpPr/>
          <p:nvPr/>
        </p:nvSpPr>
        <p:spPr>
          <a:xfrm>
            <a:off x="3285433" y="5402201"/>
            <a:ext cx="1278691" cy="6724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400" dirty="0">
                <a:solidFill>
                  <a:prstClr val="white"/>
                </a:solidFill>
                <a:latin typeface="Calibri" panose="020F0502020204030204"/>
              </a:rPr>
              <a:t>Corrosion protection</a:t>
            </a:r>
          </a:p>
          <a:p>
            <a:pPr algn="ctr" defTabSz="914377">
              <a:defRPr/>
            </a:pPr>
            <a:r>
              <a:rPr lang="en-GB" sz="1400" dirty="0">
                <a:solidFill>
                  <a:prstClr val="white"/>
                </a:solidFill>
                <a:latin typeface="Calibri" panose="020F0502020204030204"/>
              </a:rPr>
              <a:t>[QF]</a:t>
            </a:r>
          </a:p>
        </p:txBody>
      </p:sp>
      <p:sp>
        <p:nvSpPr>
          <p:cNvPr id="62" name="Rectangle 61">
            <a:extLst>
              <a:ext uri="{FF2B5EF4-FFF2-40B4-BE49-F238E27FC236}">
                <a16:creationId xmlns:a16="http://schemas.microsoft.com/office/drawing/2014/main" id="{645A4432-0A63-6CF3-7A80-C2F136C2630B}"/>
              </a:ext>
            </a:extLst>
          </p:cNvPr>
          <p:cNvSpPr/>
          <p:nvPr/>
        </p:nvSpPr>
        <p:spPr>
          <a:xfrm>
            <a:off x="4788261" y="5409736"/>
            <a:ext cx="1307739" cy="6724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rPr>
              <a:t>Generators</a:t>
            </a:r>
          </a:p>
          <a:p>
            <a:pPr algn="ctr" defTabSz="914377">
              <a:defRPr/>
            </a:pPr>
            <a:r>
              <a:rPr lang="en-GB" sz="1400" dirty="0">
                <a:solidFill>
                  <a:prstClr val="white"/>
                </a:solidFill>
                <a:latin typeface="Calibri" panose="020F0502020204030204"/>
              </a:rPr>
              <a:t>[</a:t>
            </a:r>
            <a:r>
              <a:rPr lang="en-GB" sz="1400" dirty="0" err="1">
                <a:solidFill>
                  <a:prstClr val="white"/>
                </a:solidFill>
                <a:latin typeface="Calibri" panose="020F0502020204030204"/>
              </a:rPr>
              <a:t>Espacenet</a:t>
            </a:r>
            <a:r>
              <a:rPr lang="en-GB" sz="1400" dirty="0">
                <a:solidFill>
                  <a:prstClr val="white"/>
                </a:solidFill>
                <a:latin typeface="Calibri" panose="020F0502020204030204"/>
              </a:rPr>
              <a:t>]</a:t>
            </a:r>
          </a:p>
        </p:txBody>
      </p:sp>
      <p:cxnSp>
        <p:nvCxnSpPr>
          <p:cNvPr id="3" name="Straight Arrow Connector 2">
            <a:extLst>
              <a:ext uri="{FF2B5EF4-FFF2-40B4-BE49-F238E27FC236}">
                <a16:creationId xmlns:a16="http://schemas.microsoft.com/office/drawing/2014/main" id="{C8A279B0-E626-64FA-A2FA-DFFBBC444B5C}"/>
              </a:ext>
            </a:extLst>
          </p:cNvPr>
          <p:cNvCxnSpPr/>
          <p:nvPr/>
        </p:nvCxnSpPr>
        <p:spPr>
          <a:xfrm>
            <a:off x="1540727" y="1392044"/>
            <a:ext cx="31596" cy="506822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84C06C4-8773-1AFF-D68B-56420B94FD06}"/>
              </a:ext>
            </a:extLst>
          </p:cNvPr>
          <p:cNvSpPr/>
          <p:nvPr/>
        </p:nvSpPr>
        <p:spPr>
          <a:xfrm>
            <a:off x="39300" y="1497963"/>
            <a:ext cx="1308107" cy="4224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srgbClr val="4472C4"/>
                </a:solidFill>
                <a:latin typeface="Calibri" panose="020F0502020204030204"/>
                <a:cs typeface="Calibri"/>
              </a:rPr>
              <a:t>Concept</a:t>
            </a:r>
            <a:endParaRPr lang="en-US">
              <a:solidFill>
                <a:prstClr val="white"/>
              </a:solidFill>
              <a:latin typeface="Calibri" panose="020F0502020204030204"/>
            </a:endParaRPr>
          </a:p>
          <a:p>
            <a:pPr algn="ctr" defTabSz="914377">
              <a:defRPr/>
            </a:pPr>
            <a:r>
              <a:rPr lang="en-GB" sz="1400" dirty="0">
                <a:solidFill>
                  <a:srgbClr val="4472C4"/>
                </a:solidFill>
                <a:latin typeface="Calibri" panose="020F0502020204030204"/>
                <a:cs typeface="Calibri"/>
              </a:rPr>
              <a:t>grouping</a:t>
            </a:r>
            <a:endParaRPr lang="en-US">
              <a:solidFill>
                <a:srgbClr val="4472C4"/>
              </a:solidFill>
              <a:latin typeface="Calibri" panose="020F0502020204030204"/>
            </a:endParaRPr>
          </a:p>
        </p:txBody>
      </p:sp>
      <p:sp>
        <p:nvSpPr>
          <p:cNvPr id="8" name="Rectangle 7">
            <a:extLst>
              <a:ext uri="{FF2B5EF4-FFF2-40B4-BE49-F238E27FC236}">
                <a16:creationId xmlns:a16="http://schemas.microsoft.com/office/drawing/2014/main" id="{A0BEEA3A-0F3C-A718-CB66-9E7780CAF591}"/>
              </a:ext>
            </a:extLst>
          </p:cNvPr>
          <p:cNvSpPr/>
          <p:nvPr/>
        </p:nvSpPr>
        <p:spPr>
          <a:xfrm>
            <a:off x="39668" y="2043626"/>
            <a:ext cx="1307739" cy="43767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Concepts</a:t>
            </a:r>
            <a:endParaRPr lang="en-GB" sz="14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B45F38B8-AB41-1A1E-732B-F152F255D6E5}"/>
              </a:ext>
            </a:extLst>
          </p:cNvPr>
          <p:cNvSpPr/>
          <p:nvPr/>
        </p:nvSpPr>
        <p:spPr>
          <a:xfrm>
            <a:off x="40007" y="5378224"/>
            <a:ext cx="1307739" cy="6724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rPr>
              <a:t>Detail views</a:t>
            </a:r>
            <a:endParaRPr lang="en-US" dirty="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7E514FFD-5A76-106C-691E-C4FD00EADCA4}"/>
              </a:ext>
            </a:extLst>
          </p:cNvPr>
          <p:cNvCxnSpPr>
            <a:cxnSpLocks/>
          </p:cNvCxnSpPr>
          <p:nvPr/>
        </p:nvCxnSpPr>
        <p:spPr>
          <a:xfrm flipH="1">
            <a:off x="66909" y="5304264"/>
            <a:ext cx="11890915" cy="31595"/>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3B3420-4C93-85C0-8FDF-9945649BADE8}"/>
              </a:ext>
            </a:extLst>
          </p:cNvPr>
          <p:cNvSpPr/>
          <p:nvPr/>
        </p:nvSpPr>
        <p:spPr>
          <a:xfrm>
            <a:off x="1825527" y="6285805"/>
            <a:ext cx="1269605" cy="49702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Aquaculture</a:t>
            </a:r>
          </a:p>
          <a:p>
            <a:pPr algn="ctr" defTabSz="914377">
              <a:defRPr/>
            </a:pPr>
            <a:r>
              <a:rPr lang="en-GB" sz="1400" dirty="0">
                <a:solidFill>
                  <a:prstClr val="white"/>
                </a:solidFill>
                <a:latin typeface="Calibri" panose="020F0502020204030204"/>
                <a:cs typeface="Calibri"/>
              </a:rPr>
              <a:t>[</a:t>
            </a:r>
            <a:r>
              <a:rPr lang="en-GB" sz="1400" dirty="0" err="1">
                <a:solidFill>
                  <a:prstClr val="white"/>
                </a:solidFill>
                <a:latin typeface="Calibri" panose="020F0502020204030204"/>
                <a:cs typeface="Calibri"/>
              </a:rPr>
              <a:t>Espacenet</a:t>
            </a:r>
            <a:r>
              <a:rPr lang="en-GB" sz="1400" dirty="0">
                <a:solidFill>
                  <a:prstClr val="white"/>
                </a:solidFill>
                <a:latin typeface="Calibri" panose="020F0502020204030204"/>
                <a:cs typeface="Calibri"/>
              </a:rPr>
              <a:t>]</a:t>
            </a:r>
          </a:p>
        </p:txBody>
      </p:sp>
      <p:sp>
        <p:nvSpPr>
          <p:cNvPr id="16" name="Rectangle 15">
            <a:extLst>
              <a:ext uri="{FF2B5EF4-FFF2-40B4-BE49-F238E27FC236}">
                <a16:creationId xmlns:a16="http://schemas.microsoft.com/office/drawing/2014/main" id="{5E7CF77B-7176-5EDE-8008-B5C2B27667EF}"/>
              </a:ext>
            </a:extLst>
          </p:cNvPr>
          <p:cNvSpPr/>
          <p:nvPr/>
        </p:nvSpPr>
        <p:spPr>
          <a:xfrm>
            <a:off x="188470" y="2566517"/>
            <a:ext cx="1159055" cy="663148"/>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Sub-concept</a:t>
            </a:r>
          </a:p>
        </p:txBody>
      </p:sp>
      <p:sp>
        <p:nvSpPr>
          <p:cNvPr id="14" name="Rectangle 13">
            <a:extLst>
              <a:ext uri="{FF2B5EF4-FFF2-40B4-BE49-F238E27FC236}">
                <a16:creationId xmlns:a16="http://schemas.microsoft.com/office/drawing/2014/main" id="{E3E0D866-F9A8-2EE8-AF91-CA740B182ABB}"/>
              </a:ext>
            </a:extLst>
          </p:cNvPr>
          <p:cNvSpPr/>
          <p:nvPr/>
        </p:nvSpPr>
        <p:spPr>
          <a:xfrm>
            <a:off x="7762651" y="6184397"/>
            <a:ext cx="1307739" cy="46049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rPr>
              <a:t>Desalination</a:t>
            </a:r>
            <a:endParaRPr lang="en-US" dirty="0">
              <a:solidFill>
                <a:prstClr val="white"/>
              </a:solidFill>
              <a:latin typeface="Calibri" panose="020F0502020204030204"/>
            </a:endParaRPr>
          </a:p>
          <a:p>
            <a:pPr algn="ctr" defTabSz="914377">
              <a:defRPr/>
            </a:pPr>
            <a:r>
              <a:rPr lang="en-GB" sz="1400" dirty="0">
                <a:solidFill>
                  <a:prstClr val="white"/>
                </a:solidFill>
                <a:latin typeface="Calibri" panose="020F0502020204030204"/>
              </a:rPr>
              <a:t>[</a:t>
            </a:r>
            <a:r>
              <a:rPr lang="en-GB" sz="1400" dirty="0" err="1">
                <a:solidFill>
                  <a:prstClr val="white"/>
                </a:solidFill>
                <a:latin typeface="Calibri" panose="020F0502020204030204"/>
              </a:rPr>
              <a:t>Espacenet</a:t>
            </a:r>
            <a:r>
              <a:rPr lang="en-GB" sz="1400" dirty="0">
                <a:solidFill>
                  <a:prstClr val="white"/>
                </a:solidFill>
                <a:latin typeface="Calibri" panose="020F0502020204030204"/>
              </a:rPr>
              <a:t>]</a:t>
            </a:r>
          </a:p>
        </p:txBody>
      </p:sp>
      <p:sp>
        <p:nvSpPr>
          <p:cNvPr id="18" name="Rectangle 17">
            <a:extLst>
              <a:ext uri="{FF2B5EF4-FFF2-40B4-BE49-F238E27FC236}">
                <a16:creationId xmlns:a16="http://schemas.microsoft.com/office/drawing/2014/main" id="{A8B420BB-DEF2-07A2-DDB4-DCEA46C6FAE2}"/>
              </a:ext>
            </a:extLst>
          </p:cNvPr>
          <p:cNvSpPr/>
          <p:nvPr/>
        </p:nvSpPr>
        <p:spPr>
          <a:xfrm>
            <a:off x="1928255" y="4841003"/>
            <a:ext cx="1192187" cy="437671"/>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Stabilisation</a:t>
            </a:r>
          </a:p>
          <a:p>
            <a:pPr algn="ctr" defTabSz="914377">
              <a:defRPr/>
            </a:pPr>
            <a:r>
              <a:rPr lang="en-GB" sz="1400" dirty="0">
                <a:solidFill>
                  <a:prstClr val="white"/>
                </a:solidFill>
                <a:latin typeface="Calibri" panose="020F0502020204030204"/>
                <a:cs typeface="Calibri"/>
              </a:rPr>
              <a:t>[QB1]</a:t>
            </a:r>
          </a:p>
        </p:txBody>
      </p:sp>
      <p:sp>
        <p:nvSpPr>
          <p:cNvPr id="19" name="Rectangle 18">
            <a:extLst>
              <a:ext uri="{FF2B5EF4-FFF2-40B4-BE49-F238E27FC236}">
                <a16:creationId xmlns:a16="http://schemas.microsoft.com/office/drawing/2014/main" id="{5D4F6119-3DBF-709E-8319-18AC37892463}"/>
              </a:ext>
            </a:extLst>
          </p:cNvPr>
          <p:cNvSpPr/>
          <p:nvPr/>
        </p:nvSpPr>
        <p:spPr>
          <a:xfrm>
            <a:off x="1955621" y="2513029"/>
            <a:ext cx="1183043" cy="640273"/>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Suction caisson</a:t>
            </a:r>
          </a:p>
          <a:p>
            <a:pPr algn="ctr" defTabSz="914377">
              <a:defRPr/>
            </a:pPr>
            <a:r>
              <a:rPr lang="en-GB" sz="1400" dirty="0">
                <a:solidFill>
                  <a:prstClr val="white"/>
                </a:solidFill>
                <a:latin typeface="Calibri" panose="020F0502020204030204"/>
                <a:cs typeface="Calibri"/>
              </a:rPr>
              <a:t>[QA1]</a:t>
            </a:r>
          </a:p>
        </p:txBody>
      </p:sp>
      <p:sp>
        <p:nvSpPr>
          <p:cNvPr id="20" name="Rectangle 19">
            <a:extLst>
              <a:ext uri="{FF2B5EF4-FFF2-40B4-BE49-F238E27FC236}">
                <a16:creationId xmlns:a16="http://schemas.microsoft.com/office/drawing/2014/main" id="{15BC96C4-C855-08DB-02C6-FA68949D7939}"/>
              </a:ext>
            </a:extLst>
          </p:cNvPr>
          <p:cNvSpPr/>
          <p:nvPr/>
        </p:nvSpPr>
        <p:spPr>
          <a:xfrm>
            <a:off x="1946477" y="3250470"/>
            <a:ext cx="1192187" cy="437671"/>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Gravity</a:t>
            </a:r>
          </a:p>
          <a:p>
            <a:pPr algn="ctr" defTabSz="914377">
              <a:defRPr/>
            </a:pPr>
            <a:r>
              <a:rPr lang="en-GB" sz="1400" dirty="0">
                <a:solidFill>
                  <a:prstClr val="white"/>
                </a:solidFill>
                <a:latin typeface="Calibri" panose="020F0502020204030204"/>
                <a:cs typeface="Calibri"/>
              </a:rPr>
              <a:t>[QA2]</a:t>
            </a:r>
          </a:p>
        </p:txBody>
      </p:sp>
      <p:sp>
        <p:nvSpPr>
          <p:cNvPr id="21" name="Rectangle 20">
            <a:extLst>
              <a:ext uri="{FF2B5EF4-FFF2-40B4-BE49-F238E27FC236}">
                <a16:creationId xmlns:a16="http://schemas.microsoft.com/office/drawing/2014/main" id="{C6DEC0D0-F4CD-1B8C-E63E-7123DBA28DE6}"/>
              </a:ext>
            </a:extLst>
          </p:cNvPr>
          <p:cNvSpPr/>
          <p:nvPr/>
        </p:nvSpPr>
        <p:spPr>
          <a:xfrm>
            <a:off x="1955620" y="3756645"/>
            <a:ext cx="1192187" cy="437671"/>
          </a:xfrm>
          <a:prstGeom prst="rect">
            <a:avLst/>
          </a:prstGeom>
          <a:solidFill>
            <a:schemeClr val="accent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GB" sz="1400" dirty="0">
                <a:solidFill>
                  <a:prstClr val="white"/>
                </a:solidFill>
                <a:latin typeface="Calibri" panose="020F0502020204030204"/>
                <a:cs typeface="Calibri"/>
              </a:rPr>
              <a:t>Monopile</a:t>
            </a:r>
          </a:p>
          <a:p>
            <a:pPr algn="ctr" defTabSz="914377">
              <a:defRPr/>
            </a:pPr>
            <a:r>
              <a:rPr lang="en-GB" sz="1400" dirty="0">
                <a:solidFill>
                  <a:prstClr val="white"/>
                </a:solidFill>
                <a:latin typeface="Calibri" panose="020F0502020204030204"/>
                <a:cs typeface="Calibri"/>
              </a:rPr>
              <a:t>[QA3]</a:t>
            </a:r>
          </a:p>
        </p:txBody>
      </p:sp>
      <p:sp>
        <p:nvSpPr>
          <p:cNvPr id="22" name="Rectangle 21">
            <a:extLst>
              <a:ext uri="{FF2B5EF4-FFF2-40B4-BE49-F238E27FC236}">
                <a16:creationId xmlns:a16="http://schemas.microsoft.com/office/drawing/2014/main" id="{224C9ED2-681E-999A-0029-5E232AB667BF}"/>
              </a:ext>
            </a:extLst>
          </p:cNvPr>
          <p:cNvSpPr/>
          <p:nvPr/>
        </p:nvSpPr>
        <p:spPr>
          <a:xfrm>
            <a:off x="9070389" y="1392045"/>
            <a:ext cx="1495176" cy="528345"/>
          </a:xfrm>
          <a:prstGeom prst="rect">
            <a:avLst/>
          </a:prstGeom>
          <a:noFill/>
          <a:ln w="31750">
            <a:solidFill>
              <a:srgbClr val="CB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2400">
              <a:solidFill>
                <a:prstClr val="white"/>
              </a:solidFill>
              <a:latin typeface="Calibri" panose="020F0502020204030204"/>
            </a:endParaRPr>
          </a:p>
        </p:txBody>
      </p:sp>
      <p:sp>
        <p:nvSpPr>
          <p:cNvPr id="33" name="Rectangle 32">
            <a:extLst>
              <a:ext uri="{FF2B5EF4-FFF2-40B4-BE49-F238E27FC236}">
                <a16:creationId xmlns:a16="http://schemas.microsoft.com/office/drawing/2014/main" id="{0F075250-C44F-4A9F-5848-D1913023DA2B}"/>
              </a:ext>
            </a:extLst>
          </p:cNvPr>
          <p:cNvSpPr/>
          <p:nvPr/>
        </p:nvSpPr>
        <p:spPr>
          <a:xfrm>
            <a:off x="9102389" y="3581539"/>
            <a:ext cx="1463177" cy="547571"/>
          </a:xfrm>
          <a:prstGeom prst="rect">
            <a:avLst/>
          </a:prstGeom>
          <a:noFill/>
          <a:ln w="31750">
            <a:solidFill>
              <a:srgbClr val="CB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2400">
              <a:solidFill>
                <a:prstClr val="white"/>
              </a:solidFill>
              <a:latin typeface="Calibri" panose="020F0502020204030204"/>
            </a:endParaRPr>
          </a:p>
        </p:txBody>
      </p:sp>
      <p:sp>
        <p:nvSpPr>
          <p:cNvPr id="35" name="Rectangle 34">
            <a:extLst>
              <a:ext uri="{FF2B5EF4-FFF2-40B4-BE49-F238E27FC236}">
                <a16:creationId xmlns:a16="http://schemas.microsoft.com/office/drawing/2014/main" id="{92DF52A2-363D-51ED-3917-F26C24F5EE63}"/>
              </a:ext>
            </a:extLst>
          </p:cNvPr>
          <p:cNvSpPr/>
          <p:nvPr/>
        </p:nvSpPr>
        <p:spPr>
          <a:xfrm>
            <a:off x="5010498" y="117954"/>
            <a:ext cx="2408295" cy="1206669"/>
          </a:xfrm>
          <a:prstGeom prst="rect">
            <a:avLst/>
          </a:prstGeom>
          <a:noFill/>
          <a:ln w="31750">
            <a:solidFill>
              <a:srgbClr val="CB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2400">
              <a:solidFill>
                <a:prstClr val="white"/>
              </a:solidFill>
              <a:latin typeface="Calibri" panose="020F0502020204030204"/>
            </a:endParaRPr>
          </a:p>
        </p:txBody>
      </p:sp>
      <p:sp>
        <p:nvSpPr>
          <p:cNvPr id="25" name="Rectangle 24">
            <a:extLst>
              <a:ext uri="{FF2B5EF4-FFF2-40B4-BE49-F238E27FC236}">
                <a16:creationId xmlns:a16="http://schemas.microsoft.com/office/drawing/2014/main" id="{CCEB1D76-3C6C-AA1C-00CD-B18A44DF1829}"/>
              </a:ext>
            </a:extLst>
          </p:cNvPr>
          <p:cNvSpPr/>
          <p:nvPr/>
        </p:nvSpPr>
        <p:spPr>
          <a:xfrm>
            <a:off x="4725108" y="1407181"/>
            <a:ext cx="1495176" cy="2021819"/>
          </a:xfrm>
          <a:prstGeom prst="rect">
            <a:avLst/>
          </a:prstGeom>
          <a:noFill/>
          <a:ln w="31750">
            <a:solidFill>
              <a:srgbClr val="CB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2400">
              <a:solidFill>
                <a:prstClr val="white"/>
              </a:solidFill>
              <a:latin typeface="Calibri" panose="020F0502020204030204"/>
            </a:endParaRPr>
          </a:p>
        </p:txBody>
      </p:sp>
      <p:sp>
        <p:nvSpPr>
          <p:cNvPr id="26" name="Rectangle 25">
            <a:extLst>
              <a:ext uri="{FF2B5EF4-FFF2-40B4-BE49-F238E27FC236}">
                <a16:creationId xmlns:a16="http://schemas.microsoft.com/office/drawing/2014/main" id="{12A1B6BA-F619-2A77-A6B4-E1D0D8F230AA}"/>
              </a:ext>
            </a:extLst>
          </p:cNvPr>
          <p:cNvSpPr/>
          <p:nvPr/>
        </p:nvSpPr>
        <p:spPr>
          <a:xfrm>
            <a:off x="1739894" y="4236182"/>
            <a:ext cx="1495176" cy="1092571"/>
          </a:xfrm>
          <a:prstGeom prst="rect">
            <a:avLst/>
          </a:prstGeom>
          <a:noFill/>
          <a:ln w="31750">
            <a:solidFill>
              <a:srgbClr val="CB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2400">
              <a:solidFill>
                <a:prstClr val="white"/>
              </a:solidFill>
              <a:latin typeface="Calibri" panose="020F0502020204030204"/>
            </a:endParaRPr>
          </a:p>
        </p:txBody>
      </p:sp>
    </p:spTree>
    <p:extLst>
      <p:ext uri="{BB962C8B-B14F-4D97-AF65-F5344CB8AC3E}">
        <p14:creationId xmlns:p14="http://schemas.microsoft.com/office/powerpoint/2010/main" val="224218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P spid="35"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601D6427-757B-270B-F56F-500A3C77794F}"/>
              </a:ext>
            </a:extLst>
          </p:cNvPr>
          <p:cNvSpPr>
            <a:spLocks noGrp="1"/>
          </p:cNvSpPr>
          <p:nvPr>
            <p:ph type="sldNum" sz="quarter" idx="12"/>
          </p:nvPr>
        </p:nvSpPr>
        <p:spPr>
          <a:xfrm>
            <a:off x="11014801" y="6187326"/>
            <a:ext cx="720000" cy="164212"/>
          </a:xfrm>
        </p:spPr>
        <p:txBody>
          <a:bodyPr/>
          <a:lstStyle/>
          <a:p>
            <a:pPr defTabSz="609585">
              <a:defRPr/>
            </a:pPr>
            <a:fld id="{BAB2183B-14ED-41D4-8958-07B5A2BB33E7}" type="slidenum">
              <a:rPr lang="en-GB">
                <a:solidFill>
                  <a:srgbClr val="404955"/>
                </a:solidFill>
                <a:latin typeface="Arial"/>
              </a:rPr>
              <a:pPr defTabSz="609585">
                <a:defRPr/>
              </a:pPr>
              <a:t>19</a:t>
            </a:fld>
            <a:endParaRPr lang="en-GB" dirty="0">
              <a:solidFill>
                <a:srgbClr val="404955"/>
              </a:solidFill>
              <a:latin typeface="Arial"/>
            </a:endParaRPr>
          </a:p>
        </p:txBody>
      </p:sp>
      <p:sp>
        <p:nvSpPr>
          <p:cNvPr id="2" name="Fußzeilenplatzhalter 1">
            <a:extLst>
              <a:ext uri="{FF2B5EF4-FFF2-40B4-BE49-F238E27FC236}">
                <a16:creationId xmlns:a16="http://schemas.microsoft.com/office/drawing/2014/main" id="{B5910AAE-B8F9-3E31-60DE-D327E2E16171}"/>
              </a:ext>
            </a:extLst>
          </p:cNvPr>
          <p:cNvSpPr>
            <a:spLocks noGrp="1"/>
          </p:cNvSpPr>
          <p:nvPr>
            <p:ph type="ftr" sz="quarter" idx="11"/>
          </p:nvPr>
        </p:nvSpPr>
        <p:spPr/>
        <p:txBody>
          <a:bodyPr/>
          <a:lstStyle/>
          <a:p>
            <a:pPr defTabSz="609585"/>
            <a:r>
              <a:rPr lang="en-GB" dirty="0">
                <a:solidFill>
                  <a:srgbClr val="404955"/>
                </a:solidFill>
                <a:latin typeface="Arial"/>
              </a:rPr>
              <a:t>offshore wind energy </a:t>
            </a:r>
            <a:r>
              <a:rPr lang="en-GB" dirty="0">
                <a:solidFill>
                  <a:srgbClr val="404955"/>
                </a:solidFill>
                <a:latin typeface="Arial"/>
                <a:sym typeface="Wingdings" panose="05000000000000000000" pitchFamily="2" charset="2"/>
              </a:rPr>
              <a:t> Processing results</a:t>
            </a:r>
            <a:endParaRPr lang="de-DE" dirty="0">
              <a:solidFill>
                <a:srgbClr val="404955"/>
              </a:solidFill>
              <a:latin typeface="Arial"/>
            </a:endParaRPr>
          </a:p>
        </p:txBody>
      </p:sp>
      <p:pic>
        <p:nvPicPr>
          <p:cNvPr id="11" name="Picture 10">
            <a:extLst>
              <a:ext uri="{FF2B5EF4-FFF2-40B4-BE49-F238E27FC236}">
                <a16:creationId xmlns:a16="http://schemas.microsoft.com/office/drawing/2014/main" id="{92E727A3-B25E-6644-53BC-609F5CA87D9F}"/>
              </a:ext>
            </a:extLst>
          </p:cNvPr>
          <p:cNvPicPr>
            <a:picLocks noChangeAspect="1"/>
          </p:cNvPicPr>
          <p:nvPr/>
        </p:nvPicPr>
        <p:blipFill>
          <a:blip r:embed="rId3"/>
          <a:stretch>
            <a:fillRect/>
          </a:stretch>
        </p:blipFill>
        <p:spPr>
          <a:xfrm>
            <a:off x="1391138" y="2149877"/>
            <a:ext cx="7686980" cy="4127369"/>
          </a:xfrm>
          <a:prstGeom prst="rect">
            <a:avLst/>
          </a:prstGeom>
        </p:spPr>
      </p:pic>
      <p:sp>
        <p:nvSpPr>
          <p:cNvPr id="21" name="Inhaltsplatzhalter 18">
            <a:extLst>
              <a:ext uri="{FF2B5EF4-FFF2-40B4-BE49-F238E27FC236}">
                <a16:creationId xmlns:a16="http://schemas.microsoft.com/office/drawing/2014/main" id="{F32780E9-15D9-E1FB-9E40-88AB1936E9E9}"/>
              </a:ext>
            </a:extLst>
          </p:cNvPr>
          <p:cNvSpPr txBox="1">
            <a:spLocks/>
          </p:cNvSpPr>
          <p:nvPr/>
        </p:nvSpPr>
        <p:spPr>
          <a:xfrm>
            <a:off x="2071077" y="2285481"/>
            <a:ext cx="5567545" cy="985716"/>
          </a:xfrm>
          <a:prstGeom prst="rect">
            <a:avLst/>
          </a:prstGeom>
        </p:spPr>
        <p:txBody>
          <a:bodyPr lIns="0" tIns="0" rIns="0" bIns="0"/>
          <a:lstStyle>
            <a:lvl1pPr marL="0" indent="0" algn="l" defTabSz="685800" rtl="0" eaLnBrk="1" latinLnBrk="0" hangingPunct="1">
              <a:lnSpc>
                <a:spcPct val="120000"/>
              </a:lnSpc>
              <a:spcBef>
                <a:spcPts val="800"/>
              </a:spcBef>
              <a:buFont typeface="Arial" panose="020B0604020202020204" pitchFamily="34" charset="0"/>
              <a:buNone/>
              <a:defRPr sz="1400" kern="1200">
                <a:solidFill>
                  <a:schemeClr val="tx1"/>
                </a:solidFill>
                <a:latin typeface="+mn-lt"/>
                <a:ea typeface="+mn-ea"/>
                <a:cs typeface="+mn-cs"/>
              </a:defRPr>
            </a:lvl1pPr>
            <a:lvl2pPr marL="50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2pPr>
            <a:lvl3pPr marL="68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3pPr>
            <a:lvl4pPr marL="86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4pPr>
            <a:lvl5pPr marL="104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67"/>
              </a:spcBef>
            </a:pPr>
            <a:r>
              <a:rPr lang="en-GB" sz="2400" b="1" cap="all" dirty="0">
                <a:solidFill>
                  <a:srgbClr val="404955"/>
                </a:solidFill>
                <a:latin typeface="Arial"/>
              </a:rPr>
              <a:t>Offshore wind energy</a:t>
            </a:r>
            <a:br>
              <a:rPr lang="en-GB" sz="2400" b="1" cap="all" dirty="0">
                <a:solidFill>
                  <a:srgbClr val="404955"/>
                </a:solidFill>
                <a:latin typeface="Arial"/>
              </a:rPr>
            </a:br>
            <a:r>
              <a:rPr lang="en-GB" sz="2400" cap="all" dirty="0">
                <a:solidFill>
                  <a:srgbClr val="404955"/>
                </a:solidFill>
                <a:latin typeface="Arial"/>
              </a:rPr>
              <a:t>Worldwide patent families</a:t>
            </a:r>
            <a:endParaRPr lang="en-GB" sz="1867" b="1" dirty="0">
              <a:solidFill>
                <a:srgbClr val="404955"/>
              </a:solidFill>
              <a:latin typeface="Arial"/>
            </a:endParaRPr>
          </a:p>
        </p:txBody>
      </p:sp>
      <p:sp>
        <p:nvSpPr>
          <p:cNvPr id="16" name="AutoShape 7">
            <a:extLst>
              <a:ext uri="{FF2B5EF4-FFF2-40B4-BE49-F238E27FC236}">
                <a16:creationId xmlns:a16="http://schemas.microsoft.com/office/drawing/2014/main" id="{F18FDB07-3283-EA56-52F2-D12993A20749}"/>
              </a:ext>
            </a:extLst>
          </p:cNvPr>
          <p:cNvSpPr>
            <a:spLocks noChangeArrowheads="1"/>
          </p:cNvSpPr>
          <p:nvPr/>
        </p:nvSpPr>
        <p:spPr bwMode="auto">
          <a:xfrm>
            <a:off x="4525435" y="1277139"/>
            <a:ext cx="3604684" cy="432000"/>
          </a:xfrm>
          <a:prstGeom prst="chevron">
            <a:avLst>
              <a:gd name="adj" fmla="val 20621"/>
            </a:avLst>
          </a:prstGeom>
          <a:solidFill>
            <a:schemeClr val="tx1"/>
          </a:solidFill>
          <a:ln w="12700" algn="ctr">
            <a:noFill/>
            <a:miter lim="800000"/>
            <a:headEnd/>
            <a:tailEnd/>
          </a:ln>
          <a:effectLst/>
        </p:spPr>
        <p:txBody>
          <a:bodyPr lIns="96000" tIns="48000" rIns="48000" bIns="48000" anchor="ctr"/>
          <a:lstStyle/>
          <a:p>
            <a:pPr defTabSz="609585"/>
            <a:r>
              <a:rPr lang="en-GB" sz="1867" b="1" dirty="0">
                <a:solidFill>
                  <a:srgbClr val="FFFFFF"/>
                </a:solidFill>
                <a:latin typeface="Arial" pitchFamily="34" charset="0"/>
              </a:rPr>
              <a:t>Statistical analysis</a:t>
            </a:r>
          </a:p>
        </p:txBody>
      </p:sp>
      <p:sp>
        <p:nvSpPr>
          <p:cNvPr id="17" name="AutoShape 8">
            <a:extLst>
              <a:ext uri="{FF2B5EF4-FFF2-40B4-BE49-F238E27FC236}">
                <a16:creationId xmlns:a16="http://schemas.microsoft.com/office/drawing/2014/main" id="{F2BC794E-15B9-FDCB-30D3-997D9A503C5A}"/>
              </a:ext>
            </a:extLst>
          </p:cNvPr>
          <p:cNvSpPr>
            <a:spLocks noChangeArrowheads="1"/>
          </p:cNvSpPr>
          <p:nvPr/>
        </p:nvSpPr>
        <p:spPr bwMode="auto">
          <a:xfrm>
            <a:off x="8130118" y="1277139"/>
            <a:ext cx="3604684" cy="432000"/>
          </a:xfrm>
          <a:prstGeom prst="chevron">
            <a:avLst>
              <a:gd name="adj" fmla="val 19314"/>
            </a:avLst>
          </a:prstGeom>
          <a:solidFill>
            <a:schemeClr val="accent6"/>
          </a:solidFill>
          <a:ln w="12700" algn="ctr">
            <a:noFill/>
            <a:miter lim="800000"/>
            <a:headEnd/>
            <a:tailEnd/>
          </a:ln>
          <a:effectLst/>
        </p:spPr>
        <p:txBody>
          <a:bodyPr lIns="96000" tIns="48000" rIns="48000" bIns="48000" anchor="ctr"/>
          <a:lstStyle/>
          <a:p>
            <a:pPr defTabSz="609585"/>
            <a:r>
              <a:rPr lang="en-GB" sz="1867" b="1" dirty="0">
                <a:solidFill>
                  <a:srgbClr val="FFFFFF"/>
                </a:solidFill>
                <a:latin typeface="Arial" pitchFamily="34" charset="0"/>
              </a:rPr>
              <a:t>Processing results</a:t>
            </a:r>
          </a:p>
        </p:txBody>
      </p:sp>
      <p:sp>
        <p:nvSpPr>
          <p:cNvPr id="22" name="AutoShape 6">
            <a:extLst>
              <a:ext uri="{FF2B5EF4-FFF2-40B4-BE49-F238E27FC236}">
                <a16:creationId xmlns:a16="http://schemas.microsoft.com/office/drawing/2014/main" id="{D9699806-6DC4-2DC0-E9F2-678104F11AE7}"/>
              </a:ext>
            </a:extLst>
          </p:cNvPr>
          <p:cNvSpPr>
            <a:spLocks noChangeArrowheads="1"/>
          </p:cNvSpPr>
          <p:nvPr/>
        </p:nvSpPr>
        <p:spPr bwMode="auto">
          <a:xfrm>
            <a:off x="920751" y="1277139"/>
            <a:ext cx="3604684" cy="432000"/>
          </a:xfrm>
          <a:prstGeom prst="homePlate">
            <a:avLst>
              <a:gd name="adj" fmla="val 20875"/>
            </a:avLst>
          </a:prstGeom>
          <a:solidFill>
            <a:schemeClr val="tx1"/>
          </a:solidFill>
          <a:ln w="12700" algn="ctr">
            <a:noFill/>
            <a:miter lim="800000"/>
            <a:headEnd/>
            <a:tailEnd/>
          </a:ln>
          <a:effectLst/>
        </p:spPr>
        <p:txBody>
          <a:bodyPr lIns="96000" tIns="48000" rIns="48000" bIns="48000" anchor="ctr"/>
          <a:lstStyle/>
          <a:p>
            <a:pPr defTabSz="609585"/>
            <a:r>
              <a:rPr lang="en-GB" sz="1867" b="1" dirty="0">
                <a:solidFill>
                  <a:srgbClr val="FFFFFF"/>
                </a:solidFill>
                <a:latin typeface="Arial" pitchFamily="34" charset="0"/>
              </a:rPr>
              <a:t>Basic search</a:t>
            </a:r>
          </a:p>
        </p:txBody>
      </p:sp>
    </p:spTree>
    <p:extLst>
      <p:ext uri="{BB962C8B-B14F-4D97-AF65-F5344CB8AC3E}">
        <p14:creationId xmlns:p14="http://schemas.microsoft.com/office/powerpoint/2010/main" val="310136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642178E-93A5-E442-82E5-DCDA27F03C0E}"/>
              </a:ext>
            </a:extLst>
          </p:cNvPr>
          <p:cNvSpPr txBox="1"/>
          <p:nvPr/>
        </p:nvSpPr>
        <p:spPr>
          <a:xfrm>
            <a:off x="947738" y="3501494"/>
            <a:ext cx="2827189" cy="1323439"/>
          </a:xfrm>
          <a:prstGeom prst="rect">
            <a:avLst/>
          </a:prstGeom>
          <a:noFill/>
        </p:spPr>
        <p:txBody>
          <a:bodyPr wrap="square" rtlCol="0">
            <a:spAutoFit/>
          </a:bodyPr>
          <a:lstStyle/>
          <a:p>
            <a:pPr algn="ctr"/>
            <a:r>
              <a:rPr lang="en-US" sz="2000" dirty="0">
                <a:solidFill>
                  <a:schemeClr val="bg1"/>
                </a:solidFill>
              </a:rPr>
              <a:t>Please make sure to </a:t>
            </a:r>
            <a:r>
              <a:rPr lang="en-US" sz="2000" b="1" dirty="0">
                <a:solidFill>
                  <a:schemeClr val="bg1"/>
                </a:solidFill>
              </a:rPr>
              <a:t>mute</a:t>
            </a:r>
            <a:r>
              <a:rPr lang="en-US" sz="2000" dirty="0">
                <a:solidFill>
                  <a:schemeClr val="bg1"/>
                </a:solidFill>
              </a:rPr>
              <a:t> yourself during the session to avoid background noise</a:t>
            </a:r>
            <a:endParaRPr lang="en-GB" sz="2000" dirty="0">
              <a:solidFill>
                <a:schemeClr val="bg1"/>
              </a:solidFill>
            </a:endParaRPr>
          </a:p>
        </p:txBody>
      </p:sp>
      <p:pic>
        <p:nvPicPr>
          <p:cNvPr id="13" name="Picture 12">
            <a:extLst>
              <a:ext uri="{FF2B5EF4-FFF2-40B4-BE49-F238E27FC236}">
                <a16:creationId xmlns:a16="http://schemas.microsoft.com/office/drawing/2014/main" id="{73325012-7CB2-0946-8AB2-45097234E157}"/>
              </a:ext>
            </a:extLst>
          </p:cNvPr>
          <p:cNvPicPr>
            <a:picLocks noChangeAspect="1"/>
          </p:cNvPicPr>
          <p:nvPr/>
        </p:nvPicPr>
        <p:blipFill>
          <a:blip r:embed="rId3"/>
          <a:stretch>
            <a:fillRect/>
          </a:stretch>
        </p:blipFill>
        <p:spPr>
          <a:xfrm>
            <a:off x="1923817" y="2107838"/>
            <a:ext cx="875031" cy="1065632"/>
          </a:xfrm>
          <a:prstGeom prst="rect">
            <a:avLst/>
          </a:prstGeom>
        </p:spPr>
      </p:pic>
      <p:pic>
        <p:nvPicPr>
          <p:cNvPr id="8" name="Picture 7">
            <a:extLst>
              <a:ext uri="{FF2B5EF4-FFF2-40B4-BE49-F238E27FC236}">
                <a16:creationId xmlns:a16="http://schemas.microsoft.com/office/drawing/2014/main" id="{F8383080-7029-44A8-80F0-BEAD7073F7B7}"/>
              </a:ext>
            </a:extLst>
          </p:cNvPr>
          <p:cNvPicPr>
            <a:picLocks noChangeAspect="1"/>
          </p:cNvPicPr>
          <p:nvPr/>
        </p:nvPicPr>
        <p:blipFill>
          <a:blip r:embed="rId4"/>
          <a:stretch>
            <a:fillRect/>
          </a:stretch>
        </p:blipFill>
        <p:spPr>
          <a:xfrm>
            <a:off x="4668782" y="2046600"/>
            <a:ext cx="1769988" cy="1382400"/>
          </a:xfrm>
          <a:prstGeom prst="rect">
            <a:avLst/>
          </a:prstGeom>
        </p:spPr>
      </p:pic>
      <p:sp>
        <p:nvSpPr>
          <p:cNvPr id="9" name="TextBox 8">
            <a:extLst>
              <a:ext uri="{FF2B5EF4-FFF2-40B4-BE49-F238E27FC236}">
                <a16:creationId xmlns:a16="http://schemas.microsoft.com/office/drawing/2014/main" id="{EF82AD04-55DB-48B4-9E21-A12EB2361EEC}"/>
              </a:ext>
            </a:extLst>
          </p:cNvPr>
          <p:cNvSpPr txBox="1"/>
          <p:nvPr/>
        </p:nvSpPr>
        <p:spPr>
          <a:xfrm>
            <a:off x="4358848" y="3501494"/>
            <a:ext cx="2827189" cy="1015663"/>
          </a:xfrm>
          <a:prstGeom prst="rect">
            <a:avLst/>
          </a:prstGeom>
          <a:noFill/>
        </p:spPr>
        <p:txBody>
          <a:bodyPr wrap="square" rtlCol="0">
            <a:spAutoFit/>
          </a:bodyPr>
          <a:lstStyle/>
          <a:p>
            <a:pPr algn="ctr"/>
            <a:r>
              <a:rPr lang="en-GB" sz="2000" dirty="0">
                <a:solidFill>
                  <a:schemeClr val="bg1"/>
                </a:solidFill>
              </a:rPr>
              <a:t>Use the </a:t>
            </a:r>
            <a:r>
              <a:rPr lang="en-GB" sz="2000" b="1" dirty="0">
                <a:solidFill>
                  <a:schemeClr val="bg1"/>
                </a:solidFill>
              </a:rPr>
              <a:t>Chat</a:t>
            </a:r>
            <a:r>
              <a:rPr lang="en-US" sz="2000" b="1" dirty="0">
                <a:solidFill>
                  <a:schemeClr val="bg1"/>
                </a:solidFill>
              </a:rPr>
              <a:t> </a:t>
            </a:r>
            <a:r>
              <a:rPr lang="en-US" sz="2000" dirty="0">
                <a:solidFill>
                  <a:schemeClr val="bg1"/>
                </a:solidFill>
              </a:rPr>
              <a:t>feature to introduce yourself and talk to other attendees</a:t>
            </a:r>
            <a:endParaRPr lang="en-GB" sz="2000" dirty="0">
              <a:solidFill>
                <a:schemeClr val="bg1"/>
              </a:solidFill>
            </a:endParaRPr>
          </a:p>
        </p:txBody>
      </p:sp>
      <p:pic>
        <p:nvPicPr>
          <p:cNvPr id="15" name="Picture 14">
            <a:extLst>
              <a:ext uri="{FF2B5EF4-FFF2-40B4-BE49-F238E27FC236}">
                <a16:creationId xmlns:a16="http://schemas.microsoft.com/office/drawing/2014/main" id="{42458B9F-35A1-4846-94C0-B3A76484704E}"/>
              </a:ext>
            </a:extLst>
          </p:cNvPr>
          <p:cNvPicPr>
            <a:picLocks noChangeAspect="1"/>
          </p:cNvPicPr>
          <p:nvPr/>
        </p:nvPicPr>
        <p:blipFill>
          <a:blip r:embed="rId5"/>
          <a:stretch>
            <a:fillRect/>
          </a:stretch>
        </p:blipFill>
        <p:spPr>
          <a:xfrm>
            <a:off x="8308704" y="2071353"/>
            <a:ext cx="1770866" cy="1382400"/>
          </a:xfrm>
          <a:prstGeom prst="rect">
            <a:avLst/>
          </a:prstGeom>
        </p:spPr>
      </p:pic>
      <p:sp>
        <p:nvSpPr>
          <p:cNvPr id="17" name="TextBox 16">
            <a:extLst>
              <a:ext uri="{FF2B5EF4-FFF2-40B4-BE49-F238E27FC236}">
                <a16:creationId xmlns:a16="http://schemas.microsoft.com/office/drawing/2014/main" id="{AEEAFAD9-AC95-4477-A694-D12221928C53}"/>
              </a:ext>
            </a:extLst>
          </p:cNvPr>
          <p:cNvSpPr txBox="1"/>
          <p:nvPr/>
        </p:nvSpPr>
        <p:spPr>
          <a:xfrm>
            <a:off x="7910476" y="3539032"/>
            <a:ext cx="2827189" cy="1015663"/>
          </a:xfrm>
          <a:prstGeom prst="rect">
            <a:avLst/>
          </a:prstGeom>
          <a:noFill/>
        </p:spPr>
        <p:txBody>
          <a:bodyPr wrap="square" rtlCol="0">
            <a:spAutoFit/>
          </a:bodyPr>
          <a:lstStyle/>
          <a:p>
            <a:pPr algn="ctr"/>
            <a:r>
              <a:rPr lang="en-US" sz="2000" dirty="0">
                <a:solidFill>
                  <a:schemeClr val="bg1"/>
                </a:solidFill>
              </a:rPr>
              <a:t>If you have </a:t>
            </a:r>
            <a:r>
              <a:rPr lang="en-US" sz="2000" b="1" dirty="0">
                <a:solidFill>
                  <a:schemeClr val="bg1"/>
                </a:solidFill>
              </a:rPr>
              <a:t>Questions</a:t>
            </a:r>
            <a:r>
              <a:rPr lang="en-US" sz="2000" dirty="0">
                <a:solidFill>
                  <a:schemeClr val="bg1"/>
                </a:solidFill>
              </a:rPr>
              <a:t> to the speaker please use the </a:t>
            </a:r>
            <a:r>
              <a:rPr lang="en-US" sz="2000" b="1" dirty="0">
                <a:solidFill>
                  <a:schemeClr val="bg1"/>
                </a:solidFill>
              </a:rPr>
              <a:t>Q&amp;A</a:t>
            </a:r>
            <a:endParaRPr lang="en-GB" sz="2000" b="1" dirty="0">
              <a:solidFill>
                <a:schemeClr val="bg1"/>
              </a:solidFill>
            </a:endParaRPr>
          </a:p>
        </p:txBody>
      </p:sp>
    </p:spTree>
    <p:extLst>
      <p:ext uri="{BB962C8B-B14F-4D97-AF65-F5344CB8AC3E}">
        <p14:creationId xmlns:p14="http://schemas.microsoft.com/office/powerpoint/2010/main" val="1133534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nhaltsplatzhalter 18">
            <a:extLst>
              <a:ext uri="{FF2B5EF4-FFF2-40B4-BE49-F238E27FC236}">
                <a16:creationId xmlns:a16="http://schemas.microsoft.com/office/drawing/2014/main" id="{F32780E9-15D9-E1FB-9E40-88AB1936E9E9}"/>
              </a:ext>
            </a:extLst>
          </p:cNvPr>
          <p:cNvSpPr txBox="1">
            <a:spLocks/>
          </p:cNvSpPr>
          <p:nvPr/>
        </p:nvSpPr>
        <p:spPr>
          <a:xfrm>
            <a:off x="916517" y="2578100"/>
            <a:ext cx="10818283" cy="3539067"/>
          </a:xfrm>
          <a:prstGeom prst="rect">
            <a:avLst/>
          </a:prstGeom>
        </p:spPr>
        <p:txBody>
          <a:bodyPr lIns="0" tIns="0" rIns="0" bIns="0"/>
          <a:lstStyle>
            <a:lvl1pPr marL="0" indent="0" algn="l" defTabSz="685800" rtl="0" eaLnBrk="1" latinLnBrk="0" hangingPunct="1">
              <a:lnSpc>
                <a:spcPct val="120000"/>
              </a:lnSpc>
              <a:spcBef>
                <a:spcPts val="800"/>
              </a:spcBef>
              <a:buFont typeface="Arial" panose="020B0604020202020204" pitchFamily="34" charset="0"/>
              <a:buNone/>
              <a:defRPr sz="1400" kern="1200">
                <a:solidFill>
                  <a:schemeClr val="tx1"/>
                </a:solidFill>
                <a:latin typeface="+mn-lt"/>
                <a:ea typeface="+mn-ea"/>
                <a:cs typeface="+mn-cs"/>
              </a:defRPr>
            </a:lvl1pPr>
            <a:lvl2pPr marL="50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2pPr>
            <a:lvl3pPr marL="68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3pPr>
            <a:lvl4pPr marL="86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4pPr>
            <a:lvl5pPr marL="104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67"/>
              </a:spcBef>
            </a:pPr>
            <a:endParaRPr lang="en-GB" sz="1867" b="1" dirty="0">
              <a:solidFill>
                <a:srgbClr val="404955"/>
              </a:solidFill>
              <a:latin typeface="Arial"/>
            </a:endParaRPr>
          </a:p>
        </p:txBody>
      </p:sp>
      <p:sp>
        <p:nvSpPr>
          <p:cNvPr id="4" name="Title 3">
            <a:extLst>
              <a:ext uri="{FF2B5EF4-FFF2-40B4-BE49-F238E27FC236}">
                <a16:creationId xmlns:a16="http://schemas.microsoft.com/office/drawing/2014/main" id="{2C76374E-6E6B-A0DC-ED23-4B4DA67E4551}"/>
              </a:ext>
            </a:extLst>
          </p:cNvPr>
          <p:cNvSpPr>
            <a:spLocks noGrp="1"/>
          </p:cNvSpPr>
          <p:nvPr>
            <p:ph type="title"/>
          </p:nvPr>
        </p:nvSpPr>
        <p:spPr>
          <a:xfrm>
            <a:off x="915601" y="1072284"/>
            <a:ext cx="10819200" cy="738664"/>
          </a:xfrm>
        </p:spPr>
        <p:txBody>
          <a:bodyPr/>
          <a:lstStyle/>
          <a:p>
            <a:r>
              <a:rPr lang="en-GB" dirty="0"/>
              <a:t>applicant ranking </a:t>
            </a:r>
          </a:p>
        </p:txBody>
      </p:sp>
      <p:sp>
        <p:nvSpPr>
          <p:cNvPr id="13" name="Slide Number Placeholder 12">
            <a:extLst>
              <a:ext uri="{FF2B5EF4-FFF2-40B4-BE49-F238E27FC236}">
                <a16:creationId xmlns:a16="http://schemas.microsoft.com/office/drawing/2014/main" id="{601D6427-757B-270B-F56F-500A3C77794F}"/>
              </a:ext>
            </a:extLst>
          </p:cNvPr>
          <p:cNvSpPr>
            <a:spLocks noGrp="1"/>
          </p:cNvSpPr>
          <p:nvPr>
            <p:ph type="sldNum" sz="quarter" idx="12"/>
          </p:nvPr>
        </p:nvSpPr>
        <p:spPr>
          <a:xfrm>
            <a:off x="11014801" y="6187326"/>
            <a:ext cx="720000" cy="164212"/>
          </a:xfrm>
        </p:spPr>
        <p:txBody>
          <a:bodyPr/>
          <a:lstStyle/>
          <a:p>
            <a:pPr defTabSz="609585"/>
            <a:fld id="{BAB2183B-14ED-41D4-8958-07B5A2BB33E7}" type="slidenum">
              <a:rPr lang="en-GB">
                <a:solidFill>
                  <a:srgbClr val="404955"/>
                </a:solidFill>
                <a:latin typeface="Arial"/>
              </a:rPr>
              <a:pPr defTabSz="609585"/>
              <a:t>20</a:t>
            </a:fld>
            <a:endParaRPr lang="en-GB" dirty="0">
              <a:solidFill>
                <a:srgbClr val="404955"/>
              </a:solidFill>
              <a:latin typeface="Arial"/>
            </a:endParaRPr>
          </a:p>
        </p:txBody>
      </p:sp>
      <p:sp>
        <p:nvSpPr>
          <p:cNvPr id="2" name="Fußzeilenplatzhalter 1">
            <a:extLst>
              <a:ext uri="{FF2B5EF4-FFF2-40B4-BE49-F238E27FC236}">
                <a16:creationId xmlns:a16="http://schemas.microsoft.com/office/drawing/2014/main" id="{B5910AAE-B8F9-3E31-60DE-D327E2E16171}"/>
              </a:ext>
            </a:extLst>
          </p:cNvPr>
          <p:cNvSpPr>
            <a:spLocks noGrp="1"/>
          </p:cNvSpPr>
          <p:nvPr>
            <p:ph type="ftr" sz="quarter" idx="11"/>
          </p:nvPr>
        </p:nvSpPr>
        <p:spPr/>
        <p:txBody>
          <a:bodyPr/>
          <a:lstStyle/>
          <a:p>
            <a:pPr defTabSz="609585"/>
            <a:r>
              <a:rPr lang="en-US">
                <a:solidFill>
                  <a:srgbClr val="404955"/>
                </a:solidFill>
                <a:latin typeface="Arial"/>
              </a:rPr>
              <a:t>PATSTAT foundations</a:t>
            </a:r>
            <a:endParaRPr lang="de-DE" dirty="0">
              <a:solidFill>
                <a:srgbClr val="404955"/>
              </a:solidFill>
              <a:latin typeface="Arial"/>
            </a:endParaRPr>
          </a:p>
        </p:txBody>
      </p:sp>
      <p:pic>
        <p:nvPicPr>
          <p:cNvPr id="11" name="Picture 10">
            <a:extLst>
              <a:ext uri="{FF2B5EF4-FFF2-40B4-BE49-F238E27FC236}">
                <a16:creationId xmlns:a16="http://schemas.microsoft.com/office/drawing/2014/main" id="{15B0CEA7-8AC9-1737-6FB7-F9054A10ABEF}"/>
              </a:ext>
            </a:extLst>
          </p:cNvPr>
          <p:cNvPicPr>
            <a:picLocks noChangeAspect="1"/>
          </p:cNvPicPr>
          <p:nvPr/>
        </p:nvPicPr>
        <p:blipFill>
          <a:blip r:embed="rId3"/>
          <a:stretch>
            <a:fillRect/>
          </a:stretch>
        </p:blipFill>
        <p:spPr>
          <a:xfrm>
            <a:off x="921592" y="1910075"/>
            <a:ext cx="7447033" cy="4305709"/>
          </a:xfrm>
          <a:prstGeom prst="rect">
            <a:avLst/>
          </a:prstGeom>
        </p:spPr>
      </p:pic>
    </p:spTree>
    <p:extLst>
      <p:ext uri="{BB962C8B-B14F-4D97-AF65-F5344CB8AC3E}">
        <p14:creationId xmlns:p14="http://schemas.microsoft.com/office/powerpoint/2010/main" val="1244226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5FEAB7-6FC9-7360-8E10-DE4480F42A08}"/>
              </a:ext>
            </a:extLst>
          </p:cNvPr>
          <p:cNvPicPr>
            <a:picLocks noChangeAspect="1"/>
          </p:cNvPicPr>
          <p:nvPr/>
        </p:nvPicPr>
        <p:blipFill rotWithShape="1">
          <a:blip r:embed="rId3"/>
          <a:srcRect t="4390" r="737" b="6737"/>
          <a:stretch/>
        </p:blipFill>
        <p:spPr>
          <a:xfrm>
            <a:off x="1579910" y="2062403"/>
            <a:ext cx="4077591" cy="3536491"/>
          </a:xfrm>
          <a:prstGeom prst="rect">
            <a:avLst/>
          </a:prstGeom>
          <a:ln>
            <a:solidFill>
              <a:schemeClr val="accent5"/>
            </a:solidFill>
          </a:ln>
        </p:spPr>
      </p:pic>
      <p:pic>
        <p:nvPicPr>
          <p:cNvPr id="5" name="Picture 4">
            <a:extLst>
              <a:ext uri="{FF2B5EF4-FFF2-40B4-BE49-F238E27FC236}">
                <a16:creationId xmlns:a16="http://schemas.microsoft.com/office/drawing/2014/main" id="{7FC961A7-90DB-7348-068F-2F4A0D3252CC}"/>
              </a:ext>
            </a:extLst>
          </p:cNvPr>
          <p:cNvPicPr>
            <a:picLocks noChangeAspect="1"/>
          </p:cNvPicPr>
          <p:nvPr/>
        </p:nvPicPr>
        <p:blipFill rotWithShape="1">
          <a:blip r:embed="rId4"/>
          <a:srcRect t="8163"/>
          <a:stretch/>
        </p:blipFill>
        <p:spPr>
          <a:xfrm>
            <a:off x="6096000" y="2062403"/>
            <a:ext cx="2539392" cy="3536491"/>
          </a:xfrm>
          <a:prstGeom prst="rect">
            <a:avLst/>
          </a:prstGeom>
          <a:ln>
            <a:solidFill>
              <a:schemeClr val="accent5"/>
            </a:solidFill>
          </a:ln>
        </p:spPr>
      </p:pic>
      <p:sp>
        <p:nvSpPr>
          <p:cNvPr id="13" name="Slide Number Placeholder 12">
            <a:extLst>
              <a:ext uri="{FF2B5EF4-FFF2-40B4-BE49-F238E27FC236}">
                <a16:creationId xmlns:a16="http://schemas.microsoft.com/office/drawing/2014/main" id="{601D6427-757B-270B-F56F-500A3C77794F}"/>
              </a:ext>
            </a:extLst>
          </p:cNvPr>
          <p:cNvSpPr>
            <a:spLocks noGrp="1"/>
          </p:cNvSpPr>
          <p:nvPr>
            <p:ph type="sldNum" sz="quarter" idx="12"/>
          </p:nvPr>
        </p:nvSpPr>
        <p:spPr>
          <a:xfrm>
            <a:off x="11014801" y="6187326"/>
            <a:ext cx="720000" cy="164212"/>
          </a:xfrm>
        </p:spPr>
        <p:txBody>
          <a:bodyPr/>
          <a:lstStyle/>
          <a:p>
            <a:pPr defTabSz="609585">
              <a:defRPr/>
            </a:pPr>
            <a:fld id="{BAB2183B-14ED-41D4-8958-07B5A2BB33E7}" type="slidenum">
              <a:rPr lang="en-GB">
                <a:solidFill>
                  <a:srgbClr val="404955"/>
                </a:solidFill>
                <a:latin typeface="Arial"/>
              </a:rPr>
              <a:pPr defTabSz="609585">
                <a:defRPr/>
              </a:pPr>
              <a:t>21</a:t>
            </a:fld>
            <a:endParaRPr lang="en-GB" dirty="0">
              <a:solidFill>
                <a:srgbClr val="404955"/>
              </a:solidFill>
              <a:latin typeface="Arial"/>
            </a:endParaRPr>
          </a:p>
        </p:txBody>
      </p:sp>
      <p:sp>
        <p:nvSpPr>
          <p:cNvPr id="2" name="Fußzeilenplatzhalter 1">
            <a:extLst>
              <a:ext uri="{FF2B5EF4-FFF2-40B4-BE49-F238E27FC236}">
                <a16:creationId xmlns:a16="http://schemas.microsoft.com/office/drawing/2014/main" id="{B5910AAE-B8F9-3E31-60DE-D327E2E16171}"/>
              </a:ext>
            </a:extLst>
          </p:cNvPr>
          <p:cNvSpPr>
            <a:spLocks noGrp="1"/>
          </p:cNvSpPr>
          <p:nvPr>
            <p:ph type="ftr" sz="quarter" idx="11"/>
          </p:nvPr>
        </p:nvSpPr>
        <p:spPr/>
        <p:txBody>
          <a:bodyPr/>
          <a:lstStyle/>
          <a:p>
            <a:pPr defTabSz="609585"/>
            <a:r>
              <a:rPr lang="en-GB" dirty="0">
                <a:solidFill>
                  <a:srgbClr val="404955"/>
                </a:solidFill>
                <a:latin typeface="Arial"/>
              </a:rPr>
              <a:t>offshore wind energy </a:t>
            </a:r>
            <a:r>
              <a:rPr lang="en-GB" dirty="0">
                <a:solidFill>
                  <a:srgbClr val="404955"/>
                </a:solidFill>
                <a:latin typeface="Arial"/>
                <a:sym typeface="Wingdings" panose="05000000000000000000" pitchFamily="2" charset="2"/>
              </a:rPr>
              <a:t> statistical analysis</a:t>
            </a:r>
            <a:endParaRPr lang="de-DE" dirty="0">
              <a:solidFill>
                <a:srgbClr val="404955"/>
              </a:solidFill>
              <a:latin typeface="Arial"/>
            </a:endParaRPr>
          </a:p>
        </p:txBody>
      </p:sp>
      <p:sp>
        <p:nvSpPr>
          <p:cNvPr id="21" name="Inhaltsplatzhalter 18">
            <a:extLst>
              <a:ext uri="{FF2B5EF4-FFF2-40B4-BE49-F238E27FC236}">
                <a16:creationId xmlns:a16="http://schemas.microsoft.com/office/drawing/2014/main" id="{F32780E9-15D9-E1FB-9E40-88AB1936E9E9}"/>
              </a:ext>
            </a:extLst>
          </p:cNvPr>
          <p:cNvSpPr txBox="1">
            <a:spLocks/>
          </p:cNvSpPr>
          <p:nvPr/>
        </p:nvSpPr>
        <p:spPr>
          <a:xfrm>
            <a:off x="1579910" y="1259107"/>
            <a:ext cx="5567545" cy="513431"/>
          </a:xfrm>
          <a:prstGeom prst="rect">
            <a:avLst/>
          </a:prstGeom>
        </p:spPr>
        <p:txBody>
          <a:bodyPr lIns="0" tIns="0" rIns="0" bIns="0"/>
          <a:lstStyle>
            <a:lvl1pPr marL="0" indent="0" algn="l" defTabSz="685800" rtl="0" eaLnBrk="1" latinLnBrk="0" hangingPunct="1">
              <a:lnSpc>
                <a:spcPct val="120000"/>
              </a:lnSpc>
              <a:spcBef>
                <a:spcPts val="800"/>
              </a:spcBef>
              <a:buFont typeface="Arial" panose="020B0604020202020204" pitchFamily="34" charset="0"/>
              <a:buNone/>
              <a:defRPr sz="1400" kern="1200">
                <a:solidFill>
                  <a:schemeClr val="tx1"/>
                </a:solidFill>
                <a:latin typeface="+mn-lt"/>
                <a:ea typeface="+mn-ea"/>
                <a:cs typeface="+mn-cs"/>
              </a:defRPr>
            </a:lvl1pPr>
            <a:lvl2pPr marL="50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2pPr>
            <a:lvl3pPr marL="68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3pPr>
            <a:lvl4pPr marL="86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4pPr>
            <a:lvl5pPr marL="1044000" indent="-180000" algn="l" defTabSz="685800"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67"/>
              </a:spcBef>
              <a:defRPr/>
            </a:pPr>
            <a:r>
              <a:rPr lang="en-GB" sz="2400" b="1" cap="all" dirty="0">
                <a:solidFill>
                  <a:srgbClr val="404955"/>
                </a:solidFill>
                <a:latin typeface="Arial"/>
              </a:rPr>
              <a:t>Applicant sector </a:t>
            </a:r>
            <a:endParaRPr lang="en-GB" sz="1867" b="1" dirty="0">
              <a:solidFill>
                <a:srgbClr val="404955"/>
              </a:solidFill>
              <a:latin typeface="Arial"/>
            </a:endParaRPr>
          </a:p>
        </p:txBody>
      </p:sp>
      <p:grpSp>
        <p:nvGrpSpPr>
          <p:cNvPr id="6" name="Gruppieren 29">
            <a:extLst>
              <a:ext uri="{FF2B5EF4-FFF2-40B4-BE49-F238E27FC236}">
                <a16:creationId xmlns:a16="http://schemas.microsoft.com/office/drawing/2014/main" id="{CE68F82A-0B60-8C13-52DF-A6F5C53E094C}"/>
              </a:ext>
            </a:extLst>
          </p:cNvPr>
          <p:cNvGrpSpPr/>
          <p:nvPr/>
        </p:nvGrpSpPr>
        <p:grpSpPr>
          <a:xfrm>
            <a:off x="1619907" y="5900813"/>
            <a:ext cx="1009651" cy="205121"/>
            <a:chOff x="687388" y="4440434"/>
            <a:chExt cx="757238" cy="153841"/>
          </a:xfrm>
        </p:grpSpPr>
        <p:sp>
          <p:nvSpPr>
            <p:cNvPr id="7" name="TextBox 6">
              <a:extLst>
                <a:ext uri="{FF2B5EF4-FFF2-40B4-BE49-F238E27FC236}">
                  <a16:creationId xmlns:a16="http://schemas.microsoft.com/office/drawing/2014/main" id="{4A3906DA-1FA3-9ACA-85AB-6755E75C2F31}"/>
                </a:ext>
              </a:extLst>
            </p:cNvPr>
            <p:cNvSpPr txBox="1"/>
            <p:nvPr/>
          </p:nvSpPr>
          <p:spPr>
            <a:xfrm>
              <a:off x="843444" y="4440434"/>
              <a:ext cx="601182" cy="153841"/>
            </a:xfrm>
            <a:prstGeom prst="rect">
              <a:avLst/>
            </a:prstGeom>
            <a:noFill/>
          </p:spPr>
          <p:txBody>
            <a:bodyPr wrap="square" lIns="0" tIns="0" rIns="0" bIns="0" rtlCol="0" anchor="ctr">
              <a:spAutoFit/>
            </a:bodyPr>
            <a:lstStyle/>
            <a:p>
              <a:pPr defTabSz="609585"/>
              <a:r>
                <a:rPr lang="en-GB" sz="1333" dirty="0">
                  <a:solidFill>
                    <a:srgbClr val="404955"/>
                  </a:solidFill>
                  <a:latin typeface="Arial"/>
                </a:rPr>
                <a:t>Company</a:t>
              </a:r>
            </a:p>
          </p:txBody>
        </p:sp>
        <p:sp>
          <p:nvSpPr>
            <p:cNvPr id="8" name="Rechteck 19">
              <a:extLst>
                <a:ext uri="{FF2B5EF4-FFF2-40B4-BE49-F238E27FC236}">
                  <a16:creationId xmlns:a16="http://schemas.microsoft.com/office/drawing/2014/main" id="{FC081C76-2FC8-221A-F10C-A973A3E6E14C}"/>
                </a:ext>
              </a:extLst>
            </p:cNvPr>
            <p:cNvSpPr/>
            <p:nvPr/>
          </p:nvSpPr>
          <p:spPr>
            <a:xfrm>
              <a:off x="687388" y="4463354"/>
              <a:ext cx="108000" cy="108000"/>
            </a:xfrm>
            <a:prstGeom prst="rect">
              <a:avLst/>
            </a:prstGeom>
            <a:solidFill>
              <a:schemeClr val="accent6"/>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dirty="0">
                <a:solidFill>
                  <a:srgbClr val="FFFFFF"/>
                </a:solidFill>
                <a:latin typeface="Arial"/>
              </a:endParaRPr>
            </a:p>
          </p:txBody>
        </p:sp>
      </p:grpSp>
      <p:grpSp>
        <p:nvGrpSpPr>
          <p:cNvPr id="9" name="Gruppieren 22">
            <a:extLst>
              <a:ext uri="{FF2B5EF4-FFF2-40B4-BE49-F238E27FC236}">
                <a16:creationId xmlns:a16="http://schemas.microsoft.com/office/drawing/2014/main" id="{7A702503-83C3-CD7D-F08A-15D8F3173861}"/>
              </a:ext>
            </a:extLst>
          </p:cNvPr>
          <p:cNvGrpSpPr/>
          <p:nvPr/>
        </p:nvGrpSpPr>
        <p:grpSpPr>
          <a:xfrm>
            <a:off x="2969929" y="5900813"/>
            <a:ext cx="1312075" cy="205121"/>
            <a:chOff x="1706563" y="4440434"/>
            <a:chExt cx="984056" cy="153841"/>
          </a:xfrm>
        </p:grpSpPr>
        <p:sp>
          <p:nvSpPr>
            <p:cNvPr id="10" name="TextBox 6">
              <a:extLst>
                <a:ext uri="{FF2B5EF4-FFF2-40B4-BE49-F238E27FC236}">
                  <a16:creationId xmlns:a16="http://schemas.microsoft.com/office/drawing/2014/main" id="{40862A07-FF45-5AE9-6C86-B7AB98A2D0B9}"/>
                </a:ext>
              </a:extLst>
            </p:cNvPr>
            <p:cNvSpPr txBox="1"/>
            <p:nvPr/>
          </p:nvSpPr>
          <p:spPr>
            <a:xfrm>
              <a:off x="1862619" y="4440434"/>
              <a:ext cx="828000" cy="153841"/>
            </a:xfrm>
            <a:prstGeom prst="rect">
              <a:avLst/>
            </a:prstGeom>
            <a:noFill/>
          </p:spPr>
          <p:txBody>
            <a:bodyPr wrap="square" lIns="0" tIns="0" rIns="0" bIns="0" rtlCol="0" anchor="ctr">
              <a:spAutoFit/>
            </a:bodyPr>
            <a:lstStyle/>
            <a:p>
              <a:pPr defTabSz="609585"/>
              <a:r>
                <a:rPr lang="en-GB" sz="1333" dirty="0">
                  <a:solidFill>
                    <a:srgbClr val="404955"/>
                  </a:solidFill>
                  <a:latin typeface="Arial"/>
                </a:rPr>
                <a:t>Gov Non-profit</a:t>
              </a:r>
            </a:p>
          </p:txBody>
        </p:sp>
        <p:sp>
          <p:nvSpPr>
            <p:cNvPr id="12" name="Rechteck 21">
              <a:extLst>
                <a:ext uri="{FF2B5EF4-FFF2-40B4-BE49-F238E27FC236}">
                  <a16:creationId xmlns:a16="http://schemas.microsoft.com/office/drawing/2014/main" id="{1FB651E1-5269-1A11-C6DD-4992EFD91E4D}"/>
                </a:ext>
              </a:extLst>
            </p:cNvPr>
            <p:cNvSpPr/>
            <p:nvPr/>
          </p:nvSpPr>
          <p:spPr>
            <a:xfrm>
              <a:off x="1706563" y="4463354"/>
              <a:ext cx="108000" cy="108000"/>
            </a:xfrm>
            <a:prstGeom prst="rect">
              <a:avLst/>
            </a:prstGeom>
            <a:solidFill>
              <a:schemeClr val="accent2"/>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dirty="0">
                <a:solidFill>
                  <a:srgbClr val="FFFFFF"/>
                </a:solidFill>
                <a:latin typeface="Arial"/>
              </a:endParaRPr>
            </a:p>
          </p:txBody>
        </p:sp>
      </p:grpSp>
      <p:grpSp>
        <p:nvGrpSpPr>
          <p:cNvPr id="14" name="Gruppieren 23">
            <a:extLst>
              <a:ext uri="{FF2B5EF4-FFF2-40B4-BE49-F238E27FC236}">
                <a16:creationId xmlns:a16="http://schemas.microsoft.com/office/drawing/2014/main" id="{D706ADDF-44BC-1BE7-3CA2-6A05B2BCE727}"/>
              </a:ext>
            </a:extLst>
          </p:cNvPr>
          <p:cNvGrpSpPr/>
          <p:nvPr/>
        </p:nvGrpSpPr>
        <p:grpSpPr>
          <a:xfrm>
            <a:off x="4622377" y="5900813"/>
            <a:ext cx="933449" cy="205121"/>
            <a:chOff x="1706563" y="4440434"/>
            <a:chExt cx="700087" cy="153841"/>
          </a:xfrm>
        </p:grpSpPr>
        <p:sp>
          <p:nvSpPr>
            <p:cNvPr id="15" name="TextBox 6">
              <a:extLst>
                <a:ext uri="{FF2B5EF4-FFF2-40B4-BE49-F238E27FC236}">
                  <a16:creationId xmlns:a16="http://schemas.microsoft.com/office/drawing/2014/main" id="{9ABCBD4D-2738-96F1-A3E5-4435B7B5341C}"/>
                </a:ext>
              </a:extLst>
            </p:cNvPr>
            <p:cNvSpPr txBox="1"/>
            <p:nvPr/>
          </p:nvSpPr>
          <p:spPr>
            <a:xfrm>
              <a:off x="1862619" y="4440434"/>
              <a:ext cx="544031" cy="153841"/>
            </a:xfrm>
            <a:prstGeom prst="rect">
              <a:avLst/>
            </a:prstGeom>
            <a:noFill/>
          </p:spPr>
          <p:txBody>
            <a:bodyPr wrap="square" lIns="0" tIns="0" rIns="0" bIns="0" rtlCol="0" anchor="ctr">
              <a:spAutoFit/>
            </a:bodyPr>
            <a:lstStyle/>
            <a:p>
              <a:pPr defTabSz="609585"/>
              <a:r>
                <a:rPr lang="en-GB" sz="1333" dirty="0">
                  <a:solidFill>
                    <a:srgbClr val="404955"/>
                  </a:solidFill>
                  <a:latin typeface="Arial"/>
                </a:rPr>
                <a:t>Individual</a:t>
              </a:r>
            </a:p>
          </p:txBody>
        </p:sp>
        <p:sp>
          <p:nvSpPr>
            <p:cNvPr id="16" name="Rechteck 25">
              <a:extLst>
                <a:ext uri="{FF2B5EF4-FFF2-40B4-BE49-F238E27FC236}">
                  <a16:creationId xmlns:a16="http://schemas.microsoft.com/office/drawing/2014/main" id="{CF56942F-C746-7C1D-4A26-52387AD243F9}"/>
                </a:ext>
              </a:extLst>
            </p:cNvPr>
            <p:cNvSpPr/>
            <p:nvPr/>
          </p:nvSpPr>
          <p:spPr>
            <a:xfrm>
              <a:off x="1706563" y="4463354"/>
              <a:ext cx="108000" cy="108000"/>
            </a:xfrm>
            <a:prstGeom prst="rect">
              <a:avLst/>
            </a:prstGeom>
            <a:solidFill>
              <a:srgbClr val="FF8200"/>
            </a:solidFill>
            <a:ln w="9525">
              <a:solidFill>
                <a:srgbClr val="FF8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dirty="0">
                <a:solidFill>
                  <a:srgbClr val="FFFFFF"/>
                </a:solidFill>
                <a:latin typeface="Arial"/>
              </a:endParaRPr>
            </a:p>
          </p:txBody>
        </p:sp>
      </p:grpSp>
      <p:grpSp>
        <p:nvGrpSpPr>
          <p:cNvPr id="17" name="Gruppieren 26">
            <a:extLst>
              <a:ext uri="{FF2B5EF4-FFF2-40B4-BE49-F238E27FC236}">
                <a16:creationId xmlns:a16="http://schemas.microsoft.com/office/drawing/2014/main" id="{6078876B-7B7A-5F44-0B49-395CF891139A}"/>
              </a:ext>
            </a:extLst>
          </p:cNvPr>
          <p:cNvGrpSpPr/>
          <p:nvPr/>
        </p:nvGrpSpPr>
        <p:grpSpPr>
          <a:xfrm>
            <a:off x="5896200" y="5900813"/>
            <a:ext cx="976073" cy="205121"/>
            <a:chOff x="1706563" y="4440434"/>
            <a:chExt cx="732055" cy="153841"/>
          </a:xfrm>
        </p:grpSpPr>
        <p:sp>
          <p:nvSpPr>
            <p:cNvPr id="22" name="TextBox 6">
              <a:extLst>
                <a:ext uri="{FF2B5EF4-FFF2-40B4-BE49-F238E27FC236}">
                  <a16:creationId xmlns:a16="http://schemas.microsoft.com/office/drawing/2014/main" id="{2F4942C1-E031-052F-E96B-DB1DB35550F5}"/>
                </a:ext>
              </a:extLst>
            </p:cNvPr>
            <p:cNvSpPr txBox="1"/>
            <p:nvPr/>
          </p:nvSpPr>
          <p:spPr>
            <a:xfrm>
              <a:off x="1862618" y="4440434"/>
              <a:ext cx="576000" cy="153841"/>
            </a:xfrm>
            <a:prstGeom prst="rect">
              <a:avLst/>
            </a:prstGeom>
            <a:noFill/>
          </p:spPr>
          <p:txBody>
            <a:bodyPr wrap="square" lIns="0" tIns="0" rIns="0" bIns="0" rtlCol="0" anchor="ctr">
              <a:spAutoFit/>
            </a:bodyPr>
            <a:lstStyle/>
            <a:p>
              <a:pPr defTabSz="609585"/>
              <a:r>
                <a:rPr lang="en-GB" sz="1333" dirty="0">
                  <a:solidFill>
                    <a:srgbClr val="404955"/>
                  </a:solidFill>
                  <a:latin typeface="Arial"/>
                </a:rPr>
                <a:t>University</a:t>
              </a:r>
            </a:p>
          </p:txBody>
        </p:sp>
        <p:sp>
          <p:nvSpPr>
            <p:cNvPr id="23" name="Rechteck 28">
              <a:extLst>
                <a:ext uri="{FF2B5EF4-FFF2-40B4-BE49-F238E27FC236}">
                  <a16:creationId xmlns:a16="http://schemas.microsoft.com/office/drawing/2014/main" id="{E5803777-DC98-8DB5-065C-B051BEDEBB5D}"/>
                </a:ext>
              </a:extLst>
            </p:cNvPr>
            <p:cNvSpPr/>
            <p:nvPr/>
          </p:nvSpPr>
          <p:spPr>
            <a:xfrm>
              <a:off x="1706563" y="4463354"/>
              <a:ext cx="108000" cy="108000"/>
            </a:xfrm>
            <a:prstGeom prst="rect">
              <a:avLst/>
            </a:prstGeom>
            <a:solidFill>
              <a:srgbClr val="30CCBF"/>
            </a:solidFill>
            <a:ln w="9525">
              <a:solidFill>
                <a:srgbClr val="30CC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dirty="0">
                <a:solidFill>
                  <a:srgbClr val="FFFFFF"/>
                </a:solidFill>
                <a:latin typeface="Arial"/>
              </a:endParaRPr>
            </a:p>
          </p:txBody>
        </p:sp>
      </p:grpSp>
    </p:spTree>
    <p:extLst>
      <p:ext uri="{BB962C8B-B14F-4D97-AF65-F5344CB8AC3E}">
        <p14:creationId xmlns:p14="http://schemas.microsoft.com/office/powerpoint/2010/main" val="2511459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B8931-07C0-BDFB-ED3E-A50785B29594}"/>
              </a:ext>
            </a:extLst>
          </p:cNvPr>
          <p:cNvSpPr>
            <a:spLocks noGrp="1"/>
          </p:cNvSpPr>
          <p:nvPr>
            <p:ph type="title"/>
          </p:nvPr>
        </p:nvSpPr>
        <p:spPr>
          <a:xfrm>
            <a:off x="915601" y="1072284"/>
            <a:ext cx="10819200" cy="738664"/>
          </a:xfrm>
        </p:spPr>
        <p:txBody>
          <a:bodyPr/>
          <a:lstStyle/>
          <a:p>
            <a:r>
              <a:rPr lang="en-GB" dirty="0"/>
              <a:t>International patenting co-operation</a:t>
            </a:r>
            <a:endParaRPr lang="en-GB" dirty="0">
              <a:solidFill>
                <a:schemeClr val="accent6"/>
              </a:solidFill>
            </a:endParaRPr>
          </a:p>
        </p:txBody>
      </p:sp>
      <p:sp>
        <p:nvSpPr>
          <p:cNvPr id="9" name="Foliennummernplatzhalter 8">
            <a:extLst>
              <a:ext uri="{FF2B5EF4-FFF2-40B4-BE49-F238E27FC236}">
                <a16:creationId xmlns:a16="http://schemas.microsoft.com/office/drawing/2014/main" id="{8CD3373F-D8D7-4A73-AC3A-1BB7C7F1B4A3}"/>
              </a:ext>
            </a:extLst>
          </p:cNvPr>
          <p:cNvSpPr>
            <a:spLocks noGrp="1"/>
          </p:cNvSpPr>
          <p:nvPr>
            <p:ph type="sldNum" sz="quarter" idx="12"/>
          </p:nvPr>
        </p:nvSpPr>
        <p:spPr/>
        <p:txBody>
          <a:bodyPr/>
          <a:lstStyle/>
          <a:p>
            <a:pPr defTabSz="609585">
              <a:defRPr/>
            </a:pPr>
            <a:fld id="{9DF67F17-3E1A-4193-A15F-15F53DD43041}" type="slidenum">
              <a:rPr lang="en-GB">
                <a:solidFill>
                  <a:srgbClr val="404955"/>
                </a:solidFill>
                <a:latin typeface="Arial"/>
              </a:rPr>
              <a:pPr defTabSz="609585">
                <a:defRPr/>
              </a:pPr>
              <a:t>22</a:t>
            </a:fld>
            <a:endParaRPr lang="en-GB" dirty="0">
              <a:solidFill>
                <a:srgbClr val="404955"/>
              </a:solidFill>
              <a:latin typeface="Arial"/>
            </a:endParaRPr>
          </a:p>
        </p:txBody>
      </p:sp>
      <p:pic>
        <p:nvPicPr>
          <p:cNvPr id="7" name="Picture 6">
            <a:extLst>
              <a:ext uri="{FF2B5EF4-FFF2-40B4-BE49-F238E27FC236}">
                <a16:creationId xmlns:a16="http://schemas.microsoft.com/office/drawing/2014/main" id="{48D60A08-E0D1-54B1-278E-EB73374B93E7}"/>
              </a:ext>
            </a:extLst>
          </p:cNvPr>
          <p:cNvPicPr>
            <a:picLocks noChangeAspect="1"/>
          </p:cNvPicPr>
          <p:nvPr/>
        </p:nvPicPr>
        <p:blipFill rotWithShape="1">
          <a:blip r:embed="rId3"/>
          <a:srcRect l="24100" t="7237"/>
          <a:stretch/>
        </p:blipFill>
        <p:spPr>
          <a:xfrm>
            <a:off x="949926" y="1943603"/>
            <a:ext cx="4500169" cy="3922252"/>
          </a:xfrm>
          <a:prstGeom prst="rect">
            <a:avLst/>
          </a:prstGeom>
        </p:spPr>
      </p:pic>
      <p:sp>
        <p:nvSpPr>
          <p:cNvPr id="11" name="TextBox 10">
            <a:extLst>
              <a:ext uri="{FF2B5EF4-FFF2-40B4-BE49-F238E27FC236}">
                <a16:creationId xmlns:a16="http://schemas.microsoft.com/office/drawing/2014/main" id="{C1CE78E2-FE80-812C-3C82-BF95528E5D42}"/>
              </a:ext>
            </a:extLst>
          </p:cNvPr>
          <p:cNvSpPr txBox="1"/>
          <p:nvPr/>
        </p:nvSpPr>
        <p:spPr>
          <a:xfrm>
            <a:off x="5654693" y="1943604"/>
            <a:ext cx="5826728" cy="4085477"/>
          </a:xfrm>
          <a:prstGeom prst="rect">
            <a:avLst/>
          </a:prstGeom>
          <a:noFill/>
        </p:spPr>
        <p:txBody>
          <a:bodyPr wrap="square">
            <a:spAutoFit/>
          </a:bodyPr>
          <a:lstStyle/>
          <a:p>
            <a:pPr marL="592652" lvl="1" indent="-304792" defTabSz="914377">
              <a:lnSpc>
                <a:spcPct val="120000"/>
              </a:lnSpc>
              <a:spcBef>
                <a:spcPts val="1067"/>
              </a:spcBef>
              <a:spcAft>
                <a:spcPts val="400"/>
              </a:spcAft>
              <a:buClr>
                <a:srgbClr val="D93317"/>
              </a:buClr>
              <a:buSzPct val="100000"/>
              <a:buFont typeface="Wingdings" panose="05000000000000000000" pitchFamily="2" charset="2"/>
              <a:buChar char="n"/>
              <a:tabLst>
                <a:tab pos="10401040" algn="r"/>
              </a:tabLst>
              <a:defRPr/>
            </a:pPr>
            <a:r>
              <a:rPr lang="en-GB" sz="1867" dirty="0">
                <a:solidFill>
                  <a:srgbClr val="404955"/>
                </a:solidFill>
                <a:latin typeface="Arial"/>
              </a:rPr>
              <a:t>France has the highest number of patent families with international co-operation</a:t>
            </a:r>
          </a:p>
          <a:p>
            <a:pPr marL="592652" lvl="1" indent="-304792" defTabSz="914377">
              <a:lnSpc>
                <a:spcPct val="120000"/>
              </a:lnSpc>
              <a:spcBef>
                <a:spcPts val="1067"/>
              </a:spcBef>
              <a:spcAft>
                <a:spcPts val="400"/>
              </a:spcAft>
              <a:buClr>
                <a:srgbClr val="D93317"/>
              </a:buClr>
              <a:buSzPct val="100000"/>
              <a:buFont typeface="Wingdings" panose="05000000000000000000" pitchFamily="2" charset="2"/>
              <a:buChar char="n"/>
              <a:tabLst>
                <a:tab pos="10401040" algn="r"/>
              </a:tabLst>
              <a:defRPr/>
            </a:pPr>
            <a:r>
              <a:rPr lang="en-GB" sz="1867" dirty="0">
                <a:solidFill>
                  <a:srgbClr val="404955"/>
                </a:solidFill>
                <a:latin typeface="Arial"/>
              </a:rPr>
              <a:t>The United States of America has the most diverse co-operation picture, pairing with 24 countries on a total of 81 patent families. </a:t>
            </a:r>
          </a:p>
          <a:p>
            <a:pPr marL="592652" lvl="1" indent="-304792" defTabSz="914377">
              <a:lnSpc>
                <a:spcPct val="120000"/>
              </a:lnSpc>
              <a:spcBef>
                <a:spcPts val="1067"/>
              </a:spcBef>
              <a:spcAft>
                <a:spcPts val="400"/>
              </a:spcAft>
              <a:buClr>
                <a:srgbClr val="D93317"/>
              </a:buClr>
              <a:buSzPct val="100000"/>
              <a:buFont typeface="Wingdings" panose="05000000000000000000" pitchFamily="2" charset="2"/>
              <a:buChar char="n"/>
              <a:tabLst>
                <a:tab pos="10401040" algn="r"/>
              </a:tabLst>
              <a:defRPr/>
            </a:pPr>
            <a:r>
              <a:rPr lang="en-GB" sz="1867" dirty="0">
                <a:solidFill>
                  <a:srgbClr val="404955"/>
                </a:solidFill>
                <a:latin typeface="Arial"/>
              </a:rPr>
              <a:t>Germany cooperates with 15 countries on a total of 79 patent families. </a:t>
            </a:r>
          </a:p>
          <a:p>
            <a:pPr marL="592652" lvl="1" indent="-304792" defTabSz="914377">
              <a:lnSpc>
                <a:spcPct val="120000"/>
              </a:lnSpc>
              <a:spcBef>
                <a:spcPts val="1067"/>
              </a:spcBef>
              <a:spcAft>
                <a:spcPts val="400"/>
              </a:spcAft>
              <a:buClr>
                <a:srgbClr val="D93317"/>
              </a:buClr>
              <a:buSzPct val="100000"/>
              <a:buFont typeface="Wingdings" panose="05000000000000000000" pitchFamily="2" charset="2"/>
              <a:buChar char="n"/>
              <a:tabLst>
                <a:tab pos="10401040" algn="r"/>
              </a:tabLst>
              <a:defRPr/>
            </a:pPr>
            <a:r>
              <a:rPr lang="en-GB" sz="1867" dirty="0">
                <a:solidFill>
                  <a:srgbClr val="404955"/>
                </a:solidFill>
                <a:latin typeface="Arial"/>
              </a:rPr>
              <a:t>Co-operation with China is marked by co-applicant filings with mainly Denmark, Hong Kong (SAR), and Chinese Taipei</a:t>
            </a:r>
          </a:p>
        </p:txBody>
      </p:sp>
      <p:sp>
        <p:nvSpPr>
          <p:cNvPr id="3" name="Fußzeilenplatzhalter 49">
            <a:extLst>
              <a:ext uri="{FF2B5EF4-FFF2-40B4-BE49-F238E27FC236}">
                <a16:creationId xmlns:a16="http://schemas.microsoft.com/office/drawing/2014/main" id="{67818E71-A1AA-E0E7-CE19-B7E895DA3E0E}"/>
              </a:ext>
            </a:extLst>
          </p:cNvPr>
          <p:cNvSpPr>
            <a:spLocks noGrp="1"/>
          </p:cNvSpPr>
          <p:nvPr>
            <p:ph type="ftr" sz="quarter" idx="11"/>
          </p:nvPr>
        </p:nvSpPr>
        <p:spPr>
          <a:xfrm>
            <a:off x="4534801" y="642217"/>
            <a:ext cx="7200000" cy="223567"/>
          </a:xfrm>
        </p:spPr>
        <p:txBody>
          <a:bodyPr/>
          <a:lstStyle/>
          <a:p>
            <a:pPr defTabSz="609585">
              <a:defRPr/>
            </a:pPr>
            <a:r>
              <a:rPr lang="en-US" dirty="0">
                <a:solidFill>
                  <a:srgbClr val="404955"/>
                </a:solidFill>
                <a:latin typeface="Arial"/>
              </a:rPr>
              <a:t>Patent insight report: Offshore wind energy</a:t>
            </a:r>
          </a:p>
        </p:txBody>
      </p:sp>
    </p:spTree>
    <p:extLst>
      <p:ext uri="{BB962C8B-B14F-4D97-AF65-F5344CB8AC3E}">
        <p14:creationId xmlns:p14="http://schemas.microsoft.com/office/powerpoint/2010/main" val="2893416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B8931-07C0-BDFB-ED3E-A50785B29594}"/>
              </a:ext>
            </a:extLst>
          </p:cNvPr>
          <p:cNvSpPr>
            <a:spLocks noGrp="1"/>
          </p:cNvSpPr>
          <p:nvPr>
            <p:ph type="title"/>
          </p:nvPr>
        </p:nvSpPr>
        <p:spPr>
          <a:xfrm>
            <a:off x="915601" y="1072284"/>
            <a:ext cx="10819200" cy="738664"/>
          </a:xfrm>
        </p:spPr>
        <p:txBody>
          <a:bodyPr/>
          <a:lstStyle/>
          <a:p>
            <a:r>
              <a:rPr lang="en-GB" dirty="0"/>
              <a:t>Grant </a:t>
            </a:r>
            <a:r>
              <a:rPr lang="en-GB" dirty="0" err="1"/>
              <a:t>ratE</a:t>
            </a:r>
            <a:endParaRPr lang="en-GB" dirty="0"/>
          </a:p>
        </p:txBody>
      </p:sp>
      <p:sp>
        <p:nvSpPr>
          <p:cNvPr id="9" name="Foliennummernplatzhalter 8">
            <a:extLst>
              <a:ext uri="{FF2B5EF4-FFF2-40B4-BE49-F238E27FC236}">
                <a16:creationId xmlns:a16="http://schemas.microsoft.com/office/drawing/2014/main" id="{8CD3373F-D8D7-4A73-AC3A-1BB7C7F1B4A3}"/>
              </a:ext>
            </a:extLst>
          </p:cNvPr>
          <p:cNvSpPr>
            <a:spLocks noGrp="1"/>
          </p:cNvSpPr>
          <p:nvPr>
            <p:ph type="sldNum" sz="quarter" idx="12"/>
          </p:nvPr>
        </p:nvSpPr>
        <p:spPr/>
        <p:txBody>
          <a:bodyPr/>
          <a:lstStyle/>
          <a:p>
            <a:pPr defTabSz="609585">
              <a:defRPr/>
            </a:pPr>
            <a:fld id="{9DF67F17-3E1A-4193-A15F-15F53DD43041}" type="slidenum">
              <a:rPr lang="en-GB">
                <a:solidFill>
                  <a:srgbClr val="404955"/>
                </a:solidFill>
                <a:latin typeface="Arial"/>
              </a:rPr>
              <a:pPr defTabSz="609585">
                <a:defRPr/>
              </a:pPr>
              <a:t>23</a:t>
            </a:fld>
            <a:endParaRPr lang="en-GB" dirty="0">
              <a:solidFill>
                <a:srgbClr val="404955"/>
              </a:solidFill>
              <a:latin typeface="Arial"/>
            </a:endParaRPr>
          </a:p>
        </p:txBody>
      </p:sp>
      <p:sp>
        <p:nvSpPr>
          <p:cNvPr id="28" name="TextBox 27">
            <a:extLst>
              <a:ext uri="{FF2B5EF4-FFF2-40B4-BE49-F238E27FC236}">
                <a16:creationId xmlns:a16="http://schemas.microsoft.com/office/drawing/2014/main" id="{9B49CDD8-6DFD-EE90-36EE-EEECCA815E9D}"/>
              </a:ext>
            </a:extLst>
          </p:cNvPr>
          <p:cNvSpPr txBox="1"/>
          <p:nvPr/>
        </p:nvSpPr>
        <p:spPr>
          <a:xfrm>
            <a:off x="2163108" y="2039174"/>
            <a:ext cx="5458546" cy="461665"/>
          </a:xfrm>
          <a:prstGeom prst="rect">
            <a:avLst/>
          </a:prstGeom>
          <a:noFill/>
        </p:spPr>
        <p:txBody>
          <a:bodyPr wrap="none" rtlCol="0">
            <a:spAutoFit/>
          </a:bodyPr>
          <a:lstStyle/>
          <a:p>
            <a:pPr defTabSz="609585">
              <a:defRPr/>
            </a:pPr>
            <a:r>
              <a:rPr lang="en-GB" sz="2400" dirty="0">
                <a:solidFill>
                  <a:srgbClr val="404955"/>
                </a:solidFill>
                <a:latin typeface="Arial"/>
              </a:rPr>
              <a:t>Number of international patent families</a:t>
            </a:r>
          </a:p>
        </p:txBody>
      </p:sp>
      <p:pic>
        <p:nvPicPr>
          <p:cNvPr id="5" name="Picture 4">
            <a:extLst>
              <a:ext uri="{FF2B5EF4-FFF2-40B4-BE49-F238E27FC236}">
                <a16:creationId xmlns:a16="http://schemas.microsoft.com/office/drawing/2014/main" id="{BD11589A-B916-FA85-3626-5AA904139C0A}"/>
              </a:ext>
            </a:extLst>
          </p:cNvPr>
          <p:cNvPicPr>
            <a:picLocks noChangeAspect="1"/>
          </p:cNvPicPr>
          <p:nvPr/>
        </p:nvPicPr>
        <p:blipFill>
          <a:blip r:embed="rId3"/>
          <a:stretch>
            <a:fillRect/>
          </a:stretch>
        </p:blipFill>
        <p:spPr>
          <a:xfrm>
            <a:off x="915601" y="1966384"/>
            <a:ext cx="8549824" cy="4241888"/>
          </a:xfrm>
          <a:prstGeom prst="rect">
            <a:avLst/>
          </a:prstGeom>
        </p:spPr>
      </p:pic>
      <p:sp>
        <p:nvSpPr>
          <p:cNvPr id="7" name="Fußzeilenplatzhalter 49">
            <a:extLst>
              <a:ext uri="{FF2B5EF4-FFF2-40B4-BE49-F238E27FC236}">
                <a16:creationId xmlns:a16="http://schemas.microsoft.com/office/drawing/2014/main" id="{B954BA02-C20E-20C7-A675-B8E91231DAC4}"/>
              </a:ext>
            </a:extLst>
          </p:cNvPr>
          <p:cNvSpPr>
            <a:spLocks noGrp="1"/>
          </p:cNvSpPr>
          <p:nvPr>
            <p:ph type="ftr" sz="quarter" idx="11"/>
          </p:nvPr>
        </p:nvSpPr>
        <p:spPr>
          <a:xfrm>
            <a:off x="4534801" y="642217"/>
            <a:ext cx="7200000" cy="223567"/>
          </a:xfrm>
        </p:spPr>
        <p:txBody>
          <a:bodyPr/>
          <a:lstStyle/>
          <a:p>
            <a:pPr defTabSz="609585">
              <a:defRPr/>
            </a:pPr>
            <a:r>
              <a:rPr lang="en-US" dirty="0">
                <a:solidFill>
                  <a:srgbClr val="404955"/>
                </a:solidFill>
                <a:latin typeface="Arial"/>
              </a:rPr>
              <a:t>Patent insight report: Offshore wind energy</a:t>
            </a:r>
          </a:p>
        </p:txBody>
      </p:sp>
    </p:spTree>
    <p:extLst>
      <p:ext uri="{BB962C8B-B14F-4D97-AF65-F5344CB8AC3E}">
        <p14:creationId xmlns:p14="http://schemas.microsoft.com/office/powerpoint/2010/main" val="1785382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B8931-07C0-BDFB-ED3E-A50785B29594}"/>
              </a:ext>
            </a:extLst>
          </p:cNvPr>
          <p:cNvSpPr>
            <a:spLocks noGrp="1"/>
          </p:cNvSpPr>
          <p:nvPr>
            <p:ph type="title"/>
          </p:nvPr>
        </p:nvSpPr>
        <p:spPr>
          <a:xfrm>
            <a:off x="915601" y="1072285"/>
            <a:ext cx="10819200" cy="292967"/>
          </a:xfrm>
        </p:spPr>
        <p:txBody>
          <a:bodyPr/>
          <a:lstStyle/>
          <a:p>
            <a:r>
              <a:rPr lang="en-GB" dirty="0"/>
              <a:t>Maturity map</a:t>
            </a:r>
          </a:p>
        </p:txBody>
      </p:sp>
      <p:sp>
        <p:nvSpPr>
          <p:cNvPr id="9" name="Foliennummernplatzhalter 8">
            <a:extLst>
              <a:ext uri="{FF2B5EF4-FFF2-40B4-BE49-F238E27FC236}">
                <a16:creationId xmlns:a16="http://schemas.microsoft.com/office/drawing/2014/main" id="{8CD3373F-D8D7-4A73-AC3A-1BB7C7F1B4A3}"/>
              </a:ext>
            </a:extLst>
          </p:cNvPr>
          <p:cNvSpPr>
            <a:spLocks noGrp="1"/>
          </p:cNvSpPr>
          <p:nvPr>
            <p:ph type="sldNum" sz="quarter" idx="12"/>
          </p:nvPr>
        </p:nvSpPr>
        <p:spPr/>
        <p:txBody>
          <a:bodyPr/>
          <a:lstStyle/>
          <a:p>
            <a:pPr defTabSz="609585">
              <a:defRPr/>
            </a:pPr>
            <a:fld id="{9DF67F17-3E1A-4193-A15F-15F53DD43041}" type="slidenum">
              <a:rPr lang="en-GB">
                <a:solidFill>
                  <a:srgbClr val="404955"/>
                </a:solidFill>
                <a:latin typeface="Arial"/>
              </a:rPr>
              <a:pPr defTabSz="609585">
                <a:defRPr/>
              </a:pPr>
              <a:t>24</a:t>
            </a:fld>
            <a:endParaRPr lang="en-GB" dirty="0">
              <a:solidFill>
                <a:srgbClr val="404955"/>
              </a:solidFill>
              <a:latin typeface="Arial"/>
            </a:endParaRPr>
          </a:p>
        </p:txBody>
      </p:sp>
      <p:pic>
        <p:nvPicPr>
          <p:cNvPr id="5" name="Picture 4">
            <a:extLst>
              <a:ext uri="{FF2B5EF4-FFF2-40B4-BE49-F238E27FC236}">
                <a16:creationId xmlns:a16="http://schemas.microsoft.com/office/drawing/2014/main" id="{528EC8BA-006A-D65E-A9F4-9266B152FE96}"/>
              </a:ext>
            </a:extLst>
          </p:cNvPr>
          <p:cNvPicPr>
            <a:picLocks noChangeAspect="1"/>
          </p:cNvPicPr>
          <p:nvPr/>
        </p:nvPicPr>
        <p:blipFill rotWithShape="1">
          <a:blip r:embed="rId3"/>
          <a:srcRect l="5542" b="2421"/>
          <a:stretch/>
        </p:blipFill>
        <p:spPr>
          <a:xfrm>
            <a:off x="3688336" y="950784"/>
            <a:ext cx="5355504" cy="4866641"/>
          </a:xfrm>
          <a:prstGeom prst="rect">
            <a:avLst/>
          </a:prstGeom>
        </p:spPr>
      </p:pic>
      <p:sp>
        <p:nvSpPr>
          <p:cNvPr id="6" name="TextBox 5">
            <a:extLst>
              <a:ext uri="{FF2B5EF4-FFF2-40B4-BE49-F238E27FC236}">
                <a16:creationId xmlns:a16="http://schemas.microsoft.com/office/drawing/2014/main" id="{A3BE59FD-4DE0-0791-048A-3437776AE8F4}"/>
              </a:ext>
            </a:extLst>
          </p:cNvPr>
          <p:cNvSpPr txBox="1"/>
          <p:nvPr/>
        </p:nvSpPr>
        <p:spPr>
          <a:xfrm>
            <a:off x="4929157" y="5969563"/>
            <a:ext cx="2645276" cy="420564"/>
          </a:xfrm>
          <a:prstGeom prst="rect">
            <a:avLst/>
          </a:prstGeom>
          <a:noFill/>
        </p:spPr>
        <p:txBody>
          <a:bodyPr wrap="none" rtlCol="0">
            <a:spAutoFit/>
          </a:bodyPr>
          <a:lstStyle/>
          <a:p>
            <a:pPr defTabSz="609585">
              <a:defRPr/>
            </a:pPr>
            <a:r>
              <a:rPr lang="en-GB" sz="1867" dirty="0">
                <a:solidFill>
                  <a:srgbClr val="404955"/>
                </a:solidFill>
                <a:latin typeface="Arial"/>
              </a:rPr>
              <a:t>Number</a:t>
            </a:r>
            <a:r>
              <a:rPr lang="en-GB" sz="2133" dirty="0">
                <a:solidFill>
                  <a:srgbClr val="404955"/>
                </a:solidFill>
                <a:latin typeface="Arial"/>
              </a:rPr>
              <a:t> of applicants</a:t>
            </a:r>
          </a:p>
        </p:txBody>
      </p:sp>
      <p:sp>
        <p:nvSpPr>
          <p:cNvPr id="7" name="TextBox 6">
            <a:extLst>
              <a:ext uri="{FF2B5EF4-FFF2-40B4-BE49-F238E27FC236}">
                <a16:creationId xmlns:a16="http://schemas.microsoft.com/office/drawing/2014/main" id="{4C6CEB46-9A53-E424-9C33-8FF63F3C6649}"/>
              </a:ext>
            </a:extLst>
          </p:cNvPr>
          <p:cNvSpPr txBox="1"/>
          <p:nvPr/>
        </p:nvSpPr>
        <p:spPr>
          <a:xfrm rot="16200000">
            <a:off x="1199328" y="3462260"/>
            <a:ext cx="4272323" cy="379656"/>
          </a:xfrm>
          <a:prstGeom prst="rect">
            <a:avLst/>
          </a:prstGeom>
          <a:noFill/>
        </p:spPr>
        <p:txBody>
          <a:bodyPr wrap="none" rtlCol="0">
            <a:spAutoFit/>
          </a:bodyPr>
          <a:lstStyle/>
          <a:p>
            <a:pPr defTabSz="609585">
              <a:defRPr/>
            </a:pPr>
            <a:r>
              <a:rPr lang="en-GB" sz="1867" dirty="0">
                <a:solidFill>
                  <a:srgbClr val="404955"/>
                </a:solidFill>
                <a:latin typeface="Arial"/>
              </a:rPr>
              <a:t>Number of international patent families</a:t>
            </a:r>
          </a:p>
        </p:txBody>
      </p:sp>
      <p:sp>
        <p:nvSpPr>
          <p:cNvPr id="4" name="Fußzeilenplatzhalter 49">
            <a:extLst>
              <a:ext uri="{FF2B5EF4-FFF2-40B4-BE49-F238E27FC236}">
                <a16:creationId xmlns:a16="http://schemas.microsoft.com/office/drawing/2014/main" id="{F6C9F48A-D87E-0FE6-5312-0E38A84F381E}"/>
              </a:ext>
            </a:extLst>
          </p:cNvPr>
          <p:cNvSpPr>
            <a:spLocks noGrp="1"/>
          </p:cNvSpPr>
          <p:nvPr>
            <p:ph type="ftr" sz="quarter" idx="11"/>
          </p:nvPr>
        </p:nvSpPr>
        <p:spPr>
          <a:xfrm>
            <a:off x="4534801" y="642217"/>
            <a:ext cx="7200000" cy="223567"/>
          </a:xfrm>
        </p:spPr>
        <p:txBody>
          <a:bodyPr/>
          <a:lstStyle/>
          <a:p>
            <a:pPr defTabSz="609585">
              <a:defRPr/>
            </a:pPr>
            <a:r>
              <a:rPr lang="en-US" dirty="0">
                <a:solidFill>
                  <a:srgbClr val="404955"/>
                </a:solidFill>
                <a:latin typeface="Arial"/>
              </a:rPr>
              <a:t>Patent insight report: Offshore wind energy</a:t>
            </a:r>
          </a:p>
        </p:txBody>
      </p:sp>
    </p:spTree>
    <p:extLst>
      <p:ext uri="{BB962C8B-B14F-4D97-AF65-F5344CB8AC3E}">
        <p14:creationId xmlns:p14="http://schemas.microsoft.com/office/powerpoint/2010/main" val="3224117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B8931-07C0-BDFB-ED3E-A50785B29594}"/>
              </a:ext>
            </a:extLst>
          </p:cNvPr>
          <p:cNvSpPr>
            <a:spLocks noGrp="1"/>
          </p:cNvSpPr>
          <p:nvPr>
            <p:ph type="title"/>
          </p:nvPr>
        </p:nvSpPr>
        <p:spPr>
          <a:xfrm>
            <a:off x="915601" y="1072284"/>
            <a:ext cx="10819200" cy="568257"/>
          </a:xfrm>
        </p:spPr>
        <p:txBody>
          <a:bodyPr/>
          <a:lstStyle/>
          <a:p>
            <a:r>
              <a:rPr lang="en-GB" dirty="0"/>
              <a:t>Offshore wind energy: </a:t>
            </a:r>
            <a:r>
              <a:rPr lang="en-GB" i="1" dirty="0"/>
              <a:t>Energy </a:t>
            </a:r>
            <a:r>
              <a:rPr lang="en-GB" i="1" dirty="0" err="1"/>
              <a:t>storagE</a:t>
            </a:r>
            <a:r>
              <a:rPr lang="en-GB" i="1" dirty="0"/>
              <a:t> </a:t>
            </a:r>
            <a:r>
              <a:rPr lang="en-GB" dirty="0"/>
              <a:t>(QD - IPF)</a:t>
            </a:r>
            <a:endParaRPr lang="en-GB" dirty="0">
              <a:solidFill>
                <a:schemeClr val="accent6"/>
              </a:solidFill>
            </a:endParaRPr>
          </a:p>
        </p:txBody>
      </p:sp>
      <p:sp>
        <p:nvSpPr>
          <p:cNvPr id="9" name="Foliennummernplatzhalter 8">
            <a:extLst>
              <a:ext uri="{FF2B5EF4-FFF2-40B4-BE49-F238E27FC236}">
                <a16:creationId xmlns:a16="http://schemas.microsoft.com/office/drawing/2014/main" id="{8CD3373F-D8D7-4A73-AC3A-1BB7C7F1B4A3}"/>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DF67F17-3E1A-4193-A15F-15F53DD43041}" type="slidenum">
              <a:rPr kumimoji="0" lang="en-GB" sz="1067" b="0" i="0" u="none" strike="noStrike" kern="1200" cap="none" spc="0" normalizeH="0" baseline="0" noProof="0">
                <a:ln>
                  <a:noFill/>
                </a:ln>
                <a:solidFill>
                  <a:srgbClr val="404955"/>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GB" sz="1067" b="0" i="0" u="none" strike="noStrike" kern="1200" cap="none" spc="0" normalizeH="0" baseline="0" noProof="0" dirty="0">
              <a:ln>
                <a:noFill/>
              </a:ln>
              <a:solidFill>
                <a:srgbClr val="404955"/>
              </a:solidFill>
              <a:effectLst/>
              <a:uLnTx/>
              <a:uFillTx/>
              <a:latin typeface="Arial"/>
              <a:ea typeface="+mn-ea"/>
              <a:cs typeface="+mn-cs"/>
            </a:endParaRPr>
          </a:p>
        </p:txBody>
      </p:sp>
      <p:sp>
        <p:nvSpPr>
          <p:cNvPr id="3" name="Fußzeilenplatzhalter 49">
            <a:extLst>
              <a:ext uri="{FF2B5EF4-FFF2-40B4-BE49-F238E27FC236}">
                <a16:creationId xmlns:a16="http://schemas.microsoft.com/office/drawing/2014/main" id="{72EC0C00-6E33-C387-592E-3F7FE5A4155E}"/>
              </a:ext>
            </a:extLst>
          </p:cNvPr>
          <p:cNvSpPr>
            <a:spLocks noGrp="1"/>
          </p:cNvSpPr>
          <p:nvPr>
            <p:ph type="ftr" sz="quarter" idx="11"/>
          </p:nvPr>
        </p:nvSpPr>
        <p:spPr>
          <a:xfrm>
            <a:off x="4534801" y="642217"/>
            <a:ext cx="7200000" cy="223567"/>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all" spc="0" normalizeH="0" baseline="0" noProof="0" dirty="0">
                <a:ln>
                  <a:noFill/>
                </a:ln>
                <a:solidFill>
                  <a:srgbClr val="404955"/>
                </a:solidFill>
                <a:effectLst/>
                <a:uLnTx/>
                <a:uFillTx/>
                <a:latin typeface="Arial"/>
                <a:ea typeface="+mn-ea"/>
                <a:cs typeface="+mn-cs"/>
              </a:rPr>
              <a:t>Patent insight report: Offshore wind energy</a:t>
            </a:r>
          </a:p>
        </p:txBody>
      </p:sp>
      <p:pic>
        <p:nvPicPr>
          <p:cNvPr id="7" name="Picture 6">
            <a:extLst>
              <a:ext uri="{FF2B5EF4-FFF2-40B4-BE49-F238E27FC236}">
                <a16:creationId xmlns:a16="http://schemas.microsoft.com/office/drawing/2014/main" id="{A8D6C5BC-740E-F067-7D9B-1565746DA925}"/>
              </a:ext>
            </a:extLst>
          </p:cNvPr>
          <p:cNvPicPr>
            <a:picLocks noChangeAspect="1"/>
          </p:cNvPicPr>
          <p:nvPr/>
        </p:nvPicPr>
        <p:blipFill>
          <a:blip r:embed="rId3"/>
          <a:stretch>
            <a:fillRect/>
          </a:stretch>
        </p:blipFill>
        <p:spPr>
          <a:xfrm>
            <a:off x="915601" y="1847041"/>
            <a:ext cx="5295004" cy="3636723"/>
          </a:xfrm>
          <a:prstGeom prst="rect">
            <a:avLst/>
          </a:prstGeom>
        </p:spPr>
      </p:pic>
      <p:pic>
        <p:nvPicPr>
          <p:cNvPr id="10" name="Picture 9">
            <a:extLst>
              <a:ext uri="{FF2B5EF4-FFF2-40B4-BE49-F238E27FC236}">
                <a16:creationId xmlns:a16="http://schemas.microsoft.com/office/drawing/2014/main" id="{ED5889A4-87C3-4DA1-1B52-B3C870215793}"/>
              </a:ext>
            </a:extLst>
          </p:cNvPr>
          <p:cNvPicPr>
            <a:picLocks noChangeAspect="1"/>
          </p:cNvPicPr>
          <p:nvPr/>
        </p:nvPicPr>
        <p:blipFill>
          <a:blip r:embed="rId4"/>
          <a:stretch>
            <a:fillRect/>
          </a:stretch>
        </p:blipFill>
        <p:spPr>
          <a:xfrm>
            <a:off x="6494071" y="1934605"/>
            <a:ext cx="5240730" cy="3654631"/>
          </a:xfrm>
          <a:prstGeom prst="rect">
            <a:avLst/>
          </a:prstGeom>
        </p:spPr>
      </p:pic>
    </p:spTree>
    <p:extLst>
      <p:ext uri="{BB962C8B-B14F-4D97-AF65-F5344CB8AC3E}">
        <p14:creationId xmlns:p14="http://schemas.microsoft.com/office/powerpoint/2010/main" val="2759354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B8931-07C0-BDFB-ED3E-A50785B29594}"/>
              </a:ext>
            </a:extLst>
          </p:cNvPr>
          <p:cNvSpPr>
            <a:spLocks noGrp="1"/>
          </p:cNvSpPr>
          <p:nvPr>
            <p:ph type="title"/>
          </p:nvPr>
        </p:nvSpPr>
        <p:spPr>
          <a:xfrm>
            <a:off x="915601" y="1072284"/>
            <a:ext cx="10819200" cy="568257"/>
          </a:xfrm>
        </p:spPr>
        <p:txBody>
          <a:bodyPr/>
          <a:lstStyle/>
          <a:p>
            <a:r>
              <a:rPr lang="en-GB" dirty="0"/>
              <a:t>Offshore wind energy: </a:t>
            </a:r>
            <a:r>
              <a:rPr lang="en-GB" i="1" dirty="0"/>
              <a:t>floating foundation  </a:t>
            </a:r>
            <a:r>
              <a:rPr lang="en-GB" dirty="0"/>
              <a:t>(QB - IPF)</a:t>
            </a:r>
            <a:endParaRPr lang="en-GB" dirty="0">
              <a:solidFill>
                <a:schemeClr val="accent6"/>
              </a:solidFill>
            </a:endParaRPr>
          </a:p>
        </p:txBody>
      </p:sp>
      <p:sp>
        <p:nvSpPr>
          <p:cNvPr id="9" name="Foliennummernplatzhalter 8">
            <a:extLst>
              <a:ext uri="{FF2B5EF4-FFF2-40B4-BE49-F238E27FC236}">
                <a16:creationId xmlns:a16="http://schemas.microsoft.com/office/drawing/2014/main" id="{8CD3373F-D8D7-4A73-AC3A-1BB7C7F1B4A3}"/>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DF67F17-3E1A-4193-A15F-15F53DD43041}" type="slidenum">
              <a:rPr kumimoji="0" lang="en-GB" sz="1067" b="0" i="0" u="none" strike="noStrike" kern="1200" cap="none" spc="0" normalizeH="0" baseline="0" noProof="0">
                <a:ln>
                  <a:noFill/>
                </a:ln>
                <a:solidFill>
                  <a:srgbClr val="404955"/>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GB" sz="1067" b="0" i="0" u="none" strike="noStrike" kern="1200" cap="none" spc="0" normalizeH="0" baseline="0" noProof="0" dirty="0">
              <a:ln>
                <a:noFill/>
              </a:ln>
              <a:solidFill>
                <a:srgbClr val="404955"/>
              </a:solidFill>
              <a:effectLst/>
              <a:uLnTx/>
              <a:uFillTx/>
              <a:latin typeface="Arial"/>
              <a:ea typeface="+mn-ea"/>
              <a:cs typeface="+mn-cs"/>
            </a:endParaRPr>
          </a:p>
        </p:txBody>
      </p:sp>
      <p:sp>
        <p:nvSpPr>
          <p:cNvPr id="3" name="Fußzeilenplatzhalter 49">
            <a:extLst>
              <a:ext uri="{FF2B5EF4-FFF2-40B4-BE49-F238E27FC236}">
                <a16:creationId xmlns:a16="http://schemas.microsoft.com/office/drawing/2014/main" id="{72EC0C00-6E33-C387-592E-3F7FE5A4155E}"/>
              </a:ext>
            </a:extLst>
          </p:cNvPr>
          <p:cNvSpPr>
            <a:spLocks noGrp="1"/>
          </p:cNvSpPr>
          <p:nvPr>
            <p:ph type="ftr" sz="quarter" idx="11"/>
          </p:nvPr>
        </p:nvSpPr>
        <p:spPr>
          <a:xfrm>
            <a:off x="4534801" y="642217"/>
            <a:ext cx="7200000" cy="223567"/>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all" spc="0" normalizeH="0" baseline="0" noProof="0" dirty="0">
                <a:ln>
                  <a:noFill/>
                </a:ln>
                <a:solidFill>
                  <a:srgbClr val="404955"/>
                </a:solidFill>
                <a:effectLst/>
                <a:uLnTx/>
                <a:uFillTx/>
                <a:latin typeface="Arial"/>
                <a:ea typeface="+mn-ea"/>
                <a:cs typeface="+mn-cs"/>
              </a:rPr>
              <a:t>Patent insight report: Offshore wind energy</a:t>
            </a:r>
          </a:p>
        </p:txBody>
      </p:sp>
      <p:pic>
        <p:nvPicPr>
          <p:cNvPr id="14" name="Picture 13">
            <a:extLst>
              <a:ext uri="{FF2B5EF4-FFF2-40B4-BE49-F238E27FC236}">
                <a16:creationId xmlns:a16="http://schemas.microsoft.com/office/drawing/2014/main" id="{6BCF39CC-79DB-0D6F-A76B-F195EE745E7D}"/>
              </a:ext>
            </a:extLst>
          </p:cNvPr>
          <p:cNvPicPr>
            <a:picLocks noChangeAspect="1"/>
          </p:cNvPicPr>
          <p:nvPr/>
        </p:nvPicPr>
        <p:blipFill>
          <a:blip r:embed="rId3"/>
          <a:stretch>
            <a:fillRect/>
          </a:stretch>
        </p:blipFill>
        <p:spPr>
          <a:xfrm>
            <a:off x="915601" y="1777740"/>
            <a:ext cx="4797570" cy="4243680"/>
          </a:xfrm>
          <a:prstGeom prst="rect">
            <a:avLst/>
          </a:prstGeom>
        </p:spPr>
      </p:pic>
      <p:pic>
        <p:nvPicPr>
          <p:cNvPr id="16" name="Picture 15">
            <a:extLst>
              <a:ext uri="{FF2B5EF4-FFF2-40B4-BE49-F238E27FC236}">
                <a16:creationId xmlns:a16="http://schemas.microsoft.com/office/drawing/2014/main" id="{C5B4D0B9-1C74-DAC5-91F2-56FA9D54CAD5}"/>
              </a:ext>
            </a:extLst>
          </p:cNvPr>
          <p:cNvPicPr>
            <a:picLocks noChangeAspect="1"/>
          </p:cNvPicPr>
          <p:nvPr/>
        </p:nvPicPr>
        <p:blipFill>
          <a:blip r:embed="rId4"/>
          <a:stretch>
            <a:fillRect/>
          </a:stretch>
        </p:blipFill>
        <p:spPr>
          <a:xfrm>
            <a:off x="5892453" y="1847041"/>
            <a:ext cx="5977077" cy="3938675"/>
          </a:xfrm>
          <a:prstGeom prst="rect">
            <a:avLst/>
          </a:prstGeom>
        </p:spPr>
      </p:pic>
    </p:spTree>
    <p:extLst>
      <p:ext uri="{BB962C8B-B14F-4D97-AF65-F5344CB8AC3E}">
        <p14:creationId xmlns:p14="http://schemas.microsoft.com/office/powerpoint/2010/main" val="2910879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B8931-07C0-BDFB-ED3E-A50785B29594}"/>
              </a:ext>
            </a:extLst>
          </p:cNvPr>
          <p:cNvSpPr>
            <a:spLocks noGrp="1"/>
          </p:cNvSpPr>
          <p:nvPr>
            <p:ph type="title"/>
          </p:nvPr>
        </p:nvSpPr>
        <p:spPr>
          <a:xfrm>
            <a:off x="915601" y="1072284"/>
            <a:ext cx="10819200" cy="738664"/>
          </a:xfrm>
        </p:spPr>
        <p:txBody>
          <a:bodyPr/>
          <a:lstStyle/>
          <a:p>
            <a:r>
              <a:rPr lang="en-GB" dirty="0"/>
              <a:t>Offshore wind energy: </a:t>
            </a:r>
            <a:r>
              <a:rPr lang="en-GB" i="1" dirty="0"/>
              <a:t>Power Transmission </a:t>
            </a:r>
            <a:r>
              <a:rPr lang="en-GB" dirty="0"/>
              <a:t>- </a:t>
            </a:r>
            <a:r>
              <a:rPr lang="en-GB" dirty="0">
                <a:solidFill>
                  <a:schemeClr val="accent6"/>
                </a:solidFill>
              </a:rPr>
              <a:t>Technology</a:t>
            </a:r>
          </a:p>
        </p:txBody>
      </p:sp>
      <p:sp>
        <p:nvSpPr>
          <p:cNvPr id="9" name="Foliennummernplatzhalter 8">
            <a:extLst>
              <a:ext uri="{FF2B5EF4-FFF2-40B4-BE49-F238E27FC236}">
                <a16:creationId xmlns:a16="http://schemas.microsoft.com/office/drawing/2014/main" id="{8CD3373F-D8D7-4A73-AC3A-1BB7C7F1B4A3}"/>
              </a:ext>
            </a:extLst>
          </p:cNvPr>
          <p:cNvSpPr>
            <a:spLocks noGrp="1"/>
          </p:cNvSpPr>
          <p:nvPr>
            <p:ph type="sldNum" sz="quarter" idx="12"/>
          </p:nvPr>
        </p:nvSpPr>
        <p:spPr/>
        <p:txBody>
          <a:bodyPr/>
          <a:lstStyle/>
          <a:p>
            <a:pPr defTabSz="609585">
              <a:defRPr/>
            </a:pPr>
            <a:fld id="{9DF67F17-3E1A-4193-A15F-15F53DD43041}" type="slidenum">
              <a:rPr lang="en-GB">
                <a:solidFill>
                  <a:srgbClr val="404955"/>
                </a:solidFill>
                <a:latin typeface="Arial"/>
              </a:rPr>
              <a:pPr defTabSz="609585">
                <a:defRPr/>
              </a:pPr>
              <a:t>27</a:t>
            </a:fld>
            <a:endParaRPr lang="en-GB" dirty="0">
              <a:solidFill>
                <a:srgbClr val="404955"/>
              </a:solidFill>
              <a:latin typeface="Arial"/>
            </a:endParaRPr>
          </a:p>
        </p:txBody>
      </p:sp>
      <p:pic>
        <p:nvPicPr>
          <p:cNvPr id="4" name="Picture 3">
            <a:extLst>
              <a:ext uri="{FF2B5EF4-FFF2-40B4-BE49-F238E27FC236}">
                <a16:creationId xmlns:a16="http://schemas.microsoft.com/office/drawing/2014/main" id="{A924FE20-A881-DE49-755C-688C764558BF}"/>
              </a:ext>
            </a:extLst>
          </p:cNvPr>
          <p:cNvPicPr>
            <a:picLocks noChangeAspect="1"/>
          </p:cNvPicPr>
          <p:nvPr/>
        </p:nvPicPr>
        <p:blipFill rotWithShape="1">
          <a:blip r:embed="rId3"/>
          <a:srcRect l="-36" t="1071" r="36" b="6881"/>
          <a:stretch/>
        </p:blipFill>
        <p:spPr>
          <a:xfrm>
            <a:off x="912284" y="1966384"/>
            <a:ext cx="9282376" cy="3553675"/>
          </a:xfrm>
          <a:prstGeom prst="rect">
            <a:avLst/>
          </a:prstGeom>
        </p:spPr>
      </p:pic>
      <p:sp>
        <p:nvSpPr>
          <p:cNvPr id="3" name="Fußzeilenplatzhalter 49">
            <a:extLst>
              <a:ext uri="{FF2B5EF4-FFF2-40B4-BE49-F238E27FC236}">
                <a16:creationId xmlns:a16="http://schemas.microsoft.com/office/drawing/2014/main" id="{72EC0C00-6E33-C387-592E-3F7FE5A4155E}"/>
              </a:ext>
            </a:extLst>
          </p:cNvPr>
          <p:cNvSpPr>
            <a:spLocks noGrp="1"/>
          </p:cNvSpPr>
          <p:nvPr>
            <p:ph type="ftr" sz="quarter" idx="11"/>
          </p:nvPr>
        </p:nvSpPr>
        <p:spPr>
          <a:xfrm>
            <a:off x="4534801" y="642217"/>
            <a:ext cx="7200000" cy="223567"/>
          </a:xfrm>
        </p:spPr>
        <p:txBody>
          <a:bodyPr/>
          <a:lstStyle/>
          <a:p>
            <a:pPr defTabSz="609585">
              <a:defRPr/>
            </a:pPr>
            <a:r>
              <a:rPr lang="en-US" dirty="0">
                <a:solidFill>
                  <a:srgbClr val="404955"/>
                </a:solidFill>
                <a:latin typeface="Arial"/>
              </a:rPr>
              <a:t>Patent insight report: Offshore wind energy</a:t>
            </a:r>
          </a:p>
        </p:txBody>
      </p:sp>
      <p:sp>
        <p:nvSpPr>
          <p:cNvPr id="5" name="Rectangle: Rounded Corners 4">
            <a:extLst>
              <a:ext uri="{FF2B5EF4-FFF2-40B4-BE49-F238E27FC236}">
                <a16:creationId xmlns:a16="http://schemas.microsoft.com/office/drawing/2014/main" id="{FDD65789-9216-3796-D514-45A404910F77}"/>
              </a:ext>
            </a:extLst>
          </p:cNvPr>
          <p:cNvSpPr/>
          <p:nvPr/>
        </p:nvSpPr>
        <p:spPr>
          <a:xfrm>
            <a:off x="7197969" y="3649784"/>
            <a:ext cx="2996691" cy="1939741"/>
          </a:xfrm>
          <a:prstGeom prst="round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FFFFFF"/>
              </a:solidFill>
              <a:latin typeface="Arial"/>
            </a:endParaRPr>
          </a:p>
        </p:txBody>
      </p:sp>
    </p:spTree>
    <p:extLst>
      <p:ext uri="{BB962C8B-B14F-4D97-AF65-F5344CB8AC3E}">
        <p14:creationId xmlns:p14="http://schemas.microsoft.com/office/powerpoint/2010/main" val="1257705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B8931-07C0-BDFB-ED3E-A50785B29594}"/>
              </a:ext>
            </a:extLst>
          </p:cNvPr>
          <p:cNvSpPr>
            <a:spLocks noGrp="1"/>
          </p:cNvSpPr>
          <p:nvPr>
            <p:ph type="title"/>
          </p:nvPr>
        </p:nvSpPr>
        <p:spPr>
          <a:xfrm>
            <a:off x="915601" y="1072284"/>
            <a:ext cx="10819200" cy="738664"/>
          </a:xfrm>
        </p:spPr>
        <p:txBody>
          <a:bodyPr/>
          <a:lstStyle/>
          <a:p>
            <a:r>
              <a:rPr lang="en-GB" dirty="0"/>
              <a:t>Offshore wind energy: </a:t>
            </a:r>
            <a:r>
              <a:rPr lang="en-GB" i="1" dirty="0"/>
              <a:t>Power Transmission </a:t>
            </a:r>
            <a:r>
              <a:rPr lang="en-GB" dirty="0"/>
              <a:t>- </a:t>
            </a:r>
            <a:r>
              <a:rPr lang="en-GB" dirty="0">
                <a:solidFill>
                  <a:schemeClr val="accent6"/>
                </a:solidFill>
              </a:rPr>
              <a:t>Countries</a:t>
            </a:r>
          </a:p>
        </p:txBody>
      </p:sp>
      <p:sp>
        <p:nvSpPr>
          <p:cNvPr id="9" name="Foliennummernplatzhalter 8">
            <a:extLst>
              <a:ext uri="{FF2B5EF4-FFF2-40B4-BE49-F238E27FC236}">
                <a16:creationId xmlns:a16="http://schemas.microsoft.com/office/drawing/2014/main" id="{8CD3373F-D8D7-4A73-AC3A-1BB7C7F1B4A3}"/>
              </a:ext>
            </a:extLst>
          </p:cNvPr>
          <p:cNvSpPr>
            <a:spLocks noGrp="1"/>
          </p:cNvSpPr>
          <p:nvPr>
            <p:ph type="sldNum" sz="quarter" idx="12"/>
          </p:nvPr>
        </p:nvSpPr>
        <p:spPr/>
        <p:txBody>
          <a:bodyPr/>
          <a:lstStyle/>
          <a:p>
            <a:pPr defTabSz="609585">
              <a:defRPr/>
            </a:pPr>
            <a:fld id="{9DF67F17-3E1A-4193-A15F-15F53DD43041}" type="slidenum">
              <a:rPr lang="en-GB">
                <a:solidFill>
                  <a:srgbClr val="404955"/>
                </a:solidFill>
                <a:latin typeface="Arial"/>
              </a:rPr>
              <a:pPr defTabSz="609585">
                <a:defRPr/>
              </a:pPr>
              <a:t>28</a:t>
            </a:fld>
            <a:endParaRPr lang="en-GB" dirty="0">
              <a:solidFill>
                <a:srgbClr val="404955"/>
              </a:solidFill>
              <a:latin typeface="Arial"/>
            </a:endParaRPr>
          </a:p>
        </p:txBody>
      </p:sp>
      <p:pic>
        <p:nvPicPr>
          <p:cNvPr id="6" name="Picture 5">
            <a:extLst>
              <a:ext uri="{FF2B5EF4-FFF2-40B4-BE49-F238E27FC236}">
                <a16:creationId xmlns:a16="http://schemas.microsoft.com/office/drawing/2014/main" id="{C87EEF9A-313C-8A76-CD4A-C5056627EF59}"/>
              </a:ext>
            </a:extLst>
          </p:cNvPr>
          <p:cNvPicPr>
            <a:picLocks noChangeAspect="1"/>
          </p:cNvPicPr>
          <p:nvPr/>
        </p:nvPicPr>
        <p:blipFill rotWithShape="1">
          <a:blip r:embed="rId3"/>
          <a:srcRect r="6767"/>
          <a:stretch/>
        </p:blipFill>
        <p:spPr>
          <a:xfrm>
            <a:off x="979849" y="2250474"/>
            <a:ext cx="8190331" cy="2796580"/>
          </a:xfrm>
          <a:prstGeom prst="rect">
            <a:avLst/>
          </a:prstGeom>
        </p:spPr>
      </p:pic>
      <p:pic>
        <p:nvPicPr>
          <p:cNvPr id="8" name="Picture 7">
            <a:extLst>
              <a:ext uri="{FF2B5EF4-FFF2-40B4-BE49-F238E27FC236}">
                <a16:creationId xmlns:a16="http://schemas.microsoft.com/office/drawing/2014/main" id="{641E04D3-F479-6B59-0C34-93EA5940DA4B}"/>
              </a:ext>
            </a:extLst>
          </p:cNvPr>
          <p:cNvPicPr>
            <a:picLocks noChangeAspect="1"/>
          </p:cNvPicPr>
          <p:nvPr/>
        </p:nvPicPr>
        <p:blipFill>
          <a:blip r:embed="rId4"/>
          <a:stretch>
            <a:fillRect/>
          </a:stretch>
        </p:blipFill>
        <p:spPr>
          <a:xfrm>
            <a:off x="1488471" y="5123381"/>
            <a:ext cx="7554552" cy="363199"/>
          </a:xfrm>
          <a:prstGeom prst="rect">
            <a:avLst/>
          </a:prstGeom>
        </p:spPr>
      </p:pic>
      <p:sp>
        <p:nvSpPr>
          <p:cNvPr id="3" name="Fußzeilenplatzhalter 49">
            <a:extLst>
              <a:ext uri="{FF2B5EF4-FFF2-40B4-BE49-F238E27FC236}">
                <a16:creationId xmlns:a16="http://schemas.microsoft.com/office/drawing/2014/main" id="{235E7CB9-22BA-DA73-8AAE-BDABB3E26423}"/>
              </a:ext>
            </a:extLst>
          </p:cNvPr>
          <p:cNvSpPr>
            <a:spLocks noGrp="1"/>
          </p:cNvSpPr>
          <p:nvPr>
            <p:ph type="ftr" sz="quarter" idx="11"/>
          </p:nvPr>
        </p:nvSpPr>
        <p:spPr>
          <a:xfrm>
            <a:off x="4534801" y="642217"/>
            <a:ext cx="7200000" cy="223567"/>
          </a:xfrm>
        </p:spPr>
        <p:txBody>
          <a:bodyPr/>
          <a:lstStyle/>
          <a:p>
            <a:pPr defTabSz="609585">
              <a:defRPr/>
            </a:pPr>
            <a:r>
              <a:rPr lang="en-US" dirty="0">
                <a:solidFill>
                  <a:srgbClr val="404955"/>
                </a:solidFill>
                <a:latin typeface="Arial"/>
              </a:rPr>
              <a:t>Patent insight report: Offshore wind energy</a:t>
            </a:r>
          </a:p>
        </p:txBody>
      </p:sp>
    </p:spTree>
    <p:extLst>
      <p:ext uri="{BB962C8B-B14F-4D97-AF65-F5344CB8AC3E}">
        <p14:creationId xmlns:p14="http://schemas.microsoft.com/office/powerpoint/2010/main" val="4190182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B8931-07C0-BDFB-ED3E-A50785B29594}"/>
              </a:ext>
            </a:extLst>
          </p:cNvPr>
          <p:cNvSpPr>
            <a:spLocks noGrp="1"/>
          </p:cNvSpPr>
          <p:nvPr>
            <p:ph type="title"/>
          </p:nvPr>
        </p:nvSpPr>
        <p:spPr>
          <a:xfrm>
            <a:off x="915601" y="1072284"/>
            <a:ext cx="10819200" cy="738664"/>
          </a:xfrm>
        </p:spPr>
        <p:txBody>
          <a:bodyPr/>
          <a:lstStyle/>
          <a:p>
            <a:r>
              <a:rPr lang="en-GB" dirty="0"/>
              <a:t>Combining Offshore wind energy with aquaculture</a:t>
            </a:r>
            <a:endParaRPr lang="en-GB" dirty="0">
              <a:solidFill>
                <a:schemeClr val="accent6"/>
              </a:solidFill>
            </a:endParaRPr>
          </a:p>
        </p:txBody>
      </p:sp>
      <p:sp>
        <p:nvSpPr>
          <p:cNvPr id="9" name="Foliennummernplatzhalter 8">
            <a:extLst>
              <a:ext uri="{FF2B5EF4-FFF2-40B4-BE49-F238E27FC236}">
                <a16:creationId xmlns:a16="http://schemas.microsoft.com/office/drawing/2014/main" id="{8CD3373F-D8D7-4A73-AC3A-1BB7C7F1B4A3}"/>
              </a:ext>
            </a:extLst>
          </p:cNvPr>
          <p:cNvSpPr>
            <a:spLocks noGrp="1"/>
          </p:cNvSpPr>
          <p:nvPr>
            <p:ph type="sldNum" sz="quarter" idx="12"/>
          </p:nvPr>
        </p:nvSpPr>
        <p:spPr/>
        <p:txBody>
          <a:bodyPr/>
          <a:lstStyle/>
          <a:p>
            <a:pPr defTabSz="609585">
              <a:defRPr/>
            </a:pPr>
            <a:fld id="{9DF67F17-3E1A-4193-A15F-15F53DD43041}" type="slidenum">
              <a:rPr lang="en-GB">
                <a:solidFill>
                  <a:srgbClr val="404955"/>
                </a:solidFill>
                <a:latin typeface="Arial"/>
              </a:rPr>
              <a:pPr defTabSz="609585">
                <a:defRPr/>
              </a:pPr>
              <a:t>29</a:t>
            </a:fld>
            <a:endParaRPr lang="en-GB" dirty="0">
              <a:solidFill>
                <a:srgbClr val="404955"/>
              </a:solidFill>
              <a:latin typeface="Arial"/>
            </a:endParaRPr>
          </a:p>
        </p:txBody>
      </p:sp>
      <p:pic>
        <p:nvPicPr>
          <p:cNvPr id="5" name="Picture 4">
            <a:extLst>
              <a:ext uri="{FF2B5EF4-FFF2-40B4-BE49-F238E27FC236}">
                <a16:creationId xmlns:a16="http://schemas.microsoft.com/office/drawing/2014/main" id="{8A468931-6B34-B373-F46A-3EFF277A5D5C}"/>
              </a:ext>
            </a:extLst>
          </p:cNvPr>
          <p:cNvPicPr>
            <a:picLocks noChangeAspect="1"/>
          </p:cNvPicPr>
          <p:nvPr/>
        </p:nvPicPr>
        <p:blipFill rotWithShape="1">
          <a:blip r:embed="rId3"/>
          <a:srcRect r="2228" b="3295"/>
          <a:stretch/>
        </p:blipFill>
        <p:spPr>
          <a:xfrm>
            <a:off x="915601" y="1966385"/>
            <a:ext cx="3938761" cy="4316609"/>
          </a:xfrm>
          <a:prstGeom prst="rect">
            <a:avLst/>
          </a:prstGeom>
        </p:spPr>
      </p:pic>
      <p:pic>
        <p:nvPicPr>
          <p:cNvPr id="7" name="Picture 6">
            <a:extLst>
              <a:ext uri="{FF2B5EF4-FFF2-40B4-BE49-F238E27FC236}">
                <a16:creationId xmlns:a16="http://schemas.microsoft.com/office/drawing/2014/main" id="{7A2CABEA-401A-2BA5-CBD3-ED01E31A71C1}"/>
              </a:ext>
            </a:extLst>
          </p:cNvPr>
          <p:cNvPicPr>
            <a:picLocks noChangeAspect="1"/>
          </p:cNvPicPr>
          <p:nvPr/>
        </p:nvPicPr>
        <p:blipFill>
          <a:blip r:embed="rId4"/>
          <a:stretch>
            <a:fillRect/>
          </a:stretch>
        </p:blipFill>
        <p:spPr>
          <a:xfrm>
            <a:off x="5141390" y="2203475"/>
            <a:ext cx="6414831" cy="3842427"/>
          </a:xfrm>
          <a:prstGeom prst="rect">
            <a:avLst/>
          </a:prstGeom>
        </p:spPr>
      </p:pic>
      <p:sp>
        <p:nvSpPr>
          <p:cNvPr id="3" name="Fußzeilenplatzhalter 49">
            <a:extLst>
              <a:ext uri="{FF2B5EF4-FFF2-40B4-BE49-F238E27FC236}">
                <a16:creationId xmlns:a16="http://schemas.microsoft.com/office/drawing/2014/main" id="{EBD0167C-7FB8-0115-664B-6E5A533A18DB}"/>
              </a:ext>
            </a:extLst>
          </p:cNvPr>
          <p:cNvSpPr>
            <a:spLocks noGrp="1"/>
          </p:cNvSpPr>
          <p:nvPr>
            <p:ph type="ftr" sz="quarter" idx="11"/>
          </p:nvPr>
        </p:nvSpPr>
        <p:spPr>
          <a:xfrm>
            <a:off x="4534801" y="642217"/>
            <a:ext cx="7200000" cy="223567"/>
          </a:xfrm>
        </p:spPr>
        <p:txBody>
          <a:bodyPr/>
          <a:lstStyle/>
          <a:p>
            <a:pPr defTabSz="609585">
              <a:defRPr/>
            </a:pPr>
            <a:r>
              <a:rPr lang="en-US" dirty="0">
                <a:solidFill>
                  <a:srgbClr val="404955"/>
                </a:solidFill>
                <a:latin typeface="Arial"/>
              </a:rPr>
              <a:t>Patent insight report: Offshore wind energy</a:t>
            </a:r>
          </a:p>
        </p:txBody>
      </p:sp>
    </p:spTree>
    <p:extLst>
      <p:ext uri="{BB962C8B-B14F-4D97-AF65-F5344CB8AC3E}">
        <p14:creationId xmlns:p14="http://schemas.microsoft.com/office/powerpoint/2010/main" val="1944192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8120F1-CE57-3F40-B4E3-72D28934CC24}"/>
              </a:ext>
            </a:extLst>
          </p:cNvPr>
          <p:cNvSpPr txBox="1"/>
          <p:nvPr/>
        </p:nvSpPr>
        <p:spPr>
          <a:xfrm>
            <a:off x="947738" y="3655383"/>
            <a:ext cx="2827189" cy="1323439"/>
          </a:xfrm>
          <a:prstGeom prst="rect">
            <a:avLst/>
          </a:prstGeom>
          <a:noFill/>
        </p:spPr>
        <p:txBody>
          <a:bodyPr wrap="square" rtlCol="0">
            <a:spAutoFit/>
          </a:bodyPr>
          <a:lstStyle/>
          <a:p>
            <a:pPr algn="ctr"/>
            <a:r>
              <a:rPr lang="en-US" sz="2000" dirty="0">
                <a:solidFill>
                  <a:schemeClr val="bg1"/>
                </a:solidFill>
              </a:rPr>
              <a:t>The </a:t>
            </a:r>
            <a:r>
              <a:rPr lang="en-US" sz="2000" b="1" dirty="0">
                <a:solidFill>
                  <a:schemeClr val="bg1"/>
                </a:solidFill>
              </a:rPr>
              <a:t>slides</a:t>
            </a:r>
            <a:r>
              <a:rPr lang="en-US" sz="2000" dirty="0">
                <a:solidFill>
                  <a:schemeClr val="bg1"/>
                </a:solidFill>
              </a:rPr>
              <a:t> and a </a:t>
            </a:r>
            <a:r>
              <a:rPr lang="en-US" sz="2000" b="1" dirty="0">
                <a:solidFill>
                  <a:schemeClr val="bg1"/>
                </a:solidFill>
              </a:rPr>
              <a:t>recording</a:t>
            </a:r>
            <a:r>
              <a:rPr lang="en-US" sz="2000" dirty="0">
                <a:solidFill>
                  <a:schemeClr val="bg1"/>
                </a:solidFill>
              </a:rPr>
              <a:t> at https://irena.org/events/2020/Jun/IRENA-Insights</a:t>
            </a:r>
            <a:endParaRPr lang="en-GB" sz="2000" dirty="0">
              <a:solidFill>
                <a:schemeClr val="bg1"/>
              </a:solidFill>
            </a:endParaRPr>
          </a:p>
        </p:txBody>
      </p:sp>
      <p:sp>
        <p:nvSpPr>
          <p:cNvPr id="6" name="TextBox 5">
            <a:extLst>
              <a:ext uri="{FF2B5EF4-FFF2-40B4-BE49-F238E27FC236}">
                <a16:creationId xmlns:a16="http://schemas.microsoft.com/office/drawing/2014/main" id="{7E0A4D46-54B0-6A45-A74C-72B2FE4C4A91}"/>
              </a:ext>
            </a:extLst>
          </p:cNvPr>
          <p:cNvSpPr txBox="1"/>
          <p:nvPr/>
        </p:nvSpPr>
        <p:spPr>
          <a:xfrm>
            <a:off x="4758604" y="3655383"/>
            <a:ext cx="2674790" cy="1015663"/>
          </a:xfrm>
          <a:prstGeom prst="rect">
            <a:avLst/>
          </a:prstGeom>
          <a:noFill/>
        </p:spPr>
        <p:txBody>
          <a:bodyPr wrap="square" rtlCol="0">
            <a:spAutoFit/>
          </a:bodyPr>
          <a:lstStyle/>
          <a:p>
            <a:pPr algn="ctr"/>
            <a:r>
              <a:rPr lang="en-US" sz="2000" dirty="0">
                <a:solidFill>
                  <a:schemeClr val="bg1"/>
                </a:solidFill>
              </a:rPr>
              <a:t>Tell us how we did </a:t>
            </a:r>
            <a:br>
              <a:rPr lang="en-US" sz="2000" dirty="0">
                <a:solidFill>
                  <a:schemeClr val="bg1"/>
                </a:solidFill>
              </a:rPr>
            </a:br>
            <a:r>
              <a:rPr lang="en-US" sz="2000" dirty="0">
                <a:solidFill>
                  <a:schemeClr val="bg1"/>
                </a:solidFill>
              </a:rPr>
              <a:t>in the </a:t>
            </a:r>
            <a:r>
              <a:rPr lang="en-US" sz="2000" b="1" dirty="0">
                <a:solidFill>
                  <a:schemeClr val="bg1"/>
                </a:solidFill>
              </a:rPr>
              <a:t>survey</a:t>
            </a:r>
            <a:r>
              <a:rPr lang="en-US" sz="2000" dirty="0">
                <a:solidFill>
                  <a:schemeClr val="bg1"/>
                </a:solidFill>
              </a:rPr>
              <a:t> to help us improve </a:t>
            </a:r>
            <a:endParaRPr lang="en-GB" sz="2000" b="1" dirty="0">
              <a:solidFill>
                <a:schemeClr val="bg1"/>
              </a:solidFill>
            </a:endParaRPr>
          </a:p>
        </p:txBody>
      </p:sp>
      <p:pic>
        <p:nvPicPr>
          <p:cNvPr id="2" name="Picture 1">
            <a:extLst>
              <a:ext uri="{FF2B5EF4-FFF2-40B4-BE49-F238E27FC236}">
                <a16:creationId xmlns:a16="http://schemas.microsoft.com/office/drawing/2014/main" id="{D74E6495-42A1-0D4A-A1A2-0994242A5781}"/>
              </a:ext>
            </a:extLst>
          </p:cNvPr>
          <p:cNvPicPr>
            <a:picLocks noChangeAspect="1"/>
          </p:cNvPicPr>
          <p:nvPr/>
        </p:nvPicPr>
        <p:blipFill>
          <a:blip r:embed="rId3"/>
          <a:stretch>
            <a:fillRect/>
          </a:stretch>
        </p:blipFill>
        <p:spPr>
          <a:xfrm>
            <a:off x="835211" y="2231588"/>
            <a:ext cx="1204294" cy="1197412"/>
          </a:xfrm>
          <a:prstGeom prst="rect">
            <a:avLst/>
          </a:prstGeom>
        </p:spPr>
      </p:pic>
      <p:pic>
        <p:nvPicPr>
          <p:cNvPr id="3" name="Picture 2">
            <a:extLst>
              <a:ext uri="{FF2B5EF4-FFF2-40B4-BE49-F238E27FC236}">
                <a16:creationId xmlns:a16="http://schemas.microsoft.com/office/drawing/2014/main" id="{002AA3DD-9268-5A45-A355-F43A9B200A94}"/>
              </a:ext>
            </a:extLst>
          </p:cNvPr>
          <p:cNvPicPr>
            <a:picLocks noChangeAspect="1"/>
          </p:cNvPicPr>
          <p:nvPr/>
        </p:nvPicPr>
        <p:blipFill>
          <a:blip r:embed="rId4"/>
          <a:stretch>
            <a:fillRect/>
          </a:stretch>
        </p:blipFill>
        <p:spPr>
          <a:xfrm>
            <a:off x="2560066" y="2231588"/>
            <a:ext cx="1030583" cy="836958"/>
          </a:xfrm>
          <a:prstGeom prst="rect">
            <a:avLst/>
          </a:prstGeom>
        </p:spPr>
      </p:pic>
      <p:pic>
        <p:nvPicPr>
          <p:cNvPr id="4" name="Picture 3">
            <a:extLst>
              <a:ext uri="{FF2B5EF4-FFF2-40B4-BE49-F238E27FC236}">
                <a16:creationId xmlns:a16="http://schemas.microsoft.com/office/drawing/2014/main" id="{93C73077-B0C1-5E46-BEED-F0CC945AD0CC}"/>
              </a:ext>
            </a:extLst>
          </p:cNvPr>
          <p:cNvPicPr>
            <a:picLocks noChangeAspect="1"/>
          </p:cNvPicPr>
          <p:nvPr/>
        </p:nvPicPr>
        <p:blipFill>
          <a:blip r:embed="rId5"/>
          <a:stretch>
            <a:fillRect/>
          </a:stretch>
        </p:blipFill>
        <p:spPr>
          <a:xfrm>
            <a:off x="5625121" y="2156585"/>
            <a:ext cx="941757" cy="1158253"/>
          </a:xfrm>
          <a:prstGeom prst="rect">
            <a:avLst/>
          </a:prstGeom>
        </p:spPr>
      </p:pic>
      <p:pic>
        <p:nvPicPr>
          <p:cNvPr id="8" name="Picture 7">
            <a:extLst>
              <a:ext uri="{FF2B5EF4-FFF2-40B4-BE49-F238E27FC236}">
                <a16:creationId xmlns:a16="http://schemas.microsoft.com/office/drawing/2014/main" id="{E50BACA9-1810-4425-A906-98545B2AF5CA}"/>
              </a:ext>
            </a:extLst>
          </p:cNvPr>
          <p:cNvPicPr>
            <a:picLocks noChangeAspect="1"/>
          </p:cNvPicPr>
          <p:nvPr/>
        </p:nvPicPr>
        <p:blipFill>
          <a:blip r:embed="rId6"/>
          <a:stretch>
            <a:fillRect/>
          </a:stretch>
        </p:blipFill>
        <p:spPr>
          <a:xfrm>
            <a:off x="9324071" y="2083912"/>
            <a:ext cx="1188720" cy="1113485"/>
          </a:xfrm>
          <a:prstGeom prst="rect">
            <a:avLst/>
          </a:prstGeom>
        </p:spPr>
      </p:pic>
      <p:sp>
        <p:nvSpPr>
          <p:cNvPr id="9" name="TextBox 8">
            <a:extLst>
              <a:ext uri="{FF2B5EF4-FFF2-40B4-BE49-F238E27FC236}">
                <a16:creationId xmlns:a16="http://schemas.microsoft.com/office/drawing/2014/main" id="{BB2F7E13-5076-4F0E-8E8B-1686624FE5E0}"/>
              </a:ext>
            </a:extLst>
          </p:cNvPr>
          <p:cNvSpPr txBox="1"/>
          <p:nvPr/>
        </p:nvSpPr>
        <p:spPr>
          <a:xfrm>
            <a:off x="8493002" y="3655383"/>
            <a:ext cx="2962178" cy="2246769"/>
          </a:xfrm>
          <a:prstGeom prst="rect">
            <a:avLst/>
          </a:prstGeom>
          <a:noFill/>
        </p:spPr>
        <p:txBody>
          <a:bodyPr wrap="square" rtlCol="0">
            <a:spAutoFit/>
          </a:bodyPr>
          <a:lstStyle/>
          <a:p>
            <a:pPr algn="ctr"/>
            <a:r>
              <a:rPr lang="en-US" sz="2000" dirty="0">
                <a:solidFill>
                  <a:schemeClr val="bg1"/>
                </a:solidFill>
              </a:rPr>
              <a:t>If you encounter any technical issues, please connect via </a:t>
            </a:r>
            <a:r>
              <a:rPr lang="en-US" sz="2000" b="1" dirty="0">
                <a:solidFill>
                  <a:schemeClr val="bg1"/>
                </a:solidFill>
              </a:rPr>
              <a:t>phone</a:t>
            </a:r>
            <a:r>
              <a:rPr lang="en-US" sz="2000" dirty="0">
                <a:solidFill>
                  <a:schemeClr val="bg1"/>
                </a:solidFill>
              </a:rPr>
              <a:t> or contact the </a:t>
            </a:r>
            <a:r>
              <a:rPr lang="en-US" sz="2000" b="1" dirty="0">
                <a:solidFill>
                  <a:schemeClr val="bg1"/>
                </a:solidFill>
              </a:rPr>
              <a:t>Help Desk</a:t>
            </a:r>
            <a:r>
              <a:rPr lang="en-US" sz="2000" dirty="0">
                <a:solidFill>
                  <a:schemeClr val="bg1"/>
                </a:solidFill>
              </a:rPr>
              <a:t>: 888.259.3826 or https://support.goto.com/webinar</a:t>
            </a:r>
            <a:endParaRPr lang="en-GB" sz="2000" b="1" dirty="0">
              <a:solidFill>
                <a:schemeClr val="bg1"/>
              </a:solidFill>
            </a:endParaRPr>
          </a:p>
        </p:txBody>
      </p:sp>
    </p:spTree>
    <p:extLst>
      <p:ext uri="{BB962C8B-B14F-4D97-AF65-F5344CB8AC3E}">
        <p14:creationId xmlns:p14="http://schemas.microsoft.com/office/powerpoint/2010/main" val="4172070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76374E-6E6B-A0DC-ED23-4B4DA67E4551}"/>
              </a:ext>
            </a:extLst>
          </p:cNvPr>
          <p:cNvSpPr>
            <a:spLocks noGrp="1"/>
          </p:cNvSpPr>
          <p:nvPr>
            <p:ph type="title"/>
          </p:nvPr>
        </p:nvSpPr>
        <p:spPr>
          <a:xfrm>
            <a:off x="912285" y="1403401"/>
            <a:ext cx="10819200" cy="432000"/>
          </a:xfrm>
        </p:spPr>
        <p:txBody>
          <a:bodyPr/>
          <a:lstStyle/>
          <a:p>
            <a:r>
              <a:rPr lang="en-GB" dirty="0"/>
              <a:t>Full Report</a:t>
            </a:r>
          </a:p>
        </p:txBody>
      </p:sp>
      <p:sp>
        <p:nvSpPr>
          <p:cNvPr id="41" name="Slide Number Placeholder 40">
            <a:extLst>
              <a:ext uri="{FF2B5EF4-FFF2-40B4-BE49-F238E27FC236}">
                <a16:creationId xmlns:a16="http://schemas.microsoft.com/office/drawing/2014/main" id="{9355F7C3-A50B-922C-254B-917334DDFCCE}"/>
              </a:ext>
            </a:extLst>
          </p:cNvPr>
          <p:cNvSpPr>
            <a:spLocks noGrp="1"/>
          </p:cNvSpPr>
          <p:nvPr>
            <p:ph type="sldNum" sz="quarter" idx="12"/>
          </p:nvPr>
        </p:nvSpPr>
        <p:spPr>
          <a:xfrm>
            <a:off x="11014801" y="6187326"/>
            <a:ext cx="720000" cy="164212"/>
          </a:xfrm>
        </p:spPr>
        <p:txBody>
          <a:bodyPr/>
          <a:lstStyle/>
          <a:p>
            <a:pPr defTabSz="609585"/>
            <a:fld id="{BAB2183B-14ED-41D4-8958-07B5A2BB33E7}" type="slidenum">
              <a:rPr lang="en-GB">
                <a:solidFill>
                  <a:srgbClr val="404955"/>
                </a:solidFill>
                <a:latin typeface="Arial"/>
              </a:rPr>
              <a:pPr defTabSz="609585"/>
              <a:t>30</a:t>
            </a:fld>
            <a:endParaRPr lang="en-GB" dirty="0">
              <a:solidFill>
                <a:srgbClr val="404955"/>
              </a:solidFill>
              <a:latin typeface="Arial"/>
            </a:endParaRPr>
          </a:p>
        </p:txBody>
      </p:sp>
      <p:sp>
        <p:nvSpPr>
          <p:cNvPr id="40" name="TextBox 39">
            <a:extLst>
              <a:ext uri="{FF2B5EF4-FFF2-40B4-BE49-F238E27FC236}">
                <a16:creationId xmlns:a16="http://schemas.microsoft.com/office/drawing/2014/main" id="{AA05ED57-75BB-A2D1-835A-814E76B866B1}"/>
              </a:ext>
            </a:extLst>
          </p:cNvPr>
          <p:cNvSpPr txBox="1"/>
          <p:nvPr/>
        </p:nvSpPr>
        <p:spPr>
          <a:xfrm>
            <a:off x="4040946" y="3966458"/>
            <a:ext cx="2621039" cy="287323"/>
          </a:xfrm>
          <a:prstGeom prst="rect">
            <a:avLst/>
          </a:prstGeom>
          <a:noFill/>
        </p:spPr>
        <p:txBody>
          <a:bodyPr wrap="none" lIns="0" tIns="0" rIns="0" bIns="0" rtlCol="0">
            <a:spAutoFit/>
          </a:bodyPr>
          <a:lstStyle/>
          <a:p>
            <a:pPr defTabSz="609585"/>
            <a:r>
              <a:rPr lang="en-GB" sz="1867" dirty="0">
                <a:solidFill>
                  <a:srgbClr val="404955"/>
                </a:solidFill>
                <a:latin typeface="Arial"/>
                <a:hlinkClick r:id="rId3"/>
              </a:rPr>
              <a:t>Offshore wind in Tableau</a:t>
            </a:r>
            <a:endParaRPr lang="en-GB" sz="1867" dirty="0">
              <a:solidFill>
                <a:srgbClr val="404955"/>
              </a:solidFill>
              <a:latin typeface="Arial"/>
            </a:endParaRPr>
          </a:p>
        </p:txBody>
      </p:sp>
      <p:sp>
        <p:nvSpPr>
          <p:cNvPr id="2" name="Fußzeilenplatzhalter 1">
            <a:extLst>
              <a:ext uri="{FF2B5EF4-FFF2-40B4-BE49-F238E27FC236}">
                <a16:creationId xmlns:a16="http://schemas.microsoft.com/office/drawing/2014/main" id="{21935125-E7DC-0B02-D0B8-03F6FA6BF0BF}"/>
              </a:ext>
            </a:extLst>
          </p:cNvPr>
          <p:cNvSpPr>
            <a:spLocks noGrp="1"/>
          </p:cNvSpPr>
          <p:nvPr>
            <p:ph type="ftr" sz="quarter" idx="11"/>
          </p:nvPr>
        </p:nvSpPr>
        <p:spPr/>
        <p:txBody>
          <a:bodyPr/>
          <a:lstStyle/>
          <a:p>
            <a:pPr defTabSz="609585"/>
            <a:r>
              <a:rPr lang="en-GB" dirty="0">
                <a:solidFill>
                  <a:srgbClr val="404955"/>
                </a:solidFill>
                <a:latin typeface="Arial"/>
              </a:rPr>
              <a:t>offshore wind energy </a:t>
            </a:r>
            <a:r>
              <a:rPr lang="en-GB" dirty="0">
                <a:solidFill>
                  <a:srgbClr val="404955"/>
                </a:solidFill>
                <a:latin typeface="Arial"/>
                <a:sym typeface="Wingdings" panose="05000000000000000000" pitchFamily="2" charset="2"/>
              </a:rPr>
              <a:t> Processing results</a:t>
            </a:r>
            <a:endParaRPr lang="de-DE" dirty="0">
              <a:solidFill>
                <a:srgbClr val="404955"/>
              </a:solidFill>
              <a:latin typeface="Arial"/>
            </a:endParaRPr>
          </a:p>
        </p:txBody>
      </p:sp>
      <p:pic>
        <p:nvPicPr>
          <p:cNvPr id="7" name="Picture 16">
            <a:extLst>
              <a:ext uri="{FF2B5EF4-FFF2-40B4-BE49-F238E27FC236}">
                <a16:creationId xmlns:a16="http://schemas.microsoft.com/office/drawing/2014/main" id="{A2B2D1A6-CAC0-93C4-5A51-A46E01DC4EDB}"/>
              </a:ext>
            </a:extLst>
          </p:cNvPr>
          <p:cNvPicPr>
            <a:picLocks noChangeAspect="1"/>
          </p:cNvPicPr>
          <p:nvPr/>
        </p:nvPicPr>
        <p:blipFill>
          <a:blip r:embed="rId4"/>
          <a:stretch>
            <a:fillRect/>
          </a:stretch>
        </p:blipFill>
        <p:spPr>
          <a:xfrm>
            <a:off x="3951299" y="1518596"/>
            <a:ext cx="6912085" cy="2187835"/>
          </a:xfrm>
          <a:prstGeom prst="rect">
            <a:avLst/>
          </a:prstGeom>
        </p:spPr>
      </p:pic>
      <p:pic>
        <p:nvPicPr>
          <p:cNvPr id="8" name="Picture 7">
            <a:extLst>
              <a:ext uri="{FF2B5EF4-FFF2-40B4-BE49-F238E27FC236}">
                <a16:creationId xmlns:a16="http://schemas.microsoft.com/office/drawing/2014/main" id="{0DBA1D3F-62CA-3766-0F47-586EE458352C}"/>
              </a:ext>
            </a:extLst>
          </p:cNvPr>
          <p:cNvPicPr>
            <a:picLocks noChangeAspect="1"/>
          </p:cNvPicPr>
          <p:nvPr/>
        </p:nvPicPr>
        <p:blipFill>
          <a:blip r:embed="rId5"/>
          <a:stretch>
            <a:fillRect/>
          </a:stretch>
        </p:blipFill>
        <p:spPr>
          <a:xfrm>
            <a:off x="912285" y="1966386"/>
            <a:ext cx="2803059" cy="4150781"/>
          </a:xfrm>
          <a:prstGeom prst="rect">
            <a:avLst/>
          </a:prstGeom>
          <a:ln>
            <a:solidFill>
              <a:schemeClr val="accent5"/>
            </a:solidFill>
          </a:ln>
        </p:spPr>
      </p:pic>
      <p:sp>
        <p:nvSpPr>
          <p:cNvPr id="9" name="Text Placeholder 2">
            <a:extLst>
              <a:ext uri="{FF2B5EF4-FFF2-40B4-BE49-F238E27FC236}">
                <a16:creationId xmlns:a16="http://schemas.microsoft.com/office/drawing/2014/main" id="{7AA3615D-72B4-BEAF-66AA-4DA03CB8CE38}"/>
              </a:ext>
            </a:extLst>
          </p:cNvPr>
          <p:cNvSpPr txBox="1">
            <a:spLocks/>
          </p:cNvSpPr>
          <p:nvPr/>
        </p:nvSpPr>
        <p:spPr>
          <a:xfrm>
            <a:off x="4040945" y="4701409"/>
            <a:ext cx="3756515" cy="1284775"/>
          </a:xfrm>
          <a:prstGeom prst="rect">
            <a:avLst/>
          </a:prstGeom>
        </p:spPr>
        <p:txBody>
          <a:bodyPr wrap="square" lIns="0" tIns="0" rIns="0" bIns="0">
            <a:spAutoFit/>
          </a:bodyPr>
          <a:lstStyle>
            <a:lvl1pPr marL="0" indent="0" algn="l" defTabSz="685783" rtl="0" eaLnBrk="1" latinLnBrk="0" hangingPunct="1">
              <a:lnSpc>
                <a:spcPct val="120000"/>
              </a:lnSpc>
              <a:spcBef>
                <a:spcPts val="800"/>
              </a:spcBef>
              <a:buFont typeface="Arial" panose="020B0604020202020204" pitchFamily="34" charset="0"/>
              <a:buNone/>
              <a:defRPr sz="1400" kern="1200">
                <a:solidFill>
                  <a:schemeClr val="tx1"/>
                </a:solidFill>
                <a:latin typeface="+mn-lt"/>
                <a:ea typeface="+mn-ea"/>
                <a:cs typeface="+mn-cs"/>
              </a:defRPr>
            </a:lvl1pPr>
            <a:lvl2pPr marL="503987" indent="-179996" algn="l" defTabSz="685783"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2pPr>
            <a:lvl3pPr marL="683983" indent="-179996" algn="l" defTabSz="685783"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3pPr>
            <a:lvl4pPr marL="863978" indent="-179996" algn="l" defTabSz="685783"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4pPr>
            <a:lvl5pPr marL="1043974" indent="-179996" algn="l" defTabSz="685783" rtl="0" eaLnBrk="1" latinLnBrk="0" hangingPunct="1">
              <a:lnSpc>
                <a:spcPct val="120000"/>
              </a:lnSpc>
              <a:spcBef>
                <a:spcPts val="800"/>
              </a:spcBef>
              <a:buClr>
                <a:schemeClr val="accent6"/>
              </a:buClr>
              <a:buSzPct val="100000"/>
              <a:buFont typeface="Wingdings" panose="05000000000000000000" pitchFamily="2" charset="2"/>
              <a:buChar char="n"/>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54">
              <a:spcBef>
                <a:spcPts val="1067"/>
              </a:spcBef>
            </a:pPr>
            <a:r>
              <a:rPr lang="en-GB" sz="1867" dirty="0">
                <a:solidFill>
                  <a:srgbClr val="404955"/>
                </a:solidFill>
                <a:latin typeface="Arial"/>
              </a:rPr>
              <a:t>Geert Boedt</a:t>
            </a:r>
          </a:p>
          <a:p>
            <a:pPr defTabSz="914354">
              <a:spcBef>
                <a:spcPts val="1067"/>
              </a:spcBef>
            </a:pPr>
            <a:r>
              <a:rPr lang="en-GB" sz="1867" dirty="0">
                <a:solidFill>
                  <a:srgbClr val="404955"/>
                </a:solidFill>
                <a:latin typeface="Arial"/>
              </a:rPr>
              <a:t>European Patent Office</a:t>
            </a:r>
          </a:p>
          <a:p>
            <a:pPr defTabSz="914354">
              <a:spcBef>
                <a:spcPts val="1067"/>
              </a:spcBef>
              <a:spcAft>
                <a:spcPts val="2400"/>
              </a:spcAft>
            </a:pPr>
            <a:r>
              <a:rPr lang="en-GB" sz="1867" dirty="0">
                <a:solidFill>
                  <a:srgbClr val="404955"/>
                </a:solidFill>
                <a:latin typeface="Arial"/>
                <a:hlinkClick r:id="rId6"/>
              </a:rPr>
              <a:t>patstat@epo.org</a:t>
            </a:r>
            <a:endParaRPr lang="en-GB" sz="1867" dirty="0">
              <a:solidFill>
                <a:srgbClr val="404955"/>
              </a:solidFill>
              <a:latin typeface="Arial"/>
            </a:endParaRPr>
          </a:p>
        </p:txBody>
      </p:sp>
    </p:spTree>
    <p:extLst>
      <p:ext uri="{BB962C8B-B14F-4D97-AF65-F5344CB8AC3E}">
        <p14:creationId xmlns:p14="http://schemas.microsoft.com/office/powerpoint/2010/main" val="4095408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B06B96-C038-634E-AF97-91E5EBD85278}"/>
              </a:ext>
            </a:extLst>
          </p:cNvPr>
          <p:cNvPicPr>
            <a:picLocks noChangeAspect="1"/>
          </p:cNvPicPr>
          <p:nvPr/>
        </p:nvPicPr>
        <p:blipFill>
          <a:blip r:embed="rId2"/>
          <a:stretch>
            <a:fillRect/>
          </a:stretch>
        </p:blipFill>
        <p:spPr>
          <a:xfrm>
            <a:off x="5154175" y="1636265"/>
            <a:ext cx="1883649" cy="1472671"/>
          </a:xfrm>
          <a:prstGeom prst="rect">
            <a:avLst/>
          </a:prstGeom>
        </p:spPr>
      </p:pic>
      <p:sp>
        <p:nvSpPr>
          <p:cNvPr id="6" name="TextBox 5">
            <a:extLst>
              <a:ext uri="{FF2B5EF4-FFF2-40B4-BE49-F238E27FC236}">
                <a16:creationId xmlns:a16="http://schemas.microsoft.com/office/drawing/2014/main" id="{A6743591-9422-F641-9984-85EA6B522CED}"/>
              </a:ext>
            </a:extLst>
          </p:cNvPr>
          <p:cNvSpPr txBox="1"/>
          <p:nvPr/>
        </p:nvSpPr>
        <p:spPr>
          <a:xfrm>
            <a:off x="0" y="3268212"/>
            <a:ext cx="12192000" cy="1323439"/>
          </a:xfrm>
          <a:prstGeom prst="rect">
            <a:avLst/>
          </a:prstGeom>
          <a:noFill/>
        </p:spPr>
        <p:txBody>
          <a:bodyPr wrap="square" rtlCol="0">
            <a:spAutoFit/>
          </a:bodyPr>
          <a:lstStyle/>
          <a:p>
            <a:pPr algn="ctr">
              <a:defRPr/>
            </a:pPr>
            <a:r>
              <a:rPr lang="en-GB" sz="4000" b="1" dirty="0">
                <a:solidFill>
                  <a:schemeClr val="bg1"/>
                </a:solidFill>
              </a:rPr>
              <a:t>Q &amp; A</a:t>
            </a:r>
          </a:p>
          <a:p>
            <a:pPr algn="ctr">
              <a:defRPr/>
            </a:pPr>
            <a:r>
              <a:rPr lang="en-GB" sz="4000" b="1" dirty="0">
                <a:solidFill>
                  <a:schemeClr val="bg1"/>
                </a:solidFill>
                <a:latin typeface="Calibri" panose="020F0502020204030204" pitchFamily="34" charset="0"/>
                <a:ea typeface="Verdana" panose="020B0604030504040204" pitchFamily="34" charset="0"/>
                <a:cs typeface="Calibri" panose="020F0502020204030204" pitchFamily="34" charset="0"/>
              </a:rPr>
              <a:t>10 min</a:t>
            </a:r>
            <a:endParaRPr lang="en-US" sz="40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966615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43591-9422-F641-9984-85EA6B522CED}"/>
              </a:ext>
            </a:extLst>
          </p:cNvPr>
          <p:cNvSpPr txBox="1"/>
          <p:nvPr/>
        </p:nvSpPr>
        <p:spPr>
          <a:xfrm>
            <a:off x="0" y="2074261"/>
            <a:ext cx="12192000" cy="707886"/>
          </a:xfrm>
          <a:prstGeom prst="rect">
            <a:avLst/>
          </a:prstGeom>
          <a:noFill/>
        </p:spPr>
        <p:txBody>
          <a:bodyPr wrap="square" rtlCol="0">
            <a:spAutoFit/>
          </a:bodyPr>
          <a:lstStyle/>
          <a:p>
            <a:pPr algn="ctr">
              <a:defRPr/>
            </a:pPr>
            <a:r>
              <a:rPr lang="en-GB" sz="4000" b="1" dirty="0">
                <a:solidFill>
                  <a:schemeClr val="bg1"/>
                </a:solidFill>
              </a:rPr>
              <a:t>THANK YOU FOR JOINING US!</a:t>
            </a:r>
            <a:endParaRPr lang="en-US" sz="40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5A02B8D-88A3-0341-9B16-791FD9EB58B3}"/>
              </a:ext>
            </a:extLst>
          </p:cNvPr>
          <p:cNvSpPr txBox="1"/>
          <p:nvPr/>
        </p:nvSpPr>
        <p:spPr>
          <a:xfrm>
            <a:off x="0" y="3298399"/>
            <a:ext cx="12192000" cy="954107"/>
          </a:xfrm>
          <a:prstGeom prst="rect">
            <a:avLst/>
          </a:prstGeom>
          <a:noFill/>
        </p:spPr>
        <p:txBody>
          <a:bodyPr wrap="square" rtlCol="0">
            <a:spAutoFit/>
          </a:bodyPr>
          <a:lstStyle/>
          <a:p>
            <a:pPr algn="ctr">
              <a:defRPr/>
            </a:pPr>
            <a:r>
              <a:rPr lang="en-GB" sz="2800" b="1" dirty="0">
                <a:solidFill>
                  <a:schemeClr val="bg1"/>
                </a:solidFill>
              </a:rPr>
              <a:t>SEE YOU IN OUR NEXT WEBINARS</a:t>
            </a:r>
          </a:p>
          <a:p>
            <a:pPr algn="ctr">
              <a:defRPr/>
            </a:pPr>
            <a:r>
              <a:rPr lang="en-GB" sz="2800" b="1" dirty="0">
                <a:solidFill>
                  <a:schemeClr val="bg1"/>
                </a:solidFill>
                <a:latin typeface="Calibri" panose="020F0502020204030204" pitchFamily="34" charset="0"/>
                <a:ea typeface="Verdana" panose="020B0604030504040204" pitchFamily="34" charset="0"/>
                <a:cs typeface="Calibri" panose="020F0502020204030204" pitchFamily="34" charset="0"/>
              </a:rPr>
              <a:t>www.irena.org/events/2020/Jun/IRENA-Insights</a:t>
            </a:r>
            <a:endParaRPr lang="en-US" sz="28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33123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09F2284-4388-814E-8682-B79994C9F71B}"/>
              </a:ext>
            </a:extLst>
          </p:cNvPr>
          <p:cNvSpPr txBox="1"/>
          <p:nvPr/>
        </p:nvSpPr>
        <p:spPr>
          <a:xfrm>
            <a:off x="947738" y="1150468"/>
            <a:ext cx="11244262" cy="707886"/>
          </a:xfrm>
          <a:prstGeom prst="rect">
            <a:avLst/>
          </a:prstGeom>
          <a:noFill/>
        </p:spPr>
        <p:txBody>
          <a:bodyPr wrap="square" rtlCol="0">
            <a:spAutoFit/>
          </a:bodyPr>
          <a:lstStyle/>
          <a:p>
            <a:pPr>
              <a:defRPr/>
            </a:pPr>
            <a:r>
              <a:rPr lang="en-GB" sz="4000" b="1" dirty="0">
                <a:solidFill>
                  <a:schemeClr val="bg1"/>
                </a:solidFill>
                <a:latin typeface="Calibri" panose="020F0502020204030204" pitchFamily="34" charset="0"/>
                <a:ea typeface="Verdana" panose="020B0604030504040204" pitchFamily="34" charset="0"/>
                <a:cs typeface="Calibri" panose="020F0502020204030204" pitchFamily="34" charset="0"/>
              </a:rPr>
              <a:t>SPEAKERS</a:t>
            </a:r>
            <a:endParaRPr lang="en-US" sz="40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A345EC5-21F6-C84D-B3BF-199153A6274F}"/>
              </a:ext>
            </a:extLst>
          </p:cNvPr>
          <p:cNvSpPr txBox="1"/>
          <p:nvPr/>
        </p:nvSpPr>
        <p:spPr>
          <a:xfrm>
            <a:off x="6344118" y="4676480"/>
            <a:ext cx="2149237" cy="646331"/>
          </a:xfrm>
          <a:prstGeom prst="rect">
            <a:avLst/>
          </a:prstGeom>
          <a:noFill/>
        </p:spPr>
        <p:txBody>
          <a:bodyPr wrap="square" rtlCol="0">
            <a:spAutoFit/>
          </a:bodyPr>
          <a:lstStyle/>
          <a:p>
            <a:pPr algn="ctr"/>
            <a:r>
              <a:rPr lang="en-GB" b="1" dirty="0">
                <a:solidFill>
                  <a:schemeClr val="bg1"/>
                </a:solidFill>
              </a:rPr>
              <a:t>Geert Boedt</a:t>
            </a:r>
          </a:p>
          <a:p>
            <a:pPr algn="ctr"/>
            <a:r>
              <a:rPr lang="en-GB" b="1" dirty="0">
                <a:solidFill>
                  <a:schemeClr val="bg1"/>
                </a:solidFill>
              </a:rPr>
              <a:t>EPO</a:t>
            </a:r>
            <a:endParaRPr lang="en-AE" dirty="0">
              <a:solidFill>
                <a:schemeClr val="bg1"/>
              </a:solidFill>
            </a:endParaRPr>
          </a:p>
        </p:txBody>
      </p:sp>
      <p:sp>
        <p:nvSpPr>
          <p:cNvPr id="8" name="TextBox 7">
            <a:extLst>
              <a:ext uri="{FF2B5EF4-FFF2-40B4-BE49-F238E27FC236}">
                <a16:creationId xmlns:a16="http://schemas.microsoft.com/office/drawing/2014/main" id="{9E07BC79-0BDB-C245-AAF9-61FB14243ED6}"/>
              </a:ext>
            </a:extLst>
          </p:cNvPr>
          <p:cNvSpPr txBox="1"/>
          <p:nvPr/>
        </p:nvSpPr>
        <p:spPr>
          <a:xfrm>
            <a:off x="3180523" y="4676480"/>
            <a:ext cx="2313898" cy="646331"/>
          </a:xfrm>
          <a:prstGeom prst="rect">
            <a:avLst/>
          </a:prstGeom>
          <a:noFill/>
        </p:spPr>
        <p:txBody>
          <a:bodyPr wrap="square" rtlCol="0">
            <a:spAutoFit/>
          </a:bodyPr>
          <a:lstStyle/>
          <a:p>
            <a:pPr algn="ctr"/>
            <a:r>
              <a:rPr lang="en-GB" b="1" dirty="0">
                <a:solidFill>
                  <a:schemeClr val="bg1"/>
                </a:solidFill>
              </a:rPr>
              <a:t>Jaidev Dhavle</a:t>
            </a:r>
          </a:p>
          <a:p>
            <a:pPr algn="ctr"/>
            <a:r>
              <a:rPr lang="en-AE" dirty="0">
                <a:solidFill>
                  <a:schemeClr val="bg1"/>
                </a:solidFill>
              </a:rPr>
              <a:t>IRENA</a:t>
            </a:r>
          </a:p>
        </p:txBody>
      </p:sp>
      <p:pic>
        <p:nvPicPr>
          <p:cNvPr id="1026" name="x_x__x0000_i1033">
            <a:extLst>
              <a:ext uri="{FF2B5EF4-FFF2-40B4-BE49-F238E27FC236}">
                <a16:creationId xmlns:a16="http://schemas.microsoft.com/office/drawing/2014/main" id="{E5689BEB-79E1-08FA-6870-A32626B744F1}"/>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3384972" y="2598826"/>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x_x__x0000_i1032">
            <a:extLst>
              <a:ext uri="{FF2B5EF4-FFF2-40B4-BE49-F238E27FC236}">
                <a16:creationId xmlns:a16="http://schemas.microsoft.com/office/drawing/2014/main" id="{62FA4534-3066-D0FD-5B2C-F9A0B4803D3F}"/>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6466236" y="2598826"/>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497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43591-9422-F641-9984-85EA6B522CED}"/>
              </a:ext>
            </a:extLst>
          </p:cNvPr>
          <p:cNvSpPr txBox="1"/>
          <p:nvPr/>
        </p:nvSpPr>
        <p:spPr>
          <a:xfrm>
            <a:off x="0" y="2914269"/>
            <a:ext cx="12192000" cy="707886"/>
          </a:xfrm>
          <a:prstGeom prst="rect">
            <a:avLst/>
          </a:prstGeom>
          <a:noFill/>
        </p:spPr>
        <p:txBody>
          <a:bodyPr wrap="square" rtlCol="0">
            <a:spAutoFit/>
          </a:bodyPr>
          <a:lstStyle/>
          <a:p>
            <a:pPr algn="ctr">
              <a:defRPr/>
            </a:pPr>
            <a:r>
              <a:rPr lang="en-GB" sz="4000" b="1" dirty="0">
                <a:solidFill>
                  <a:schemeClr val="bg1"/>
                </a:solidFill>
              </a:rPr>
              <a:t>Part 1: Global Offshore Wind Trends (IRENA)</a:t>
            </a:r>
            <a:endParaRPr lang="en-US" sz="4000" b="1"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9181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1644A7-DAC5-0075-BE81-1AA18055E1D2}"/>
              </a:ext>
            </a:extLst>
          </p:cNvPr>
          <p:cNvSpPr>
            <a:spLocks noGrp="1"/>
          </p:cNvSpPr>
          <p:nvPr>
            <p:ph idx="1"/>
          </p:nvPr>
        </p:nvSpPr>
        <p:spPr>
          <a:xfrm>
            <a:off x="192352" y="5256598"/>
            <a:ext cx="10123823" cy="1512128"/>
          </a:xfrm>
        </p:spPr>
        <p:txBody>
          <a:bodyPr/>
          <a:lstStyle/>
          <a:p>
            <a:pPr>
              <a:buClrTx/>
            </a:pPr>
            <a:r>
              <a:rPr lang="en-US" sz="2000" b="0" dirty="0">
                <a:solidFill>
                  <a:schemeClr val="dk1"/>
                </a:solidFill>
                <a:latin typeface="Calibri" panose="020F0502020204030204" pitchFamily="34" charset="0"/>
                <a:ea typeface="Arial"/>
                <a:cs typeface="Calibri" panose="020F0502020204030204" pitchFamily="34" charset="0"/>
                <a:sym typeface="Arial"/>
              </a:rPr>
              <a:t>Current climate pledges are insufficient to reach net zero by mid-century and substantial efforts required to bridge the gap towards the 1.5°C target</a:t>
            </a:r>
          </a:p>
          <a:p>
            <a:pPr>
              <a:buClrTx/>
            </a:pPr>
            <a:r>
              <a:rPr lang="en-US" sz="2000" b="0" dirty="0">
                <a:solidFill>
                  <a:schemeClr val="dk1"/>
                </a:solidFill>
                <a:latin typeface="Calibri" panose="020F0502020204030204" pitchFamily="34" charset="0"/>
                <a:ea typeface="Arial"/>
                <a:cs typeface="Calibri" panose="020F0502020204030204" pitchFamily="34" charset="0"/>
                <a:sym typeface="Arial"/>
              </a:rPr>
              <a:t>Renewables will play a crucial role in decarbonization efforts – 295 GW added in 2022 however, </a:t>
            </a:r>
            <a:r>
              <a:rPr lang="en-US" sz="2000" dirty="0">
                <a:solidFill>
                  <a:schemeClr val="dk1"/>
                </a:solidFill>
                <a:latin typeface="Calibri" panose="020F0502020204030204" pitchFamily="34" charset="0"/>
                <a:ea typeface="Arial"/>
                <a:cs typeface="Calibri" panose="020F0502020204030204" pitchFamily="34" charset="0"/>
                <a:sym typeface="Arial"/>
              </a:rPr>
              <a:t>we need to 3x renewable capacity and 2x energy efficiency by 2030!</a:t>
            </a:r>
          </a:p>
        </p:txBody>
      </p:sp>
      <p:sp>
        <p:nvSpPr>
          <p:cNvPr id="3" name="Title 2">
            <a:extLst>
              <a:ext uri="{FF2B5EF4-FFF2-40B4-BE49-F238E27FC236}">
                <a16:creationId xmlns:a16="http://schemas.microsoft.com/office/drawing/2014/main" id="{6F4C73B7-7F48-B93C-7261-ED293C5F1306}"/>
              </a:ext>
            </a:extLst>
          </p:cNvPr>
          <p:cNvSpPr>
            <a:spLocks noGrp="1"/>
          </p:cNvSpPr>
          <p:nvPr>
            <p:ph type="title"/>
          </p:nvPr>
        </p:nvSpPr>
        <p:spPr/>
        <p:txBody>
          <a:bodyPr>
            <a:normAutofit/>
          </a:bodyPr>
          <a:lstStyle/>
          <a:p>
            <a:r>
              <a:rPr lang="en-US" sz="2800" b="1" dirty="0">
                <a:solidFill>
                  <a:srgbClr val="0872A6"/>
                </a:solidFill>
                <a:latin typeface="Calibri" panose="020F0502020204030204" pitchFamily="34" charset="0"/>
                <a:cs typeface="Calibri" panose="020F0502020204030204" pitchFamily="34" charset="0"/>
              </a:rPr>
              <a:t>Energy Transition </a:t>
            </a:r>
            <a:r>
              <a:rPr lang="en-US" sz="2800" b="1" dirty="0" err="1">
                <a:solidFill>
                  <a:srgbClr val="0872A6"/>
                </a:solidFill>
                <a:latin typeface="Calibri" panose="020F0502020204030204" pitchFamily="34" charset="0"/>
                <a:cs typeface="Calibri" panose="020F0502020204030204" pitchFamily="34" charset="0"/>
              </a:rPr>
              <a:t>Stocktake</a:t>
            </a:r>
            <a:r>
              <a:rPr lang="en-US" sz="2800" b="1" dirty="0">
                <a:solidFill>
                  <a:srgbClr val="0872A6"/>
                </a:solidFill>
                <a:latin typeface="Calibri" panose="020F0502020204030204" pitchFamily="34" charset="0"/>
                <a:cs typeface="Calibri" panose="020F0502020204030204" pitchFamily="34" charset="0"/>
              </a:rPr>
              <a:t>: Triple Renewables and Double Efficiency</a:t>
            </a:r>
            <a:endParaRPr lang="en-US" dirty="0"/>
          </a:p>
        </p:txBody>
      </p:sp>
      <p:pic>
        <p:nvPicPr>
          <p:cNvPr id="4" name="Picture 3">
            <a:extLst>
              <a:ext uri="{FF2B5EF4-FFF2-40B4-BE49-F238E27FC236}">
                <a16:creationId xmlns:a16="http://schemas.microsoft.com/office/drawing/2014/main" id="{C3B94FF7-9400-1C8E-17C3-72CBB8BFA298}"/>
              </a:ext>
            </a:extLst>
          </p:cNvPr>
          <p:cNvPicPr>
            <a:picLocks noChangeAspect="1"/>
          </p:cNvPicPr>
          <p:nvPr/>
        </p:nvPicPr>
        <p:blipFill rotWithShape="1">
          <a:blip r:embed="rId2"/>
          <a:srcRect l="4182" t="7127" r="4301" b="6327"/>
          <a:stretch/>
        </p:blipFill>
        <p:spPr>
          <a:xfrm>
            <a:off x="192352" y="1120392"/>
            <a:ext cx="5810602" cy="3919687"/>
          </a:xfrm>
          <a:prstGeom prst="rect">
            <a:avLst/>
          </a:prstGeom>
        </p:spPr>
      </p:pic>
      <p:pic>
        <p:nvPicPr>
          <p:cNvPr id="5" name="Picture 4">
            <a:extLst>
              <a:ext uri="{FF2B5EF4-FFF2-40B4-BE49-F238E27FC236}">
                <a16:creationId xmlns:a16="http://schemas.microsoft.com/office/drawing/2014/main" id="{D9BF4AED-7D04-B6A9-B699-F072A2E837B2}"/>
              </a:ext>
            </a:extLst>
          </p:cNvPr>
          <p:cNvPicPr>
            <a:picLocks noChangeAspect="1"/>
          </p:cNvPicPr>
          <p:nvPr/>
        </p:nvPicPr>
        <p:blipFill rotWithShape="1">
          <a:blip r:embed="rId3"/>
          <a:srcRect l="4793" t="6441" r="3453" b="5920"/>
          <a:stretch/>
        </p:blipFill>
        <p:spPr>
          <a:xfrm>
            <a:off x="6096000" y="1002088"/>
            <a:ext cx="6033756" cy="4037991"/>
          </a:xfrm>
          <a:prstGeom prst="rect">
            <a:avLst/>
          </a:prstGeom>
        </p:spPr>
      </p:pic>
    </p:spTree>
    <p:extLst>
      <p:ext uri="{BB962C8B-B14F-4D97-AF65-F5344CB8AC3E}">
        <p14:creationId xmlns:p14="http://schemas.microsoft.com/office/powerpoint/2010/main" val="2586190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1EA6C-F640-4DB1-B904-A373F22AD01A}"/>
              </a:ext>
            </a:extLst>
          </p:cNvPr>
          <p:cNvSpPr>
            <a:spLocks noGrp="1"/>
          </p:cNvSpPr>
          <p:nvPr>
            <p:ph type="title"/>
          </p:nvPr>
        </p:nvSpPr>
        <p:spPr/>
        <p:txBody>
          <a:bodyPr/>
          <a:lstStyle/>
          <a:p>
            <a:r>
              <a:rPr lang="en-US" sz="2800" dirty="0">
                <a:latin typeface="Poppins" panose="00000500000000000000" pitchFamily="2" charset="0"/>
                <a:cs typeface="Poppins" panose="00000500000000000000" pitchFamily="2" charset="0"/>
              </a:rPr>
              <a:t>Global Trends Offshore Wind – IRENA WETO 2023 </a:t>
            </a:r>
            <a:endParaRPr lang="en-US" dirty="0"/>
          </a:p>
        </p:txBody>
      </p:sp>
      <p:sp>
        <p:nvSpPr>
          <p:cNvPr id="4" name="Slide Number Placeholder 5">
            <a:extLst>
              <a:ext uri="{FF2B5EF4-FFF2-40B4-BE49-F238E27FC236}">
                <a16:creationId xmlns:a16="http://schemas.microsoft.com/office/drawing/2014/main" id="{D41357D6-C3FE-2648-ACEF-5D0CDFE4EDD5}"/>
              </a:ext>
            </a:extLst>
          </p:cNvPr>
          <p:cNvSpPr txBox="1">
            <a:spLocks/>
          </p:cNvSpPr>
          <p:nvPr/>
        </p:nvSpPr>
        <p:spPr>
          <a:xfrm>
            <a:off x="11624813" y="6377096"/>
            <a:ext cx="40348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258401-23C6-2149-BDD6-E20CBEDE9734}" type="slidenum">
              <a:rPr lang="en-US" smtClean="0"/>
              <a:pPr/>
              <a:t>7</a:t>
            </a:fld>
            <a:endParaRPr lang="en-US" dirty="0"/>
          </a:p>
        </p:txBody>
      </p:sp>
      <p:sp>
        <p:nvSpPr>
          <p:cNvPr id="5" name="Slide Number Placeholder 5">
            <a:extLst>
              <a:ext uri="{FF2B5EF4-FFF2-40B4-BE49-F238E27FC236}">
                <a16:creationId xmlns:a16="http://schemas.microsoft.com/office/drawing/2014/main" id="{C8524387-CFAC-594A-99E6-87D8712BAD87}"/>
              </a:ext>
            </a:extLst>
          </p:cNvPr>
          <p:cNvSpPr>
            <a:spLocks noGrp="1"/>
          </p:cNvSpPr>
          <p:nvPr>
            <p:ph type="sldNum" sz="quarter" idx="12"/>
          </p:nvPr>
        </p:nvSpPr>
        <p:spPr>
          <a:xfrm>
            <a:off x="11669552" y="6011971"/>
            <a:ext cx="403489" cy="365125"/>
          </a:xfrm>
        </p:spPr>
        <p:txBody>
          <a:bodyPr/>
          <a:lstStyle/>
          <a:p>
            <a:fld id="{E1258401-23C6-2149-BDD6-E20CBEDE9734}" type="slidenum">
              <a:rPr lang="en-US" smtClean="0"/>
              <a:t>7</a:t>
            </a:fld>
            <a:endParaRPr lang="en-US" dirty="0"/>
          </a:p>
        </p:txBody>
      </p:sp>
      <p:sp>
        <p:nvSpPr>
          <p:cNvPr id="19" name="Rectangle 18">
            <a:extLst>
              <a:ext uri="{FF2B5EF4-FFF2-40B4-BE49-F238E27FC236}">
                <a16:creationId xmlns:a16="http://schemas.microsoft.com/office/drawing/2014/main" id="{4103077A-1852-921C-3CE7-FB3DBA387C96}"/>
              </a:ext>
            </a:extLst>
          </p:cNvPr>
          <p:cNvSpPr/>
          <p:nvPr/>
        </p:nvSpPr>
        <p:spPr>
          <a:xfrm>
            <a:off x="257672" y="1074510"/>
            <a:ext cx="3905766" cy="1690909"/>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0" name="TextBox 19">
            <a:extLst>
              <a:ext uri="{FF2B5EF4-FFF2-40B4-BE49-F238E27FC236}">
                <a16:creationId xmlns:a16="http://schemas.microsoft.com/office/drawing/2014/main" id="{6BA56DD7-8319-1953-32F4-2C11EE9B3D8D}"/>
              </a:ext>
            </a:extLst>
          </p:cNvPr>
          <p:cNvSpPr txBox="1"/>
          <p:nvPr/>
        </p:nvSpPr>
        <p:spPr>
          <a:xfrm>
            <a:off x="1147862" y="1218589"/>
            <a:ext cx="2266545" cy="584775"/>
          </a:xfrm>
          <a:prstGeom prst="rect">
            <a:avLst/>
          </a:prstGeom>
          <a:noFill/>
        </p:spPr>
        <p:txBody>
          <a:bodyPr wrap="squar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63.2 GW</a:t>
            </a:r>
            <a:endParaRPr lang="en-US" sz="3200" b="1" baseline="30000" dirty="0">
              <a:solidFill>
                <a:schemeClr val="tx2"/>
              </a:solidFill>
              <a:latin typeface="Poppins" pitchFamily="2" charset="77"/>
              <a:ea typeface="League Spartan" charset="0"/>
              <a:cs typeface="Poppins" pitchFamily="2" charset="77"/>
            </a:endParaRPr>
          </a:p>
        </p:txBody>
      </p:sp>
      <p:sp>
        <p:nvSpPr>
          <p:cNvPr id="21" name="TextBox 20">
            <a:extLst>
              <a:ext uri="{FF2B5EF4-FFF2-40B4-BE49-F238E27FC236}">
                <a16:creationId xmlns:a16="http://schemas.microsoft.com/office/drawing/2014/main" id="{CC9D1A96-4A75-E7BF-CE83-2C6C107D4A58}"/>
              </a:ext>
            </a:extLst>
          </p:cNvPr>
          <p:cNvSpPr txBox="1"/>
          <p:nvPr/>
        </p:nvSpPr>
        <p:spPr>
          <a:xfrm>
            <a:off x="951686" y="1803364"/>
            <a:ext cx="2658896" cy="646331"/>
          </a:xfrm>
          <a:prstGeom prst="rect">
            <a:avLst/>
          </a:prstGeom>
          <a:noFill/>
        </p:spPr>
        <p:txBody>
          <a:bodyPr wrap="square" rtlCol="0" anchor="b" anchorCtr="0">
            <a:spAutoFit/>
          </a:bodyPr>
          <a:lstStyle/>
          <a:p>
            <a:pPr algn="ctr"/>
            <a:r>
              <a:rPr lang="en-US" sz="1800" b="1" dirty="0">
                <a:latin typeface="Poppins" pitchFamily="2" charset="77"/>
                <a:ea typeface="League Spartan" charset="0"/>
                <a:cs typeface="Poppins" pitchFamily="2" charset="77"/>
              </a:rPr>
              <a:t>Global Offshore Wind Capacity 2022 </a:t>
            </a:r>
            <a:endParaRPr lang="en-US" sz="1800" b="1" baseline="30000" dirty="0">
              <a:latin typeface="Poppins" pitchFamily="2" charset="77"/>
              <a:ea typeface="League Spartan" charset="0"/>
              <a:cs typeface="Poppins" pitchFamily="2" charset="77"/>
            </a:endParaRPr>
          </a:p>
        </p:txBody>
      </p:sp>
      <p:sp>
        <p:nvSpPr>
          <p:cNvPr id="22" name="Rectangle 21">
            <a:extLst>
              <a:ext uri="{FF2B5EF4-FFF2-40B4-BE49-F238E27FC236}">
                <a16:creationId xmlns:a16="http://schemas.microsoft.com/office/drawing/2014/main" id="{8DDD205F-5A0A-83EB-8179-E762BE07D35A}"/>
              </a:ext>
            </a:extLst>
          </p:cNvPr>
          <p:cNvSpPr/>
          <p:nvPr/>
        </p:nvSpPr>
        <p:spPr>
          <a:xfrm>
            <a:off x="257672" y="3004785"/>
            <a:ext cx="3905766" cy="1690909"/>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3" name="TextBox 22">
            <a:extLst>
              <a:ext uri="{FF2B5EF4-FFF2-40B4-BE49-F238E27FC236}">
                <a16:creationId xmlns:a16="http://schemas.microsoft.com/office/drawing/2014/main" id="{4A6157AB-0C59-F89A-187D-DDFC9358BEA9}"/>
              </a:ext>
            </a:extLst>
          </p:cNvPr>
          <p:cNvSpPr txBox="1"/>
          <p:nvPr/>
        </p:nvSpPr>
        <p:spPr>
          <a:xfrm>
            <a:off x="569065" y="3178549"/>
            <a:ext cx="3424138" cy="584775"/>
          </a:xfrm>
          <a:prstGeom prst="rect">
            <a:avLst/>
          </a:prstGeom>
          <a:noFill/>
        </p:spPr>
        <p:txBody>
          <a:bodyPr wrap="squar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USD 0.081/kWh</a:t>
            </a:r>
            <a:endParaRPr lang="en-US" sz="3200" b="1" baseline="30000" dirty="0">
              <a:solidFill>
                <a:schemeClr val="tx2"/>
              </a:solidFill>
              <a:latin typeface="Poppins" pitchFamily="2" charset="77"/>
              <a:ea typeface="League Spartan" charset="0"/>
              <a:cs typeface="Poppins" pitchFamily="2" charset="77"/>
            </a:endParaRPr>
          </a:p>
        </p:txBody>
      </p:sp>
      <p:sp>
        <p:nvSpPr>
          <p:cNvPr id="24" name="TextBox 23">
            <a:extLst>
              <a:ext uri="{FF2B5EF4-FFF2-40B4-BE49-F238E27FC236}">
                <a16:creationId xmlns:a16="http://schemas.microsoft.com/office/drawing/2014/main" id="{64D1ADCD-C5B5-B377-8D82-337B7B3BEA4E}"/>
              </a:ext>
            </a:extLst>
          </p:cNvPr>
          <p:cNvSpPr txBox="1"/>
          <p:nvPr/>
        </p:nvSpPr>
        <p:spPr>
          <a:xfrm>
            <a:off x="569065" y="3727287"/>
            <a:ext cx="3352910" cy="646331"/>
          </a:xfrm>
          <a:prstGeom prst="rect">
            <a:avLst/>
          </a:prstGeom>
          <a:noFill/>
        </p:spPr>
        <p:txBody>
          <a:bodyPr wrap="square" rtlCol="0" anchor="b" anchorCtr="0">
            <a:spAutoFit/>
          </a:bodyPr>
          <a:lstStyle/>
          <a:p>
            <a:pPr algn="ctr"/>
            <a:r>
              <a:rPr lang="en-US" sz="1800" b="1" dirty="0">
                <a:latin typeface="Poppins" pitchFamily="2" charset="77"/>
                <a:ea typeface="League Spartan" charset="0"/>
                <a:cs typeface="Poppins" pitchFamily="2" charset="77"/>
              </a:rPr>
              <a:t>LCOE offshore wind in 2022</a:t>
            </a:r>
          </a:p>
          <a:p>
            <a:pPr algn="ctr"/>
            <a:r>
              <a:rPr lang="en-US" sz="1800" b="1" dirty="0">
                <a:latin typeface="Poppins" pitchFamily="2" charset="77"/>
                <a:ea typeface="League Spartan" charset="0"/>
                <a:cs typeface="Poppins" pitchFamily="2" charset="77"/>
              </a:rPr>
              <a:t>(59% reduction from 2010) </a:t>
            </a:r>
            <a:endParaRPr lang="en-US" sz="1800" b="1" baseline="30000" dirty="0">
              <a:latin typeface="Poppins" pitchFamily="2" charset="77"/>
              <a:ea typeface="League Spartan" charset="0"/>
              <a:cs typeface="Poppins" pitchFamily="2" charset="77"/>
            </a:endParaRPr>
          </a:p>
        </p:txBody>
      </p:sp>
      <p:sp>
        <p:nvSpPr>
          <p:cNvPr id="25" name="Rectangle 24">
            <a:extLst>
              <a:ext uri="{FF2B5EF4-FFF2-40B4-BE49-F238E27FC236}">
                <a16:creationId xmlns:a16="http://schemas.microsoft.com/office/drawing/2014/main" id="{5206D432-521F-06D8-BBCD-DAE8E1AD3250}"/>
              </a:ext>
            </a:extLst>
          </p:cNvPr>
          <p:cNvSpPr/>
          <p:nvPr/>
        </p:nvSpPr>
        <p:spPr>
          <a:xfrm>
            <a:off x="257672" y="4869458"/>
            <a:ext cx="3905766" cy="1690909"/>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6" name="TextBox 25">
            <a:extLst>
              <a:ext uri="{FF2B5EF4-FFF2-40B4-BE49-F238E27FC236}">
                <a16:creationId xmlns:a16="http://schemas.microsoft.com/office/drawing/2014/main" id="{8714E0E4-10FF-2080-E250-36789A67451E}"/>
              </a:ext>
            </a:extLst>
          </p:cNvPr>
          <p:cNvSpPr txBox="1"/>
          <p:nvPr/>
        </p:nvSpPr>
        <p:spPr>
          <a:xfrm>
            <a:off x="234533" y="5264949"/>
            <a:ext cx="3985048" cy="748923"/>
          </a:xfrm>
          <a:prstGeom prst="rect">
            <a:avLst/>
          </a:prstGeom>
          <a:noFill/>
        </p:spPr>
        <p:txBody>
          <a:bodyPr wrap="square" rtlCol="0" anchor="b" anchorCtr="0">
            <a:spAutoFit/>
          </a:bodyPr>
          <a:lstStyle/>
          <a:p>
            <a:pPr algn="ctr"/>
            <a:r>
              <a:rPr lang="en-US" sz="3200" b="1" baseline="30000" dirty="0">
                <a:solidFill>
                  <a:schemeClr val="tx2"/>
                </a:solidFill>
                <a:latin typeface="Poppins" pitchFamily="2" charset="77"/>
                <a:ea typeface="League Spartan" charset="0"/>
                <a:cs typeface="Poppins" pitchFamily="2" charset="77"/>
              </a:rPr>
              <a:t>China, Denmark, Belgium, Germany, UK</a:t>
            </a:r>
          </a:p>
        </p:txBody>
      </p:sp>
      <p:sp>
        <p:nvSpPr>
          <p:cNvPr id="27" name="TextBox 26">
            <a:extLst>
              <a:ext uri="{FF2B5EF4-FFF2-40B4-BE49-F238E27FC236}">
                <a16:creationId xmlns:a16="http://schemas.microsoft.com/office/drawing/2014/main" id="{C1DFF855-52C0-30AB-D63B-389358F8171A}"/>
              </a:ext>
            </a:extLst>
          </p:cNvPr>
          <p:cNvSpPr txBox="1"/>
          <p:nvPr/>
        </p:nvSpPr>
        <p:spPr>
          <a:xfrm>
            <a:off x="364496" y="6016050"/>
            <a:ext cx="3692118" cy="369332"/>
          </a:xfrm>
          <a:prstGeom prst="rect">
            <a:avLst/>
          </a:prstGeom>
          <a:noFill/>
        </p:spPr>
        <p:txBody>
          <a:bodyPr wrap="square" rtlCol="0" anchor="b" anchorCtr="0">
            <a:spAutoFit/>
          </a:bodyPr>
          <a:lstStyle/>
          <a:p>
            <a:pPr algn="ctr"/>
            <a:r>
              <a:rPr lang="en-US" sz="1800" b="1" dirty="0">
                <a:latin typeface="Poppins" pitchFamily="2" charset="77"/>
                <a:ea typeface="League Spartan" charset="0"/>
                <a:cs typeface="Poppins" pitchFamily="2" charset="77"/>
              </a:rPr>
              <a:t>Offshore Wind Global Leaders</a:t>
            </a:r>
            <a:endParaRPr lang="en-US" sz="1800" b="1" baseline="30000" dirty="0">
              <a:latin typeface="Poppins" pitchFamily="2" charset="77"/>
              <a:ea typeface="League Spartan" charset="0"/>
              <a:cs typeface="Poppins" pitchFamily="2" charset="77"/>
            </a:endParaRPr>
          </a:p>
        </p:txBody>
      </p:sp>
      <p:pic>
        <p:nvPicPr>
          <p:cNvPr id="28" name="Picture 27">
            <a:extLst>
              <a:ext uri="{FF2B5EF4-FFF2-40B4-BE49-F238E27FC236}">
                <a16:creationId xmlns:a16="http://schemas.microsoft.com/office/drawing/2014/main" id="{10C44B9C-C4C9-EE3A-6A45-4D194B7B93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21" b="7034"/>
          <a:stretch/>
        </p:blipFill>
        <p:spPr bwMode="auto">
          <a:xfrm>
            <a:off x="4912925" y="2225589"/>
            <a:ext cx="5785276" cy="398223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AFA6180F-FE19-5CB9-B0EC-85526576860A}"/>
              </a:ext>
            </a:extLst>
          </p:cNvPr>
          <p:cNvSpPr/>
          <p:nvPr/>
        </p:nvSpPr>
        <p:spPr>
          <a:xfrm>
            <a:off x="4912924" y="962254"/>
            <a:ext cx="6838544" cy="1168620"/>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cxnSp>
        <p:nvCxnSpPr>
          <p:cNvPr id="30" name="Straight Connector 29">
            <a:extLst>
              <a:ext uri="{FF2B5EF4-FFF2-40B4-BE49-F238E27FC236}">
                <a16:creationId xmlns:a16="http://schemas.microsoft.com/office/drawing/2014/main" id="{4A5B59C0-1B3F-3524-0460-8DBE039C86CC}"/>
              </a:ext>
            </a:extLst>
          </p:cNvPr>
          <p:cNvCxnSpPr/>
          <p:nvPr/>
        </p:nvCxnSpPr>
        <p:spPr>
          <a:xfrm>
            <a:off x="4581931" y="1065332"/>
            <a:ext cx="0" cy="5569813"/>
          </a:xfrm>
          <a:prstGeom prst="line">
            <a:avLst/>
          </a:prstGeom>
          <a:ln w="38100">
            <a:solidFill>
              <a:schemeClr val="tx2">
                <a:lumMod val="60000"/>
                <a:lumOff val="40000"/>
              </a:schemeClr>
            </a:solidFill>
          </a:ln>
        </p:spPr>
        <p:style>
          <a:lnRef idx="1">
            <a:schemeClr val="accent5"/>
          </a:lnRef>
          <a:fillRef idx="0">
            <a:schemeClr val="accent5"/>
          </a:fillRef>
          <a:effectRef idx="0">
            <a:schemeClr val="accent5"/>
          </a:effectRef>
          <a:fontRef idx="minor">
            <a:schemeClr val="tx1"/>
          </a:fontRef>
        </p:style>
      </p:cxnSp>
      <p:sp>
        <p:nvSpPr>
          <p:cNvPr id="31" name="TextBox 30">
            <a:extLst>
              <a:ext uri="{FF2B5EF4-FFF2-40B4-BE49-F238E27FC236}">
                <a16:creationId xmlns:a16="http://schemas.microsoft.com/office/drawing/2014/main" id="{76EDB4DD-0809-8239-D23E-9FC3BAF118A0}"/>
              </a:ext>
            </a:extLst>
          </p:cNvPr>
          <p:cNvSpPr txBox="1"/>
          <p:nvPr/>
        </p:nvSpPr>
        <p:spPr>
          <a:xfrm>
            <a:off x="4912924" y="992792"/>
            <a:ext cx="4883285" cy="523220"/>
          </a:xfrm>
          <a:prstGeom prst="rect">
            <a:avLst/>
          </a:prstGeom>
          <a:noFill/>
        </p:spPr>
        <p:txBody>
          <a:bodyPr wrap="square" rtlCol="0" anchor="b" anchorCtr="0">
            <a:spAutoFit/>
          </a:bodyPr>
          <a:lstStyle/>
          <a:p>
            <a:pPr algn="ctr"/>
            <a:r>
              <a:rPr lang="en-US" sz="2800" b="1" dirty="0">
                <a:solidFill>
                  <a:schemeClr val="tx2"/>
                </a:solidFill>
                <a:latin typeface="Poppins" pitchFamily="2" charset="77"/>
                <a:ea typeface="League Spartan" charset="0"/>
                <a:cs typeface="Poppins" pitchFamily="2" charset="77"/>
              </a:rPr>
              <a:t>275 GW and 1197 GW</a:t>
            </a:r>
            <a:endParaRPr lang="en-US" sz="2800" b="1" baseline="30000" dirty="0">
              <a:solidFill>
                <a:schemeClr val="tx2"/>
              </a:solidFill>
              <a:latin typeface="Poppins" pitchFamily="2" charset="77"/>
              <a:ea typeface="League Spartan" charset="0"/>
              <a:cs typeface="Poppins" pitchFamily="2" charset="77"/>
            </a:endParaRPr>
          </a:p>
        </p:txBody>
      </p:sp>
      <p:sp>
        <p:nvSpPr>
          <p:cNvPr id="32" name="TextBox 31">
            <a:extLst>
              <a:ext uri="{FF2B5EF4-FFF2-40B4-BE49-F238E27FC236}">
                <a16:creationId xmlns:a16="http://schemas.microsoft.com/office/drawing/2014/main" id="{23CAD49D-4ACE-912C-198D-8F6BF987F007}"/>
              </a:ext>
            </a:extLst>
          </p:cNvPr>
          <p:cNvSpPr txBox="1"/>
          <p:nvPr/>
        </p:nvSpPr>
        <p:spPr>
          <a:xfrm>
            <a:off x="4789995" y="1548009"/>
            <a:ext cx="4883285" cy="523220"/>
          </a:xfrm>
          <a:prstGeom prst="rect">
            <a:avLst/>
          </a:prstGeom>
          <a:noFill/>
        </p:spPr>
        <p:txBody>
          <a:bodyPr wrap="square" rtlCol="0" anchor="b" anchorCtr="0">
            <a:spAutoFit/>
          </a:bodyPr>
          <a:lstStyle/>
          <a:p>
            <a:pPr algn="ctr"/>
            <a:r>
              <a:rPr lang="en-US" sz="2800" b="1" dirty="0">
                <a:solidFill>
                  <a:schemeClr val="tx2"/>
                </a:solidFill>
                <a:latin typeface="Poppins" pitchFamily="2" charset="77"/>
                <a:ea typeface="League Spartan" charset="0"/>
                <a:cs typeface="Poppins" pitchFamily="2" charset="77"/>
              </a:rPr>
              <a:t>494 GW and 2465 GW</a:t>
            </a:r>
            <a:endParaRPr lang="en-US" sz="2800" b="1" baseline="30000" dirty="0">
              <a:solidFill>
                <a:schemeClr val="tx2"/>
              </a:solidFill>
              <a:latin typeface="Poppins" pitchFamily="2" charset="77"/>
              <a:ea typeface="League Spartan" charset="0"/>
              <a:cs typeface="Poppins" pitchFamily="2" charset="77"/>
            </a:endParaRPr>
          </a:p>
        </p:txBody>
      </p:sp>
      <p:sp>
        <p:nvSpPr>
          <p:cNvPr id="33" name="TextBox 32">
            <a:extLst>
              <a:ext uri="{FF2B5EF4-FFF2-40B4-BE49-F238E27FC236}">
                <a16:creationId xmlns:a16="http://schemas.microsoft.com/office/drawing/2014/main" id="{27E45B05-C4C9-8C7E-A69A-03A9F5C3CEB0}"/>
              </a:ext>
            </a:extLst>
          </p:cNvPr>
          <p:cNvSpPr txBox="1"/>
          <p:nvPr/>
        </p:nvSpPr>
        <p:spPr>
          <a:xfrm>
            <a:off x="9116600" y="942502"/>
            <a:ext cx="2780499" cy="646331"/>
          </a:xfrm>
          <a:prstGeom prst="rect">
            <a:avLst/>
          </a:prstGeom>
          <a:noFill/>
        </p:spPr>
        <p:txBody>
          <a:bodyPr wrap="square" rtlCol="0" anchor="b" anchorCtr="0">
            <a:spAutoFit/>
          </a:bodyPr>
          <a:lstStyle/>
          <a:p>
            <a:pPr algn="ctr"/>
            <a:r>
              <a:rPr lang="en-US" b="1" dirty="0">
                <a:latin typeface="Poppins" pitchFamily="2" charset="77"/>
                <a:ea typeface="League Spartan" charset="0"/>
                <a:cs typeface="Poppins" pitchFamily="2" charset="77"/>
              </a:rPr>
              <a:t>IRENA PES </a:t>
            </a:r>
          </a:p>
          <a:p>
            <a:pPr algn="ctr"/>
            <a:r>
              <a:rPr lang="en-US" b="1" dirty="0">
                <a:latin typeface="Poppins" pitchFamily="2" charset="77"/>
                <a:ea typeface="League Spartan" charset="0"/>
                <a:cs typeface="Poppins" pitchFamily="2" charset="77"/>
              </a:rPr>
              <a:t>2030/2050</a:t>
            </a:r>
            <a:endParaRPr lang="en-US" sz="1800" b="1" baseline="30000" dirty="0">
              <a:latin typeface="Poppins" pitchFamily="2" charset="77"/>
              <a:ea typeface="League Spartan" charset="0"/>
              <a:cs typeface="Poppins" pitchFamily="2" charset="77"/>
            </a:endParaRPr>
          </a:p>
        </p:txBody>
      </p:sp>
      <p:sp>
        <p:nvSpPr>
          <p:cNvPr id="34" name="TextBox 33">
            <a:extLst>
              <a:ext uri="{FF2B5EF4-FFF2-40B4-BE49-F238E27FC236}">
                <a16:creationId xmlns:a16="http://schemas.microsoft.com/office/drawing/2014/main" id="{3C903611-5045-D8C2-47F6-910828FA1644}"/>
              </a:ext>
            </a:extLst>
          </p:cNvPr>
          <p:cNvSpPr txBox="1"/>
          <p:nvPr/>
        </p:nvSpPr>
        <p:spPr>
          <a:xfrm>
            <a:off x="9335611" y="1516012"/>
            <a:ext cx="2415857" cy="646331"/>
          </a:xfrm>
          <a:prstGeom prst="rect">
            <a:avLst/>
          </a:prstGeom>
          <a:noFill/>
        </p:spPr>
        <p:txBody>
          <a:bodyPr wrap="square" rtlCol="0" anchor="b" anchorCtr="0">
            <a:spAutoFit/>
          </a:bodyPr>
          <a:lstStyle/>
          <a:p>
            <a:pPr algn="ctr"/>
            <a:r>
              <a:rPr lang="en-US" b="1" dirty="0">
                <a:latin typeface="Poppins" pitchFamily="2" charset="77"/>
                <a:ea typeface="League Spartan" charset="0"/>
                <a:cs typeface="Poppins" pitchFamily="2" charset="77"/>
              </a:rPr>
              <a:t>IRENA 1.5 Scenario </a:t>
            </a:r>
          </a:p>
          <a:p>
            <a:pPr algn="ctr"/>
            <a:r>
              <a:rPr lang="en-US" b="1" dirty="0">
                <a:latin typeface="Poppins" pitchFamily="2" charset="77"/>
                <a:ea typeface="League Spartan" charset="0"/>
                <a:cs typeface="Poppins" pitchFamily="2" charset="77"/>
              </a:rPr>
              <a:t>2030/2050</a:t>
            </a:r>
            <a:endParaRPr lang="en-US" b="1" baseline="30000" dirty="0">
              <a:latin typeface="Poppins" pitchFamily="2" charset="77"/>
              <a:ea typeface="League Spartan" charset="0"/>
              <a:cs typeface="Poppins" pitchFamily="2" charset="77"/>
            </a:endParaRPr>
          </a:p>
        </p:txBody>
      </p:sp>
    </p:spTree>
    <p:extLst>
      <p:ext uri="{BB962C8B-B14F-4D97-AF65-F5344CB8AC3E}">
        <p14:creationId xmlns:p14="http://schemas.microsoft.com/office/powerpoint/2010/main" val="4148029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F773A0D-E243-90B9-2471-20FE11B61979}"/>
              </a:ext>
            </a:extLst>
          </p:cNvPr>
          <p:cNvGraphicFramePr>
            <a:graphicFrameLocks noGrp="1"/>
          </p:cNvGraphicFramePr>
          <p:nvPr>
            <p:ph idx="1"/>
            <p:extLst>
              <p:ext uri="{D42A27DB-BD31-4B8C-83A1-F6EECF244321}">
                <p14:modId xmlns:p14="http://schemas.microsoft.com/office/powerpoint/2010/main" val="860066625"/>
              </p:ext>
            </p:extLst>
          </p:nvPr>
        </p:nvGraphicFramePr>
        <p:xfrm>
          <a:off x="458788" y="1035426"/>
          <a:ext cx="10999787" cy="479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B04E412-69CF-40EA-8157-7767147B1029}"/>
              </a:ext>
            </a:extLst>
          </p:cNvPr>
          <p:cNvSpPr>
            <a:spLocks noGrp="1"/>
          </p:cNvSpPr>
          <p:nvPr>
            <p:ph type="title"/>
          </p:nvPr>
        </p:nvSpPr>
        <p:spPr/>
        <p:txBody>
          <a:bodyPr/>
          <a:lstStyle/>
          <a:p>
            <a:r>
              <a:rPr lang="en-US" dirty="0"/>
              <a:t>Offshore Wind Supply Chains Challenges </a:t>
            </a:r>
          </a:p>
        </p:txBody>
      </p:sp>
      <p:sp>
        <p:nvSpPr>
          <p:cNvPr id="5" name="TextBox 4">
            <a:extLst>
              <a:ext uri="{FF2B5EF4-FFF2-40B4-BE49-F238E27FC236}">
                <a16:creationId xmlns:a16="http://schemas.microsoft.com/office/drawing/2014/main" id="{C16A445D-0B98-6F23-593C-01AE5CCCC932}"/>
              </a:ext>
            </a:extLst>
          </p:cNvPr>
          <p:cNvSpPr txBox="1"/>
          <p:nvPr/>
        </p:nvSpPr>
        <p:spPr>
          <a:xfrm>
            <a:off x="248902" y="6086475"/>
            <a:ext cx="9380873" cy="646331"/>
          </a:xfrm>
          <a:prstGeom prst="rect">
            <a:avLst/>
          </a:prstGeom>
          <a:noFill/>
        </p:spPr>
        <p:txBody>
          <a:bodyPr wrap="square" rtlCol="0">
            <a:spAutoFit/>
          </a:bodyPr>
          <a:lstStyle/>
          <a:p>
            <a:r>
              <a:rPr lang="en-US" dirty="0"/>
              <a:t>Source: </a:t>
            </a:r>
            <a:r>
              <a:rPr lang="en-US" dirty="0">
                <a:hlinkClick r:id="rId7"/>
              </a:rPr>
              <a:t>Mission Critical: Building the Global Wind Energy Supply Chain for a 1.5°C World </a:t>
            </a:r>
            <a:r>
              <a:rPr lang="en-US" dirty="0"/>
              <a:t>(2023) – Global Wind Energy Council and Boston Consulting Group </a:t>
            </a:r>
          </a:p>
        </p:txBody>
      </p:sp>
    </p:spTree>
    <p:extLst>
      <p:ext uri="{BB962C8B-B14F-4D97-AF65-F5344CB8AC3E}">
        <p14:creationId xmlns:p14="http://schemas.microsoft.com/office/powerpoint/2010/main" val="3522488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CE503B-225D-B828-7381-81BA0D609DBD}"/>
              </a:ext>
            </a:extLst>
          </p:cNvPr>
          <p:cNvSpPr>
            <a:spLocks noGrp="1"/>
          </p:cNvSpPr>
          <p:nvPr>
            <p:ph type="title"/>
          </p:nvPr>
        </p:nvSpPr>
        <p:spPr>
          <a:xfrm>
            <a:off x="334962" y="165474"/>
            <a:ext cx="11501367" cy="836614"/>
          </a:xfrm>
        </p:spPr>
        <p:txBody>
          <a:bodyPr/>
          <a:lstStyle/>
          <a:p>
            <a:r>
              <a:rPr lang="en-US" dirty="0"/>
              <a:t>Innovation: Floating Offshore Wind </a:t>
            </a:r>
          </a:p>
        </p:txBody>
      </p:sp>
      <p:sp>
        <p:nvSpPr>
          <p:cNvPr id="4" name="Rectangle 3">
            <a:extLst>
              <a:ext uri="{FF2B5EF4-FFF2-40B4-BE49-F238E27FC236}">
                <a16:creationId xmlns:a16="http://schemas.microsoft.com/office/drawing/2014/main" id="{57BEEC0D-F341-DF52-0CD0-3D7D463EF0C0}"/>
              </a:ext>
            </a:extLst>
          </p:cNvPr>
          <p:cNvSpPr/>
          <p:nvPr/>
        </p:nvSpPr>
        <p:spPr>
          <a:xfrm>
            <a:off x="289787" y="996609"/>
            <a:ext cx="3928905" cy="1145341"/>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5" name="TextBox 4">
            <a:extLst>
              <a:ext uri="{FF2B5EF4-FFF2-40B4-BE49-F238E27FC236}">
                <a16:creationId xmlns:a16="http://schemas.microsoft.com/office/drawing/2014/main" id="{22EDAAD2-AEF5-3C16-987D-E65265C3FC3B}"/>
              </a:ext>
            </a:extLst>
          </p:cNvPr>
          <p:cNvSpPr txBox="1"/>
          <p:nvPr/>
        </p:nvSpPr>
        <p:spPr>
          <a:xfrm>
            <a:off x="1154657" y="1137751"/>
            <a:ext cx="2266545" cy="461665"/>
          </a:xfrm>
          <a:prstGeom prst="rect">
            <a:avLst/>
          </a:prstGeom>
          <a:noFill/>
        </p:spPr>
        <p:txBody>
          <a:bodyPr wrap="square" rtlCol="0" anchor="b" anchorCtr="0">
            <a:spAutoFit/>
          </a:bodyPr>
          <a:lstStyle/>
          <a:p>
            <a:pPr algn="ctr"/>
            <a:r>
              <a:rPr lang="en-US" sz="2400" b="1" dirty="0">
                <a:solidFill>
                  <a:schemeClr val="tx2"/>
                </a:solidFill>
                <a:latin typeface="Poppins" pitchFamily="2" charset="77"/>
                <a:ea typeface="League Spartan" charset="0"/>
                <a:cs typeface="Poppins" pitchFamily="2" charset="77"/>
              </a:rPr>
              <a:t>13 TW</a:t>
            </a:r>
            <a:endParaRPr lang="en-US" sz="2400" b="1" baseline="300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EB9951D7-4C26-76E8-B503-0727A936EF79}"/>
              </a:ext>
            </a:extLst>
          </p:cNvPr>
          <p:cNvSpPr txBox="1"/>
          <p:nvPr/>
        </p:nvSpPr>
        <p:spPr>
          <a:xfrm>
            <a:off x="496931" y="1599416"/>
            <a:ext cx="3528208" cy="369332"/>
          </a:xfrm>
          <a:prstGeom prst="rect">
            <a:avLst/>
          </a:prstGeom>
          <a:noFill/>
        </p:spPr>
        <p:txBody>
          <a:bodyPr wrap="square" rtlCol="0" anchor="b" anchorCtr="0">
            <a:spAutoFit/>
          </a:bodyPr>
          <a:lstStyle/>
          <a:p>
            <a:pPr algn="ctr"/>
            <a:r>
              <a:rPr lang="en-US" sz="1800" b="1" dirty="0">
                <a:latin typeface="Poppins" pitchFamily="2" charset="77"/>
                <a:ea typeface="League Spartan" charset="0"/>
                <a:cs typeface="Poppins" pitchFamily="2" charset="77"/>
              </a:rPr>
              <a:t>Technical Potential</a:t>
            </a:r>
            <a:endParaRPr lang="en-US" sz="1800" b="1" baseline="30000" dirty="0">
              <a:latin typeface="Poppins" pitchFamily="2" charset="77"/>
              <a:ea typeface="League Spartan" charset="0"/>
              <a:cs typeface="Poppins" pitchFamily="2" charset="77"/>
            </a:endParaRPr>
          </a:p>
        </p:txBody>
      </p:sp>
      <p:sp>
        <p:nvSpPr>
          <p:cNvPr id="7" name="Rectangle 6">
            <a:extLst>
              <a:ext uri="{FF2B5EF4-FFF2-40B4-BE49-F238E27FC236}">
                <a16:creationId xmlns:a16="http://schemas.microsoft.com/office/drawing/2014/main" id="{3D98A667-348B-D487-D088-5280D75F9E21}"/>
              </a:ext>
            </a:extLst>
          </p:cNvPr>
          <p:cNvSpPr/>
          <p:nvPr/>
        </p:nvSpPr>
        <p:spPr>
          <a:xfrm>
            <a:off x="269271" y="2335765"/>
            <a:ext cx="3956216" cy="1183397"/>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8" name="TextBox 7">
            <a:extLst>
              <a:ext uri="{FF2B5EF4-FFF2-40B4-BE49-F238E27FC236}">
                <a16:creationId xmlns:a16="http://schemas.microsoft.com/office/drawing/2014/main" id="{2912A07D-8787-4E24-EFEF-EABBE77382BA}"/>
              </a:ext>
            </a:extLst>
          </p:cNvPr>
          <p:cNvSpPr txBox="1"/>
          <p:nvPr/>
        </p:nvSpPr>
        <p:spPr>
          <a:xfrm>
            <a:off x="1095567" y="2395898"/>
            <a:ext cx="2266545" cy="461665"/>
          </a:xfrm>
          <a:prstGeom prst="rect">
            <a:avLst/>
          </a:prstGeom>
          <a:noFill/>
        </p:spPr>
        <p:txBody>
          <a:bodyPr wrap="square" rtlCol="0" anchor="b" anchorCtr="0">
            <a:spAutoFit/>
          </a:bodyPr>
          <a:lstStyle/>
          <a:p>
            <a:pPr algn="ctr"/>
            <a:r>
              <a:rPr lang="en-US" sz="2400" b="1" dirty="0">
                <a:solidFill>
                  <a:schemeClr val="tx2"/>
                </a:solidFill>
                <a:latin typeface="Poppins" pitchFamily="2" charset="77"/>
                <a:ea typeface="League Spartan" charset="0"/>
                <a:cs typeface="Poppins" pitchFamily="2" charset="77"/>
              </a:rPr>
              <a:t>~ 270 MW</a:t>
            </a:r>
            <a:endParaRPr lang="en-US" sz="2400" b="1" baseline="30000" dirty="0">
              <a:solidFill>
                <a:schemeClr val="tx2"/>
              </a:solidFill>
              <a:latin typeface="Poppins" pitchFamily="2" charset="77"/>
              <a:ea typeface="League Spartan" charset="0"/>
              <a:cs typeface="Poppins" pitchFamily="2" charset="77"/>
            </a:endParaRPr>
          </a:p>
        </p:txBody>
      </p:sp>
      <p:sp>
        <p:nvSpPr>
          <p:cNvPr id="9" name="TextBox 8">
            <a:extLst>
              <a:ext uri="{FF2B5EF4-FFF2-40B4-BE49-F238E27FC236}">
                <a16:creationId xmlns:a16="http://schemas.microsoft.com/office/drawing/2014/main" id="{48EC7208-ACAB-99D5-76BA-B1085D485939}"/>
              </a:ext>
            </a:extLst>
          </p:cNvPr>
          <p:cNvSpPr txBox="1"/>
          <p:nvPr/>
        </p:nvSpPr>
        <p:spPr>
          <a:xfrm>
            <a:off x="224829" y="2886427"/>
            <a:ext cx="4129374" cy="677108"/>
          </a:xfrm>
          <a:prstGeom prst="rect">
            <a:avLst/>
          </a:prstGeom>
          <a:noFill/>
        </p:spPr>
        <p:txBody>
          <a:bodyPr wrap="square" rtlCol="0" anchor="b" anchorCtr="0">
            <a:spAutoFit/>
          </a:bodyPr>
          <a:lstStyle/>
          <a:p>
            <a:pPr algn="ctr"/>
            <a:r>
              <a:rPr lang="en-US" sz="1400" b="1" dirty="0">
                <a:latin typeface="Poppins" pitchFamily="2" charset="77"/>
                <a:ea typeface="League Spartan" charset="0"/>
                <a:cs typeface="Poppins" pitchFamily="2" charset="77"/>
              </a:rPr>
              <a:t>Operational Floating Wind Capacity  2022</a:t>
            </a:r>
          </a:p>
          <a:p>
            <a:pPr algn="ctr"/>
            <a:endParaRPr lang="en-US" b="1" baseline="30000" dirty="0">
              <a:latin typeface="Poppins" pitchFamily="2" charset="77"/>
              <a:ea typeface="League Spartan" charset="0"/>
              <a:cs typeface="Poppins" pitchFamily="2" charset="77"/>
            </a:endParaRPr>
          </a:p>
          <a:p>
            <a:pPr algn="ctr"/>
            <a:r>
              <a:rPr lang="en-US" b="1" baseline="30000" dirty="0">
                <a:latin typeface="Poppins" pitchFamily="2" charset="77"/>
                <a:ea typeface="League Spartan" charset="0"/>
                <a:cs typeface="Poppins" pitchFamily="2" charset="77"/>
              </a:rPr>
              <a:t>0.1% of global wind installations</a:t>
            </a:r>
          </a:p>
        </p:txBody>
      </p:sp>
      <p:sp>
        <p:nvSpPr>
          <p:cNvPr id="10" name="Rectangle 9">
            <a:extLst>
              <a:ext uri="{FF2B5EF4-FFF2-40B4-BE49-F238E27FC236}">
                <a16:creationId xmlns:a16="http://schemas.microsoft.com/office/drawing/2014/main" id="{F279392A-E5A5-CAE7-166B-FB00F8CF06E2}"/>
              </a:ext>
            </a:extLst>
          </p:cNvPr>
          <p:cNvSpPr/>
          <p:nvPr/>
        </p:nvSpPr>
        <p:spPr>
          <a:xfrm>
            <a:off x="288262" y="3798407"/>
            <a:ext cx="3928906" cy="1145341"/>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1" name="TextBox 10">
            <a:extLst>
              <a:ext uri="{FF2B5EF4-FFF2-40B4-BE49-F238E27FC236}">
                <a16:creationId xmlns:a16="http://schemas.microsoft.com/office/drawing/2014/main" id="{F3F1E709-8A02-EC93-21CA-90BA4E6A3F7A}"/>
              </a:ext>
            </a:extLst>
          </p:cNvPr>
          <p:cNvSpPr txBox="1"/>
          <p:nvPr/>
        </p:nvSpPr>
        <p:spPr>
          <a:xfrm>
            <a:off x="335436" y="3939146"/>
            <a:ext cx="3800402" cy="369332"/>
          </a:xfrm>
          <a:prstGeom prst="rect">
            <a:avLst/>
          </a:prstGeom>
          <a:noFill/>
        </p:spPr>
        <p:txBody>
          <a:bodyPr wrap="square" rtlCol="0" anchor="b" anchorCtr="0">
            <a:spAutoFit/>
          </a:bodyPr>
          <a:lstStyle/>
          <a:p>
            <a:pPr algn="ctr"/>
            <a:r>
              <a:rPr lang="en-US" sz="1800" b="1" dirty="0">
                <a:solidFill>
                  <a:schemeClr val="tx2"/>
                </a:solidFill>
                <a:latin typeface="Poppins" pitchFamily="2" charset="77"/>
                <a:ea typeface="League Spartan" charset="0"/>
                <a:cs typeface="Poppins" pitchFamily="2" charset="77"/>
              </a:rPr>
              <a:t>Norway, UK, Japan, China</a:t>
            </a:r>
            <a:endParaRPr lang="en-US" sz="1800" b="1" baseline="300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34A991E0-F838-2378-39DF-8025387B63DA}"/>
              </a:ext>
            </a:extLst>
          </p:cNvPr>
          <p:cNvSpPr txBox="1"/>
          <p:nvPr/>
        </p:nvSpPr>
        <p:spPr>
          <a:xfrm>
            <a:off x="164153" y="4383325"/>
            <a:ext cx="4129374" cy="338554"/>
          </a:xfrm>
          <a:prstGeom prst="rect">
            <a:avLst/>
          </a:prstGeom>
          <a:noFill/>
        </p:spPr>
        <p:txBody>
          <a:bodyPr wrap="square" rtlCol="0" anchor="b" anchorCtr="0">
            <a:spAutoFit/>
          </a:bodyPr>
          <a:lstStyle/>
          <a:p>
            <a:pPr algn="ctr"/>
            <a:r>
              <a:rPr lang="en-US" sz="2400" b="1" baseline="30000" dirty="0">
                <a:latin typeface="Poppins" pitchFamily="2" charset="77"/>
                <a:ea typeface="League Spartan" charset="0"/>
                <a:cs typeface="Poppins" pitchFamily="2" charset="77"/>
              </a:rPr>
              <a:t>Floating Offshore Wind Leaders</a:t>
            </a:r>
          </a:p>
        </p:txBody>
      </p:sp>
      <p:sp>
        <p:nvSpPr>
          <p:cNvPr id="13" name="Rectangle 12">
            <a:extLst>
              <a:ext uri="{FF2B5EF4-FFF2-40B4-BE49-F238E27FC236}">
                <a16:creationId xmlns:a16="http://schemas.microsoft.com/office/drawing/2014/main" id="{0AEDA137-5C95-8D23-734C-540A6D520F53}"/>
              </a:ext>
            </a:extLst>
          </p:cNvPr>
          <p:cNvSpPr/>
          <p:nvPr/>
        </p:nvSpPr>
        <p:spPr>
          <a:xfrm>
            <a:off x="296582" y="5203444"/>
            <a:ext cx="3928905" cy="1368806"/>
          </a:xfrm>
          <a:prstGeom prst="rect">
            <a:avLst/>
          </a:prstGeom>
          <a:solidFill>
            <a:schemeClr val="tx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4" name="TextBox 13">
            <a:extLst>
              <a:ext uri="{FF2B5EF4-FFF2-40B4-BE49-F238E27FC236}">
                <a16:creationId xmlns:a16="http://schemas.microsoft.com/office/drawing/2014/main" id="{B8AA0CA1-2722-A3E9-394B-11A2EF8EF1F2}"/>
              </a:ext>
            </a:extLst>
          </p:cNvPr>
          <p:cNvSpPr txBox="1"/>
          <p:nvPr/>
        </p:nvSpPr>
        <p:spPr>
          <a:xfrm>
            <a:off x="347178" y="5252268"/>
            <a:ext cx="3800402" cy="461665"/>
          </a:xfrm>
          <a:prstGeom prst="rect">
            <a:avLst/>
          </a:prstGeom>
          <a:noFill/>
        </p:spPr>
        <p:txBody>
          <a:bodyPr wrap="square" rtlCol="0" anchor="b" anchorCtr="0">
            <a:spAutoFit/>
          </a:bodyPr>
          <a:lstStyle/>
          <a:p>
            <a:pPr algn="ctr"/>
            <a:r>
              <a:rPr lang="en-US" sz="2400" b="1" dirty="0">
                <a:solidFill>
                  <a:schemeClr val="tx2"/>
                </a:solidFill>
                <a:latin typeface="Poppins" pitchFamily="2" charset="77"/>
                <a:cs typeface="Poppins" pitchFamily="2" charset="77"/>
              </a:rPr>
              <a:t>~2 to 4 GW</a:t>
            </a:r>
          </a:p>
        </p:txBody>
      </p:sp>
      <p:sp>
        <p:nvSpPr>
          <p:cNvPr id="15" name="TextBox 14">
            <a:extLst>
              <a:ext uri="{FF2B5EF4-FFF2-40B4-BE49-F238E27FC236}">
                <a16:creationId xmlns:a16="http://schemas.microsoft.com/office/drawing/2014/main" id="{40BEEBB4-1A3F-40E0-5476-4EA4C09D15EF}"/>
              </a:ext>
            </a:extLst>
          </p:cNvPr>
          <p:cNvSpPr txBox="1"/>
          <p:nvPr/>
        </p:nvSpPr>
        <p:spPr>
          <a:xfrm>
            <a:off x="223242" y="5762757"/>
            <a:ext cx="4129374" cy="707886"/>
          </a:xfrm>
          <a:prstGeom prst="rect">
            <a:avLst/>
          </a:prstGeom>
          <a:noFill/>
        </p:spPr>
        <p:txBody>
          <a:bodyPr wrap="square" rtlCol="0" anchor="b" anchorCtr="0">
            <a:spAutoFit/>
          </a:bodyPr>
          <a:lstStyle/>
          <a:p>
            <a:pPr algn="ctr"/>
            <a:r>
              <a:rPr lang="en-US" sz="2000" b="1" baseline="30000" dirty="0">
                <a:latin typeface="Poppins" pitchFamily="2" charset="77"/>
                <a:ea typeface="League Spartan" charset="0"/>
                <a:cs typeface="Poppins" pitchFamily="2" charset="77"/>
              </a:rPr>
              <a:t>Projected global capacity by 2030</a:t>
            </a:r>
          </a:p>
          <a:p>
            <a:pPr algn="ctr"/>
            <a:endParaRPr lang="en-US" sz="2000" b="1" baseline="30000" dirty="0">
              <a:latin typeface="Poppins" pitchFamily="2" charset="77"/>
              <a:ea typeface="League Spartan" charset="0"/>
              <a:cs typeface="Poppins" pitchFamily="2" charset="77"/>
            </a:endParaRPr>
          </a:p>
          <a:p>
            <a:pPr algn="ctr"/>
            <a:r>
              <a:rPr lang="en-US" sz="2000" b="1" baseline="30000" dirty="0">
                <a:latin typeface="Poppins" pitchFamily="2" charset="77"/>
                <a:ea typeface="League Spartan" charset="0"/>
                <a:cs typeface="Poppins" pitchFamily="2" charset="77"/>
              </a:rPr>
              <a:t>Commercial viability  by 2035 onwards</a:t>
            </a:r>
          </a:p>
        </p:txBody>
      </p:sp>
      <p:pic>
        <p:nvPicPr>
          <p:cNvPr id="16" name="Picture 15">
            <a:extLst>
              <a:ext uri="{FF2B5EF4-FFF2-40B4-BE49-F238E27FC236}">
                <a16:creationId xmlns:a16="http://schemas.microsoft.com/office/drawing/2014/main" id="{B1C488DE-E539-27EF-DFFA-093886998065}"/>
              </a:ext>
            </a:extLst>
          </p:cNvPr>
          <p:cNvPicPr>
            <a:picLocks noChangeAspect="1"/>
          </p:cNvPicPr>
          <p:nvPr/>
        </p:nvPicPr>
        <p:blipFill>
          <a:blip r:embed="rId2"/>
          <a:stretch>
            <a:fillRect/>
          </a:stretch>
        </p:blipFill>
        <p:spPr>
          <a:xfrm>
            <a:off x="4432631" y="995231"/>
            <a:ext cx="7245239" cy="4459500"/>
          </a:xfrm>
          <a:prstGeom prst="rect">
            <a:avLst/>
          </a:prstGeom>
        </p:spPr>
      </p:pic>
      <p:sp>
        <p:nvSpPr>
          <p:cNvPr id="17" name="TextBox 16">
            <a:extLst>
              <a:ext uri="{FF2B5EF4-FFF2-40B4-BE49-F238E27FC236}">
                <a16:creationId xmlns:a16="http://schemas.microsoft.com/office/drawing/2014/main" id="{916C5CB6-C0B1-8442-CBCA-611A78357DC1}"/>
              </a:ext>
            </a:extLst>
          </p:cNvPr>
          <p:cNvSpPr txBox="1"/>
          <p:nvPr/>
        </p:nvSpPr>
        <p:spPr>
          <a:xfrm>
            <a:off x="4506577" y="5539603"/>
            <a:ext cx="6209047" cy="646331"/>
          </a:xfrm>
          <a:prstGeom prst="rect">
            <a:avLst/>
          </a:prstGeom>
          <a:noFill/>
        </p:spPr>
        <p:txBody>
          <a:bodyPr wrap="square" rtlCol="0">
            <a:spAutoFit/>
          </a:bodyPr>
          <a:lstStyle/>
          <a:p>
            <a:r>
              <a:rPr lang="en-US" dirty="0"/>
              <a:t>Source: IRENA Report on Floating Offshore Wind (Forthcoming) and </a:t>
            </a:r>
            <a:r>
              <a:rPr lang="en-US" dirty="0">
                <a:hlinkClick r:id="rId3"/>
              </a:rPr>
              <a:t>Floating Wind: Turning Ambition into Action</a:t>
            </a:r>
            <a:r>
              <a:rPr lang="en-US" dirty="0"/>
              <a:t> (2023) - DNV</a:t>
            </a:r>
          </a:p>
        </p:txBody>
      </p:sp>
    </p:spTree>
    <p:extLst>
      <p:ext uri="{BB962C8B-B14F-4D97-AF65-F5344CB8AC3E}">
        <p14:creationId xmlns:p14="http://schemas.microsoft.com/office/powerpoint/2010/main" val="3004951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EPO">
      <a:dk1>
        <a:srgbClr val="404955"/>
      </a:dk1>
      <a:lt1>
        <a:srgbClr val="FFFFFF"/>
      </a:lt1>
      <a:dk2>
        <a:srgbClr val="404955"/>
      </a:dk2>
      <a:lt2>
        <a:srgbClr val="FFFFFF"/>
      </a:lt2>
      <a:accent1>
        <a:srgbClr val="666D77"/>
      </a:accent1>
      <a:accent2>
        <a:srgbClr val="8C9299"/>
      </a:accent2>
      <a:accent3>
        <a:srgbClr val="9FA4AA"/>
      </a:accent3>
      <a:accent4>
        <a:srgbClr val="B3B6BB"/>
      </a:accent4>
      <a:accent5>
        <a:srgbClr val="D9DBDD"/>
      </a:accent5>
      <a:accent6>
        <a:srgbClr val="D93317"/>
      </a:accent6>
      <a:hlink>
        <a:srgbClr val="0000FF"/>
      </a:hlink>
      <a:folHlink>
        <a:srgbClr val="954F72"/>
      </a:folHlink>
    </a:clrScheme>
    <a:fontScheme name="EP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ght green">
      <a:srgbClr val="30CCBF"/>
    </a:custClr>
    <a:custClr name="yellow">
      <a:srgbClr val="D4DB12"/>
    </a:custClr>
    <a:custClr name="dark green">
      <a:srgbClr val="337878"/>
    </a:custClr>
    <a:custClr name="blue">
      <a:srgbClr val="0262CA"/>
    </a:custClr>
    <a:custClr name="orange">
      <a:srgbClr val="FF82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9ED2EC4029754A93DB0EC8B0EEEF63" ma:contentTypeVersion="18" ma:contentTypeDescription="Create a new document." ma:contentTypeScope="" ma:versionID="5f4bb2173ddc98e270cd1147e268e2f5">
  <xsd:schema xmlns:xsd="http://www.w3.org/2001/XMLSchema" xmlns:xs="http://www.w3.org/2001/XMLSchema" xmlns:p="http://schemas.microsoft.com/office/2006/metadata/properties" xmlns:ns2="74d4368a-4de0-450e-be0a-ad0ce07b6f11" xmlns:ns3="6a946ebc-3c93-436b-a017-9f9336dfeec1" targetNamespace="http://schemas.microsoft.com/office/2006/metadata/properties" ma:root="true" ma:fieldsID="379e846d12b9d9de2711b3ac732cd978" ns2:_="" ns3:_="">
    <xsd:import namespace="74d4368a-4de0-450e-be0a-ad0ce07b6f11"/>
    <xsd:import namespace="6a946ebc-3c93-436b-a017-9f9336dfee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4368a-4de0-450e-be0a-ad0ce07b6f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a77ea5-3d14-4585-9531-26d6f492a4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946ebc-3c93-436b-a017-9f9336dfee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c29c7f3-b8f9-4f1f-8649-0dfdf81abd67}" ma:internalName="TaxCatchAll" ma:showField="CatchAllData" ma:web="6a946ebc-3c93-436b-a017-9f9336dfee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a946ebc-3c93-436b-a017-9f9336dfeec1" xsi:nil="true"/>
    <lcf76f155ced4ddcb4097134ff3c332f xmlns="74d4368a-4de0-450e-be0a-ad0ce07b6f1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FB853A-F3B9-4D22-8033-D0D46543DD4A}"/>
</file>

<file path=customXml/itemProps2.xml><?xml version="1.0" encoding="utf-8"?>
<ds:datastoreItem xmlns:ds="http://schemas.openxmlformats.org/officeDocument/2006/customXml" ds:itemID="{1645A9CF-4305-4B29-9416-7F6F17632389}">
  <ds:schemaRefs>
    <ds:schemaRef ds:uri="http://schemas.microsoft.com/sharepoint/v3/contenttype/forms"/>
  </ds:schemaRefs>
</ds:datastoreItem>
</file>

<file path=customXml/itemProps3.xml><?xml version="1.0" encoding="utf-8"?>
<ds:datastoreItem xmlns:ds="http://schemas.openxmlformats.org/officeDocument/2006/customXml" ds:itemID="{C1DF8725-0007-4334-913F-DF86957EB63F}">
  <ds:schemaRefs>
    <ds:schemaRef ds:uri="http://schemas.microsoft.com/office/2006/metadata/properties"/>
    <ds:schemaRef ds:uri="74d4368a-4de0-450e-be0a-ad0ce07b6f11"/>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2462</Words>
  <Application>Microsoft Office PowerPoint</Application>
  <PresentationFormat>Widescreen</PresentationFormat>
  <Paragraphs>386</Paragraphs>
  <Slides>32</Slides>
  <Notes>19</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32</vt:i4>
      </vt:variant>
    </vt:vector>
  </HeadingPairs>
  <TitlesOfParts>
    <vt:vector size="50" baseType="lpstr">
      <vt:lpstr>arial</vt:lpstr>
      <vt:lpstr>arial</vt:lpstr>
      <vt:lpstr>Calibri</vt:lpstr>
      <vt:lpstr>Calibri Light</vt:lpstr>
      <vt:lpstr>Google Sans</vt:lpstr>
      <vt:lpstr>Helvetica Neue</vt:lpstr>
      <vt:lpstr>Lato Light</vt:lpstr>
      <vt:lpstr>Open Sans Light</vt:lpstr>
      <vt:lpstr>Poppins</vt:lpstr>
      <vt:lpstr>sourcesanspro-regular</vt:lpstr>
      <vt:lpstr>Wingdings</vt:lpstr>
      <vt:lpstr>Office Theme</vt:lpstr>
      <vt:lpstr>3_Office Theme</vt:lpstr>
      <vt:lpstr>1_Office Theme</vt:lpstr>
      <vt:lpstr>Custom Design</vt:lpstr>
      <vt:lpstr>2_Office Theme</vt:lpstr>
      <vt:lpstr>Office</vt:lpstr>
      <vt:lpstr>4_Office Theme</vt:lpstr>
      <vt:lpstr>PowerPoint Presentation</vt:lpstr>
      <vt:lpstr>PowerPoint Presentation</vt:lpstr>
      <vt:lpstr>PowerPoint Presentation</vt:lpstr>
      <vt:lpstr>PowerPoint Presentation</vt:lpstr>
      <vt:lpstr>PowerPoint Presentation</vt:lpstr>
      <vt:lpstr>Energy Transition Stocktake: Triple Renewables and Double Efficiency</vt:lpstr>
      <vt:lpstr>Global Trends Offshore Wind – IRENA WETO 2023 </vt:lpstr>
      <vt:lpstr>Offshore Wind Supply Chains Challenges </vt:lpstr>
      <vt:lpstr>Innovation: Floating Offshore Wind </vt:lpstr>
      <vt:lpstr>Offshore Wind to Hydrogen Coupling </vt:lpstr>
      <vt:lpstr>Offshore Wind Ancillary Considerations </vt:lpstr>
      <vt:lpstr>PowerPoint Presentation</vt:lpstr>
      <vt:lpstr>PowerPoint Presentation</vt:lpstr>
      <vt:lpstr>PowerPoint Presentation</vt:lpstr>
      <vt:lpstr>The basic procedure</vt:lpstr>
      <vt:lpstr>Steps in the procedure: basic search</vt:lpstr>
      <vt:lpstr>Steps in the procedure: basic search</vt:lpstr>
      <vt:lpstr>PowerPoint Presentation</vt:lpstr>
      <vt:lpstr>PowerPoint Presentation</vt:lpstr>
      <vt:lpstr>applicant ranking </vt:lpstr>
      <vt:lpstr>PowerPoint Presentation</vt:lpstr>
      <vt:lpstr>International patenting co-operation</vt:lpstr>
      <vt:lpstr>Grant ratE</vt:lpstr>
      <vt:lpstr>Maturity map</vt:lpstr>
      <vt:lpstr>Offshore wind energy: Energy storagE (QD - IPF)</vt:lpstr>
      <vt:lpstr>Offshore wind energy: floating foundation  (QB - IPF)</vt:lpstr>
      <vt:lpstr>Offshore wind energy: Power Transmission - Technology</vt:lpstr>
      <vt:lpstr>Offshore wind energy: Power Transmission - Countries</vt:lpstr>
      <vt:lpstr>Combining Offshore wind energy with aquaculture</vt:lpstr>
      <vt:lpstr>Full Report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Manuela Stefanides</dc:creator>
  <cp:lastModifiedBy>Jaidev Dhavle</cp:lastModifiedBy>
  <cp:revision>39</cp:revision>
  <dcterms:created xsi:type="dcterms:W3CDTF">2019-12-15T06:25:28Z</dcterms:created>
  <dcterms:modified xsi:type="dcterms:W3CDTF">2024-02-05T09:46:17Z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0x010100509ED2EC4029754A93DB0EC8B0EEEF63</vt:lpwstr>
  </property>
</Properties>
</file>