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3"/>
    <p:sldMasterId id="2147483673" r:id="rId4"/>
  </p:sldMasterIdLst>
  <p:notesMasterIdLst>
    <p:notesMasterId r:id="rId14"/>
  </p:notesMasterIdLst>
  <p:sldIdLst>
    <p:sldId id="269" r:id="rId5"/>
    <p:sldId id="1504" r:id="rId6"/>
    <p:sldId id="1502" r:id="rId7"/>
    <p:sldId id="1518" r:id="rId8"/>
    <p:sldId id="1501" r:id="rId9"/>
    <p:sldId id="1519" r:id="rId10"/>
    <p:sldId id="4199" r:id="rId11"/>
    <p:sldId id="1514" r:id="rId12"/>
    <p:sldId id="4198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2A36E0-9129-72C3-01C0-2B222EA26839}" name="Elizabeth Press" initials="EP" userId="S::epress@irena.org::546aa9b4-8f6d-4f28-962d-c48ab3025b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535"/>
    <a:srgbClr val="087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39AF0-7D28-7656-5FB7-2EDC62022610}" v="10" dt="2023-07-13T10:03:39.233"/>
    <p1510:client id="{7111BC1F-942A-4763-4637-6CF9C7CD5D95}" v="2" dt="2023-07-13T10:13:28.244"/>
    <p1510:client id="{B199FA9F-2241-2B45-B45E-547AF866DFAF}" v="103" dt="2023-07-13T10:43:26.072"/>
    <p1510:client id="{B3059F69-0303-6741-8AFC-DAA436D47A4D}" v="6" dt="2023-07-13T10:40:19.932"/>
    <p1510:client id="{DA2C8850-E70C-B341-F2FC-19BF88DAF744}" v="1" dt="2023-07-13T10:44:20.455"/>
    <p1510:client id="{EC4495F4-0808-8B94-B7DC-D0EC98E37905}" v="48" dt="2023-07-13T10:23:48.78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tableStyles" Target="tableStyles.xml" Id="rId18" /><Relationship Type="http://schemas.openxmlformats.org/officeDocument/2006/relationships/slideMaster" Target="slideMasters/slideMaster1.xml" Id="rId3" /><Relationship Type="http://schemas.microsoft.com/office/2018/10/relationships/authors" Target="author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theme" Target="theme/theme1.xml" Id="rId17" /><Relationship Type="http://schemas.openxmlformats.org/officeDocument/2006/relationships/customXml" Target="../customXml/item2.xml" Id="rId2" /><Relationship Type="http://schemas.openxmlformats.org/officeDocument/2006/relationships/viewProps" Target="viewProps.xml" Id="rId16" /><Relationship Type="http://schemas.microsoft.com/office/2015/10/relationships/revisionInfo" Target="revisionInfo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presProps" Target="presProps.xml" Id="rId15" /><Relationship Type="http://schemas.openxmlformats.org/officeDocument/2006/relationships/slide" Target="slides/slide6.xml" Id="rId10" /><Relationship Type="http://schemas.openxmlformats.org/officeDocument/2006/relationships/slideMaster" Target="slideMasters/slideMaster2.xml" Id="rId4" /><Relationship Type="http://schemas.openxmlformats.org/officeDocument/2006/relationships/slide" Target="slides/slide5.xml" Id="rId9" /><Relationship Type="http://schemas.openxmlformats.org/officeDocument/2006/relationships/notesMaster" Target="notesMasters/notesMaster1.xml" Id="rId14" /><Relationship Type="http://schemas.openxmlformats.org/officeDocument/2006/relationships/customXml" Target="../customXml/item3.xml" Id="rId2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A79E-597A-4E92-9F62-649428ACA84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87D39-371F-405F-8D2E-655BE1C6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691A1-4C59-40F1-997D-F91F5D344DF5}" type="slidenum">
              <a:rPr kumimoji="0" lang="it-IT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92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027DF62-DE05-4205-8D49-B8C6E55F1311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17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7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7D39-371F-405F-8D2E-655BE1C6DB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7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1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7D39-371F-405F-8D2E-655BE1C6DB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3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D5882EA-353D-B54D-8305-8E84B8C20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892" y="1041854"/>
            <a:ext cx="1090701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3502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3B48-B822-3F4C-8B3E-0DAD44106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07593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29EBC-5703-434D-8746-E1460F8BD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7593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1937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31FC5-7141-0141-AC92-2DE7B4D46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594" y="105073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D412D-7F61-3E43-80F9-2AC6AECBC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594" y="1874651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8B71B-0D91-AB46-8B69-D6797E021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9006" y="105073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C4553F-A809-DB41-A90B-FC0B28205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006" y="1874651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0205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D7A099-6355-E5CF-D00E-69EFECC19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9"/>
          <a:stretch/>
        </p:blipFill>
        <p:spPr>
          <a:xfrm>
            <a:off x="0" y="1262114"/>
            <a:ext cx="12191400" cy="4266231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DC9E9FF0-7A60-A7FF-CFC1-AF50AC6CAD26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3986460" y="2266560"/>
            <a:ext cx="4218480" cy="1066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13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D7A099-6355-E5CF-D00E-69EFECC19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9"/>
          <a:stretch/>
        </p:blipFill>
        <p:spPr>
          <a:xfrm>
            <a:off x="0" y="1262114"/>
            <a:ext cx="12191400" cy="4266231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768B472A-0A65-4926-E0FF-A5F61CA5FE30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4690145" y="325019"/>
            <a:ext cx="2788560" cy="705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40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D7A099-6355-E5CF-D00E-69EFECC19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9"/>
          <a:stretch/>
        </p:blipFill>
        <p:spPr>
          <a:xfrm>
            <a:off x="0" y="1262114"/>
            <a:ext cx="12191400" cy="4266231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DC9E9FF0-7A60-A7FF-CFC1-AF50AC6CAD26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3986460" y="2266560"/>
            <a:ext cx="4218480" cy="1066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71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05;p42">
            <a:extLst>
              <a:ext uri="{FF2B5EF4-FFF2-40B4-BE49-F238E27FC236}">
                <a16:creationId xmlns:a16="http://schemas.microsoft.com/office/drawing/2014/main" id="{74B72E8C-A9CA-334E-8DAD-B107BF81B3D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44667" y="6478863"/>
            <a:ext cx="805064" cy="2038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DED035-8839-AD4A-AF8B-4DB818167E2D}"/>
              </a:ext>
            </a:extLst>
          </p:cNvPr>
          <p:cNvCxnSpPr>
            <a:cxnSpLocks/>
          </p:cNvCxnSpPr>
          <p:nvPr/>
        </p:nvCxnSpPr>
        <p:spPr>
          <a:xfrm>
            <a:off x="208344" y="628808"/>
            <a:ext cx="11709336" cy="0"/>
          </a:xfrm>
          <a:prstGeom prst="line">
            <a:avLst/>
          </a:prstGeom>
          <a:ln w="38100">
            <a:solidFill>
              <a:srgbClr val="0872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82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872A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02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600" y="2187615"/>
            <a:ext cx="12191400" cy="1327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</a:rPr>
              <a:t>Enhancing </a:t>
            </a:r>
            <a:r>
              <a:rPr lang="en-US" sz="4000" b="1" spc="-1">
                <a:solidFill>
                  <a:schemeClr val="bg1"/>
                </a:solidFill>
                <a:latin typeface="Calibri"/>
                <a:cs typeface="Calibri"/>
              </a:rPr>
              <a:t>Cooperation</a:t>
            </a:r>
            <a:r>
              <a:rPr kumimoji="0" lang="en-US" sz="4000" b="1" i="0" u="none" strike="noStrike" kern="1200" cap="none" spc="-1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</a:rPr>
              <a:t> on </a:t>
            </a:r>
            <a:r>
              <a:rPr lang="en-US" sz="4000" b="1" spc="-1">
                <a:solidFill>
                  <a:schemeClr val="bg1"/>
                </a:solidFill>
                <a:latin typeface="Calibri"/>
                <a:cs typeface="Calibri"/>
              </a:rPr>
              <a:t>Mitigation</a:t>
            </a:r>
            <a:r>
              <a:rPr kumimoji="0" lang="en-US" sz="4000" b="1" i="0" u="none" strike="noStrike" kern="1200" cap="none" spc="-1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lang="en-US" sz="4000" b="1" spc="-1">
                <a:solidFill>
                  <a:schemeClr val="bg1"/>
                </a:solidFill>
                <a:latin typeface="Calibri"/>
                <a:cs typeface="Calibri"/>
              </a:rPr>
              <a:t>Action</a:t>
            </a:r>
            <a:endParaRPr lang="en-US" sz="4000" b="1" i="0" u="none" strike="noStrike" kern="1200" cap="none" spc="-1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0" y="3085870"/>
            <a:ext cx="12191400" cy="1028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Francesco La Camera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Director</a:t>
            </a:r>
            <a:r>
              <a:rPr lang="en-US" sz="2800" spc="-1">
                <a:solidFill>
                  <a:prstClr val="white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-General</a:t>
            </a:r>
            <a:r>
              <a:rPr kumimoji="0" lang="en-US" sz="2800" b="0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kumimoji="0" lang="it-IT" sz="2800" b="0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IRENA</a:t>
            </a:r>
            <a:endParaRPr kumimoji="0" lang="it-IT" sz="2800" b="0" i="0" u="none" strike="noStrike" kern="1200" cap="none" spc="-1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0" y="5790083"/>
            <a:ext cx="1219200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ngXian Light" panose="02010600030101010101" pitchFamily="2" charset="-122"/>
                <a:cs typeface="Calibri" panose="020F0502020204030204" pitchFamily="34" charset="0"/>
              </a:rPr>
              <a:t>Ministerial on Climate Action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/>
                <a:cs typeface="Calibri" panose="020F0502020204030204" pitchFamily="34" charset="0"/>
              </a:rPr>
              <a:t>14 July 2023</a:t>
            </a:r>
            <a:endParaRPr kumimoji="0" lang="it-IT" sz="2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9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196770" y="189765"/>
            <a:ext cx="11546053" cy="4852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Record 295GW in renewables power capacity additions in 2022</a:t>
            </a:r>
          </a:p>
        </p:txBody>
      </p:sp>
      <p:sp>
        <p:nvSpPr>
          <p:cNvPr id="8" name="Google Shape;175;p6">
            <a:extLst>
              <a:ext uri="{FF2B5EF4-FFF2-40B4-BE49-F238E27FC236}">
                <a16:creationId xmlns:a16="http://schemas.microsoft.com/office/drawing/2014/main" id="{59AB3771-FE09-734D-B710-D62BC7D9A3F6}"/>
              </a:ext>
            </a:extLst>
          </p:cNvPr>
          <p:cNvSpPr txBox="1"/>
          <p:nvPr/>
        </p:nvSpPr>
        <p:spPr>
          <a:xfrm>
            <a:off x="11703050" y="6383544"/>
            <a:ext cx="48895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3A0B1B56-D46E-D98C-DDFF-0181D2F280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16515" r="6639" b="6124"/>
          <a:stretch/>
        </p:blipFill>
        <p:spPr>
          <a:xfrm>
            <a:off x="380999" y="914400"/>
            <a:ext cx="7550009" cy="5791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D993597-8A89-EAE3-21AF-1800E94DC08A}"/>
              </a:ext>
            </a:extLst>
          </p:cNvPr>
          <p:cNvGrpSpPr/>
          <p:nvPr/>
        </p:nvGrpSpPr>
        <p:grpSpPr>
          <a:xfrm>
            <a:off x="9312508" y="1034904"/>
            <a:ext cx="2568687" cy="3635068"/>
            <a:chOff x="9312508" y="1034904"/>
            <a:chExt cx="2568687" cy="363506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C593C6F-A662-78AB-A340-028D90997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12508" y="1034904"/>
              <a:ext cx="2568687" cy="363506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1212462E-3B87-5A80-C658-37B95B0CE478}"/>
                </a:ext>
              </a:extLst>
            </p:cNvPr>
            <p:cNvSpPr/>
            <p:nvPr/>
          </p:nvSpPr>
          <p:spPr>
            <a:xfrm>
              <a:off x="9413809" y="2805310"/>
              <a:ext cx="2035786" cy="397267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GB" sz="1000">
                  <a:solidFill>
                    <a:srgbClr val="C8D535"/>
                  </a:solidFill>
                  <a:latin typeface="Calibri"/>
                  <a:cs typeface="Calibri"/>
                  <a:sym typeface="Arial"/>
                </a:rPr>
                <a:t>A CONTRIBUTION TO THE COP 28 GLOBAL STOCKTAKE</a:t>
              </a:r>
              <a:endParaRPr lang="en-US" sz="1000">
                <a:solidFill>
                  <a:srgbClr val="C8D535"/>
                </a:solidFill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13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031D95B0-4E47-8995-D1CA-3668A734D2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" t="14862" r="6702" b="10690"/>
          <a:stretch/>
        </p:blipFill>
        <p:spPr>
          <a:xfrm>
            <a:off x="457200" y="914400"/>
            <a:ext cx="8779506" cy="5181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185195" y="189765"/>
            <a:ext cx="11557628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400" b="1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generation needs annual deployment of 1000GW</a:t>
            </a:r>
            <a:endParaRPr lang="en-AE" sz="20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75;p6">
            <a:extLst>
              <a:ext uri="{FF2B5EF4-FFF2-40B4-BE49-F238E27FC236}">
                <a16:creationId xmlns:a16="http://schemas.microsoft.com/office/drawing/2014/main" id="{59AB3771-FE09-734D-B710-D62BC7D9A3F6}"/>
              </a:ext>
            </a:extLst>
          </p:cNvPr>
          <p:cNvSpPr txBox="1"/>
          <p:nvPr/>
        </p:nvSpPr>
        <p:spPr>
          <a:xfrm>
            <a:off x="11703050" y="6383544"/>
            <a:ext cx="48895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1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418B37-3150-8046-E578-B4BF54655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2895600"/>
            <a:ext cx="228492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5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C727D-35CC-1BE1-9561-A1D123713B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5196" y="152400"/>
            <a:ext cx="11394030" cy="350837"/>
          </a:xfrm>
          <a:prstGeom prst="rect">
            <a:avLst/>
          </a:prstGeom>
        </p:spPr>
        <p:txBody>
          <a:bodyPr/>
          <a:lstStyle/>
          <a:p>
            <a:r>
              <a:rPr lang="en-GB" sz="2400" kern="1200">
                <a:solidFill>
                  <a:srgbClr val="0872A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he energy transition is not on track to 1.5</a:t>
            </a:r>
            <a:r>
              <a:rPr kumimoji="0" lang="en-GB" sz="2400" b="1" i="0" u="none" strike="noStrike" kern="1200" cap="none" spc="0" normalizeH="0" noProof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°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</a:t>
            </a:r>
            <a:b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872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endParaRPr lang="en-GB"/>
          </a:p>
        </p:txBody>
      </p:sp>
      <p:sp>
        <p:nvSpPr>
          <p:cNvPr id="4" name="Google Shape;175;p6">
            <a:extLst>
              <a:ext uri="{FF2B5EF4-FFF2-40B4-BE49-F238E27FC236}">
                <a16:creationId xmlns:a16="http://schemas.microsoft.com/office/drawing/2014/main" id="{09F01EA8-AEAA-A107-189C-1CF1526AF43E}"/>
              </a:ext>
            </a:extLst>
          </p:cNvPr>
          <p:cNvSpPr txBox="1"/>
          <p:nvPr/>
        </p:nvSpPr>
        <p:spPr>
          <a:xfrm>
            <a:off x="11703050" y="6383544"/>
            <a:ext cx="48895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picture containing screenshot, text, software, design&#10;&#10;Description automatically generated">
            <a:extLst>
              <a:ext uri="{FF2B5EF4-FFF2-40B4-BE49-F238E27FC236}">
                <a16:creationId xmlns:a16="http://schemas.microsoft.com/office/drawing/2014/main" id="{AB2EE25C-7ADD-B8AE-346D-903827ADA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762000"/>
            <a:ext cx="4572000" cy="5906467"/>
          </a:xfrm>
          <a:prstGeom prst="rect">
            <a:avLst/>
          </a:prstGeom>
        </p:spPr>
      </p:pic>
      <p:pic>
        <p:nvPicPr>
          <p:cNvPr id="9" name="Picture 8" descr="A picture containing text, screenshot, colorfulness, design&#10;&#10;Description automatically generated">
            <a:extLst>
              <a:ext uri="{FF2B5EF4-FFF2-40B4-BE49-F238E27FC236}">
                <a16:creationId xmlns:a16="http://schemas.microsoft.com/office/drawing/2014/main" id="{D32977D5-2F84-83C3-6A71-899730F35B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762000"/>
            <a:ext cx="4572000" cy="60225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920054-7316-6B55-D0C3-92D304F994F8}"/>
              </a:ext>
            </a:extLst>
          </p:cNvPr>
          <p:cNvSpPr/>
          <p:nvPr/>
        </p:nvSpPr>
        <p:spPr>
          <a:xfrm>
            <a:off x="696685" y="740229"/>
            <a:ext cx="2993571" cy="591094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>
              <a:highlight>
                <a:srgbClr val="FFFF00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2804E-31F0-489C-F1AE-0408F12CF7BD}"/>
              </a:ext>
            </a:extLst>
          </p:cNvPr>
          <p:cNvSpPr/>
          <p:nvPr/>
        </p:nvSpPr>
        <p:spPr>
          <a:xfrm>
            <a:off x="5709183" y="704737"/>
            <a:ext cx="2977617" cy="605931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pic>
        <p:nvPicPr>
          <p:cNvPr id="7" name="Picture 6" descr="A picture containing screenshot, text, software, design&#10;&#10;Description automatically generated">
            <a:extLst>
              <a:ext uri="{FF2B5EF4-FFF2-40B4-BE49-F238E27FC236}">
                <a16:creationId xmlns:a16="http://schemas.microsoft.com/office/drawing/2014/main" id="{D9A64F73-30A5-EF2E-64E5-204FB5BB0A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6164" r="45987" b="91122"/>
          <a:stretch/>
        </p:blipFill>
        <p:spPr>
          <a:xfrm>
            <a:off x="1324098" y="1128156"/>
            <a:ext cx="1858489" cy="160317"/>
          </a:xfrm>
          <a:prstGeom prst="rect">
            <a:avLst/>
          </a:prstGeom>
        </p:spPr>
      </p:pic>
      <p:pic>
        <p:nvPicPr>
          <p:cNvPr id="10" name="Picture 9" descr="A picture containing screenshot, text, software, design&#10;&#10;Description automatically generated">
            <a:extLst>
              <a:ext uri="{FF2B5EF4-FFF2-40B4-BE49-F238E27FC236}">
                <a16:creationId xmlns:a16="http://schemas.microsoft.com/office/drawing/2014/main" id="{D880000C-A9D9-DDAD-4A5D-86CE80005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53481" r="30300" b="43403"/>
          <a:stretch/>
        </p:blipFill>
        <p:spPr>
          <a:xfrm>
            <a:off x="1318161" y="3918856"/>
            <a:ext cx="2571008" cy="1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B4F92F-8F12-4B48-A118-3680FF3C06F9}"/>
              </a:ext>
            </a:extLst>
          </p:cNvPr>
          <p:cNvSpPr txBox="1">
            <a:spLocks/>
          </p:cNvSpPr>
          <p:nvPr/>
        </p:nvSpPr>
        <p:spPr>
          <a:xfrm>
            <a:off x="208344" y="189765"/>
            <a:ext cx="11534479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GB" sz="2400" b="1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Renewables dominate total primary energy supply in 2050 </a:t>
            </a:r>
            <a:endParaRPr lang="en-AE" sz="20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75;p6">
            <a:extLst>
              <a:ext uri="{FF2B5EF4-FFF2-40B4-BE49-F238E27FC236}">
                <a16:creationId xmlns:a16="http://schemas.microsoft.com/office/drawing/2014/main" id="{59AB3771-FE09-734D-B710-D62BC7D9A3F6}"/>
              </a:ext>
            </a:extLst>
          </p:cNvPr>
          <p:cNvSpPr txBox="1"/>
          <p:nvPr/>
        </p:nvSpPr>
        <p:spPr>
          <a:xfrm>
            <a:off x="11703050" y="6383544"/>
            <a:ext cx="48895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1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806A-5F06-2E26-2B7A-9A9FDD454C1D}"/>
              </a:ext>
            </a:extLst>
          </p:cNvPr>
          <p:cNvSpPr txBox="1">
            <a:spLocks/>
          </p:cNvSpPr>
          <p:nvPr/>
        </p:nvSpPr>
        <p:spPr>
          <a:xfrm>
            <a:off x="7773458" y="1081659"/>
            <a:ext cx="4174067" cy="49501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en-US" sz="2400" b="1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11AD9FC3-61E7-C37A-890C-542C3F78B1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t="15393" r="6165" b="7435"/>
          <a:stretch/>
        </p:blipFill>
        <p:spPr>
          <a:xfrm>
            <a:off x="609600" y="838200"/>
            <a:ext cx="9296400" cy="57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6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FE13E1-483E-10BB-D05C-DFE3E7AC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10195835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47C876-B005-5216-4708-1068CC787F86}"/>
              </a:ext>
            </a:extLst>
          </p:cNvPr>
          <p:cNvSpPr txBox="1"/>
          <p:nvPr/>
        </p:nvSpPr>
        <p:spPr>
          <a:xfrm>
            <a:off x="219919" y="152400"/>
            <a:ext cx="8543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Growing inequality in investment and deployment</a:t>
            </a:r>
          </a:p>
        </p:txBody>
      </p:sp>
      <p:sp>
        <p:nvSpPr>
          <p:cNvPr id="3" name="Google Shape;175;p6">
            <a:extLst>
              <a:ext uri="{FF2B5EF4-FFF2-40B4-BE49-F238E27FC236}">
                <a16:creationId xmlns:a16="http://schemas.microsoft.com/office/drawing/2014/main" id="{2A13CA8D-A396-DDE7-A2A2-892126A04795}"/>
              </a:ext>
            </a:extLst>
          </p:cNvPr>
          <p:cNvSpPr txBox="1"/>
          <p:nvPr/>
        </p:nvSpPr>
        <p:spPr>
          <a:xfrm>
            <a:off x="11703050" y="6383544"/>
            <a:ext cx="48895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71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47C876-B005-5216-4708-1068CC787F86}"/>
              </a:ext>
            </a:extLst>
          </p:cNvPr>
          <p:cNvSpPr txBox="1"/>
          <p:nvPr/>
        </p:nvSpPr>
        <p:spPr>
          <a:xfrm>
            <a:off x="160190" y="152398"/>
            <a:ext cx="815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Growing inequality in investment and deployment</a:t>
            </a:r>
          </a:p>
        </p:txBody>
      </p:sp>
      <p:sp>
        <p:nvSpPr>
          <p:cNvPr id="3" name="Google Shape;175;p6">
            <a:extLst>
              <a:ext uri="{FF2B5EF4-FFF2-40B4-BE49-F238E27FC236}">
                <a16:creationId xmlns:a16="http://schemas.microsoft.com/office/drawing/2014/main" id="{2A13CA8D-A396-DDE7-A2A2-892126A04795}"/>
              </a:ext>
            </a:extLst>
          </p:cNvPr>
          <p:cNvSpPr txBox="1"/>
          <p:nvPr/>
        </p:nvSpPr>
        <p:spPr>
          <a:xfrm>
            <a:off x="11703050" y="6383544"/>
            <a:ext cx="48895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FA18A5-4E1B-77CE-4831-31A62DD2F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0"/>
          <a:stretch/>
        </p:blipFill>
        <p:spPr>
          <a:xfrm>
            <a:off x="461503" y="1219200"/>
            <a:ext cx="7550775" cy="419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F5AB94-2FB5-9807-C2E5-B93E9546F69B}"/>
              </a:ext>
            </a:extLst>
          </p:cNvPr>
          <p:cNvSpPr txBox="1"/>
          <p:nvPr/>
        </p:nvSpPr>
        <p:spPr>
          <a:xfrm>
            <a:off x="8153400" y="1828800"/>
            <a:ext cx="3599793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More than </a:t>
            </a:r>
            <a:r>
              <a:rPr kumimoji="0" lang="en-GB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half of the </a:t>
            </a:r>
            <a:r>
              <a: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world’s </a:t>
            </a:r>
            <a:r>
              <a:rPr kumimoji="0" lang="en-GB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population</a:t>
            </a:r>
            <a:r>
              <a:rPr kumimoji="0" 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receives </a:t>
            </a:r>
            <a:r>
              <a:rPr kumimoji="0" lang="en-GB" sz="2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only 15% of investments</a:t>
            </a:r>
            <a:endParaRPr kumimoji="0" lang="en-GB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Disparities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in per capita investments have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 more than doubled </a:t>
            </a: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in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t> 2015 - 2021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86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FC66075-7E10-B745-B5F8-CA5FB84E58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067800" y="2362200"/>
            <a:ext cx="2628900" cy="2387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C78E4F-70A3-25DA-3F41-71C634EB7DAC}"/>
              </a:ext>
            </a:extLst>
          </p:cNvPr>
          <p:cNvSpPr txBox="1">
            <a:spLocks/>
          </p:cNvSpPr>
          <p:nvPr/>
        </p:nvSpPr>
        <p:spPr>
          <a:xfrm>
            <a:off x="196770" y="199542"/>
            <a:ext cx="11421713" cy="508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2400" b="1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Overcoming barriers</a:t>
            </a:r>
            <a:endParaRPr lang="en-AE" sz="20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75;p6">
            <a:extLst>
              <a:ext uri="{FF2B5EF4-FFF2-40B4-BE49-F238E27FC236}">
                <a16:creationId xmlns:a16="http://schemas.microsoft.com/office/drawing/2014/main" id="{D83FD9FC-3778-DB1F-1009-5A784E504395}"/>
              </a:ext>
            </a:extLst>
          </p:cNvPr>
          <p:cNvSpPr txBox="1"/>
          <p:nvPr/>
        </p:nvSpPr>
        <p:spPr>
          <a:xfrm>
            <a:off x="11703050" y="6383544"/>
            <a:ext cx="488950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1" wrap="square" lIns="91425" tIns="45700" rIns="91425" bIns="45700" anchor="ctr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89A5345B-40C1-E475-8CC0-6FC13BCE6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50900"/>
            <a:ext cx="7872873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0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0" y="3758760"/>
            <a:ext cx="12191400" cy="73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4800" b="1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Thank </a:t>
            </a:r>
            <a:r>
              <a:rPr lang="it-IT" sz="4800" b="1" strike="noStrike" spc="-1" err="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you</a:t>
            </a:r>
            <a:r>
              <a:rPr lang="it-IT" sz="4800" b="1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!</a:t>
            </a:r>
            <a:endParaRPr lang="it-IT" sz="4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675D0F7D-AE2A-270F-F6C4-19278BD85600}"/>
              </a:ext>
            </a:extLst>
          </p:cNvPr>
          <p:cNvSpPr/>
          <p:nvPr/>
        </p:nvSpPr>
        <p:spPr>
          <a:xfrm>
            <a:off x="0" y="6112493"/>
            <a:ext cx="12191400" cy="3729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it-IT" sz="2800" b="1" strike="noStrike" spc="-1" err="1">
                <a:solidFill>
                  <a:srgbClr val="18668E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www.irena.org</a:t>
            </a:r>
            <a:endParaRPr lang="it-IT" sz="2800" b="0" strike="noStrike" spc="-1">
              <a:solidFill>
                <a:srgbClr val="1866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CE8F24C4D22547AF4421338B6581F3" ma:contentTypeVersion="16" ma:contentTypeDescription="Create a new document." ma:contentTypeScope="" ma:versionID="b8a6e07197a8242aab45d21d862c4a92">
  <xsd:schema xmlns:xsd="http://www.w3.org/2001/XMLSchema" xmlns:xs="http://www.w3.org/2001/XMLSchema" xmlns:p="http://schemas.microsoft.com/office/2006/metadata/properties" xmlns:ns2="ef081d9f-56da-4bee-a030-8ae20831fb5d" xmlns:ns3="d720f9b7-4b04-4d57-8763-b4fe5ee31908" targetNamespace="http://schemas.microsoft.com/office/2006/metadata/properties" ma:root="true" ma:fieldsID="4048ba1c8ae829b7cee98e29e228555d" ns2:_="" ns3:_="">
    <xsd:import namespace="ef081d9f-56da-4bee-a030-8ae20831fb5d"/>
    <xsd:import namespace="d720f9b7-4b04-4d57-8763-b4fe5ee319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81d9f-56da-4bee-a030-8ae20831f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a77ea5-3d14-4585-9531-26d6f492a4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0f9b7-4b04-4d57-8763-b4fe5ee3190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834d8d-81df-4b48-8612-d8c89609d335}" ma:internalName="TaxCatchAll" ma:showField="CatchAllData" ma:web="d720f9b7-4b04-4d57-8763-b4fe5ee319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20f9b7-4b04-4d57-8763-b4fe5ee31908">
      <UserInfo>
        <DisplayName>Laura Dunkley</DisplayName>
        <AccountId>1543</AccountId>
        <AccountType/>
      </UserInfo>
    </SharedWithUsers>
    <TaxCatchAll xmlns="d720f9b7-4b04-4d57-8763-b4fe5ee31908" xsi:nil="true"/>
    <lcf76f155ced4ddcb4097134ff3c332f xmlns="ef081d9f-56da-4bee-a030-8ae20831fb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B83D46-7D3C-4407-B320-D418378EA91B}"/>
</file>

<file path=customXml/itemProps2.xml><?xml version="1.0" encoding="utf-8"?>
<ds:datastoreItem xmlns:ds="http://schemas.openxmlformats.org/officeDocument/2006/customXml" ds:itemID="{77AA6F0F-8699-4D26-ADE5-26CC55EA59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AE0557-70C6-430F-9DBA-C9B29D0BC1ED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9</Slides>
  <Notes>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2_Custom Design</vt:lpstr>
      <vt:lpstr>1_Office Theme</vt:lpstr>
      <vt:lpstr>PowerPoint Presentation</vt:lpstr>
      <vt:lpstr>PowerPoint Presentation</vt:lpstr>
      <vt:lpstr>PowerPoint Presentation</vt:lpstr>
      <vt:lpstr>The energy transition is not on track to 1.5°C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Energy Renewable Energy Congress Renewables and Fight Against Climate Change</dc:title>
  <dc:creator>Office</dc:creator>
  <cp:revision>1</cp:revision>
  <dcterms:created xsi:type="dcterms:W3CDTF">2023-06-26T08:52:33Z</dcterms:created>
  <dcterms:modified xsi:type="dcterms:W3CDTF">2023-07-13T10:44:37Z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2023-06-26T00:00:00Z</vt:filetime>
  </property>
  <property fmtid="{D5CDD505-2E9C-101B-9397-08002B2CF9AE}" pid="5" name="ContentTypeId">
    <vt:lpwstr>0x010100C5CE8F24C4D22547AF4421338B6581F3</vt:lpwstr>
  </property>
</Properties>
</file>