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4"/>
  </p:sldMasterIdLst>
  <p:notesMasterIdLst>
    <p:notesMasterId r:id="rId11"/>
  </p:notesMasterIdLst>
  <p:handoutMasterIdLst>
    <p:handoutMasterId r:id="rId12"/>
  </p:handoutMasterIdLst>
  <p:sldIdLst>
    <p:sldId id="4250" r:id="rId5"/>
    <p:sldId id="4176" r:id="rId6"/>
    <p:sldId id="4251" r:id="rId7"/>
    <p:sldId id="4252" r:id="rId8"/>
    <p:sldId id="4253" r:id="rId9"/>
    <p:sldId id="4254" r:id="rId10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land Roesch" initials="RR" lastIdx="1" clrIdx="0">
    <p:extLst>
      <p:ext uri="{19B8F6BF-5375-455C-9EA6-DF929625EA0E}">
        <p15:presenceInfo xmlns:p15="http://schemas.microsoft.com/office/powerpoint/2012/main" userId="S::rroesch@irena.org::a9ee3519-b230-456c-a5af-67bfb51252fd" providerId="AD"/>
      </p:ext>
    </p:extLst>
  </p:cmAuthor>
  <p:cmAuthor id="2" name="Herib Blanco" initials="HB" lastIdx="1" clrIdx="1">
    <p:extLst>
      <p:ext uri="{19B8F6BF-5375-455C-9EA6-DF929625EA0E}">
        <p15:presenceInfo xmlns:p15="http://schemas.microsoft.com/office/powerpoint/2012/main" userId="S::HBlanco@irena.org::a850d364-e702-46aa-aa65-4dd7913ecd79" providerId="AD"/>
      </p:ext>
    </p:extLst>
  </p:cmAuthor>
  <p:cmAuthor id="3" name="ODG" initials="ODG" lastIdx="3" clrIdx="2">
    <p:extLst>
      <p:ext uri="{19B8F6BF-5375-455C-9EA6-DF929625EA0E}">
        <p15:presenceInfo xmlns:p15="http://schemas.microsoft.com/office/powerpoint/2012/main" userId="ODG" providerId="None"/>
      </p:ext>
    </p:extLst>
  </p:cmAuthor>
  <p:cmAuthor id="4" name="Manuela Stefanides" initials="MS" lastIdx="1" clrIdx="3">
    <p:extLst>
      <p:ext uri="{19B8F6BF-5375-455C-9EA6-DF929625EA0E}">
        <p15:presenceInfo xmlns:p15="http://schemas.microsoft.com/office/powerpoint/2012/main" userId="S::mstefanides@irena.org::b9213705-5acb-4cac-977e-119f15c817d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B051"/>
    <a:srgbClr val="17678F"/>
    <a:srgbClr val="374043"/>
    <a:srgbClr val="C6DAE2"/>
    <a:srgbClr val="0096D2"/>
    <a:srgbClr val="8AACB8"/>
    <a:srgbClr val="E0D563"/>
    <a:srgbClr val="59C2D9"/>
    <a:srgbClr val="004A60"/>
    <a:srgbClr val="1356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17" d="100"/>
          <a:sy n="117" d="100"/>
        </p:scale>
        <p:origin x="80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B3D41F-59F5-43D0-B489-3DDF05FC5EFD}" type="datetimeFigureOut">
              <a:rPr lang="en-US" smtClean="0"/>
              <a:t>5/11/21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F62760-02CB-4419-A339-785CE4E01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2243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12EC89-2346-4681-A8B1-CABFDCA02873}" type="datetimeFigureOut">
              <a:rPr lang="en-GB" smtClean="0"/>
              <a:t>11/05/2021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27DF62-DE05-4205-8D49-B8C6E55F13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3508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27DF62-DE05-4205-8D49-B8C6E55F131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1932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latin typeface="+mn-lt"/>
              </a:rPr>
              <a:t>In the last decade capital cost of electrolysis has fallen by 60%</a:t>
            </a:r>
          </a:p>
          <a:p>
            <a:r>
              <a:rPr lang="en-GB" dirty="0">
                <a:latin typeface="+mn-lt"/>
              </a:rPr>
              <a:t>LCOH decreased from a range of USD 10-15/kg to as low as USD 4-6/kg</a:t>
            </a:r>
          </a:p>
          <a:p>
            <a:r>
              <a:rPr lang="en-GB" dirty="0">
                <a:latin typeface="+mn-lt"/>
              </a:rPr>
              <a:t>However, about 95% of all the hydrogen used today is still grey hydrogen (USD 1-2/kg) </a:t>
            </a:r>
          </a:p>
          <a:p>
            <a:r>
              <a:rPr lang="en-GB" dirty="0">
                <a:latin typeface="+mn-lt"/>
              </a:rPr>
              <a:t>Water electrolysis for the production of green hydrogen is limited to about 150 MW of electrolyser capacity</a:t>
            </a:r>
          </a:p>
          <a:p>
            <a:r>
              <a:rPr lang="en-GB" dirty="0">
                <a:latin typeface="+mn-lt"/>
              </a:rPr>
              <a:t>Multiple announcements for GW-scale electrolysers in the last years</a:t>
            </a:r>
          </a:p>
          <a:p>
            <a:r>
              <a:rPr lang="en-GB" dirty="0">
                <a:latin typeface="+mn-lt"/>
              </a:rPr>
              <a:t>However, there are still some challenges </a:t>
            </a:r>
          </a:p>
          <a:p>
            <a:endParaRPr lang="en-GB" dirty="0"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="1" dirty="0">
                <a:solidFill>
                  <a:srgbClr val="45A2C2"/>
                </a:solidFill>
                <a:latin typeface="Calibri" panose="020F0502020204030204" pitchFamily="34" charset="0"/>
                <a:ea typeface="Segoe UI Symbol" pitchFamily="34" charset="0"/>
                <a:cs typeface="Calibri" panose="020F0502020204030204" pitchFamily="34" charset="0"/>
              </a:rPr>
              <a:t>Renewable power generation has become increasingly competitive with, or in many situations less costly than, fossil-based or nuclear power</a:t>
            </a:r>
            <a:endParaRPr lang="en-US" altLang="ko-KR" sz="1200" b="1" dirty="0">
              <a:solidFill>
                <a:srgbClr val="45A2C2"/>
              </a:solidFill>
              <a:ea typeface="Segoe UI Symbol" pitchFamily="34" charset="0"/>
              <a:cs typeface="Arial" panose="020B0604020202020204" pitchFamily="34" charset="0"/>
            </a:endParaRPr>
          </a:p>
          <a:p>
            <a:endParaRPr lang="en-AE" dirty="0"/>
          </a:p>
          <a:p>
            <a:endParaRPr lang="en-GB" dirty="0">
              <a:latin typeface="+mn-lt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27DF62-DE05-4205-8D49-B8C6E55F131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64421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latin typeface="+mn-lt"/>
              </a:rPr>
              <a:t>In the last decade capital cost of electrolysis has fallen by 60%</a:t>
            </a:r>
          </a:p>
          <a:p>
            <a:r>
              <a:rPr lang="en-GB" dirty="0">
                <a:latin typeface="+mn-lt"/>
              </a:rPr>
              <a:t>LCOH decreased from a range of USD 10-15/kg to as low as USD 4-6/kg</a:t>
            </a:r>
          </a:p>
          <a:p>
            <a:r>
              <a:rPr lang="en-GB" dirty="0">
                <a:latin typeface="+mn-lt"/>
              </a:rPr>
              <a:t>However, about 95% of all the hydrogen used today is still grey hydrogen (USD 1-2/kg) </a:t>
            </a:r>
          </a:p>
          <a:p>
            <a:r>
              <a:rPr lang="en-GB" dirty="0">
                <a:latin typeface="+mn-lt"/>
              </a:rPr>
              <a:t>Water electrolysis for the production of green hydrogen is limited to about 150 MW of electrolyser capacity</a:t>
            </a:r>
          </a:p>
          <a:p>
            <a:r>
              <a:rPr lang="en-GB" dirty="0">
                <a:latin typeface="+mn-lt"/>
              </a:rPr>
              <a:t>Multiple announcements for GW-scale electrolysers in the last years</a:t>
            </a:r>
          </a:p>
          <a:p>
            <a:r>
              <a:rPr lang="en-GB" dirty="0">
                <a:latin typeface="+mn-lt"/>
              </a:rPr>
              <a:t>However, there are still some challenges </a:t>
            </a:r>
          </a:p>
          <a:p>
            <a:endParaRPr lang="en-GB" dirty="0"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="1" dirty="0">
                <a:solidFill>
                  <a:srgbClr val="45A2C2"/>
                </a:solidFill>
                <a:latin typeface="Calibri" panose="020F0502020204030204" pitchFamily="34" charset="0"/>
                <a:ea typeface="Segoe UI Symbol" pitchFamily="34" charset="0"/>
                <a:cs typeface="Calibri" panose="020F0502020204030204" pitchFamily="34" charset="0"/>
              </a:rPr>
              <a:t>Renewable power generation has become increasingly competitive with, or in many situations less costly than, fossil-based or nuclear power</a:t>
            </a:r>
            <a:endParaRPr lang="en-US" altLang="ko-KR" sz="1200" b="1" dirty="0">
              <a:solidFill>
                <a:srgbClr val="45A2C2"/>
              </a:solidFill>
              <a:ea typeface="Segoe UI Symbol" pitchFamily="34" charset="0"/>
              <a:cs typeface="Arial" panose="020B0604020202020204" pitchFamily="34" charset="0"/>
            </a:endParaRPr>
          </a:p>
          <a:p>
            <a:endParaRPr lang="en-AE" dirty="0"/>
          </a:p>
          <a:p>
            <a:endParaRPr lang="en-GB" dirty="0">
              <a:latin typeface="+mn-lt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27DF62-DE05-4205-8D49-B8C6E55F131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11347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latin typeface="+mn-lt"/>
              </a:rPr>
              <a:t>In the last decade capital cost of electrolysis has fallen by 60%</a:t>
            </a:r>
          </a:p>
          <a:p>
            <a:r>
              <a:rPr lang="en-GB" dirty="0">
                <a:latin typeface="+mn-lt"/>
              </a:rPr>
              <a:t>LCOH decreased from a range of USD 10-15/kg to as low as USD 4-6/kg</a:t>
            </a:r>
          </a:p>
          <a:p>
            <a:r>
              <a:rPr lang="en-GB" dirty="0">
                <a:latin typeface="+mn-lt"/>
              </a:rPr>
              <a:t>However, about 95% of all the hydrogen used today is still grey hydrogen (USD 1-2/kg) </a:t>
            </a:r>
          </a:p>
          <a:p>
            <a:r>
              <a:rPr lang="en-GB" dirty="0">
                <a:latin typeface="+mn-lt"/>
              </a:rPr>
              <a:t>Water electrolysis for the production of green hydrogen is limited to about 150 MW of electrolyser capacity</a:t>
            </a:r>
          </a:p>
          <a:p>
            <a:r>
              <a:rPr lang="en-GB" dirty="0">
                <a:latin typeface="+mn-lt"/>
              </a:rPr>
              <a:t>Multiple announcements for GW-scale electrolysers in the last years</a:t>
            </a:r>
          </a:p>
          <a:p>
            <a:r>
              <a:rPr lang="en-GB" dirty="0">
                <a:latin typeface="+mn-lt"/>
              </a:rPr>
              <a:t>However, there are still some challenges </a:t>
            </a:r>
          </a:p>
          <a:p>
            <a:endParaRPr lang="en-GB" dirty="0"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="1" dirty="0">
                <a:solidFill>
                  <a:srgbClr val="45A2C2"/>
                </a:solidFill>
                <a:latin typeface="Calibri" panose="020F0502020204030204" pitchFamily="34" charset="0"/>
                <a:ea typeface="Segoe UI Symbol" pitchFamily="34" charset="0"/>
                <a:cs typeface="Calibri" panose="020F0502020204030204" pitchFamily="34" charset="0"/>
              </a:rPr>
              <a:t>Renewable power generation has become increasingly competitive with, or in many situations less costly than, fossil-based or nuclear power</a:t>
            </a:r>
            <a:endParaRPr lang="en-US" altLang="ko-KR" sz="1200" b="1" dirty="0">
              <a:solidFill>
                <a:srgbClr val="45A2C2"/>
              </a:solidFill>
              <a:ea typeface="Segoe UI Symbol" pitchFamily="34" charset="0"/>
              <a:cs typeface="Arial" panose="020B0604020202020204" pitchFamily="34" charset="0"/>
            </a:endParaRPr>
          </a:p>
          <a:p>
            <a:endParaRPr lang="en-AE" dirty="0"/>
          </a:p>
          <a:p>
            <a:endParaRPr lang="en-GB" dirty="0">
              <a:latin typeface="+mn-lt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27DF62-DE05-4205-8D49-B8C6E55F131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06743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latin typeface="+mn-lt"/>
              </a:rPr>
              <a:t>In the last decade capital cost of electrolysis has fallen by 60%</a:t>
            </a:r>
          </a:p>
          <a:p>
            <a:r>
              <a:rPr lang="en-GB" dirty="0">
                <a:latin typeface="+mn-lt"/>
              </a:rPr>
              <a:t>LCOH decreased from a range of USD 10-15/kg to as low as USD 4-6/kg</a:t>
            </a:r>
          </a:p>
          <a:p>
            <a:r>
              <a:rPr lang="en-GB" dirty="0">
                <a:latin typeface="+mn-lt"/>
              </a:rPr>
              <a:t>However, about 95% of all the hydrogen used today is still grey hydrogen (USD 1-2/kg) </a:t>
            </a:r>
          </a:p>
          <a:p>
            <a:r>
              <a:rPr lang="en-GB" dirty="0">
                <a:latin typeface="+mn-lt"/>
              </a:rPr>
              <a:t>Water electrolysis for the production of green hydrogen is limited to about 150 MW of electrolyser capacity</a:t>
            </a:r>
          </a:p>
          <a:p>
            <a:r>
              <a:rPr lang="en-GB" dirty="0">
                <a:latin typeface="+mn-lt"/>
              </a:rPr>
              <a:t>Multiple announcements for GW-scale electrolysers in the last years</a:t>
            </a:r>
          </a:p>
          <a:p>
            <a:r>
              <a:rPr lang="en-GB" dirty="0">
                <a:latin typeface="+mn-lt"/>
              </a:rPr>
              <a:t>However, there are still some challenges </a:t>
            </a:r>
          </a:p>
          <a:p>
            <a:endParaRPr lang="en-GB" dirty="0"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="1" dirty="0">
                <a:solidFill>
                  <a:srgbClr val="45A2C2"/>
                </a:solidFill>
                <a:latin typeface="Calibri" panose="020F0502020204030204" pitchFamily="34" charset="0"/>
                <a:ea typeface="Segoe UI Symbol" pitchFamily="34" charset="0"/>
                <a:cs typeface="Calibri" panose="020F0502020204030204" pitchFamily="34" charset="0"/>
              </a:rPr>
              <a:t>Renewable power generation has become increasingly competitive with, or in many situations less costly than, fossil-based or nuclear power</a:t>
            </a:r>
            <a:endParaRPr lang="en-US" altLang="ko-KR" sz="1200" b="1" dirty="0">
              <a:solidFill>
                <a:srgbClr val="45A2C2"/>
              </a:solidFill>
              <a:ea typeface="Segoe UI Symbol" pitchFamily="34" charset="0"/>
              <a:cs typeface="Arial" panose="020B0604020202020204" pitchFamily="34" charset="0"/>
            </a:endParaRPr>
          </a:p>
          <a:p>
            <a:endParaRPr lang="en-AE" dirty="0"/>
          </a:p>
          <a:p>
            <a:endParaRPr lang="en-GB" dirty="0">
              <a:latin typeface="+mn-lt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27DF62-DE05-4205-8D49-B8C6E55F131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25524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latin typeface="+mn-lt"/>
              </a:rPr>
              <a:t>In the last decade capital cost of electrolysis has fallen by 60%</a:t>
            </a:r>
          </a:p>
          <a:p>
            <a:r>
              <a:rPr lang="en-GB" dirty="0">
                <a:latin typeface="+mn-lt"/>
              </a:rPr>
              <a:t>LCOH decreased from a range of USD 10-15/kg to as low as USD 4-6/kg</a:t>
            </a:r>
          </a:p>
          <a:p>
            <a:r>
              <a:rPr lang="en-GB" dirty="0">
                <a:latin typeface="+mn-lt"/>
              </a:rPr>
              <a:t>However, about 95% of all the hydrogen used today is still grey hydrogen (USD 1-2/kg) </a:t>
            </a:r>
          </a:p>
          <a:p>
            <a:r>
              <a:rPr lang="en-GB" dirty="0">
                <a:latin typeface="+mn-lt"/>
              </a:rPr>
              <a:t>Water electrolysis for the production of green hydrogen is limited to about 150 MW of electrolyser capacity</a:t>
            </a:r>
          </a:p>
          <a:p>
            <a:r>
              <a:rPr lang="en-GB" dirty="0">
                <a:latin typeface="+mn-lt"/>
              </a:rPr>
              <a:t>Multiple announcements for GW-scale electrolysers in the last years</a:t>
            </a:r>
          </a:p>
          <a:p>
            <a:r>
              <a:rPr lang="en-GB" dirty="0">
                <a:latin typeface="+mn-lt"/>
              </a:rPr>
              <a:t>However, there are still some challenges </a:t>
            </a:r>
          </a:p>
          <a:p>
            <a:endParaRPr lang="en-GB" dirty="0"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="1" dirty="0">
                <a:solidFill>
                  <a:srgbClr val="45A2C2"/>
                </a:solidFill>
                <a:latin typeface="Calibri" panose="020F0502020204030204" pitchFamily="34" charset="0"/>
                <a:ea typeface="Segoe UI Symbol" pitchFamily="34" charset="0"/>
                <a:cs typeface="Calibri" panose="020F0502020204030204" pitchFamily="34" charset="0"/>
              </a:rPr>
              <a:t>Renewable power generation has become increasingly competitive with, or in many situations less costly than, fossil-based or nuclear power</a:t>
            </a:r>
            <a:endParaRPr lang="en-US" altLang="ko-KR" sz="1200" b="1" dirty="0">
              <a:solidFill>
                <a:srgbClr val="45A2C2"/>
              </a:solidFill>
              <a:ea typeface="Segoe UI Symbol" pitchFamily="34" charset="0"/>
              <a:cs typeface="Arial" panose="020B0604020202020204" pitchFamily="34" charset="0"/>
            </a:endParaRPr>
          </a:p>
          <a:p>
            <a:endParaRPr lang="en-AE" dirty="0"/>
          </a:p>
          <a:p>
            <a:endParaRPr lang="en-GB" dirty="0">
              <a:latin typeface="+mn-lt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27DF62-DE05-4205-8D49-B8C6E55F131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1029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picture containing green&#10;&#10;Description automatically generated">
            <a:extLst>
              <a:ext uri="{FF2B5EF4-FFF2-40B4-BE49-F238E27FC236}">
                <a16:creationId xmlns:a16="http://schemas.microsoft.com/office/drawing/2014/main" id="{83144886-90D4-0543-BC03-E898CB87B0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4D4D5458-6D6D-4A42-9B2D-9E9F4B92A69B}"/>
              </a:ext>
            </a:extLst>
          </p:cNvPr>
          <p:cNvSpPr/>
          <p:nvPr userDrawn="1"/>
        </p:nvSpPr>
        <p:spPr>
          <a:xfrm>
            <a:off x="1344706" y="1393371"/>
            <a:ext cx="9502589" cy="4178194"/>
          </a:xfrm>
          <a:prstGeom prst="rect">
            <a:avLst/>
          </a:prstGeom>
          <a:solidFill>
            <a:srgbClr val="4371A1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 dirty="0"/>
          </a:p>
        </p:txBody>
      </p:sp>
      <p:pic>
        <p:nvPicPr>
          <p:cNvPr id="24" name="Picture 23" descr="Text&#10;&#10;Description automatically generated">
            <a:extLst>
              <a:ext uri="{FF2B5EF4-FFF2-40B4-BE49-F238E27FC236}">
                <a16:creationId xmlns:a16="http://schemas.microsoft.com/office/drawing/2014/main" id="{04F90F46-A812-8B4B-8D8C-F73E236DC14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110" y="1644099"/>
            <a:ext cx="2331780" cy="589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4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34C1C66-AD11-EF45-918A-B04170693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536" y="365126"/>
            <a:ext cx="10112281" cy="4531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17" name="Picture 7">
            <a:extLst>
              <a:ext uri="{FF2B5EF4-FFF2-40B4-BE49-F238E27FC236}">
                <a16:creationId xmlns:a16="http://schemas.microsoft.com/office/drawing/2014/main" id="{90EEEDA9-6D38-3341-A650-4C8954E602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5817" y="359678"/>
            <a:ext cx="144718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1470286-825C-804D-8FEE-1BB0DC449806}"/>
              </a:ext>
            </a:extLst>
          </p:cNvPr>
          <p:cNvCxnSpPr>
            <a:cxnSpLocks/>
          </p:cNvCxnSpPr>
          <p:nvPr userDrawn="1"/>
        </p:nvCxnSpPr>
        <p:spPr>
          <a:xfrm>
            <a:off x="293536" y="850057"/>
            <a:ext cx="11559461" cy="0"/>
          </a:xfrm>
          <a:prstGeom prst="line">
            <a:avLst/>
          </a:prstGeom>
          <a:ln w="28575">
            <a:solidFill>
              <a:srgbClr val="1767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FA7C5300-4F6D-8642-BDF9-C7C5DDDACBC5}"/>
              </a:ext>
            </a:extLst>
          </p:cNvPr>
          <p:cNvSpPr/>
          <p:nvPr userDrawn="1"/>
        </p:nvSpPr>
        <p:spPr>
          <a:xfrm>
            <a:off x="-1" y="6550090"/>
            <a:ext cx="12192001" cy="307910"/>
          </a:xfrm>
          <a:prstGeom prst="rect">
            <a:avLst/>
          </a:prstGeom>
          <a:solidFill>
            <a:srgbClr val="4371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A7485AF-4D44-784B-A1C0-EC4C3710F54C}"/>
              </a:ext>
            </a:extLst>
          </p:cNvPr>
          <p:cNvSpPr/>
          <p:nvPr userDrawn="1"/>
        </p:nvSpPr>
        <p:spPr>
          <a:xfrm>
            <a:off x="0" y="6492874"/>
            <a:ext cx="12192001" cy="71859"/>
          </a:xfrm>
          <a:prstGeom prst="rect">
            <a:avLst/>
          </a:prstGeom>
          <a:solidFill>
            <a:srgbClr val="92B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16E652-E432-460B-BD07-6307E54BA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2816" y="6593341"/>
            <a:ext cx="432566" cy="264659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32F9E5B7-4002-416B-BEDC-CDC0E72DBF0D}" type="slidenum">
              <a:rPr lang="en-GB" smtClean="0"/>
              <a:pPr/>
              <a:t>‹#›</a:t>
            </a:fld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620940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888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7678F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7678F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7678F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7678F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7678F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7678F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54CA3-032A-BD47-99C6-EEB262919CEC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-2" y="2665040"/>
            <a:ext cx="12192002" cy="2480236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>
                <a:solidFill>
                  <a:srgbClr val="92BF6C"/>
                </a:solidFill>
              </a:rPr>
              <a:t>Showcasing the Global Green Hydrogen Opportunity</a:t>
            </a:r>
            <a:br>
              <a:rPr lang="en-US" dirty="0"/>
            </a:br>
            <a:r>
              <a:rPr lang="en-US" sz="2800" dirty="0">
                <a:solidFill>
                  <a:schemeClr val="bg1"/>
                </a:solidFill>
              </a:rPr>
              <a:t>REUTERS HYDROGEN 2021 </a:t>
            </a:r>
            <a:br>
              <a:rPr lang="en-US" dirty="0">
                <a:solidFill>
                  <a:schemeClr val="bg1"/>
                </a:solidFill>
              </a:rPr>
            </a:br>
            <a:br>
              <a:rPr lang="en-US" sz="2400" dirty="0">
                <a:solidFill>
                  <a:schemeClr val="bg1"/>
                </a:solidFill>
              </a:rPr>
            </a:br>
            <a:r>
              <a:rPr lang="de-DE" sz="2800" dirty="0">
                <a:solidFill>
                  <a:schemeClr val="bg1"/>
                </a:solidFill>
              </a:rPr>
              <a:t>Francesco La </a:t>
            </a:r>
            <a:r>
              <a:rPr lang="de-DE" sz="2800" dirty="0" err="1">
                <a:solidFill>
                  <a:schemeClr val="bg1"/>
                </a:solidFill>
              </a:rPr>
              <a:t>Camera</a:t>
            </a:r>
            <a:br>
              <a:rPr lang="de-DE" sz="2800" dirty="0">
                <a:solidFill>
                  <a:schemeClr val="bg1"/>
                </a:solidFill>
              </a:rPr>
            </a:br>
            <a:r>
              <a:rPr lang="de-DE" sz="2400" b="0" dirty="0">
                <a:solidFill>
                  <a:schemeClr val="bg1"/>
                </a:solidFill>
              </a:rPr>
              <a:t>IRENA </a:t>
            </a:r>
            <a:r>
              <a:rPr lang="de-DE" sz="2400" b="0" dirty="0" err="1">
                <a:solidFill>
                  <a:schemeClr val="bg1"/>
                </a:solidFill>
              </a:rPr>
              <a:t>Director</a:t>
            </a:r>
            <a:r>
              <a:rPr lang="de-DE" sz="2400" b="0" dirty="0">
                <a:solidFill>
                  <a:schemeClr val="bg1"/>
                </a:solidFill>
              </a:rPr>
              <a:t>-General</a:t>
            </a:r>
            <a:br>
              <a:rPr lang="en-US" sz="2400" dirty="0">
                <a:solidFill>
                  <a:schemeClr val="bg1"/>
                </a:solidFill>
              </a:rPr>
            </a:b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20 May 2021</a:t>
            </a:r>
          </a:p>
        </p:txBody>
      </p:sp>
    </p:spTree>
    <p:extLst>
      <p:ext uri="{BB962C8B-B14F-4D97-AF65-F5344CB8AC3E}">
        <p14:creationId xmlns:p14="http://schemas.microsoft.com/office/powerpoint/2010/main" val="1890934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427326E-545B-CB42-8309-3F7C029A0700}"/>
              </a:ext>
            </a:extLst>
          </p:cNvPr>
          <p:cNvSpPr txBox="1">
            <a:spLocks/>
          </p:cNvSpPr>
          <p:nvPr/>
        </p:nvSpPr>
        <p:spPr>
          <a:xfrm>
            <a:off x="642494" y="6006925"/>
            <a:ext cx="10907012" cy="34855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7678F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7678F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7678F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7678F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7678F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800" b="1" dirty="0">
                <a:latin typeface="+mn-lt"/>
                <a:cs typeface="Arial" panose="020B0604020202020204" pitchFamily="34" charset="0"/>
              </a:rPr>
              <a:t>Green hydrogen can complement electrification and energy efficiency as key pillars of climate efforts. </a:t>
            </a:r>
            <a:endParaRPr lang="en-AE" sz="18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57FEA7A-3479-734D-9DA7-5863A2484A30}"/>
              </a:ext>
            </a:extLst>
          </p:cNvPr>
          <p:cNvSpPr txBox="1">
            <a:spLocks/>
          </p:cNvSpPr>
          <p:nvPr/>
        </p:nvSpPr>
        <p:spPr>
          <a:xfrm>
            <a:off x="196135" y="334393"/>
            <a:ext cx="11174939" cy="50806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>
                <a:solidFill>
                  <a:srgbClr val="0872A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World Energy Transitions Outlook: Net-Zero by 2050</a:t>
            </a:r>
            <a:endParaRPr lang="en-AE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6B5FFFA-462C-1C4C-A46D-FD8FA0A800CC}"/>
              </a:ext>
            </a:extLst>
          </p:cNvPr>
          <p:cNvSpPr txBox="1">
            <a:spLocks/>
          </p:cNvSpPr>
          <p:nvPr/>
        </p:nvSpPr>
        <p:spPr>
          <a:xfrm>
            <a:off x="2" y="933031"/>
            <a:ext cx="12191999" cy="34855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400" b="1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Six components of the energy transition strategy</a:t>
            </a:r>
            <a:endParaRPr lang="en-AE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13" descr="A picture containing text, electronics&#10;&#10;Description automatically generated">
            <a:extLst>
              <a:ext uri="{FF2B5EF4-FFF2-40B4-BE49-F238E27FC236}">
                <a16:creationId xmlns:a16="http://schemas.microsoft.com/office/drawing/2014/main" id="{94BD880A-C4E2-634A-8032-EED13DB486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1701"/>
          <a:stretch/>
        </p:blipFill>
        <p:spPr>
          <a:xfrm>
            <a:off x="1722706" y="1375226"/>
            <a:ext cx="8805645" cy="4538059"/>
          </a:xfrm>
          <a:prstGeom prst="rect">
            <a:avLst/>
          </a:prstGeom>
        </p:spPr>
      </p:pic>
      <p:sp>
        <p:nvSpPr>
          <p:cNvPr id="16" name="Slide Number Placeholder 8">
            <a:extLst>
              <a:ext uri="{FF2B5EF4-FFF2-40B4-BE49-F238E27FC236}">
                <a16:creationId xmlns:a16="http://schemas.microsoft.com/office/drawing/2014/main" id="{4ED55180-6AB4-3847-A1A3-A58BD85B8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2816" y="6593341"/>
            <a:ext cx="432566" cy="264659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32F9E5B7-4002-416B-BEDC-CDC0E72DBF0D}" type="slidenum">
              <a:rPr lang="en-GB" smtClean="0"/>
              <a:pPr/>
              <a:t>2</a:t>
            </a:fld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4037336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7C101EB6-A13A-7943-BBAC-E33FFDAFF674}"/>
              </a:ext>
            </a:extLst>
          </p:cNvPr>
          <p:cNvSpPr txBox="1"/>
          <p:nvPr/>
        </p:nvSpPr>
        <p:spPr>
          <a:xfrm>
            <a:off x="193464" y="286569"/>
            <a:ext cx="10595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17678F"/>
                </a:solidFill>
                <a:ea typeface="+mj-ea"/>
                <a:cs typeface="+mj-cs"/>
              </a:rPr>
              <a:t>Why the renewed interest in hydrogen 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376199-14D2-8047-99D0-EA94162242C4}"/>
              </a:ext>
            </a:extLst>
          </p:cNvPr>
          <p:cNvSpPr txBox="1"/>
          <p:nvPr/>
        </p:nvSpPr>
        <p:spPr>
          <a:xfrm>
            <a:off x="406406" y="1259944"/>
            <a:ext cx="109099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 net-zero emissions systems requires solutions for hard-to-</a:t>
            </a:r>
            <a:r>
              <a:rPr lang="en-US" sz="2400" b="1" dirty="0" err="1"/>
              <a:t>decarbonise</a:t>
            </a:r>
            <a:r>
              <a:rPr lang="en-US" sz="2400" b="1" dirty="0"/>
              <a:t> sectors</a:t>
            </a:r>
            <a:r>
              <a:rPr lang="en-US" sz="2000" dirty="0"/>
              <a:t>	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540EBF8-144C-884E-88F5-866B0B85B1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1" t="29622" r="9516" b="23551"/>
          <a:stretch/>
        </p:blipFill>
        <p:spPr>
          <a:xfrm>
            <a:off x="5703954" y="1637034"/>
            <a:ext cx="6305909" cy="358393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7A0A953-73E9-F144-8903-EC5A1E6654F2}"/>
              </a:ext>
            </a:extLst>
          </p:cNvPr>
          <p:cNvSpPr txBox="1"/>
          <p:nvPr/>
        </p:nvSpPr>
        <p:spPr>
          <a:xfrm>
            <a:off x="489479" y="1518220"/>
            <a:ext cx="4872730" cy="3821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342900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Hydrogen is a clean energy carrier and compromise for the renewables and gas industry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It opens a transition for oil and gas exporting countries and can help to </a:t>
            </a:r>
            <a:r>
              <a:rPr lang="en-US" sz="2000" dirty="0" err="1"/>
              <a:t>decarbonise</a:t>
            </a:r>
            <a:r>
              <a:rPr lang="en-US" sz="2000" dirty="0"/>
              <a:t> industry and transport</a:t>
            </a:r>
          </a:p>
          <a:p>
            <a:pPr>
              <a:spcAft>
                <a:spcPts val="200"/>
              </a:spcAft>
            </a:pPr>
            <a:endParaRPr lang="en-US" sz="2000" dirty="0"/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Falling renewable electricity costs make green hydrogen a feasible solution</a:t>
            </a:r>
          </a:p>
          <a:p>
            <a:pPr>
              <a:spcAft>
                <a:spcPts val="200"/>
              </a:spcAft>
            </a:pPr>
            <a:endParaRPr lang="en-US" sz="1600" dirty="0"/>
          </a:p>
        </p:txBody>
      </p:sp>
      <p:sp>
        <p:nvSpPr>
          <p:cNvPr id="16" name="Slide Number Placeholder 8">
            <a:extLst>
              <a:ext uri="{FF2B5EF4-FFF2-40B4-BE49-F238E27FC236}">
                <a16:creationId xmlns:a16="http://schemas.microsoft.com/office/drawing/2014/main" id="{A1878DE6-3CD5-6D40-AE65-E494557F2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2816" y="6593341"/>
            <a:ext cx="432566" cy="264659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32F9E5B7-4002-416B-BEDC-CDC0E72DBF0D}" type="slidenum">
              <a:rPr lang="en-GB" smtClean="0"/>
              <a:pPr/>
              <a:t>3</a:t>
            </a:fld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34932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FE7BB76-F31F-EA42-A1ED-81FD1BE90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488" y="315911"/>
            <a:ext cx="11229975" cy="660996"/>
          </a:xfrm>
        </p:spPr>
        <p:txBody>
          <a:bodyPr>
            <a:noAutofit/>
          </a:bodyPr>
          <a:lstStyle/>
          <a:p>
            <a:r>
              <a:rPr lang="en-US" sz="2800" dirty="0">
                <a:latin typeface="+mn-lt"/>
              </a:rPr>
              <a:t>Hydrogen production costs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CE4F0B-D0E9-1744-BBEB-823B0B96423C}"/>
              </a:ext>
            </a:extLst>
          </p:cNvPr>
          <p:cNvSpPr txBox="1"/>
          <p:nvPr/>
        </p:nvSpPr>
        <p:spPr>
          <a:xfrm>
            <a:off x="5933708" y="5604094"/>
            <a:ext cx="17524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2400" b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1200" b="0">
                <a:solidFill>
                  <a:schemeClr val="tx1"/>
                </a:solidFill>
              </a:rPr>
              <a:t>Source: IRENA (2020)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5B73C3B-E802-A541-8D84-A226BE2FF1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22" y="1170941"/>
            <a:ext cx="7911093" cy="451656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F9CC61C-599C-5546-8B8A-AEE8EF154E00}"/>
              </a:ext>
            </a:extLst>
          </p:cNvPr>
          <p:cNvSpPr/>
          <p:nvPr/>
        </p:nvSpPr>
        <p:spPr>
          <a:xfrm>
            <a:off x="8511419" y="1384761"/>
            <a:ext cx="3259587" cy="423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endParaRPr lang="en-US" b="1" dirty="0"/>
          </a:p>
          <a:p>
            <a:pPr>
              <a:spcAft>
                <a:spcPts val="600"/>
              </a:spcAft>
            </a:pPr>
            <a:r>
              <a:rPr lang="en-US" sz="2000" b="1" dirty="0"/>
              <a:t>Green hydrogen trends: </a:t>
            </a:r>
          </a:p>
          <a:p>
            <a:pPr>
              <a:spcAft>
                <a:spcPts val="600"/>
              </a:spcAft>
            </a:pPr>
            <a:endParaRPr lang="en-US" sz="2000" b="1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Cost-competitive with fossil-based hydrogen by 2030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70% of all hydrogen consumed by 2050 will be green</a:t>
            </a:r>
          </a:p>
          <a:p>
            <a:pPr>
              <a:spcAft>
                <a:spcPts val="600"/>
              </a:spcAft>
            </a:pPr>
            <a:endParaRPr lang="en-US" b="1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="1" dirty="0"/>
          </a:p>
        </p:txBody>
      </p:sp>
      <p:sp>
        <p:nvSpPr>
          <p:cNvPr id="13" name="Slide Number Placeholder 8">
            <a:extLst>
              <a:ext uri="{FF2B5EF4-FFF2-40B4-BE49-F238E27FC236}">
                <a16:creationId xmlns:a16="http://schemas.microsoft.com/office/drawing/2014/main" id="{1EE122F1-A1A0-204E-A0B6-BF756D9E1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2816" y="6593341"/>
            <a:ext cx="432566" cy="264659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32F9E5B7-4002-416B-BEDC-CDC0E72DBF0D}" type="slidenum">
              <a:rPr lang="en-GB" smtClean="0"/>
              <a:pPr/>
              <a:t>4</a:t>
            </a:fld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000264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>
            <a:extLst>
              <a:ext uri="{FF2B5EF4-FFF2-40B4-BE49-F238E27FC236}">
                <a16:creationId xmlns:a16="http://schemas.microsoft.com/office/drawing/2014/main" id="{F92F90FA-A19E-8F44-9FEC-65FEA0048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143" y="378406"/>
            <a:ext cx="10881360" cy="445059"/>
          </a:xfrm>
        </p:spPr>
        <p:txBody>
          <a:bodyPr/>
          <a:lstStyle/>
          <a:p>
            <a:r>
              <a:rPr lang="en-US" sz="2800" dirty="0">
                <a:latin typeface="+mn-lt"/>
              </a:rPr>
              <a:t>Four pillars for green hydrogen policy making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57A28C8-964B-AC4A-9155-D9073BFC2255}"/>
              </a:ext>
            </a:extLst>
          </p:cNvPr>
          <p:cNvSpPr/>
          <p:nvPr/>
        </p:nvSpPr>
        <p:spPr>
          <a:xfrm>
            <a:off x="3677808" y="1166996"/>
            <a:ext cx="8168977" cy="4693247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Policy priorities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E2596D-F45C-DA44-9B8A-E767F904F7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3728" y="1965210"/>
            <a:ext cx="7883159" cy="35515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6BA9495-8D54-914C-AC01-6BEDB8ACC2C0}"/>
              </a:ext>
            </a:extLst>
          </p:cNvPr>
          <p:cNvSpPr txBox="1"/>
          <p:nvPr/>
        </p:nvSpPr>
        <p:spPr>
          <a:xfrm>
            <a:off x="410974" y="1965210"/>
            <a:ext cx="356489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/>
              <a:t>National hydrogen strategies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Governance system and enabling policies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Guarantees of origin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Establish policy priorities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8EB7BFCB-25F0-5349-9BE9-1ECC7F321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2816" y="6593341"/>
            <a:ext cx="432566" cy="264659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32F9E5B7-4002-416B-BEDC-CDC0E72DBF0D}" type="slidenum">
              <a:rPr lang="en-GB" smtClean="0"/>
              <a:pPr/>
              <a:t>5</a:t>
            </a:fld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111923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>
            <a:extLst>
              <a:ext uri="{FF2B5EF4-FFF2-40B4-BE49-F238E27FC236}">
                <a16:creationId xmlns:a16="http://schemas.microsoft.com/office/drawing/2014/main" id="{F92F90FA-A19E-8F44-9FEC-65FEA0048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143" y="378406"/>
            <a:ext cx="10881360" cy="445059"/>
          </a:xfrm>
        </p:spPr>
        <p:txBody>
          <a:bodyPr/>
          <a:lstStyle/>
          <a:p>
            <a:r>
              <a:rPr lang="en-US" sz="2800" dirty="0">
                <a:latin typeface="+mn-lt"/>
              </a:rPr>
              <a:t>Green hydrogen will dominate</a:t>
            </a:r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8EB7BFCB-25F0-5349-9BE9-1ECC7F321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2816" y="6593341"/>
            <a:ext cx="432566" cy="264659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32F9E5B7-4002-416B-BEDC-CDC0E72DBF0D}" type="slidenum">
              <a:rPr lang="en-GB" smtClean="0"/>
              <a:pPr/>
              <a:t>6</a:t>
            </a:fld>
            <a:endParaRPr lang="en-GB" sz="1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A996B9-B36B-AE4F-8D7E-4DDCDE4D29B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29" y="925286"/>
            <a:ext cx="9193885" cy="5554308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FAABE98-5D23-E746-B7B4-34B0CE3871A5}"/>
              </a:ext>
            </a:extLst>
          </p:cNvPr>
          <p:cNvSpPr txBox="1"/>
          <p:nvPr/>
        </p:nvSpPr>
        <p:spPr>
          <a:xfrm>
            <a:off x="9148544" y="2680446"/>
            <a:ext cx="2934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78B051"/>
                </a:solidFill>
              </a:rPr>
              <a:t>Share of hydrogen produced by renewables will be 66%</a:t>
            </a:r>
            <a:endParaRPr lang="en-AE" sz="2000" b="1" dirty="0">
              <a:solidFill>
                <a:srgbClr val="78B0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63776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RENA BASIC.potx" id="{92C0DCC8-45F6-4D7F-A2E7-1E535DCA2548}" vid="{2468E46F-825E-4CB6-B87D-22C0CF89C2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F76C5137B447346801C682ADC33C85A" ma:contentTypeVersion="13" ma:contentTypeDescription="Create a new document." ma:contentTypeScope="" ma:versionID="286ee185cf3ea72bb00cbe40b4a5d7d0">
  <xsd:schema xmlns:xsd="http://www.w3.org/2001/XMLSchema" xmlns:xs="http://www.w3.org/2001/XMLSchema" xmlns:p="http://schemas.microsoft.com/office/2006/metadata/properties" xmlns:ns2="c6c24ece-1b07-426b-bedc-871241e7e223" xmlns:ns3="c8f347f8-85fa-4488-8783-ee09b7d8e676" targetNamespace="http://schemas.microsoft.com/office/2006/metadata/properties" ma:root="true" ma:fieldsID="7c78bf413156e562e8fa641550507e67" ns2:_="" ns3:_="">
    <xsd:import namespace="c6c24ece-1b07-426b-bedc-871241e7e223"/>
    <xsd:import namespace="c8f347f8-85fa-4488-8783-ee09b7d8e67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c24ece-1b07-426b-bedc-871241e7e22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f347f8-85fa-4488-8783-ee09b7d8e67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556AA82-E066-477D-B4D4-2DD9F7274855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FFA762FC-4363-462D-B00C-C612A65145DA}"/>
</file>

<file path=customXml/itemProps3.xml><?xml version="1.0" encoding="utf-8"?>
<ds:datastoreItem xmlns:ds="http://schemas.openxmlformats.org/officeDocument/2006/customXml" ds:itemID="{A7B02EAF-A3B5-4000-B5AC-D942CEB464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IRENA BASIC</Template>
  <TotalTime>1463</TotalTime>
  <Words>721</Words>
  <Application>Microsoft Macintosh PowerPoint</Application>
  <PresentationFormat>Widescreen</PresentationFormat>
  <Paragraphs>87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1_Office Theme</vt:lpstr>
      <vt:lpstr>Showcasing the Global Green Hydrogen Opportunity REUTERS HYDROGEN 2021   Francesco La Camera IRENA Director-General  20 May 2021</vt:lpstr>
      <vt:lpstr>PowerPoint Presentation</vt:lpstr>
      <vt:lpstr>PowerPoint Presentation</vt:lpstr>
      <vt:lpstr>Hydrogen production costs</vt:lpstr>
      <vt:lpstr>Four pillars for green hydrogen policy making</vt:lpstr>
      <vt:lpstr>Green hydrogen will dominate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Policy Unit 10</dc:creator>
  <cp:lastModifiedBy>Manuela Stefanides</cp:lastModifiedBy>
  <cp:revision>11</cp:revision>
  <cp:lastPrinted>2018-04-30T11:55:57Z</cp:lastPrinted>
  <dcterms:created xsi:type="dcterms:W3CDTF">2020-11-10T11:58:02Z</dcterms:created>
  <dcterms:modified xsi:type="dcterms:W3CDTF">2021-05-11T10:11:36Z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0x010100DF76C5137B447346801C682ADC33C85A</vt:lpwstr>
  </property>
</Properties>
</file>