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77" r:id="rId4"/>
  </p:sldMasterIdLst>
  <p:notesMasterIdLst>
    <p:notesMasterId r:id="rId12"/>
  </p:notesMasterIdLst>
  <p:sldIdLst>
    <p:sldId id="1281" r:id="rId5"/>
    <p:sldId id="5858" r:id="rId6"/>
    <p:sldId id="5862" r:id="rId7"/>
    <p:sldId id="5863" r:id="rId8"/>
    <p:sldId id="5859" r:id="rId9"/>
    <p:sldId id="5844" r:id="rId10"/>
    <p:sldId id="5855" r:id="rId11"/>
  </p:sldIdLst>
  <p:sldSz cx="12192000" cy="6858000"/>
  <p:notesSz cx="9296400" cy="7010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Ratka" initials="SR" lastIdx="8" clrIdx="0">
    <p:extLst>
      <p:ext uri="{19B8F6BF-5375-455C-9EA6-DF929625EA0E}">
        <p15:presenceInfo xmlns:p15="http://schemas.microsoft.com/office/powerpoint/2012/main" userId="S::sratka@irena.org::82c4675c-fdf7-4357-ace8-db58a522a6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92"/>
    <a:srgbClr val="2AA4CA"/>
    <a:srgbClr val="A8CC8A"/>
    <a:srgbClr val="92BF6D"/>
    <a:srgbClr val="6B9FD7"/>
    <a:srgbClr val="6A9DD6"/>
    <a:srgbClr val="DED673"/>
    <a:srgbClr val="DCCD3E"/>
    <a:srgbClr val="A69C9F"/>
    <a:srgbClr val="C69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93F93B-08FC-0340-B3BC-8D21CE7B42B6}" type="datetimeFigureOut">
              <a:rPr lang="en-AE" smtClean="0"/>
              <a:t>10/03/2021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35C5E-4432-9842-9A51-9913977BD8E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49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18E-AC63-4AA5-85D6-94D8C9B4E534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3893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B43F916-57B6-4DED-9CAC-C8813DF5D6DC}" type="slidenum">
              <a:rPr lang="de-DE" alt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de-DE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649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B43F916-57B6-4DED-9CAC-C8813DF5D6DC}" type="slidenum">
              <a:rPr lang="de-DE" alt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de-DE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571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B43F916-57B6-4DED-9CAC-C8813DF5D6DC}" type="slidenum">
              <a:rPr lang="de-DE" alt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de-DE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702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B43F916-57B6-4DED-9CAC-C8813DF5D6DC}" type="slidenum">
              <a:rPr lang="de-DE" alt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de-DE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442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fe2d0a82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afe2d0a82f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616" name="Google Shape;616;gafe2d0a82f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22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88331777-7E02-4021-868F-D5F692D32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00300" y="1103313"/>
            <a:ext cx="4752975" cy="2674937"/>
          </a:xfrm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6DE96645-8278-4115-88AB-CE7F6863F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443" y="3972560"/>
            <a:ext cx="8514322" cy="31964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0A7334E6-E806-4B41-965A-126C6DC5C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736B3-A0AA-4543-9869-2C25BC5CAD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6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4820AF-ED1F-584D-A864-0887C9016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535" t="21187" r="58427" b="54732"/>
          <a:stretch/>
        </p:blipFill>
        <p:spPr>
          <a:xfrm flipH="1">
            <a:off x="9970853" y="5771205"/>
            <a:ext cx="2221145" cy="108679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2358EF-C452-6D42-9AE2-2CAE6F820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8719" y="6353666"/>
            <a:ext cx="403489" cy="36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92EF59-F5D7-6F47-B871-563DB979DC53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794E098-BE3D-0544-9CF5-6EC3FADF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522074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7B44ADF-CA07-494B-9758-B7F29649F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9208" y="6412283"/>
            <a:ext cx="1116051" cy="2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T Pi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21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81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7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32AF4FA-E774-43E2-A400-9B0A9BE323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11135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32AF4FA-E774-43E2-A400-9B0A9BE32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5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97" r:id="rId2"/>
    <p:sldLayoutId id="2147485498" r:id="rId3"/>
    <p:sldLayoutId id="2147485500" r:id="rId4"/>
    <p:sldLayoutId id="2147485501" r:id="rId5"/>
    <p:sldLayoutId id="21474855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6.jpeg"/><Relationship Id="rId1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B989AB-BBD9-294F-9428-14225C3386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75" r="21617" b="10997"/>
          <a:stretch/>
        </p:blipFill>
        <p:spPr>
          <a:xfrm>
            <a:off x="-1" y="2196662"/>
            <a:ext cx="12183925" cy="401674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4DDD345-B51D-4E40-87CA-81DB2BAD99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7890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4DDD345-B51D-4E40-87CA-81DB2BAD9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DF6E83F-1DD4-43C0-A144-CC79C3B10693}"/>
              </a:ext>
            </a:extLst>
          </p:cNvPr>
          <p:cNvSpPr txBox="1">
            <a:spLocks/>
          </p:cNvSpPr>
          <p:nvPr/>
        </p:nvSpPr>
        <p:spPr bwMode="auto">
          <a:xfrm>
            <a:off x="0" y="6094869"/>
            <a:ext cx="12192000" cy="5365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defRPr/>
            </a:pPr>
            <a:r>
              <a:rPr lang="en-US" sz="2000" dirty="0">
                <a:solidFill>
                  <a:srgbClr val="00619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Keynote at </a:t>
            </a:r>
            <a:r>
              <a:rPr lang="en-US" sz="2000" dirty="0" err="1">
                <a:solidFill>
                  <a:srgbClr val="00619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REvision</a:t>
            </a:r>
            <a:r>
              <a:rPr lang="en-US" sz="2000" dirty="0">
                <a:solidFill>
                  <a:srgbClr val="00619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2021 </a:t>
            </a:r>
            <a:r>
              <a:rPr lang="en-AE" sz="2000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de-DE" sz="2000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Webcast </a:t>
            </a:r>
            <a:r>
              <a:rPr lang="en-AE" sz="2000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2000" dirty="0">
                <a:solidFill>
                  <a:srgbClr val="00619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10 March 2021 </a:t>
            </a:r>
          </a:p>
        </p:txBody>
      </p:sp>
      <p:sp>
        <p:nvSpPr>
          <p:cNvPr id="6" name="Google Shape;102;p29"/>
          <p:cNvSpPr txBox="1"/>
          <p:nvPr/>
        </p:nvSpPr>
        <p:spPr>
          <a:xfrm>
            <a:off x="46712" y="1590405"/>
            <a:ext cx="12192000" cy="120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3000"/>
            </a:pPr>
            <a:r>
              <a:rPr lang="en-GB" sz="4000" b="1" dirty="0">
                <a:solidFill>
                  <a:srgbClr val="006192"/>
                </a:solidFill>
                <a:latin typeface="Calibri"/>
                <a:ea typeface="Calibri"/>
                <a:cs typeface="Calibri"/>
              </a:rPr>
              <a:t>A New Energy Future</a:t>
            </a:r>
          </a:p>
          <a:p>
            <a:pPr algn="ctr">
              <a:buClr>
                <a:srgbClr val="000000"/>
              </a:buClr>
              <a:buSzPts val="3000"/>
            </a:pPr>
            <a:r>
              <a:rPr lang="en-GB" sz="4000" dirty="0">
                <a:solidFill>
                  <a:srgbClr val="006192"/>
                </a:solidFill>
                <a:latin typeface="Calibri"/>
                <a:ea typeface="Calibri"/>
                <a:cs typeface="Calibri"/>
              </a:rPr>
              <a:t>The way to a sustainable recovery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C21CF2-CF69-A04D-BFB1-7EA0AEC73149}"/>
              </a:ext>
            </a:extLst>
          </p:cNvPr>
          <p:cNvSpPr/>
          <p:nvPr/>
        </p:nvSpPr>
        <p:spPr>
          <a:xfrm>
            <a:off x="8076" y="286312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3000"/>
            </a:pPr>
            <a:r>
              <a:rPr lang="en-US" sz="2800" b="1" dirty="0">
                <a:solidFill>
                  <a:srgbClr val="006192"/>
                </a:solidFill>
                <a:ea typeface="Calibri"/>
                <a:cs typeface="Calibri"/>
                <a:sym typeface="Calibri"/>
              </a:rPr>
              <a:t>Francesco La Camera</a:t>
            </a:r>
          </a:p>
          <a:p>
            <a:pPr algn="ctr">
              <a:buClr>
                <a:srgbClr val="000000"/>
              </a:buClr>
              <a:buSzPts val="3000"/>
            </a:pPr>
            <a:r>
              <a:rPr lang="en-US" sz="2800" dirty="0">
                <a:solidFill>
                  <a:srgbClr val="006192"/>
                </a:solidFill>
                <a:ea typeface="Calibri"/>
                <a:cs typeface="Calibri"/>
                <a:sym typeface="Calibri"/>
              </a:rPr>
              <a:t>IRENA Director-General</a:t>
            </a:r>
          </a:p>
        </p:txBody>
      </p:sp>
      <p:pic>
        <p:nvPicPr>
          <p:cNvPr id="28" name="Picture 2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0CAF3C6-85E8-B744-826E-9C4492787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255" y="585478"/>
            <a:ext cx="2563490" cy="6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6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F3C83EA-877D-A74B-B4A6-80BB332C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80" y="1307591"/>
            <a:ext cx="9371667" cy="5195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42FF3C-F303-4FC2-BAE4-C7A81CBCDF28}"/>
              </a:ext>
            </a:extLst>
          </p:cNvPr>
          <p:cNvSpPr/>
          <p:nvPr/>
        </p:nvSpPr>
        <p:spPr>
          <a:xfrm>
            <a:off x="264103" y="355245"/>
            <a:ext cx="1157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In most of the world, RE are now the lowest cost option for new power generation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19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1988" name="Picture 4" descr="https://www.irena.org/-/media/Images/IRENA/Agency/Publication/2020/May/IRENA20200601Costscover.jpg?h=311&amp;w=220&amp;la=en&amp;hash=A78354A7E5D22EFB47EF683D2621A8662841D4D0">
            <a:extLst>
              <a:ext uri="{FF2B5EF4-FFF2-40B4-BE49-F238E27FC236}">
                <a16:creationId xmlns:a16="http://schemas.microsoft.com/office/drawing/2014/main" id="{74B62FB2-6208-4899-A62D-31C694E36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89" y="1506603"/>
            <a:ext cx="1721135" cy="24330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https://www.irena.org/-/media/Images/IRENA/Agency/Publication/2021/Jan/IRENA_2021_Auctions_Japan.jpg?h=311&amp;w=220&amp;la=en&amp;hash=DDE48B5D6A808EC92EE325E8C29397F8C90A18AB">
            <a:extLst>
              <a:ext uri="{FF2B5EF4-FFF2-40B4-BE49-F238E27FC236}">
                <a16:creationId xmlns:a16="http://schemas.microsoft.com/office/drawing/2014/main" id="{300AA2A9-1DF1-4290-8FD7-FB53E9D1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56" y="3399105"/>
            <a:ext cx="1622747" cy="22939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F47370F-E1C2-874B-AC5E-8E397450C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143" y="6353666"/>
            <a:ext cx="403489" cy="36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1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42FF3C-F303-4FC2-BAE4-C7A81CBCDF28}"/>
              </a:ext>
            </a:extLst>
          </p:cNvPr>
          <p:cNvSpPr/>
          <p:nvPr/>
        </p:nvSpPr>
        <p:spPr>
          <a:xfrm>
            <a:off x="264103" y="355245"/>
            <a:ext cx="11575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The energy transition is underway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19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building, fence&#10;&#10;Description automatically generated">
            <a:extLst>
              <a:ext uri="{FF2B5EF4-FFF2-40B4-BE49-F238E27FC236}">
                <a16:creationId xmlns:a16="http://schemas.microsoft.com/office/drawing/2014/main" id="{4BA4E3D1-66C1-49A4-A60E-BE0AD78A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5" y="985270"/>
            <a:ext cx="10922325" cy="52511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1A8051-A589-4A7C-A722-709838782F7B}"/>
              </a:ext>
            </a:extLst>
          </p:cNvPr>
          <p:cNvSpPr/>
          <p:nvPr/>
        </p:nvSpPr>
        <p:spPr>
          <a:xfrm>
            <a:off x="354625" y="6302700"/>
            <a:ext cx="10624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Renewables</a:t>
            </a:r>
            <a:r>
              <a:rPr lang="en-US" sz="2000" b="1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n-US" sz="2000" b="1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en-US" sz="2000" b="1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one third of global power capacity today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D429CD4-B76F-E44F-9605-C32C65B8A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143" y="6353666"/>
            <a:ext cx="403489" cy="36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AB461-D1A2-435B-A269-9D962653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91" y="1572094"/>
            <a:ext cx="11253452" cy="48081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42FF3C-F303-4FC2-BAE4-C7A81CBCDF28}"/>
              </a:ext>
            </a:extLst>
          </p:cNvPr>
          <p:cNvSpPr/>
          <p:nvPr/>
        </p:nvSpPr>
        <p:spPr>
          <a:xfrm>
            <a:off x="264103" y="355245"/>
            <a:ext cx="10175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619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Innovations enable flexibility for a renewables-powered future</a:t>
            </a:r>
          </a:p>
        </p:txBody>
      </p:sp>
      <p:pic>
        <p:nvPicPr>
          <p:cNvPr id="40962" name="Picture 2" descr="https://www.irena.org/-/media/Images/IRENA/Agency/Publication/2019/Feb/IRENA_Innovation_Landscape_2019_cover.jpg?h=311&amp;w=220&amp;la=en&amp;hash=F751A6D5FD2A13366E0937089B2498647D8499C7">
            <a:extLst>
              <a:ext uri="{FF2B5EF4-FFF2-40B4-BE49-F238E27FC236}">
                <a16:creationId xmlns:a16="http://schemas.microsoft.com/office/drawing/2014/main" id="{3A709D90-B1FD-4171-97DC-F6C9AA520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55245"/>
            <a:ext cx="1432237" cy="20246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ED084D-F37F-A141-83D7-3BE698005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143" y="6353666"/>
            <a:ext cx="403489" cy="36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1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42FF3C-F303-4FC2-BAE4-C7A81CBCDF28}"/>
              </a:ext>
            </a:extLst>
          </p:cNvPr>
          <p:cNvSpPr/>
          <p:nvPr/>
        </p:nvSpPr>
        <p:spPr>
          <a:xfrm>
            <a:off x="264103" y="355245"/>
            <a:ext cx="11587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Pathways to cut energy-related CO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 emissions to 2050 in line with the Paris Agreement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19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05BB2-1B32-46D2-BCFD-49D8B397AC3E}"/>
              </a:ext>
            </a:extLst>
          </p:cNvPr>
          <p:cNvSpPr/>
          <p:nvPr/>
        </p:nvSpPr>
        <p:spPr>
          <a:xfrm>
            <a:off x="264102" y="5896760"/>
            <a:ext cx="11843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efficiency, renewables, end-use electrification, green hydrogen and synthetic fuels will play a crucial role in global decarbonisation.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810EED-5868-C241-B984-2E6CD93215F0}"/>
              </a:ext>
            </a:extLst>
          </p:cNvPr>
          <p:cNvGrpSpPr/>
          <p:nvPr/>
        </p:nvGrpSpPr>
        <p:grpSpPr>
          <a:xfrm>
            <a:off x="84162" y="1347924"/>
            <a:ext cx="10984756" cy="4623833"/>
            <a:chOff x="264103" y="1527585"/>
            <a:chExt cx="9882554" cy="4159881"/>
          </a:xfrm>
        </p:grpSpPr>
        <p:pic>
          <p:nvPicPr>
            <p:cNvPr id="3" name="Picture 2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1BDAB8AD-3BD5-5F42-84F8-09C614042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6"/>
            <a:stretch/>
          </p:blipFill>
          <p:spPr>
            <a:xfrm>
              <a:off x="264103" y="1527585"/>
              <a:ext cx="9882554" cy="415988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19A1B-6EEC-4313-AA8B-2228B88C18F6}"/>
                </a:ext>
              </a:extLst>
            </p:cNvPr>
            <p:cNvSpPr txBox="1"/>
            <p:nvPr/>
          </p:nvSpPr>
          <p:spPr>
            <a:xfrm>
              <a:off x="465042" y="315151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619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 degrees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66A67-8929-47CA-906E-069906948BFD}"/>
                </a:ext>
              </a:extLst>
            </p:cNvPr>
            <p:cNvSpPr txBox="1"/>
            <p:nvPr/>
          </p:nvSpPr>
          <p:spPr>
            <a:xfrm>
              <a:off x="465042" y="4049680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619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1.5 degrees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0C00B57-886A-49D1-ACD6-F271ED113E96}"/>
                </a:ext>
              </a:extLst>
            </p:cNvPr>
            <p:cNvSpPr/>
            <p:nvPr/>
          </p:nvSpPr>
          <p:spPr>
            <a:xfrm>
              <a:off x="8478071" y="3695252"/>
              <a:ext cx="1000369" cy="400529"/>
            </a:xfrm>
            <a:prstGeom prst="round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D414C6-8DC2-4EBF-AD88-60EB8A6F13C0}"/>
                </a:ext>
              </a:extLst>
            </p:cNvPr>
            <p:cNvSpPr/>
            <p:nvPr/>
          </p:nvSpPr>
          <p:spPr>
            <a:xfrm>
              <a:off x="9108973" y="3730296"/>
              <a:ext cx="216796" cy="307777"/>
            </a:xfrm>
            <a:prstGeom prst="rect">
              <a:avLst/>
            </a:prstGeom>
            <a:solidFill>
              <a:srgbClr val="585BA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92CF9D-F453-4EB7-BE5F-A98AC550AC66}"/>
                </a:ext>
              </a:extLst>
            </p:cNvPr>
            <p:cNvSpPr txBox="1"/>
            <p:nvPr/>
          </p:nvSpPr>
          <p:spPr>
            <a:xfrm>
              <a:off x="8672635" y="408039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</a:t>
              </a:r>
              <a:r>
                <a:rPr kumimoji="0" 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793" y="1112520"/>
            <a:ext cx="1152112" cy="16308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7512" y="1147409"/>
            <a:ext cx="932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Energy and industrial process-related CO2 emission reductions (Gt CO</a:t>
            </a:r>
            <a:r>
              <a:rPr lang="en-GB" b="1" baseline="-25000" dirty="0"/>
              <a:t>2</a:t>
            </a:r>
            <a:r>
              <a:rPr lang="en-GB" b="1" dirty="0"/>
              <a:t>/y by 2050)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3E0AC0B-DEA9-724E-BCD9-20B08F430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143" y="6353666"/>
            <a:ext cx="403489" cy="36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98652E7-895B-EA48-A86C-880673428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543" y="2029040"/>
            <a:ext cx="1153551" cy="163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48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22" y="1020135"/>
            <a:ext cx="11030255" cy="5283264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2"/>
          <p:cNvSpPr/>
          <p:nvPr/>
        </p:nvSpPr>
        <p:spPr>
          <a:xfrm>
            <a:off x="276822" y="349335"/>
            <a:ext cx="11752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872A6"/>
              </a:buClr>
              <a:buSzPts val="2100"/>
            </a:pPr>
            <a:r>
              <a:rPr lang="en-US" sz="2400" b="1" dirty="0">
                <a:solidFill>
                  <a:srgbClr val="00619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Sustainable recovery: Short-term benefits from investing in the energy transition</a:t>
            </a:r>
          </a:p>
          <a:p>
            <a:pPr>
              <a:buClr>
                <a:srgbClr val="0872A6"/>
              </a:buClr>
              <a:buSzPts val="2100"/>
            </a:pPr>
            <a:endParaRPr sz="2400" b="1" dirty="0">
              <a:solidFill>
                <a:srgbClr val="0872A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20" name="Google Shape;620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2221" y="2626090"/>
            <a:ext cx="1494183" cy="2194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9E6B3C-1F15-FD4D-85D8-D430CCF6E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2143" y="6353666"/>
            <a:ext cx="403489" cy="36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5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3367706-E7EF-A948-9A1F-24C2A963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1" r="25189" b="10997"/>
          <a:stretch/>
        </p:blipFill>
        <p:spPr>
          <a:xfrm>
            <a:off x="-1" y="844426"/>
            <a:ext cx="12204123" cy="4728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9CA00-743A-4E24-8DA4-1020E6BC74D5}"/>
              </a:ext>
            </a:extLst>
          </p:cNvPr>
          <p:cNvSpPr txBox="1"/>
          <p:nvPr/>
        </p:nvSpPr>
        <p:spPr>
          <a:xfrm>
            <a:off x="0" y="13424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Thank </a:t>
            </a:r>
            <a:r>
              <a:rPr 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2" descr="https://www.irena.org/-/media/Images/IRENA/Agency/Publication/2020/Sep/Reaching_zero_cover.jpg?h=311&amp;w=220&amp;la=en&amp;hash=84DD8457C4D17D579F8683221FC0AF4A2A9D9DD4">
            <a:extLst>
              <a:ext uri="{FF2B5EF4-FFF2-40B4-BE49-F238E27FC236}">
                <a16:creationId xmlns:a16="http://schemas.microsoft.com/office/drawing/2014/main" id="{DF1BE3B7-B901-4B18-AE6D-C24D6035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82" y="2302114"/>
            <a:ext cx="1744437" cy="246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911B1A2-AF93-E34F-94B2-B97A51628CE1}"/>
              </a:ext>
            </a:extLst>
          </p:cNvPr>
          <p:cNvGrpSpPr/>
          <p:nvPr/>
        </p:nvGrpSpPr>
        <p:grpSpPr>
          <a:xfrm>
            <a:off x="7216826" y="2302114"/>
            <a:ext cx="4750252" cy="2466000"/>
            <a:chOff x="7216826" y="2384485"/>
            <a:chExt cx="4750252" cy="2466000"/>
          </a:xfrm>
        </p:grpSpPr>
        <p:pic>
          <p:nvPicPr>
            <p:cNvPr id="19" name="Picture 2" descr="https://www.irena.org/-/media/Images/IRENA/Agency/Publication/2021/Jan/IRENA_2021_Auctions_Japan.jpg?h=311&amp;w=220&amp;la=en&amp;hash=DDE48B5D6A808EC92EE325E8C29397F8C90A18AB">
              <a:extLst>
                <a:ext uri="{FF2B5EF4-FFF2-40B4-BE49-F238E27FC236}">
                  <a16:creationId xmlns:a16="http://schemas.microsoft.com/office/drawing/2014/main" id="{87D74461-C798-4FC6-B889-0F31BDCFF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640" y="2384485"/>
              <a:ext cx="1744438" cy="2466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Google Shape;635;p83" descr="Logo, company name&#10;&#10;Description automatically generated"/>
            <p:cNvPicPr preferRelativeResize="0">
              <a:picLocks noChangeAspect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69817" y="2384485"/>
              <a:ext cx="1673814" cy="2466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958126-2A5B-46A0-B109-A56A4FAC8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6826" y="2384485"/>
              <a:ext cx="1739925" cy="2466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B2D5C0-7F42-FE4A-8074-7DD3FA27AA55}"/>
              </a:ext>
            </a:extLst>
          </p:cNvPr>
          <p:cNvGrpSpPr/>
          <p:nvPr/>
        </p:nvGrpSpPr>
        <p:grpSpPr>
          <a:xfrm>
            <a:off x="224922" y="2302114"/>
            <a:ext cx="4789792" cy="2466000"/>
            <a:chOff x="224922" y="2384485"/>
            <a:chExt cx="4789792" cy="2466000"/>
          </a:xfrm>
        </p:grpSpPr>
        <p:pic>
          <p:nvPicPr>
            <p:cNvPr id="24" name="Google Shape;630;p83" descr="Char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75808" y="2384485"/>
              <a:ext cx="1738906" cy="2466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Google Shape;631;p83" descr="A picture containing graphical user interfac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588487" y="2384485"/>
              <a:ext cx="1914374" cy="2466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720EFC-7174-412C-896F-299A3E7B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4922" y="2384485"/>
              <a:ext cx="1742156" cy="246600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A4B5308-20D0-6344-803D-965EFBECF962}"/>
              </a:ext>
            </a:extLst>
          </p:cNvPr>
          <p:cNvSpPr txBox="1">
            <a:spLocks/>
          </p:cNvSpPr>
          <p:nvPr/>
        </p:nvSpPr>
        <p:spPr bwMode="auto">
          <a:xfrm>
            <a:off x="12122" y="5650405"/>
            <a:ext cx="12192000" cy="949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defRPr/>
            </a:pPr>
            <a:r>
              <a:rPr lang="en-GB" sz="2000" b="1" dirty="0" err="1">
                <a:solidFill>
                  <a:srgbClr val="00619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www.irena.org</a:t>
            </a:r>
            <a:endParaRPr lang="en-US" sz="2000" b="1" dirty="0">
              <a:solidFill>
                <a:srgbClr val="006192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F27B24-6FB7-524B-9A06-EB1FA357BD79}"/>
              </a:ext>
            </a:extLst>
          </p:cNvPr>
          <p:cNvGrpSpPr/>
          <p:nvPr/>
        </p:nvGrpSpPr>
        <p:grpSpPr>
          <a:xfrm>
            <a:off x="8330389" y="4267458"/>
            <a:ext cx="2523126" cy="2012329"/>
            <a:chOff x="8211637" y="4267458"/>
            <a:chExt cx="2523126" cy="2012329"/>
          </a:xfrm>
        </p:grpSpPr>
        <p:pic>
          <p:nvPicPr>
            <p:cNvPr id="35" name="Google Shape;641;p83" descr="A picture containing square&#10;&#10;Description automatically generated"/>
            <p:cNvPicPr preferRelativeResize="0">
              <a:picLocks noChangeAspect="1"/>
            </p:cNvPicPr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600000">
              <a:off x="9301463" y="4267458"/>
              <a:ext cx="1433300" cy="1998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oogle Shape;633;p83" descr="Chart, scatter chart&#10;&#10;Description automatically generated with medium confidence"/>
            <p:cNvPicPr preferRelativeResize="0">
              <a:picLocks noChangeAspect="1"/>
            </p:cNvPicPr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21000000">
              <a:off x="8211637" y="4281787"/>
              <a:ext cx="1426573" cy="1998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3C1EEE2-94B7-4D49-A498-C832D4AD72D3}"/>
              </a:ext>
            </a:extLst>
          </p:cNvPr>
          <p:cNvGrpSpPr/>
          <p:nvPr/>
        </p:nvGrpSpPr>
        <p:grpSpPr>
          <a:xfrm>
            <a:off x="1357566" y="4287855"/>
            <a:ext cx="2524504" cy="2008123"/>
            <a:chOff x="1285973" y="4287855"/>
            <a:chExt cx="2524504" cy="2008123"/>
          </a:xfrm>
        </p:grpSpPr>
        <p:pic>
          <p:nvPicPr>
            <p:cNvPr id="36" name="Google Shape;642;p83" descr="Diagram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611807">
              <a:off x="2507672" y="4297978"/>
              <a:ext cx="1302805" cy="1998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Google Shape;638;p83" descr="Text&#10;&#10;Description automatically generated with medium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21000000">
              <a:off x="1285973" y="4287855"/>
              <a:ext cx="1437836" cy="1998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8" name="Picture 2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6A72026-C80C-0A4F-9A41-3A7ED7A2B3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14255" y="585478"/>
            <a:ext cx="2563490" cy="6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8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6C5137B447346801C682ADC33C85A" ma:contentTypeVersion="13" ma:contentTypeDescription="Create a new document." ma:contentTypeScope="" ma:versionID="286ee185cf3ea72bb00cbe40b4a5d7d0">
  <xsd:schema xmlns:xsd="http://www.w3.org/2001/XMLSchema" xmlns:xs="http://www.w3.org/2001/XMLSchema" xmlns:p="http://schemas.microsoft.com/office/2006/metadata/properties" xmlns:ns2="c6c24ece-1b07-426b-bedc-871241e7e223" xmlns:ns3="c8f347f8-85fa-4488-8783-ee09b7d8e676" targetNamespace="http://schemas.microsoft.com/office/2006/metadata/properties" ma:root="true" ma:fieldsID="7c78bf413156e562e8fa641550507e67" ns2:_="" ns3:_="">
    <xsd:import namespace="c6c24ece-1b07-426b-bedc-871241e7e223"/>
    <xsd:import namespace="c8f347f8-85fa-4488-8783-ee09b7d8e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24ece-1b07-426b-bedc-871241e7e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47f8-85fa-4488-8783-ee09b7d8e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390647-5301-46C5-8FAF-7780CD8FB9B3}"/>
</file>

<file path=customXml/itemProps2.xml><?xml version="1.0" encoding="utf-8"?>
<ds:datastoreItem xmlns:ds="http://schemas.openxmlformats.org/officeDocument/2006/customXml" ds:itemID="{1645A9CF-4305-4B29-9416-7F6F17632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F8725-0007-4334-913F-DF86957EB63F}">
  <ds:schemaRefs>
    <ds:schemaRef ds:uri="http://purl.org/dc/terms/"/>
    <ds:schemaRef ds:uri="http://schemas.openxmlformats.org/package/2006/metadata/core-properties"/>
    <ds:schemaRef ds:uri="a77902eb-0f7a-4646-b7d0-fdea15cf57e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3b9b789-7963-4306-a2bb-8a9583246b3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9058</TotalTime>
  <Words>152</Words>
  <Application>Microsoft Macintosh PowerPoint</Application>
  <PresentationFormat>Widescreen</PresentationFormat>
  <Paragraphs>30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2_Custom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Manuela Stefanides</dc:creator>
  <cp:lastModifiedBy>Manuela Stefanides</cp:lastModifiedBy>
  <cp:revision>33</cp:revision>
  <cp:lastPrinted>2021-01-29T08:33:20Z</cp:lastPrinted>
  <dcterms:created xsi:type="dcterms:W3CDTF">2019-12-15T06:25:28Z</dcterms:created>
  <dcterms:modified xsi:type="dcterms:W3CDTF">2021-03-10T09:40:49Z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0x010100DF76C5137B447346801C682ADC33C85A</vt:lpwstr>
  </property>
</Properties>
</file>