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14"/>
  </p:notesMasterIdLst>
  <p:handoutMasterIdLst>
    <p:handoutMasterId r:id="rId15"/>
  </p:handoutMasterIdLst>
  <p:sldIdLst>
    <p:sldId id="256" r:id="rId2"/>
    <p:sldId id="285" r:id="rId3"/>
    <p:sldId id="292" r:id="rId4"/>
    <p:sldId id="290" r:id="rId5"/>
    <p:sldId id="313" r:id="rId6"/>
    <p:sldId id="318" r:id="rId7"/>
    <p:sldId id="314" r:id="rId8"/>
    <p:sldId id="311" r:id="rId9"/>
    <p:sldId id="312" r:id="rId10"/>
    <p:sldId id="316" r:id="rId11"/>
    <p:sldId id="317" r:id="rId12"/>
    <p:sldId id="291" r:id="rId13"/>
  </p:sldIdLst>
  <p:sldSz cx="9144000" cy="6858000" type="screen4x3"/>
  <p:notesSz cx="9144000" cy="6858000"/>
  <p:defaultTextStyle>
    <a:defPPr>
      <a:defRPr lang="en-GB"/>
    </a:defPPr>
    <a:lvl1pPr algn="l" defTabSz="449263" rtl="0" fontAlgn="base">
      <a:spcBef>
        <a:spcPct val="0"/>
      </a:spcBef>
      <a:spcAft>
        <a:spcPct val="0"/>
      </a:spcAft>
      <a:defRPr kern="1200">
        <a:solidFill>
          <a:schemeClr val="tx1"/>
        </a:solidFill>
        <a:latin typeface="Arial" charset="0"/>
        <a:ea typeface="+mn-ea"/>
        <a:cs typeface="+mn-cs"/>
      </a:defRPr>
    </a:lvl1pPr>
    <a:lvl2pPr marL="742950" indent="-285750" algn="l" defTabSz="449263" rtl="0" fontAlgn="base">
      <a:spcBef>
        <a:spcPct val="0"/>
      </a:spcBef>
      <a:spcAft>
        <a:spcPct val="0"/>
      </a:spcAft>
      <a:defRPr kern="1200">
        <a:solidFill>
          <a:schemeClr val="tx1"/>
        </a:solidFill>
        <a:latin typeface="Arial" charset="0"/>
        <a:ea typeface="+mn-ea"/>
        <a:cs typeface="+mn-cs"/>
      </a:defRPr>
    </a:lvl2pPr>
    <a:lvl3pPr marL="1143000" indent="-228600" algn="l" defTabSz="449263" rtl="0" fontAlgn="base">
      <a:spcBef>
        <a:spcPct val="0"/>
      </a:spcBef>
      <a:spcAft>
        <a:spcPct val="0"/>
      </a:spcAft>
      <a:defRPr kern="1200">
        <a:solidFill>
          <a:schemeClr val="tx1"/>
        </a:solidFill>
        <a:latin typeface="Arial" charset="0"/>
        <a:ea typeface="+mn-ea"/>
        <a:cs typeface="+mn-cs"/>
      </a:defRPr>
    </a:lvl3pPr>
    <a:lvl4pPr marL="1600200" indent="-228600" algn="l" defTabSz="449263" rtl="0" fontAlgn="base">
      <a:spcBef>
        <a:spcPct val="0"/>
      </a:spcBef>
      <a:spcAft>
        <a:spcPct val="0"/>
      </a:spcAft>
      <a:defRPr kern="1200">
        <a:solidFill>
          <a:schemeClr val="tx1"/>
        </a:solidFill>
        <a:latin typeface="Arial" charset="0"/>
        <a:ea typeface="+mn-ea"/>
        <a:cs typeface="+mn-cs"/>
      </a:defRPr>
    </a:lvl4pPr>
    <a:lvl5pPr marL="2057400" indent="-228600" algn="l" defTabSz="44926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445C00"/>
    <a:srgbClr val="FF3300"/>
    <a:srgbClr val="A2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0" autoAdjust="0"/>
    <p:restoredTop sz="90831" autoAdjust="0"/>
  </p:normalViewPr>
  <p:slideViewPr>
    <p:cSldViewPr>
      <p:cViewPr varScale="1">
        <p:scale>
          <a:sx n="120" d="100"/>
          <a:sy n="120" d="100"/>
        </p:scale>
        <p:origin x="139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Clr>
                <a:srgbClr val="000000"/>
              </a:buClr>
              <a:buSzPct val="100000"/>
              <a:buFont typeface="Times New Roman" pitchFamily="18" charset="0"/>
              <a:buNone/>
              <a:defRPr sz="1200">
                <a:solidFill>
                  <a:srgbClr val="003366"/>
                </a:solidFill>
              </a:defRPr>
            </a:lvl1pPr>
          </a:lstStyle>
          <a:p>
            <a:endParaRPr lang="en-US"/>
          </a:p>
        </p:txBody>
      </p:sp>
      <p:sp>
        <p:nvSpPr>
          <p:cNvPr id="138243" name="Rectangle 3"/>
          <p:cNvSpPr>
            <a:spLocks noGrp="1" noChangeArrowheads="1"/>
          </p:cNvSpPr>
          <p:nvPr>
            <p:ph type="dt" sz="quarter" idx="1"/>
          </p:nvPr>
        </p:nvSpPr>
        <p:spPr bwMode="auto">
          <a:xfrm>
            <a:off x="5180013"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Clr>
                <a:srgbClr val="000000"/>
              </a:buClr>
              <a:buSzPct val="100000"/>
              <a:buFont typeface="Times New Roman" pitchFamily="18" charset="0"/>
              <a:buNone/>
              <a:defRPr sz="1200">
                <a:solidFill>
                  <a:srgbClr val="003366"/>
                </a:solidFill>
              </a:defRPr>
            </a:lvl1pPr>
          </a:lstStyle>
          <a:p>
            <a:endParaRPr lang="en-US"/>
          </a:p>
        </p:txBody>
      </p:sp>
      <p:sp>
        <p:nvSpPr>
          <p:cNvPr id="138244" name="Rectangle 4"/>
          <p:cNvSpPr>
            <a:spLocks noGrp="1" noChangeArrowheads="1"/>
          </p:cNvSpPr>
          <p:nvPr>
            <p:ph type="ftr" sz="quarter" idx="2"/>
          </p:nvPr>
        </p:nvSpPr>
        <p:spPr bwMode="auto">
          <a:xfrm>
            <a:off x="0"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buClr>
                <a:srgbClr val="000000"/>
              </a:buClr>
              <a:buSzPct val="100000"/>
              <a:buFont typeface="Times New Roman" pitchFamily="18" charset="0"/>
              <a:buNone/>
              <a:defRPr sz="1200">
                <a:solidFill>
                  <a:srgbClr val="003366"/>
                </a:solidFill>
              </a:defRPr>
            </a:lvl1pPr>
          </a:lstStyle>
          <a:p>
            <a:endParaRPr lang="en-US"/>
          </a:p>
        </p:txBody>
      </p:sp>
      <p:sp>
        <p:nvSpPr>
          <p:cNvPr id="138245" name="Rectangle 5"/>
          <p:cNvSpPr>
            <a:spLocks noGrp="1" noChangeArrowheads="1"/>
          </p:cNvSpPr>
          <p:nvPr>
            <p:ph type="sldNum" sz="quarter" idx="3"/>
          </p:nvPr>
        </p:nvSpPr>
        <p:spPr bwMode="auto">
          <a:xfrm>
            <a:off x="5180013"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buClr>
                <a:srgbClr val="000000"/>
              </a:buClr>
              <a:buSzPct val="100000"/>
              <a:buFont typeface="Times New Roman" pitchFamily="18" charset="0"/>
              <a:buNone/>
              <a:defRPr sz="1200">
                <a:solidFill>
                  <a:srgbClr val="003366"/>
                </a:solidFill>
              </a:defRPr>
            </a:lvl1pPr>
          </a:lstStyle>
          <a:p>
            <a:fld id="{25449023-7D7A-4279-89DC-F7B11ACFF41B}" type="slidenum">
              <a:rPr lang="en-US"/>
              <a:pPr/>
              <a:t>‹#›</a:t>
            </a:fld>
            <a:endParaRPr lang="en-US"/>
          </a:p>
        </p:txBody>
      </p:sp>
    </p:spTree>
    <p:extLst>
      <p:ext uri="{BB962C8B-B14F-4D97-AF65-F5344CB8AC3E}">
        <p14:creationId xmlns:p14="http://schemas.microsoft.com/office/powerpoint/2010/main" val="2443753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AutoShape 1"/>
          <p:cNvSpPr>
            <a:spLocks noChangeArrowheads="1"/>
          </p:cNvSpPr>
          <p:nvPr/>
        </p:nvSpPr>
        <p:spPr bwMode="auto">
          <a:xfrm>
            <a:off x="0" y="0"/>
            <a:ext cx="9144000" cy="6858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10243" name="AutoShape 2"/>
          <p:cNvSpPr>
            <a:spLocks noChangeArrowheads="1"/>
          </p:cNvSpPr>
          <p:nvPr/>
        </p:nvSpPr>
        <p:spPr bwMode="auto">
          <a:xfrm>
            <a:off x="0" y="0"/>
            <a:ext cx="9144000" cy="6858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10244" name="AutoShape 3"/>
          <p:cNvSpPr>
            <a:spLocks noChangeArrowheads="1"/>
          </p:cNvSpPr>
          <p:nvPr/>
        </p:nvSpPr>
        <p:spPr bwMode="auto">
          <a:xfrm>
            <a:off x="0" y="0"/>
            <a:ext cx="9144000" cy="6858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10245" name="Rectangle 4"/>
          <p:cNvSpPr>
            <a:spLocks noGrp="1" noRot="1" noChangeAspect="1" noChangeArrowheads="1"/>
          </p:cNvSpPr>
          <p:nvPr>
            <p:ph type="sldImg"/>
          </p:nvPr>
        </p:nvSpPr>
        <p:spPr bwMode="auto">
          <a:xfrm>
            <a:off x="-14111288" y="-8847138"/>
            <a:ext cx="12485688" cy="936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p:nvPr>
        </p:nvSpPr>
        <p:spPr bwMode="auto">
          <a:xfrm>
            <a:off x="914400" y="3257550"/>
            <a:ext cx="7307263" cy="308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ru-RU" smtClean="0"/>
          </a:p>
        </p:txBody>
      </p:sp>
    </p:spTree>
    <p:extLst>
      <p:ext uri="{BB962C8B-B14F-4D97-AF65-F5344CB8AC3E}">
        <p14:creationId xmlns:p14="http://schemas.microsoft.com/office/powerpoint/2010/main" val="335221950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
          <p:cNvSpPr>
            <a:spLocks noGrp="1" noRot="1" noChangeAspect="1" noChangeArrowheads="1" noTextEdit="1"/>
          </p:cNvSpPr>
          <p:nvPr>
            <p:ph type="sldImg"/>
          </p:nvPr>
        </p:nvSpPr>
        <p:spPr>
          <a:xfrm>
            <a:off x="2857500" y="522288"/>
            <a:ext cx="3429000" cy="2571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7" name="Rectangle 2"/>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endParaRPr lang="ru-RU" altLang="en-US" dirty="0" smtClean="0"/>
          </a:p>
        </p:txBody>
      </p:sp>
    </p:spTree>
    <p:extLst>
      <p:ext uri="{BB962C8B-B14F-4D97-AF65-F5344CB8AC3E}">
        <p14:creationId xmlns:p14="http://schemas.microsoft.com/office/powerpoint/2010/main" val="3020925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dirty="0" smtClean="0"/>
          </a:p>
        </p:txBody>
      </p:sp>
    </p:spTree>
    <p:extLst>
      <p:ext uri="{BB962C8B-B14F-4D97-AF65-F5344CB8AC3E}">
        <p14:creationId xmlns:p14="http://schemas.microsoft.com/office/powerpoint/2010/main" val="3124260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dirty="0" smtClean="0"/>
          </a:p>
        </p:txBody>
      </p:sp>
    </p:spTree>
    <p:extLst>
      <p:ext uri="{BB962C8B-B14F-4D97-AF65-F5344CB8AC3E}">
        <p14:creationId xmlns:p14="http://schemas.microsoft.com/office/powerpoint/2010/main" val="2636350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4763" y="0"/>
            <a:ext cx="0" cy="1588"/>
          </a:xfrm>
          <a:ln>
            <a:noFill/>
          </a:ln>
          <a:extLst>
            <a:ext uri="{91240B29-F687-4F45-9708-019B960494DF}">
              <a14:hiddenLine xmlns:a14="http://schemas.microsoft.com/office/drawing/2010/main" w="9525">
                <a:solidFill>
                  <a:srgbClr val="000000"/>
                </a:solidFill>
                <a:miter lim="800000"/>
                <a:headEnd/>
                <a:tailEnd/>
              </a14:hiddenLine>
            </a:ext>
          </a:extLst>
        </p:spPr>
      </p:sp>
      <p:sp>
        <p:nvSpPr>
          <p:cNvPr id="33795" name="Rectangle 3"/>
          <p:cNvSpPr>
            <a:spLocks noGrp="1" noChangeArrowheads="1"/>
          </p:cNvSpPr>
          <p:nvPr>
            <p:ph type="body" idx="1"/>
          </p:nvPr>
        </p:nvSpPr>
        <p:spPr>
          <a:xfrm>
            <a:off x="913988" y="3257317"/>
            <a:ext cx="7309835" cy="30844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u-RU" altLang="en-US" smtClean="0">
              <a:latin typeface="Times" pitchFamily="18" charset="0"/>
            </a:endParaRPr>
          </a:p>
        </p:txBody>
      </p:sp>
    </p:spTree>
    <p:extLst>
      <p:ext uri="{BB962C8B-B14F-4D97-AF65-F5344CB8AC3E}">
        <p14:creationId xmlns:p14="http://schemas.microsoft.com/office/powerpoint/2010/main" val="4215795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dirty="0" smtClean="0"/>
          </a:p>
        </p:txBody>
      </p:sp>
    </p:spTree>
    <p:extLst>
      <p:ext uri="{BB962C8B-B14F-4D97-AF65-F5344CB8AC3E}">
        <p14:creationId xmlns:p14="http://schemas.microsoft.com/office/powerpoint/2010/main" val="351503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dirty="0" smtClean="0"/>
          </a:p>
        </p:txBody>
      </p:sp>
    </p:spTree>
    <p:extLst>
      <p:ext uri="{BB962C8B-B14F-4D97-AF65-F5344CB8AC3E}">
        <p14:creationId xmlns:p14="http://schemas.microsoft.com/office/powerpoint/2010/main" val="4084428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dirty="0" smtClean="0"/>
          </a:p>
        </p:txBody>
      </p:sp>
    </p:spTree>
    <p:extLst>
      <p:ext uri="{BB962C8B-B14F-4D97-AF65-F5344CB8AC3E}">
        <p14:creationId xmlns:p14="http://schemas.microsoft.com/office/powerpoint/2010/main" val="1048782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smtClean="0"/>
          </a:p>
        </p:txBody>
      </p:sp>
    </p:spTree>
    <p:extLst>
      <p:ext uri="{BB962C8B-B14F-4D97-AF65-F5344CB8AC3E}">
        <p14:creationId xmlns:p14="http://schemas.microsoft.com/office/powerpoint/2010/main" val="338966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4763" y="0"/>
            <a:ext cx="0" cy="1588"/>
          </a:xfrm>
          <a:ln>
            <a:noFill/>
          </a:ln>
          <a:extLst>
            <a:ext uri="{91240B29-F687-4F45-9708-019B960494DF}">
              <a14:hiddenLine xmlns:a14="http://schemas.microsoft.com/office/drawing/2010/main" w="9525">
                <a:solidFill>
                  <a:srgbClr val="000000"/>
                </a:solidFill>
                <a:miter lim="800000"/>
                <a:headEnd/>
                <a:tailEnd/>
              </a14:hiddenLine>
            </a:ext>
          </a:extLst>
        </p:spPr>
      </p:sp>
      <p:sp>
        <p:nvSpPr>
          <p:cNvPr id="30723" name="Rectangle 3"/>
          <p:cNvSpPr>
            <a:spLocks noGrp="1" noChangeArrowheads="1"/>
          </p:cNvSpPr>
          <p:nvPr>
            <p:ph type="body" idx="1"/>
          </p:nvPr>
        </p:nvSpPr>
        <p:spPr>
          <a:xfrm>
            <a:off x="913988" y="3257317"/>
            <a:ext cx="7309835" cy="30844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u-RU" altLang="en-US" dirty="0" smtClean="0">
              <a:latin typeface="Times" pitchFamily="18" charset="0"/>
            </a:endParaRPr>
          </a:p>
        </p:txBody>
      </p:sp>
    </p:spTree>
    <p:extLst>
      <p:ext uri="{BB962C8B-B14F-4D97-AF65-F5344CB8AC3E}">
        <p14:creationId xmlns:p14="http://schemas.microsoft.com/office/powerpoint/2010/main" val="2790985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smtClean="0"/>
          </a:p>
        </p:txBody>
      </p:sp>
    </p:spTree>
    <p:extLst>
      <p:ext uri="{BB962C8B-B14F-4D97-AF65-F5344CB8AC3E}">
        <p14:creationId xmlns:p14="http://schemas.microsoft.com/office/powerpoint/2010/main" val="261934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smtClean="0"/>
          </a:p>
        </p:txBody>
      </p:sp>
    </p:spTree>
    <p:extLst>
      <p:ext uri="{BB962C8B-B14F-4D97-AF65-F5344CB8AC3E}">
        <p14:creationId xmlns:p14="http://schemas.microsoft.com/office/powerpoint/2010/main" val="4148539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3175" y="0"/>
            <a:ext cx="1588" cy="1588"/>
          </a:xfrm>
        </p:spPr>
      </p:sp>
      <p:sp>
        <p:nvSpPr>
          <p:cNvPr id="13315" name="Rectangle 3"/>
          <p:cNvSpPr>
            <a:spLocks noGrp="1" noChangeArrowheads="1"/>
          </p:cNvSpPr>
          <p:nvPr>
            <p:ph type="body" idx="1"/>
          </p:nvPr>
        </p:nvSpPr>
        <p:spPr>
          <a:xfrm>
            <a:off x="914400" y="3257550"/>
            <a:ext cx="7308850" cy="3084513"/>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ru-RU" altLang="en-US" smtClean="0"/>
          </a:p>
        </p:txBody>
      </p:sp>
    </p:spTree>
    <p:extLst>
      <p:ext uri="{BB962C8B-B14F-4D97-AF65-F5344CB8AC3E}">
        <p14:creationId xmlns:p14="http://schemas.microsoft.com/office/powerpoint/2010/main" val="1786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78DEF11-B01E-4C6A-B06B-C3FB47DD07B2}" type="slidenum">
              <a:rPr lang="en-US"/>
              <a:pPr/>
              <a:t>‹#›</a:t>
            </a:fld>
            <a:endParaRPr lang="en-US"/>
          </a:p>
        </p:txBody>
      </p:sp>
    </p:spTree>
    <p:extLst>
      <p:ext uri="{BB962C8B-B14F-4D97-AF65-F5344CB8AC3E}">
        <p14:creationId xmlns:p14="http://schemas.microsoft.com/office/powerpoint/2010/main" val="169155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8EDF591-6B1A-4A46-B4FD-7F518C1FB66E}" type="slidenum">
              <a:rPr lang="en-US"/>
              <a:pPr/>
              <a:t>‹#›</a:t>
            </a:fld>
            <a:endParaRPr lang="en-US"/>
          </a:p>
        </p:txBody>
      </p:sp>
    </p:spTree>
    <p:extLst>
      <p:ext uri="{BB962C8B-B14F-4D97-AF65-F5344CB8AC3E}">
        <p14:creationId xmlns:p14="http://schemas.microsoft.com/office/powerpoint/2010/main" val="861646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DB53329-F870-408D-98F7-8723FEDE25DF}" type="slidenum">
              <a:rPr lang="en-US"/>
              <a:pPr/>
              <a:t>‹#›</a:t>
            </a:fld>
            <a:endParaRPr lang="en-US"/>
          </a:p>
        </p:txBody>
      </p:sp>
    </p:spTree>
    <p:extLst>
      <p:ext uri="{BB962C8B-B14F-4D97-AF65-F5344CB8AC3E}">
        <p14:creationId xmlns:p14="http://schemas.microsoft.com/office/powerpoint/2010/main" val="2509862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818D9A67-6896-4B7C-A277-D1EDEB0695F7}" type="slidenum">
              <a:rPr lang="en-US"/>
              <a:pPr/>
              <a:t>‹#›</a:t>
            </a:fld>
            <a:endParaRPr lang="en-US"/>
          </a:p>
        </p:txBody>
      </p:sp>
    </p:spTree>
    <p:extLst>
      <p:ext uri="{BB962C8B-B14F-4D97-AF65-F5344CB8AC3E}">
        <p14:creationId xmlns:p14="http://schemas.microsoft.com/office/powerpoint/2010/main" val="276929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96B6E71-3DD0-49D3-AC4D-342A2B25DFBC}" type="slidenum">
              <a:rPr lang="en-US"/>
              <a:pPr/>
              <a:t>‹#›</a:t>
            </a:fld>
            <a:endParaRPr lang="en-US"/>
          </a:p>
        </p:txBody>
      </p:sp>
    </p:spTree>
    <p:extLst>
      <p:ext uri="{BB962C8B-B14F-4D97-AF65-F5344CB8AC3E}">
        <p14:creationId xmlns:p14="http://schemas.microsoft.com/office/powerpoint/2010/main" val="87932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C6C2BFA-4769-43FC-9247-9446151F6452}" type="slidenum">
              <a:rPr lang="en-US"/>
              <a:pPr/>
              <a:t>‹#›</a:t>
            </a:fld>
            <a:endParaRPr lang="en-US"/>
          </a:p>
        </p:txBody>
      </p:sp>
    </p:spTree>
    <p:extLst>
      <p:ext uri="{BB962C8B-B14F-4D97-AF65-F5344CB8AC3E}">
        <p14:creationId xmlns:p14="http://schemas.microsoft.com/office/powerpoint/2010/main" val="69172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7A17FDC-53F6-42E9-8321-2DD370B1614E}" type="slidenum">
              <a:rPr lang="en-US"/>
              <a:pPr/>
              <a:t>‹#›</a:t>
            </a:fld>
            <a:endParaRPr lang="en-US"/>
          </a:p>
        </p:txBody>
      </p:sp>
    </p:spTree>
    <p:extLst>
      <p:ext uri="{BB962C8B-B14F-4D97-AF65-F5344CB8AC3E}">
        <p14:creationId xmlns:p14="http://schemas.microsoft.com/office/powerpoint/2010/main" val="1494880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7734167F-39F2-4CF6-A0D6-F60314328A48}" type="slidenum">
              <a:rPr lang="en-US"/>
              <a:pPr/>
              <a:t>‹#›</a:t>
            </a:fld>
            <a:endParaRPr lang="en-US"/>
          </a:p>
        </p:txBody>
      </p:sp>
    </p:spTree>
    <p:extLst>
      <p:ext uri="{BB962C8B-B14F-4D97-AF65-F5344CB8AC3E}">
        <p14:creationId xmlns:p14="http://schemas.microsoft.com/office/powerpoint/2010/main" val="1798419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F080E3D6-0033-49D6-9711-30F7A0576488}" type="slidenum">
              <a:rPr lang="en-US"/>
              <a:pPr/>
              <a:t>‹#›</a:t>
            </a:fld>
            <a:endParaRPr lang="en-US"/>
          </a:p>
        </p:txBody>
      </p:sp>
    </p:spTree>
    <p:extLst>
      <p:ext uri="{BB962C8B-B14F-4D97-AF65-F5344CB8AC3E}">
        <p14:creationId xmlns:p14="http://schemas.microsoft.com/office/powerpoint/2010/main" val="2163110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0E5361A-C857-4F0F-820E-846DF344D9A6}" type="slidenum">
              <a:rPr lang="en-US"/>
              <a:pPr/>
              <a:t>‹#›</a:t>
            </a:fld>
            <a:endParaRPr lang="en-US"/>
          </a:p>
        </p:txBody>
      </p:sp>
    </p:spTree>
    <p:extLst>
      <p:ext uri="{BB962C8B-B14F-4D97-AF65-F5344CB8AC3E}">
        <p14:creationId xmlns:p14="http://schemas.microsoft.com/office/powerpoint/2010/main" val="320837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07287E5-ABEE-479C-9BB7-215D053E38EB}" type="slidenum">
              <a:rPr lang="en-US"/>
              <a:pPr/>
              <a:t>‹#›</a:t>
            </a:fld>
            <a:endParaRPr lang="en-US"/>
          </a:p>
        </p:txBody>
      </p:sp>
    </p:spTree>
    <p:extLst>
      <p:ext uri="{BB962C8B-B14F-4D97-AF65-F5344CB8AC3E}">
        <p14:creationId xmlns:p14="http://schemas.microsoft.com/office/powerpoint/2010/main" val="1920206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3B461A9-12EE-46EF-8442-13917AD87F7C}" type="slidenum">
              <a:rPr lang="en-US"/>
              <a:pPr/>
              <a:t>‹#›</a:t>
            </a:fld>
            <a:endParaRPr lang="en-US"/>
          </a:p>
        </p:txBody>
      </p:sp>
    </p:spTree>
    <p:extLst>
      <p:ext uri="{BB962C8B-B14F-4D97-AF65-F5344CB8AC3E}">
        <p14:creationId xmlns:p14="http://schemas.microsoft.com/office/powerpoint/2010/main" val="290533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80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880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880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60E26BE-E670-49AB-A19B-A6EFC383934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mailto:aboscaneanu@anre.m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457200" y="1676400"/>
            <a:ext cx="8382000" cy="1905000"/>
          </a:xfrm>
          <a:noFill/>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4200" b="1" dirty="0" smtClean="0">
                <a:effectLst>
                  <a:outerShdw blurRad="38100" dist="38100" dir="2700000" algn="tl">
                    <a:srgbClr val="000000">
                      <a:alpha val="43137"/>
                    </a:srgbClr>
                  </a:outerShdw>
                </a:effectLst>
                <a:latin typeface="Calibri" pitchFamily="34" charset="0"/>
                <a:cs typeface="Calibri" pitchFamily="34" charset="0"/>
              </a:rPr>
              <a:t>R</a:t>
            </a:r>
            <a:r>
              <a:rPr lang="ro-RO" altLang="en-US" sz="4200" b="1" dirty="0" err="1" smtClean="0">
                <a:effectLst>
                  <a:outerShdw blurRad="38100" dist="38100" dir="2700000" algn="tl">
                    <a:srgbClr val="000000">
                      <a:alpha val="43137"/>
                    </a:srgbClr>
                  </a:outerShdw>
                </a:effectLst>
                <a:latin typeface="Calibri" pitchFamily="34" charset="0"/>
                <a:cs typeface="Calibri" pitchFamily="34" charset="0"/>
              </a:rPr>
              <a:t>enewable</a:t>
            </a:r>
            <a:r>
              <a:rPr lang="ro-RO" altLang="en-US" sz="4200" b="1" dirty="0" smtClean="0">
                <a:effectLst>
                  <a:outerShdw blurRad="38100" dist="38100" dir="2700000" algn="tl">
                    <a:srgbClr val="000000">
                      <a:alpha val="43137"/>
                    </a:srgbClr>
                  </a:outerShdw>
                </a:effectLst>
                <a:latin typeface="Calibri" pitchFamily="34" charset="0"/>
                <a:cs typeface="Calibri" pitchFamily="34" charset="0"/>
              </a:rPr>
              <a:t> </a:t>
            </a:r>
            <a:r>
              <a:rPr lang="ro-RO" altLang="en-US" sz="4200" b="1" dirty="0" err="1" smtClean="0">
                <a:effectLst>
                  <a:outerShdw blurRad="38100" dist="38100" dir="2700000" algn="tl">
                    <a:srgbClr val="000000">
                      <a:alpha val="43137"/>
                    </a:srgbClr>
                  </a:outerShdw>
                </a:effectLst>
                <a:latin typeface="Calibri" pitchFamily="34" charset="0"/>
                <a:cs typeface="Calibri" pitchFamily="34" charset="0"/>
              </a:rPr>
              <a:t>energ</a:t>
            </a:r>
            <a:r>
              <a:rPr lang="en-US" altLang="en-US" sz="4200" b="1" dirty="0" smtClean="0">
                <a:effectLst>
                  <a:outerShdw blurRad="38100" dist="38100" dir="2700000" algn="tl">
                    <a:srgbClr val="000000">
                      <a:alpha val="43137"/>
                    </a:srgbClr>
                  </a:outerShdw>
                </a:effectLst>
                <a:latin typeface="Calibri" pitchFamily="34" charset="0"/>
                <a:cs typeface="Calibri" pitchFamily="34" charset="0"/>
              </a:rPr>
              <a:t>y</a:t>
            </a:r>
            <a:r>
              <a:rPr lang="ro-RO" altLang="en-US" sz="4200" b="1" dirty="0" smtClean="0">
                <a:effectLst>
                  <a:outerShdw blurRad="38100" dist="38100" dir="2700000" algn="tl">
                    <a:srgbClr val="000000">
                      <a:alpha val="43137"/>
                    </a:srgbClr>
                  </a:outerShdw>
                </a:effectLst>
                <a:latin typeface="Calibri" pitchFamily="34" charset="0"/>
                <a:cs typeface="Calibri" pitchFamily="34" charset="0"/>
              </a:rPr>
              <a:t> </a:t>
            </a:r>
            <a:r>
              <a:rPr lang="en-US" altLang="en-US" sz="4200" b="1" dirty="0" smtClean="0">
                <a:effectLst>
                  <a:outerShdw blurRad="38100" dist="38100" dir="2700000" algn="tl">
                    <a:srgbClr val="000000">
                      <a:alpha val="43137"/>
                    </a:srgbClr>
                  </a:outerShdw>
                </a:effectLst>
                <a:latin typeface="Calibri" pitchFamily="34" charset="0"/>
                <a:cs typeface="Calibri" pitchFamily="34" charset="0"/>
              </a:rPr>
              <a:t>support schemes in the Republic of Moldova</a:t>
            </a:r>
            <a:endParaRPr lang="ro-RO" altLang="en-US" sz="4200" b="1" dirty="0" smtClean="0">
              <a:effectLst>
                <a:outerShdw blurRad="38100" dist="38100" dir="2700000" algn="tl">
                  <a:srgbClr val="000000">
                    <a:alpha val="43137"/>
                  </a:srgbClr>
                </a:outerShdw>
              </a:effectLst>
              <a:latin typeface="Calibri" pitchFamily="34" charset="0"/>
              <a:cs typeface="Calibri" pitchFamily="34" charset="0"/>
            </a:endParaRPr>
          </a:p>
        </p:txBody>
      </p:sp>
      <p:sp>
        <p:nvSpPr>
          <p:cNvPr id="2051" name="Rectangle 24"/>
          <p:cNvSpPr>
            <a:spLocks noChangeArrowheads="1"/>
          </p:cNvSpPr>
          <p:nvPr/>
        </p:nvSpPr>
        <p:spPr bwMode="auto">
          <a:xfrm>
            <a:off x="2971800" y="6096000"/>
            <a:ext cx="2819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914400"/>
            <a:r>
              <a:rPr lang="en-US" sz="2000" b="1" dirty="0">
                <a:latin typeface="Calibri" pitchFamily="34" charset="0"/>
                <a:cs typeface="Calibri" pitchFamily="34" charset="0"/>
              </a:rPr>
              <a:t>6 – 7 October 2016</a:t>
            </a:r>
            <a:endParaRPr lang="en-US" altLang="en-US" sz="2000" b="1" i="1" dirty="0">
              <a:latin typeface="Calibri" pitchFamily="34" charset="0"/>
              <a:cs typeface="Calibri" pitchFamily="34" charset="0"/>
            </a:endParaRPr>
          </a:p>
        </p:txBody>
      </p:sp>
      <p:sp>
        <p:nvSpPr>
          <p:cNvPr id="4121" name="Rectangle 25"/>
          <p:cNvSpPr>
            <a:spLocks noChangeArrowheads="1"/>
          </p:cNvSpPr>
          <p:nvPr/>
        </p:nvSpPr>
        <p:spPr bwMode="auto">
          <a:xfrm>
            <a:off x="5029200" y="5029200"/>
            <a:ext cx="41910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b"/>
          <a:lstStyle/>
          <a:p>
            <a:pPr algn="ctr" defTabSz="914400">
              <a:lnSpc>
                <a:spcPct val="90000"/>
              </a:lnSpc>
              <a:spcBef>
                <a:spcPct val="20000"/>
              </a:spcBef>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ru-RU" sz="2600" b="1" i="1">
              <a:effectLst>
                <a:outerShdw blurRad="38100" dist="38100" dir="2700000" algn="tl">
                  <a:srgbClr val="C0C0C0"/>
                </a:outerShdw>
              </a:effectLst>
            </a:endParaRPr>
          </a:p>
        </p:txBody>
      </p:sp>
      <p:pic>
        <p:nvPicPr>
          <p:cNvPr id="5" name="Picture 8"/>
          <p:cNvPicPr>
            <a:picLocks noChangeAspect="1" noChangeArrowheads="1"/>
          </p:cNvPicPr>
          <p:nvPr/>
        </p:nvPicPr>
        <p:blipFill>
          <a:blip r:embed="rId4">
            <a:extLst>
              <a:ext uri="{28A0092B-C50C-407E-A947-70E740481C1C}">
                <a14:useLocalDpi xmlns:a14="http://schemas.microsoft.com/office/drawing/2010/main" val="0"/>
              </a:ext>
            </a:extLst>
          </a:blip>
          <a:srcRect l="10600" r="8833"/>
          <a:stretch>
            <a:fillRect/>
          </a:stretch>
        </p:blipFill>
        <p:spPr bwMode="auto">
          <a:xfrm>
            <a:off x="7543800" y="4724400"/>
            <a:ext cx="1449388" cy="198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
        <p:nvSpPr>
          <p:cNvPr id="7" name="Rectangle 24"/>
          <p:cNvSpPr>
            <a:spLocks noChangeArrowheads="1"/>
          </p:cNvSpPr>
          <p:nvPr/>
        </p:nvSpPr>
        <p:spPr bwMode="auto">
          <a:xfrm>
            <a:off x="1295400" y="4013537"/>
            <a:ext cx="6400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914400"/>
            <a:r>
              <a:rPr lang="en-US" sz="2000" b="1" dirty="0">
                <a:latin typeface="Calibri" pitchFamily="34" charset="0"/>
                <a:cs typeface="Calibri" pitchFamily="34" charset="0"/>
              </a:rPr>
              <a:t>South East Europe Regional Consultation Meeting</a:t>
            </a:r>
            <a:br>
              <a:rPr lang="en-US" sz="2000" b="1" dirty="0">
                <a:latin typeface="Calibri" pitchFamily="34" charset="0"/>
                <a:cs typeface="Calibri" pitchFamily="34" charset="0"/>
              </a:rPr>
            </a:br>
            <a:r>
              <a:rPr lang="en-US" sz="2000" b="1" dirty="0">
                <a:latin typeface="Calibri" pitchFamily="34" charset="0"/>
                <a:cs typeface="Calibri" pitchFamily="34" charset="0"/>
              </a:rPr>
              <a:t>Bucharest, Romania</a:t>
            </a:r>
            <a:br>
              <a:rPr lang="en-US" sz="2000" b="1" dirty="0">
                <a:latin typeface="Calibri" pitchFamily="34" charset="0"/>
                <a:cs typeface="Calibri" pitchFamily="34" charset="0"/>
              </a:rPr>
            </a:br>
            <a:endParaRPr lang="en-US" altLang="en-US" sz="2000" b="1" i="1" dirty="0">
              <a:latin typeface="Calibri" pitchFamily="34" charset="0"/>
              <a:cs typeface="Calibri"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1371600"/>
            <a:ext cx="8305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b="1" dirty="0" smtClean="0">
                <a:solidFill>
                  <a:schemeClr val="accent2"/>
                </a:solidFill>
                <a:latin typeface="Calibri" pitchFamily="34" charset="0"/>
              </a:rPr>
              <a:t>Actions to be undertaken by the Government, according to the new Law on the promotion of use of energy from renewable sources</a:t>
            </a:r>
            <a:endParaRPr lang="ru-RU" sz="2200" b="1"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Establish, approve and update the capacity threshold, separating the applicability of </a:t>
            </a:r>
            <a:r>
              <a:rPr lang="en-US" dirty="0">
                <a:solidFill>
                  <a:schemeClr val="accent2"/>
                </a:solidFill>
                <a:latin typeface="Calibri" pitchFamily="34" charset="0"/>
              </a:rPr>
              <a:t>procedures for obtaining the eligibility </a:t>
            </a:r>
            <a:r>
              <a:rPr lang="en-US" dirty="0" smtClean="0">
                <a:solidFill>
                  <a:schemeClr val="accent2"/>
                </a:solidFill>
                <a:latin typeface="Calibri" pitchFamily="34" charset="0"/>
              </a:rPr>
              <a:t>status within the support scheme, as well as the total cumulated capacities to be offered for the purpose of the support scheme</a:t>
            </a: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a:solidFill>
                  <a:schemeClr val="accent2"/>
                </a:solidFill>
                <a:latin typeface="Calibri" pitchFamily="34" charset="0"/>
              </a:rPr>
              <a:t>Approve the </a:t>
            </a:r>
            <a:r>
              <a:rPr lang="en-US" altLang="en-US" dirty="0">
                <a:solidFill>
                  <a:schemeClr val="accent2"/>
                </a:solidFill>
                <a:latin typeface="Calibri" pitchFamily="34" charset="0"/>
              </a:rPr>
              <a:t>Regulation on confirmation of the eligibility </a:t>
            </a:r>
            <a:r>
              <a:rPr lang="en-US" altLang="en-US" dirty="0" smtClean="0">
                <a:solidFill>
                  <a:schemeClr val="accent2"/>
                </a:solidFill>
                <a:latin typeface="Calibri" pitchFamily="34" charset="0"/>
              </a:rPr>
              <a:t>status for RES-E generators, with installed capacities below the established threshold</a:t>
            </a:r>
            <a:endParaRPr lang="en-US"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a:solidFill>
                  <a:schemeClr val="accent2"/>
                </a:solidFill>
                <a:latin typeface="Calibri" pitchFamily="34" charset="0"/>
              </a:rPr>
              <a:t>Approve the </a:t>
            </a:r>
            <a:r>
              <a:rPr lang="en-US" altLang="en-US" dirty="0">
                <a:solidFill>
                  <a:schemeClr val="accent2"/>
                </a:solidFill>
                <a:latin typeface="Calibri" pitchFamily="34" charset="0"/>
              </a:rPr>
              <a:t>Regulation on </a:t>
            </a:r>
            <a:r>
              <a:rPr lang="en-US" altLang="en-US" dirty="0" smtClean="0">
                <a:solidFill>
                  <a:schemeClr val="accent2"/>
                </a:solidFill>
                <a:latin typeface="Calibri" pitchFamily="34" charset="0"/>
              </a:rPr>
              <a:t>auctions </a:t>
            </a:r>
            <a:r>
              <a:rPr lang="en-US" altLang="en-US" dirty="0">
                <a:solidFill>
                  <a:schemeClr val="accent2"/>
                </a:solidFill>
                <a:latin typeface="Calibri" pitchFamily="34" charset="0"/>
              </a:rPr>
              <a:t>for granting the eligibility </a:t>
            </a:r>
            <a:r>
              <a:rPr lang="en-US" altLang="en-US" dirty="0" smtClean="0">
                <a:solidFill>
                  <a:schemeClr val="accent2"/>
                </a:solidFill>
                <a:latin typeface="Calibri" pitchFamily="34" charset="0"/>
              </a:rPr>
              <a:t>status to RES-E </a:t>
            </a:r>
            <a:r>
              <a:rPr lang="en-US" altLang="en-US" dirty="0">
                <a:solidFill>
                  <a:schemeClr val="accent2"/>
                </a:solidFill>
                <a:latin typeface="Calibri" pitchFamily="34" charset="0"/>
              </a:rPr>
              <a:t>generators, with installed capacities </a:t>
            </a:r>
            <a:r>
              <a:rPr lang="en-US" altLang="en-US" dirty="0" smtClean="0">
                <a:solidFill>
                  <a:schemeClr val="accent2"/>
                </a:solidFill>
                <a:latin typeface="Calibri" pitchFamily="34" charset="0"/>
              </a:rPr>
              <a:t>above the </a:t>
            </a:r>
            <a:r>
              <a:rPr lang="en-US" altLang="en-US" dirty="0">
                <a:solidFill>
                  <a:schemeClr val="accent2"/>
                </a:solidFill>
                <a:latin typeface="Calibri" pitchFamily="34" charset="0"/>
              </a:rPr>
              <a:t>established threshold</a:t>
            </a:r>
            <a:r>
              <a:rPr lang="en-US" altLang="en-US" dirty="0" smtClean="0">
                <a:solidFill>
                  <a:schemeClr val="accent2"/>
                </a:solidFill>
                <a:latin typeface="Calibri" pitchFamily="34" charset="0"/>
              </a:rPr>
              <a:t> </a:t>
            </a:r>
            <a:endParaRPr lang="en-US"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Organize </a:t>
            </a:r>
            <a:r>
              <a:rPr lang="en-US" dirty="0">
                <a:solidFill>
                  <a:schemeClr val="accent2"/>
                </a:solidFill>
                <a:latin typeface="Calibri" pitchFamily="34" charset="0"/>
              </a:rPr>
              <a:t>auctions </a:t>
            </a:r>
            <a:r>
              <a:rPr lang="en-US" altLang="en-US" dirty="0">
                <a:solidFill>
                  <a:schemeClr val="accent2"/>
                </a:solidFill>
                <a:latin typeface="Calibri" pitchFamily="34" charset="0"/>
              </a:rPr>
              <a:t>for granting the eligibility status to RES-E generators</a:t>
            </a:r>
            <a:endParaRPr lang="ru-RU"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Appoint the central RES-E supplier</a:t>
            </a: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a:solidFill>
                  <a:schemeClr val="accent2"/>
                </a:solidFill>
                <a:latin typeface="Calibri" pitchFamily="34" charset="0"/>
              </a:rPr>
              <a:t>Approve the National </a:t>
            </a:r>
            <a:r>
              <a:rPr lang="en-US" dirty="0" smtClean="0">
                <a:solidFill>
                  <a:schemeClr val="accent2"/>
                </a:solidFill>
                <a:latin typeface="Calibri" pitchFamily="34" charset="0"/>
              </a:rPr>
              <a:t>Renewable Energy </a:t>
            </a:r>
            <a:r>
              <a:rPr lang="en-US" dirty="0">
                <a:solidFill>
                  <a:schemeClr val="accent2"/>
                </a:solidFill>
                <a:latin typeface="Calibri" pitchFamily="34" charset="0"/>
              </a:rPr>
              <a:t>Action Plan</a:t>
            </a: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Approve the Regulation on certification of </a:t>
            </a:r>
            <a:r>
              <a:rPr lang="en-US" altLang="en-US" dirty="0" smtClean="0">
                <a:solidFill>
                  <a:schemeClr val="accent2"/>
                </a:solidFill>
                <a:latin typeface="Calibri" pitchFamily="34" charset="0"/>
              </a:rPr>
              <a:t>installers</a:t>
            </a: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Approve the Regulation regarding sustainability criteria for biofuels and verification of compliance with these criteria </a:t>
            </a: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ro-RO" altLang="en-US" sz="2000" dirty="0">
              <a:solidFill>
                <a:schemeClr val="accent2"/>
              </a:solidFill>
              <a:latin typeface="Calibri" pitchFamily="34" charset="0"/>
            </a:endParaRPr>
          </a:p>
        </p:txBody>
      </p:sp>
      <p:sp>
        <p:nvSpPr>
          <p:cNvPr id="4100" name="Rectangle 5"/>
          <p:cNvSpPr>
            <a:spLocks noChangeArrowheads="1"/>
          </p:cNvSpPr>
          <p:nvPr/>
        </p:nvSpPr>
        <p:spPr bwMode="auto">
          <a:xfrm>
            <a:off x="304800" y="228600"/>
            <a:ext cx="8610600"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latin typeface="Calibri" pitchFamily="34" charset="0"/>
                <a:cs typeface="Arial" charset="0"/>
              </a:rPr>
              <a:t>Amendment of the legal </a:t>
            </a:r>
            <a:r>
              <a:rPr lang="en-US" altLang="en-US" sz="2800" b="1" dirty="0" smtClean="0">
                <a:latin typeface="Calibri" pitchFamily="34" charset="0"/>
                <a:cs typeface="Arial" charset="0"/>
              </a:rPr>
              <a:t>framework </a:t>
            </a:r>
            <a:r>
              <a:rPr lang="ro-RO" altLang="en-US" sz="2700" b="1" dirty="0" smtClean="0">
                <a:latin typeface="Calibri" pitchFamily="34" charset="0"/>
                <a:cs typeface="Arial" charset="0"/>
              </a:rPr>
              <a:t>–</a:t>
            </a:r>
            <a:r>
              <a:rPr lang="en-US" altLang="en-US" sz="2700" b="1" dirty="0" smtClean="0">
                <a:latin typeface="Calibri" pitchFamily="34" charset="0"/>
                <a:cs typeface="Arial" charset="0"/>
              </a:rPr>
              <a:t> duties of the Government</a:t>
            </a:r>
            <a:endParaRPr lang="ru-RU" altLang="en-US" sz="27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4120619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1371600"/>
            <a:ext cx="73914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b="1" dirty="0" smtClean="0">
                <a:solidFill>
                  <a:schemeClr val="accent2"/>
                </a:solidFill>
                <a:latin typeface="Calibri" pitchFamily="34" charset="0"/>
              </a:rPr>
              <a:t>Development of the relevant secondary legislation related to the renewable energy sector </a:t>
            </a:r>
          </a:p>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200" b="1" dirty="0" smtClean="0">
              <a:solidFill>
                <a:schemeClr val="accent2"/>
              </a:solidFill>
              <a:latin typeface="Calibri" pitchFamily="34" charset="0"/>
            </a:endParaRPr>
          </a:p>
          <a:p>
            <a:pPr marL="341313" lvl="1"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b="1" dirty="0" smtClean="0">
                <a:solidFill>
                  <a:schemeClr val="accent2"/>
                </a:solidFill>
                <a:latin typeface="Calibri" pitchFamily="34" charset="0"/>
              </a:rPr>
              <a:t>Proper </a:t>
            </a:r>
            <a:r>
              <a:rPr lang="en-US" sz="2200" b="1" dirty="0">
                <a:solidFill>
                  <a:schemeClr val="accent2"/>
                </a:solidFill>
                <a:latin typeface="Calibri" pitchFamily="34" charset="0"/>
              </a:rPr>
              <a:t>implementation of new mechanisms established in the </a:t>
            </a:r>
            <a:r>
              <a:rPr lang="en-US" sz="2200" b="1" dirty="0" smtClean="0">
                <a:solidFill>
                  <a:schemeClr val="accent2"/>
                </a:solidFill>
                <a:latin typeface="Calibri" pitchFamily="34" charset="0"/>
              </a:rPr>
              <a:t>Law </a:t>
            </a:r>
            <a:r>
              <a:rPr lang="en-US" sz="2200" b="1" dirty="0">
                <a:solidFill>
                  <a:schemeClr val="accent2"/>
                </a:solidFill>
                <a:latin typeface="Calibri" pitchFamily="34" charset="0"/>
              </a:rPr>
              <a:t>on the promotion of use of energy from renewable sources </a:t>
            </a:r>
            <a:endParaRPr lang="en-US" sz="2200" b="1" dirty="0" smtClean="0">
              <a:solidFill>
                <a:schemeClr val="accent2"/>
              </a:solidFill>
              <a:latin typeface="Calibri" pitchFamily="34" charset="0"/>
            </a:endParaRPr>
          </a:p>
          <a:p>
            <a:pPr marL="341313" lvl="1"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200" b="1" dirty="0">
              <a:solidFill>
                <a:schemeClr val="accent2"/>
              </a:solidFill>
              <a:latin typeface="Calibri" pitchFamily="34" charset="0"/>
            </a:endParaRPr>
          </a:p>
          <a:p>
            <a:pPr marL="341313" lvl="1"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b="1" dirty="0" smtClean="0">
                <a:solidFill>
                  <a:schemeClr val="accent2"/>
                </a:solidFill>
                <a:latin typeface="Calibri" pitchFamily="34" charset="0"/>
              </a:rPr>
              <a:t>Establishing capacity caps and capacity thresholds </a:t>
            </a:r>
          </a:p>
          <a:p>
            <a:pPr marL="341313" lvl="1"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200" b="1"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ro-RO" altLang="en-US" sz="2000" dirty="0">
              <a:solidFill>
                <a:schemeClr val="accent2"/>
              </a:solidFill>
              <a:latin typeface="Calibri" pitchFamily="34" charset="0"/>
            </a:endParaRPr>
          </a:p>
        </p:txBody>
      </p:sp>
      <p:sp>
        <p:nvSpPr>
          <p:cNvPr id="4100" name="Rectangle 5"/>
          <p:cNvSpPr>
            <a:spLocks noChangeArrowheads="1"/>
          </p:cNvSpPr>
          <p:nvPr/>
        </p:nvSpPr>
        <p:spPr bwMode="auto">
          <a:xfrm>
            <a:off x="304800" y="228600"/>
            <a:ext cx="8610600" cy="48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90000"/>
              </a:lnSpc>
              <a:spcBef>
                <a:spcPct val="20000"/>
              </a:spcBef>
              <a:buClr>
                <a:srgbClr val="003366"/>
              </a:buClr>
              <a:buFont typeface="Wingdings" pitchFamily="2" charset="2"/>
              <a:buNone/>
            </a:pPr>
            <a:r>
              <a:rPr lang="en-US" sz="2800" b="1" dirty="0" smtClean="0">
                <a:solidFill>
                  <a:srgbClr val="008000"/>
                </a:solidFill>
                <a:latin typeface="Calibri" pitchFamily="34" charset="0"/>
              </a:rPr>
              <a:t>Challenges/issues to be addressed</a:t>
            </a:r>
            <a:endParaRPr lang="en-US" sz="2800" b="1" dirty="0">
              <a:solidFill>
                <a:srgbClr val="008000"/>
              </a:solidFill>
              <a:latin typeface="Calibri" pitchFamily="34"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6172202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artalom helye 2"/>
          <p:cNvSpPr txBox="1">
            <a:spLocks/>
          </p:cNvSpPr>
          <p:nvPr/>
        </p:nvSpPr>
        <p:spPr bwMode="auto">
          <a:xfrm>
            <a:off x="3124200" y="2895600"/>
            <a:ext cx="3352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2400">
                <a:solidFill>
                  <a:schemeClr val="tx1"/>
                </a:solidFill>
                <a:latin typeface="Arial" charset="0"/>
              </a:defRPr>
            </a:lvl1pPr>
            <a:lvl2pPr>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2000">
                <a:solidFill>
                  <a:schemeClr val="tx1"/>
                </a:solidFill>
                <a:latin typeface="Arial" charset="0"/>
              </a:defRPr>
            </a:lvl2pPr>
            <a:lvl3pPr>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charset="0"/>
              </a:defRPr>
            </a:lvl3pPr>
            <a:lvl4pPr>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1600">
                <a:solidFill>
                  <a:schemeClr val="tx1"/>
                </a:solidFill>
                <a:latin typeface="Arial" charset="0"/>
              </a:defRPr>
            </a:lvl4pPr>
            <a:lvl5pPr>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1600">
                <a:solidFill>
                  <a:schemeClr val="tx1"/>
                </a:solidFill>
                <a:latin typeface="Arial" charset="0"/>
              </a:defRPr>
            </a:lvl5pPr>
            <a:lvl6pPr eaLnBrk="0" hangingPunct="0">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1600">
                <a:solidFill>
                  <a:schemeClr val="tx1"/>
                </a:solidFill>
                <a:latin typeface="Arial" charset="0"/>
              </a:defRPr>
            </a:lvl6pPr>
            <a:lvl7pPr eaLnBrk="0" hangingPunct="0">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1600">
                <a:solidFill>
                  <a:schemeClr val="tx1"/>
                </a:solidFill>
                <a:latin typeface="Arial" charset="0"/>
              </a:defRPr>
            </a:lvl7pPr>
            <a:lvl8pPr eaLnBrk="0" hangingPunct="0">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1600">
                <a:solidFill>
                  <a:schemeClr val="tx1"/>
                </a:solidFill>
                <a:latin typeface="Arial" charset="0"/>
              </a:defRPr>
            </a:lvl8pPr>
            <a:lvl9pPr eaLnBrk="0" hangingPunct="0">
              <a:tabLst>
                <a:tab pos="347663" algn="l"/>
                <a:tab pos="798513" algn="l"/>
                <a:tab pos="895350"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sz="1600">
                <a:solidFill>
                  <a:schemeClr val="tx1"/>
                </a:solidFill>
                <a:latin typeface="Arial" charset="0"/>
              </a:defRPr>
            </a:lvl9pPr>
          </a:lstStyle>
          <a:p>
            <a:pPr algn="ctr">
              <a:spcBef>
                <a:spcPct val="35000"/>
              </a:spcBef>
              <a:buClr>
                <a:srgbClr val="003366"/>
              </a:buClr>
            </a:pPr>
            <a:r>
              <a:rPr lang="en-US" altLang="en-US" b="1" dirty="0" smtClean="0">
                <a:solidFill>
                  <a:srgbClr val="1E4ABD"/>
                </a:solidFill>
                <a:latin typeface="Calibri" pitchFamily="34" charset="0"/>
              </a:rPr>
              <a:t>Thank you for your attention</a:t>
            </a:r>
            <a:r>
              <a:rPr lang="ro-RO" altLang="en-US" b="1" dirty="0" smtClean="0">
                <a:solidFill>
                  <a:srgbClr val="1E4ABD"/>
                </a:solidFill>
                <a:latin typeface="Calibri" pitchFamily="34" charset="0"/>
              </a:rPr>
              <a:t>!</a:t>
            </a:r>
            <a:endParaRPr lang="en-US" altLang="en-US" b="1" dirty="0">
              <a:solidFill>
                <a:srgbClr val="1E4ABD"/>
              </a:solidFill>
              <a:latin typeface="Calibri" pitchFamily="34" charset="0"/>
            </a:endParaRPr>
          </a:p>
        </p:txBody>
      </p:sp>
      <p:sp>
        <p:nvSpPr>
          <p:cNvPr id="17411" name="Rectangle 1"/>
          <p:cNvSpPr>
            <a:spLocks noChangeArrowheads="1"/>
          </p:cNvSpPr>
          <p:nvPr/>
        </p:nvSpPr>
        <p:spPr bwMode="auto">
          <a:xfrm>
            <a:off x="211138" y="5029200"/>
            <a:ext cx="60372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000" b="1" dirty="0" smtClean="0">
                <a:solidFill>
                  <a:srgbClr val="606060"/>
                </a:solidFill>
                <a:latin typeface="Calibri" pitchFamily="34" charset="0"/>
              </a:rPr>
              <a:t> </a:t>
            </a:r>
            <a:endParaRPr lang="en-US" altLang="en-US" sz="1800" dirty="0">
              <a:latin typeface="Calibri" pitchFamily="34" charset="0"/>
            </a:endParaRPr>
          </a:p>
        </p:txBody>
      </p:sp>
      <p:pic>
        <p:nvPicPr>
          <p:cNvPr id="17412"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
        <p:nvSpPr>
          <p:cNvPr id="2" name="Rectangle 1"/>
          <p:cNvSpPr/>
          <p:nvPr/>
        </p:nvSpPr>
        <p:spPr>
          <a:xfrm>
            <a:off x="228600" y="5019054"/>
            <a:ext cx="4572000" cy="1615827"/>
          </a:xfrm>
          <a:prstGeom prst="rect">
            <a:avLst/>
          </a:prstGeom>
        </p:spPr>
        <p:txBody>
          <a:bodyPr>
            <a:spAutoFit/>
          </a:bodyPr>
          <a:lstStyle/>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000" b="1" dirty="0" err="1">
                <a:solidFill>
                  <a:srgbClr val="606060"/>
                </a:solidFill>
                <a:latin typeface="Calibri" pitchFamily="34" charset="0"/>
              </a:rPr>
              <a:t>Anatolie</a:t>
            </a:r>
            <a:r>
              <a:rPr lang="en-US" altLang="en-US" sz="2000" b="1" dirty="0">
                <a:solidFill>
                  <a:srgbClr val="606060"/>
                </a:solidFill>
                <a:latin typeface="Calibri" pitchFamily="34" charset="0"/>
              </a:rPr>
              <a:t> </a:t>
            </a:r>
            <a:r>
              <a:rPr lang="en-US" altLang="en-US" sz="2000" b="1" dirty="0" err="1">
                <a:solidFill>
                  <a:srgbClr val="606060"/>
                </a:solidFill>
                <a:latin typeface="Calibri" pitchFamily="34" charset="0"/>
              </a:rPr>
              <a:t>Boscaneanu</a:t>
            </a:r>
            <a:endParaRPr lang="ro-RO" altLang="en-US" sz="2000" b="1" dirty="0">
              <a:solidFill>
                <a:srgbClr val="606060"/>
              </a:solidFill>
              <a:latin typeface="Calibri" pitchFamily="34" charset="0"/>
            </a:endParaRPr>
          </a:p>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rgbClr val="606060"/>
                </a:solidFill>
                <a:latin typeface="Calibri" pitchFamily="34" charset="0"/>
              </a:rPr>
              <a:t>Senior Specialist</a:t>
            </a:r>
            <a:endParaRPr lang="ro-RO" altLang="en-US" dirty="0">
              <a:solidFill>
                <a:srgbClr val="606060"/>
              </a:solidFill>
              <a:latin typeface="Calibri" pitchFamily="34" charset="0"/>
            </a:endParaRPr>
          </a:p>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rgbClr val="606060"/>
                </a:solidFill>
                <a:latin typeface="Calibri" pitchFamily="34" charset="0"/>
              </a:rPr>
              <a:t>National Agency for Energy Regulation </a:t>
            </a:r>
            <a:endParaRPr lang="ro-RO" altLang="en-US" dirty="0">
              <a:solidFill>
                <a:srgbClr val="606060"/>
              </a:solidFill>
              <a:latin typeface="Calibri" pitchFamily="34" charset="0"/>
            </a:endParaRPr>
          </a:p>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rgbClr val="606060"/>
                </a:solidFill>
                <a:latin typeface="Calibri" pitchFamily="34" charset="0"/>
              </a:rPr>
              <a:t>Tel. +373 22 852 </a:t>
            </a:r>
            <a:r>
              <a:rPr lang="en-US" altLang="en-US" dirty="0" smtClean="0">
                <a:solidFill>
                  <a:srgbClr val="606060"/>
                </a:solidFill>
                <a:latin typeface="Calibri" pitchFamily="34" charset="0"/>
              </a:rPr>
              <a:t>956</a:t>
            </a:r>
            <a:endParaRPr lang="ro-RO" altLang="en-US" dirty="0">
              <a:solidFill>
                <a:srgbClr val="606060"/>
              </a:solidFill>
              <a:latin typeface="Calibri" pitchFamily="34" charset="0"/>
            </a:endParaRPr>
          </a:p>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rgbClr val="606060"/>
                </a:solidFill>
                <a:latin typeface="Calibri" pitchFamily="34" charset="0"/>
              </a:rPr>
              <a:t>E-mail: </a:t>
            </a:r>
            <a:r>
              <a:rPr lang="en-US" altLang="en-US" dirty="0">
                <a:solidFill>
                  <a:srgbClr val="606060"/>
                </a:solidFill>
                <a:latin typeface="Calibri" pitchFamily="34" charset="0"/>
                <a:hlinkClick r:id="rId4"/>
              </a:rPr>
              <a:t>aboscaneanu@anre.md</a:t>
            </a:r>
            <a:r>
              <a:rPr lang="en-US" altLang="en-US" dirty="0">
                <a:solidFill>
                  <a:srgbClr val="606060"/>
                </a:solidFill>
                <a:latin typeface="Calibri" pitchFamily="34" charset="0"/>
              </a:rPr>
              <a:t>  </a:t>
            </a:r>
          </a:p>
          <a:p>
            <a:pPr eaLnBrk="1" hangingPunct="1">
              <a:lnSpc>
                <a:spcPct val="9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rgbClr val="606060"/>
                </a:solidFill>
                <a:latin typeface="Calibri" pitchFamily="34" charset="0"/>
              </a:rPr>
              <a:t>Chisinau</a:t>
            </a:r>
            <a:r>
              <a:rPr lang="ro-RO" altLang="en-US" dirty="0">
                <a:solidFill>
                  <a:srgbClr val="606060"/>
                </a:solidFill>
                <a:latin typeface="Calibri" pitchFamily="34" charset="0"/>
              </a:rPr>
              <a:t>,</a:t>
            </a:r>
            <a:r>
              <a:rPr lang="en-US" altLang="en-US" dirty="0">
                <a:solidFill>
                  <a:srgbClr val="606060"/>
                </a:solidFill>
                <a:latin typeface="Calibri" pitchFamily="34" charset="0"/>
              </a:rPr>
              <a:t> Republic of Moldova</a:t>
            </a:r>
            <a:endParaRPr lang="en-US" altLang="en-US" dirty="0">
              <a:latin typeface="Calibri" pitchFamily="34" charset="0"/>
            </a:endParaRPr>
          </a:p>
        </p:txBody>
      </p:sp>
    </p:spTree>
    <p:extLst>
      <p:ext uri="{BB962C8B-B14F-4D97-AF65-F5344CB8AC3E}">
        <p14:creationId xmlns:p14="http://schemas.microsoft.com/office/powerpoint/2010/main" val="4296477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990600"/>
            <a:ext cx="8305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7663" indent="-347663" defTabSz="914400">
              <a:spcBef>
                <a:spcPct val="20000"/>
              </a:spcBef>
              <a:buFontTx/>
              <a:buChar char="•"/>
            </a:pPr>
            <a:r>
              <a:rPr lang="en-US" altLang="en-US" sz="3300" b="1" dirty="0" smtClean="0">
                <a:solidFill>
                  <a:srgbClr val="445C00"/>
                </a:solidFill>
                <a:latin typeface="Calibri" pitchFamily="34" charset="0"/>
              </a:rPr>
              <a:t>Primary legislation</a:t>
            </a:r>
            <a:endParaRPr lang="ro-RO" altLang="en-US" sz="3300" b="1" dirty="0" smtClean="0">
              <a:solidFill>
                <a:srgbClr val="445C00"/>
              </a:solidFill>
              <a:latin typeface="Calibri" pitchFamily="34" charset="0"/>
            </a:endParaRPr>
          </a:p>
          <a:p>
            <a:pPr marL="800100" lvl="1" indent="-342900">
              <a:lnSpc>
                <a:spcPct val="90000"/>
              </a:lnSpc>
              <a:spcBef>
                <a:spcPct val="20000"/>
              </a:spcBef>
              <a:buSzPct val="90000"/>
              <a:buFont typeface="Wingdings" pitchFamily="2" charset="2"/>
              <a:buChar char="q"/>
            </a:pPr>
            <a:r>
              <a:rPr lang="en-US" altLang="en-US" sz="2400" dirty="0" smtClean="0">
                <a:solidFill>
                  <a:srgbClr val="3B5525"/>
                </a:solidFill>
                <a:latin typeface="Calibri" pitchFamily="34" charset="0"/>
              </a:rPr>
              <a:t>Renewable energy law (</a:t>
            </a:r>
            <a:r>
              <a:rPr lang="ro-RO" altLang="en-US" sz="2400" dirty="0" smtClean="0">
                <a:solidFill>
                  <a:srgbClr val="3B5525"/>
                </a:solidFill>
                <a:latin typeface="Calibri" pitchFamily="34" charset="0"/>
              </a:rPr>
              <a:t>n</a:t>
            </a:r>
            <a:r>
              <a:rPr lang="en-US" altLang="en-US" sz="2400" dirty="0" smtClean="0">
                <a:solidFill>
                  <a:srgbClr val="3B5525"/>
                </a:solidFill>
                <a:latin typeface="Calibri" pitchFamily="34" charset="0"/>
              </a:rPr>
              <a:t>o</a:t>
            </a:r>
            <a:r>
              <a:rPr lang="ro-RO" altLang="en-US" sz="2400" dirty="0" smtClean="0">
                <a:solidFill>
                  <a:srgbClr val="3B5525"/>
                </a:solidFill>
                <a:latin typeface="Calibri" pitchFamily="34" charset="0"/>
              </a:rPr>
              <a:t>. </a:t>
            </a:r>
            <a:r>
              <a:rPr lang="en-US" altLang="en-US" sz="2400" dirty="0" smtClean="0">
                <a:solidFill>
                  <a:srgbClr val="3B5525"/>
                </a:solidFill>
                <a:latin typeface="Calibri" pitchFamily="34" charset="0"/>
              </a:rPr>
              <a:t>160-XVI/12.07.2007)</a:t>
            </a:r>
          </a:p>
          <a:p>
            <a:pPr marL="800100" lvl="1" indent="-342900">
              <a:lnSpc>
                <a:spcPct val="90000"/>
              </a:lnSpc>
              <a:spcBef>
                <a:spcPct val="20000"/>
              </a:spcBef>
              <a:buSzPct val="90000"/>
              <a:buFont typeface="Wingdings" pitchFamily="2" charset="2"/>
              <a:buChar char="q"/>
            </a:pPr>
            <a:r>
              <a:rPr lang="en-US" altLang="en-US" sz="2400" dirty="0" smtClean="0">
                <a:solidFill>
                  <a:srgbClr val="3B5525"/>
                </a:solidFill>
                <a:latin typeface="Calibri" pitchFamily="34" charset="0"/>
              </a:rPr>
              <a:t>Law on electricity (</a:t>
            </a:r>
            <a:r>
              <a:rPr lang="ro-RO" altLang="en-US" sz="2400" dirty="0">
                <a:solidFill>
                  <a:srgbClr val="3B5525"/>
                </a:solidFill>
                <a:latin typeface="Calibri" pitchFamily="34" charset="0"/>
              </a:rPr>
              <a:t>n</a:t>
            </a:r>
            <a:r>
              <a:rPr lang="en-US" altLang="en-US" sz="2400" dirty="0">
                <a:solidFill>
                  <a:srgbClr val="3B5525"/>
                </a:solidFill>
                <a:latin typeface="Calibri" pitchFamily="34" charset="0"/>
              </a:rPr>
              <a:t>o</a:t>
            </a:r>
            <a:r>
              <a:rPr lang="ro-RO" altLang="en-US" sz="2400" dirty="0">
                <a:solidFill>
                  <a:srgbClr val="3B5525"/>
                </a:solidFill>
                <a:latin typeface="Calibri" pitchFamily="34" charset="0"/>
              </a:rPr>
              <a:t>. </a:t>
            </a:r>
            <a:r>
              <a:rPr lang="en-US" altLang="en-US" sz="2400" dirty="0">
                <a:solidFill>
                  <a:srgbClr val="3B5525"/>
                </a:solidFill>
                <a:latin typeface="Calibri" pitchFamily="34" charset="0"/>
              </a:rPr>
              <a:t>107/27.05.2016)</a:t>
            </a:r>
            <a:endParaRPr lang="ro-RO" altLang="en-US" sz="2400" dirty="0" smtClean="0">
              <a:solidFill>
                <a:srgbClr val="3B5525"/>
              </a:solidFill>
              <a:latin typeface="Calibri" pitchFamily="34" charset="0"/>
            </a:endParaRPr>
          </a:p>
          <a:p>
            <a:pPr marL="800100" lvl="1" indent="-342900">
              <a:lnSpc>
                <a:spcPct val="90000"/>
              </a:lnSpc>
              <a:spcBef>
                <a:spcPct val="20000"/>
              </a:spcBef>
              <a:buSzPct val="90000"/>
              <a:buFont typeface="Wingdings" pitchFamily="2" charset="2"/>
              <a:buChar char="q"/>
            </a:pPr>
            <a:endParaRPr lang="ro-RO" altLang="en-US" sz="2400" dirty="0">
              <a:solidFill>
                <a:srgbClr val="3B5525"/>
              </a:solidFill>
              <a:latin typeface="Calibri" pitchFamily="34" charset="0"/>
            </a:endParaRPr>
          </a:p>
          <a:p>
            <a:pPr marL="347663" indent="-347663" defTabSz="914400">
              <a:lnSpc>
                <a:spcPct val="90000"/>
              </a:lnSpc>
              <a:spcBef>
                <a:spcPct val="20000"/>
              </a:spcBef>
              <a:buSzPct val="90000"/>
              <a:buFontTx/>
              <a:buChar char="•"/>
            </a:pPr>
            <a:r>
              <a:rPr lang="en-US" altLang="en-US" sz="3300" b="1" dirty="0" smtClean="0">
                <a:solidFill>
                  <a:srgbClr val="445C00"/>
                </a:solidFill>
                <a:latin typeface="Calibri" pitchFamily="34" charset="0"/>
              </a:rPr>
              <a:t>Secondary legislation </a:t>
            </a:r>
            <a:r>
              <a:rPr lang="ro-RO" altLang="en-US" sz="3300" b="1" dirty="0" smtClean="0">
                <a:solidFill>
                  <a:srgbClr val="445C00"/>
                </a:solidFill>
                <a:latin typeface="Calibri" pitchFamily="34" charset="0"/>
              </a:rPr>
              <a:t>– </a:t>
            </a:r>
            <a:r>
              <a:rPr lang="en-US" altLang="en-US" sz="3300" b="1" dirty="0" smtClean="0">
                <a:solidFill>
                  <a:srgbClr val="445C00"/>
                </a:solidFill>
                <a:latin typeface="Calibri" pitchFamily="34" charset="0"/>
              </a:rPr>
              <a:t>normative acts approved by ANRE</a:t>
            </a:r>
            <a:endParaRPr lang="en-US" altLang="en-US" sz="3300" b="1" dirty="0">
              <a:solidFill>
                <a:srgbClr val="445C00"/>
              </a:solidFill>
              <a:latin typeface="Calibri" pitchFamily="34" charset="0"/>
            </a:endParaRPr>
          </a:p>
          <a:p>
            <a:pPr marL="804863" lvl="1" indent="-347663" defTabSz="914400">
              <a:spcBef>
                <a:spcPct val="20000"/>
              </a:spcBef>
              <a:buSzPct val="90000"/>
              <a:buFont typeface="Wingdings" pitchFamily="2" charset="2"/>
              <a:buChar char="q"/>
            </a:pPr>
            <a:r>
              <a:rPr lang="en-US" altLang="en-US" sz="2400" dirty="0" smtClean="0">
                <a:solidFill>
                  <a:srgbClr val="3B5525"/>
                </a:solidFill>
                <a:latin typeface="Calibri" pitchFamily="34" charset="0"/>
              </a:rPr>
              <a:t>Regulation on guarantees of origin for electricity produced from renewable energy sources</a:t>
            </a:r>
            <a:r>
              <a:rPr lang="ro-RO" altLang="en-US" sz="2400" dirty="0" smtClean="0">
                <a:solidFill>
                  <a:srgbClr val="3B5525"/>
                </a:solidFill>
                <a:latin typeface="Calibri" pitchFamily="34" charset="0"/>
              </a:rPr>
              <a:t> (ANRE </a:t>
            </a:r>
            <a:r>
              <a:rPr lang="en-US" altLang="en-US" sz="2400" dirty="0" smtClean="0">
                <a:solidFill>
                  <a:srgbClr val="3B5525"/>
                </a:solidFill>
                <a:latin typeface="Calibri" pitchFamily="34" charset="0"/>
              </a:rPr>
              <a:t>Resolution </a:t>
            </a:r>
            <a:r>
              <a:rPr lang="ro-RO" altLang="en-US" sz="2400" dirty="0" smtClean="0">
                <a:solidFill>
                  <a:srgbClr val="3B5525"/>
                </a:solidFill>
                <a:latin typeface="Calibri" pitchFamily="34" charset="0"/>
              </a:rPr>
              <a:t>n</a:t>
            </a:r>
            <a:r>
              <a:rPr lang="en-US" altLang="en-US" sz="2400" dirty="0" smtClean="0">
                <a:solidFill>
                  <a:srgbClr val="3B5525"/>
                </a:solidFill>
                <a:latin typeface="Calibri" pitchFamily="34" charset="0"/>
              </a:rPr>
              <a:t>o</a:t>
            </a:r>
            <a:r>
              <a:rPr lang="ro-RO" altLang="en-US" sz="2400" dirty="0" smtClean="0">
                <a:solidFill>
                  <a:srgbClr val="3B5525"/>
                </a:solidFill>
                <a:latin typeface="Calibri" pitchFamily="34" charset="0"/>
              </a:rPr>
              <a:t>. 330/03.04.2009</a:t>
            </a:r>
            <a:r>
              <a:rPr lang="en-US" altLang="en-US" sz="2400" dirty="0" smtClean="0">
                <a:solidFill>
                  <a:srgbClr val="3B5525"/>
                </a:solidFill>
                <a:latin typeface="Calibri" pitchFamily="34" charset="0"/>
              </a:rPr>
              <a:t>)</a:t>
            </a:r>
            <a:endParaRPr lang="ro-RO" altLang="en-US" sz="2400" dirty="0" smtClean="0">
              <a:solidFill>
                <a:srgbClr val="3B5525"/>
              </a:solidFill>
              <a:latin typeface="Calibri" pitchFamily="34" charset="0"/>
            </a:endParaRPr>
          </a:p>
          <a:p>
            <a:pPr marL="804863" lvl="1" indent="-347663" defTabSz="914400">
              <a:spcBef>
                <a:spcPct val="20000"/>
              </a:spcBef>
              <a:buSzPct val="90000"/>
              <a:buFont typeface="Wingdings" pitchFamily="2" charset="2"/>
              <a:buChar char="q"/>
            </a:pPr>
            <a:r>
              <a:rPr lang="en-US" altLang="en-US" sz="2400" dirty="0" smtClean="0">
                <a:solidFill>
                  <a:srgbClr val="3B5525"/>
                </a:solidFill>
                <a:latin typeface="Calibri" pitchFamily="34" charset="0"/>
              </a:rPr>
              <a:t>Methodology for the calculation, approval and application of tariffs for electricity produced from renewables sources and for biofuels</a:t>
            </a:r>
            <a:r>
              <a:rPr lang="ro-RO" altLang="en-US" sz="2400" dirty="0" smtClean="0">
                <a:solidFill>
                  <a:srgbClr val="3B5525"/>
                </a:solidFill>
                <a:latin typeface="Calibri" pitchFamily="34" charset="0"/>
              </a:rPr>
              <a:t> (ANRE </a:t>
            </a:r>
            <a:r>
              <a:rPr lang="en-US" altLang="en-US" sz="2400" dirty="0" smtClean="0">
                <a:solidFill>
                  <a:srgbClr val="3B5525"/>
                </a:solidFill>
                <a:latin typeface="Calibri" pitchFamily="34" charset="0"/>
              </a:rPr>
              <a:t>Resolution </a:t>
            </a:r>
            <a:r>
              <a:rPr lang="ro-RO" altLang="en-US" sz="2400" dirty="0" smtClean="0">
                <a:solidFill>
                  <a:srgbClr val="3B5525"/>
                </a:solidFill>
                <a:latin typeface="Calibri" pitchFamily="34" charset="0"/>
              </a:rPr>
              <a:t>n</a:t>
            </a:r>
            <a:r>
              <a:rPr lang="en-US" altLang="en-US" sz="2400" dirty="0" smtClean="0">
                <a:solidFill>
                  <a:srgbClr val="3B5525"/>
                </a:solidFill>
                <a:latin typeface="Calibri" pitchFamily="34" charset="0"/>
              </a:rPr>
              <a:t>o</a:t>
            </a:r>
            <a:r>
              <a:rPr lang="ro-RO" altLang="en-US" sz="2400" dirty="0" smtClean="0">
                <a:solidFill>
                  <a:srgbClr val="3B5525"/>
                </a:solidFill>
                <a:latin typeface="Calibri" pitchFamily="34" charset="0"/>
              </a:rPr>
              <a:t>. 321/22.01.2009)</a:t>
            </a:r>
            <a:endParaRPr lang="en-US" altLang="en-US" sz="2400" dirty="0">
              <a:solidFill>
                <a:srgbClr val="3B5525"/>
              </a:solidFill>
              <a:latin typeface="Calibri" pitchFamily="34" charset="0"/>
            </a:endParaRPr>
          </a:p>
        </p:txBody>
      </p:sp>
      <p:sp>
        <p:nvSpPr>
          <p:cNvPr id="4100" name="Rectangle 5"/>
          <p:cNvSpPr>
            <a:spLocks noChangeArrowheads="1"/>
          </p:cNvSpPr>
          <p:nvPr/>
        </p:nvSpPr>
        <p:spPr bwMode="auto">
          <a:xfrm>
            <a:off x="304800" y="228600"/>
            <a:ext cx="845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dirty="0" smtClean="0">
                <a:latin typeface="Calibri" pitchFamily="34" charset="0"/>
                <a:cs typeface="Arial" charset="0"/>
              </a:rPr>
              <a:t>Existing legal framework</a:t>
            </a:r>
            <a:endParaRPr lang="ru-RU" altLang="en-US" sz="30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990600"/>
            <a:ext cx="83058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400" b="1" dirty="0" smtClean="0">
                <a:solidFill>
                  <a:schemeClr val="accent2"/>
                </a:solidFill>
                <a:latin typeface="Calibri" pitchFamily="34" charset="0"/>
              </a:rPr>
              <a:t>On 26.02.2016, the Parliament adopted the new Law on the promotion of use of energy from renewable sources</a:t>
            </a:r>
            <a:endParaRPr lang="ro-RO" altLang="en-US" sz="2400" b="1"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000" dirty="0" smtClean="0">
                <a:solidFill>
                  <a:schemeClr val="accent2"/>
                </a:solidFill>
                <a:latin typeface="Calibri" pitchFamily="34" charset="0"/>
              </a:rPr>
              <a:t>The new law will enter into force after 12 months from the date of publication in the Official Monitor</a:t>
            </a:r>
            <a:endParaRPr lang="ro-RO" altLang="en-US" sz="2000"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chemeClr val="accent2"/>
                </a:solidFill>
                <a:latin typeface="Calibri" pitchFamily="34" charset="0"/>
              </a:rPr>
              <a:t>The new law transposes the EU Directive 2009/28/EC </a:t>
            </a:r>
            <a:r>
              <a:rPr lang="en-US" sz="2000" dirty="0">
                <a:solidFill>
                  <a:schemeClr val="accent2"/>
                </a:solidFill>
                <a:latin typeface="Calibri" pitchFamily="34" charset="0"/>
              </a:rPr>
              <a:t>on the promotion of the use of energy from renewable sources</a:t>
            </a:r>
            <a:endParaRPr lang="ro-RO" sz="2000" dirty="0">
              <a:solidFill>
                <a:schemeClr val="accent2"/>
              </a:solidFill>
              <a:latin typeface="Calibri" pitchFamily="34" charset="0"/>
            </a:endParaRPr>
          </a:p>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400" b="1" dirty="0" smtClean="0">
                <a:solidFill>
                  <a:schemeClr val="accent2"/>
                </a:solidFill>
                <a:latin typeface="Calibri" pitchFamily="34" charset="0"/>
              </a:rPr>
              <a:t>In particular, the new law on the promotion of use of energy from renewables sources contains specific provisions regarding:</a:t>
            </a:r>
            <a:endParaRPr lang="ro-RO" altLang="en-US" sz="2400" b="1"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National RES targets, the NREAP;</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Licensing of activities in the renewable energy sector; authorization and certification procedures;</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Network access;</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Support schemes for the promotion of energy from RES;</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Creation and operation of a central RES-E supplier;</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Guarantees of origin;</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Net-metering;</a:t>
            </a:r>
            <a:endParaRPr lang="ro-RO" altLang="en-US" dirty="0" smtClean="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International cooperation.</a:t>
            </a:r>
            <a:endParaRPr lang="ro-RO" altLang="en-US" dirty="0" smtClean="0">
              <a:solidFill>
                <a:schemeClr val="accent2"/>
              </a:solidFill>
              <a:latin typeface="Calibri" pitchFamily="34" charset="0"/>
            </a:endParaRPr>
          </a:p>
        </p:txBody>
      </p:sp>
      <p:sp>
        <p:nvSpPr>
          <p:cNvPr id="4100" name="Rectangle 5"/>
          <p:cNvSpPr>
            <a:spLocks noChangeArrowheads="1"/>
          </p:cNvSpPr>
          <p:nvPr/>
        </p:nvSpPr>
        <p:spPr bwMode="auto">
          <a:xfrm>
            <a:off x="304800" y="228600"/>
            <a:ext cx="845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dirty="0" smtClean="0">
                <a:latin typeface="Calibri" pitchFamily="34" charset="0"/>
                <a:cs typeface="Arial" charset="0"/>
              </a:rPr>
              <a:t>New legal framework</a:t>
            </a:r>
            <a:endParaRPr lang="ru-RU" altLang="en-US" sz="30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41448097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838200"/>
            <a:ext cx="83058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lvl="0" indent="-341313" defTabSz="914400" eaLnBrk="0" hangingPunct="0">
              <a:lnSpc>
                <a:spcPct val="80000"/>
              </a:lnSpc>
              <a:spcBef>
                <a:spcPts val="6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b="1" dirty="0" smtClean="0">
                <a:solidFill>
                  <a:schemeClr val="accent2"/>
                </a:solidFill>
                <a:latin typeface="Calibri" pitchFamily="34" charset="0"/>
              </a:rPr>
              <a:t>A </a:t>
            </a:r>
            <a:r>
              <a:rPr lang="en-US" sz="2400" b="1" dirty="0">
                <a:solidFill>
                  <a:schemeClr val="accent2"/>
                </a:solidFill>
                <a:latin typeface="Calibri" pitchFamily="34" charset="0"/>
              </a:rPr>
              <a:t>mixed support scheme that guarantees the purchase of RES-E at a fixed price for a specific period of time (a “Feed-in tariff”)</a:t>
            </a:r>
            <a:endParaRPr lang="ru-RU" sz="2400" b="1" dirty="0">
              <a:solidFill>
                <a:schemeClr val="accent2"/>
              </a:solidFill>
              <a:latin typeface="Calibri" pitchFamily="34" charset="0"/>
            </a:endParaRPr>
          </a:p>
          <a:p>
            <a:pPr marL="341313" lvl="0" indent="-341313" defTabSz="914400" eaLnBrk="0" hangingPunct="0">
              <a:lnSpc>
                <a:spcPct val="80000"/>
              </a:lnSpc>
              <a:spcBef>
                <a:spcPts val="6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b="1" dirty="0">
                <a:solidFill>
                  <a:schemeClr val="accent2"/>
                </a:solidFill>
                <a:latin typeface="Calibri" pitchFamily="34" charset="0"/>
              </a:rPr>
              <a:t>Only “eligible producers” will receive the </a:t>
            </a:r>
            <a:r>
              <a:rPr lang="en-US" sz="2400" b="1" dirty="0" err="1">
                <a:solidFill>
                  <a:schemeClr val="accent2"/>
                </a:solidFill>
                <a:latin typeface="Calibri" pitchFamily="34" charset="0"/>
              </a:rPr>
              <a:t>FiT</a:t>
            </a:r>
            <a:endParaRPr lang="ru-RU" sz="2400" b="1" dirty="0">
              <a:solidFill>
                <a:schemeClr val="accent2"/>
              </a:solidFill>
              <a:latin typeface="Calibri" pitchFamily="34" charset="0"/>
            </a:endParaRPr>
          </a:p>
          <a:p>
            <a:pPr marL="341313" lvl="0" indent="-341313" defTabSz="914400" eaLnBrk="0" hangingPunct="0">
              <a:lnSpc>
                <a:spcPct val="80000"/>
              </a:lnSpc>
              <a:spcBef>
                <a:spcPts val="6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b="1" dirty="0">
                <a:solidFill>
                  <a:schemeClr val="accent2"/>
                </a:solidFill>
                <a:latin typeface="Calibri" pitchFamily="34" charset="0"/>
              </a:rPr>
              <a:t>Two distinct procedures for obtaining the eligibility status:</a:t>
            </a:r>
            <a:endParaRPr lang="ru-RU" sz="2400" b="1" dirty="0">
              <a:solidFill>
                <a:schemeClr val="accent2"/>
              </a:solidFill>
              <a:latin typeface="Calibri" pitchFamily="34" charset="0"/>
            </a:endParaRPr>
          </a:p>
          <a:p>
            <a:pPr marL="627063" lvl="1" indent="-266700"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dirty="0">
                <a:solidFill>
                  <a:schemeClr val="accent2"/>
                </a:solidFill>
                <a:latin typeface="Calibri" pitchFamily="34" charset="0"/>
              </a:rPr>
              <a:t>Through auctions, </a:t>
            </a:r>
            <a:r>
              <a:rPr lang="en-US" sz="2200" dirty="0" smtClean="0">
                <a:solidFill>
                  <a:schemeClr val="accent2"/>
                </a:solidFill>
                <a:latin typeface="Calibri" pitchFamily="34" charset="0"/>
              </a:rPr>
              <a:t>for </a:t>
            </a:r>
            <a:r>
              <a:rPr lang="en-US" sz="2200" dirty="0">
                <a:solidFill>
                  <a:schemeClr val="accent2"/>
                </a:solidFill>
                <a:latin typeface="Calibri" pitchFamily="34" charset="0"/>
              </a:rPr>
              <a:t>RES-E projects with installed capacities above a certain threshold, established by the Government (this threshold should not be less than 10 kW)</a:t>
            </a:r>
            <a:endParaRPr lang="ru-RU" sz="2200" dirty="0">
              <a:solidFill>
                <a:schemeClr val="accent2"/>
              </a:solidFill>
              <a:latin typeface="Calibri" pitchFamily="34" charset="0"/>
            </a:endParaRPr>
          </a:p>
          <a:p>
            <a:pPr marL="627063" lvl="1" indent="-266700"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dirty="0">
                <a:solidFill>
                  <a:schemeClr val="accent2"/>
                </a:solidFill>
                <a:latin typeface="Calibri" pitchFamily="34" charset="0"/>
              </a:rPr>
              <a:t>On a ‘first come, first served’ basis, upon confirmation by the Energy Efficiency Agency that the applicant meets all the requirements established in the Regulation on confirmation of eligibility status for RES-E </a:t>
            </a:r>
            <a:r>
              <a:rPr lang="en-US" sz="2200" dirty="0" smtClean="0">
                <a:solidFill>
                  <a:schemeClr val="accent2"/>
                </a:solidFill>
                <a:latin typeface="Calibri" pitchFamily="34" charset="0"/>
              </a:rPr>
              <a:t>generators. </a:t>
            </a:r>
            <a:r>
              <a:rPr lang="en-US" sz="2200" dirty="0">
                <a:solidFill>
                  <a:schemeClr val="accent2"/>
                </a:solidFill>
                <a:latin typeface="Calibri" pitchFamily="34" charset="0"/>
              </a:rPr>
              <a:t>This procedure applies to RES-E generators with installed capacity below a certain threshold, established by the </a:t>
            </a:r>
            <a:r>
              <a:rPr lang="en-US" sz="2200" dirty="0" smtClean="0">
                <a:solidFill>
                  <a:schemeClr val="accent2"/>
                </a:solidFill>
                <a:latin typeface="Calibri" pitchFamily="34" charset="0"/>
              </a:rPr>
              <a:t>Government.</a:t>
            </a:r>
            <a:endParaRPr lang="en-US" sz="2200" dirty="0">
              <a:solidFill>
                <a:schemeClr val="accent2"/>
              </a:solidFill>
              <a:latin typeface="Calibri" pitchFamily="34" charset="0"/>
            </a:endParaRPr>
          </a:p>
          <a:p>
            <a:pPr marL="341313" indent="-341313" defTabSz="914400" eaLnBrk="0" hangingPunct="0">
              <a:lnSpc>
                <a:spcPct val="80000"/>
              </a:lnSpc>
              <a:spcBef>
                <a:spcPts val="6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b="1" dirty="0">
                <a:solidFill>
                  <a:schemeClr val="accent2"/>
                </a:solidFill>
                <a:latin typeface="Calibri" pitchFamily="34" charset="0"/>
              </a:rPr>
              <a:t>Eligible generators will have only one contract with one supplier (“central RES-E supplier”), which will buy all the electricity they generate from RES</a:t>
            </a:r>
            <a:r>
              <a:rPr lang="en-US" altLang="en-US" sz="2400" b="1" dirty="0">
                <a:solidFill>
                  <a:schemeClr val="accent2"/>
                </a:solidFill>
                <a:latin typeface="Calibri" pitchFamily="34" charset="0"/>
              </a:rPr>
              <a:t>.</a:t>
            </a:r>
          </a:p>
          <a:p>
            <a:pPr marL="341313" indent="-341313" defTabSz="914400" eaLnBrk="0" hangingPunct="0">
              <a:lnSpc>
                <a:spcPct val="80000"/>
              </a:lnSpc>
              <a:spcBef>
                <a:spcPts val="6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400" b="1" dirty="0">
                <a:solidFill>
                  <a:schemeClr val="accent2"/>
                </a:solidFill>
                <a:latin typeface="Calibri" pitchFamily="34" charset="0"/>
              </a:rPr>
              <a:t>Specific provisions regarding capacity increase</a:t>
            </a:r>
            <a:endParaRPr lang="ro-RO" altLang="en-US" sz="2400" b="1" dirty="0">
              <a:solidFill>
                <a:schemeClr val="accent2"/>
              </a:solidFill>
              <a:latin typeface="Calibri" pitchFamily="34" charset="0"/>
            </a:endParaRPr>
          </a:p>
        </p:txBody>
      </p:sp>
      <p:sp>
        <p:nvSpPr>
          <p:cNvPr id="4100" name="Rectangle 5"/>
          <p:cNvSpPr>
            <a:spLocks noChangeArrowheads="1"/>
          </p:cNvSpPr>
          <p:nvPr/>
        </p:nvSpPr>
        <p:spPr bwMode="auto">
          <a:xfrm>
            <a:off x="304800" y="228600"/>
            <a:ext cx="845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dirty="0" smtClean="0">
                <a:latin typeface="Calibri" pitchFamily="34" charset="0"/>
                <a:cs typeface="Arial" charset="0"/>
              </a:rPr>
              <a:t>New legal </a:t>
            </a:r>
            <a:r>
              <a:rPr lang="en-US" altLang="en-US" sz="3000" b="1" dirty="0">
                <a:latin typeface="Calibri" pitchFamily="34" charset="0"/>
                <a:cs typeface="Arial" charset="0"/>
              </a:rPr>
              <a:t>framework</a:t>
            </a:r>
            <a:endParaRPr lang="ru-RU" altLang="en-US" sz="30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10428541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782598"/>
            <a:ext cx="8305800" cy="5770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lvl="0"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1" dirty="0" smtClean="0">
                <a:solidFill>
                  <a:schemeClr val="accent2"/>
                </a:solidFill>
                <a:latin typeface="Calibri" pitchFamily="34" charset="0"/>
              </a:rPr>
              <a:t>Auctions </a:t>
            </a:r>
            <a:r>
              <a:rPr lang="en-US" sz="2000" b="1" dirty="0">
                <a:solidFill>
                  <a:schemeClr val="accent2"/>
                </a:solidFill>
                <a:latin typeface="Calibri" pitchFamily="34" charset="0"/>
              </a:rPr>
              <a:t>organized by the Government or by a Governmental Commission, in accordance with the requirements of the Regulation on auctions for granting the eligibility </a:t>
            </a:r>
            <a:r>
              <a:rPr lang="en-US" sz="2000" b="1" dirty="0" smtClean="0">
                <a:solidFill>
                  <a:schemeClr val="accent2"/>
                </a:solidFill>
                <a:latin typeface="Calibri" pitchFamily="34" charset="0"/>
              </a:rPr>
              <a:t>status, approved by the Government</a:t>
            </a:r>
            <a:r>
              <a:rPr lang="ro-RO" sz="2000" b="1" dirty="0" smtClean="0">
                <a:solidFill>
                  <a:schemeClr val="accent2"/>
                </a:solidFill>
                <a:latin typeface="Calibri" pitchFamily="34" charset="0"/>
              </a:rPr>
              <a:t>;</a:t>
            </a:r>
            <a:endParaRPr lang="ru-RU" sz="2000" b="1" dirty="0">
              <a:solidFill>
                <a:schemeClr val="accent2"/>
              </a:solidFill>
              <a:latin typeface="Calibri" pitchFamily="34" charset="0"/>
            </a:endParaRPr>
          </a:p>
          <a:p>
            <a:pPr marL="341313" lvl="0"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1" dirty="0">
                <a:solidFill>
                  <a:schemeClr val="accent2"/>
                </a:solidFill>
                <a:latin typeface="Calibri" pitchFamily="34" charset="0"/>
              </a:rPr>
              <a:t>Potential generators must bid below the established price ceiling, and up to the </a:t>
            </a:r>
            <a:r>
              <a:rPr lang="en-US" sz="2000" b="1" dirty="0" smtClean="0">
                <a:solidFill>
                  <a:schemeClr val="accent2"/>
                </a:solidFill>
                <a:latin typeface="Calibri" pitchFamily="34" charset="0"/>
              </a:rPr>
              <a:t>auctioned capacity </a:t>
            </a:r>
            <a:r>
              <a:rPr lang="en-US" sz="2000" b="1" dirty="0">
                <a:solidFill>
                  <a:schemeClr val="accent2"/>
                </a:solidFill>
                <a:latin typeface="Calibri" pitchFamily="34" charset="0"/>
              </a:rPr>
              <a:t>cap. </a:t>
            </a:r>
            <a:endParaRPr lang="ru-RU" sz="2000" b="1" dirty="0">
              <a:solidFill>
                <a:schemeClr val="accent2"/>
              </a:solidFill>
              <a:latin typeface="Calibri" pitchFamily="34" charset="0"/>
            </a:endParaRPr>
          </a:p>
          <a:p>
            <a:pPr marL="341313" lvl="0"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1" dirty="0">
                <a:solidFill>
                  <a:schemeClr val="accent2"/>
                </a:solidFill>
                <a:latin typeface="Calibri" pitchFamily="34" charset="0"/>
              </a:rPr>
              <a:t>Winners are awarded with the eligibility status: the right to sell all the generated RES-E at the offered priced for 15 years, on the basis of the contract signed with the </a:t>
            </a:r>
            <a:r>
              <a:rPr lang="en-US" sz="2000" b="1" dirty="0" smtClean="0">
                <a:solidFill>
                  <a:schemeClr val="accent2"/>
                </a:solidFill>
                <a:latin typeface="Calibri" pitchFamily="34" charset="0"/>
              </a:rPr>
              <a:t>RES-E </a:t>
            </a:r>
            <a:r>
              <a:rPr lang="en-US" sz="2000" b="1" dirty="0">
                <a:solidFill>
                  <a:schemeClr val="accent2"/>
                </a:solidFill>
                <a:latin typeface="Calibri" pitchFamily="34" charset="0"/>
              </a:rPr>
              <a:t>supplier.</a:t>
            </a:r>
            <a:endParaRPr lang="ru-RU" sz="2000" b="1" dirty="0">
              <a:solidFill>
                <a:schemeClr val="accent2"/>
              </a:solidFill>
              <a:latin typeface="Calibri" pitchFamily="34" charset="0"/>
            </a:endParaRPr>
          </a:p>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1" dirty="0">
                <a:solidFill>
                  <a:schemeClr val="accent2"/>
                </a:solidFill>
                <a:latin typeface="Calibri" pitchFamily="34" charset="0"/>
              </a:rPr>
              <a:t>Specific conditions for </a:t>
            </a:r>
            <a:r>
              <a:rPr lang="en-US" sz="2000" b="1" dirty="0" smtClean="0">
                <a:solidFill>
                  <a:schemeClr val="accent2"/>
                </a:solidFill>
                <a:latin typeface="Calibri" pitchFamily="34" charset="0"/>
              </a:rPr>
              <a:t>RES-E generators </a:t>
            </a:r>
            <a:r>
              <a:rPr lang="en-US" sz="2000" b="1" dirty="0">
                <a:solidFill>
                  <a:schemeClr val="accent2"/>
                </a:solidFill>
                <a:latin typeface="Calibri" pitchFamily="34" charset="0"/>
              </a:rPr>
              <a:t>to participate in auctions and to maintain the eligibility status until the plant becomes </a:t>
            </a:r>
            <a:r>
              <a:rPr lang="en-US" sz="2000" b="1" dirty="0" smtClean="0">
                <a:solidFill>
                  <a:schemeClr val="accent2"/>
                </a:solidFill>
                <a:latin typeface="Calibri" pitchFamily="34" charset="0"/>
              </a:rPr>
              <a:t>operational</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Provide financial guarantees: up to 15% of the estimated investment value;</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The RES-E generator must not use secondhand generation equipment; </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At the date the RES-E power plant is </a:t>
            </a:r>
            <a:r>
              <a:rPr lang="en-US" altLang="en-US" dirty="0">
                <a:solidFill>
                  <a:schemeClr val="accent2"/>
                </a:solidFill>
                <a:latin typeface="Calibri" pitchFamily="34" charset="0"/>
              </a:rPr>
              <a:t>put into operation, the generation equipment shall not be older than 3 years.</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The eligible generator must commission the RES-E power plant within 24 months from the date of auction results.</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smtClean="0">
                <a:solidFill>
                  <a:schemeClr val="accent2"/>
                </a:solidFill>
                <a:latin typeface="Calibri" pitchFamily="34" charset="0"/>
              </a:rPr>
              <a:t>Other conditions and requirements, as well as the evaluation criteria shall be established in the Regulation on auctions for granting the eligibility status.</a:t>
            </a:r>
            <a:endParaRPr lang="en-US" altLang="en-US" dirty="0">
              <a:solidFill>
                <a:schemeClr val="accent2"/>
              </a:solidFill>
              <a:latin typeface="Calibri" pitchFamily="34" charset="0"/>
            </a:endParaRPr>
          </a:p>
        </p:txBody>
      </p:sp>
      <p:sp>
        <p:nvSpPr>
          <p:cNvPr id="4100" name="Rectangle 5"/>
          <p:cNvSpPr>
            <a:spLocks noChangeArrowheads="1"/>
          </p:cNvSpPr>
          <p:nvPr/>
        </p:nvSpPr>
        <p:spPr bwMode="auto">
          <a:xfrm>
            <a:off x="304800" y="228600"/>
            <a:ext cx="845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dirty="0" smtClean="0">
                <a:latin typeface="Calibri" pitchFamily="34" charset="0"/>
                <a:cs typeface="Arial" charset="0"/>
              </a:rPr>
              <a:t>The auction process</a:t>
            </a:r>
            <a:endParaRPr lang="ru-RU" altLang="en-US" sz="30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29916705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108"/>
          <p:cNvGraphicFramePr>
            <a:graphicFrameLocks noGrp="1"/>
          </p:cNvGraphicFramePr>
          <p:nvPr/>
        </p:nvGraphicFramePr>
        <p:xfrm>
          <a:off x="782638" y="2971800"/>
          <a:ext cx="7489825" cy="1466852"/>
        </p:xfrm>
        <a:graphic>
          <a:graphicData uri="http://schemas.openxmlformats.org/drawingml/2006/table">
            <a:tbl>
              <a:tblPr/>
              <a:tblGrid>
                <a:gridCol w="1873250"/>
                <a:gridCol w="1871662"/>
                <a:gridCol w="1873250"/>
                <a:gridCol w="1871663"/>
              </a:tblGrid>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itchFamily="34" charset="0"/>
                          <a:cs typeface="Times New Roman" pitchFamily="18" charset="0"/>
                        </a:rPr>
                        <a:t>Technologies</a:t>
                      </a:r>
                      <a:endParaRPr kumimoji="0" lang="ru-RU" altLang="en-US" sz="1800" b="0" i="0" u="none" strike="noStrike" cap="none" normalizeH="0" baseline="0" dirty="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BB7D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itchFamily="34" charset="0"/>
                          <a:cs typeface="Times New Roman" pitchFamily="18" charset="0"/>
                        </a:rPr>
                        <a:t>Wind and PV</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BB7D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itchFamily="34" charset="0"/>
                          <a:cs typeface="Times New Roman" pitchFamily="18" charset="0"/>
                        </a:rPr>
                        <a:t>Other</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BB7D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1" i="0" u="none" strike="noStrike" cap="none" normalizeH="0" baseline="0" smtClean="0">
                          <a:ln>
                            <a:noFill/>
                          </a:ln>
                          <a:solidFill>
                            <a:schemeClr val="tx1"/>
                          </a:solidFill>
                          <a:effectLst/>
                          <a:latin typeface="Calibri" pitchFamily="34" charset="0"/>
                          <a:cs typeface="Times New Roman" pitchFamily="18" charset="0"/>
                        </a:rPr>
                        <a:t>Total</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BB7D9"/>
                    </a:solidFill>
                  </a:tcPr>
                </a:tc>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itchFamily="34" charset="0"/>
                          <a:cs typeface="Times New Roman" pitchFamily="18" charset="0"/>
                        </a:rPr>
                        <a:t>Period</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BB7D9"/>
                    </a:solidFill>
                  </a:tcPr>
                </a:tc>
                <a:tc vMerge="1">
                  <a:txBody>
                    <a:bodyPr/>
                    <a:lstStyle/>
                    <a:p>
                      <a:endParaRPr lang="ru-RU"/>
                    </a:p>
                  </a:txBody>
                  <a:tcPr/>
                </a:tc>
                <a:tc vMerge="1">
                  <a:txBody>
                    <a:bodyPr/>
                    <a:lstStyle/>
                    <a:p>
                      <a:endParaRPr lang="ru-RU"/>
                    </a:p>
                  </a:txBody>
                  <a:tcPr/>
                </a:tc>
                <a:tc vMerge="1">
                  <a:txBody>
                    <a:bodyPr/>
                    <a:lstStyle/>
                    <a:p>
                      <a:endParaRPr lang="ru-RU"/>
                    </a:p>
                  </a:txBody>
                  <a:tcPr/>
                </a:tc>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smtClean="0">
                          <a:ln>
                            <a:noFill/>
                          </a:ln>
                          <a:solidFill>
                            <a:schemeClr val="tx1"/>
                          </a:solidFill>
                          <a:effectLst/>
                          <a:latin typeface="Calibri" pitchFamily="34" charset="0"/>
                          <a:cs typeface="Times New Roman" pitchFamily="18" charset="0"/>
                        </a:rPr>
                        <a:t>2013-2015</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dirty="0" smtClean="0">
                          <a:ln>
                            <a:noFill/>
                          </a:ln>
                          <a:solidFill>
                            <a:schemeClr val="tx1"/>
                          </a:solidFill>
                          <a:effectLst/>
                          <a:latin typeface="Calibri" pitchFamily="34" charset="0"/>
                          <a:cs typeface="Times New Roman" pitchFamily="18" charset="0"/>
                        </a:rPr>
                        <a:t>140 MW</a:t>
                      </a:r>
                      <a:endParaRPr kumimoji="0" lang="ru-RU" altLang="en-US" sz="1800" b="0" i="0" u="none" strike="noStrike" cap="none" normalizeH="0" baseline="0" dirty="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smtClean="0">
                          <a:ln>
                            <a:noFill/>
                          </a:ln>
                          <a:solidFill>
                            <a:schemeClr val="tx1"/>
                          </a:solidFill>
                          <a:effectLst/>
                          <a:latin typeface="Calibri" pitchFamily="34" charset="0"/>
                          <a:cs typeface="Times New Roman" pitchFamily="18" charset="0"/>
                        </a:rPr>
                        <a:t>10 MW</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smtClean="0">
                          <a:ln>
                            <a:noFill/>
                          </a:ln>
                          <a:solidFill>
                            <a:schemeClr val="tx1"/>
                          </a:solidFill>
                          <a:effectLst/>
                          <a:latin typeface="Calibri" pitchFamily="34" charset="0"/>
                          <a:cs typeface="Times New Roman" pitchFamily="18" charset="0"/>
                        </a:rPr>
                        <a:t>150 MW</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dirty="0" smtClean="0">
                          <a:ln>
                            <a:noFill/>
                          </a:ln>
                          <a:solidFill>
                            <a:schemeClr val="tx1"/>
                          </a:solidFill>
                          <a:effectLst/>
                          <a:latin typeface="Calibri" pitchFamily="34" charset="0"/>
                          <a:cs typeface="Times New Roman" pitchFamily="18" charset="0"/>
                        </a:rPr>
                        <a:t>2016-2019</a:t>
                      </a:r>
                      <a:endParaRPr kumimoji="0" lang="ru-RU" altLang="en-US" sz="1800" b="0" i="0" u="none" strike="noStrike" cap="none" normalizeH="0" baseline="0" dirty="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smtClean="0">
                          <a:ln>
                            <a:noFill/>
                          </a:ln>
                          <a:solidFill>
                            <a:schemeClr val="tx1"/>
                          </a:solidFill>
                          <a:effectLst/>
                          <a:latin typeface="Calibri" pitchFamily="34" charset="0"/>
                          <a:cs typeface="Times New Roman" pitchFamily="18" charset="0"/>
                        </a:rPr>
                        <a:t>220 MW</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smtClean="0">
                          <a:ln>
                            <a:noFill/>
                          </a:ln>
                          <a:solidFill>
                            <a:schemeClr val="tx1"/>
                          </a:solidFill>
                          <a:effectLst/>
                          <a:latin typeface="Calibri" pitchFamily="34" charset="0"/>
                          <a:cs typeface="Times New Roman" pitchFamily="18" charset="0"/>
                        </a:rPr>
                        <a:t>30 MW</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en-US" sz="1800" b="0" i="0" u="none" strike="noStrike" cap="none" normalizeH="0" baseline="0" smtClean="0">
                          <a:ln>
                            <a:noFill/>
                          </a:ln>
                          <a:solidFill>
                            <a:schemeClr val="tx1"/>
                          </a:solidFill>
                          <a:effectLst/>
                          <a:latin typeface="Calibri" pitchFamily="34" charset="0"/>
                          <a:cs typeface="Times New Roman" pitchFamily="18" charset="0"/>
                        </a:rPr>
                        <a:t>250 MW</a:t>
                      </a:r>
                      <a:endParaRPr kumimoji="0" lang="ru-RU" altLang="en-US" sz="1800" b="0" i="0" u="none" strike="noStrike" cap="none" normalizeH="0" baseline="0" smtClean="0">
                        <a:ln>
                          <a:noFill/>
                        </a:ln>
                        <a:solidFill>
                          <a:schemeClr val="tx1"/>
                        </a:solidFill>
                        <a:effectLst/>
                        <a:latin typeface="Calibri"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436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
        <p:nvSpPr>
          <p:cNvPr id="2" name="Rectangle 1"/>
          <p:cNvSpPr/>
          <p:nvPr/>
        </p:nvSpPr>
        <p:spPr>
          <a:xfrm>
            <a:off x="476864" y="838200"/>
            <a:ext cx="8362335" cy="2259080"/>
          </a:xfrm>
          <a:prstGeom prst="rect">
            <a:avLst/>
          </a:prstGeom>
        </p:spPr>
        <p:txBody>
          <a:bodyPr wrap="square">
            <a:spAutoFit/>
          </a:bodyPr>
          <a:lstStyle/>
          <a:p>
            <a:pPr marL="342900" indent="-342900" defTabSz="914400">
              <a:lnSpc>
                <a:spcPct val="80000"/>
              </a:lnSpc>
              <a:spcBef>
                <a:spcPct val="20000"/>
              </a:spcBef>
              <a:buSzPct val="9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200" b="1" dirty="0">
                <a:solidFill>
                  <a:schemeClr val="accent2">
                    <a:lumMod val="75000"/>
                  </a:schemeClr>
                </a:solidFill>
                <a:latin typeface="Calibri" pitchFamily="34" charset="0"/>
                <a:cs typeface="Calibri" pitchFamily="34" charset="0"/>
              </a:rPr>
              <a:t>No RES-E capacity caps were </a:t>
            </a:r>
            <a:r>
              <a:rPr lang="en-US" altLang="en-US" sz="2200" b="1" dirty="0" smtClean="0">
                <a:solidFill>
                  <a:schemeClr val="accent2">
                    <a:lumMod val="75000"/>
                  </a:schemeClr>
                </a:solidFill>
                <a:latin typeface="Calibri" pitchFamily="34" charset="0"/>
                <a:cs typeface="Calibri" pitchFamily="34" charset="0"/>
              </a:rPr>
              <a:t>defined in the Law, </a:t>
            </a:r>
            <a:r>
              <a:rPr lang="en-US" altLang="en-US" sz="2200" b="1" dirty="0">
                <a:solidFill>
                  <a:schemeClr val="accent2">
                    <a:lumMod val="75000"/>
                  </a:schemeClr>
                </a:solidFill>
                <a:latin typeface="Calibri" pitchFamily="34" charset="0"/>
                <a:cs typeface="Calibri" pitchFamily="34" charset="0"/>
              </a:rPr>
              <a:t>as well as no adjustment </a:t>
            </a:r>
            <a:r>
              <a:rPr lang="en-US" altLang="en-US" sz="2200" b="1" dirty="0" smtClean="0">
                <a:solidFill>
                  <a:schemeClr val="accent2">
                    <a:lumMod val="75000"/>
                  </a:schemeClr>
                </a:solidFill>
                <a:latin typeface="Calibri" pitchFamily="34" charset="0"/>
                <a:cs typeface="Calibri" pitchFamily="34" charset="0"/>
              </a:rPr>
              <a:t>mechanism</a:t>
            </a:r>
          </a:p>
          <a:p>
            <a:pPr marL="342900" indent="-342900" defTabSz="914400">
              <a:lnSpc>
                <a:spcPct val="80000"/>
              </a:lnSpc>
              <a:spcBef>
                <a:spcPct val="20000"/>
              </a:spcBef>
              <a:buSzPct val="9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en-US" sz="2200" b="1" dirty="0" smtClean="0">
              <a:solidFill>
                <a:schemeClr val="accent2">
                  <a:lumMod val="75000"/>
                </a:schemeClr>
              </a:solidFill>
              <a:latin typeface="Calibri" pitchFamily="34" charset="0"/>
              <a:cs typeface="Calibri" pitchFamily="34" charset="0"/>
            </a:endParaRPr>
          </a:p>
          <a:p>
            <a:pPr marL="342900" indent="-342900" defTabSz="914400">
              <a:lnSpc>
                <a:spcPct val="80000"/>
              </a:lnSpc>
              <a:spcBef>
                <a:spcPct val="20000"/>
              </a:spcBef>
              <a:buSzPct val="9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sz="2200" b="1" dirty="0" smtClean="0">
                <a:solidFill>
                  <a:schemeClr val="accent2">
                    <a:lumMod val="75000"/>
                  </a:schemeClr>
                </a:solidFill>
                <a:latin typeface="Calibri" pitchFamily="34" charset="0"/>
                <a:cs typeface="Calibri" pitchFamily="34" charset="0"/>
              </a:rPr>
              <a:t>The </a:t>
            </a:r>
            <a:r>
              <a:rPr lang="en-GB" altLang="en-US" sz="2200" b="1" dirty="0">
                <a:solidFill>
                  <a:schemeClr val="accent2">
                    <a:lumMod val="75000"/>
                  </a:schemeClr>
                </a:solidFill>
                <a:latin typeface="Calibri" pitchFamily="34" charset="0"/>
                <a:cs typeface="Calibri" pitchFamily="34" charset="0"/>
              </a:rPr>
              <a:t>existing NREAP provides a </a:t>
            </a:r>
            <a:r>
              <a:rPr lang="en-GB" altLang="en-US" sz="2200" b="1" dirty="0" smtClean="0">
                <a:solidFill>
                  <a:schemeClr val="accent2">
                    <a:lumMod val="75000"/>
                  </a:schemeClr>
                </a:solidFill>
                <a:latin typeface="Calibri" pitchFamily="34" charset="0"/>
                <a:cs typeface="Calibri" pitchFamily="34" charset="0"/>
              </a:rPr>
              <a:t>generalized set </a:t>
            </a:r>
            <a:r>
              <a:rPr lang="en-GB" altLang="en-US" sz="2200" b="1" dirty="0">
                <a:solidFill>
                  <a:schemeClr val="accent2">
                    <a:lumMod val="75000"/>
                  </a:schemeClr>
                </a:solidFill>
                <a:latin typeface="Calibri" pitchFamily="34" charset="0"/>
                <a:cs typeface="Calibri" pitchFamily="34" charset="0"/>
              </a:rPr>
              <a:t>of RES-E capacity </a:t>
            </a:r>
            <a:r>
              <a:rPr lang="en-GB" altLang="en-US" sz="2200" b="1" dirty="0" smtClean="0">
                <a:solidFill>
                  <a:schemeClr val="accent2">
                    <a:lumMod val="75000"/>
                  </a:schemeClr>
                </a:solidFill>
                <a:latin typeface="Calibri" pitchFamily="34" charset="0"/>
                <a:cs typeface="Calibri" pitchFamily="34" charset="0"/>
              </a:rPr>
              <a:t>limits to be used in auctions:</a:t>
            </a:r>
            <a:endParaRPr lang="en-GB" altLang="en-US" sz="2200" b="1" dirty="0">
              <a:solidFill>
                <a:schemeClr val="accent2">
                  <a:lumMod val="75000"/>
                </a:schemeClr>
              </a:solidFill>
              <a:latin typeface="Calibri" pitchFamily="34" charset="0"/>
              <a:cs typeface="Calibri" pitchFamily="34" charset="0"/>
            </a:endParaRPr>
          </a:p>
          <a:p>
            <a:pPr marL="342900" indent="-342900" defTabSz="914400">
              <a:lnSpc>
                <a:spcPct val="80000"/>
              </a:lnSpc>
              <a:spcBef>
                <a:spcPct val="20000"/>
              </a:spcBef>
              <a:buSzPct val="9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en-US" sz="2200" b="1" dirty="0">
              <a:solidFill>
                <a:schemeClr val="accent2">
                  <a:lumMod val="75000"/>
                </a:schemeClr>
              </a:solidFill>
              <a:latin typeface="Calibri" pitchFamily="34" charset="0"/>
              <a:cs typeface="Calibri" pitchFamily="34" charset="0"/>
            </a:endParaRPr>
          </a:p>
          <a:p>
            <a:pPr marL="342900" indent="-342900" defTabSz="914400">
              <a:lnSpc>
                <a:spcPct val="80000"/>
              </a:lnSpc>
              <a:spcBef>
                <a:spcPct val="20000"/>
              </a:spcBef>
              <a:buSzPct val="9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en-US" sz="2200" b="1" dirty="0">
              <a:solidFill>
                <a:schemeClr val="accent2">
                  <a:lumMod val="75000"/>
                </a:schemeClr>
              </a:solidFill>
              <a:latin typeface="Calibri" pitchFamily="34" charset="0"/>
              <a:cs typeface="Calibri" pitchFamily="34" charset="0"/>
            </a:endParaRPr>
          </a:p>
        </p:txBody>
      </p:sp>
      <p:sp>
        <p:nvSpPr>
          <p:cNvPr id="7" name="Rectangle 5"/>
          <p:cNvSpPr>
            <a:spLocks noChangeArrowheads="1"/>
          </p:cNvSpPr>
          <p:nvPr/>
        </p:nvSpPr>
        <p:spPr bwMode="auto">
          <a:xfrm>
            <a:off x="304800" y="228600"/>
            <a:ext cx="845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dirty="0" smtClean="0">
                <a:latin typeface="Calibri" pitchFamily="34" charset="0"/>
                <a:cs typeface="Arial" charset="0"/>
              </a:rPr>
              <a:t>The auction process</a:t>
            </a:r>
            <a:endParaRPr lang="ru-RU" altLang="en-US" sz="3000" b="1" dirty="0">
              <a:latin typeface="Calibri" pitchFamily="34" charset="0"/>
              <a:cs typeface="Arial" charset="0"/>
            </a:endParaRPr>
          </a:p>
        </p:txBody>
      </p:sp>
      <p:sp>
        <p:nvSpPr>
          <p:cNvPr id="3" name="Rectangle 2"/>
          <p:cNvSpPr/>
          <p:nvPr/>
        </p:nvSpPr>
        <p:spPr>
          <a:xfrm>
            <a:off x="723900" y="5334000"/>
            <a:ext cx="7620000" cy="541046"/>
          </a:xfrm>
          <a:prstGeom prst="rect">
            <a:avLst/>
          </a:prstGeom>
        </p:spPr>
        <p:txBody>
          <a:bodyPr wrap="square">
            <a:spAutoFit/>
          </a:bodyPr>
          <a:lstStyle/>
          <a:p>
            <a:pPr marL="342900" indent="-342900" defTabSz="914400">
              <a:lnSpc>
                <a:spcPct val="80000"/>
              </a:lnSpc>
              <a:spcBef>
                <a:spcPct val="20000"/>
              </a:spcBef>
              <a:buSzPct val="90000"/>
              <a:buFont typeface="Wingdings" pitchFamily="2" charset="2"/>
              <a:buChar char="Ø"/>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b="1" i="1" dirty="0">
                <a:latin typeface="Calibri" pitchFamily="34" charset="0"/>
                <a:cs typeface="Calibri" pitchFamily="34" charset="0"/>
              </a:rPr>
              <a:t>The </a:t>
            </a:r>
            <a:r>
              <a:rPr lang="en-GB" altLang="en-US" b="1" i="1" dirty="0" smtClean="0">
                <a:latin typeface="Calibri" pitchFamily="34" charset="0"/>
                <a:cs typeface="Calibri" pitchFamily="34" charset="0"/>
              </a:rPr>
              <a:t>National Renewable Energy Action for the period 2013-2020 was approved by the Government on 27.12.2013</a:t>
            </a:r>
            <a:endParaRPr lang="en-GB" altLang="en-US" b="1" i="1" dirty="0">
              <a:latin typeface="Calibri" pitchFamily="34" charset="0"/>
              <a:cs typeface="Calibri" pitchFamily="34" charset="0"/>
            </a:endParaRPr>
          </a:p>
        </p:txBody>
      </p:sp>
    </p:spTree>
    <p:extLst>
      <p:ext uri="{BB962C8B-B14F-4D97-AF65-F5344CB8AC3E}">
        <p14:creationId xmlns:p14="http://schemas.microsoft.com/office/powerpoint/2010/main" val="418582525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04800" y="630198"/>
            <a:ext cx="8305800" cy="5923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200" b="1" dirty="0" smtClean="0">
                <a:solidFill>
                  <a:schemeClr val="accent2"/>
                </a:solidFill>
                <a:latin typeface="Calibri" pitchFamily="34" charset="0"/>
              </a:rPr>
              <a:t>Available for small scale RES-E generators, with installed capacities below the threshold, established by the Government</a:t>
            </a:r>
          </a:p>
          <a:p>
            <a:pPr marL="1085850" lvl="1" indent="-342900" defTabSz="914400" eaLnBrk="0" hangingPunct="0">
              <a:lnSpc>
                <a:spcPct val="80000"/>
              </a:lnSpc>
              <a:spcBef>
                <a:spcPct val="40000"/>
              </a:spcBef>
              <a:buSzPct val="9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dirty="0" smtClean="0">
                <a:solidFill>
                  <a:schemeClr val="accent2"/>
                </a:solidFill>
                <a:latin typeface="Calibri" pitchFamily="34" charset="0"/>
              </a:rPr>
              <a:t>This threshold shall </a:t>
            </a:r>
            <a:r>
              <a:rPr lang="en-US" sz="2200" dirty="0">
                <a:solidFill>
                  <a:schemeClr val="accent2"/>
                </a:solidFill>
                <a:latin typeface="Calibri" pitchFamily="34" charset="0"/>
              </a:rPr>
              <a:t>not be less than 10 kW</a:t>
            </a:r>
            <a:endParaRPr lang="en-US" altLang="en-US" sz="2200" b="1" dirty="0" smtClean="0">
              <a:solidFill>
                <a:schemeClr val="accent2"/>
              </a:solidFill>
              <a:latin typeface="Calibri" pitchFamily="34" charset="0"/>
            </a:endParaRPr>
          </a:p>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200" b="1" dirty="0" smtClean="0">
                <a:solidFill>
                  <a:schemeClr val="accent2"/>
                </a:solidFill>
                <a:latin typeface="Calibri" pitchFamily="34" charset="0"/>
              </a:rPr>
              <a:t>Eligibility status offered on a “first come, first served” basis, up to a total cumulated capacity, established by the Government</a:t>
            </a:r>
          </a:p>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sz="2200" b="1" dirty="0" smtClean="0">
                <a:solidFill>
                  <a:schemeClr val="accent2"/>
                </a:solidFill>
                <a:latin typeface="Calibri" pitchFamily="34" charset="0"/>
              </a:rPr>
              <a:t>The confirmation of the eligibility status shall be carried out by the Agency for </a:t>
            </a:r>
            <a:r>
              <a:rPr lang="en-US" altLang="en-US" sz="2200" b="1" dirty="0">
                <a:solidFill>
                  <a:schemeClr val="accent2"/>
                </a:solidFill>
                <a:latin typeface="Calibri" pitchFamily="34" charset="0"/>
              </a:rPr>
              <a:t>Energy Efficiency, according to the procedure established in the  </a:t>
            </a:r>
            <a:r>
              <a:rPr lang="en-US" sz="2200" b="1" dirty="0">
                <a:solidFill>
                  <a:schemeClr val="accent2"/>
                </a:solidFill>
                <a:latin typeface="Calibri" pitchFamily="34" charset="0"/>
              </a:rPr>
              <a:t>Regulation on confirmation of eligibility status for RES-E </a:t>
            </a:r>
            <a:r>
              <a:rPr lang="en-US" sz="2200" b="1" dirty="0" smtClean="0">
                <a:solidFill>
                  <a:schemeClr val="accent2"/>
                </a:solidFill>
                <a:latin typeface="Calibri" pitchFamily="34" charset="0"/>
              </a:rPr>
              <a:t>generators</a:t>
            </a:r>
          </a:p>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200" b="1" dirty="0" smtClean="0">
                <a:solidFill>
                  <a:schemeClr val="accent2"/>
                </a:solidFill>
                <a:latin typeface="Calibri" pitchFamily="34" charset="0"/>
              </a:rPr>
              <a:t>Specific conditions for RES-E generators to obtain and to maintain the eligibility status until the power plant becomes operational</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Provide financial guarantees: up to 15% of the estimated investment value;</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The RES-E generator must not use secondhand generation equipment; </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At the date the RES-E power plant is put into operation, the generation equipment shall not be older than 3 years.</a:t>
            </a: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The eligible generator must commission the RES-E power plant within 24 months from the date of </a:t>
            </a:r>
            <a:r>
              <a:rPr lang="en-US" altLang="en-US" dirty="0" smtClean="0">
                <a:solidFill>
                  <a:schemeClr val="accent2"/>
                </a:solidFill>
                <a:latin typeface="Calibri" pitchFamily="34" charset="0"/>
              </a:rPr>
              <a:t>obtaining the eligibility status</a:t>
            </a:r>
            <a:endParaRPr lang="en-US" altLang="en-US" dirty="0">
              <a:solidFill>
                <a:schemeClr val="accent2"/>
              </a:solidFill>
              <a:latin typeface="Calibri" pitchFamily="34" charset="0"/>
            </a:endParaRPr>
          </a:p>
          <a:p>
            <a:pPr marL="1084263" lvl="1" indent="-341313" defTabSz="914400" eaLnBrk="0" hangingPunct="0">
              <a:lnSpc>
                <a:spcPct val="80000"/>
              </a:lnSpc>
              <a:spcBef>
                <a:spcPct val="40000"/>
              </a:spcBef>
              <a:buSzPct val="90000"/>
              <a:buFont typeface="Wingdings" pitchFamily="2" charset="2"/>
              <a:buChar char="q"/>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en-US" dirty="0">
                <a:solidFill>
                  <a:schemeClr val="accent2"/>
                </a:solidFill>
                <a:latin typeface="Calibri" pitchFamily="34" charset="0"/>
              </a:rPr>
              <a:t>Other conditions </a:t>
            </a:r>
            <a:r>
              <a:rPr lang="en-US" altLang="en-US" dirty="0" smtClean="0">
                <a:solidFill>
                  <a:schemeClr val="accent2"/>
                </a:solidFill>
                <a:latin typeface="Calibri" pitchFamily="34" charset="0"/>
              </a:rPr>
              <a:t>shall </a:t>
            </a:r>
            <a:r>
              <a:rPr lang="en-US" altLang="en-US" dirty="0">
                <a:solidFill>
                  <a:schemeClr val="accent2"/>
                </a:solidFill>
                <a:latin typeface="Calibri" pitchFamily="34" charset="0"/>
              </a:rPr>
              <a:t>be established in the Regulation on </a:t>
            </a:r>
            <a:r>
              <a:rPr lang="en-US" altLang="en-US" dirty="0" smtClean="0">
                <a:solidFill>
                  <a:schemeClr val="accent2"/>
                </a:solidFill>
                <a:latin typeface="Calibri" pitchFamily="34" charset="0"/>
              </a:rPr>
              <a:t>confirmation of </a:t>
            </a:r>
            <a:r>
              <a:rPr lang="en-US" altLang="en-US" dirty="0">
                <a:solidFill>
                  <a:schemeClr val="accent2"/>
                </a:solidFill>
                <a:latin typeface="Calibri" pitchFamily="34" charset="0"/>
              </a:rPr>
              <a:t>the eligibility status</a:t>
            </a:r>
            <a:endParaRPr lang="en-US" sz="2200" b="1" dirty="0">
              <a:solidFill>
                <a:schemeClr val="accent2"/>
              </a:solidFill>
              <a:latin typeface="Calibri" pitchFamily="34" charset="0"/>
            </a:endParaRPr>
          </a:p>
        </p:txBody>
      </p:sp>
      <p:sp>
        <p:nvSpPr>
          <p:cNvPr id="4100" name="Rectangle 5"/>
          <p:cNvSpPr>
            <a:spLocks noChangeArrowheads="1"/>
          </p:cNvSpPr>
          <p:nvPr/>
        </p:nvSpPr>
        <p:spPr bwMode="auto">
          <a:xfrm>
            <a:off x="304800" y="76200"/>
            <a:ext cx="845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dirty="0" smtClean="0">
                <a:latin typeface="Calibri" pitchFamily="34" charset="0"/>
                <a:cs typeface="Arial" charset="0"/>
              </a:rPr>
              <a:t>The support scheme for small RES-E generators</a:t>
            </a:r>
            <a:endParaRPr lang="ru-RU" altLang="en-US" sz="30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32412662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1371600"/>
            <a:ext cx="8305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b="1" dirty="0" smtClean="0">
                <a:solidFill>
                  <a:schemeClr val="accent2"/>
                </a:solidFill>
                <a:latin typeface="Calibri" pitchFamily="34" charset="0"/>
              </a:rPr>
              <a:t>In the context of the new Law on the promotion of use of energy from renewable sources, ANRE shall perform the following actions before the law enters into force</a:t>
            </a:r>
            <a:endParaRPr lang="ru-RU" sz="2400" b="1"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chemeClr val="accent2"/>
                </a:solidFill>
                <a:latin typeface="Calibri" pitchFamily="34" charset="0"/>
              </a:rPr>
              <a:t>Develop and approve the Methodology for the calculation of ceiling prices, which will be proposed to be used in auctions, as well as for the calculation of fixed tariffs for small eligible producers;</a:t>
            </a:r>
            <a:endParaRPr lang="ru-RU" sz="2000"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chemeClr val="accent2"/>
                </a:solidFill>
                <a:latin typeface="Calibri" pitchFamily="34" charset="0"/>
              </a:rPr>
              <a:t>Develop and approve the Regulation regarding guarantees of origin, in accordance with the principles established in the law;</a:t>
            </a:r>
            <a:endParaRPr lang="ru-RU" sz="2000" dirty="0">
              <a:solidFill>
                <a:schemeClr val="accent2"/>
              </a:solidFill>
              <a:latin typeface="Calibri" pitchFamily="34" charset="0"/>
            </a:endParaRPr>
          </a:p>
          <a:p>
            <a:pPr marL="687388" lvl="1" indent="-287338" defTabSz="914400" eaLnBrk="0" hangingPunct="0">
              <a:lnSpc>
                <a:spcPct val="80000"/>
              </a:lnSpc>
              <a:spcBef>
                <a:spcPct val="4000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chemeClr val="accent2"/>
                </a:solidFill>
                <a:latin typeface="Calibri" pitchFamily="34" charset="0"/>
              </a:rPr>
              <a:t>Develop the mandatory terms of the contract for buying electricity and heat produced from renewable sources, as well as for buying biofuels.</a:t>
            </a:r>
            <a:endParaRPr lang="ro-RO" altLang="en-US" sz="2000" dirty="0">
              <a:solidFill>
                <a:schemeClr val="accent2"/>
              </a:solidFill>
              <a:latin typeface="Calibri" pitchFamily="34" charset="0"/>
            </a:endParaRPr>
          </a:p>
        </p:txBody>
      </p:sp>
      <p:sp>
        <p:nvSpPr>
          <p:cNvPr id="4100" name="Rectangle 5"/>
          <p:cNvSpPr>
            <a:spLocks noChangeArrowheads="1"/>
          </p:cNvSpPr>
          <p:nvPr/>
        </p:nvSpPr>
        <p:spPr bwMode="auto">
          <a:xfrm>
            <a:off x="304800" y="228600"/>
            <a:ext cx="8610600"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latin typeface="Calibri" pitchFamily="34" charset="0"/>
                <a:cs typeface="Arial" charset="0"/>
              </a:rPr>
              <a:t>Amendment of the legal </a:t>
            </a:r>
            <a:r>
              <a:rPr lang="en-US" altLang="en-US" sz="2800" b="1" dirty="0" smtClean="0">
                <a:latin typeface="Calibri" pitchFamily="34" charset="0"/>
                <a:cs typeface="Arial" charset="0"/>
              </a:rPr>
              <a:t>framework </a:t>
            </a:r>
            <a:r>
              <a:rPr lang="ro-RO" altLang="en-US" sz="2700" b="1" dirty="0" smtClean="0">
                <a:latin typeface="Calibri" pitchFamily="34" charset="0"/>
                <a:cs typeface="Arial" charset="0"/>
              </a:rPr>
              <a:t>–ANRE</a:t>
            </a:r>
            <a:r>
              <a:rPr lang="en-US" altLang="en-US" sz="2700" b="1" dirty="0" smtClean="0">
                <a:latin typeface="Calibri" pitchFamily="34" charset="0"/>
                <a:cs typeface="Arial" charset="0"/>
              </a:rPr>
              <a:t> functions and duties</a:t>
            </a:r>
            <a:endParaRPr lang="ru-RU" altLang="en-US" sz="2700" b="1" dirty="0">
              <a:latin typeface="Calibri" pitchFamily="34" charset="0"/>
              <a:cs typeface="Arial"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Tree>
    <p:extLst>
      <p:ext uri="{BB962C8B-B14F-4D97-AF65-F5344CB8AC3E}">
        <p14:creationId xmlns:p14="http://schemas.microsoft.com/office/powerpoint/2010/main" val="18085820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381000" y="806547"/>
            <a:ext cx="83058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1313" indent="-341313" defTabSz="914400" eaLnBrk="0" hangingPunct="0">
              <a:lnSpc>
                <a:spcPct val="80000"/>
              </a:lnSpc>
              <a:spcBef>
                <a:spcPct val="40000"/>
              </a:spcBef>
              <a:buSzPct val="90000"/>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b="1" dirty="0" smtClean="0">
                <a:solidFill>
                  <a:schemeClr val="accent2"/>
                </a:solidFill>
                <a:latin typeface="Calibri" pitchFamily="34" charset="0"/>
              </a:rPr>
              <a:t>After the new law enters into force, ANRE will have the following functions and duties:</a:t>
            </a:r>
            <a:endParaRPr lang="ru-RU" sz="2400" b="1"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Issue licenses for the production electricity from RES, for the production of heat from RES, for the production of biogas that will be injected into the natural gas network and for the production of biofuels, which will be bought by importers of main petroleum products.</a:t>
            </a:r>
            <a:endParaRPr lang="ru-RU"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establish the procedure of distribution of electricity purchased by central RES-E supplier between all electricity market participants.</a:t>
            </a:r>
            <a:endParaRPr lang="ru-RU"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establish the shares that shall be bought by each importer of main petroleum products from </a:t>
            </a:r>
            <a:r>
              <a:rPr lang="en-US" dirty="0">
                <a:solidFill>
                  <a:schemeClr val="accent2"/>
                </a:solidFill>
                <a:latin typeface="Calibri" pitchFamily="34" charset="0"/>
              </a:rPr>
              <a:t>producers of </a:t>
            </a:r>
            <a:r>
              <a:rPr lang="en-US" dirty="0" smtClean="0">
                <a:solidFill>
                  <a:schemeClr val="accent2"/>
                </a:solidFill>
                <a:latin typeface="Calibri" pitchFamily="34" charset="0"/>
              </a:rPr>
              <a:t>biofuels, according to the law.</a:t>
            </a:r>
            <a:endParaRPr lang="ru-RU"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publish on a monthly basis the average import prices of main petroleum products on the website. </a:t>
            </a:r>
            <a:endParaRPr lang="ru-RU"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propose to the Government the ceiling prices for RES-E, which will be used in auctions, as well as the related calculations.</a:t>
            </a:r>
            <a:endParaRPr lang="ru-RU"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calculate and approve fixed tariffs for small eligible producers.</a:t>
            </a:r>
            <a:endParaRPr lang="ru-RU" dirty="0">
              <a:solidFill>
                <a:schemeClr val="accent2"/>
              </a:solidFill>
              <a:latin typeface="Calibri" pitchFamily="34" charset="0"/>
            </a:endParaRPr>
          </a:p>
          <a:p>
            <a:pPr marL="687388" lvl="1" indent="-287338" defTabSz="914400" eaLnBrk="0" hangingPunct="0">
              <a:spcBef>
                <a:spcPts val="0"/>
              </a:spcBef>
              <a:buSzPct val="100000"/>
              <a:buFont typeface="Courier New" pitchFamily="49" charset="0"/>
              <a:buChar char="o"/>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dirty="0" smtClean="0">
                <a:solidFill>
                  <a:schemeClr val="accent2"/>
                </a:solidFill>
                <a:latin typeface="Calibri" pitchFamily="34" charset="0"/>
              </a:rPr>
              <a:t>approve regulated tariffs for the central RES-E supplier</a:t>
            </a:r>
            <a:r>
              <a:rPr lang="ro-RO" dirty="0" smtClean="0">
                <a:solidFill>
                  <a:schemeClr val="accent2"/>
                </a:solidFill>
                <a:latin typeface="Calibri" pitchFamily="34" charset="0"/>
              </a:rPr>
              <a:t>.</a:t>
            </a:r>
            <a:endParaRPr lang="ro-RO" altLang="en-US" dirty="0">
              <a:solidFill>
                <a:schemeClr val="accent2"/>
              </a:solidFill>
              <a:latin typeface="Calibri" pitchFamily="34" charset="0"/>
            </a:endParaRPr>
          </a:p>
        </p:txBody>
      </p:sp>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l="10600" r="8833" b="11700"/>
          <a:stretch>
            <a:fillRect/>
          </a:stretch>
        </p:blipFill>
        <p:spPr bwMode="auto">
          <a:xfrm>
            <a:off x="8305800" y="5868988"/>
            <a:ext cx="754063" cy="91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alpha val="50000"/>
                    </a:srgbClr>
                  </a:outerShdw>
                </a:effectLst>
              </a14:hiddenEffects>
            </a:ext>
          </a:extLst>
        </p:spPr>
      </p:pic>
      <p:sp>
        <p:nvSpPr>
          <p:cNvPr id="7" name="Rectangle 5"/>
          <p:cNvSpPr>
            <a:spLocks noChangeArrowheads="1"/>
          </p:cNvSpPr>
          <p:nvPr/>
        </p:nvSpPr>
        <p:spPr bwMode="auto">
          <a:xfrm>
            <a:off x="304799" y="228600"/>
            <a:ext cx="8755063" cy="47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500" b="1" dirty="0">
                <a:latin typeface="Calibri" pitchFamily="34" charset="0"/>
                <a:cs typeface="Arial" charset="0"/>
              </a:rPr>
              <a:t>Amendment of the legal </a:t>
            </a:r>
            <a:r>
              <a:rPr lang="en-US" altLang="en-US" sz="2500" b="1" dirty="0" smtClean="0">
                <a:latin typeface="Calibri" pitchFamily="34" charset="0"/>
                <a:cs typeface="Arial" charset="0"/>
              </a:rPr>
              <a:t>framework </a:t>
            </a:r>
            <a:r>
              <a:rPr lang="ro-RO" altLang="en-US" sz="2500" b="1" dirty="0" smtClean="0">
                <a:latin typeface="Calibri" pitchFamily="34" charset="0"/>
                <a:cs typeface="Arial" charset="0"/>
              </a:rPr>
              <a:t>–ANRE</a:t>
            </a:r>
            <a:r>
              <a:rPr lang="en-US" altLang="en-US" sz="2500" b="1" dirty="0" smtClean="0">
                <a:latin typeface="Calibri" pitchFamily="34" charset="0"/>
                <a:cs typeface="Arial" charset="0"/>
              </a:rPr>
              <a:t> functions and duties</a:t>
            </a:r>
            <a:endParaRPr lang="ru-RU" altLang="en-US" sz="2500" b="1" dirty="0">
              <a:latin typeface="Calibri" pitchFamily="34" charset="0"/>
              <a:cs typeface="Arial" charset="0"/>
            </a:endParaRPr>
          </a:p>
        </p:txBody>
      </p:sp>
    </p:spTree>
    <p:extLst>
      <p:ext uri="{BB962C8B-B14F-4D97-AF65-F5344CB8AC3E}">
        <p14:creationId xmlns:p14="http://schemas.microsoft.com/office/powerpoint/2010/main" val="21465860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2961</TotalTime>
  <Words>1391</Words>
  <Application>Microsoft Office PowerPoint</Application>
  <PresentationFormat>On-screen Show (4:3)</PresentationFormat>
  <Paragraphs>109</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Courier New</vt:lpstr>
      <vt:lpstr>Times</vt:lpstr>
      <vt:lpstr>Times New Roman</vt:lpstr>
      <vt:lpstr>Wingdings</vt:lpstr>
      <vt:lpstr>Default Design</vt:lpstr>
      <vt:lpstr>Renewable energy support schemes in the Republic of Moldova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Transpunerrea pachetului energetic III în legislația națională a Republicii Moldova</dc:title>
  <dc:creator>Anatolie Boscaneanu</dc:creator>
  <cp:lastModifiedBy>Marcin Scigan</cp:lastModifiedBy>
  <cp:revision>370</cp:revision>
  <cp:lastPrinted>2010-06-03T12:24:01Z</cp:lastPrinted>
  <dcterms:created xsi:type="dcterms:W3CDTF">2010-06-02T12:30:45Z</dcterms:created>
  <dcterms:modified xsi:type="dcterms:W3CDTF">2016-10-03T07:08:06Z</dcterms:modified>
</cp:coreProperties>
</file>