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4213" r:id="rId6"/>
  </p:sldMasterIdLst>
  <p:notesMasterIdLst>
    <p:notesMasterId r:id="rId14"/>
  </p:notesMasterIdLst>
  <p:handoutMasterIdLst>
    <p:handoutMasterId r:id="rId15"/>
  </p:handoutMasterIdLst>
  <p:sldIdLst>
    <p:sldId id="668" r:id="rId7"/>
    <p:sldId id="835" r:id="rId8"/>
    <p:sldId id="831" r:id="rId9"/>
    <p:sldId id="786" r:id="rId10"/>
    <p:sldId id="833" r:id="rId11"/>
    <p:sldId id="834" r:id="rId12"/>
    <p:sldId id="669" r:id="rId13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11761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2352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35285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47046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558807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3070568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582330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4094092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36" userDrawn="1">
          <p15:clr>
            <a:srgbClr val="A4A3A4"/>
          </p15:clr>
        </p15:guide>
        <p15:guide id="4" pos="3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slan Khalid" initials="AK" lastIdx="1" clrIdx="0">
    <p:extLst>
      <p:ext uri="{19B8F6BF-5375-455C-9EA6-DF929625EA0E}">
        <p15:presenceInfo xmlns:p15="http://schemas.microsoft.com/office/powerpoint/2012/main" userId="S-1-5-21-653272589-3936800030-4198134656-3125" providerId="AD"/>
      </p:ext>
    </p:extLst>
  </p:cmAuthor>
  <p:cmAuthor id="2" name="Costanza Strinati" initials="CS" lastIdx="5" clrIdx="1">
    <p:extLst>
      <p:ext uri="{19B8F6BF-5375-455C-9EA6-DF929625EA0E}">
        <p15:presenceInfo xmlns:p15="http://schemas.microsoft.com/office/powerpoint/2012/main" userId="S-1-5-21-653272589-3936800030-4198134656-5114" providerId="AD"/>
      </p:ext>
    </p:extLst>
  </p:cmAuthor>
  <p:cmAuthor id="3" name="Costanza Strinati" initials="CS [2]" lastIdx="1" clrIdx="2">
    <p:extLst>
      <p:ext uri="{19B8F6BF-5375-455C-9EA6-DF929625EA0E}">
        <p15:presenceInfo xmlns:p15="http://schemas.microsoft.com/office/powerpoint/2012/main" userId="S-1-5-21-653272589-3936800030-4198134656-67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8A"/>
    <a:srgbClr val="4646A8"/>
    <a:srgbClr val="6F6FB5"/>
    <a:srgbClr val="9A9ABF"/>
    <a:srgbClr val="0872A6"/>
    <a:srgbClr val="CCFF99"/>
    <a:srgbClr val="97CBFF"/>
    <a:srgbClr val="FFFFCC"/>
    <a:srgbClr val="086DA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26" autoAdjust="0"/>
    <p:restoredTop sz="74255" autoAdjust="0"/>
  </p:normalViewPr>
  <p:slideViewPr>
    <p:cSldViewPr>
      <p:cViewPr varScale="1">
        <p:scale>
          <a:sx n="83" d="100"/>
          <a:sy n="83" d="100"/>
        </p:scale>
        <p:origin x="1530" y="90"/>
      </p:cViewPr>
      <p:guideLst>
        <p:guide orient="horz" pos="2161"/>
        <p:guide pos="2880"/>
        <p:guide orient="horz" pos="436"/>
        <p:guide pos="385"/>
      </p:guideLst>
    </p:cSldViewPr>
  </p:slideViewPr>
  <p:outlineViewPr>
    <p:cViewPr>
      <p:scale>
        <a:sx n="33" d="100"/>
        <a:sy n="33" d="100"/>
      </p:scale>
      <p:origin x="0" y="-1282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1908" y="-25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1" y="0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45241A0-8D54-49E2-960A-8064867E6FBE}" type="datetimeFigureOut">
              <a:rPr lang="en-US"/>
              <a:pPr>
                <a:defRPr/>
              </a:pPr>
              <a:t>12/2/2016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1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AD141E7-8887-432E-BDD1-9BF128B28D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89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1" y="0"/>
            <a:ext cx="2946275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4" y="4715832"/>
            <a:ext cx="5436908" cy="446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272"/>
            <a:ext cx="2946275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1" y="9428272"/>
            <a:ext cx="2946275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AF60FA8-7B3F-4A7C-8F0E-23C53659501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00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1176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2352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3528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47046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558807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70568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82330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94092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51D0D-8083-4D51-86A4-923921155E1C}" type="slidenum">
              <a:rPr lang="el-GR" smtClean="0"/>
              <a:t>1</a:t>
            </a:fld>
            <a:endParaRPr lang="el-GR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08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47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943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Contingent grant</a:t>
            </a:r>
            <a:r>
              <a:rPr lang="en-US" baseline="0" dirty="0" smtClean="0"/>
              <a:t> and contingent </a:t>
            </a:r>
            <a:r>
              <a:rPr lang="en-US" baseline="0" dirty="0" smtClean="0"/>
              <a:t>loan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Loan</a:t>
            </a:r>
            <a:r>
              <a:rPr lang="en-US" baseline="0" dirty="0" smtClean="0"/>
              <a:t> (given based on your past credit history) vs. Equity (given based on your expected performance in the future)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387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Findings</a:t>
            </a:r>
            <a:r>
              <a:rPr lang="en-GB" sz="13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from an in-depth case study of 8 RE projects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3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In the case of Agua Fria (60 MW solar project</a:t>
            </a:r>
            <a:r>
              <a:rPr lang="en-GB" sz="13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in Honduras)</a:t>
            </a:r>
            <a:r>
              <a:rPr lang="en-GB" sz="13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, Scatec Solar utilised export credit insurance in the form of a partial credit guarantee from the Norwegian Export Credit Guarantee Agency (GIEK) and a loan facility (totalling USD 60m) form Export Credit Norway. Scatec Solar indicated that utilising the DFI support, particularly from their home country, Norway, resulted in a faster turnaround time and a more efficient process for the project. </a:t>
            </a:r>
            <a:endParaRPr lang="en-US" sz="13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642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Calibri" panose="020F0502020204030204" pitchFamily="34" charset="0"/>
              </a:rPr>
              <a:t>Not every country will be eligible for grants</a:t>
            </a:r>
            <a:r>
              <a:rPr lang="en-US" sz="1400" baseline="0" dirty="0" smtClean="0">
                <a:latin typeface="Calibri" panose="020F0502020204030204" pitchFamily="34" charset="0"/>
              </a:rPr>
              <a:t> – grants should </a:t>
            </a:r>
            <a:r>
              <a:rPr lang="en-US" sz="1400" dirty="0" smtClean="0">
                <a:latin typeface="Calibri" panose="020F0502020204030204" pitchFamily="34" charset="0"/>
              </a:rPr>
              <a:t>s</a:t>
            </a:r>
            <a:r>
              <a:rPr lang="en-US" sz="1400" baseline="0" dirty="0" smtClean="0">
                <a:latin typeface="Calibri" panose="020F0502020204030204" pitchFamily="34" charset="0"/>
              </a:rPr>
              <a:t>upport countries in most need for grants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aseline="0" dirty="0" smtClean="0">
                <a:latin typeface="Calibri" panose="020F0502020204030204" pitchFamily="34" charset="0"/>
              </a:rPr>
              <a:t>These countries, where sovereign debt levels are manageable, with some experience in renewable energy to make projects viable, should use grants in a more strategic and targeted way.</a:t>
            </a:r>
            <a:endParaRPr lang="en-US" sz="1400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648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979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556792"/>
            <a:ext cx="8421688" cy="48426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2276872"/>
            <a:ext cx="8421688" cy="33687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E9B5-4524-4854-B31C-19DC72F8AF9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556792"/>
            <a:ext cx="8421688" cy="48426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20E53-3621-42ED-A9C5-9CBA2B2CF1F0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0082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6792DC7-36C5-4EFF-84C6-41E5EFEA4E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1606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6153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7193E3-DD3B-42DA-9CEF-218A7FD64679}" type="datetime1">
              <a:rPr lang="en-US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© IRENA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B1E7-21B8-4C37-8EB9-3B9E4E23EB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5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7193E3-DD3B-42DA-9CEF-218A7FD64679}" type="datetime1">
              <a:rPr lang="en-US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© IRENA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B1E7-21B8-4C37-8EB9-3B9E4E23EB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199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2388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8811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03962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600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556792"/>
            <a:ext cx="8421688" cy="48426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72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293677"/>
            <a:ext cx="8421688" cy="33687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5FDF4-D2FE-483D-8AFC-13EC22B32FD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6107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91806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8199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19280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0916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31512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179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54"/>
            <a:ext cx="7772400" cy="1361872"/>
          </a:xfrm>
          <a:prstGeom prst="rect">
            <a:avLst/>
          </a:prstGeom>
        </p:spPr>
        <p:txBody>
          <a:bodyPr anchor="t"/>
          <a:lstStyle>
            <a:lvl1pPr algn="l">
              <a:defRPr sz="4500" b="1" cap="all">
                <a:solidFill>
                  <a:srgbClr val="0872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7726"/>
            <a:ext cx="7772400" cy="149932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/>
            </a:lvl1pPr>
            <a:lvl2pPr marL="511761" indent="0">
              <a:buNone/>
              <a:defRPr sz="2000"/>
            </a:lvl2pPr>
            <a:lvl3pPr marL="1023523" indent="0">
              <a:buNone/>
              <a:defRPr sz="1800"/>
            </a:lvl3pPr>
            <a:lvl4pPr marL="1535285" indent="0">
              <a:buNone/>
              <a:defRPr sz="1600"/>
            </a:lvl4pPr>
            <a:lvl5pPr marL="2047046" indent="0">
              <a:buNone/>
              <a:defRPr sz="1600"/>
            </a:lvl5pPr>
            <a:lvl6pPr marL="2558807" indent="0">
              <a:buNone/>
              <a:defRPr sz="1600"/>
            </a:lvl6pPr>
            <a:lvl7pPr marL="3070568" indent="0">
              <a:buNone/>
              <a:defRPr sz="1600"/>
            </a:lvl7pPr>
            <a:lvl8pPr marL="3582330" indent="0">
              <a:buNone/>
              <a:defRPr sz="1600"/>
            </a:lvl8pPr>
            <a:lvl9pPr marL="4094092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D858B-B45B-4EC9-B158-BD1953AAA5B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556792"/>
            <a:ext cx="8421688" cy="48426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72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6" y="2457291"/>
            <a:ext cx="4133850" cy="336873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457291"/>
            <a:ext cx="4135438" cy="336873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E8351-6A66-4547-B069-85DE88F209D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13"/>
            <a:ext cx="8229600" cy="11419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72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279"/>
            <a:ext cx="4040188" cy="63864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11761" indent="0">
              <a:buNone/>
              <a:defRPr sz="2200" b="1"/>
            </a:lvl2pPr>
            <a:lvl3pPr marL="1023523" indent="0">
              <a:buNone/>
              <a:defRPr sz="2000" b="1"/>
            </a:lvl3pPr>
            <a:lvl4pPr marL="1535285" indent="0">
              <a:buNone/>
              <a:defRPr sz="1800" b="1"/>
            </a:lvl4pPr>
            <a:lvl5pPr marL="2047046" indent="0">
              <a:buNone/>
              <a:defRPr sz="1800" b="1"/>
            </a:lvl5pPr>
            <a:lvl6pPr marL="2558807" indent="0">
              <a:buNone/>
              <a:defRPr sz="1800" b="1"/>
            </a:lvl6pPr>
            <a:lvl7pPr marL="3070568" indent="0">
              <a:buNone/>
              <a:defRPr sz="1800" b="1"/>
            </a:lvl7pPr>
            <a:lvl8pPr marL="3582330" indent="0">
              <a:buNone/>
              <a:defRPr sz="1800" b="1"/>
            </a:lvl8pPr>
            <a:lvl9pPr marL="409409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3921"/>
            <a:ext cx="4040188" cy="3952390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279"/>
            <a:ext cx="4041775" cy="63864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11761" indent="0">
              <a:buNone/>
              <a:defRPr sz="2200" b="1"/>
            </a:lvl2pPr>
            <a:lvl3pPr marL="1023523" indent="0">
              <a:buNone/>
              <a:defRPr sz="2000" b="1"/>
            </a:lvl3pPr>
            <a:lvl4pPr marL="1535285" indent="0">
              <a:buNone/>
              <a:defRPr sz="1800" b="1"/>
            </a:lvl4pPr>
            <a:lvl5pPr marL="2047046" indent="0">
              <a:buNone/>
              <a:defRPr sz="1800" b="1"/>
            </a:lvl5pPr>
            <a:lvl6pPr marL="2558807" indent="0">
              <a:buNone/>
              <a:defRPr sz="1800" b="1"/>
            </a:lvl6pPr>
            <a:lvl7pPr marL="3070568" indent="0">
              <a:buNone/>
              <a:defRPr sz="1800" b="1"/>
            </a:lvl7pPr>
            <a:lvl8pPr marL="3582330" indent="0">
              <a:buNone/>
              <a:defRPr sz="1800" b="1"/>
            </a:lvl8pPr>
            <a:lvl9pPr marL="409409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3921"/>
            <a:ext cx="4041775" cy="3952390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9B9B8-B7AA-41FD-9158-67A13BF8F63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D26DD-1E7A-4C5A-8CB3-F70951A474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96AF0-B8A5-4318-89A2-293B505212A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C5377-ADEA-4F0C-ABF6-5E023DB3FF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388"/>
            <a:ext cx="5486400" cy="566742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3267"/>
            <a:ext cx="5486400" cy="41152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/>
            </a:lvl1pPr>
            <a:lvl2pPr marL="511761" indent="0">
              <a:buNone/>
              <a:defRPr sz="3200"/>
            </a:lvl2pPr>
            <a:lvl3pPr marL="1023523" indent="0">
              <a:buNone/>
              <a:defRPr sz="2700"/>
            </a:lvl3pPr>
            <a:lvl4pPr marL="1535285" indent="0">
              <a:buNone/>
              <a:defRPr sz="2200"/>
            </a:lvl4pPr>
            <a:lvl5pPr marL="2047046" indent="0">
              <a:buNone/>
              <a:defRPr sz="2200"/>
            </a:lvl5pPr>
            <a:lvl6pPr marL="2558807" indent="0">
              <a:buNone/>
              <a:defRPr sz="2200"/>
            </a:lvl6pPr>
            <a:lvl7pPr marL="3070568" indent="0">
              <a:buNone/>
              <a:defRPr sz="2200"/>
            </a:lvl7pPr>
            <a:lvl8pPr marL="3582330" indent="0">
              <a:buNone/>
              <a:defRPr sz="2200"/>
            </a:lvl8pPr>
            <a:lvl9pPr marL="4094092" indent="0">
              <a:buNone/>
              <a:defRPr sz="22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130"/>
            <a:ext cx="5486400" cy="8057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11761" indent="0">
              <a:buNone/>
              <a:defRPr sz="1300"/>
            </a:lvl2pPr>
            <a:lvl3pPr marL="1023523" indent="0">
              <a:buNone/>
              <a:defRPr sz="1100"/>
            </a:lvl3pPr>
            <a:lvl4pPr marL="1535285" indent="0">
              <a:buNone/>
              <a:defRPr sz="1000"/>
            </a:lvl4pPr>
            <a:lvl5pPr marL="2047046" indent="0">
              <a:buNone/>
              <a:defRPr sz="1000"/>
            </a:lvl5pPr>
            <a:lvl6pPr marL="2558807" indent="0">
              <a:buNone/>
              <a:defRPr sz="1000"/>
            </a:lvl6pPr>
            <a:lvl7pPr marL="3070568" indent="0">
              <a:buNone/>
              <a:defRPr sz="1000"/>
            </a:lvl7pPr>
            <a:lvl8pPr marL="3582330" indent="0">
              <a:buNone/>
              <a:defRPr sz="1000"/>
            </a:lvl8pPr>
            <a:lvl9pPr marL="409409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0EF78-A679-48F2-B605-0A897EADCAB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325" y="6403337"/>
            <a:ext cx="719139" cy="306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fld id="{88C20E53-3621-42ED-A9C5-9CBA2B2CF1F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9" r:id="rId1"/>
    <p:sldLayoutId id="2147484199" r:id="rId2"/>
    <p:sldLayoutId id="2147484200" r:id="rId3"/>
    <p:sldLayoutId id="2147484201" r:id="rId4"/>
    <p:sldLayoutId id="2147484202" r:id="rId5"/>
    <p:sldLayoutId id="2147484203" r:id="rId6"/>
    <p:sldLayoutId id="2147484204" r:id="rId7"/>
    <p:sldLayoutId id="2147484205" r:id="rId8"/>
    <p:sldLayoutId id="2147484206" r:id="rId9"/>
    <p:sldLayoutId id="2147484207" r:id="rId10"/>
    <p:sldLayoutId id="2147484210" r:id="rId11"/>
    <p:sldLayoutId id="2147484211" r:id="rId12"/>
    <p:sldLayoutId id="2147484212" r:id="rId13"/>
    <p:sldLayoutId id="2147484225" r:id="rId14"/>
    <p:sldLayoutId id="2147484227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872A6"/>
          </a:solidFill>
          <a:latin typeface="ITC Avant Garde Gothic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5pPr>
      <a:lvl6pPr marL="511761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6pPr>
      <a:lvl7pPr marL="1023523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7pPr>
      <a:lvl8pPr marL="1535285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8pPr>
      <a:lvl9pPr marL="2047046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9pPr>
    </p:titleStyle>
    <p:bodyStyle>
      <a:lvl1pPr marL="383821" indent="-383821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831612" indent="-319851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2pPr>
      <a:lvl3pPr marL="1279403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cs typeface="+mn-cs"/>
        </a:defRPr>
      </a:lvl3pPr>
      <a:lvl4pPr marL="1791165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4pPr>
      <a:lvl5pPr marL="2302926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5pPr>
      <a:lvl6pPr marL="2814688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3326450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838210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4349972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761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523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285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046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8807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0568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2330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4092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2A3A-C82D-45E8-9D48-097B6C4DA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397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15" r:id="rId2"/>
    <p:sldLayoutId id="2147484216" r:id="rId3"/>
    <p:sldLayoutId id="2147484217" r:id="rId4"/>
    <p:sldLayoutId id="2147484218" r:id="rId5"/>
    <p:sldLayoutId id="2147484219" r:id="rId6"/>
    <p:sldLayoutId id="2147484220" r:id="rId7"/>
    <p:sldLayoutId id="2147484221" r:id="rId8"/>
    <p:sldLayoutId id="2147484222" r:id="rId9"/>
    <p:sldLayoutId id="2147484223" r:id="rId10"/>
    <p:sldLayoutId id="214748422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15616" y="2564905"/>
            <a:ext cx="140692" cy="4293096"/>
          </a:xfrm>
          <a:prstGeom prst="rect">
            <a:avLst/>
          </a:prstGeom>
          <a:solidFill>
            <a:srgbClr val="0078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04664"/>
            <a:ext cx="2832210" cy="7183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47585" y="2492896"/>
            <a:ext cx="768891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smtClean="0">
                <a:solidFill>
                  <a:srgbClr val="0872A6"/>
                </a:solidFill>
                <a:latin typeface="Calibri" panose="020F0502020204030204" pitchFamily="34" charset="0"/>
              </a:rPr>
              <a:t>Beyond </a:t>
            </a:r>
            <a:r>
              <a:rPr lang="en-US" sz="3800" b="1" dirty="0">
                <a:solidFill>
                  <a:srgbClr val="0872A6"/>
                </a:solidFill>
                <a:latin typeface="Calibri" panose="020F0502020204030204" pitchFamily="34" charset="0"/>
              </a:rPr>
              <a:t>T</a:t>
            </a:r>
            <a:r>
              <a:rPr lang="en-US" sz="3800" b="1" dirty="0" smtClean="0">
                <a:solidFill>
                  <a:srgbClr val="0872A6"/>
                </a:solidFill>
                <a:latin typeface="Calibri" panose="020F0502020204030204" pitchFamily="34" charset="0"/>
              </a:rPr>
              <a:t>raditional </a:t>
            </a:r>
            <a:r>
              <a:rPr lang="en-US" sz="3800" b="1" dirty="0">
                <a:solidFill>
                  <a:srgbClr val="0872A6"/>
                </a:solidFill>
                <a:latin typeface="Calibri" panose="020F0502020204030204" pitchFamily="34" charset="0"/>
              </a:rPr>
              <a:t>W</a:t>
            </a:r>
            <a:r>
              <a:rPr lang="en-US" sz="3800" b="1" dirty="0" smtClean="0">
                <a:solidFill>
                  <a:srgbClr val="0872A6"/>
                </a:solidFill>
                <a:latin typeface="Calibri" panose="020F0502020204030204" pitchFamily="34" charset="0"/>
              </a:rPr>
              <a:t>ay </a:t>
            </a:r>
            <a:r>
              <a:rPr lang="en-US" sz="3800" b="1" dirty="0">
                <a:solidFill>
                  <a:srgbClr val="0872A6"/>
                </a:solidFill>
                <a:latin typeface="Calibri" panose="020F0502020204030204" pitchFamily="34" charset="0"/>
              </a:rPr>
              <a:t>of F</a:t>
            </a:r>
            <a:r>
              <a:rPr lang="en-US" sz="3800" b="1" dirty="0" smtClean="0">
                <a:solidFill>
                  <a:srgbClr val="0872A6"/>
                </a:solidFill>
                <a:latin typeface="Calibri" panose="020F0502020204030204" pitchFamily="34" charset="0"/>
              </a:rPr>
              <a:t>inancing </a:t>
            </a:r>
            <a:br>
              <a:rPr lang="en-US" sz="3800" b="1" dirty="0" smtClean="0">
                <a:solidFill>
                  <a:srgbClr val="0872A6"/>
                </a:solidFill>
                <a:latin typeface="Calibri" panose="020F0502020204030204" pitchFamily="34" charset="0"/>
              </a:rPr>
            </a:br>
            <a:endParaRPr lang="en-US" sz="2000" b="1" dirty="0" smtClean="0">
              <a:solidFill>
                <a:srgbClr val="0872A6"/>
              </a:solidFill>
              <a:latin typeface="Calibri" panose="020F0502020204030204" pitchFamily="34" charset="0"/>
            </a:endParaRPr>
          </a:p>
          <a:p>
            <a:endParaRPr lang="en-US" sz="2000" b="1" dirty="0" smtClean="0">
              <a:solidFill>
                <a:srgbClr val="0872A6"/>
              </a:solidFill>
              <a:latin typeface="Calibri" panose="020F0502020204030204" pitchFamily="34" charset="0"/>
            </a:endParaRPr>
          </a:p>
          <a:p>
            <a:r>
              <a:rPr lang="en-US" sz="2400" b="1" dirty="0" smtClean="0">
                <a:solidFill>
                  <a:srgbClr val="0872A6"/>
                </a:solidFill>
                <a:latin typeface="Calibri" panose="020F0502020204030204" pitchFamily="34" charset="0"/>
              </a:rPr>
              <a:t>Joanne Jungmin Lee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Associate Programme Officer – Renewable Energy Finance</a:t>
            </a:r>
            <a:br>
              <a:rPr lang="en-US" sz="2000" dirty="0" smtClean="0">
                <a:latin typeface="Calibri" panose="020F0502020204030204" pitchFamily="34" charset="0"/>
              </a:rPr>
            </a:br>
            <a:endParaRPr lang="en-US" sz="2000" dirty="0" smtClean="0">
              <a:latin typeface="Calibri" panose="020F0502020204030204" pitchFamily="34" charset="0"/>
            </a:endParaRPr>
          </a:p>
          <a:p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1800" b="1" dirty="0" err="1" smtClean="0">
                <a:solidFill>
                  <a:srgbClr val="0872A6"/>
                </a:solidFill>
                <a:latin typeface="Calibri" panose="020F0502020204030204" pitchFamily="34" charset="0"/>
              </a:rPr>
              <a:t>Nadi</a:t>
            </a:r>
            <a:r>
              <a:rPr lang="en-US" sz="1800" b="1" dirty="0" smtClean="0">
                <a:solidFill>
                  <a:srgbClr val="0872A6"/>
                </a:solidFill>
                <a:latin typeface="Calibri" panose="020F0502020204030204" pitchFamily="34" charset="0"/>
              </a:rPr>
              <a:t>, Fiji</a:t>
            </a:r>
          </a:p>
          <a:p>
            <a:r>
              <a:rPr lang="en-US" sz="1800" b="1" dirty="0" smtClean="0">
                <a:solidFill>
                  <a:srgbClr val="0872A6"/>
                </a:solidFill>
                <a:latin typeface="Calibri" panose="020F0502020204030204" pitchFamily="34" charset="0"/>
              </a:rPr>
              <a:t>3 December </a:t>
            </a:r>
            <a:r>
              <a:rPr lang="en-US" sz="1800" b="1" dirty="0">
                <a:solidFill>
                  <a:srgbClr val="0872A6"/>
                </a:solidFill>
                <a:latin typeface="Calibri" panose="020F0502020204030204" pitchFamily="34" charset="0"/>
              </a:rPr>
              <a:t>2016</a:t>
            </a:r>
          </a:p>
          <a:p>
            <a:endParaRPr lang="en-US" sz="1800" b="1" baseline="30000" dirty="0">
              <a:solidFill>
                <a:srgbClr val="0872A6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37706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b="1" dirty="0"/>
              <a:t>WORKSHOP ON FINANCING FOR RENEWABLE ENERGY IN SMALL ISLAND DEVELOPING STATES (SIDS</a:t>
            </a:r>
            <a:r>
              <a:rPr lang="en-AU" b="1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8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492875"/>
            <a:ext cx="609600" cy="365125"/>
          </a:xfrm>
        </p:spPr>
        <p:txBody>
          <a:bodyPr/>
          <a:lstStyle/>
          <a:p>
            <a:pPr algn="ctr"/>
            <a:r>
              <a:rPr lang="en-US" sz="1000" dirty="0" smtClean="0"/>
              <a:t>12</a:t>
            </a:r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495300" y="443925"/>
            <a:ext cx="891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rtl="1">
              <a:tabLst>
                <a:tab pos="342900" algn="l"/>
              </a:tabLst>
            </a:pPr>
            <a:r>
              <a:rPr lang="en-US" altLang="ko-KR" sz="3200" b="1" dirty="0" smtClean="0">
                <a:solidFill>
                  <a:srgbClr val="006699"/>
                </a:solidFill>
                <a:latin typeface="Calibri" panose="020F0502020204030204" pitchFamily="34" charset="0"/>
                <a:ea typeface="Segoe UI Symbol" pitchFamily="34" charset="0"/>
              </a:rPr>
              <a:t>Use of grants for RE financing in SIDS</a:t>
            </a:r>
            <a:endParaRPr lang="en-US" altLang="ko-KR" sz="3200" b="1" dirty="0">
              <a:solidFill>
                <a:srgbClr val="006699"/>
              </a:solidFill>
              <a:latin typeface="Calibri" panose="020F0502020204030204" pitchFamily="34" charset="0"/>
              <a:ea typeface="Segoe UI Symbo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5300" y="1628800"/>
            <a:ext cx="80391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245898"/>
              </a:buClr>
            </a:pPr>
            <a:r>
              <a:rPr lang="en-US" sz="2800" dirty="0" smtClean="0">
                <a:latin typeface="Calibri" panose="020F0502020204030204" pitchFamily="34" charset="0"/>
              </a:rPr>
              <a:t>Grant funding is typically used in SIDS because:</a:t>
            </a:r>
          </a:p>
          <a:p>
            <a:pPr>
              <a:buClr>
                <a:srgbClr val="245898"/>
              </a:buClr>
            </a:pPr>
            <a:endParaRPr lang="en-US" sz="2800" dirty="0">
              <a:latin typeface="Calibri" panose="020F0502020204030204" pitchFamily="34" charset="0"/>
            </a:endParaRPr>
          </a:p>
          <a:p>
            <a:pPr marL="968961" lvl="1" indent="-457200">
              <a:buClr>
                <a:srgbClr val="245898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Some countries have high sovereign debt levels</a:t>
            </a:r>
          </a:p>
          <a:p>
            <a:pPr marL="968961" lvl="1" indent="-457200">
              <a:buClr>
                <a:srgbClr val="245898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Small-scale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</a:rPr>
              <a:t>of RE projects</a:t>
            </a:r>
          </a:p>
          <a:p>
            <a:pPr marL="968961" lvl="1" indent="-457200">
              <a:buClr>
                <a:srgbClr val="245898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Risk of sustainable implementation</a:t>
            </a:r>
          </a:p>
          <a:p>
            <a:pPr marL="968961" lvl="1" indent="-457200">
              <a:buClr>
                <a:srgbClr val="245898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Powe</a:t>
            </a:r>
            <a:r>
              <a:rPr lang="en-US" sz="2800" dirty="0" smtClean="0">
                <a:latin typeface="Calibri" panose="020F0502020204030204" pitchFamily="34" charset="0"/>
              </a:rPr>
              <a:t>r off-taker risk (due to utilities’ low credit rating)</a:t>
            </a:r>
          </a:p>
          <a:p>
            <a:pPr marL="968961" lvl="1" indent="-457200">
              <a:buClr>
                <a:srgbClr val="245898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Low return </a:t>
            </a:r>
            <a:r>
              <a:rPr lang="en-US" sz="2800" dirty="0" smtClean="0">
                <a:latin typeface="Calibri" panose="020F0502020204030204" pitchFamily="34" charset="0"/>
              </a:rPr>
              <a:t>prospects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0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200" y="6492875"/>
            <a:ext cx="685799" cy="365125"/>
          </a:xfrm>
        </p:spPr>
        <p:txBody>
          <a:bodyPr/>
          <a:lstStyle/>
          <a:p>
            <a:pPr algn="ctr"/>
            <a:fld id="{6A06B1E7-21B8-4C37-8EB9-3B9E4E23EB19}" type="slidenum">
              <a:rPr lang="en-US" sz="1000" smtClean="0"/>
              <a:pPr algn="ctr"/>
              <a:t>3</a:t>
            </a:fld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539552" y="518131"/>
            <a:ext cx="7776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rtl="1">
              <a:tabLst>
                <a:tab pos="342900" algn="l"/>
              </a:tabLst>
            </a:pPr>
            <a:r>
              <a:rPr lang="en-US" altLang="ko-KR" sz="3000" b="1" dirty="0" smtClean="0">
                <a:solidFill>
                  <a:srgbClr val="006699"/>
                </a:solidFill>
                <a:latin typeface="Calibri" panose="020F0502020204030204" pitchFamily="34" charset="0"/>
                <a:ea typeface="Segoe UI Symbol" pitchFamily="34" charset="0"/>
              </a:rPr>
              <a:t>Financial instruments </a:t>
            </a:r>
            <a:br>
              <a:rPr lang="en-US" altLang="ko-KR" sz="3000" b="1" dirty="0" smtClean="0">
                <a:solidFill>
                  <a:srgbClr val="006699"/>
                </a:solidFill>
                <a:latin typeface="Calibri" panose="020F0502020204030204" pitchFamily="34" charset="0"/>
                <a:ea typeface="Segoe UI Symbol" pitchFamily="34" charset="0"/>
              </a:rPr>
            </a:br>
            <a:r>
              <a:rPr lang="en-US" altLang="ko-KR" sz="3000" b="1" dirty="0" smtClean="0">
                <a:solidFill>
                  <a:srgbClr val="006699"/>
                </a:solidFill>
                <a:latin typeface="Calibri" panose="020F0502020204030204" pitchFamily="34" charset="0"/>
                <a:ea typeface="Segoe UI Symbol" pitchFamily="34" charset="0"/>
              </a:rPr>
              <a:t>– from the perspectives of beneficiaries</a:t>
            </a:r>
            <a:endParaRPr lang="en-US" altLang="ko-KR" sz="3000" b="1" dirty="0">
              <a:solidFill>
                <a:srgbClr val="006699"/>
              </a:solidFill>
              <a:latin typeface="Calibri" panose="020F0502020204030204" pitchFamily="34" charset="0"/>
              <a:ea typeface="Segoe UI Symbo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62586" y="1844824"/>
            <a:ext cx="7688602" cy="3669923"/>
            <a:chOff x="762586" y="1844824"/>
            <a:chExt cx="7688602" cy="3669923"/>
          </a:xfrm>
        </p:grpSpPr>
        <p:sp>
          <p:nvSpPr>
            <p:cNvPr id="11" name="Freeform 10"/>
            <p:cNvSpPr/>
            <p:nvPr/>
          </p:nvSpPr>
          <p:spPr>
            <a:xfrm>
              <a:off x="762586" y="1844824"/>
              <a:ext cx="1739664" cy="569594"/>
            </a:xfrm>
            <a:custGeom>
              <a:avLst/>
              <a:gdLst>
                <a:gd name="connsiteX0" fmla="*/ 0 w 1739664"/>
                <a:gd name="connsiteY0" fmla="*/ 0 h 569594"/>
                <a:gd name="connsiteX1" fmla="*/ 1739664 w 1739664"/>
                <a:gd name="connsiteY1" fmla="*/ 0 h 569594"/>
                <a:gd name="connsiteX2" fmla="*/ 1739664 w 1739664"/>
                <a:gd name="connsiteY2" fmla="*/ 569594 h 569594"/>
                <a:gd name="connsiteX3" fmla="*/ 0 w 1739664"/>
                <a:gd name="connsiteY3" fmla="*/ 569594 h 569594"/>
                <a:gd name="connsiteX4" fmla="*/ 0 w 1739664"/>
                <a:gd name="connsiteY4" fmla="*/ 0 h 56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569594">
                  <a:moveTo>
                    <a:pt x="0" y="0"/>
                  </a:moveTo>
                  <a:lnTo>
                    <a:pt x="1739664" y="0"/>
                  </a:lnTo>
                  <a:lnTo>
                    <a:pt x="1739664" y="569594"/>
                  </a:lnTo>
                  <a:lnTo>
                    <a:pt x="0" y="56959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Grants</a:t>
              </a:r>
              <a:endParaRPr lang="en-GB" sz="20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762586" y="2620663"/>
              <a:ext cx="1739664" cy="2854800"/>
            </a:xfrm>
            <a:custGeom>
              <a:avLst/>
              <a:gdLst>
                <a:gd name="connsiteX0" fmla="*/ 0 w 1739664"/>
                <a:gd name="connsiteY0" fmla="*/ 0 h 2854800"/>
                <a:gd name="connsiteX1" fmla="*/ 1739664 w 1739664"/>
                <a:gd name="connsiteY1" fmla="*/ 0 h 2854800"/>
                <a:gd name="connsiteX2" fmla="*/ 1739664 w 1739664"/>
                <a:gd name="connsiteY2" fmla="*/ 2854800 h 2854800"/>
                <a:gd name="connsiteX3" fmla="*/ 0 w 1739664"/>
                <a:gd name="connsiteY3" fmla="*/ 2854800 h 2854800"/>
                <a:gd name="connsiteX4" fmla="*/ 0 w 1739664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2854800">
                  <a:moveTo>
                    <a:pt x="0" y="0"/>
                  </a:moveTo>
                  <a:lnTo>
                    <a:pt x="1739664" y="0"/>
                  </a:lnTo>
                  <a:lnTo>
                    <a:pt x="1739664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91440" rIns="0" bIns="9144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Pros: No need to pay back; useful for early stage project development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Cons: Can be one-off use; lack of incentives for efficient use</a:t>
              </a:r>
              <a:endParaRPr lang="en-GB" sz="180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45566" y="1844824"/>
              <a:ext cx="1739664" cy="595192"/>
            </a:xfrm>
            <a:custGeom>
              <a:avLst/>
              <a:gdLst>
                <a:gd name="connsiteX0" fmla="*/ 0 w 1739664"/>
                <a:gd name="connsiteY0" fmla="*/ 0 h 595192"/>
                <a:gd name="connsiteX1" fmla="*/ 1739664 w 1739664"/>
                <a:gd name="connsiteY1" fmla="*/ 0 h 595192"/>
                <a:gd name="connsiteX2" fmla="*/ 1739664 w 1739664"/>
                <a:gd name="connsiteY2" fmla="*/ 595192 h 595192"/>
                <a:gd name="connsiteX3" fmla="*/ 0 w 1739664"/>
                <a:gd name="connsiteY3" fmla="*/ 595192 h 595192"/>
                <a:gd name="connsiteX4" fmla="*/ 0 w 1739664"/>
                <a:gd name="connsiteY4" fmla="*/ 0 h 595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595192">
                  <a:moveTo>
                    <a:pt x="0" y="0"/>
                  </a:moveTo>
                  <a:lnTo>
                    <a:pt x="1739664" y="0"/>
                  </a:lnTo>
                  <a:lnTo>
                    <a:pt x="1739664" y="595192"/>
                  </a:lnTo>
                  <a:lnTo>
                    <a:pt x="0" y="59519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80000"/>
                <a:hueOff val="0"/>
                <a:satOff val="-9340"/>
                <a:lumOff val="10584"/>
                <a:alphaOff val="0"/>
              </a:schemeClr>
            </a:lnRef>
            <a:fillRef idx="1">
              <a:schemeClr val="accent2">
                <a:shade val="80000"/>
                <a:hueOff val="0"/>
                <a:satOff val="-9340"/>
                <a:lumOff val="10584"/>
                <a:alphaOff val="0"/>
              </a:schemeClr>
            </a:fillRef>
            <a:effectRef idx="0">
              <a:schemeClr val="accent2">
                <a:shade val="80000"/>
                <a:hueOff val="0"/>
                <a:satOff val="-9340"/>
                <a:lumOff val="1058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Loans</a:t>
              </a:r>
              <a:endParaRPr lang="en-GB" sz="2000" kern="120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745566" y="2636606"/>
              <a:ext cx="1739664" cy="2854800"/>
            </a:xfrm>
            <a:custGeom>
              <a:avLst/>
              <a:gdLst>
                <a:gd name="connsiteX0" fmla="*/ 0 w 1739664"/>
                <a:gd name="connsiteY0" fmla="*/ 0 h 2854800"/>
                <a:gd name="connsiteX1" fmla="*/ 1739664 w 1739664"/>
                <a:gd name="connsiteY1" fmla="*/ 0 h 2854800"/>
                <a:gd name="connsiteX2" fmla="*/ 1739664 w 1739664"/>
                <a:gd name="connsiteY2" fmla="*/ 2854800 h 2854800"/>
                <a:gd name="connsiteX3" fmla="*/ 0 w 1739664"/>
                <a:gd name="connsiteY3" fmla="*/ 2854800 h 2854800"/>
                <a:gd name="connsiteX4" fmla="*/ 0 w 1739664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2854800">
                  <a:moveTo>
                    <a:pt x="0" y="0"/>
                  </a:moveTo>
                  <a:lnTo>
                    <a:pt x="1739664" y="0"/>
                  </a:lnTo>
                  <a:lnTo>
                    <a:pt x="1739664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91440" rIns="0" bIns="9144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Pros: Lower cost of capital then equity; ownership not diluted  </a:t>
              </a:r>
              <a:endParaRPr lang="en-GB" sz="18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Cons: Payback seniority</a:t>
              </a:r>
              <a:endParaRPr lang="en-GB" sz="1800" kern="1200" dirty="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4728545" y="1844824"/>
              <a:ext cx="1739664" cy="621940"/>
            </a:xfrm>
            <a:custGeom>
              <a:avLst/>
              <a:gdLst>
                <a:gd name="connsiteX0" fmla="*/ 0 w 1739664"/>
                <a:gd name="connsiteY0" fmla="*/ 0 h 621940"/>
                <a:gd name="connsiteX1" fmla="*/ 1739664 w 1739664"/>
                <a:gd name="connsiteY1" fmla="*/ 0 h 621940"/>
                <a:gd name="connsiteX2" fmla="*/ 1739664 w 1739664"/>
                <a:gd name="connsiteY2" fmla="*/ 621940 h 621940"/>
                <a:gd name="connsiteX3" fmla="*/ 0 w 1739664"/>
                <a:gd name="connsiteY3" fmla="*/ 621940 h 621940"/>
                <a:gd name="connsiteX4" fmla="*/ 0 w 1739664"/>
                <a:gd name="connsiteY4" fmla="*/ 0 h 621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621940">
                  <a:moveTo>
                    <a:pt x="0" y="0"/>
                  </a:moveTo>
                  <a:lnTo>
                    <a:pt x="1739664" y="0"/>
                  </a:lnTo>
                  <a:lnTo>
                    <a:pt x="1739664" y="621940"/>
                  </a:lnTo>
                  <a:lnTo>
                    <a:pt x="0" y="6219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80000"/>
                <a:hueOff val="0"/>
                <a:satOff val="-18679"/>
                <a:lumOff val="21168"/>
                <a:alphaOff val="0"/>
              </a:schemeClr>
            </a:lnRef>
            <a:fillRef idx="1">
              <a:schemeClr val="accent2">
                <a:shade val="80000"/>
                <a:hueOff val="0"/>
                <a:satOff val="-18679"/>
                <a:lumOff val="21168"/>
                <a:alphaOff val="0"/>
              </a:schemeClr>
            </a:fillRef>
            <a:effectRef idx="0">
              <a:schemeClr val="accent2">
                <a:shade val="80000"/>
                <a:hueOff val="0"/>
                <a:satOff val="-18679"/>
                <a:lumOff val="2116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Equity</a:t>
              </a:r>
              <a:endParaRPr lang="en-GB" sz="2000" kern="1200" dirty="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4728545" y="2646273"/>
              <a:ext cx="1739664" cy="2854800"/>
            </a:xfrm>
            <a:custGeom>
              <a:avLst/>
              <a:gdLst>
                <a:gd name="connsiteX0" fmla="*/ 0 w 1739664"/>
                <a:gd name="connsiteY0" fmla="*/ 0 h 2854800"/>
                <a:gd name="connsiteX1" fmla="*/ 1739664 w 1739664"/>
                <a:gd name="connsiteY1" fmla="*/ 0 h 2854800"/>
                <a:gd name="connsiteX2" fmla="*/ 1739664 w 1739664"/>
                <a:gd name="connsiteY2" fmla="*/ 2854800 h 2854800"/>
                <a:gd name="connsiteX3" fmla="*/ 0 w 1739664"/>
                <a:gd name="connsiteY3" fmla="*/ 2854800 h 2854800"/>
                <a:gd name="connsiteX4" fmla="*/ 0 w 1739664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2854800">
                  <a:moveTo>
                    <a:pt x="0" y="0"/>
                  </a:moveTo>
                  <a:lnTo>
                    <a:pt x="1739664" y="0"/>
                  </a:lnTo>
                  <a:lnTo>
                    <a:pt x="1739664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91440" rIns="0" bIns="9144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Pros: less downside risk of payback 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Cons: ownership diluted; higher expected returns</a:t>
              </a:r>
              <a:endParaRPr lang="en-GB" sz="1800" kern="1200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6711524" y="1844824"/>
              <a:ext cx="1739664" cy="649890"/>
            </a:xfrm>
            <a:custGeom>
              <a:avLst/>
              <a:gdLst>
                <a:gd name="connsiteX0" fmla="*/ 0 w 1739664"/>
                <a:gd name="connsiteY0" fmla="*/ 0 h 649890"/>
                <a:gd name="connsiteX1" fmla="*/ 1739664 w 1739664"/>
                <a:gd name="connsiteY1" fmla="*/ 0 h 649890"/>
                <a:gd name="connsiteX2" fmla="*/ 1739664 w 1739664"/>
                <a:gd name="connsiteY2" fmla="*/ 649890 h 649890"/>
                <a:gd name="connsiteX3" fmla="*/ 0 w 1739664"/>
                <a:gd name="connsiteY3" fmla="*/ 649890 h 649890"/>
                <a:gd name="connsiteX4" fmla="*/ 0 w 1739664"/>
                <a:gd name="connsiteY4" fmla="*/ 0 h 649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649890">
                  <a:moveTo>
                    <a:pt x="0" y="0"/>
                  </a:moveTo>
                  <a:lnTo>
                    <a:pt x="1739664" y="0"/>
                  </a:lnTo>
                  <a:lnTo>
                    <a:pt x="1739664" y="649890"/>
                  </a:lnTo>
                  <a:lnTo>
                    <a:pt x="0" y="64989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80000"/>
                <a:hueOff val="0"/>
                <a:satOff val="-28019"/>
                <a:lumOff val="31752"/>
                <a:alphaOff val="0"/>
              </a:schemeClr>
            </a:lnRef>
            <a:fillRef idx="1">
              <a:schemeClr val="accent2">
                <a:shade val="80000"/>
                <a:hueOff val="0"/>
                <a:satOff val="-28019"/>
                <a:lumOff val="31752"/>
                <a:alphaOff val="0"/>
              </a:schemeClr>
            </a:fillRef>
            <a:effectRef idx="0">
              <a:schemeClr val="accent2">
                <a:shade val="80000"/>
                <a:hueOff val="0"/>
                <a:satOff val="-28019"/>
                <a:lumOff val="3175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Guarantee</a:t>
              </a:r>
              <a:endParaRPr lang="en-GB" sz="2000" kern="1200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6711524" y="2659947"/>
              <a:ext cx="1739664" cy="2854800"/>
            </a:xfrm>
            <a:custGeom>
              <a:avLst/>
              <a:gdLst>
                <a:gd name="connsiteX0" fmla="*/ 0 w 1739664"/>
                <a:gd name="connsiteY0" fmla="*/ 0 h 2854800"/>
                <a:gd name="connsiteX1" fmla="*/ 1739664 w 1739664"/>
                <a:gd name="connsiteY1" fmla="*/ 0 h 2854800"/>
                <a:gd name="connsiteX2" fmla="*/ 1739664 w 1739664"/>
                <a:gd name="connsiteY2" fmla="*/ 2854800 h 2854800"/>
                <a:gd name="connsiteX3" fmla="*/ 0 w 1739664"/>
                <a:gd name="connsiteY3" fmla="*/ 2854800 h 2854800"/>
                <a:gd name="connsiteX4" fmla="*/ 0 w 1739664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2854800">
                  <a:moveTo>
                    <a:pt x="0" y="0"/>
                  </a:moveTo>
                  <a:lnTo>
                    <a:pt x="1739664" y="0"/>
                  </a:lnTo>
                  <a:lnTo>
                    <a:pt x="1739664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91440" rIns="0" bIns="9144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Pros: Improved credit rating and access to capital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Cons: Long processing time; itself is not capital to be used</a:t>
              </a:r>
              <a:endParaRPr lang="en-GB" sz="1800" kern="1200" dirty="0"/>
            </a:p>
          </p:txBody>
        </p:sp>
      </p:grpSp>
      <p:sp>
        <p:nvSpPr>
          <p:cNvPr id="20" name="Striped Right Arrow 19"/>
          <p:cNvSpPr/>
          <p:nvPr/>
        </p:nvSpPr>
        <p:spPr>
          <a:xfrm rot="10800000">
            <a:off x="755576" y="5661248"/>
            <a:ext cx="7702624" cy="720080"/>
          </a:xfrm>
          <a:prstGeom prst="stripedRightArrow">
            <a:avLst>
              <a:gd name="adj1" fmla="val 55183"/>
              <a:gd name="adj2" fmla="val 357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20999997" rev="10799999"/>
              </a:camera>
              <a:lightRig rig="threePt" dir="t"/>
            </a:scene3d>
          </a:bodyPr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Preferred instrument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2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200" y="6492875"/>
            <a:ext cx="685799" cy="365125"/>
          </a:xfrm>
        </p:spPr>
        <p:txBody>
          <a:bodyPr/>
          <a:lstStyle/>
          <a:p>
            <a:pPr algn="ctr"/>
            <a:fld id="{6A06B1E7-21B8-4C37-8EB9-3B9E4E23EB19}" type="slidenum">
              <a:rPr lang="en-US" sz="1000" smtClean="0"/>
              <a:pPr algn="ctr"/>
              <a:t>4</a:t>
            </a:fld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539552" y="518131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rtl="1">
              <a:tabLst>
                <a:tab pos="342900" algn="l"/>
              </a:tabLst>
            </a:pPr>
            <a:r>
              <a:rPr lang="en-US" altLang="ko-KR" sz="3000" b="1" dirty="0" smtClean="0">
                <a:solidFill>
                  <a:srgbClr val="006699"/>
                </a:solidFill>
                <a:latin typeface="Calibri" panose="020F0502020204030204" pitchFamily="34" charset="0"/>
                <a:ea typeface="Segoe UI Symbol" pitchFamily="34" charset="0"/>
              </a:rPr>
              <a:t>Financial instruments </a:t>
            </a:r>
            <a:br>
              <a:rPr lang="en-US" altLang="ko-KR" sz="3000" b="1" dirty="0" smtClean="0">
                <a:solidFill>
                  <a:srgbClr val="006699"/>
                </a:solidFill>
                <a:latin typeface="Calibri" panose="020F0502020204030204" pitchFamily="34" charset="0"/>
                <a:ea typeface="Segoe UI Symbol" pitchFamily="34" charset="0"/>
              </a:rPr>
            </a:br>
            <a:r>
              <a:rPr lang="en-US" altLang="ko-KR" sz="3000" b="1" dirty="0" smtClean="0">
                <a:solidFill>
                  <a:srgbClr val="006699"/>
                </a:solidFill>
                <a:latin typeface="Calibri" panose="020F0502020204030204" pitchFamily="34" charset="0"/>
                <a:ea typeface="Segoe UI Symbol" pitchFamily="34" charset="0"/>
              </a:rPr>
              <a:t>– from the perspectives of donors and investors </a:t>
            </a:r>
            <a:endParaRPr lang="en-US" altLang="ko-KR" sz="3000" b="1" dirty="0">
              <a:solidFill>
                <a:srgbClr val="006699"/>
              </a:solidFill>
              <a:latin typeface="Calibri" panose="020F0502020204030204" pitchFamily="34" charset="0"/>
              <a:ea typeface="Segoe UI Symbo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62586" y="1844824"/>
            <a:ext cx="7688602" cy="3669923"/>
            <a:chOff x="762586" y="1844824"/>
            <a:chExt cx="7688602" cy="3669923"/>
          </a:xfrm>
        </p:grpSpPr>
        <p:sp>
          <p:nvSpPr>
            <p:cNvPr id="10" name="Freeform 9"/>
            <p:cNvSpPr/>
            <p:nvPr/>
          </p:nvSpPr>
          <p:spPr>
            <a:xfrm>
              <a:off x="762586" y="1844824"/>
              <a:ext cx="1739664" cy="569594"/>
            </a:xfrm>
            <a:custGeom>
              <a:avLst/>
              <a:gdLst>
                <a:gd name="connsiteX0" fmla="*/ 0 w 1739664"/>
                <a:gd name="connsiteY0" fmla="*/ 0 h 569594"/>
                <a:gd name="connsiteX1" fmla="*/ 1739664 w 1739664"/>
                <a:gd name="connsiteY1" fmla="*/ 0 h 569594"/>
                <a:gd name="connsiteX2" fmla="*/ 1739664 w 1739664"/>
                <a:gd name="connsiteY2" fmla="*/ 569594 h 569594"/>
                <a:gd name="connsiteX3" fmla="*/ 0 w 1739664"/>
                <a:gd name="connsiteY3" fmla="*/ 569594 h 569594"/>
                <a:gd name="connsiteX4" fmla="*/ 0 w 1739664"/>
                <a:gd name="connsiteY4" fmla="*/ 0 h 56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569594">
                  <a:moveTo>
                    <a:pt x="0" y="0"/>
                  </a:moveTo>
                  <a:lnTo>
                    <a:pt x="1739664" y="0"/>
                  </a:lnTo>
                  <a:lnTo>
                    <a:pt x="1739664" y="569594"/>
                  </a:lnTo>
                  <a:lnTo>
                    <a:pt x="0" y="5695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ABF"/>
            </a:solidFill>
            <a:ln>
              <a:solidFill>
                <a:srgbClr val="9A9ABF"/>
              </a:solidFill>
            </a:ln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Grants</a:t>
              </a:r>
              <a:endParaRPr lang="en-GB" sz="20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762586" y="2620663"/>
              <a:ext cx="1739664" cy="2854800"/>
            </a:xfrm>
            <a:custGeom>
              <a:avLst/>
              <a:gdLst>
                <a:gd name="connsiteX0" fmla="*/ 0 w 1739664"/>
                <a:gd name="connsiteY0" fmla="*/ 0 h 2854800"/>
                <a:gd name="connsiteX1" fmla="*/ 1739664 w 1739664"/>
                <a:gd name="connsiteY1" fmla="*/ 0 h 2854800"/>
                <a:gd name="connsiteX2" fmla="*/ 1739664 w 1739664"/>
                <a:gd name="connsiteY2" fmla="*/ 2854800 h 2854800"/>
                <a:gd name="connsiteX3" fmla="*/ 0 w 1739664"/>
                <a:gd name="connsiteY3" fmla="*/ 2854800 h 2854800"/>
                <a:gd name="connsiteX4" fmla="*/ 0 w 1739664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2854800">
                  <a:moveTo>
                    <a:pt x="0" y="0"/>
                  </a:moveTo>
                  <a:lnTo>
                    <a:pt x="1739664" y="0"/>
                  </a:lnTo>
                  <a:lnTo>
                    <a:pt x="1739664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91440" rIns="0" bIns="9144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Pros: Can target projects with high risk or no </a:t>
              </a:r>
              <a:r>
                <a:rPr lang="en-GB" sz="1800" kern="1200" dirty="0" smtClean="0"/>
                <a:t>return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Cons</a:t>
              </a:r>
              <a:r>
                <a:rPr lang="en-GB" sz="1800" kern="1200" dirty="0" smtClean="0"/>
                <a:t>: No return on investment </a:t>
              </a:r>
              <a:endParaRPr lang="en-GB" sz="18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745566" y="1844824"/>
              <a:ext cx="1739664" cy="595192"/>
            </a:xfrm>
            <a:custGeom>
              <a:avLst/>
              <a:gdLst>
                <a:gd name="connsiteX0" fmla="*/ 0 w 1739664"/>
                <a:gd name="connsiteY0" fmla="*/ 0 h 595192"/>
                <a:gd name="connsiteX1" fmla="*/ 1739664 w 1739664"/>
                <a:gd name="connsiteY1" fmla="*/ 0 h 595192"/>
                <a:gd name="connsiteX2" fmla="*/ 1739664 w 1739664"/>
                <a:gd name="connsiteY2" fmla="*/ 595192 h 595192"/>
                <a:gd name="connsiteX3" fmla="*/ 0 w 1739664"/>
                <a:gd name="connsiteY3" fmla="*/ 595192 h 595192"/>
                <a:gd name="connsiteX4" fmla="*/ 0 w 1739664"/>
                <a:gd name="connsiteY4" fmla="*/ 0 h 595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595192">
                  <a:moveTo>
                    <a:pt x="0" y="0"/>
                  </a:moveTo>
                  <a:lnTo>
                    <a:pt x="1739664" y="0"/>
                  </a:lnTo>
                  <a:lnTo>
                    <a:pt x="1739664" y="595192"/>
                  </a:lnTo>
                  <a:lnTo>
                    <a:pt x="0" y="595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F6FB5"/>
            </a:solidFill>
            <a:ln>
              <a:solidFill>
                <a:srgbClr val="6F6FB5"/>
              </a:solidFill>
            </a:ln>
          </p:spPr>
          <p:style>
            <a:lnRef idx="2">
              <a:schemeClr val="accent2">
                <a:shade val="80000"/>
                <a:hueOff val="0"/>
                <a:satOff val="-9340"/>
                <a:lumOff val="10584"/>
                <a:alphaOff val="0"/>
              </a:schemeClr>
            </a:lnRef>
            <a:fillRef idx="1">
              <a:schemeClr val="accent2">
                <a:shade val="80000"/>
                <a:hueOff val="0"/>
                <a:satOff val="-9340"/>
                <a:lumOff val="10584"/>
                <a:alphaOff val="0"/>
              </a:schemeClr>
            </a:fillRef>
            <a:effectRef idx="0">
              <a:schemeClr val="accent2">
                <a:shade val="80000"/>
                <a:hueOff val="0"/>
                <a:satOff val="-9340"/>
                <a:lumOff val="1058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Loans</a:t>
              </a:r>
              <a:endParaRPr lang="en-GB" sz="200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45566" y="2633186"/>
              <a:ext cx="1739664" cy="2854800"/>
            </a:xfrm>
            <a:custGeom>
              <a:avLst/>
              <a:gdLst>
                <a:gd name="connsiteX0" fmla="*/ 0 w 1739664"/>
                <a:gd name="connsiteY0" fmla="*/ 0 h 2854800"/>
                <a:gd name="connsiteX1" fmla="*/ 1739664 w 1739664"/>
                <a:gd name="connsiteY1" fmla="*/ 0 h 2854800"/>
                <a:gd name="connsiteX2" fmla="*/ 1739664 w 1739664"/>
                <a:gd name="connsiteY2" fmla="*/ 2854800 h 2854800"/>
                <a:gd name="connsiteX3" fmla="*/ 0 w 1739664"/>
                <a:gd name="connsiteY3" fmla="*/ 2854800 h 2854800"/>
                <a:gd name="connsiteX4" fmla="*/ 0 w 1739664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2854800">
                  <a:moveTo>
                    <a:pt x="0" y="0"/>
                  </a:moveTo>
                  <a:lnTo>
                    <a:pt x="1739664" y="0"/>
                  </a:lnTo>
                  <a:lnTo>
                    <a:pt x="1739664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91440" rIns="0" bIns="9144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Pros: Interest income  </a:t>
              </a:r>
              <a:endParaRPr lang="en-GB" sz="18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Cons: </a:t>
              </a:r>
              <a:r>
                <a:rPr lang="en-GB" sz="1800" kern="1200" dirty="0" smtClean="0"/>
                <a:t>Credit risk </a:t>
              </a:r>
              <a:r>
                <a:rPr lang="en-GB" sz="1800" kern="1200" dirty="0" smtClean="0"/>
                <a:t>(counterparty risk)</a:t>
              </a:r>
              <a:endParaRPr lang="en-GB" sz="1800" kern="1200" dirty="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4728545" y="1844824"/>
              <a:ext cx="1739664" cy="621940"/>
            </a:xfrm>
            <a:custGeom>
              <a:avLst/>
              <a:gdLst>
                <a:gd name="connsiteX0" fmla="*/ 0 w 1739664"/>
                <a:gd name="connsiteY0" fmla="*/ 0 h 621940"/>
                <a:gd name="connsiteX1" fmla="*/ 1739664 w 1739664"/>
                <a:gd name="connsiteY1" fmla="*/ 0 h 621940"/>
                <a:gd name="connsiteX2" fmla="*/ 1739664 w 1739664"/>
                <a:gd name="connsiteY2" fmla="*/ 621940 h 621940"/>
                <a:gd name="connsiteX3" fmla="*/ 0 w 1739664"/>
                <a:gd name="connsiteY3" fmla="*/ 621940 h 621940"/>
                <a:gd name="connsiteX4" fmla="*/ 0 w 1739664"/>
                <a:gd name="connsiteY4" fmla="*/ 0 h 621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621940">
                  <a:moveTo>
                    <a:pt x="0" y="0"/>
                  </a:moveTo>
                  <a:lnTo>
                    <a:pt x="1739664" y="0"/>
                  </a:lnTo>
                  <a:lnTo>
                    <a:pt x="1739664" y="621940"/>
                  </a:lnTo>
                  <a:lnTo>
                    <a:pt x="0" y="621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46A8"/>
            </a:solidFill>
            <a:ln>
              <a:solidFill>
                <a:srgbClr val="4646A8"/>
              </a:solidFill>
            </a:ln>
          </p:spPr>
          <p:style>
            <a:lnRef idx="2">
              <a:schemeClr val="accent2">
                <a:shade val="80000"/>
                <a:hueOff val="0"/>
                <a:satOff val="-18679"/>
                <a:lumOff val="21168"/>
                <a:alphaOff val="0"/>
              </a:schemeClr>
            </a:lnRef>
            <a:fillRef idx="1">
              <a:schemeClr val="accent2">
                <a:shade val="80000"/>
                <a:hueOff val="0"/>
                <a:satOff val="-18679"/>
                <a:lumOff val="21168"/>
                <a:alphaOff val="0"/>
              </a:schemeClr>
            </a:fillRef>
            <a:effectRef idx="0">
              <a:schemeClr val="accent2">
                <a:shade val="80000"/>
                <a:hueOff val="0"/>
                <a:satOff val="-18679"/>
                <a:lumOff val="2116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Equity</a:t>
              </a:r>
              <a:endParaRPr lang="en-GB" sz="2000" kern="1200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4728545" y="2646273"/>
              <a:ext cx="1739664" cy="2854800"/>
            </a:xfrm>
            <a:custGeom>
              <a:avLst/>
              <a:gdLst>
                <a:gd name="connsiteX0" fmla="*/ 0 w 1739664"/>
                <a:gd name="connsiteY0" fmla="*/ 0 h 2854800"/>
                <a:gd name="connsiteX1" fmla="*/ 1739664 w 1739664"/>
                <a:gd name="connsiteY1" fmla="*/ 0 h 2854800"/>
                <a:gd name="connsiteX2" fmla="*/ 1739664 w 1739664"/>
                <a:gd name="connsiteY2" fmla="*/ 2854800 h 2854800"/>
                <a:gd name="connsiteX3" fmla="*/ 0 w 1739664"/>
                <a:gd name="connsiteY3" fmla="*/ 2854800 h 2854800"/>
                <a:gd name="connsiteX4" fmla="*/ 0 w 1739664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2854800">
                  <a:moveTo>
                    <a:pt x="0" y="0"/>
                  </a:moveTo>
                  <a:lnTo>
                    <a:pt x="1739664" y="0"/>
                  </a:lnTo>
                  <a:lnTo>
                    <a:pt x="1739664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91440" rIns="0" bIns="9144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Pros: Ownership stakes; higher expected return</a:t>
              </a:r>
              <a:endParaRPr lang="en-GB" sz="18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Cons: Higher </a:t>
              </a:r>
              <a:r>
                <a:rPr lang="en-GB" sz="1800" kern="1200" dirty="0" smtClean="0"/>
                <a:t>risk</a:t>
              </a:r>
              <a:endParaRPr lang="en-GB" sz="1800" kern="1200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6711524" y="1844824"/>
              <a:ext cx="1739664" cy="649890"/>
            </a:xfrm>
            <a:custGeom>
              <a:avLst/>
              <a:gdLst>
                <a:gd name="connsiteX0" fmla="*/ 0 w 1739664"/>
                <a:gd name="connsiteY0" fmla="*/ 0 h 649890"/>
                <a:gd name="connsiteX1" fmla="*/ 1739664 w 1739664"/>
                <a:gd name="connsiteY1" fmla="*/ 0 h 649890"/>
                <a:gd name="connsiteX2" fmla="*/ 1739664 w 1739664"/>
                <a:gd name="connsiteY2" fmla="*/ 649890 h 649890"/>
                <a:gd name="connsiteX3" fmla="*/ 0 w 1739664"/>
                <a:gd name="connsiteY3" fmla="*/ 649890 h 649890"/>
                <a:gd name="connsiteX4" fmla="*/ 0 w 1739664"/>
                <a:gd name="connsiteY4" fmla="*/ 0 h 649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649890">
                  <a:moveTo>
                    <a:pt x="0" y="0"/>
                  </a:moveTo>
                  <a:lnTo>
                    <a:pt x="1739664" y="0"/>
                  </a:lnTo>
                  <a:lnTo>
                    <a:pt x="1739664" y="649890"/>
                  </a:lnTo>
                  <a:lnTo>
                    <a:pt x="0" y="649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D2D8A"/>
            </a:solidFill>
            <a:ln>
              <a:solidFill>
                <a:srgbClr val="2D2D8A"/>
              </a:solidFill>
            </a:ln>
          </p:spPr>
          <p:style>
            <a:lnRef idx="2">
              <a:schemeClr val="accent2">
                <a:shade val="80000"/>
                <a:hueOff val="0"/>
                <a:satOff val="-28019"/>
                <a:lumOff val="31752"/>
                <a:alphaOff val="0"/>
              </a:schemeClr>
            </a:lnRef>
            <a:fillRef idx="1">
              <a:schemeClr val="accent2">
                <a:shade val="80000"/>
                <a:hueOff val="0"/>
                <a:satOff val="-28019"/>
                <a:lumOff val="31752"/>
                <a:alphaOff val="0"/>
              </a:schemeClr>
            </a:fillRef>
            <a:effectRef idx="0">
              <a:schemeClr val="accent2">
                <a:shade val="80000"/>
                <a:hueOff val="0"/>
                <a:satOff val="-28019"/>
                <a:lumOff val="3175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Guarantee</a:t>
              </a:r>
              <a:endParaRPr lang="en-GB" sz="2000" kern="1200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6711524" y="2659947"/>
              <a:ext cx="1739664" cy="2854800"/>
            </a:xfrm>
            <a:custGeom>
              <a:avLst/>
              <a:gdLst>
                <a:gd name="connsiteX0" fmla="*/ 0 w 1739664"/>
                <a:gd name="connsiteY0" fmla="*/ 0 h 2854800"/>
                <a:gd name="connsiteX1" fmla="*/ 1739664 w 1739664"/>
                <a:gd name="connsiteY1" fmla="*/ 0 h 2854800"/>
                <a:gd name="connsiteX2" fmla="*/ 1739664 w 1739664"/>
                <a:gd name="connsiteY2" fmla="*/ 2854800 h 2854800"/>
                <a:gd name="connsiteX3" fmla="*/ 0 w 1739664"/>
                <a:gd name="connsiteY3" fmla="*/ 2854800 h 2854800"/>
                <a:gd name="connsiteX4" fmla="*/ 0 w 1739664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664" h="2854800">
                  <a:moveTo>
                    <a:pt x="0" y="0"/>
                  </a:moveTo>
                  <a:lnTo>
                    <a:pt x="1739664" y="0"/>
                  </a:lnTo>
                  <a:lnTo>
                    <a:pt x="1739664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91440" rIns="0" bIns="9144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Pros: Max. leverage + </a:t>
              </a:r>
              <a:r>
                <a:rPr lang="en-GB" sz="1800" kern="1200" dirty="0" smtClean="0"/>
                <a:t>premium; can empower the private sector</a:t>
              </a:r>
              <a:endParaRPr lang="en-GB" sz="18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800" kern="1200" dirty="0" smtClean="0"/>
                <a:t>Cons: most complex risk assessments; longer time to process</a:t>
              </a:r>
              <a:endParaRPr lang="en-GB" sz="1800" kern="1200" dirty="0"/>
            </a:p>
          </p:txBody>
        </p:sp>
      </p:grpSp>
      <p:sp>
        <p:nvSpPr>
          <p:cNvPr id="22" name="Striped Right Arrow 21"/>
          <p:cNvSpPr/>
          <p:nvPr/>
        </p:nvSpPr>
        <p:spPr>
          <a:xfrm>
            <a:off x="755576" y="5733256"/>
            <a:ext cx="7702624" cy="720080"/>
          </a:xfrm>
          <a:prstGeom prst="stripedRightArrow">
            <a:avLst>
              <a:gd name="adj1" fmla="val 55183"/>
              <a:gd name="adj2" fmla="val 357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Preferred instrument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5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492875"/>
            <a:ext cx="609600" cy="365125"/>
          </a:xfrm>
        </p:spPr>
        <p:txBody>
          <a:bodyPr/>
          <a:lstStyle/>
          <a:p>
            <a:pPr algn="ctr"/>
            <a:r>
              <a:rPr lang="en-US" sz="1000" dirty="0" smtClean="0"/>
              <a:t>12</a:t>
            </a:r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495300" y="443925"/>
            <a:ext cx="891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rtl="1">
              <a:tabLst>
                <a:tab pos="342900" algn="l"/>
              </a:tabLst>
            </a:pPr>
            <a:r>
              <a:rPr lang="en-US" altLang="ko-KR" sz="3200" b="1" dirty="0" smtClean="0">
                <a:solidFill>
                  <a:srgbClr val="006699"/>
                </a:solidFill>
                <a:latin typeface="Calibri" panose="020F0502020204030204" pitchFamily="34" charset="0"/>
                <a:ea typeface="Segoe UI Symbol" pitchFamily="34" charset="0"/>
              </a:rPr>
              <a:t>Risk mitigation instruments can..</a:t>
            </a:r>
            <a:endParaRPr lang="en-US" altLang="ko-KR" sz="3200" b="1" dirty="0">
              <a:solidFill>
                <a:srgbClr val="006699"/>
              </a:solidFill>
              <a:latin typeface="Calibri" panose="020F0502020204030204" pitchFamily="34" charset="0"/>
              <a:ea typeface="Segoe UI Symbo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5537" y="1484784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600" dirty="0" smtClean="0">
                <a:latin typeface="Calibri" panose="020F0502020204030204" pitchFamily="34" charset="0"/>
              </a:rPr>
              <a:t>Manage and change the </a:t>
            </a:r>
            <a:r>
              <a:rPr lang="en-US" sz="2600" b="1" dirty="0">
                <a:latin typeface="Calibri" panose="020F0502020204030204" pitchFamily="34" charset="0"/>
              </a:rPr>
              <a:t>perception of risks </a:t>
            </a:r>
            <a:r>
              <a:rPr lang="en-US" sz="2600" dirty="0">
                <a:latin typeface="Calibri" panose="020F0502020204030204" pitchFamily="34" charset="0"/>
              </a:rPr>
              <a:t>to improve the bankability of projects;</a:t>
            </a:r>
          </a:p>
          <a:p>
            <a:pPr marL="342900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600" dirty="0" smtClean="0">
                <a:latin typeface="Calibri" panose="020F0502020204030204" pitchFamily="34" charset="0"/>
              </a:rPr>
              <a:t>Reduce </a:t>
            </a:r>
            <a:r>
              <a:rPr lang="en-US" sz="2600" dirty="0">
                <a:latin typeface="Calibri" panose="020F0502020204030204" pitchFamily="34" charset="0"/>
              </a:rPr>
              <a:t>potential financial liabilities by </a:t>
            </a:r>
            <a:r>
              <a:rPr lang="en-US" sz="2600" b="1" dirty="0">
                <a:latin typeface="Calibri" panose="020F0502020204030204" pitchFamily="34" charset="0"/>
              </a:rPr>
              <a:t>transferring the risks </a:t>
            </a:r>
            <a:r>
              <a:rPr lang="en-US" sz="2600" dirty="0">
                <a:latin typeface="Calibri" panose="020F0502020204030204" pitchFamily="34" charset="0"/>
              </a:rPr>
              <a:t>to third parties;</a:t>
            </a:r>
          </a:p>
          <a:p>
            <a:pPr marL="342900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600" dirty="0" smtClean="0">
                <a:latin typeface="Calibri" panose="020F0502020204030204" pitchFamily="34" charset="0"/>
              </a:rPr>
              <a:t>Improve </a:t>
            </a:r>
            <a:r>
              <a:rPr lang="en-US" sz="2600" dirty="0">
                <a:latin typeface="Calibri" panose="020F0502020204030204" pitchFamily="34" charset="0"/>
              </a:rPr>
              <a:t>the </a:t>
            </a:r>
            <a:r>
              <a:rPr lang="en-US" sz="2600" b="1" dirty="0">
                <a:latin typeface="Calibri" panose="020F0502020204030204" pitchFamily="34" charset="0"/>
              </a:rPr>
              <a:t>access to </a:t>
            </a:r>
            <a:r>
              <a:rPr lang="en-US" sz="2600" b="1" dirty="0" smtClean="0">
                <a:latin typeface="Calibri" panose="020F0502020204030204" pitchFamily="34" charset="0"/>
              </a:rPr>
              <a:t>co-</a:t>
            </a:r>
            <a:r>
              <a:rPr lang="en-US" sz="2600" b="1" dirty="0" smtClean="0">
                <a:latin typeface="Calibri" panose="020F0502020204030204" pitchFamily="34" charset="0"/>
              </a:rPr>
              <a:t>finance</a:t>
            </a:r>
            <a:r>
              <a:rPr lang="en-US" sz="2600" dirty="0" smtClean="0">
                <a:latin typeface="Calibri" panose="020F0502020204030204" pitchFamily="34" charset="0"/>
              </a:rPr>
              <a:t>;</a:t>
            </a:r>
            <a:endParaRPr lang="en-US" sz="2600" dirty="0">
              <a:latin typeface="Calibri" panose="020F0502020204030204" pitchFamily="34" charset="0"/>
            </a:endParaRPr>
          </a:p>
          <a:p>
            <a:pPr marL="342900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600" dirty="0" smtClean="0">
                <a:latin typeface="Calibri" panose="020F0502020204030204" pitchFamily="34" charset="0"/>
              </a:rPr>
              <a:t>Improve </a:t>
            </a:r>
            <a:r>
              <a:rPr lang="en-US" sz="2600" b="1" dirty="0" smtClean="0">
                <a:latin typeface="Calibri" panose="020F0502020204030204" pitchFamily="34" charset="0"/>
              </a:rPr>
              <a:t>lending </a:t>
            </a:r>
            <a:r>
              <a:rPr lang="en-US" sz="2600" b="1" dirty="0">
                <a:latin typeface="Calibri" panose="020F0502020204030204" pitchFamily="34" charset="0"/>
              </a:rPr>
              <a:t>terms</a:t>
            </a:r>
            <a:r>
              <a:rPr lang="en-US" sz="2600" dirty="0">
                <a:latin typeface="Calibri" panose="020F0502020204030204" pitchFamily="34" charset="0"/>
              </a:rPr>
              <a:t>;</a:t>
            </a:r>
          </a:p>
          <a:p>
            <a:pPr marL="342900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600" dirty="0" smtClean="0">
                <a:latin typeface="Calibri" panose="020F0502020204030204" pitchFamily="34" charset="0"/>
              </a:rPr>
              <a:t>Enable </a:t>
            </a:r>
            <a:r>
              <a:rPr lang="en-US" sz="2600" dirty="0">
                <a:latin typeface="Calibri" panose="020F0502020204030204" pitchFamily="34" charset="0"/>
              </a:rPr>
              <a:t>a more </a:t>
            </a:r>
            <a:r>
              <a:rPr lang="en-US" sz="2600" b="1" dirty="0">
                <a:latin typeface="Calibri" panose="020F0502020204030204" pitchFamily="34" charset="0"/>
              </a:rPr>
              <a:t>efficient</a:t>
            </a:r>
            <a:r>
              <a:rPr lang="en-US" sz="2600" dirty="0">
                <a:latin typeface="Calibri" panose="020F0502020204030204" pitchFamily="34" charset="0"/>
              </a:rPr>
              <a:t> project development and project commissioning process</a:t>
            </a:r>
            <a:r>
              <a:rPr lang="en-US" sz="2600" dirty="0" smtClean="0">
                <a:latin typeface="Calibri" panose="020F0502020204030204" pitchFamily="34" charset="0"/>
              </a:rPr>
              <a:t>; </a:t>
            </a:r>
            <a:endParaRPr lang="en-US" sz="2600" dirty="0">
              <a:latin typeface="Calibri" panose="020F0502020204030204" pitchFamily="34" charset="0"/>
            </a:endParaRPr>
          </a:p>
          <a:p>
            <a:pPr marL="342900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600" dirty="0" smtClean="0">
                <a:latin typeface="Calibri" panose="020F0502020204030204" pitchFamily="34" charset="0"/>
              </a:rPr>
              <a:t>Strengthen </a:t>
            </a:r>
            <a:r>
              <a:rPr lang="en-US" sz="2600" b="1" dirty="0">
                <a:latin typeface="Calibri" panose="020F0502020204030204" pitchFamily="34" charset="0"/>
              </a:rPr>
              <a:t>government participation and commitment </a:t>
            </a:r>
            <a:r>
              <a:rPr lang="en-US" sz="2600" dirty="0">
                <a:latin typeface="Calibri" panose="020F0502020204030204" pitchFamily="34" charset="0"/>
              </a:rPr>
              <a:t>to </a:t>
            </a:r>
            <a:r>
              <a:rPr lang="en-US" sz="2600" dirty="0" smtClean="0">
                <a:latin typeface="Calibri" panose="020F0502020204030204" pitchFamily="34" charset="0"/>
              </a:rPr>
              <a:t>projects; and</a:t>
            </a:r>
          </a:p>
          <a:p>
            <a:pPr marL="342900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600" dirty="0">
                <a:latin typeface="Calibri" panose="020F0502020204030204" pitchFamily="34" charset="0"/>
              </a:rPr>
              <a:t>Mobilize </a:t>
            </a:r>
            <a:r>
              <a:rPr lang="en-US" sz="2600" b="1" dirty="0">
                <a:latin typeface="Calibri" panose="020F0502020204030204" pitchFamily="34" charset="0"/>
              </a:rPr>
              <a:t>private sector </a:t>
            </a:r>
            <a:r>
              <a:rPr lang="en-US" sz="2600" b="1" dirty="0" smtClean="0">
                <a:latin typeface="Calibri" panose="020F0502020204030204" pitchFamily="34" charset="0"/>
              </a:rPr>
              <a:t>investment </a:t>
            </a:r>
            <a:r>
              <a:rPr lang="en-US" sz="2600" dirty="0" smtClean="0">
                <a:latin typeface="Calibri" panose="020F0502020204030204" pitchFamily="34" charset="0"/>
              </a:rPr>
              <a:t>and create a sustainable renewable energy industry and value chain</a:t>
            </a:r>
            <a:endParaRPr lang="en-US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71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492875"/>
            <a:ext cx="609600" cy="365125"/>
          </a:xfrm>
        </p:spPr>
        <p:txBody>
          <a:bodyPr/>
          <a:lstStyle/>
          <a:p>
            <a:pPr algn="ctr"/>
            <a:r>
              <a:rPr lang="en-US" sz="1000" dirty="0" smtClean="0"/>
              <a:t>12</a:t>
            </a:r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495300" y="443925"/>
            <a:ext cx="891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rtl="1">
              <a:tabLst>
                <a:tab pos="342900" algn="l"/>
              </a:tabLst>
            </a:pPr>
            <a:r>
              <a:rPr lang="en-US" altLang="ko-KR" sz="3200" b="1" dirty="0" smtClean="0">
                <a:solidFill>
                  <a:srgbClr val="006699"/>
                </a:solidFill>
                <a:latin typeface="Calibri" panose="020F0502020204030204" pitchFamily="34" charset="0"/>
                <a:ea typeface="Segoe UI Symbol" pitchFamily="34" charset="0"/>
              </a:rPr>
              <a:t>Targeted use of grants</a:t>
            </a:r>
            <a:endParaRPr lang="en-US" altLang="ko-KR" sz="3200" b="1" dirty="0">
              <a:solidFill>
                <a:srgbClr val="006699"/>
              </a:solidFill>
              <a:latin typeface="Calibri" panose="020F0502020204030204" pitchFamily="34" charset="0"/>
              <a:ea typeface="Segoe UI Symbo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560" y="1514683"/>
            <a:ext cx="8054719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245898"/>
              </a:buClr>
            </a:pPr>
            <a:r>
              <a:rPr lang="en-US" sz="2200" b="1" dirty="0" smtClean="0">
                <a:latin typeface="Calibri" panose="020F0502020204030204" pitchFamily="34" charset="0"/>
              </a:rPr>
              <a:t>Grants </a:t>
            </a:r>
            <a:r>
              <a:rPr lang="en-US" sz="2200" b="1" dirty="0">
                <a:latin typeface="Calibri" panose="020F0502020204030204" pitchFamily="34" charset="0"/>
              </a:rPr>
              <a:t>provided by public </a:t>
            </a:r>
            <a:r>
              <a:rPr lang="en-US" sz="2200" b="1" dirty="0" smtClean="0">
                <a:latin typeface="Calibri" panose="020F0502020204030204" pitchFamily="34" charset="0"/>
              </a:rPr>
              <a:t>finance institutions for direct financing of projects may ‘crowd out’ </a:t>
            </a:r>
            <a:r>
              <a:rPr lang="en-US" sz="2200" b="1" dirty="0">
                <a:latin typeface="Calibri" panose="020F0502020204030204" pitchFamily="34" charset="0"/>
              </a:rPr>
              <a:t>private sector investment</a:t>
            </a:r>
          </a:p>
          <a:p>
            <a:pPr>
              <a:buClr>
                <a:srgbClr val="245898"/>
              </a:buClr>
            </a:pPr>
            <a:endParaRPr lang="en-US" sz="2200" dirty="0" smtClean="0">
              <a:latin typeface="Calibri" panose="020F0502020204030204" pitchFamily="34" charset="0"/>
            </a:endParaRPr>
          </a:p>
          <a:p>
            <a:pPr>
              <a:buClr>
                <a:srgbClr val="245898"/>
              </a:buClr>
            </a:pPr>
            <a:r>
              <a:rPr lang="en-US" sz="2200" dirty="0" smtClean="0">
                <a:latin typeface="Calibri" panose="020F0502020204030204" pitchFamily="34" charset="0"/>
              </a:rPr>
              <a:t>Instead, grants can be targeted for:</a:t>
            </a:r>
          </a:p>
          <a:p>
            <a:pPr marL="854661" lvl="1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200" dirty="0" smtClean="0">
                <a:latin typeface="Calibri" panose="020F0502020204030204" pitchFamily="34" charset="0"/>
              </a:rPr>
              <a:t>Technical </a:t>
            </a:r>
            <a:r>
              <a:rPr lang="en-US" sz="2200" dirty="0" smtClean="0">
                <a:latin typeface="Calibri" panose="020F0502020204030204" pitchFamily="34" charset="0"/>
              </a:rPr>
              <a:t>assistance for early stage project development – pre-feasibility studies, environmental impact assessments, etc</a:t>
            </a:r>
            <a:r>
              <a:rPr lang="en-US" sz="2200" dirty="0" smtClean="0">
                <a:latin typeface="Calibri" panose="020F0502020204030204" pitchFamily="34" charset="0"/>
              </a:rPr>
              <a:t>.;</a:t>
            </a:r>
          </a:p>
          <a:p>
            <a:pPr marL="854661" lvl="1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200" dirty="0">
                <a:latin typeface="Calibri" panose="020F0502020204030204" pitchFamily="34" charset="0"/>
              </a:rPr>
              <a:t>Capacity building </a:t>
            </a:r>
            <a:r>
              <a:rPr lang="en-US" sz="2200" dirty="0" smtClean="0">
                <a:latin typeface="Calibri" panose="020F0502020204030204" pitchFamily="34" charset="0"/>
              </a:rPr>
              <a:t>– development of sustainable local expertise;</a:t>
            </a:r>
            <a:endParaRPr lang="en-US" sz="2200" dirty="0">
              <a:latin typeface="Calibri" panose="020F0502020204030204" pitchFamily="34" charset="0"/>
            </a:endParaRPr>
          </a:p>
          <a:p>
            <a:pPr marL="854661" lvl="1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200" dirty="0" smtClean="0">
                <a:latin typeface="Calibri" panose="020F0502020204030204" pitchFamily="34" charset="0"/>
              </a:rPr>
              <a:t>Development of high risk </a:t>
            </a:r>
            <a:r>
              <a:rPr lang="en-US" sz="2200" dirty="0" smtClean="0">
                <a:latin typeface="Calibri" panose="020F0502020204030204" pitchFamily="34" charset="0"/>
              </a:rPr>
              <a:t>technology;</a:t>
            </a:r>
          </a:p>
          <a:p>
            <a:pPr marL="854661" lvl="1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200" dirty="0">
                <a:latin typeface="Calibri" panose="020F0502020204030204" pitchFamily="34" charset="0"/>
              </a:rPr>
              <a:t>Pilot </a:t>
            </a:r>
            <a:r>
              <a:rPr lang="en-US" sz="2200" dirty="0" err="1">
                <a:latin typeface="Calibri" panose="020F0502020204030204" pitchFamily="34" charset="0"/>
              </a:rPr>
              <a:t>programmes</a:t>
            </a:r>
            <a:r>
              <a:rPr lang="en-US" sz="2200" dirty="0">
                <a:latin typeface="Calibri" panose="020F0502020204030204" pitchFamily="34" charset="0"/>
              </a:rPr>
              <a:t> on a small </a:t>
            </a:r>
            <a:r>
              <a:rPr lang="en-US" sz="2200" dirty="0" smtClean="0">
                <a:latin typeface="Calibri" panose="020F0502020204030204" pitchFamily="34" charset="0"/>
              </a:rPr>
              <a:t>scale;</a:t>
            </a:r>
            <a:endParaRPr lang="en-US" sz="2200" dirty="0" smtClean="0">
              <a:latin typeface="Calibri" panose="020F0502020204030204" pitchFamily="34" charset="0"/>
            </a:endParaRPr>
          </a:p>
          <a:p>
            <a:pPr marL="854661" lvl="1" indent="-342900">
              <a:buClr>
                <a:srgbClr val="245898"/>
              </a:buClr>
              <a:buFont typeface="Calibri" panose="020F0502020204030204" pitchFamily="34" charset="0"/>
              <a:buChar char="»"/>
            </a:pPr>
            <a:r>
              <a:rPr lang="en-US" sz="2200" dirty="0" smtClean="0">
                <a:latin typeface="Calibri" panose="020F0502020204030204" pitchFamily="34" charset="0"/>
              </a:rPr>
              <a:t>Resource </a:t>
            </a:r>
            <a:r>
              <a:rPr lang="en-US" sz="2200" dirty="0" smtClean="0">
                <a:latin typeface="Calibri" panose="020F0502020204030204" pitchFamily="34" charset="0"/>
              </a:rPr>
              <a:t>identification – ex. </a:t>
            </a:r>
            <a:r>
              <a:rPr lang="en-US" sz="2200" dirty="0">
                <a:latin typeface="Calibri" panose="020F0502020204030204" pitchFamily="34" charset="0"/>
              </a:rPr>
              <a:t>g</a:t>
            </a:r>
            <a:r>
              <a:rPr lang="en-US" sz="2200" dirty="0" smtClean="0">
                <a:latin typeface="Calibri" panose="020F0502020204030204" pitchFamily="34" charset="0"/>
              </a:rPr>
              <a:t>eothermal </a:t>
            </a:r>
            <a:r>
              <a:rPr lang="en-US" sz="2200" dirty="0" smtClean="0">
                <a:latin typeface="Calibri" panose="020F0502020204030204" pitchFamily="34" charset="0"/>
              </a:rPr>
              <a:t>exploration </a:t>
            </a:r>
            <a:r>
              <a:rPr lang="en-US" sz="2200" dirty="0" smtClean="0">
                <a:latin typeface="Calibri" panose="020F0502020204030204" pitchFamily="34" charset="0"/>
              </a:rPr>
              <a:t>drilling (use of contingent grants)</a:t>
            </a:r>
          </a:p>
        </p:txBody>
      </p:sp>
    </p:spTree>
    <p:extLst>
      <p:ext uri="{BB962C8B-B14F-4D97-AF65-F5344CB8AC3E}">
        <p14:creationId xmlns:p14="http://schemas.microsoft.com/office/powerpoint/2010/main" val="205062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276" y="3789040"/>
            <a:ext cx="91415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baseline="30000" dirty="0" smtClean="0">
              <a:solidFill>
                <a:srgbClr val="0078AE"/>
              </a:solidFill>
              <a:latin typeface="ITC Avant Garde Std Md" pitchFamily="34" charset="0"/>
            </a:endParaRPr>
          </a:p>
          <a:p>
            <a:pPr algn="ctr"/>
            <a:r>
              <a:rPr lang="en-US" sz="3600" b="1" baseline="30000" dirty="0" smtClean="0">
                <a:solidFill>
                  <a:srgbClr val="0078AE"/>
                </a:solidFill>
                <a:latin typeface="Calibri" panose="020F0502020204030204" pitchFamily="34" charset="0"/>
              </a:rPr>
              <a:t>Thank you!</a:t>
            </a:r>
          </a:p>
          <a:p>
            <a:pPr algn="ctr"/>
            <a:r>
              <a:rPr lang="en-US" sz="3600" b="1" baseline="30000" dirty="0" smtClean="0">
                <a:solidFill>
                  <a:srgbClr val="0078AE"/>
                </a:solidFill>
                <a:latin typeface="Calibri" panose="020F0502020204030204" pitchFamily="34" charset="0"/>
              </a:rPr>
              <a:t>Joanne Lee:</a:t>
            </a:r>
            <a:r>
              <a:rPr lang="en-US" sz="3600" b="1" dirty="0" smtClean="0">
                <a:solidFill>
                  <a:srgbClr val="0078AE"/>
                </a:solidFill>
                <a:latin typeface="Calibri" panose="020F0502020204030204" pitchFamily="34" charset="0"/>
              </a:rPr>
              <a:t> </a:t>
            </a:r>
            <a:r>
              <a:rPr lang="en-US" sz="3600" b="1" baseline="30000" dirty="0" smtClean="0">
                <a:solidFill>
                  <a:srgbClr val="0078AE"/>
                </a:solidFill>
                <a:latin typeface="Calibri" panose="020F0502020204030204" pitchFamily="34" charset="0"/>
              </a:rPr>
              <a:t>jlee@irena.org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934" y="2328889"/>
            <a:ext cx="4206249" cy="106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3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CA9908A1CC74685E39A8AC7A77081" ma:contentTypeVersion="0" ma:contentTypeDescription="Create a new document." ma:contentTypeScope="" ma:versionID="bfa2c4acf79091d0b9723f9ef6292b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2628D9-ADE5-430F-9953-058661C9F55F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FCE726D4-54D7-48F5-8498-46A0093D53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6345E26-BAC9-47CC-AC35-2632352A3B5B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636805F6-CB52-4FF6-A634-180897EA4C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42303</TotalTime>
  <Words>578</Words>
  <Application>Microsoft Office PowerPoint</Application>
  <PresentationFormat>On-screen Show (4:3)</PresentationFormat>
  <Paragraphs>84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ITC Avant Garde Gothic</vt:lpstr>
      <vt:lpstr>ITC Avant Garde Std Md</vt:lpstr>
      <vt:lpstr>Arial</vt:lpstr>
      <vt:lpstr>Calibri</vt:lpstr>
      <vt:lpstr>Segoe UI Symbol</vt:lpstr>
      <vt:lpstr>Wingdings</vt:lpstr>
      <vt:lpstr>Standarddesign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Office</dc:creator>
  <cp:lastModifiedBy>Joanne Jungmin Lee</cp:lastModifiedBy>
  <cp:revision>2443</cp:revision>
  <cp:lastPrinted>2016-04-06T07:26:20Z</cp:lastPrinted>
  <dcterms:created xsi:type="dcterms:W3CDTF">2010-01-06T11:15:24Z</dcterms:created>
  <dcterms:modified xsi:type="dcterms:W3CDTF">2016-12-02T19:32:47Z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0x0101006F8CA9908A1CC74685E39A8AC7A77081</vt:lpwstr>
  </property>
  <property fmtid="{D5CDD505-2E9C-101B-9397-08002B2CF9AE}" pid="3" name="Order">
    <vt:r8>510900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</Properties>
</file>