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4" r:id="rId2"/>
  </p:sldMasterIdLst>
  <p:notesMasterIdLst>
    <p:notesMasterId r:id="rId12"/>
  </p:notesMasterIdLst>
  <p:sldIdLst>
    <p:sldId id="259" r:id="rId3"/>
    <p:sldId id="262" r:id="rId4"/>
    <p:sldId id="263" r:id="rId5"/>
    <p:sldId id="264" r:id="rId6"/>
    <p:sldId id="274" r:id="rId7"/>
    <p:sldId id="266" r:id="rId8"/>
    <p:sldId id="272" r:id="rId9"/>
    <p:sldId id="276" r:id="rId10"/>
    <p:sldId id="277" r:id="rId1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438"/>
    <a:srgbClr val="931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7" autoAdjust="0"/>
    <p:restoredTop sz="94664" autoAdjust="0"/>
  </p:normalViewPr>
  <p:slideViewPr>
    <p:cSldViewPr>
      <p:cViewPr varScale="1">
        <p:scale>
          <a:sx n="87" d="100"/>
          <a:sy n="87" d="100"/>
        </p:scale>
        <p:origin x="11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A2542-52C8-402D-9916-6F2DA75DDF0B}" type="datetimeFigureOut">
              <a:rPr kumimoji="1" lang="ja-JP" altLang="en-US" smtClean="0"/>
              <a:pPr/>
              <a:t>2016/12/3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42F83-FA1A-4A1E-BC89-D8D6C139F5E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9739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482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052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Opportunities and challenges in term of RE deployment/RE Development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42F83-FA1A-4A1E-BC89-D8D6C139F5ED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48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2712"/>
          </a:xfrm>
          <a:prstGeom prst="rect">
            <a:avLst/>
          </a:prstGeom>
        </p:spPr>
      </p:pic>
      <p:pic>
        <p:nvPicPr>
          <p:cNvPr id="5" name="Picture 2" descr="Z:\PMO\Outreach\ガイドライン\ppt\NEWPPTITEM\IGESLOGO3L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698" y="5590645"/>
            <a:ext cx="1697037" cy="95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コネクタ 5"/>
          <p:cNvCxnSpPr/>
          <p:nvPr userDrawn="1"/>
        </p:nvCxnSpPr>
        <p:spPr>
          <a:xfrm>
            <a:off x="0" y="2420888"/>
            <a:ext cx="9144000" cy="0"/>
          </a:xfrm>
          <a:prstGeom prst="line">
            <a:avLst/>
          </a:prstGeom>
          <a:ln w="38100">
            <a:solidFill>
              <a:srgbClr val="9316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05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5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362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12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5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04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268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74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70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0" y="6319440"/>
            <a:ext cx="9144000" cy="0"/>
          </a:xfrm>
          <a:prstGeom prst="line">
            <a:avLst/>
          </a:prstGeom>
          <a:ln w="38100">
            <a:solidFill>
              <a:srgbClr val="9316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288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89" y="6537617"/>
            <a:ext cx="963168" cy="12192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500821"/>
            <a:ext cx="4176464" cy="19551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 userDrawn="1"/>
        </p:nvSpPr>
        <p:spPr>
          <a:xfrm>
            <a:off x="8604448" y="6460078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E1B6B2-3455-42D0-B4CA-93D2FB7BF612}" type="slidenum">
              <a:rPr kumimoji="1" lang="ja-JP" altLang="en-US" sz="1200" smtClean="0">
                <a:latin typeface="Segoe UI" panose="020B0502040204020203" pitchFamily="34" charset="0"/>
                <a:ea typeface="HGPｺﾞｼｯｸM" panose="020B0600000000000000" pitchFamily="50" charset="-128"/>
                <a:cs typeface="Segoe UI" panose="020B0502040204020203" pitchFamily="34" charset="0"/>
              </a:rPr>
              <a:pPr/>
              <a:t>‹#›</a:t>
            </a:fld>
            <a:endParaRPr kumimoji="1" lang="ja-JP" altLang="en-US" sz="1200" dirty="0">
              <a:latin typeface="Segoe UI" panose="020B0502040204020203" pitchFamily="34" charset="0"/>
              <a:ea typeface="HGPｺﾞｼｯｸM" panose="020B06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8604448" y="84951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E1B6B2-3455-42D0-B4CA-93D2FB7BF612}" type="slidenum">
              <a:rPr kumimoji="1" lang="ja-JP" altLang="en-US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2" descr="Z:\PMO\Outreach\ガイドライン\ppt\PPT0408\A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8604448" y="84951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E1B6B2-3455-42D0-B4CA-93D2FB7BF612}" type="slidenum">
              <a:rPr kumimoji="1" lang="ja-JP" altLang="en-US" sz="120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Segoe UI" panose="020B0502040204020203" pitchFamily="34" charset="0"/>
              </a:rPr>
              <a:pPr/>
              <a:t>‹#›</a:t>
            </a:fld>
            <a:endParaRPr kumimoji="1" lang="ja-JP" altLang="en-US" sz="12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73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8604448" y="656820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E1B6B2-3455-42D0-B4CA-93D2FB7BF612}" type="slidenum">
              <a:rPr kumimoji="1" lang="ja-JP" altLang="en-US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kumimoji="1" lang="ja-JP" alt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344"/>
            <a:ext cx="9144000" cy="36271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8604448" y="653637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BE1B6B2-3455-42D0-B4CA-93D2FB7BF612}" type="slidenum">
              <a:rPr kumimoji="1" lang="ja-JP" altLang="en-US" sz="120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Segoe UI" panose="020B0502040204020203" pitchFamily="34" charset="0"/>
              </a:rPr>
              <a:pPr/>
              <a:t>‹#›</a:t>
            </a:fld>
            <a:endParaRPr kumimoji="1" lang="ja-JP" altLang="en-US" sz="12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30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4478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937F317-CE0D-4454-879E-BA26713DB40C}" type="datetime1">
              <a:rPr lang="en-GB" smtClean="0"/>
              <a:t>03/12/2016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47C2488C-235F-43EE-81EF-10872E18D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33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iges-logo_200p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188640"/>
            <a:ext cx="1003930" cy="5040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5141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iges-logo_200p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4368" y="188640"/>
            <a:ext cx="1003930" cy="5040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579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FAFF-3ED7-4DF8-A350-8A03CE259C1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0BEBD-4C94-49C9-B905-81852C9FCA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40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676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Title here</a:t>
            </a:r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タイトルはこちら</a:t>
            </a:r>
            <a:endParaRPr lang="ja-JP" altLang="en-US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タイトル プレースホルダー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 smtClean="0"/>
              <a:t>Presentation Title here</a:t>
            </a:r>
            <a:br>
              <a:rPr kumimoji="1" lang="en-US" altLang="ja-JP" dirty="0" smtClean="0"/>
            </a:br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28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3" r:id="rId2"/>
    <p:sldLayoutId id="2147483684" r:id="rId3"/>
    <p:sldLayoutId id="2147483685" r:id="rId4"/>
    <p:sldLayoutId id="2147483689" r:id="rId5"/>
    <p:sldLayoutId id="2147483756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1" sz="3600" b="0" kern="1200" baseline="0">
          <a:solidFill>
            <a:srgbClr val="418438"/>
          </a:solidFill>
          <a:latin typeface="Segoe UI Semibold" panose="020B0702040204020203" pitchFamily="34" charset="0"/>
          <a:ea typeface="HGPｺﾞｼｯｸM" panose="020B0600000000000000" pitchFamily="50" charset="-128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Segoe UI" panose="020B0502040204020203" pitchFamily="34" charset="0"/>
          <a:ea typeface="HGPｺﾞｼｯｸM" panose="020B0600000000000000" pitchFamily="50" charset="-128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Segoe UI" panose="020B0502040204020203" pitchFamily="34" charset="0"/>
          <a:ea typeface="HGPｺﾞｼｯｸM" panose="020B0600000000000000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HGPｺﾞｼｯｸM" panose="020B0600000000000000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Segoe UI" panose="020B0502040204020203" pitchFamily="34" charset="0"/>
          <a:ea typeface="HGPｺﾞｼｯｸM" panose="020B0600000000000000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Segoe UI" panose="020B0502040204020203" pitchFamily="34" charset="0"/>
          <a:ea typeface="HGPｺﾞｼｯｸM" panose="020B0600000000000000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AFAFF-3ED7-4DF8-A350-8A03CE259C1C}" type="datetimeFigureOut">
              <a:rPr kumimoji="0" lang="en-GB" smtClean="0">
                <a:solidFill>
                  <a:prstClr val="black">
                    <a:tint val="75000"/>
                  </a:prstClr>
                </a:solidFill>
              </a:rPr>
              <a:pPr/>
              <a:t>03/12/2016</a:t>
            </a:fld>
            <a:endParaRPr kumimoji="0"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BEBD-4C94-49C9-B905-81852C9FCA72}" type="slidenum">
              <a:rPr kumimoji="0"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0"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31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827584" y="3501008"/>
            <a:ext cx="6944816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800" b="1" dirty="0" smtClean="0">
                <a:solidFill>
                  <a:srgbClr val="93166F"/>
                </a:solidFill>
                <a:ea typeface="HGPｺﾞｼｯｸM" panose="020B0600000000000000" pitchFamily="50" charset="-128"/>
                <a:cs typeface="Segoe UI" panose="020B0502040204020203" pitchFamily="34" charset="0"/>
              </a:rPr>
              <a:t>Summary of the 1</a:t>
            </a:r>
            <a:r>
              <a:rPr lang="en-GB" sz="2800" b="1" baseline="30000" dirty="0" smtClean="0">
                <a:solidFill>
                  <a:srgbClr val="93166F"/>
                </a:solidFill>
                <a:ea typeface="HGPｺﾞｼｯｸM" panose="020B0600000000000000" pitchFamily="50" charset="-128"/>
                <a:cs typeface="Segoe UI" panose="020B0502040204020203" pitchFamily="34" charset="0"/>
              </a:rPr>
              <a:t>st</a:t>
            </a:r>
            <a:r>
              <a:rPr lang="en-GB" sz="2800" b="1" dirty="0" smtClean="0">
                <a:solidFill>
                  <a:srgbClr val="93166F"/>
                </a:solidFill>
                <a:ea typeface="HGPｺﾞｼｯｸM" panose="020B0600000000000000" pitchFamily="50" charset="-128"/>
                <a:cs typeface="Segoe UI" panose="020B0502040204020203" pitchFamily="34" charset="0"/>
              </a:rPr>
              <a:t> two days </a:t>
            </a:r>
            <a:r>
              <a:rPr lang="en-GB" sz="2800" b="1" dirty="0" smtClean="0">
                <a:solidFill>
                  <a:srgbClr val="93166F"/>
                </a:solidFill>
                <a:ea typeface="HGPｺﾞｼｯｸM" panose="020B0600000000000000" pitchFamily="50" charset="-128"/>
                <a:cs typeface="Segoe UI" panose="020B0502040204020203" pitchFamily="34" charset="0"/>
              </a:rPr>
              <a:t>achievements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000" dirty="0" smtClean="0">
              <a:solidFill>
                <a:srgbClr val="93166F"/>
              </a:solidFill>
              <a:ea typeface="HGPｺﾞｼｯｸM" panose="020B0600000000000000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000" dirty="0">
              <a:solidFill>
                <a:srgbClr val="93166F"/>
              </a:solidFill>
              <a:ea typeface="HGPｺﾞｼｯｸM" panose="020B0600000000000000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000" dirty="0" smtClean="0">
              <a:solidFill>
                <a:srgbClr val="93166F"/>
              </a:solidFill>
              <a:ea typeface="HGPｺﾞｼｯｸM" panose="020B0600000000000000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000" dirty="0">
              <a:solidFill>
                <a:srgbClr val="93166F"/>
              </a:solidFill>
              <a:ea typeface="HGPｺﾞｼｯｸM" panose="020B0600000000000000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000" dirty="0" smtClean="0">
              <a:solidFill>
                <a:srgbClr val="93166F"/>
              </a:solidFill>
              <a:ea typeface="HGPｺﾞｼｯｸM" panose="020B0600000000000000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dirty="0" smtClean="0">
                <a:ea typeface="HGPｺﾞｼｯｸM" panose="020B0600000000000000" pitchFamily="50" charset="-128"/>
                <a:cs typeface="Segoe UI" panose="020B0502040204020203" pitchFamily="34" charset="0"/>
              </a:rPr>
              <a:t>Rabhi Abdessalem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dirty="0" smtClean="0">
                <a:ea typeface="HGPｺﾞｼｯｸM" panose="020B0600000000000000" pitchFamily="50" charset="-128"/>
                <a:cs typeface="Segoe UI" panose="020B0502040204020203" pitchFamily="34" charset="0"/>
              </a:rPr>
              <a:t>Task Manager,  Senior Policy Researcher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800" b="1" dirty="0">
              <a:solidFill>
                <a:srgbClr val="93166F"/>
              </a:solidFill>
              <a:ea typeface="HGPｺﾞｼｯｸM" panose="020B06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7584" y="980728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</a:rPr>
              <a:t>Workshop On Financing For Renewable Energy in Small Island Developing States (SIDS)</a:t>
            </a:r>
            <a:endParaRPr lang="en-US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5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3710" y="6190771"/>
            <a:ext cx="8598953" cy="554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3710" y="332656"/>
            <a:ext cx="9002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GB" b="1" dirty="0" smtClean="0">
                <a:latin typeface="Segoe UI" panose="020B0502040204020203" pitchFamily="34" charset="0"/>
                <a:ea typeface="HGPｺﾞｼｯｸM" panose="020B0600000000000000" pitchFamily="50" charset="-128"/>
                <a:cs typeface="Segoe UI" panose="020B0502040204020203" pitchFamily="34" charset="0"/>
              </a:rPr>
              <a:t>Back ground: Participants at the WS</a:t>
            </a:r>
            <a:endParaRPr lang="en-GB" dirty="0">
              <a:latin typeface="Segoe UI" panose="020B0502040204020203" pitchFamily="34" charset="0"/>
              <a:ea typeface="HGPｺﾞｼｯｸM" panose="020B0600000000000000" pitchFamily="50" charset="-128"/>
              <a:cs typeface="Segoe UI" panose="020B0502040204020203" pitchFamily="34" charset="0"/>
            </a:endParaRPr>
          </a:p>
          <a:p>
            <a:endParaRPr kumimoji="1" lang="en-GB" dirty="0" smtClean="0">
              <a:latin typeface="Segoe UI" panose="020B0502040204020203" pitchFamily="34" charset="0"/>
              <a:ea typeface="HGPｺﾞｼｯｸM" panose="020B0600000000000000" pitchFamily="50" charset="-128"/>
              <a:cs typeface="Segoe UI" panose="020B0502040204020203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638033"/>
              </p:ext>
            </p:extLst>
          </p:nvPr>
        </p:nvGraphicFramePr>
        <p:xfrm>
          <a:off x="2590887" y="755864"/>
          <a:ext cx="388843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/>
                <a:gridCol w="1224136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Organizers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Secretariat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Observers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MOEJ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GIZ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USDS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GGGI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IRENA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NZ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SPC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46289"/>
              </p:ext>
            </p:extLst>
          </p:nvPr>
        </p:nvGraphicFramePr>
        <p:xfrm>
          <a:off x="5299361" y="3397005"/>
          <a:ext cx="3844639" cy="3460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35"/>
                <a:gridCol w="2294104"/>
              </a:tblGrid>
              <a:tr h="440001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SIDS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r>
                        <a:rPr lang="en-GB" dirty="0" smtClean="0"/>
                        <a:t>1. A.</a:t>
                      </a:r>
                      <a:r>
                        <a:rPr lang="en-GB" baseline="0" dirty="0" smtClean="0"/>
                        <a:t> Samoa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 Papa New Guinea</a:t>
                      </a:r>
                    </a:p>
                  </a:txBody>
                  <a:tcPr/>
                </a:tc>
              </a:tr>
              <a:tr h="440001">
                <a:tc>
                  <a:txBody>
                    <a:bodyPr/>
                    <a:lstStyle/>
                    <a:p>
                      <a:r>
                        <a:rPr lang="en-GB" dirty="0" smtClean="0"/>
                        <a:t>2. Cook Island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 Samoa</a:t>
                      </a:r>
                      <a:endParaRPr lang="en-GB" dirty="0"/>
                    </a:p>
                  </a:txBody>
                  <a:tcPr/>
                </a:tc>
              </a:tr>
              <a:tr h="427112">
                <a:tc>
                  <a:txBody>
                    <a:bodyPr/>
                    <a:lstStyle/>
                    <a:p>
                      <a:r>
                        <a:rPr lang="en-GB" dirty="0" smtClean="0"/>
                        <a:t>3. Fiji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10. Solomon Island</a:t>
                      </a:r>
                      <a:endParaRPr lang="en-GB" dirty="0"/>
                    </a:p>
                  </a:txBody>
                  <a:tcPr/>
                </a:tc>
              </a:tr>
              <a:tr h="398104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smtClean="0"/>
                        <a:t>. FSM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 Tonga</a:t>
                      </a:r>
                      <a:endParaRPr lang="en-GB" dirty="0"/>
                    </a:p>
                  </a:txBody>
                  <a:tcPr/>
                </a:tc>
              </a:tr>
              <a:tr h="440001">
                <a:tc>
                  <a:txBody>
                    <a:bodyPr/>
                    <a:lstStyle/>
                    <a:p>
                      <a:r>
                        <a:rPr lang="en-GB" dirty="0" smtClean="0"/>
                        <a:t>5. Kiribati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12. Tuvalu</a:t>
                      </a:r>
                    </a:p>
                  </a:txBody>
                  <a:tcPr/>
                </a:tc>
              </a:tr>
              <a:tr h="440001">
                <a:tc>
                  <a:txBody>
                    <a:bodyPr/>
                    <a:lstStyle/>
                    <a:p>
                      <a:r>
                        <a:rPr lang="en-GB" dirty="0" smtClean="0"/>
                        <a:t>6. Nauru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13. Vanuatu</a:t>
                      </a:r>
                    </a:p>
                  </a:txBody>
                  <a:tcPr/>
                </a:tc>
              </a:tr>
              <a:tr h="440001">
                <a:tc>
                  <a:txBody>
                    <a:bodyPr/>
                    <a:lstStyle/>
                    <a:p>
                      <a:r>
                        <a:rPr lang="en-GB" dirty="0" smtClean="0"/>
                        <a:t>7. Palau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18689"/>
              </p:ext>
            </p:extLst>
          </p:nvPr>
        </p:nvGraphicFramePr>
        <p:xfrm>
          <a:off x="33710" y="3371655"/>
          <a:ext cx="3962226" cy="348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226"/>
              </a:tblGrid>
              <a:tr h="44114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Donors</a:t>
                      </a:r>
                      <a:endParaRPr lang="en-GB" dirty="0"/>
                    </a:p>
                  </a:txBody>
                  <a:tcPr/>
                </a:tc>
              </a:tr>
              <a:tr h="500964">
                <a:tc>
                  <a:txBody>
                    <a:bodyPr/>
                    <a:lstStyle/>
                    <a:p>
                      <a:r>
                        <a:rPr lang="en-GB" dirty="0" smtClean="0"/>
                        <a:t>World Bank</a:t>
                      </a:r>
                      <a:endParaRPr lang="en-GB" dirty="0"/>
                    </a:p>
                  </a:txBody>
                  <a:tcPr/>
                </a:tc>
              </a:tr>
              <a:tr h="500964">
                <a:tc>
                  <a:txBody>
                    <a:bodyPr/>
                    <a:lstStyle/>
                    <a:p>
                      <a:r>
                        <a:rPr lang="en-GB" dirty="0" smtClean="0"/>
                        <a:t>GEF</a:t>
                      </a:r>
                      <a:endParaRPr lang="en-GB" dirty="0"/>
                    </a:p>
                  </a:txBody>
                  <a:tcPr/>
                </a:tc>
              </a:tr>
              <a:tr h="500964">
                <a:tc>
                  <a:txBody>
                    <a:bodyPr/>
                    <a:lstStyle/>
                    <a:p>
                      <a:r>
                        <a:rPr lang="en-GB" dirty="0" smtClean="0"/>
                        <a:t>(GCF)</a:t>
                      </a:r>
                      <a:endParaRPr lang="en-GB" dirty="0"/>
                    </a:p>
                  </a:txBody>
                  <a:tcPr/>
                </a:tc>
              </a:tr>
              <a:tr h="500964">
                <a:tc>
                  <a:txBody>
                    <a:bodyPr/>
                    <a:lstStyle/>
                    <a:p>
                      <a:r>
                        <a:rPr lang="en-GB" dirty="0" smtClean="0"/>
                        <a:t>UNDP</a:t>
                      </a:r>
                      <a:endParaRPr lang="en-GB" dirty="0"/>
                    </a:p>
                  </a:txBody>
                  <a:tcPr/>
                </a:tc>
              </a:tr>
              <a:tr h="500964">
                <a:tc>
                  <a:txBody>
                    <a:bodyPr/>
                    <a:lstStyle/>
                    <a:p>
                      <a:r>
                        <a:rPr lang="en-GB" dirty="0" smtClean="0"/>
                        <a:t>ADB</a:t>
                      </a:r>
                      <a:endParaRPr lang="en-GB" dirty="0"/>
                    </a:p>
                  </a:txBody>
                  <a:tcPr/>
                </a:tc>
              </a:tr>
              <a:tr h="540376">
                <a:tc>
                  <a:txBody>
                    <a:bodyPr/>
                    <a:lstStyle/>
                    <a:p>
                      <a:r>
                        <a:rPr lang="en-GB" dirty="0" smtClean="0"/>
                        <a:t>EU (Delegation for the Pacific)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1394555" y="2799518"/>
            <a:ext cx="1440160" cy="3297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Supply side</a:t>
            </a:r>
            <a:endParaRPr lang="en-GB" dirty="0"/>
          </a:p>
        </p:txBody>
      </p:sp>
      <p:cxnSp>
        <p:nvCxnSpPr>
          <p:cNvPr id="15" name="Straight Arrow Connector 14"/>
          <p:cNvCxnSpPr>
            <a:stCxn id="11" idx="3"/>
            <a:endCxn id="13" idx="1"/>
          </p:cNvCxnSpPr>
          <p:nvPr/>
        </p:nvCxnSpPr>
        <p:spPr>
          <a:xfrm>
            <a:off x="2834715" y="2964375"/>
            <a:ext cx="3753508" cy="28372"/>
          </a:xfrm>
          <a:prstGeom prst="straightConnector1">
            <a:avLst/>
          </a:prstGeom>
          <a:ln w="4445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6588223" y="2830243"/>
            <a:ext cx="1684399" cy="32500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Demand Side</a:t>
            </a:r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3995936" y="2812986"/>
            <a:ext cx="1684399" cy="32500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Matching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36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E4FF-33DD-4C63-BFAD-DFB02BDA2237}" type="slidenum">
              <a:rPr lang="ja-JP" altLang="en-US" smtClean="0"/>
              <a:pPr/>
              <a:t>3</a:t>
            </a:fld>
            <a:endParaRPr lang="ja-JP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49263"/>
              </p:ext>
            </p:extLst>
          </p:nvPr>
        </p:nvGraphicFramePr>
        <p:xfrm>
          <a:off x="323528" y="1124744"/>
          <a:ext cx="8424936" cy="5112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1671585672"/>
                    </a:ext>
                  </a:extLst>
                </a:gridCol>
                <a:gridCol w="7776864">
                  <a:extLst>
                    <a:ext uri="{9D8B030D-6E8A-4147-A177-3AD203B41FA5}">
                      <a16:colId xmlns:a16="http://schemas.microsoft.com/office/drawing/2014/main" xmlns="" val="2231978795"/>
                    </a:ext>
                  </a:extLst>
                </a:gridCol>
              </a:tblGrid>
              <a:tr h="251061">
                <a:tc gridSpan="2">
                  <a:txBody>
                    <a:bodyPr/>
                    <a:lstStyle/>
                    <a:p>
                      <a:pPr marL="5715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715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815498"/>
                  </a:ext>
                </a:extLst>
              </a:tr>
              <a:tr h="407179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1: Opening Session 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6082"/>
                  </a:ext>
                </a:extLst>
              </a:tr>
              <a:tr h="558521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2: Framing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Session/Workshop introduction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/>
                </a:tc>
                <a:extLst>
                  <a:ext uri="{0D108BD9-81ED-4DB2-BD59-A6C34878D82A}">
                    <a16:rowId xmlns:a16="http://schemas.microsoft.com/office/drawing/2014/main" xmlns="" val="1429354540"/>
                  </a:ext>
                </a:extLst>
              </a:tr>
              <a:tr h="558521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3: SIDS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Update (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Presentation 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by </a:t>
                      </a:r>
                      <a:r>
                        <a:rPr lang="en-US" sz="2000" dirty="0" smtClean="0">
                          <a:effectLst/>
                          <a:latin typeface="+mn-lt"/>
                        </a:rPr>
                        <a:t>SPC) </a:t>
                      </a:r>
                      <a:endParaRPr lang="en-US" sz="2000" dirty="0">
                        <a:effectLst/>
                        <a:latin typeface="+mn-lt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999771"/>
                  </a:ext>
                </a:extLst>
              </a:tr>
              <a:tr h="715875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4: Early stage project development to access public funding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 smtClean="0">
                          <a:effectLst/>
                          <a:latin typeface="+mn-lt"/>
                        </a:rPr>
                        <a:t>(Presentation </a:t>
                      </a:r>
                      <a:r>
                        <a:rPr lang="en-US" sz="2000" spc="-25" dirty="0">
                          <a:effectLst/>
                          <a:latin typeface="+mn-lt"/>
                        </a:rPr>
                        <a:t>by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ADB)</a:t>
                      </a:r>
                      <a:endParaRPr lang="en-US" sz="2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7054900"/>
                  </a:ext>
                </a:extLst>
              </a:tr>
              <a:tr h="5919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5: ADB status update on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SIDS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4376475"/>
                  </a:ext>
                </a:extLst>
              </a:tr>
              <a:tr h="507370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6: GEF status update on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SIDS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5498191"/>
                  </a:ext>
                </a:extLst>
              </a:tr>
              <a:tr h="507370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7: World Bank status update on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SIDS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5001103"/>
                  </a:ext>
                </a:extLst>
              </a:tr>
              <a:tr h="507370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8: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Key EU funding programs EU 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9462719"/>
                  </a:ext>
                </a:extLst>
              </a:tr>
              <a:tr h="507370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9: Summary of the first day 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/>
                </a:tc>
                <a:extLst>
                  <a:ext uri="{0D108BD9-81ED-4DB2-BD59-A6C34878D82A}">
                    <a16:rowId xmlns:a16="http://schemas.microsoft.com/office/drawing/2014/main" xmlns="" val="300667934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907704" y="380120"/>
            <a:ext cx="4002249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marL="57150" lvl="0" algn="ctr">
              <a:defRPr/>
            </a:pPr>
            <a:r>
              <a:rPr lang="en-US" sz="2400" b="1" dirty="0">
                <a:solidFill>
                  <a:prstClr val="white"/>
                </a:solidFill>
              </a:rPr>
              <a:t>Day One – 01 December 2016</a:t>
            </a:r>
            <a:endParaRPr lang="en-US" sz="2400" b="1" dirty="0">
              <a:solidFill>
                <a:prstClr val="white"/>
              </a:solidFill>
              <a:ea typeface="MS Mincho" panose="0202060904020508030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E4FF-33DD-4C63-BFAD-DFB02BDA2237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11604"/>
              </p:ext>
            </p:extLst>
          </p:nvPr>
        </p:nvGraphicFramePr>
        <p:xfrm>
          <a:off x="323528" y="1124744"/>
          <a:ext cx="8424937" cy="5112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1671585672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231978795"/>
                    </a:ext>
                  </a:extLst>
                </a:gridCol>
                <a:gridCol w="3816425"/>
              </a:tblGrid>
              <a:tr h="319049">
                <a:tc gridSpan="3">
                  <a:txBody>
                    <a:bodyPr/>
                    <a:lstStyle/>
                    <a:p>
                      <a:pPr marL="5715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715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815498"/>
                  </a:ext>
                </a:extLst>
              </a:tr>
              <a:tr h="709771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spc="-25" dirty="0">
                          <a:effectLst/>
                          <a:latin typeface="+mn-lt"/>
                        </a:rPr>
                        <a:t>Session </a:t>
                      </a:r>
                      <a:r>
                        <a:rPr lang="en-AU" sz="2000" spc="-25" dirty="0" smtClean="0">
                          <a:effectLst/>
                          <a:latin typeface="+mn-lt"/>
                        </a:rPr>
                        <a:t>10: NZ Clean Energy Cooperation in the Pacific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54828" marR="5482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9354540"/>
                  </a:ext>
                </a:extLst>
              </a:tr>
              <a:tr h="709771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spc="-25" dirty="0" smtClean="0">
                          <a:effectLst/>
                          <a:latin typeface="+mn-lt"/>
                        </a:rPr>
                        <a:t>Session 11: Outline of key support from UNDP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999771"/>
                  </a:ext>
                </a:extLst>
              </a:tr>
              <a:tr h="909737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12:</a:t>
                      </a:r>
                      <a:r>
                        <a:rPr kumimoji="0" lang="en-AU" sz="2000" b="0" i="0" u="none" strike="noStrike" kern="1200" cap="none" spc="-25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Introduction to Breakout Session – RE Project Status Check &amp; Review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998" marR="4599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7054900"/>
                  </a:ext>
                </a:extLst>
              </a:tr>
              <a:tr h="90973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45998" marR="45998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-25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Session 13A: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-25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Regional Capacity Building </a:t>
                      </a:r>
                      <a:r>
                        <a:rPr kumimoji="0" lang="en-AU" sz="2000" b="0" i="0" u="none" strike="noStrike" kern="1200" cap="none" spc="-25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+mn-lt"/>
                        </a:rPr>
                        <a:t>Session 13B: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0" i="0" u="none" strike="noStrike" kern="1200" cap="none" spc="-25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Energy Efficiency in Transport</a:t>
                      </a:r>
                      <a:r>
                        <a:rPr kumimoji="1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4376475"/>
                  </a:ext>
                </a:extLst>
              </a:tr>
              <a:tr h="909737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14: </a:t>
                      </a:r>
                      <a:r>
                        <a:rPr kumimoji="0" lang="en-AU" sz="2000" b="0" i="0" u="none" strike="noStrike" kern="1200" cap="none" spc="-25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 project status check and analysis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5498191"/>
                  </a:ext>
                </a:extLst>
              </a:tr>
              <a:tr h="644767">
                <a:tc>
                  <a:txBody>
                    <a:bodyPr/>
                    <a:lstStyle/>
                    <a:p>
                      <a:pPr marL="4445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45998" marR="45998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effectLst/>
                          <a:latin typeface="+mn-lt"/>
                        </a:rPr>
                        <a:t>Session </a:t>
                      </a:r>
                      <a:r>
                        <a:rPr lang="en-US" sz="2000" spc="-25" dirty="0" smtClean="0">
                          <a:effectLst/>
                          <a:latin typeface="+mn-lt"/>
                        </a:rPr>
                        <a:t>15: Reporting on findings from break out sessions and wrap up.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</a:txBody>
                  <a:tcPr marL="45998" marR="4599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500110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904691" y="380120"/>
            <a:ext cx="4008277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marL="57150" algn="ctr">
              <a:defRPr/>
            </a:pPr>
            <a:r>
              <a:rPr lang="en-US" sz="2400" b="1" dirty="0">
                <a:solidFill>
                  <a:prstClr val="white"/>
                </a:solidFill>
              </a:rPr>
              <a:t>Day </a:t>
            </a:r>
            <a:r>
              <a:rPr lang="en-US" sz="2400" b="1" dirty="0" smtClean="0">
                <a:solidFill>
                  <a:prstClr val="white"/>
                </a:solidFill>
              </a:rPr>
              <a:t>Two </a:t>
            </a:r>
            <a:r>
              <a:rPr lang="en-US" sz="2400" b="1" dirty="0">
                <a:solidFill>
                  <a:prstClr val="white"/>
                </a:solidFill>
              </a:rPr>
              <a:t>– </a:t>
            </a:r>
            <a:r>
              <a:rPr lang="en-US" sz="2400" b="1" dirty="0" smtClean="0">
                <a:solidFill>
                  <a:prstClr val="white"/>
                </a:solidFill>
              </a:rPr>
              <a:t>02 </a:t>
            </a:r>
            <a:r>
              <a:rPr lang="en-US" sz="2400" b="1" dirty="0">
                <a:solidFill>
                  <a:prstClr val="white"/>
                </a:solidFill>
              </a:rPr>
              <a:t>December 2016</a:t>
            </a:r>
            <a:endParaRPr lang="en-US" sz="2400" b="1" dirty="0">
              <a:solidFill>
                <a:prstClr val="white"/>
              </a:solidFill>
              <a:ea typeface="MS Mincho" panose="0202060904020508030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98800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12088" cy="1143000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 smtClean="0"/>
              <a:t>Key expectations as highlighted by SIDS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1"/>
            <a:ext cx="8812088" cy="312494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sz="2400" dirty="0" smtClean="0"/>
              <a:t>1) To learn about new project ideas;</a:t>
            </a:r>
          </a:p>
          <a:p>
            <a:pPr marL="514350" indent="-514350">
              <a:buAutoNum type="arabicParenR"/>
            </a:pPr>
            <a:endParaRPr lang="en-GB" sz="2400" dirty="0" smtClean="0"/>
          </a:p>
          <a:p>
            <a:r>
              <a:rPr lang="en-GB" sz="2400" dirty="0" smtClean="0"/>
              <a:t>2) To learn about available funds and how to access to them?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4900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45333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GB" sz="3600" b="1" dirty="0" smtClean="0">
                <a:solidFill>
                  <a:srgbClr val="418438"/>
                </a:solidFill>
              </a:rPr>
              <a:t>Key achievements</a:t>
            </a:r>
          </a:p>
          <a:p>
            <a:pPr algn="ctr"/>
            <a:endParaRPr lang="en-GB" sz="3000" b="1" dirty="0" smtClean="0">
              <a:solidFill>
                <a:srgbClr val="418438"/>
              </a:solidFill>
            </a:endParaRP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-Updates on ongoing efforts in SIDS were shared and discussed;</a:t>
            </a:r>
          </a:p>
          <a:p>
            <a:pPr lvl="0"/>
            <a:endParaRPr lang="en-GB" sz="2400" dirty="0">
              <a:solidFill>
                <a:prstClr val="black"/>
              </a:solidFill>
            </a:endParaRP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-The application strategy, steps and process, investment criteria were explained and discussed;</a:t>
            </a:r>
          </a:p>
          <a:p>
            <a:pPr lvl="0"/>
            <a:endParaRPr lang="en-GB" sz="2400" dirty="0">
              <a:solidFill>
                <a:prstClr val="black"/>
              </a:solidFill>
            </a:endParaRP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-The importance of addressing transport sector was confirmed;</a:t>
            </a:r>
          </a:p>
          <a:p>
            <a:pPr lvl="0"/>
            <a:endParaRPr lang="en-GB" sz="2400" dirty="0">
              <a:solidFill>
                <a:prstClr val="black"/>
              </a:solidFill>
            </a:endParaRP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-The importance of holding “in country” capacity building and crafting it in a more strategic way was highlighted. </a:t>
            </a:r>
            <a:endParaRPr lang="en-GB" sz="2400" dirty="0" smtClean="0">
              <a:solidFill>
                <a:prstClr val="black"/>
              </a:solidFill>
            </a:endParaRPr>
          </a:p>
          <a:p>
            <a:pPr lvl="0"/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/>
              <a:t>-</a:t>
            </a:r>
            <a:r>
              <a:rPr lang="en-GB" sz="2400" dirty="0" smtClean="0"/>
              <a:t>Numerous challenges and opportunities, at the demand and supply sides, were identified;</a:t>
            </a:r>
          </a:p>
          <a:p>
            <a:endParaRPr lang="en-GB" sz="2400" dirty="0" smtClean="0"/>
          </a:p>
          <a:p>
            <a:r>
              <a:rPr lang="en-GB" sz="2400" dirty="0" smtClean="0"/>
              <a:t>-</a:t>
            </a:r>
            <a:r>
              <a:rPr lang="en-GB" sz="2400" dirty="0"/>
              <a:t>T</a:t>
            </a:r>
            <a:r>
              <a:rPr lang="en-GB" sz="2400" dirty="0" smtClean="0"/>
              <a:t>he importance of SIDS2SIDS coordination/cooperation was highlighted;</a:t>
            </a:r>
          </a:p>
          <a:p>
            <a:endParaRPr lang="en-GB" sz="2400" dirty="0" smtClean="0"/>
          </a:p>
          <a:p>
            <a:r>
              <a:rPr lang="en-GB" sz="2400" dirty="0" smtClean="0"/>
              <a:t>-</a:t>
            </a:r>
            <a:r>
              <a:rPr lang="en-GB" sz="2400" dirty="0"/>
              <a:t>T</a:t>
            </a:r>
            <a:r>
              <a:rPr lang="en-GB" sz="2400" dirty="0" smtClean="0"/>
              <a:t>he importance of coordination/cooperation among funding agencies  (F2F) was highlighted;</a:t>
            </a:r>
          </a:p>
          <a:p>
            <a:endParaRPr lang="en-GB" sz="2400" dirty="0" smtClean="0"/>
          </a:p>
          <a:p>
            <a:pPr lvl="0"/>
            <a:r>
              <a:rPr lang="en-GB" sz="2400" dirty="0" smtClean="0">
                <a:solidFill>
                  <a:prstClr val="black"/>
                </a:solidFill>
              </a:rPr>
              <a:t>-The need for more handholding of funding agencies to SIDS was </a:t>
            </a:r>
            <a:r>
              <a:rPr lang="en-GB" sz="2400" dirty="0" smtClean="0">
                <a:solidFill>
                  <a:prstClr val="black"/>
                </a:solidFill>
              </a:rPr>
              <a:t>emphasized.</a:t>
            </a:r>
            <a:endParaRPr lang="en-GB" sz="2400" dirty="0" smtClean="0">
              <a:solidFill>
                <a:prstClr val="black"/>
              </a:solidFill>
            </a:endParaRPr>
          </a:p>
          <a:p>
            <a:pPr lvl="0"/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394636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90465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rgbClr val="418438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Among key messages to SIDS:</a:t>
            </a:r>
          </a:p>
          <a:p>
            <a:endParaRPr lang="en-GB" sz="20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-It 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is very important to be familiar with the GCF concept note (it is central to the success of an application, so please read it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endParaRPr lang="en-GB" sz="24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You must be familiar/ready that GCF would like to see that a lot of homework has been done before the application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so to ensure that the project is viable.</a:t>
            </a:r>
            <a:endParaRPr lang="en-GB" sz="20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dirty="0" smtClean="0">
                <a:solidFill>
                  <a:srgbClr val="418438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Among key messages to donors: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-How to evaluate the comparative advantage among donors?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It 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is important for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 country 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to choose which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partner/donor to use to mobilize extra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fund.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9143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260"/>
            <a:ext cx="8784976" cy="6662100"/>
          </a:xfrm>
        </p:spPr>
        <p:txBody>
          <a:bodyPr>
            <a:noAutofit/>
          </a:bodyPr>
          <a:lstStyle/>
          <a:p>
            <a:pPr algn="ctr"/>
            <a:r>
              <a:rPr lang="en-GB" sz="2800" dirty="0">
                <a:solidFill>
                  <a:srgbClr val="418438"/>
                </a:solidFill>
                <a:latin typeface="Segoe UI Semibold" panose="020B0702040204020203" pitchFamily="34" charset="0"/>
                <a:cs typeface="+mj-cs"/>
              </a:rPr>
              <a:t>Key </a:t>
            </a:r>
            <a:r>
              <a:rPr lang="en-GB" sz="2800" dirty="0" smtClean="0">
                <a:solidFill>
                  <a:srgbClr val="418438"/>
                </a:solidFill>
                <a:latin typeface="Segoe UI Semibold" panose="020B0702040204020203" pitchFamily="34" charset="0"/>
                <a:cs typeface="+mj-cs"/>
              </a:rPr>
              <a:t>observations</a:t>
            </a:r>
          </a:p>
          <a:p>
            <a:pPr algn="ctr"/>
            <a:endParaRPr lang="en-GB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 willingness and readiness to act is top high among all participants;</a:t>
            </a:r>
          </a:p>
          <a:p>
            <a:pPr marL="457200" indent="-457200">
              <a:buAutoNum type="arabicParenR"/>
            </a:pP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 presentations were comprehensive and informative enough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on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latest updates, opportunities and challenges;</a:t>
            </a:r>
          </a:p>
          <a:p>
            <a:pPr marL="457200" indent="-457200">
              <a:buAutoNum type="arabicParenR"/>
            </a:pP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 break out sessions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were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interactive and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number of “food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for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thoughts”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were generated on what could be done as follow up activities</a:t>
            </a:r>
          </a:p>
          <a:p>
            <a:pPr algn="ctr"/>
            <a:endParaRPr lang="en-GB" sz="2800" b="1" dirty="0" smtClean="0">
              <a:solidFill>
                <a:srgbClr val="418438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418438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Key expectations on day3: </a:t>
            </a:r>
          </a:p>
          <a:p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1) The focus to be beyond just GCF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fund;</a:t>
            </a:r>
            <a:endParaRPr lang="en-GB" sz="2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2) To receive more opinions from 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SIDS</a:t>
            </a:r>
          </a:p>
          <a:p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3) Develop advanced draft of an “</a:t>
            </a:r>
            <a:r>
              <a:rPr lang="en-GB" sz="2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utcome Document”</a:t>
            </a:r>
            <a:r>
              <a:rPr lang="en-GB" sz="24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of this WS and share/discuss what should be considered in future activities. </a:t>
            </a:r>
            <a:endParaRPr lang="en-GB" sz="24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2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74374"/>
              </p:ext>
            </p:extLst>
          </p:nvPr>
        </p:nvGraphicFramePr>
        <p:xfrm>
          <a:off x="457200" y="1417638"/>
          <a:ext cx="8229600" cy="4747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9081"/>
                <a:gridCol w="6220519"/>
              </a:tblGrid>
              <a:tr h="93124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09:15 – 11:00</a:t>
                      </a:r>
                      <a:endParaRPr lang="en-US" sz="14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Session 17: Beyond traditional way of </a:t>
                      </a:r>
                      <a:r>
                        <a:rPr lang="en-US" sz="2000" b="0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financing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6371" marR="66371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2746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11:00 – 11:30</a:t>
                      </a:r>
                      <a:endParaRPr lang="en-US" sz="14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COFFEE BREAK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</a:tr>
              <a:tr h="113968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11:30 – 13:00</a:t>
                      </a:r>
                      <a:endParaRPr lang="en-US" sz="14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Session 18: Building a project follow-up </a:t>
                      </a:r>
                      <a:r>
                        <a:rPr lang="en-US" sz="2000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framework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6371" marR="66371" marT="0" marB="0" anchor="ctr"/>
                </a:tc>
              </a:tr>
              <a:tr h="442746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13:00 – 14:00</a:t>
                      </a:r>
                      <a:endParaRPr lang="en-US" sz="14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LUNCH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</a:tr>
              <a:tr h="885494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14:00 – 16:30</a:t>
                      </a:r>
                      <a:endParaRPr lang="en-US" sz="14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Session 19: Planning for the next </a:t>
                      </a:r>
                      <a:r>
                        <a:rPr lang="en-US" sz="2000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steps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6371" marR="66371" marT="0" marB="0" anchor="ctr"/>
                </a:tc>
              </a:tr>
              <a:tr h="905756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16:30 – 17:00</a:t>
                      </a:r>
                      <a:endParaRPr lang="en-US" sz="1400" dirty="0"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pc="-25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Wrap up and summary of the workshop by USG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/>
                        <a:cs typeface="Cordia New" panose="020B0304020202020204" pitchFamily="34" charset="-34"/>
                      </a:endParaRPr>
                    </a:p>
                  </a:txBody>
                  <a:tcPr marL="66371" marR="66371" marT="0" marB="0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339752" y="332656"/>
            <a:ext cx="4207177" cy="830997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marL="57150" algn="ctr">
              <a:defRPr/>
            </a:pPr>
            <a:r>
              <a:rPr lang="en-US" sz="2400" b="1" dirty="0">
                <a:solidFill>
                  <a:prstClr val="white"/>
                </a:solidFill>
              </a:rPr>
              <a:t>Day </a:t>
            </a:r>
            <a:r>
              <a:rPr lang="en-US" sz="2400" b="1" dirty="0" smtClean="0">
                <a:solidFill>
                  <a:prstClr val="white"/>
                </a:solidFill>
              </a:rPr>
              <a:t>Three </a:t>
            </a:r>
            <a:r>
              <a:rPr lang="en-US" sz="2400" b="1" dirty="0">
                <a:solidFill>
                  <a:prstClr val="white"/>
                </a:solidFill>
              </a:rPr>
              <a:t>– </a:t>
            </a:r>
            <a:r>
              <a:rPr lang="en-US" sz="2400" b="1" dirty="0" smtClean="0">
                <a:solidFill>
                  <a:prstClr val="white"/>
                </a:solidFill>
              </a:rPr>
              <a:t>03 </a:t>
            </a:r>
            <a:r>
              <a:rPr lang="en-US" sz="2400" b="1" dirty="0">
                <a:solidFill>
                  <a:prstClr val="white"/>
                </a:solidFill>
              </a:rPr>
              <a:t>December </a:t>
            </a:r>
            <a:r>
              <a:rPr lang="en-US" sz="2400" b="1" dirty="0" smtClean="0">
                <a:solidFill>
                  <a:prstClr val="white"/>
                </a:solidFill>
              </a:rPr>
              <a:t>2016</a:t>
            </a:r>
          </a:p>
          <a:p>
            <a:pPr marL="57150" algn="ctr">
              <a:defRPr/>
            </a:pPr>
            <a:r>
              <a:rPr lang="en-US" sz="2400" b="1" dirty="0" smtClean="0">
                <a:solidFill>
                  <a:prstClr val="white"/>
                </a:solidFill>
                <a:ea typeface="MS Mincho" panose="02020609040205080304"/>
                <a:cs typeface="Cordia New" panose="020B0304020202020204" pitchFamily="34" charset="-34"/>
              </a:rPr>
              <a:t>-Program-</a:t>
            </a:r>
            <a:endParaRPr lang="en-US" sz="2400" b="1" dirty="0">
              <a:solidFill>
                <a:prstClr val="white"/>
              </a:solidFill>
              <a:ea typeface="MS Mincho" panose="0202060904020508030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6494629"/>
      </p:ext>
    </p:extLst>
  </p:cSld>
  <p:clrMapOvr>
    <a:masterClrMapping/>
  </p:clrMapOvr>
</p:sld>
</file>

<file path=ppt/theme/theme1.xml><?xml version="1.0" encoding="utf-8"?>
<a:theme xmlns:a="http://schemas.openxmlformats.org/drawingml/2006/main" name="POT_A_4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285750" indent="-285750">
          <a:buFont typeface="Wingdings" panose="05000000000000000000" pitchFamily="2" charset="2"/>
          <a:buChar char="u"/>
          <a:defRPr kumimoji="1" dirty="0" smtClean="0">
            <a:latin typeface="Segoe UI" panose="020B0502040204020203" pitchFamily="34" charset="0"/>
            <a:ea typeface="HGPｺﾞｼｯｸM" panose="020B0600000000000000" pitchFamily="50" charset="-128"/>
            <a:cs typeface="Segoe UI" panose="020B0502040204020203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POT_A_4_3</Template>
  <TotalTime>7041</TotalTime>
  <Words>697</Words>
  <Application>Microsoft Office PowerPoint</Application>
  <PresentationFormat>On-screen Show (4:3)</PresentationFormat>
  <Paragraphs>126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HGPｺﾞｼｯｸM</vt:lpstr>
      <vt:lpstr>MS Mincho</vt:lpstr>
      <vt:lpstr>ＭＳ Ｐゴシック</vt:lpstr>
      <vt:lpstr>SimSun</vt:lpstr>
      <vt:lpstr>Arial</vt:lpstr>
      <vt:lpstr>Calibri</vt:lpstr>
      <vt:lpstr>Cordia New</vt:lpstr>
      <vt:lpstr>Segoe UI</vt:lpstr>
      <vt:lpstr>Segoe UI Semibold</vt:lpstr>
      <vt:lpstr>Times New Roman</vt:lpstr>
      <vt:lpstr>POT_A_4_3</vt:lpstr>
      <vt:lpstr>7_Office Theme</vt:lpstr>
      <vt:lpstr>PowerPoint Presentation</vt:lpstr>
      <vt:lpstr>PowerPoint Presentation</vt:lpstr>
      <vt:lpstr>PowerPoint Presentation</vt:lpstr>
      <vt:lpstr>PowerPoint Presentation</vt:lpstr>
      <vt:lpstr>Key expectations as highlighted by SIDS</vt:lpstr>
      <vt:lpstr>PowerPoint Presentation</vt:lpstr>
      <vt:lpstr>PowerPoint Presentation</vt:lpstr>
      <vt:lpstr>PowerPoint Presentation</vt:lpstr>
      <vt:lpstr>PowerPoint Presentation</vt:lpstr>
    </vt:vector>
  </TitlesOfParts>
  <Company>IGES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 Suzuki</dc:creator>
  <cp:lastModifiedBy>abdessalem</cp:lastModifiedBy>
  <cp:revision>240</cp:revision>
  <cp:lastPrinted>2016-10-05T08:15:36Z</cp:lastPrinted>
  <dcterms:created xsi:type="dcterms:W3CDTF">2015-05-26T05:30:55Z</dcterms:created>
  <dcterms:modified xsi:type="dcterms:W3CDTF">2016-12-02T19:34:43Z</dcterms:modified>
</cp:coreProperties>
</file>