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50" r:id="rId8"/>
    <p:sldMasterId id="2147484080" r:id="rId9"/>
  </p:sldMasterIdLst>
  <p:notesMasterIdLst>
    <p:notesMasterId r:id="rId19"/>
  </p:notesMasterIdLst>
  <p:handoutMasterIdLst>
    <p:handoutMasterId r:id="rId20"/>
  </p:handoutMasterIdLst>
  <p:sldIdLst>
    <p:sldId id="282" r:id="rId10"/>
    <p:sldId id="293" r:id="rId11"/>
    <p:sldId id="288" r:id="rId12"/>
    <p:sldId id="281" r:id="rId13"/>
    <p:sldId id="271" r:id="rId14"/>
    <p:sldId id="267" r:id="rId15"/>
    <p:sldId id="289" r:id="rId16"/>
    <p:sldId id="292" r:id="rId17"/>
    <p:sldId id="275" r:id="rId18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595959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43A"/>
    <a:srgbClr val="595959"/>
    <a:srgbClr val="57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51314" autoAdjust="0"/>
  </p:normalViewPr>
  <p:slideViewPr>
    <p:cSldViewPr>
      <p:cViewPr>
        <p:scale>
          <a:sx n="60" d="100"/>
          <a:sy n="60" d="100"/>
        </p:scale>
        <p:origin x="-23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54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134DE-478E-4E0C-9059-18FA69C7BECB}" type="datetimeFigureOut">
              <a:rPr lang="en-NZ" smtClean="0"/>
              <a:t>8/12/2016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1FC7-FFBB-4323-BFD8-4A1C67CA4E1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658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52ADC7-E22B-486C-B03C-A1243BA6A707}" type="datetimeFigureOut">
              <a:rPr lang="en-NZ"/>
              <a:pPr>
                <a:defRPr/>
              </a:pPr>
              <a:t>8/12/2016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71BB47-5A2D-4F82-ADD5-AC351F2A3E82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44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C08D1-E197-4BFA-B087-216A6BBB61BD}" type="slidenum">
              <a:rPr lang="en-NZ" altLang="en-US" smtClean="0">
                <a:solidFill>
                  <a:srgbClr val="59595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NZ" altLang="en-US" smtClean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1BB47-5A2D-4F82-ADD5-AC351F2A3E82}" type="slidenum">
              <a:rPr lang="en-NZ" smtClean="0"/>
              <a:pPr>
                <a:defRPr/>
              </a:pPr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46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NZ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427BCA-A225-4AE9-B934-A229F2B01B31}" type="slidenum">
              <a:rPr lang="en-NZ" altLang="en-US" smtClean="0">
                <a:solidFill>
                  <a:srgbClr val="59595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NZ" altLang="en-US" smtClean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altLang="en-US" baseline="0" dirty="0" smtClean="0"/>
              <a:t>.  </a:t>
            </a:r>
            <a:endParaRPr lang="en-NZ" altLang="en-US" dirty="0" smtClean="0"/>
          </a:p>
          <a:p>
            <a:pPr marL="0" indent="0" eaLnBrk="1" hangingPunct="1">
              <a:buFontTx/>
              <a:buNone/>
            </a:pPr>
            <a:endParaRPr lang="en-NZ" altLang="en-US" dirty="0" smtClean="0"/>
          </a:p>
          <a:p>
            <a:pPr lvl="0" hangingPunct="0"/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 smtClean="0"/>
          </a:p>
          <a:p>
            <a:pPr marL="171450" indent="-171450" eaLnBrk="1" hangingPunct="1">
              <a:buFontTx/>
              <a:buChar char="•"/>
            </a:pPr>
            <a:endParaRPr lang="en-NZ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E08AF-F26D-47E8-ABC4-2945759F696A}" type="slidenum">
              <a:rPr lang="en-NZ" altLang="en-US" smtClean="0">
                <a:solidFill>
                  <a:srgbClr val="59595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NZ" altLang="en-US" smtClean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561" y="4721188"/>
            <a:ext cx="5509081" cy="47091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NZ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53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71883C-B04E-47E9-8503-E20DDB677D36}" type="slidenum">
              <a:rPr lang="en-NZ" altLang="en-US" smtClean="0">
                <a:solidFill>
                  <a:srgbClr val="59595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NZ" altLang="en-US" smtClean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NZ" sz="10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ADC74A-E031-4853-8064-5DD577F4C0B1}" type="slidenum">
              <a:rPr lang="en-NZ" altLang="en-US" smtClean="0">
                <a:solidFill>
                  <a:srgbClr val="59595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NZ" altLang="en-US" smtClean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1BB47-5A2D-4F82-ADD5-AC351F2A3E82}" type="slidenum">
              <a:rPr lang="en-NZ" smtClean="0"/>
              <a:pPr>
                <a:defRPr/>
              </a:pPr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953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1BB47-5A2D-4F82-ADD5-AC351F2A3E82}" type="slidenum">
              <a:rPr lang="en-NZ" smtClean="0"/>
              <a:pPr>
                <a:defRPr/>
              </a:pPr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953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53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6C44EA-171B-4DFE-9983-E5CE0DDA07EC}" type="slidenum">
              <a:rPr lang="en-NZ" altLang="en-US" smtClean="0">
                <a:solidFill>
                  <a:srgbClr val="595959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NZ" altLang="en-US" smtClean="0">
              <a:solidFill>
                <a:srgbClr val="595959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63 New Zealand Aid programme_Blue Titlep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476250"/>
            <a:ext cx="5832475" cy="1152525"/>
          </a:xfrm>
        </p:spPr>
        <p:txBody>
          <a:bodyPr tIns="45720" bIns="4572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852738"/>
            <a:ext cx="5976937" cy="31686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67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25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276475"/>
            <a:ext cx="2051050" cy="4105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276475"/>
            <a:ext cx="6003925" cy="4105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43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963 New Zealand Aid programme_Green_Titlep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43213" y="476250"/>
            <a:ext cx="5832475" cy="1152525"/>
          </a:xfrm>
        </p:spPr>
        <p:txBody>
          <a:bodyPr tIns="45720" bIns="4572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852738"/>
            <a:ext cx="5976937" cy="3168650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65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163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33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3213100"/>
            <a:ext cx="402748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274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16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839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485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6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9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8666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45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727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276475"/>
            <a:ext cx="2051050" cy="4105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276475"/>
            <a:ext cx="6003925" cy="4105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949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54063" y="3246438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SPFarm\Desktop\Picture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3238"/>
            <a:ext cx="16033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77061" y="2541588"/>
            <a:ext cx="7516812" cy="6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995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SPFarm\Desktop\Picture1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00063"/>
            <a:ext cx="10541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08163" y="822325"/>
            <a:ext cx="6737350" cy="55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31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6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3213100"/>
            <a:ext cx="402748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274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230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812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628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19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92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21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963 New Zealand Aid programme_Blue_Titlepage 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1"/>
          <a:stretch>
            <a:fillRect/>
          </a:stretch>
        </p:blipFill>
        <p:spPr bwMode="auto">
          <a:xfrm>
            <a:off x="1588" y="1588"/>
            <a:ext cx="91408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76475"/>
            <a:ext cx="82073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213100"/>
            <a:ext cx="82073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798D4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ts val="400"/>
        </a:spcBef>
        <a:spcAft>
          <a:spcPct val="0"/>
        </a:spcAft>
        <a:defRPr>
          <a:solidFill>
            <a:srgbClr val="595959"/>
          </a:solidFill>
          <a:latin typeface="+mn-lt"/>
          <a:cs typeface="+mn-cs"/>
        </a:defRPr>
      </a:lvl2pPr>
      <a:lvl3pPr marL="231775" indent="-228600" algn="l" rtl="0" eaLnBrk="0" fontAlgn="base" hangingPunct="0">
        <a:spcBef>
          <a:spcPts val="600"/>
        </a:spcBef>
        <a:spcAft>
          <a:spcPct val="0"/>
        </a:spcAft>
        <a:buChar char="•"/>
        <a:defRPr>
          <a:solidFill>
            <a:srgbClr val="595959"/>
          </a:solidFill>
          <a:latin typeface="+mn-lt"/>
          <a:cs typeface="+mn-cs"/>
        </a:defRPr>
      </a:lvl3pPr>
      <a:lvl4pPr marL="461963" indent="-228600" algn="l" rtl="0" eaLnBrk="0" fontAlgn="base" hangingPunct="0">
        <a:spcBef>
          <a:spcPts val="400"/>
        </a:spcBef>
        <a:spcAft>
          <a:spcPct val="0"/>
        </a:spcAft>
        <a:buFont typeface="Franklin Gothic Book" pitchFamily="34" charset="0"/>
        <a:buChar char="–"/>
        <a:defRPr>
          <a:solidFill>
            <a:srgbClr val="595959"/>
          </a:solidFill>
          <a:latin typeface="+mn-lt"/>
          <a:cs typeface="+mn-cs"/>
        </a:defRPr>
      </a:lvl4pPr>
      <a:lvl5pPr marL="692150" indent="-228600" algn="l" rtl="0" eaLnBrk="0" fontAlgn="base" hangingPunct="0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5pPr>
      <a:lvl6pPr marL="11493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6pPr>
      <a:lvl7pPr marL="16065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7pPr>
      <a:lvl8pPr marL="20637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8pPr>
      <a:lvl9pPr marL="25209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963 New Zealand Aid programme_Green_Interio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2"/>
          <a:stretch>
            <a:fillRect/>
          </a:stretch>
        </p:blipFill>
        <p:spPr bwMode="auto">
          <a:xfrm>
            <a:off x="1588" y="1588"/>
            <a:ext cx="91408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76475"/>
            <a:ext cx="82073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213100"/>
            <a:ext cx="82073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4C43A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95959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ts val="400"/>
        </a:spcBef>
        <a:spcAft>
          <a:spcPct val="0"/>
        </a:spcAft>
        <a:defRPr>
          <a:solidFill>
            <a:srgbClr val="595959"/>
          </a:solidFill>
          <a:latin typeface="+mn-lt"/>
          <a:cs typeface="+mn-cs"/>
        </a:defRPr>
      </a:lvl2pPr>
      <a:lvl3pPr marL="231775" indent="-228600" algn="l" rtl="0" eaLnBrk="0" fontAlgn="base" hangingPunct="0">
        <a:spcBef>
          <a:spcPts val="600"/>
        </a:spcBef>
        <a:spcAft>
          <a:spcPct val="0"/>
        </a:spcAft>
        <a:buChar char="•"/>
        <a:defRPr>
          <a:solidFill>
            <a:srgbClr val="595959"/>
          </a:solidFill>
          <a:latin typeface="+mn-lt"/>
          <a:cs typeface="+mn-cs"/>
        </a:defRPr>
      </a:lvl3pPr>
      <a:lvl4pPr marL="461963" indent="-228600" algn="l" rtl="0" eaLnBrk="0" fontAlgn="base" hangingPunct="0">
        <a:spcBef>
          <a:spcPts val="400"/>
        </a:spcBef>
        <a:spcAft>
          <a:spcPct val="0"/>
        </a:spcAft>
        <a:buFont typeface="Franklin Gothic Book" pitchFamily="34" charset="0"/>
        <a:buChar char="–"/>
        <a:defRPr>
          <a:solidFill>
            <a:srgbClr val="595959"/>
          </a:solidFill>
          <a:latin typeface="+mn-lt"/>
          <a:cs typeface="+mn-cs"/>
        </a:defRPr>
      </a:lvl4pPr>
      <a:lvl5pPr marL="692150" indent="-228600" algn="l" rtl="0" eaLnBrk="0" fontAlgn="base" hangingPunct="0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5pPr>
      <a:lvl6pPr marL="11493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6pPr>
      <a:lvl7pPr marL="16065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7pPr>
      <a:lvl8pPr marL="20637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8pPr>
      <a:lvl9pPr marL="2520950" indent="-228600" algn="l" rtl="0" fontAlgn="base">
        <a:spcBef>
          <a:spcPts val="400"/>
        </a:spcBef>
        <a:spcAft>
          <a:spcPct val="0"/>
        </a:spcAft>
        <a:buSzPct val="90000"/>
        <a:buFont typeface="Wingdings" pitchFamily="2" charset="2"/>
        <a:buChar char="§"/>
        <a:defRPr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389" r:id="rId1"/>
    <p:sldLayoutId id="214748439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76275" y="2349500"/>
            <a:ext cx="7516813" cy="855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 eaLnBrk="1" hangingPunct="1">
              <a:defRPr/>
            </a:pPr>
            <a:r>
              <a:rPr lang="en-GB" altLang="en-US" sz="3600" i="1" dirty="0" smtClean="0">
                <a:solidFill>
                  <a:srgbClr val="FFFFFF"/>
                </a:solidFill>
                <a:ea typeface="ＭＳ Ｐゴシック" pitchFamily="34" charset="-128"/>
              </a:rPr>
              <a:t>New Zealand Aid Programme </a:t>
            </a:r>
          </a:p>
          <a:p>
            <a:pPr algn="ctr" eaLnBrk="1" hangingPunct="1">
              <a:defRPr/>
            </a:pPr>
            <a:r>
              <a:rPr lang="en-GB" altLang="en-US" sz="3600" i="1" dirty="0">
                <a:solidFill>
                  <a:srgbClr val="FFFFFF"/>
                </a:solidFill>
                <a:ea typeface="ＭＳ Ｐゴシック" pitchFamily="34" charset="-128"/>
              </a:rPr>
              <a:t>E</a:t>
            </a:r>
            <a:r>
              <a:rPr lang="en-GB" altLang="en-US" sz="3600" i="1" dirty="0" smtClean="0">
                <a:solidFill>
                  <a:srgbClr val="FFFFFF"/>
                </a:solidFill>
                <a:ea typeface="ＭＳ Ｐゴシック" pitchFamily="34" charset="-128"/>
              </a:rPr>
              <a:t>xpanding access to affordable, reliable and clean energy</a:t>
            </a:r>
            <a:endParaRPr lang="en-NZ" altLang="en-US" sz="3600" dirty="0" smtClean="0">
              <a:ea typeface="ＭＳ Ｐゴシック" pitchFamily="34" charset="-128"/>
            </a:endParaRPr>
          </a:p>
          <a:p>
            <a:pPr algn="ctr" eaLnBrk="1" hangingPunct="1">
              <a:defRPr/>
            </a:pPr>
            <a:endParaRPr lang="en-NZ" altLang="en-US" dirty="0" smtClean="0">
              <a:ea typeface="ＭＳ Ｐゴシック" pitchFamily="34" charset="-128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995363" y="3284538"/>
            <a:ext cx="6769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NZ" altLang="en-US" sz="32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en-GB" altLang="en-US" sz="1800" i="1" dirty="0" smtClean="0">
                <a:solidFill>
                  <a:srgbClr val="FFFFFF"/>
                </a:solidFill>
                <a:ea typeface="ＭＳ Ｐゴシック" pitchFamily="34" charset="-128"/>
              </a:rPr>
              <a:t>Workshop on financing for renewable energy in SIDS</a:t>
            </a:r>
          </a:p>
          <a:p>
            <a:pPr algn="ctr" eaLnBrk="1" hangingPunct="1"/>
            <a:r>
              <a:rPr lang="en-GB" altLang="en-US" sz="1800" i="1" dirty="0" smtClean="0">
                <a:solidFill>
                  <a:srgbClr val="FFFFFF"/>
                </a:solidFill>
                <a:ea typeface="ＭＳ Ｐゴシック" pitchFamily="34" charset="-128"/>
              </a:rPr>
              <a:t>December 2016</a:t>
            </a:r>
            <a:endParaRPr lang="en-GB" altLang="en-US" sz="1800" i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b="1" dirty="0" smtClean="0"/>
              <a:t>New Zealand Aid funding by region</a:t>
            </a:r>
            <a:endParaRPr lang="en-N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pPr fontAlgn="t"/>
            <a:r>
              <a:rPr lang="en-NZ" dirty="0"/>
              <a:t> </a:t>
            </a:r>
          </a:p>
          <a:p>
            <a:endParaRPr lang="en-NZ" dirty="0"/>
          </a:p>
        </p:txBody>
      </p:sp>
      <p:sp>
        <p:nvSpPr>
          <p:cNvPr id="4" name="Oval 3"/>
          <p:cNvSpPr/>
          <p:nvPr/>
        </p:nvSpPr>
        <p:spPr bwMode="auto">
          <a:xfrm>
            <a:off x="3779912" y="3011760"/>
            <a:ext cx="1728193" cy="16053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dirty="0" smtClean="0">
                <a:solidFill>
                  <a:schemeClr val="tx1"/>
                </a:solidFill>
              </a:rPr>
              <a:t>20%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Multilateral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857436" y="3501008"/>
            <a:ext cx="1162836" cy="11161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Verdana" pitchFamily="34" charset="0"/>
                <a:cs typeface="Arial" charset="0"/>
              </a:rPr>
              <a:t>3%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600" dirty="0" smtClean="0"/>
              <a:t>Africa</a:t>
            </a:r>
            <a:endParaRPr kumimoji="0" lang="en-NZ" sz="16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4288" y="4725144"/>
            <a:ext cx="432048" cy="63007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Verdana" pitchFamily="34" charset="0"/>
                <a:cs typeface="Arial" charset="0"/>
              </a:rPr>
              <a:t>1%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12077" y="3501008"/>
            <a:ext cx="3168352" cy="30243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4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Verdana" pitchFamily="34" charset="0"/>
                <a:cs typeface="Arial" charset="0"/>
              </a:rPr>
              <a:t>59%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800" dirty="0" smtClean="0"/>
              <a:t>Pacific</a:t>
            </a:r>
            <a:endParaRPr kumimoji="0" lang="en-NZ" sz="2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72001" y="4869160"/>
            <a:ext cx="1717484" cy="15121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Verdana" pitchFamily="34" charset="0"/>
                <a:cs typeface="Arial" charset="0"/>
              </a:rPr>
              <a:t>17% Asia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1532" y="5474218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Latin America &amp; </a:t>
            </a:r>
          </a:p>
          <a:p>
            <a:r>
              <a:rPr lang="en-NZ" sz="1400" dirty="0" smtClean="0"/>
              <a:t>Caribbean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456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543" y="2276872"/>
            <a:ext cx="8207375" cy="6477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NZ Aid Programme Strategy</a:t>
            </a:r>
          </a:p>
        </p:txBody>
      </p:sp>
      <p:sp>
        <p:nvSpPr>
          <p:cNvPr id="18435" name="Subtitle 2"/>
          <p:cNvSpPr txBox="1">
            <a:spLocks/>
          </p:cNvSpPr>
          <p:nvPr/>
        </p:nvSpPr>
        <p:spPr bwMode="auto">
          <a:xfrm>
            <a:off x="323850" y="3068960"/>
            <a:ext cx="86407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b="1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ts val="400"/>
              </a:spcBef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Font typeface="Franklin Gothic Book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Expand access to reliable, affordable and clean energy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NZ" altLang="en-US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Invest in renewable energy generation and infrastructure, including private sector involvement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 </a:t>
            </a:r>
            <a:r>
              <a:rPr lang="en-NZ" b="0" dirty="0" smtClean="0">
                <a:solidFill>
                  <a:schemeClr val="tx1"/>
                </a:solidFill>
              </a:rPr>
              <a:t>Improve </a:t>
            </a:r>
            <a:r>
              <a:rPr lang="en-NZ" b="0" dirty="0">
                <a:solidFill>
                  <a:schemeClr val="tx1"/>
                </a:solidFill>
              </a:rPr>
              <a:t>energy sector </a:t>
            </a:r>
            <a:r>
              <a:rPr lang="en-NZ" b="0" dirty="0" smtClean="0">
                <a:solidFill>
                  <a:schemeClr val="tx1"/>
                </a:solidFill>
              </a:rPr>
              <a:t>planning, </a:t>
            </a:r>
            <a:r>
              <a:rPr lang="en-NZ" b="0" dirty="0">
                <a:solidFill>
                  <a:schemeClr val="tx1"/>
                </a:solidFill>
              </a:rPr>
              <a:t>asset </a:t>
            </a:r>
            <a:r>
              <a:rPr lang="en-NZ" b="0" dirty="0" smtClean="0">
                <a:solidFill>
                  <a:schemeClr val="tx1"/>
                </a:solidFill>
              </a:rPr>
              <a:t>management and technical assistance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NZ" altLang="en-US" b="0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NZ" altLang="en-US" sz="1800" b="0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NZ" altLang="en-US" sz="1800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NZ" altLang="en-US" sz="1800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NZ" altLang="en-US" sz="2000" b="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endParaRPr lang="en-NZ" alt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endParaRPr lang="en-NZ" alt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endParaRPr lang="en-NZ" alt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endParaRPr lang="en-NZ" alt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endParaRPr lang="en-NZ" altLang="en-US" sz="1600" dirty="0" smtClean="0">
              <a:solidFill>
                <a:schemeClr val="tx1"/>
              </a:solidFill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en-NZ" altLang="en-US" sz="1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NZ" altLang="en-US" sz="2000" b="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239713"/>
            <a:ext cx="25114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DTodd\Desktop\PIcs\SIDS and RE Forum\AA cover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39713"/>
            <a:ext cx="27622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DTodd\Desktop\PIcs\Northern Cooks\DSC012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2" t="2361" r="-7735" b="-2361"/>
          <a:stretch>
            <a:fillRect/>
          </a:stretch>
        </p:blipFill>
        <p:spPr bwMode="auto">
          <a:xfrm>
            <a:off x="2479675" y="239713"/>
            <a:ext cx="23161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567737" cy="936625"/>
          </a:xfrm>
        </p:spPr>
        <p:txBody>
          <a:bodyPr/>
          <a:lstStyle/>
          <a:p>
            <a:r>
              <a:rPr lang="en-NZ" altLang="en-US" dirty="0" smtClean="0">
                <a:solidFill>
                  <a:schemeClr val="tx1"/>
                </a:solidFill>
              </a:rPr>
              <a:t>Since 2013 NZ has committed &gt;$100m to support 25 projects in 8 countries. 14 projects completed in: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8313" y="3213100"/>
            <a:ext cx="8207375" cy="1008063"/>
          </a:xfrm>
        </p:spPr>
        <p:txBody>
          <a:bodyPr/>
          <a:lstStyle/>
          <a:p>
            <a:pPr>
              <a:buFontTx/>
              <a:buChar char="•"/>
            </a:pPr>
            <a:r>
              <a:rPr lang="en-NZ" altLang="en-US" sz="2000" b="0" dirty="0" smtClean="0"/>
              <a:t>Cook Islands</a:t>
            </a:r>
          </a:p>
          <a:p>
            <a:pPr>
              <a:buFontTx/>
              <a:buChar char="•"/>
            </a:pPr>
            <a:r>
              <a:rPr lang="en-NZ" altLang="en-US" sz="2000" b="0" dirty="0" smtClean="0"/>
              <a:t>Samoa</a:t>
            </a:r>
          </a:p>
          <a:p>
            <a:pPr>
              <a:buFontTx/>
              <a:buChar char="•"/>
            </a:pPr>
            <a:r>
              <a:rPr lang="en-NZ" altLang="en-US" sz="2000" b="0" dirty="0" smtClean="0"/>
              <a:t>Tuvalu</a:t>
            </a:r>
          </a:p>
          <a:p>
            <a:pPr>
              <a:buFontTx/>
              <a:buChar char="•"/>
            </a:pPr>
            <a:r>
              <a:rPr lang="en-NZ" altLang="en-US" sz="2000" b="0" dirty="0" smtClean="0"/>
              <a:t>Solomon Islands</a:t>
            </a:r>
          </a:p>
          <a:p>
            <a:pPr>
              <a:buFontTx/>
              <a:buChar char="•"/>
            </a:pPr>
            <a:endParaRPr lang="en-NZ" alt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4299307"/>
            <a:ext cx="8413501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6000" bIns="3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NZ" kern="0" dirty="0">
                <a:solidFill>
                  <a:schemeClr val="tx1"/>
                </a:solidFill>
              </a:rPr>
              <a:t>F</a:t>
            </a:r>
            <a:r>
              <a:rPr lang="en-NZ" kern="0" dirty="0" smtClean="0">
                <a:solidFill>
                  <a:schemeClr val="tx1"/>
                </a:solidFill>
              </a:rPr>
              <a:t>urther projects in: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585698" y="5085184"/>
            <a:ext cx="82073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1588" indent="455613" eaLnBrk="0" hangingPunct="0">
              <a:spcBef>
                <a:spcPts val="400"/>
              </a:spcBef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2pPr>
            <a:lvl3pPr marL="231775" indent="-228600" eaLnBrk="0" hangingPunct="0">
              <a:spcBef>
                <a:spcPts val="600"/>
              </a:spcBef>
              <a:buChar char="•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3pPr>
            <a:lvl4pPr marL="461963" indent="-228600" eaLnBrk="0" hangingPunct="0">
              <a:spcBef>
                <a:spcPts val="400"/>
              </a:spcBef>
              <a:buFont typeface="Franklin Gothic Book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4pPr>
            <a:lvl5pPr marL="692150" indent="-228600" eaLnBrk="0" hangingPunct="0">
              <a:spcBef>
                <a:spcPts val="400"/>
              </a:spcBef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5pPr>
            <a:lvl6pPr marL="114935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6pPr>
            <a:lvl7pPr marL="160655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7pPr>
            <a:lvl8pPr marL="206375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8pPr>
            <a:lvl9pPr marL="252095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NZ" altLang="en-US" sz="1800" b="0" dirty="0"/>
              <a:t>Kiribati</a:t>
            </a:r>
          </a:p>
          <a:p>
            <a:pPr>
              <a:buFontTx/>
              <a:buChar char="•"/>
              <a:defRPr/>
            </a:pPr>
            <a:r>
              <a:rPr lang="en-NZ" altLang="en-US" sz="1800" b="0" dirty="0" smtClean="0"/>
              <a:t>Papua New Guinea</a:t>
            </a:r>
          </a:p>
          <a:p>
            <a:pPr>
              <a:buFontTx/>
              <a:buChar char="•"/>
              <a:defRPr/>
            </a:pPr>
            <a:r>
              <a:rPr lang="en-NZ" altLang="en-US" sz="1800" b="0" dirty="0" smtClean="0"/>
              <a:t>Tonga</a:t>
            </a:r>
          </a:p>
          <a:p>
            <a:pPr>
              <a:buFontTx/>
              <a:buChar char="•"/>
              <a:defRPr/>
            </a:pPr>
            <a:r>
              <a:rPr lang="en-NZ" altLang="en-US" sz="1800" b="0" dirty="0" smtClean="0"/>
              <a:t>Vanuatu</a:t>
            </a:r>
          </a:p>
          <a:p>
            <a:pPr marL="0" indent="0">
              <a:defRPr/>
            </a:pPr>
            <a:endParaRPr lang="en-NZ" altLang="en-US" sz="1800" dirty="0" smtClean="0"/>
          </a:p>
        </p:txBody>
      </p:sp>
      <p:pic>
        <p:nvPicPr>
          <p:cNvPr id="10246" name="Picture 3" descr="C:\Users\DTodd\Pictures\Tuvalu\loading ship in Tuva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1300"/>
            <a:ext cx="241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C:\Users\DTodd\Pictures\Tuvalu\10338312_10152246961454457_233011246796507907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6"/>
          <a:stretch>
            <a:fillRect/>
          </a:stretch>
        </p:blipFill>
        <p:spPr bwMode="auto">
          <a:xfrm>
            <a:off x="2430463" y="241300"/>
            <a:ext cx="2625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C:\Users\DTodd\Desktop\PIcs\Cook Islands\IMG_208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31775"/>
            <a:ext cx="2724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Todd\Desktop\Mission photos\EU photos\EUAFPPACIFICMISSION2404141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3"/>
            <a:ext cx="4448364" cy="30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DTodd\Pictures\Tuvalu\Vatupu workers on Vaitupu (PowerSmar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88913"/>
            <a:ext cx="26828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279082" y="1944550"/>
            <a:ext cx="8207375" cy="936625"/>
          </a:xfrm>
        </p:spPr>
        <p:txBody>
          <a:bodyPr/>
          <a:lstStyle/>
          <a:p>
            <a:r>
              <a:rPr lang="en-NZ" altLang="en-US" b="1" dirty="0" smtClean="0"/>
              <a:t>Tuvalu and Cook Islands </a:t>
            </a:r>
          </a:p>
        </p:txBody>
      </p:sp>
      <p:pic>
        <p:nvPicPr>
          <p:cNvPr id="13316" name="Picture 6" descr="C:\Users\DTodd\Pictures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75" y="4193704"/>
            <a:ext cx="39108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179512" y="2924944"/>
            <a:ext cx="506126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="1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ts val="400"/>
              </a:spcBef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Font typeface="Franklin Gothic Book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en-NZ" altLang="en-US" sz="1800" dirty="0" smtClean="0">
                <a:solidFill>
                  <a:schemeClr val="tx1"/>
                </a:solidFill>
              </a:rPr>
              <a:t>Tuvalu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Tx/>
              <a:buChar char="•"/>
            </a:pPr>
            <a:r>
              <a:rPr lang="en-NZ" altLang="en-US" sz="1800" b="0" dirty="0" smtClean="0">
                <a:solidFill>
                  <a:schemeClr val="tx1"/>
                </a:solidFill>
              </a:rPr>
              <a:t>PV hybrid </a:t>
            </a:r>
            <a:r>
              <a:rPr lang="en-NZ" altLang="en-US" sz="1800" b="0" dirty="0">
                <a:solidFill>
                  <a:schemeClr val="tx1"/>
                </a:solidFill>
              </a:rPr>
              <a:t>mini-grid systems 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with battery storage on </a:t>
            </a:r>
            <a:r>
              <a:rPr lang="en-NZ" altLang="en-US" sz="1800" b="0" dirty="0">
                <a:solidFill>
                  <a:schemeClr val="tx1"/>
                </a:solidFill>
              </a:rPr>
              <a:t>4 Outer 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Islands</a:t>
            </a:r>
          </a:p>
          <a:p>
            <a:pPr eaLnBrk="1" hangingPunct="1">
              <a:buFontTx/>
              <a:buChar char="•"/>
            </a:pPr>
            <a:r>
              <a:rPr lang="en-NZ" altLang="en-US" sz="1800" b="0" dirty="0">
                <a:solidFill>
                  <a:schemeClr val="tx1"/>
                </a:solidFill>
              </a:rPr>
              <a:t> 170kW rooftop 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PV</a:t>
            </a:r>
          </a:p>
          <a:p>
            <a:pPr eaLnBrk="1" hangingPunct="1">
              <a:buFontTx/>
              <a:buChar char="•"/>
            </a:pPr>
            <a:r>
              <a:rPr lang="en-NZ" altLang="en-US" sz="1800" b="0" dirty="0" smtClean="0">
                <a:solidFill>
                  <a:schemeClr val="tx1"/>
                </a:solidFill>
              </a:rPr>
              <a:t>Technical </a:t>
            </a:r>
            <a:r>
              <a:rPr lang="en-NZ" altLang="en-US" sz="1800" b="0" dirty="0">
                <a:solidFill>
                  <a:schemeClr val="tx1"/>
                </a:solidFill>
              </a:rPr>
              <a:t>assistance and capacity 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building</a:t>
            </a:r>
          </a:p>
          <a:p>
            <a:pPr eaLnBrk="1" hangingPunct="1">
              <a:buFontTx/>
              <a:buChar char="•"/>
            </a:pPr>
            <a:endParaRPr lang="en-NZ" altLang="en-US" sz="1800" b="0" dirty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NZ" altLang="en-US" sz="1800" dirty="0" smtClean="0">
                <a:solidFill>
                  <a:schemeClr val="tx1"/>
                </a:solidFill>
              </a:rPr>
              <a:t>Cook Islands 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960kWp grid-connected solar array at the airport on </a:t>
            </a:r>
            <a:r>
              <a:rPr lang="en-GB" sz="1800" b="0" dirty="0" err="1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Rarotonga</a:t>
            </a:r>
            <a:r>
              <a:rPr lang="en-GB" sz="1800" b="0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.</a:t>
            </a:r>
            <a:r>
              <a:rPr lang="en-GB" sz="1800" b="0" i="1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endParaRPr lang="en-GB" sz="1800" b="0" i="1" dirty="0" smtClean="0">
              <a:solidFill>
                <a:schemeClr val="tx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sz="1800" b="0" dirty="0" smtClean="0">
                <a:solidFill>
                  <a:schemeClr val="tx1"/>
                </a:solidFill>
              </a:rPr>
              <a:t>Eight PV </a:t>
            </a:r>
            <a:r>
              <a:rPr lang="en-NZ" altLang="en-US" sz="1800" b="0" dirty="0">
                <a:solidFill>
                  <a:schemeClr val="tx1"/>
                </a:solidFill>
              </a:rPr>
              <a:t>hybrid mini-grid systems with battery storage on 6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 </a:t>
            </a:r>
            <a:r>
              <a:rPr lang="en-NZ" altLang="en-US" sz="1800" b="0" dirty="0">
                <a:solidFill>
                  <a:schemeClr val="tx1"/>
                </a:solidFill>
              </a:rPr>
              <a:t>Outer </a:t>
            </a:r>
            <a:r>
              <a:rPr lang="en-NZ" altLang="en-US" sz="1800" b="0" dirty="0" smtClean="0">
                <a:solidFill>
                  <a:schemeClr val="tx1"/>
                </a:solidFill>
              </a:rPr>
              <a:t>Islands</a:t>
            </a:r>
            <a:endParaRPr lang="en-NZ" altLang="en-US" sz="1800" b="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sz="1800" b="0" i="1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sz="1800" b="0" i="1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sz="1800" b="0" i="1" dirty="0">
              <a:ea typeface="ＭＳ Ｐゴシック" pitchFamily="-65" charset="-128"/>
              <a:cs typeface="ＭＳ Ｐゴシック" pitchFamily="-65" charset="-128"/>
            </a:endParaRPr>
          </a:p>
          <a:p>
            <a:pPr marL="0" indent="0" eaLnBrk="1" hangingPunct="1"/>
            <a:endParaRPr lang="en-NZ" altLang="en-US" sz="1800" b="0" dirty="0"/>
          </a:p>
          <a:p>
            <a:pPr eaLnBrk="1" hangingPunct="1">
              <a:buFontTx/>
              <a:buChar char="•"/>
            </a:pPr>
            <a:endParaRPr lang="en-NZ" altLang="en-US" sz="1800" b="0" dirty="0"/>
          </a:p>
        </p:txBody>
      </p:sp>
      <p:pic>
        <p:nvPicPr>
          <p:cNvPr id="13320" name="Picture 4" descr="C:\Users\DTodd\Pictures\Tuvalu\Discharging gear Vaitupu-(PowerSmart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31775"/>
            <a:ext cx="25431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64" y="231775"/>
            <a:ext cx="2952328" cy="1749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DTodd\AppData\Local\Microsoft\Windows\Temporary Internet Files\Content.Outlook\EPBZNNWY\pukapuka_climatechan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76" y="2024063"/>
            <a:ext cx="3934974" cy="221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10581"/>
            <a:ext cx="8207375" cy="614363"/>
          </a:xfrm>
        </p:spPr>
        <p:txBody>
          <a:bodyPr/>
          <a:lstStyle/>
          <a:p>
            <a:pPr eaLnBrk="1" hangingPunct="1"/>
            <a:r>
              <a:rPr lang="en-NZ" altLang="en-US" sz="2800" b="1" dirty="0" smtClean="0"/>
              <a:t>Samoa and Tonga</a:t>
            </a:r>
            <a:r>
              <a:rPr lang="en-NZ" altLang="en-US" dirty="0" smtClean="0"/>
              <a:t/>
            </a:r>
            <a:br>
              <a:rPr lang="en-NZ" altLang="en-US" dirty="0" smtClean="0"/>
            </a:br>
            <a:endParaRPr lang="en-GB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33" y="2420888"/>
            <a:ext cx="5070570" cy="410755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NZ" altLang="en-US" dirty="0" smtClean="0"/>
              <a:t/>
            </a:r>
            <a:br>
              <a:rPr lang="en-NZ" altLang="en-US" dirty="0" smtClean="0"/>
            </a:br>
            <a:r>
              <a:rPr lang="en-NZ" altLang="en-US" dirty="0" smtClean="0">
                <a:solidFill>
                  <a:schemeClr val="tx1"/>
                </a:solidFill>
              </a:rPr>
              <a:t>Samoa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2.2MW on Racecourse.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240kWp rooftop on Sports Complex.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150kWp </a:t>
            </a:r>
            <a:r>
              <a:rPr lang="en-NZ" altLang="en-US" b="0" dirty="0">
                <a:solidFill>
                  <a:schemeClr val="tx1"/>
                </a:solidFill>
              </a:rPr>
              <a:t>grid-connected array on </a:t>
            </a:r>
            <a:r>
              <a:rPr lang="en-NZ" altLang="en-US" b="0" dirty="0" smtClean="0">
                <a:solidFill>
                  <a:schemeClr val="tx1"/>
                </a:solidFill>
              </a:rPr>
              <a:t>Savaii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Support ADB-led hydro projects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b="0" dirty="0" smtClean="0">
                <a:solidFill>
                  <a:schemeClr val="tx1"/>
                </a:solidFill>
              </a:rPr>
              <a:t>EPC least cost generation plan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NZ" altLang="en-US" b="0" dirty="0">
              <a:solidFill>
                <a:schemeClr val="tx1"/>
              </a:solidFill>
            </a:endParaRPr>
          </a:p>
          <a:p>
            <a:pPr marL="0" indent="0" eaLnBrk="1" hangingPunct="1">
              <a:defRPr/>
            </a:pPr>
            <a:r>
              <a:rPr lang="en-NZ" altLang="en-US" dirty="0" smtClean="0">
                <a:solidFill>
                  <a:schemeClr val="tx1"/>
                </a:solidFill>
              </a:rPr>
              <a:t>Tonga</a:t>
            </a:r>
          </a:p>
          <a:p>
            <a:pPr marL="285750" lvl="1" indent="-285750">
              <a:spcBef>
                <a:spcPct val="0"/>
              </a:spcBef>
              <a:buFont typeface="Arial" charset="0"/>
              <a:buChar char="•"/>
            </a:pPr>
            <a:r>
              <a:rPr lang="en-NZ" altLang="en-US" dirty="0" smtClean="0">
                <a:solidFill>
                  <a:schemeClr val="tx1"/>
                </a:solidFill>
              </a:rPr>
              <a:t>Tonga </a:t>
            </a:r>
            <a:r>
              <a:rPr lang="en-NZ" altLang="en-US" dirty="0">
                <a:solidFill>
                  <a:schemeClr val="tx1"/>
                </a:solidFill>
              </a:rPr>
              <a:t>Village Network Upgrade Project Phase 2 &amp; 3 </a:t>
            </a:r>
          </a:p>
          <a:p>
            <a:pPr marL="285750" lvl="1" indent="-285750">
              <a:spcBef>
                <a:spcPct val="0"/>
              </a:spcBef>
              <a:buFont typeface="Arial" charset="0"/>
              <a:buChar char="•"/>
            </a:pPr>
            <a:r>
              <a:rPr lang="en-NZ" altLang="en-US" dirty="0" smtClean="0">
                <a:solidFill>
                  <a:schemeClr val="tx1"/>
                </a:solidFill>
              </a:rPr>
              <a:t>Wind </a:t>
            </a:r>
            <a:r>
              <a:rPr lang="en-NZ" altLang="en-US" dirty="0">
                <a:solidFill>
                  <a:schemeClr val="tx1"/>
                </a:solidFill>
              </a:rPr>
              <a:t>feasibility </a:t>
            </a:r>
            <a:r>
              <a:rPr lang="en-NZ" altLang="en-US" dirty="0" smtClean="0">
                <a:solidFill>
                  <a:schemeClr val="tx1"/>
                </a:solidFill>
              </a:rPr>
              <a:t>study</a:t>
            </a:r>
          </a:p>
          <a:p>
            <a:pPr marL="285750" lvl="1" indent="-285750">
              <a:spcBef>
                <a:spcPct val="0"/>
              </a:spcBef>
              <a:buFont typeface="Arial" charset="0"/>
              <a:buChar char="•"/>
            </a:pPr>
            <a:endParaRPr lang="en-NZ" altLang="en-US" b="0" dirty="0">
              <a:solidFill>
                <a:schemeClr val="tx1"/>
              </a:solidFill>
            </a:endParaRPr>
          </a:p>
          <a:p>
            <a:pPr marL="0" lvl="1" indent="0">
              <a:spcBef>
                <a:spcPct val="0"/>
              </a:spcBef>
            </a:pPr>
            <a:r>
              <a:rPr lang="en-NZ" altLang="en-US" b="1" dirty="0" smtClean="0">
                <a:solidFill>
                  <a:schemeClr val="tx1"/>
                </a:solidFill>
              </a:rPr>
              <a:t>Other projects: </a:t>
            </a:r>
            <a:r>
              <a:rPr lang="en-NZ" altLang="en-US" dirty="0" smtClean="0">
                <a:solidFill>
                  <a:schemeClr val="tx1"/>
                </a:solidFill>
              </a:rPr>
              <a:t>Solomon Islands, Kiribati, Vanuatu, PNG.  </a:t>
            </a:r>
            <a:endParaRPr lang="en-AU" altLang="en-US" dirty="0">
              <a:solidFill>
                <a:schemeClr val="tx1"/>
              </a:solidFill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2" b="19691"/>
          <a:stretch>
            <a:fillRect/>
          </a:stretch>
        </p:blipFill>
        <p:spPr bwMode="auto">
          <a:xfrm>
            <a:off x="3189288" y="117475"/>
            <a:ext cx="3414712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b="11188"/>
          <a:stretch>
            <a:fillRect/>
          </a:stretch>
        </p:blipFill>
        <p:spPr bwMode="auto">
          <a:xfrm>
            <a:off x="5267420" y="2924944"/>
            <a:ext cx="3876579" cy="37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DTodd\Desktop\Mission photos\IMG_0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/>
          <a:stretch>
            <a:fillRect/>
          </a:stretch>
        </p:blipFill>
        <p:spPr bwMode="auto">
          <a:xfrm>
            <a:off x="6580188" y="260350"/>
            <a:ext cx="256381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2276872"/>
            <a:ext cx="82073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2800" b="1" kern="0" dirty="0" smtClean="0"/>
              <a:t>Pacific Energy Conference Outcomes</a:t>
            </a:r>
            <a:r>
              <a:rPr lang="en-NZ" altLang="en-US" kern="0" dirty="0" smtClean="0"/>
              <a:t/>
            </a:r>
            <a:br>
              <a:rPr lang="en-NZ" altLang="en-US" kern="0" dirty="0" smtClean="0"/>
            </a:br>
            <a:endParaRPr lang="en-GB" altLang="en-US" kern="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945" y="2367830"/>
            <a:ext cx="8207375" cy="43244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15631" y="2708920"/>
            <a:ext cx="8640960" cy="367283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NZ" altLang="en-US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NZ" b="0" dirty="0">
                <a:solidFill>
                  <a:schemeClr val="tx1"/>
                </a:solidFill>
              </a:rPr>
              <a:t>New Zealand and the European Union </a:t>
            </a:r>
            <a:r>
              <a:rPr lang="en-NZ" b="0" dirty="0" smtClean="0">
                <a:solidFill>
                  <a:schemeClr val="tx1"/>
                </a:solidFill>
              </a:rPr>
              <a:t>hosted the Pacific Energy Conference, 7</a:t>
            </a:r>
            <a:r>
              <a:rPr lang="en-NZ" b="0" baseline="30000" dirty="0" smtClean="0">
                <a:solidFill>
                  <a:schemeClr val="tx1"/>
                </a:solidFill>
              </a:rPr>
              <a:t>th</a:t>
            </a:r>
            <a:r>
              <a:rPr lang="en-NZ" b="0" dirty="0" smtClean="0">
                <a:solidFill>
                  <a:schemeClr val="tx1"/>
                </a:solidFill>
              </a:rPr>
              <a:t> June 2016. </a:t>
            </a:r>
          </a:p>
          <a:p>
            <a:pPr eaLnBrk="1" hangingPunct="1">
              <a:buFontTx/>
              <a:buChar char="•"/>
            </a:pPr>
            <a:r>
              <a:rPr lang="en-NZ" b="0" dirty="0" smtClean="0">
                <a:solidFill>
                  <a:schemeClr val="tx1"/>
                </a:solidFill>
              </a:rPr>
              <a:t>Donors committed </a:t>
            </a:r>
            <a:r>
              <a:rPr lang="en-NZ" b="0" dirty="0">
                <a:solidFill>
                  <a:schemeClr val="tx1"/>
                </a:solidFill>
              </a:rPr>
              <a:t>over $1 </a:t>
            </a:r>
            <a:r>
              <a:rPr lang="en-NZ" b="0" dirty="0" smtClean="0">
                <a:solidFill>
                  <a:schemeClr val="tx1"/>
                </a:solidFill>
              </a:rPr>
              <a:t>billion by 2024 for </a:t>
            </a:r>
            <a:r>
              <a:rPr lang="en-NZ" b="0" dirty="0">
                <a:solidFill>
                  <a:schemeClr val="tx1"/>
                </a:solidFill>
              </a:rPr>
              <a:t>sustainable energy projects in the </a:t>
            </a:r>
            <a:r>
              <a:rPr lang="en-NZ" b="0" dirty="0" smtClean="0">
                <a:solidFill>
                  <a:schemeClr val="tx1"/>
                </a:solidFill>
              </a:rPr>
              <a:t>Pacific</a:t>
            </a:r>
          </a:p>
          <a:p>
            <a:pPr eaLnBrk="1" hangingPunct="1">
              <a:buFontTx/>
              <a:buChar char="•"/>
            </a:pPr>
            <a:endParaRPr lang="en-NZ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NZ" b="0" dirty="0" smtClean="0">
                <a:solidFill>
                  <a:schemeClr val="tx1"/>
                </a:solidFill>
              </a:rPr>
              <a:t>Pacific Energy Conference ambitions include support for: </a:t>
            </a:r>
          </a:p>
          <a:p>
            <a:pPr marL="0" indent="0" eaLnBrk="1" hangingPunct="1"/>
            <a:r>
              <a:rPr lang="en-NZ" b="0" dirty="0" smtClean="0">
                <a:solidFill>
                  <a:schemeClr val="tx1"/>
                </a:solidFill>
              </a:rPr>
              <a:t>     -  Polynesia </a:t>
            </a:r>
            <a:r>
              <a:rPr lang="en-NZ" b="0" dirty="0">
                <a:solidFill>
                  <a:schemeClr val="tx1"/>
                </a:solidFill>
              </a:rPr>
              <a:t>to achieve </a:t>
            </a:r>
            <a:r>
              <a:rPr lang="en-NZ" b="0" dirty="0" smtClean="0">
                <a:solidFill>
                  <a:schemeClr val="tx1"/>
                </a:solidFill>
              </a:rPr>
              <a:t>&gt;50% </a:t>
            </a:r>
            <a:r>
              <a:rPr lang="en-NZ" b="0" dirty="0">
                <a:solidFill>
                  <a:schemeClr val="tx1"/>
                </a:solidFill>
              </a:rPr>
              <a:t>renewable energy by </a:t>
            </a:r>
            <a:r>
              <a:rPr lang="en-NZ" b="0" dirty="0" smtClean="0">
                <a:solidFill>
                  <a:schemeClr val="tx1"/>
                </a:solidFill>
              </a:rPr>
              <a:t>2024;</a:t>
            </a:r>
          </a:p>
          <a:p>
            <a:pPr marL="0" indent="0" eaLnBrk="1" hangingPunct="1"/>
            <a:r>
              <a:rPr lang="en-NZ" b="0" dirty="0">
                <a:solidFill>
                  <a:schemeClr val="tx1"/>
                </a:solidFill>
              </a:rPr>
              <a:t> </a:t>
            </a:r>
            <a:r>
              <a:rPr lang="en-NZ" b="0" dirty="0" smtClean="0">
                <a:solidFill>
                  <a:schemeClr val="tx1"/>
                </a:solidFill>
              </a:rPr>
              <a:t>    -  Melanesia provide </a:t>
            </a:r>
            <a:r>
              <a:rPr lang="en-NZ" b="0" dirty="0">
                <a:solidFill>
                  <a:schemeClr val="tx1"/>
                </a:solidFill>
              </a:rPr>
              <a:t>access to electricity </a:t>
            </a:r>
            <a:r>
              <a:rPr lang="en-NZ" b="0" dirty="0" smtClean="0">
                <a:solidFill>
                  <a:schemeClr val="tx1"/>
                </a:solidFill>
              </a:rPr>
              <a:t>to </a:t>
            </a:r>
            <a:r>
              <a:rPr lang="en-NZ" b="0" dirty="0" err="1" smtClean="0">
                <a:solidFill>
                  <a:schemeClr val="tx1"/>
                </a:solidFill>
              </a:rPr>
              <a:t>approx</a:t>
            </a:r>
            <a:r>
              <a:rPr lang="en-NZ" b="0" dirty="0" smtClean="0">
                <a:solidFill>
                  <a:schemeClr val="tx1"/>
                </a:solidFill>
              </a:rPr>
              <a:t> </a:t>
            </a:r>
            <a:r>
              <a:rPr lang="en-NZ" b="0" dirty="0">
                <a:solidFill>
                  <a:schemeClr val="tx1"/>
                </a:solidFill>
              </a:rPr>
              <a:t>1 million </a:t>
            </a:r>
            <a:r>
              <a:rPr lang="en-NZ" b="0" dirty="0" smtClean="0">
                <a:solidFill>
                  <a:schemeClr val="tx1"/>
                </a:solidFill>
              </a:rPr>
              <a:t>people;</a:t>
            </a:r>
          </a:p>
          <a:p>
            <a:pPr marL="0" indent="0" eaLnBrk="1" hangingPunct="1"/>
            <a:r>
              <a:rPr lang="en-NZ" b="0" dirty="0">
                <a:solidFill>
                  <a:schemeClr val="tx1"/>
                </a:solidFill>
              </a:rPr>
              <a:t> </a:t>
            </a:r>
            <a:r>
              <a:rPr lang="en-NZ" b="0" dirty="0" smtClean="0">
                <a:solidFill>
                  <a:schemeClr val="tx1"/>
                </a:solidFill>
              </a:rPr>
              <a:t>    -  Micronesia to </a:t>
            </a:r>
            <a:r>
              <a:rPr lang="en-NZ" b="0" dirty="0">
                <a:solidFill>
                  <a:schemeClr val="tx1"/>
                </a:solidFill>
              </a:rPr>
              <a:t>double </a:t>
            </a:r>
            <a:r>
              <a:rPr lang="en-NZ" b="0" dirty="0" smtClean="0">
                <a:solidFill>
                  <a:schemeClr val="tx1"/>
                </a:solidFill>
              </a:rPr>
              <a:t>renewable </a:t>
            </a:r>
            <a:r>
              <a:rPr lang="en-NZ" b="0" dirty="0">
                <a:solidFill>
                  <a:schemeClr val="tx1"/>
                </a:solidFill>
              </a:rPr>
              <a:t>energy generation</a:t>
            </a:r>
            <a:r>
              <a:rPr lang="en-NZ" b="0" dirty="0" smtClean="0"/>
              <a:t>.</a:t>
            </a:r>
          </a:p>
          <a:p>
            <a:pPr marL="0" indent="0" eaLnBrk="1" hangingPunct="1"/>
            <a:r>
              <a:rPr lang="en-NZ" b="0" dirty="0"/>
              <a:t> </a:t>
            </a:r>
            <a:r>
              <a:rPr lang="en-NZ" b="0" dirty="0" smtClean="0"/>
              <a:t>    </a:t>
            </a:r>
          </a:p>
          <a:p>
            <a:pPr marL="0" indent="0" eaLnBrk="1" hangingPunct="1"/>
            <a:endParaRPr lang="en-NZ" b="0" dirty="0" smtClean="0"/>
          </a:p>
          <a:p>
            <a:pPr eaLnBrk="1" hangingPunct="1">
              <a:buFontTx/>
              <a:buChar char="•"/>
            </a:pPr>
            <a:endParaRPr lang="en-NZ" alt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4" y="188640"/>
            <a:ext cx="4536504" cy="17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2276872"/>
            <a:ext cx="82073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2800" b="1" kern="0" dirty="0" smtClean="0"/>
              <a:t>Pacific Energy Conference Themes</a:t>
            </a:r>
            <a:r>
              <a:rPr lang="en-NZ" altLang="en-US" kern="0" dirty="0" smtClean="0"/>
              <a:t/>
            </a:r>
            <a:br>
              <a:rPr lang="en-NZ" altLang="en-US" kern="0" dirty="0" smtClean="0"/>
            </a:br>
            <a:endParaRPr lang="en-GB" altLang="en-US" kern="0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2854" y="2868468"/>
            <a:ext cx="8640960" cy="367283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NZ" altLang="en-US" b="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b="0" dirty="0" smtClean="0">
                <a:solidFill>
                  <a:schemeClr val="tx1"/>
                </a:solidFill>
              </a:rPr>
              <a:t>Conference themes </a:t>
            </a:r>
            <a:r>
              <a:rPr lang="en-NZ" b="0" dirty="0">
                <a:solidFill>
                  <a:schemeClr val="tx1"/>
                </a:solidFill>
              </a:rPr>
              <a:t>recognised the benefits of </a:t>
            </a:r>
            <a:r>
              <a:rPr lang="en-NZ" b="0" dirty="0" smtClean="0">
                <a:solidFill>
                  <a:schemeClr val="tx1"/>
                </a:solidFill>
              </a:rPr>
              <a:t>increasing focus on climate </a:t>
            </a:r>
            <a:r>
              <a:rPr lang="en-NZ" b="0" dirty="0">
                <a:solidFill>
                  <a:schemeClr val="tx1"/>
                </a:solidFill>
              </a:rPr>
              <a:t>finance, sustainable transport and sustainable </a:t>
            </a:r>
            <a:r>
              <a:rPr lang="en-NZ" b="0" dirty="0" smtClean="0">
                <a:solidFill>
                  <a:schemeClr val="tx1"/>
                </a:solidFill>
              </a:rPr>
              <a:t>agriculture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NZ" b="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b="0" dirty="0" smtClean="0">
                <a:solidFill>
                  <a:schemeClr val="tx1"/>
                </a:solidFill>
              </a:rPr>
              <a:t>A ‘Blue Book’ or Pacific Energy Country Profiles book was published to provide a snapshot of each countries progress since the 2013 Pacific Energy Summit and proposed projects for private sector </a:t>
            </a:r>
            <a:r>
              <a:rPr lang="en-NZ" b="0" dirty="0">
                <a:solidFill>
                  <a:schemeClr val="tx1"/>
                </a:solidFill>
              </a:rPr>
              <a:t>/</a:t>
            </a:r>
            <a:r>
              <a:rPr lang="en-NZ" b="0" dirty="0" smtClean="0">
                <a:solidFill>
                  <a:schemeClr val="tx1"/>
                </a:solidFill>
              </a:rPr>
              <a:t>donor investment.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NZ" b="0" dirty="0"/>
          </a:p>
          <a:p>
            <a:pPr marL="0" indent="0" eaLnBrk="1" hangingPunct="1"/>
            <a:endParaRPr lang="en-NZ" b="0" dirty="0" smtClean="0"/>
          </a:p>
          <a:p>
            <a:pPr algn="ctr" eaLnBrk="1" hangingPunct="1">
              <a:buFontTx/>
              <a:buChar char="•"/>
            </a:pPr>
            <a:endParaRPr lang="en-NZ" alt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57" y="188640"/>
            <a:ext cx="4424536" cy="17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0740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41300"/>
            <a:ext cx="4060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736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2471738" y="223838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624124" y="5733256"/>
            <a:ext cx="7993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ts val="400"/>
              </a:spcBef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Font typeface="Franklin Gothic Book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NZ" altLang="en-US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2347" y="2348880"/>
            <a:ext cx="82073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5798D4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NZ" altLang="en-US" kern="0" dirty="0" smtClean="0"/>
              <a:t/>
            </a:r>
            <a:br>
              <a:rPr lang="en-NZ" altLang="en-US" kern="0" dirty="0" smtClean="0"/>
            </a:br>
            <a:r>
              <a:rPr lang="en-NZ" altLang="en-US" b="1" kern="0" dirty="0" smtClean="0"/>
              <a:t>New Zealand Commitment</a:t>
            </a:r>
            <a:r>
              <a:rPr lang="en-NZ" altLang="en-US" kern="0" dirty="0" smtClean="0"/>
              <a:t/>
            </a:r>
            <a:br>
              <a:rPr lang="en-NZ" altLang="en-US" kern="0" dirty="0" smtClean="0"/>
            </a:br>
            <a:endParaRPr lang="en-NZ" altLang="en-US" kern="0" dirty="0" smtClean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9553" y="2916018"/>
            <a:ext cx="8072030" cy="28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1150" indent="-311150"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631825" indent="-266700"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1150" algn="l"/>
                <a:tab pos="758825" algn="l"/>
                <a:tab pos="1208088" algn="l"/>
                <a:tab pos="1657350" algn="l"/>
                <a:tab pos="2106613" algn="l"/>
                <a:tab pos="2555875" algn="l"/>
                <a:tab pos="3005138" algn="l"/>
                <a:tab pos="3454400" algn="l"/>
                <a:tab pos="3903663" algn="l"/>
                <a:tab pos="4352925" algn="l"/>
                <a:tab pos="4802188" algn="l"/>
                <a:tab pos="5251450" algn="l"/>
                <a:tab pos="5700713" algn="l"/>
                <a:tab pos="6149975" algn="l"/>
                <a:tab pos="6599238" algn="l"/>
                <a:tab pos="7048500" algn="l"/>
                <a:tab pos="7497763" algn="l"/>
                <a:tab pos="7947025" algn="l"/>
                <a:tab pos="8396288" algn="l"/>
                <a:tab pos="8845550" algn="l"/>
                <a:tab pos="9294813" algn="l"/>
              </a:tabLst>
              <a:defRPr b="1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indent="0"/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New</a:t>
            </a:r>
            <a:r>
              <a:rPr lang="en-NZ" sz="2000" b="0" dirty="0">
                <a:solidFill>
                  <a:schemeClr val="tx1"/>
                </a:solidFill>
                <a:latin typeface="+mj-lt"/>
              </a:rPr>
              <a:t> Zealand </a:t>
            </a:r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has committed </a:t>
            </a:r>
            <a:r>
              <a:rPr lang="en-NZ" sz="2000" b="0" dirty="0">
                <a:solidFill>
                  <a:schemeClr val="tx1"/>
                </a:solidFill>
                <a:latin typeface="+mj-lt"/>
              </a:rPr>
              <a:t>$100 million to energy projects in 10 Pacific countries, 2016-2024. </a:t>
            </a:r>
            <a:endParaRPr lang="en-NZ" sz="2000" b="0" dirty="0" smtClean="0">
              <a:solidFill>
                <a:schemeClr val="tx1"/>
              </a:solidFill>
              <a:latin typeface="+mj-lt"/>
            </a:endParaRPr>
          </a:p>
          <a:p>
            <a:pPr marL="0" indent="0"/>
            <a:endParaRPr lang="en-NZ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Melanesia</a:t>
            </a:r>
            <a:r>
              <a:rPr lang="en-NZ" sz="2000" b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Increase </a:t>
            </a:r>
            <a:r>
              <a:rPr lang="en-NZ" sz="2000" b="0" dirty="0">
                <a:solidFill>
                  <a:schemeClr val="tx1"/>
                </a:solidFill>
                <a:latin typeface="+mj-lt"/>
              </a:rPr>
              <a:t>access to electricity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Polynesia: Encourage private sector investment, technical assistance, regulatory amendments</a:t>
            </a:r>
            <a:endParaRPr lang="en-NZ" sz="2000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Micronesia:  Increase renewable energy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b="0" dirty="0" smtClean="0">
                <a:solidFill>
                  <a:schemeClr val="tx1"/>
                </a:solidFill>
                <a:latin typeface="+mj-lt"/>
              </a:rPr>
              <a:t>Partnerships: Focus on existing and new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 Programme Powerpoint FINAL">
  <a:themeElements>
    <a:clrScheme name="Aid Programme Powerpoint FIN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4C43A"/>
      </a:accent1>
      <a:accent2>
        <a:srgbClr val="5798D4"/>
      </a:accent2>
      <a:accent3>
        <a:srgbClr val="FFFFFF"/>
      </a:accent3>
      <a:accent4>
        <a:srgbClr val="000000"/>
      </a:accent4>
      <a:accent5>
        <a:srgbClr val="C8DEAE"/>
      </a:accent5>
      <a:accent6>
        <a:srgbClr val="4E89C0"/>
      </a:accent6>
      <a:hlink>
        <a:srgbClr val="7B0078"/>
      </a:hlink>
      <a:folHlink>
        <a:srgbClr val="CAE29D"/>
      </a:folHlink>
    </a:clrScheme>
    <a:fontScheme name="Aid Programme Powerpoint FINA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59595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59595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id Programme Powerpoint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d Programme Powerpoint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d Programme Powerpoint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d Programme Powerpoint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d Programme Powerpoint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d Programme Powerpoint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d Programme Powerpoint FIN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C43A"/>
        </a:accent1>
        <a:accent2>
          <a:srgbClr val="5798D4"/>
        </a:accent2>
        <a:accent3>
          <a:srgbClr val="FFFFFF"/>
        </a:accent3>
        <a:accent4>
          <a:srgbClr val="000000"/>
        </a:accent4>
        <a:accent5>
          <a:srgbClr val="C8DEAE"/>
        </a:accent5>
        <a:accent6>
          <a:srgbClr val="4E89C0"/>
        </a:accent6>
        <a:hlink>
          <a:srgbClr val="7B0078"/>
        </a:hlink>
        <a:folHlink>
          <a:srgbClr val="CAE2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Z Aid Green">
  <a:themeElements>
    <a:clrScheme name="NZ Aid Gre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4C43A"/>
      </a:accent1>
      <a:accent2>
        <a:srgbClr val="5798D4"/>
      </a:accent2>
      <a:accent3>
        <a:srgbClr val="FFFFFF"/>
      </a:accent3>
      <a:accent4>
        <a:srgbClr val="000000"/>
      </a:accent4>
      <a:accent5>
        <a:srgbClr val="C8DEAE"/>
      </a:accent5>
      <a:accent6>
        <a:srgbClr val="4E89C0"/>
      </a:accent6>
      <a:hlink>
        <a:srgbClr val="7B0078"/>
      </a:hlink>
      <a:folHlink>
        <a:srgbClr val="CAE29D"/>
      </a:folHlink>
    </a:clrScheme>
    <a:fontScheme name="NZ Aid 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59595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595959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NZ Aid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 Aid 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 Aid 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 Aid 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 Aid 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 Aid 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 Aid Gre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C43A"/>
        </a:accent1>
        <a:accent2>
          <a:srgbClr val="5798D4"/>
        </a:accent2>
        <a:accent3>
          <a:srgbClr val="FFFFFF"/>
        </a:accent3>
        <a:accent4>
          <a:srgbClr val="000000"/>
        </a:accent4>
        <a:accent5>
          <a:srgbClr val="C8DEAE"/>
        </a:accent5>
        <a:accent6>
          <a:srgbClr val="4E89C0"/>
        </a:accent6>
        <a:hlink>
          <a:srgbClr val="7B0078"/>
        </a:hlink>
        <a:folHlink>
          <a:srgbClr val="CAE2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id Program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?mso-contentType ?>
<p:Policy xmlns:p="office.server.policy" id="" local="true">
  <p:Name>MFAT GDM Base Document</p:Name>
  <p:Description/>
  <p:Statement/>
  <p:PolicyItems>
    <p:PolicyItem featureId="Microsoft.Office.RecordsManagement.PolicyFeatures.Expiration" staticId="0x01010077AA9D1CFFA240DC80DAD99CA5F5CD00|-1830060468" UniqueId="4158fc44-a2e0-4288-baed-b616d7c49c01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18</number>
                  <property>Modified</property>
                  <propertyId>28cf69c5-fa48-462a-b5cd-27b6f9d2bd5f</propertyId>
                  <period>months</period>
                </formula>
                <action type="workflow" id="6d7823b6-c5b7-4800-ab30-a78d8473d340"/>
              </data>
            </stages>
          </Schedule>
        </Schedules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lank Document" ma:contentTypeID="0x01010077AA9D1CFFA240DC80DAD99CA5F5CD00002DAE8431F8B6400CAA222602BDDA92B8001F451B5904EF774C9BA7313E22D21A86" ma:contentTypeVersion="17" ma:contentTypeDescription="Blank Document" ma:contentTypeScope="" ma:versionID="4a92a1701fd2ea9cb1a2ba030276b6fa">
  <xsd:schema xmlns:xsd="http://www.w3.org/2001/XMLSchema" xmlns:xs="http://www.w3.org/2001/XMLSchema" xmlns:p="http://schemas.microsoft.com/office/2006/metadata/properties" xmlns:ns1="http://schemas.microsoft.com/sharepoint/v3" xmlns:ns2="3239b212-6f94-4b8a-a2da-8b57175d6a32" xmlns:ns4="http://schemas.microsoft.com/sharepoint/v4" targetNamespace="http://schemas.microsoft.com/office/2006/metadata/properties" ma:root="true" ma:fieldsID="c2de97b1532a44967ad475eb4d1e213c" ns1:_="" ns2:_="" ns4:_="">
    <xsd:import namespace="http://schemas.microsoft.com/sharepoint/v3"/>
    <xsd:import namespace="3239b212-6f94-4b8a-a2da-8b57175d6a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sCoveringDocument" minOccurs="0"/>
                <xsd:element ref="ns2:AuthorDivisionPost" minOccurs="0"/>
                <xsd:element ref="ns2:RelatedDocuments" minOccurs="0"/>
                <xsd:element ref="ns2:a2ecf41d8355489e904c4f363828f1b7" minOccurs="0"/>
                <xsd:element ref="ns2:m7d8bdf464cb42f0a3c3d39d31c82072" minOccurs="0"/>
                <xsd:element ref="ns2:l5baa22ceebd46ea8e3732e81be971e4" minOccurs="0"/>
                <xsd:element ref="ns2:o3a06977fe844c3db2132313dc460602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f66ac87dba4c4572b2454500b6eda7f8" minOccurs="0"/>
                <xsd:element ref="ns2:oc340c087189434b8fe55ccfe4faa400" minOccurs="0"/>
                <xsd:element ref="ns4:IconOverlay" minOccurs="0"/>
                <xsd:element ref="ns2:nd55ca4eda9d4d25b8024d861fbe6706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6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9b212-6f94-4b8a-a2da-8b57175d6a32" elementFormDefault="qualified">
    <xsd:import namespace="http://schemas.microsoft.com/office/2006/documentManagement/types"/>
    <xsd:import namespace="http://schemas.microsoft.com/office/infopath/2007/PartnerControls"/>
    <xsd:element name="IsCoveringDocument" ma:index="4" nillable="true" ma:displayName="Is Covering Document" ma:description="" ma:internalName="IsCoveringDocument">
      <xsd:simpleType>
        <xsd:restriction base="dms:Boolean"/>
      </xsd:simpleType>
    </xsd:element>
    <xsd:element name="AuthorDivisionPost" ma:index="6" nillable="true" ma:displayName="Author Division/Post" ma:description="Division/Post of document author populated by workflow" ma:internalName="AuthorDivisionPost">
      <xsd:simpleType>
        <xsd:restriction base="dms:Text"/>
      </xsd:simpleType>
    </xsd:element>
    <xsd:element name="RelatedDocuments" ma:index="9" nillable="true" ma:displayName="Related Documents" ma:description="" ma:internalName="RelatedDocuments">
      <xsd:simpleType>
        <xsd:restriction base="dms:Note"/>
      </xsd:simpleType>
    </xsd:element>
    <xsd:element name="a2ecf41d8355489e904c4f363828f1b7" ma:index="11" nillable="true" ma:taxonomy="true" ma:internalName="a2ecf41d8355489e904c4f363828f1b7" ma:taxonomyFieldName="SecurityCaveat" ma:displayName="Security Caveat" ma:fieldId="{a2ecf41d-8355-489e-904c-4f363828f1b7}" ma:taxonomyMulti="true" ma:sspId="d40f951a-0e91-4979-b35b-8d7b343b6be0" ma:termSetId="409c3a70-087d-40a9-afa0-b3994a4d50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d8bdf464cb42f0a3c3d39d31c82072" ma:index="14" nillable="true" ma:taxonomy="true" ma:internalName="m7d8bdf464cb42f0a3c3d39d31c82072" ma:taxonomyFieldName="CoveringClassification" ma:displayName="Covering Classification" ma:fieldId="{67d8bdf4-64cb-42f0-a3c3-d39d31c82072}" ma:sspId="d40f951a-0e91-4979-b35b-8d7b343b6be0" ma:termSetId="f06ce1cc-308f-4641-8c53-cc95e26232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5baa22ceebd46ea8e3732e81be971e4" ma:index="18" nillable="true" ma:taxonomy="true" ma:internalName="l5baa22ceebd46ea8e3732e81be971e4" ma:taxonomyFieldName="Topic" ma:displayName="Topic" ma:indexed="true" ma:default="" ma:fieldId="{55baa22c-eebd-46ea-8e37-32e81be971e4}" ma:sspId="d40f951a-0e91-4979-b35b-8d7b343b6be0" ma:termSetId="d0c9ebfd-bc9f-4a66-a758-79f06901dadc" ma:anchorId="6d29c259-51fb-42e1-b22d-8557464d26d4" ma:open="false" ma:isKeyword="false">
      <xsd:complexType>
        <xsd:sequence>
          <xsd:element ref="pc:Terms" minOccurs="0" maxOccurs="1"/>
        </xsd:sequence>
      </xsd:complexType>
    </xsd:element>
    <xsd:element name="o3a06977fe844c3db2132313dc460602" ma:index="19" ma:taxonomy="true" ma:internalName="o3a06977fe844c3db2132313dc460602" ma:taxonomyFieldName="SecurityClassification" ma:displayName="Security Classification" ma:readOnly="false" ma:fieldId="{83a06977-fe84-4c3d-b213-2313dc460602}" ma:sspId="d40f951a-0e91-4979-b35b-8d7b343b6be0" ma:termSetId="3d3594da-daa1-466a-80e6-3315e73f53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description="" ma:hidden="true" ma:list="{989d29c2-f860-4e48-847e-876bd3f15872}" ma:internalName="TaxCatchAllLabel" ma:readOnly="true" ma:showField="CatchAllDataLabel" ma:web="3239b212-6f94-4b8a-a2da-8b57175d6a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66ac87dba4c4572b2454500b6eda7f8" ma:index="28" nillable="true" ma:taxonomy="true" ma:internalName="f66ac87dba4c4572b2454500b6eda7f8" ma:taxonomyFieldName="FinancialYear" ma:displayName="Financial Year" ma:fieldId="{f66ac87d-ba4c-4572-b245-4500b6eda7f8}" ma:sspId="d40f951a-0e91-4979-b35b-8d7b343b6be0" ma:termSetId="cec56570-7c7e-405f-ba23-a0d8561221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340c087189434b8fe55ccfe4faa400" ma:index="30" nillable="true" ma:taxonomy="true" ma:internalName="oc340c087189434b8fe55ccfe4faa400" ma:taxonomyFieldName="Programme" ma:displayName="Programme" ma:default="335;#Economic Development Programme|3ade3022-1d08-47b0-bbe6-fb665d064136" ma:fieldId="{8c340c08-7189-434b-8fe5-5ccfe4faa400}" ma:sspId="d40f951a-0e91-4979-b35b-8d7b343b6be0" ma:termSetId="410184bc-f205-4e6e-9f75-d10bbe768d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55ca4eda9d4d25b8024d861fbe6706" ma:index="34" nillable="true" ma:taxonomy="true" ma:internalName="nd55ca4eda9d4d25b8024d861fbe6706" ma:taxonomyFieldName="Activity" ma:displayName="Activity" ma:default="" ma:fieldId="{7d55ca4e-da9d-4d25-b802-4d861fbe6706}" ma:sspId="d40f951a-0e91-4979-b35b-8d7b343b6be0" ma:termSetId="d0c9ebfd-bc9f-4a66-a758-79f06901dadc" ma:anchorId="a3562508-0747-4dfa-a55e-b88bd9bc31d8" ma:open="false" ma:isKeyword="false">
      <xsd:complexType>
        <xsd:sequence>
          <xsd:element ref="pc:Terms" minOccurs="0" maxOccurs="1"/>
        </xsd:sequence>
      </xsd:complexType>
    </xsd:element>
    <xsd:element name="TaxCatchAll" ma:index="36" nillable="true" ma:displayName="Taxonomy Catch All Column" ma:description="" ma:hidden="true" ma:list="{989d29c2-f860-4e48-847e-876bd3f15872}" ma:internalName="TaxCatchAll" ma:showField="CatchAllData" ma:web="3239b212-6f94-4b8a-a2da-8b57175d6a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7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340c087189434b8fe55ccfe4faa400 xmlns="3239b212-6f94-4b8a-a2da-8b57175d6a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Economic Development Programme</TermName>
          <TermId xmlns="http://schemas.microsoft.com/office/infopath/2007/PartnerControls">3ade3022-1d08-47b0-bbe6-fb665d064136</TermId>
        </TermInfo>
      </Terms>
    </oc340c087189434b8fe55ccfe4faa400>
    <l5baa22ceebd46ea8e3732e81be971e4 xmlns="3239b212-6f94-4b8a-a2da-8b57175d6a32">
      <Terms xmlns="http://schemas.microsoft.com/office/infopath/2007/PartnerControls"/>
    </l5baa22ceebd46ea8e3732e81be971e4>
    <o3a06977fe844c3db2132313dc460602 xmlns="3239b212-6f94-4b8a-a2da-8b57175d6a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738a72fd-0042-476f-991b-551c05ade48c</TermId>
        </TermInfo>
      </Terms>
    </o3a06977fe844c3db2132313dc460602>
    <IconOverlay xmlns="http://schemas.microsoft.com/sharepoint/v4" xsi:nil="true"/>
    <nd55ca4eda9d4d25b8024d861fbe6706 xmlns="3239b212-6f94-4b8a-a2da-8b57175d6a32">
      <Terms xmlns="http://schemas.microsoft.com/office/infopath/2007/PartnerControls"/>
    </nd55ca4eda9d4d25b8024d861fbe6706>
    <a2ecf41d8355489e904c4f363828f1b7 xmlns="3239b212-6f94-4b8a-a2da-8b57175d6a32">
      <Terms xmlns="http://schemas.microsoft.com/office/infopath/2007/PartnerControls"/>
    </a2ecf41d8355489e904c4f363828f1b7>
    <TaxCatchAll xmlns="3239b212-6f94-4b8a-a2da-8b57175d6a32">
      <Value>335</Value>
      <Value>344</Value>
    </TaxCatchAll>
    <AuthorDivisionPost xmlns="3239b212-6f94-4b8a-a2da-8b57175d6a32">IDG, SED</AuthorDivisionPost>
    <m7d8bdf464cb42f0a3c3d39d31c82072 xmlns="3239b212-6f94-4b8a-a2da-8b57175d6a32">
      <Terms xmlns="http://schemas.microsoft.com/office/infopath/2007/PartnerControls"/>
    </m7d8bdf464cb42f0a3c3d39d31c82072>
    <f66ac87dba4c4572b2454500b6eda7f8 xmlns="3239b212-6f94-4b8a-a2da-8b57175d6a32">
      <Terms xmlns="http://schemas.microsoft.com/office/infopath/2007/PartnerControls"/>
    </f66ac87dba4c4572b2454500b6eda7f8>
    <RelatedDocuments xmlns="3239b212-6f94-4b8a-a2da-8b57175d6a32" xsi:nil="true"/>
    <IsCoveringDocument xmlns="3239b212-6f94-4b8a-a2da-8b57175d6a32">false</IsCoveringDocument>
    <_dlc_DocId xmlns="3239b212-6f94-4b8a-a2da-8b57175d6a32">INTD-136-2222</_dlc_DocId>
    <_dlc_DocIdUrl xmlns="3239b212-6f94-4b8a-a2da-8b57175d6a32">
      <Url>http://o-wln-gdm/Functions/InternationalDevelopment/Programmes-Multi-CountryThematic/EconomicDevelopmentProgramme/_layouts/DocIdRedir.aspx?ID=INTD-136-2222</Url>
      <Description>INTD-136-2222</Description>
    </_dlc_DocIdUrl>
    <_dlc_ExpireDate xmlns="http://schemas.microsoft.com/sharepoint/v3">2018-01-29T04:54:49+00:00</_dlc_ExpireDate>
    <_dlc_ExpireDateSave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0E8079-9C77-49DE-92F0-030AC0D55CE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381C14-CF00-43CF-AE99-4BE23C81899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A9111EA-6C88-4B0C-9D55-85C3F56D2E66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CA270CFE-A9BD-493C-8639-8E06DB1D1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39b212-6f94-4b8a-a2da-8b57175d6a3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9FDAFFA-E7E8-4194-AEB3-8B1C217DF2FD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1FB56644-A667-4F0E-A29F-4E1E7EDA02FB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sharepoint/v4"/>
    <ds:schemaRef ds:uri="3239b212-6f94-4b8a-a2da-8b57175d6a3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 Programme Powerpoint FINAL</Template>
  <TotalTime>3062</TotalTime>
  <Words>319</Words>
  <Application>Microsoft Office PowerPoint</Application>
  <PresentationFormat>On-screen Show (4:3)</PresentationFormat>
  <Paragraphs>107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Aid Programme Powerpoint FINAL</vt:lpstr>
      <vt:lpstr>NZ Aid Green</vt:lpstr>
      <vt:lpstr>Aid Programme</vt:lpstr>
      <vt:lpstr>PowerPoint Presentation</vt:lpstr>
      <vt:lpstr>New Zealand Aid funding by region</vt:lpstr>
      <vt:lpstr>NZ Aid Programme Strategy</vt:lpstr>
      <vt:lpstr>Since 2013 NZ has committed &gt;$100m to support 25 projects in 8 countries. 14 projects completed in:</vt:lpstr>
      <vt:lpstr>Tuvalu and Cook Islands </vt:lpstr>
      <vt:lpstr>Samoa and Tonga </vt:lpstr>
      <vt:lpstr>PowerPoint Presentation</vt:lpstr>
      <vt:lpstr>PowerPoint Presentation</vt:lpstr>
      <vt:lpstr>PowerPoint Presentation</vt:lpstr>
    </vt:vector>
  </TitlesOfParts>
  <Company>Ministry of Foreign Affairs and Trade, New Zealand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2016 New Zealand Presentation August 2016</dc:title>
  <dc:creator>kimma</dc:creator>
  <cp:lastModifiedBy>MFAT</cp:lastModifiedBy>
  <cp:revision>167</cp:revision>
  <cp:lastPrinted>2016-11-29T03:16:53Z</cp:lastPrinted>
  <dcterms:created xsi:type="dcterms:W3CDTF">2011-02-24T01:35:45Z</dcterms:created>
  <dcterms:modified xsi:type="dcterms:W3CDTF">2016-12-07T23:16:08Z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AT UnitTaxHTField0">
    <vt:lpwstr>International Development Group|40d5dc69-2d93-4e97-bed1-fd7939757bcc</vt:lpwstr>
  </property>
  <property fmtid="{D5CDD505-2E9C-101B-9397-08002B2CF9AE}" pid="3" name="FunctionTaxHTField0">
    <vt:lpwstr>International Development|a328ecdb-fa32-430e-a35a-63c7494ac67d</vt:lpwstr>
  </property>
  <property fmtid="{D5CDD505-2E9C-101B-9397-08002B2CF9AE}" pid="4" name="Document URL">
    <vt:lpwstr/>
  </property>
  <property fmtid="{D5CDD505-2E9C-101B-9397-08002B2CF9AE}" pid="5" name="Function">
    <vt:lpwstr>1208;#International Development|a328ecdb-fa32-430e-a35a-63c7494ac67d</vt:lpwstr>
  </property>
  <property fmtid="{D5CDD505-2E9C-101B-9397-08002B2CF9AE}" pid="6" name="Sort Order">
    <vt:lpwstr/>
  </property>
  <property fmtid="{D5CDD505-2E9C-101B-9397-08002B2CF9AE}" pid="7" name="Document TypeTaxHTField0">
    <vt:lpwstr>Presentation|42e64291-980f-48c2-891c-41e9dc2d989f</vt:lpwstr>
  </property>
  <property fmtid="{D5CDD505-2E9C-101B-9397-08002B2CF9AE}" pid="8" name="Document Type">
    <vt:lpwstr>1207;#Presentation|42e64291-980f-48c2-891c-41e9dc2d989f</vt:lpwstr>
  </property>
  <property fmtid="{D5CDD505-2E9C-101B-9397-08002B2CF9AE}" pid="9" name="Security Classification">
    <vt:lpwstr>UNCLASSIFIED</vt:lpwstr>
  </property>
  <property fmtid="{D5CDD505-2E9C-101B-9397-08002B2CF9AE}" pid="10" name="MFAT Unit">
    <vt:lpwstr>660;#International Development Group|40d5dc69-2d93-4e97-bed1-fd7939757bcc</vt:lpwstr>
  </property>
  <property fmtid="{D5CDD505-2E9C-101B-9397-08002B2CF9AE}" pid="11" name="Organisation">
    <vt:lpwstr/>
  </property>
  <property fmtid="{D5CDD505-2E9C-101B-9397-08002B2CF9AE}" pid="12" name="Financial Year">
    <vt:lpwstr>2010/11</vt:lpwstr>
  </property>
  <property fmtid="{D5CDD505-2E9C-101B-9397-08002B2CF9AE}" pid="13" name="CategorisationTaxHTField0">
    <vt:lpwstr/>
  </property>
  <property fmtid="{D5CDD505-2E9C-101B-9397-08002B2CF9AE}" pid="14" name="Security Caveat Date">
    <vt:lpwstr/>
  </property>
  <property fmtid="{D5CDD505-2E9C-101B-9397-08002B2CF9AE}" pid="15" name="Document ID">
    <vt:lpwstr/>
  </property>
  <property fmtid="{D5CDD505-2E9C-101B-9397-08002B2CF9AE}" pid="16" name="Division/Post">
    <vt:lpwstr/>
  </property>
  <property fmtid="{D5CDD505-2E9C-101B-9397-08002B2CF9AE}" pid="17" name="File Number">
    <vt:lpwstr/>
  </property>
  <property fmtid="{D5CDD505-2E9C-101B-9397-08002B2CF9AE}" pid="18" name="Security Caveat">
    <vt:lpwstr/>
  </property>
  <property fmtid="{D5CDD505-2E9C-101B-9397-08002B2CF9AE}" pid="19" name="Covering Classification">
    <vt:lpwstr>UNCLASSIFIED</vt:lpwstr>
  </property>
  <property fmtid="{D5CDD505-2E9C-101B-9397-08002B2CF9AE}" pid="20" name="DocsOpen Ref">
    <vt:lpwstr/>
  </property>
  <property fmtid="{D5CDD505-2E9C-101B-9397-08002B2CF9AE}" pid="21" name="MFAT Country">
    <vt:lpwstr/>
  </property>
  <property fmtid="{D5CDD505-2E9C-101B-9397-08002B2CF9AE}" pid="22" name="Grouping">
    <vt:lpwstr/>
  </property>
  <property fmtid="{D5CDD505-2E9C-101B-9397-08002B2CF9AE}" pid="23" name="Categorisation">
    <vt:lpwstr/>
  </property>
  <property fmtid="{D5CDD505-2E9C-101B-9397-08002B2CF9AE}" pid="24" name="_dlc_ExpireDate">
    <vt:lpwstr>2017-01-22T11:22:03Z</vt:lpwstr>
  </property>
  <property fmtid="{D5CDD505-2E9C-101B-9397-08002B2CF9AE}" pid="25" name="ItemRetentionFormula">
    <vt:lpwstr>&lt;formula id="Microsoft.Office.RecordsManagement.PolicyFeatures.Expiration.Formula.BuiltIn"&gt;&lt;number&gt;18&lt;/number&gt;&lt;property&gt;Modified&lt;/property&gt;&lt;propertyId&gt;28cf69c5-fa48-462a-b5cd-27b6f9d2bd5f&lt;/propertyId&gt;&lt;period&gt;months&lt;/period&gt;&lt;/formula&gt;</vt:lpwstr>
  </property>
  <property fmtid="{D5CDD505-2E9C-101B-9397-08002B2CF9AE}" pid="26" name="_dlc_policyId">
    <vt:lpwstr>0x01010077AA9D1CFFA240DC80DAD99CA5F5CD00|-1830060468</vt:lpwstr>
  </property>
  <property fmtid="{D5CDD505-2E9C-101B-9397-08002B2CF9AE}" pid="27" name="_dlc_DocId">
    <vt:lpwstr>INTD-136-1241</vt:lpwstr>
  </property>
  <property fmtid="{D5CDD505-2E9C-101B-9397-08002B2CF9AE}" pid="28" name="_dlc_DocIdItemGuid">
    <vt:lpwstr>7d2ef81e-554c-42b9-93bc-5047b07e3239</vt:lpwstr>
  </property>
  <property fmtid="{D5CDD505-2E9C-101B-9397-08002B2CF9AE}" pid="29" name="_dlc_DocIdUrl">
    <vt:lpwstr>http://o-wln-gdm/Functions/InternationalDevelopment/Programmes-Multi-CountryThematic/EconomicDevelopmentProgramme/_layouts/DocIdRedir.aspx?ID=INTD-136-1241, INTD-136-1241</vt:lpwstr>
  </property>
  <property fmtid="{D5CDD505-2E9C-101B-9397-08002B2CF9AE}" pid="30" name="Activity">
    <vt:lpwstr/>
  </property>
  <property fmtid="{D5CDD505-2E9C-101B-9397-08002B2CF9AE}" pid="31" name="Programme">
    <vt:lpwstr>335;#Economic Development Programme|3ade3022-1d08-47b0-bbe6-fb665d064136</vt:lpwstr>
  </property>
  <property fmtid="{D5CDD505-2E9C-101B-9397-08002B2CF9AE}" pid="32" name="CoveringClassification">
    <vt:lpwstr/>
  </property>
  <property fmtid="{D5CDD505-2E9C-101B-9397-08002B2CF9AE}" pid="33" name="Topic">
    <vt:lpwstr/>
  </property>
  <property fmtid="{D5CDD505-2E9C-101B-9397-08002B2CF9AE}" pid="34" name="SecurityClassification">
    <vt:lpwstr>344;#UNCLASSIFIED|738a72fd-0042-476f-991b-551c05ade48c</vt:lpwstr>
  </property>
  <property fmtid="{D5CDD505-2E9C-101B-9397-08002B2CF9AE}" pid="35" name="SecurityCaveat">
    <vt:lpwstr/>
  </property>
  <property fmtid="{D5CDD505-2E9C-101B-9397-08002B2CF9AE}" pid="36" name="FinancialYear">
    <vt:lpwstr/>
  </property>
  <property fmtid="{D5CDD505-2E9C-101B-9397-08002B2CF9AE}" pid="37" name="RecordPoint_WorkflowType">
    <vt:lpwstr>ActiveSubmitStub</vt:lpwstr>
  </property>
  <property fmtid="{D5CDD505-2E9C-101B-9397-08002B2CF9AE}" pid="38" name="RecordPoint_ActiveItemSiteId">
    <vt:lpwstr>{61fdb365-f545-46c0-9d54-e8350c0de052}</vt:lpwstr>
  </property>
  <property fmtid="{D5CDD505-2E9C-101B-9397-08002B2CF9AE}" pid="39" name="RecordPoint_ActiveItemListId">
    <vt:lpwstr>{ca769b8f-6423-4eb6-9b97-d23de6ec7c18}</vt:lpwstr>
  </property>
  <property fmtid="{D5CDD505-2E9C-101B-9397-08002B2CF9AE}" pid="40" name="RecordPoint_ActiveItemUniqueId">
    <vt:lpwstr>{ad57677b-3766-40e0-9756-30342e1568e9}</vt:lpwstr>
  </property>
  <property fmtid="{D5CDD505-2E9C-101B-9397-08002B2CF9AE}" pid="41" name="RecordPoint_ActiveItemWebId">
    <vt:lpwstr>{23a8d388-2bba-4111-9c4c-632acab52743}</vt:lpwstr>
  </property>
  <property fmtid="{D5CDD505-2E9C-101B-9397-08002B2CF9AE}" pid="42" name="WorkflowChangePath">
    <vt:lpwstr>7b077443-38ee-42a5-975a-ddc46b281606,4;</vt:lpwstr>
  </property>
  <property fmtid="{D5CDD505-2E9C-101B-9397-08002B2CF9AE}" pid="43" name="RecordPoint_SubmissionCompleted">
    <vt:lpwstr>2015-06-12T19:31:55.7766354+12:00</vt:lpwstr>
  </property>
  <property fmtid="{D5CDD505-2E9C-101B-9397-08002B2CF9AE}" pid="44" name="RecordPoint_RecordNumberSubmitted">
    <vt:lpwstr>R0000298683</vt:lpwstr>
  </property>
  <property fmtid="{D5CDD505-2E9C-101B-9397-08002B2CF9AE}" pid="45" name="Order">
    <vt:r8>99600</vt:r8>
  </property>
  <property fmtid="{D5CDD505-2E9C-101B-9397-08002B2CF9AE}" pid="46" name="ContentTypeId">
    <vt:lpwstr>0x01010077AA9D1CFFA240DC80DAD99CA5F5CD00002DAE8431F8B6400CAA222602BDDA92B8001F451B5904EF774C9BA7313E22D21A86</vt:lpwstr>
  </property>
</Properties>
</file>