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51" r:id="rId2"/>
    <p:sldMasterId id="2147483686" r:id="rId3"/>
  </p:sldMasterIdLst>
  <p:notesMasterIdLst>
    <p:notesMasterId r:id="rId33"/>
  </p:notesMasterIdLst>
  <p:handoutMasterIdLst>
    <p:handoutMasterId r:id="rId34"/>
  </p:handoutMasterIdLst>
  <p:sldIdLst>
    <p:sldId id="617" r:id="rId4"/>
    <p:sldId id="716" r:id="rId5"/>
    <p:sldId id="714" r:id="rId6"/>
    <p:sldId id="715" r:id="rId7"/>
    <p:sldId id="745" r:id="rId8"/>
    <p:sldId id="746" r:id="rId9"/>
    <p:sldId id="748" r:id="rId10"/>
    <p:sldId id="717" r:id="rId11"/>
    <p:sldId id="676" r:id="rId12"/>
    <p:sldId id="677" r:id="rId13"/>
    <p:sldId id="683" r:id="rId14"/>
    <p:sldId id="722" r:id="rId15"/>
    <p:sldId id="723" r:id="rId16"/>
    <p:sldId id="724" r:id="rId17"/>
    <p:sldId id="725" r:id="rId18"/>
    <p:sldId id="726" r:id="rId19"/>
    <p:sldId id="727" r:id="rId20"/>
    <p:sldId id="730" r:id="rId21"/>
    <p:sldId id="731" r:id="rId22"/>
    <p:sldId id="732" r:id="rId23"/>
    <p:sldId id="733" r:id="rId24"/>
    <p:sldId id="734" r:id="rId25"/>
    <p:sldId id="736" r:id="rId26"/>
    <p:sldId id="740" r:id="rId27"/>
    <p:sldId id="712" r:id="rId28"/>
    <p:sldId id="743" r:id="rId29"/>
    <p:sldId id="749" r:id="rId30"/>
    <p:sldId id="750" r:id="rId31"/>
    <p:sldId id="742" r:id="rId32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4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ZUCKER" initials="AZ" lastIdx="2" clrIdx="0"/>
  <p:cmAuthor id="1" name="HIDALGO GONZALEZ Ignacio (JRC-PETTEN)" initials="IHG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FFFF99"/>
    <a:srgbClr val="FF0000"/>
    <a:srgbClr val="006600"/>
    <a:srgbClr val="CCFFCC"/>
    <a:srgbClr val="808080"/>
    <a:srgbClr val="993300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2949" autoAdjust="0"/>
  </p:normalViewPr>
  <p:slideViewPr>
    <p:cSldViewPr>
      <p:cViewPr varScale="1">
        <p:scale>
          <a:sx n="54" d="100"/>
          <a:sy n="54" d="100"/>
        </p:scale>
        <p:origin x="-1842" y="-8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43845" cy="46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82" y="0"/>
            <a:ext cx="3043844" cy="46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41638"/>
            <a:ext cx="3043845" cy="46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82" y="8841638"/>
            <a:ext cx="3043844" cy="46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A56754C-6024-4F0A-9B2F-C9A028C70D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8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3043845" cy="4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82" y="2"/>
            <a:ext cx="3043844" cy="4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813" y="4421565"/>
            <a:ext cx="5617476" cy="418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41638"/>
            <a:ext cx="3043845" cy="46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82" y="8841638"/>
            <a:ext cx="3043844" cy="46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0B69B08-05E8-47F4-B86E-B19FD758C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7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9B08-05E8-47F4-B86E-B19FD758C9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8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Italic = included or partially</a:t>
            </a:r>
            <a:r>
              <a:rPr lang="en-GB" baseline="0" noProof="0" dirty="0" smtClean="0"/>
              <a:t> included</a:t>
            </a:r>
          </a:p>
          <a:p>
            <a:r>
              <a:rPr lang="en-GB" baseline="0" noProof="0" dirty="0" smtClean="0"/>
              <a:t>There is a distinction between TIER 1 and TIER 2.</a:t>
            </a:r>
          </a:p>
          <a:p>
            <a:r>
              <a:rPr lang="en-GB" baseline="0" noProof="0" dirty="0" smtClean="0"/>
              <a:t>TIER 2 is point nr. 10 and it is crucial.</a:t>
            </a:r>
            <a:endParaRPr lang="en-GB" noProof="0" dirty="0" smtClean="0"/>
          </a:p>
          <a:p>
            <a:r>
              <a:rPr lang="en-GB" noProof="0" dirty="0" err="1" smtClean="0"/>
              <a:t>Cfr</a:t>
            </a:r>
            <a:r>
              <a:rPr lang="en-GB" noProof="0" dirty="0" smtClean="0"/>
              <a:t> include</a:t>
            </a:r>
            <a:r>
              <a:rPr lang="en-GB" baseline="0" noProof="0" dirty="0" smtClean="0"/>
              <a:t> operational constraints into an energy system model that cannot cope with "TIER 1 and 2" does not make sense.</a:t>
            </a:r>
          </a:p>
          <a:p>
            <a:r>
              <a:rPr lang="en-GB" baseline="0" noProof="0" dirty="0" smtClean="0"/>
              <a:t>What is high penetration ? For some technologies it is rather quick. </a:t>
            </a:r>
            <a:r>
              <a:rPr lang="en-GB" baseline="0" noProof="0" dirty="0" err="1" smtClean="0"/>
              <a:t>Cfr</a:t>
            </a:r>
            <a:r>
              <a:rPr lang="en-GB" baseline="0" noProof="0" dirty="0" smtClean="0"/>
              <a:t> if PV is producing 15% of the electricity it means that the peak power of all PV systems is surpassing electricity demand.</a:t>
            </a:r>
          </a:p>
          <a:p>
            <a:r>
              <a:rPr lang="nl-BE" baseline="0" noProof="0" dirty="0" err="1" smtClean="0"/>
              <a:t>Reason</a:t>
            </a:r>
            <a:r>
              <a:rPr lang="nl-BE" baseline="0" noProof="0" dirty="0" smtClean="0"/>
              <a:t>: low </a:t>
            </a:r>
            <a:r>
              <a:rPr lang="nl-BE" baseline="0" noProof="0" dirty="0" err="1" smtClean="0"/>
              <a:t>Capacity</a:t>
            </a:r>
            <a:r>
              <a:rPr lang="nl-BE" baseline="0" noProof="0" dirty="0" smtClean="0"/>
              <a:t> Factor.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9B08-05E8-47F4-B86E-B19FD758C9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49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Without additional constraints, the representation within a time slice implicitly assumes that the electricity can be produced or consumed with constant power during the hours of this time slice. This is sufficient if only a limited share of the electricity is produced by variable sources or used by variable consumers.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Double the production of non-variable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electricity !</a:t>
            </a:r>
          </a:p>
          <a:p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JRC PV Gis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cannot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be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used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this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as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it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contains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only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data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a single spot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1210E-F7C9-4E67-A3A0-3CC5F074AAA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Without additional constraints, the representation within a time slice implicitly assumes that the electricity can be produced or consumed with constant power during the hours of this time slice. This is sufficient if only a limited share of the electricity is produced by variable sources or used by variable consumers.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Double the production of non-variable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electricity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1210E-F7C9-4E67-A3A0-3CC5F074AAA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Without additional constraints, the representation within a time slice implicitly assumes that the electricity can be produced or consumed with constant power during the hours of this time slice. This is sufficient if only a limited share of the electricity is produced by variable sources or used by variable consumers.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Double the production of non-variable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electricity !</a:t>
            </a:r>
          </a:p>
          <a:p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JRC PV Gis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cannot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be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used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this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as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it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contains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only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data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a single spot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1210E-F7C9-4E67-A3A0-3CC5F074AAA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Without additional constraints, the representation within a time slice implicitly assumes that the electricity can be produced or consumed with constant power during the hours of this time slice. This is sufficient if only a limited share of the electricity is produced by variable sources or used by variable consumers.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Double the production of non-variable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electricity !</a:t>
            </a:r>
          </a:p>
          <a:p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JRC PV Gis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cannot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be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used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this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as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it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contains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only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data </a:t>
            </a:r>
            <a:r>
              <a:rPr lang="nl-BE" sz="1200" b="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nl-BE" sz="1200" b="0" dirty="0" smtClean="0">
                <a:solidFill>
                  <a:prstClr val="black"/>
                </a:solidFill>
                <a:latin typeface="Calibri"/>
              </a:rPr>
              <a:t> a single spot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1210E-F7C9-4E67-A3A0-3CC5F074AAA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Without additional constraints, the representation within a time slice implicitly assumes that the electricity can be produced or consumed with constant power during the hours of this time slice. This is sufficient if only a limited share of the electricity is produced by variable sources or used by variable consumers.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Double the production of non-variable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electricity !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nl-BE" dirty="0" smtClean="0"/>
              <a:t>Valide </a:t>
            </a:r>
            <a:r>
              <a:rPr lang="nl-BE" dirty="0" err="1" smtClean="0"/>
              <a:t>questions</a:t>
            </a:r>
            <a:r>
              <a:rPr lang="nl-BE" dirty="0" smtClean="0"/>
              <a:t> at </a:t>
            </a:r>
            <a:r>
              <a:rPr lang="nl-BE" dirty="0" err="1" smtClean="0"/>
              <a:t>this</a:t>
            </a:r>
            <a:r>
              <a:rPr lang="nl-BE" dirty="0" smtClean="0"/>
              <a:t> stage:</a:t>
            </a:r>
          </a:p>
          <a:p>
            <a:r>
              <a:rPr lang="nl-BE" dirty="0" smtClean="0"/>
              <a:t>HOW </a:t>
            </a:r>
            <a:r>
              <a:rPr lang="nl-BE" dirty="0" err="1" smtClean="0"/>
              <a:t>Much</a:t>
            </a:r>
            <a:r>
              <a:rPr lang="nl-BE" dirty="0" smtClean="0"/>
              <a:t> Electricity is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curtailed</a:t>
            </a:r>
            <a:r>
              <a:rPr lang="nl-BE" dirty="0" smtClean="0"/>
              <a:t> or </a:t>
            </a:r>
            <a:r>
              <a:rPr lang="nl-BE" dirty="0" err="1" smtClean="0"/>
              <a:t>stored</a:t>
            </a:r>
            <a:r>
              <a:rPr lang="nl-BE" dirty="0" smtClean="0"/>
              <a:t> ?</a:t>
            </a:r>
          </a:p>
          <a:p>
            <a:r>
              <a:rPr lang="nl-BE" dirty="0" smtClean="0"/>
              <a:t>HOW </a:t>
            </a:r>
            <a:r>
              <a:rPr lang="nl-BE" dirty="0" err="1" smtClean="0"/>
              <a:t>Often</a:t>
            </a:r>
            <a:r>
              <a:rPr lang="nl-BE" dirty="0" smtClean="0"/>
              <a:t> Electricity is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curtailed</a:t>
            </a:r>
            <a:r>
              <a:rPr lang="nl-BE" dirty="0" smtClean="0"/>
              <a:t> or </a:t>
            </a:r>
            <a:r>
              <a:rPr lang="nl-BE" dirty="0" err="1" smtClean="0"/>
              <a:t>stored</a:t>
            </a:r>
            <a:r>
              <a:rPr lang="nl-BE" dirty="0" smtClean="0"/>
              <a:t> ?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1210E-F7C9-4E67-A3A0-3CC5F074AAA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Verdana" pitchFamily="34" charset="0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latin typeface="Verdana" pitchFamily="34" charset="0"/>
              </a:rPr>
              <a:t>+ ensure sufficient storage capacity.</a:t>
            </a: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latin typeface="Verdana" pitchFamily="34" charset="0"/>
              </a:rPr>
              <a:t>To ensure that the model invests not only in sufficient storage capacity in energy terms, but also in sufficient storage capacity in power terms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9B08-05E8-47F4-B86E-B19FD758C97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1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nl-BE" dirty="0" smtClean="0"/>
              <a:t>Impact 80% </a:t>
            </a:r>
            <a:r>
              <a:rPr lang="nl-BE" dirty="0" err="1" smtClean="0"/>
              <a:t>reduction</a:t>
            </a:r>
            <a:r>
              <a:rPr lang="nl-BE" dirty="0" smtClean="0"/>
              <a:t> of CO2 TOP = </a:t>
            </a:r>
            <a:r>
              <a:rPr lang="nl-BE" dirty="0" err="1" smtClean="0"/>
              <a:t>Sankey</a:t>
            </a:r>
            <a:r>
              <a:rPr lang="nl-BE" dirty="0" smtClean="0"/>
              <a:t>  BOTTOM=power</a:t>
            </a:r>
            <a:r>
              <a:rPr lang="nl-BE" baseline="0" dirty="0" smtClean="0"/>
              <a:t> sector.</a:t>
            </a:r>
            <a:endParaRPr lang="nl-BE" dirty="0" smtClean="0"/>
          </a:p>
          <a:p>
            <a:pPr marL="171450" indent="-171450">
              <a:buFontTx/>
              <a:buChar char="-"/>
              <a:defRPr/>
            </a:pPr>
            <a:r>
              <a:rPr lang="nl-BE" dirty="0" err="1" smtClean="0"/>
              <a:t>Decrease</a:t>
            </a:r>
            <a:r>
              <a:rPr lang="nl-BE" dirty="0" smtClean="0"/>
              <a:t> of </a:t>
            </a:r>
            <a:r>
              <a:rPr lang="nl-BE" dirty="0" err="1" smtClean="0"/>
              <a:t>primary</a:t>
            </a:r>
            <a:r>
              <a:rPr lang="nl-BE" dirty="0" smtClean="0"/>
              <a:t> </a:t>
            </a:r>
            <a:r>
              <a:rPr lang="nl-BE" dirty="0" err="1" smtClean="0"/>
              <a:t>eneryg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.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Fossil is being reduced, renewables increase and there is a strong electrification.</a:t>
            </a:r>
          </a:p>
          <a:p>
            <a:pPr marL="171450" indent="-171450">
              <a:buFontTx/>
              <a:buChar char="-"/>
              <a:defRPr/>
            </a:pPr>
            <a:r>
              <a:rPr lang="nl-BE" dirty="0" err="1" smtClean="0"/>
              <a:t>Some</a:t>
            </a:r>
            <a:r>
              <a:rPr lang="nl-BE" dirty="0" smtClean="0"/>
              <a:t> flexibility options:</a:t>
            </a:r>
          </a:p>
          <a:p>
            <a:pPr marL="628650" lvl="1" indent="-171450">
              <a:buFontTx/>
              <a:buChar char="-"/>
              <a:defRPr/>
            </a:pPr>
            <a:r>
              <a:rPr lang="nl-BE" dirty="0" err="1" smtClean="0"/>
              <a:t>Importance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electric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cars</a:t>
            </a:r>
            <a:endParaRPr lang="nl-BE" baseline="0" dirty="0" smtClean="0"/>
          </a:p>
          <a:p>
            <a:pPr marL="628650" lvl="1" indent="-171450">
              <a:buFontTx/>
              <a:buChar char="-"/>
              <a:defRPr/>
            </a:pPr>
            <a:r>
              <a:rPr lang="nl-BE" baseline="0" dirty="0" smtClean="0"/>
              <a:t>Low </a:t>
            </a:r>
            <a:r>
              <a:rPr lang="nl-BE" baseline="0" dirty="0" err="1" smtClean="0"/>
              <a:t>curtailment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linked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assumptions</a:t>
            </a:r>
            <a:r>
              <a:rPr lang="nl-BE" baseline="0" dirty="0" smtClean="0"/>
              <a:t> of the storage options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impact of </a:t>
            </a:r>
            <a:r>
              <a:rPr lang="nl-BE" baseline="0" dirty="0" err="1" smtClean="0"/>
              <a:t>hydrogen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production</a:t>
            </a:r>
            <a:r>
              <a:rPr lang="nl-BE" baseline="0" dirty="0" smtClean="0"/>
              <a:t>.</a:t>
            </a:r>
          </a:p>
          <a:p>
            <a:pPr marL="628650" lvl="1" indent="-171450">
              <a:buFontTx/>
              <a:buChar char="-"/>
              <a:defRPr/>
            </a:pPr>
            <a:r>
              <a:rPr lang="nl-BE" baseline="0" dirty="0" err="1" smtClean="0"/>
              <a:t>Hydrogen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going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industry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transport</a:t>
            </a:r>
            <a:endParaRPr lang="en-GB" dirty="0" smtClean="0"/>
          </a:p>
          <a:p>
            <a:pPr marL="171450" indent="-171450">
              <a:buFontTx/>
              <a:buChar char="-"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FF1E2-D3AC-4237-8427-46D4641A41B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NOT MANY </a:t>
            </a:r>
            <a:r>
              <a:rPr lang="nl-BE" dirty="0" err="1" smtClean="0"/>
              <a:t>Models</a:t>
            </a:r>
            <a:r>
              <a:rPr lang="nl-BE" dirty="0" smtClean="0"/>
              <a:t> have storage !</a:t>
            </a:r>
          </a:p>
          <a:p>
            <a:r>
              <a:rPr lang="nl-BE" dirty="0" err="1" smtClean="0"/>
              <a:t>Explain</a:t>
            </a:r>
            <a:r>
              <a:rPr lang="nl-BE" dirty="0" smtClean="0"/>
              <a:t> reservoir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power system. </a:t>
            </a:r>
            <a:r>
              <a:rPr lang="nl-BE" baseline="0" dirty="0" err="1" smtClean="0"/>
              <a:t>Sometimes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same</a:t>
            </a:r>
            <a:r>
              <a:rPr lang="nl-BE" baseline="0" dirty="0" smtClean="0"/>
              <a:t>.</a:t>
            </a:r>
            <a:endParaRPr lang="nl-BE" dirty="0" smtClean="0"/>
          </a:p>
          <a:p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fixed</a:t>
            </a:r>
            <a:r>
              <a:rPr lang="nl-BE" dirty="0" smtClean="0"/>
              <a:t> relations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between</a:t>
            </a:r>
            <a:r>
              <a:rPr lang="nl-BE" baseline="0" dirty="0" smtClean="0"/>
              <a:t> power </a:t>
            </a:r>
            <a:r>
              <a:rPr lang="nl-BE" baseline="0" dirty="0" err="1" smtClean="0"/>
              <a:t>capacity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energy storage </a:t>
            </a:r>
            <a:r>
              <a:rPr lang="nl-BE" baseline="0" dirty="0" err="1" smtClean="0"/>
              <a:t>capacity</a:t>
            </a:r>
            <a:r>
              <a:rPr lang="nl-BE" baseline="0" dirty="0" smtClean="0"/>
              <a:t> </a:t>
            </a:r>
          </a:p>
          <a:p>
            <a:r>
              <a:rPr lang="nl-BE" baseline="0" dirty="0" err="1" smtClean="0"/>
              <a:t>Example</a:t>
            </a:r>
            <a:r>
              <a:rPr lang="nl-BE" baseline="0" dirty="0" smtClean="0"/>
              <a:t> Li-Ion </a:t>
            </a:r>
            <a:r>
              <a:rPr lang="nl-BE" baseline="0" dirty="0" err="1" smtClean="0"/>
              <a:t>batteries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1000 full </a:t>
            </a:r>
            <a:r>
              <a:rPr lang="nl-BE" baseline="0" dirty="0" err="1" smtClean="0"/>
              <a:t>cycles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would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electricity</a:t>
            </a:r>
            <a:r>
              <a:rPr lang="nl-BE" baseline="0" dirty="0" smtClean="0"/>
              <a:t> gap of 1000 €/</a:t>
            </a:r>
            <a:r>
              <a:rPr lang="nl-BE" baseline="0" dirty="0" err="1" smtClean="0"/>
              <a:t>MWh</a:t>
            </a:r>
            <a:r>
              <a:rPr lang="nl-BE" baseline="0" dirty="0" smtClean="0"/>
              <a:t> !</a:t>
            </a:r>
          </a:p>
          <a:p>
            <a:r>
              <a:rPr lang="nl-BE" baseline="0" dirty="0" err="1" smtClean="0"/>
              <a:t>So</a:t>
            </a:r>
            <a:r>
              <a:rPr lang="nl-BE" baseline="0" dirty="0" smtClean="0"/>
              <a:t> 20 000 half </a:t>
            </a:r>
            <a:r>
              <a:rPr lang="nl-BE" baseline="0" dirty="0" err="1" smtClean="0"/>
              <a:t>cycles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electricity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price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difference</a:t>
            </a:r>
            <a:r>
              <a:rPr lang="nl-BE" baseline="0" dirty="0" smtClean="0"/>
              <a:t> of 100 €/</a:t>
            </a:r>
            <a:r>
              <a:rPr lang="nl-BE" baseline="0" dirty="0" err="1" smtClean="0"/>
              <a:t>MWh</a:t>
            </a:r>
            <a:endParaRPr lang="nl-BE" baseline="0" dirty="0" smtClean="0"/>
          </a:p>
          <a:p>
            <a:r>
              <a:rPr lang="nl-BE" baseline="0" dirty="0" smtClean="0"/>
              <a:t>The </a:t>
            </a:r>
            <a:r>
              <a:rPr lang="nl-BE" baseline="0" dirty="0" err="1" smtClean="0"/>
              <a:t>NaS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batteries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only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needs</a:t>
            </a:r>
            <a:r>
              <a:rPr lang="nl-BE" baseline="0" dirty="0" smtClean="0"/>
              <a:t> 4 000 half </a:t>
            </a:r>
            <a:r>
              <a:rPr lang="nl-BE" baseline="0" dirty="0" err="1" smtClean="0"/>
              <a:t>cycles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same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difference</a:t>
            </a:r>
            <a:r>
              <a:rPr lang="nl-BE" baseline="0" dirty="0" smtClean="0"/>
              <a:t> of 100 €/</a:t>
            </a:r>
            <a:r>
              <a:rPr lang="nl-BE" baseline="0" dirty="0" err="1" smtClean="0"/>
              <a:t>MWh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9B08-05E8-47F4-B86E-B19FD758C97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52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44AE35-4B86-4D02-8C89-200777E8503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8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9B08-05E8-47F4-B86E-B19FD758C9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9B08-05E8-47F4-B86E-B19FD758C9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9B08-05E8-47F4-B86E-B19FD758C9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9B08-05E8-47F4-B86E-B19FD758C9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9B08-05E8-47F4-B86E-B19FD758C9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1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9B08-05E8-47F4-B86E-B19FD758C9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1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</a:rPr>
              <a:t>How much variable electricity from renewable sources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</a:rPr>
              <a:t>How much could be </a:t>
            </a:r>
            <a:r>
              <a:rPr lang="en-GB" b="1" dirty="0" smtClean="0">
                <a:latin typeface="Verdana" pitchFamily="34" charset="0"/>
              </a:rPr>
              <a:t>stored or curtailed</a:t>
            </a:r>
            <a:r>
              <a:rPr lang="en-GB" dirty="0" smtClean="0">
                <a:latin typeface="Verdana" pitchFamily="34" charset="0"/>
              </a:rPr>
              <a:t> in the </a:t>
            </a:r>
            <a:r>
              <a:rPr lang="en-GB" b="1" dirty="0" smtClean="0">
                <a:latin typeface="Verdana" pitchFamily="34" charset="0"/>
              </a:rPr>
              <a:t>long term </a:t>
            </a:r>
            <a:r>
              <a:rPr lang="en-GB" dirty="0" smtClean="0">
                <a:latin typeface="Verdana" pitchFamily="34" charset="0"/>
              </a:rPr>
              <a:t>(not current markets), given the value it gets from mainly </a:t>
            </a:r>
            <a:r>
              <a:rPr lang="en-GB" b="1" dirty="0" smtClean="0">
                <a:latin typeface="Verdana" pitchFamily="34" charset="0"/>
              </a:rPr>
              <a:t>arbitrage</a:t>
            </a:r>
            <a:r>
              <a:rPr lang="en-GB" dirty="0" smtClean="0">
                <a:latin typeface="Verdana" pitchFamily="34" charset="0"/>
              </a:rPr>
              <a:t> resulting from price differences resulting from </a:t>
            </a:r>
            <a:r>
              <a:rPr lang="en-GB" b="1" dirty="0" smtClean="0">
                <a:latin typeface="Verdana" pitchFamily="34" charset="0"/>
              </a:rPr>
              <a:t>high shares of variable electricity </a:t>
            </a:r>
            <a:r>
              <a:rPr lang="en-GB" dirty="0" smtClean="0">
                <a:latin typeface="Verdana" pitchFamily="34" charset="0"/>
              </a:rPr>
              <a:t>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Verdana" pitchFamily="34" charset="0"/>
              </a:rPr>
              <a:t>How determining is the impact of </a:t>
            </a:r>
            <a:r>
              <a:rPr lang="en-US" b="1" dirty="0" smtClean="0">
                <a:latin typeface="Verdana" pitchFamily="34" charset="0"/>
              </a:rPr>
              <a:t>climate policy </a:t>
            </a:r>
            <a:r>
              <a:rPr lang="en-US" dirty="0" smtClean="0">
                <a:latin typeface="Verdana" pitchFamily="34" charset="0"/>
              </a:rPr>
              <a:t>?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Verdana" pitchFamily="34" charset="0"/>
              </a:rPr>
              <a:t>What is the </a:t>
            </a:r>
            <a:r>
              <a:rPr lang="en-US" b="1" dirty="0" smtClean="0">
                <a:latin typeface="Verdana" pitchFamily="34" charset="0"/>
              </a:rPr>
              <a:t>value of storage </a:t>
            </a:r>
            <a:r>
              <a:rPr lang="en-US" dirty="0" smtClean="0">
                <a:latin typeface="Verdana" pitchFamily="34" charset="0"/>
              </a:rPr>
              <a:t>? </a:t>
            </a:r>
          </a:p>
          <a:p>
            <a:endParaRPr lang="nl-BE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Verdana" pitchFamily="34" charset="0"/>
              </a:rPr>
              <a:t>Energy system model with low granularity in time is not suited for evaluating the value for flexibility</a:t>
            </a:r>
            <a:r>
              <a:rPr lang="en-GB" baseline="0" dirty="0" smtClean="0">
                <a:latin typeface="Verdana" pitchFamily="34" charset="0"/>
              </a:rPr>
              <a:t> at short timeframes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Verdana" pitchFamily="34" charset="0"/>
              </a:rPr>
              <a:t>And also it gets</a:t>
            </a:r>
            <a:r>
              <a:rPr lang="en-GB" baseline="0" dirty="0" smtClean="0">
                <a:latin typeface="Verdana" pitchFamily="34" charset="0"/>
              </a:rPr>
              <a:t> value</a:t>
            </a:r>
            <a:r>
              <a:rPr lang="en-GB" dirty="0" smtClean="0">
                <a:latin typeface="Verdana" pitchFamily="34" charset="0"/>
              </a:rPr>
              <a:t>…and to some extent from system load –transnational- and from reserve market –long term (&gt; 1 hour)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Verdana" pitchFamily="34" charset="0"/>
              </a:rPr>
              <a:t>The </a:t>
            </a:r>
            <a:r>
              <a:rPr lang="en-GB" b="1" dirty="0" smtClean="0">
                <a:latin typeface="Verdana" pitchFamily="34" charset="0"/>
              </a:rPr>
              <a:t>JRC-EU-TIMES</a:t>
            </a:r>
            <a:r>
              <a:rPr lang="en-GB" dirty="0" smtClean="0">
                <a:latin typeface="Verdana" pitchFamily="34" charset="0"/>
              </a:rPr>
              <a:t> </a:t>
            </a:r>
            <a:r>
              <a:rPr lang="en-GB" b="1" dirty="0" smtClean="0">
                <a:latin typeface="Verdana" pitchFamily="34" charset="0"/>
              </a:rPr>
              <a:t>energy system model </a:t>
            </a:r>
            <a:r>
              <a:rPr lang="en-GB" dirty="0" smtClean="0">
                <a:latin typeface="Verdana" pitchFamily="34" charset="0"/>
              </a:rPr>
              <a:t>is used in general to model the future prospects of low-carbon technologies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Verdana" pitchFamily="34" charset="0"/>
              </a:rPr>
              <a:t>Refer to ETRI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9B08-05E8-47F4-B86E-B19FD758C9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22F22D-73B4-4FDB-B910-CDAB37EEDB8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5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A2D251-D231-44F3-912C-F481D8189C3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41BFA3-040D-423C-9F85-ED67DB08838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8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373813" y="6426200"/>
            <a:ext cx="2133600" cy="153988"/>
          </a:xfrm>
        </p:spPr>
        <p:txBody>
          <a:bodyPr/>
          <a:lstStyle>
            <a:lvl1pPr>
              <a:defRPr/>
            </a:lvl1pPr>
          </a:lstStyle>
          <a:p>
            <a:fld id="{97BD87D0-D592-409B-91A1-C42792E92ED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36588" y="6426200"/>
            <a:ext cx="2133600" cy="1539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5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C849E1-BBD1-4983-8098-42C9EC7EFC8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3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F538CE-082F-49D3-909C-4A66C54B595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3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5271A3-2BA1-4600-9FFF-82C5ED7C0FF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1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588" y="2416175"/>
            <a:ext cx="3859212" cy="182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16175"/>
            <a:ext cx="3859213" cy="182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7778D-02E6-4900-BAC3-49CB5BFF30D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1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26EAC7-8137-4136-895B-22DA9F842DB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9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AA6B95-05D7-4A56-BD90-784C2EAFBA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60ED4B-86AA-4F1D-BBC3-D48F6F62D0D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5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8CA674-3BB1-421F-90D1-EE058F58675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0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4983A4-7DC2-4C6F-AC34-986235D8BC9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97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01A00C-499F-41DA-9315-EBAB6935BF0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11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37C04A-DC03-43F4-BED2-29794C27555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81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1612900"/>
            <a:ext cx="1966913" cy="2627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6588" y="1612900"/>
            <a:ext cx="5751512" cy="2627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E2015-4365-4EFF-AAE2-2BB4F7B832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FF064-D9EA-4498-813B-BA33DBF9A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1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5886-BDAA-478C-B2E1-F5744F0056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78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E3AC-F441-483A-97C4-4A043F0AB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33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412875"/>
            <a:ext cx="3859213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51363" y="1412875"/>
            <a:ext cx="3859212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51FDE-B0B1-4BF5-A140-539487179E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48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03B9-BBF5-47DF-8792-24EA07E14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00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0C6E4-E9DE-41B1-BB3A-CDD53E2F9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3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15EC74-0D0B-496A-AEB4-14649CBF6B7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20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6CFB-4974-425C-91C7-650081CAA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142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A174-C30B-4D63-B00A-E3D76E716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9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C5D03-5E76-44F2-99E4-72A5AF27A9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03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1961-5284-4CE1-9C60-DFDA0A4DC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99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26200" y="333375"/>
            <a:ext cx="1984375" cy="290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5805487" cy="290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2C283-938B-4CEC-86F5-476DB915B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31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333375"/>
            <a:ext cx="7870825" cy="4270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39750" y="1412875"/>
            <a:ext cx="7870825" cy="1828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F912B-1ED1-41F8-8754-FBB46E35EB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091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7" name="Picture 10" descr="JRC_Slides_Logo_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478463" y="5059363"/>
            <a:ext cx="3160712" cy="914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5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5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518D-5B90-49A8-8B0A-1A25D3CA2B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A529-9D5F-47CE-89A5-4AAEF49C44F3}" type="datetime3">
              <a:rPr lang="en-GB"/>
              <a:pPr>
                <a:defRPr/>
              </a:pPr>
              <a:t>2 March, 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5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8B8C15-0E78-4CC8-ACC1-F325868E3B0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3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1F1F6A-4293-4688-84E5-74E5534A5DC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7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50416F-925B-4463-985C-F469596A09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50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65EBD6-5075-4CB0-A99C-AB2B984E12A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370AFB-7C2F-4255-AAC5-A3B458953CB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8ECF44-B808-4588-9958-1F4A2DDFBCC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5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5" name="Picture 10" descr="JRC_Slides_Foot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233477" name="Picture 10" descr="JRC_Slides_Logo_EN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</a:defRPr>
            </a:lvl1pPr>
          </a:lstStyle>
          <a:p>
            <a:fld id="{250FBCA1-F7C8-4029-B03D-E9C7161952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+mn-lt"/>
          <a:ea typeface="+mn-ea"/>
          <a:cs typeface="+mn-cs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+mn-lt"/>
          <a:ea typeface="+mn-ea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+mn-lt"/>
          <a:ea typeface="+mn-ea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+mn-lt"/>
          <a:ea typeface="+mn-ea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5pPr>
      <a:lvl6pPr marL="1371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6pPr>
      <a:lvl7pPr marL="1828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7pPr>
      <a:lvl8pPr marL="22860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8pPr>
      <a:lvl9pPr marL="2743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612900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2416175"/>
            <a:ext cx="78708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</a:defRPr>
            </a:lvl1pPr>
          </a:lstStyle>
          <a:p>
            <a:fld id="{F0F25353-9009-4518-A183-F460673C8A3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235526" name="Picture 5" descr="JRC_Slides_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7" name="Picture 1" descr="JRC_Slides_Logo_EN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+mn-lt"/>
          <a:ea typeface="+mn-ea"/>
          <a:cs typeface="+mn-cs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+mn-lt"/>
          <a:ea typeface="+mn-ea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+mn-lt"/>
          <a:ea typeface="+mn-ea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+mn-lt"/>
          <a:ea typeface="+mn-ea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5pPr>
      <a:lvl6pPr marL="1371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6pPr>
      <a:lvl7pPr marL="1828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7pPr>
      <a:lvl8pPr marL="22860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8pPr>
      <a:lvl9pPr marL="2743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12875"/>
            <a:ext cx="7870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0"/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9DF9B9D-8E1F-4232-B90D-F7F481B95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 sz="1800" b="0">
              <a:solidFill>
                <a:srgbClr val="FFFFFF"/>
              </a:solidFill>
            </a:endParaRPr>
          </a:p>
        </p:txBody>
      </p:sp>
      <p:pic>
        <p:nvPicPr>
          <p:cNvPr id="1029" name="Picture 5" descr="JRC_Slides_Foote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JRC_Slides_Logo_EN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453188"/>
            <a:ext cx="2447925" cy="152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Brussels, 9th October 2012</a:t>
            </a:r>
            <a:endParaRPr lang="en-GB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7870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8576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34" charset="-128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+mn-lt"/>
          <a:ea typeface="+mn-ea"/>
          <a:cs typeface="ＭＳ Ｐゴシック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+mn-lt"/>
          <a:ea typeface="+mn-ea"/>
          <a:cs typeface="ＭＳ Ｐゴシック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+mn-lt"/>
          <a:ea typeface="+mn-ea"/>
          <a:cs typeface="ＭＳ Ｐゴシック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+mn-lt"/>
          <a:ea typeface="+mn-ea"/>
          <a:cs typeface="ＭＳ Ｐゴシック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  <a:cs typeface="ＭＳ Ｐゴシック"/>
        </a:defRPr>
      </a:lvl5pPr>
      <a:lvl6pPr marL="1371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6pPr>
      <a:lvl7pPr marL="1828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7pPr>
      <a:lvl8pPr marL="22860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8pPr>
      <a:lvl9pPr marL="2743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setis.ec.europa.eu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wmf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0200F5-80CD-437B-B153-91492680DE54}" type="slidenum">
              <a:rPr lang="en-GB" altLang="en-US" sz="1000" b="0" smtClean="0">
                <a:solidFill>
                  <a:srgbClr val="004494"/>
                </a:solidFill>
              </a:rPr>
              <a:pPr eaLnBrk="1" hangingPunct="1"/>
              <a:t>1</a:t>
            </a:fld>
            <a:endParaRPr lang="en-GB" altLang="en-US" sz="1000" b="0" smtClean="0">
              <a:solidFill>
                <a:srgbClr val="004494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619508"/>
            <a:ext cx="8640960" cy="369332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400" dirty="0" smtClean="0">
                <a:cs typeface="Arial" pitchFamily="34" charset="0"/>
              </a:rPr>
              <a:t>Addressing </a:t>
            </a:r>
            <a:r>
              <a:rPr lang="en-GB" sz="2400" dirty="0">
                <a:cs typeface="Arial" pitchFamily="34" charset="0"/>
              </a:rPr>
              <a:t>flexibility in energy system </a:t>
            </a:r>
            <a:r>
              <a:rPr lang="en-GB" sz="2400" dirty="0" smtClean="0">
                <a:cs typeface="Arial" pitchFamily="34" charset="0"/>
              </a:rPr>
              <a:t>models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2692400"/>
            <a:ext cx="8678862" cy="273408"/>
          </a:xfrm>
        </p:spPr>
        <p:txBody>
          <a:bodyPr/>
          <a:lstStyle/>
          <a:p>
            <a:r>
              <a:rPr lang="en-GB" altLang="en-US" sz="1600" dirty="0" smtClean="0">
                <a:latin typeface="Verdana" pitchFamily="34" charset="0"/>
              </a:rPr>
              <a:t>Bonn, March 2</a:t>
            </a:r>
            <a:r>
              <a:rPr lang="en-GB" altLang="en-US" sz="1600" baseline="30000" dirty="0" smtClean="0">
                <a:latin typeface="Verdana" pitchFamily="34" charset="0"/>
              </a:rPr>
              <a:t>nd</a:t>
            </a:r>
            <a:r>
              <a:rPr lang="en-GB" altLang="en-US" sz="1600" dirty="0" smtClean="0">
                <a:latin typeface="Verdana" pitchFamily="34" charset="0"/>
              </a:rPr>
              <a:t> 2015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32040" y="2753633"/>
            <a:ext cx="396044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r">
              <a:lnSpc>
                <a:spcPts val="1800"/>
              </a:lnSpc>
              <a:defRPr/>
            </a:pPr>
            <a:r>
              <a:rPr lang="en-GB" sz="1400" b="0" kern="0" dirty="0">
                <a:latin typeface="Verdana" pitchFamily="34" charset="0"/>
              </a:rPr>
              <a:t>Wouter </a:t>
            </a:r>
            <a:r>
              <a:rPr lang="en-GB" sz="1400" b="0" kern="0" dirty="0" smtClean="0">
                <a:latin typeface="Verdana" pitchFamily="34" charset="0"/>
              </a:rPr>
              <a:t>NIJS</a:t>
            </a:r>
          </a:p>
          <a:p>
            <a:pPr algn="r">
              <a:lnSpc>
                <a:spcPts val="1800"/>
              </a:lnSpc>
              <a:defRPr/>
            </a:pPr>
            <a:r>
              <a:rPr lang="en-GB" sz="1400" b="0" kern="0" dirty="0" smtClean="0">
                <a:latin typeface="Verdana" pitchFamily="34" charset="0"/>
              </a:rPr>
              <a:t>Ignacio HIDALGO</a:t>
            </a:r>
            <a:endParaRPr lang="en-GB" sz="1400" b="0" kern="0" dirty="0">
              <a:latin typeface="Verdana" pitchFamily="34" charset="0"/>
            </a:endParaRPr>
          </a:p>
          <a:p>
            <a:pPr algn="r">
              <a:lnSpc>
                <a:spcPts val="1800"/>
              </a:lnSpc>
              <a:defRPr/>
            </a:pPr>
            <a:r>
              <a:rPr lang="en-US" sz="1400" b="0" kern="0" dirty="0" smtClean="0">
                <a:latin typeface="Verdana" pitchFamily="34" charset="0"/>
              </a:rPr>
              <a:t>Sylvain QUOILIN</a:t>
            </a:r>
            <a:endParaRPr lang="en-GB" sz="1400" b="0" kern="0" dirty="0" smtClean="0">
              <a:latin typeface="Verdana" pitchFamily="34" charset="0"/>
            </a:endParaRPr>
          </a:p>
          <a:p>
            <a:pPr algn="r">
              <a:lnSpc>
                <a:spcPts val="1800"/>
              </a:lnSpc>
              <a:defRPr/>
            </a:pPr>
            <a:r>
              <a:rPr lang="en-GB" sz="1400" b="0" kern="0" dirty="0" smtClean="0">
                <a:latin typeface="Verdana" pitchFamily="34" charset="0"/>
              </a:rPr>
              <a:t>Andreas ZUCKER</a:t>
            </a:r>
            <a:endParaRPr lang="en-GB" sz="1400" b="0" kern="0" dirty="0">
              <a:latin typeface="Verdana" pitchFamily="34" charset="0"/>
            </a:endParaRPr>
          </a:p>
          <a:p>
            <a:pPr algn="r">
              <a:lnSpc>
                <a:spcPts val="1800"/>
              </a:lnSpc>
              <a:defRPr/>
            </a:pPr>
            <a:r>
              <a:rPr lang="en-GB" sz="1400" b="0" kern="0" dirty="0">
                <a:latin typeface="Verdana" pitchFamily="34" charset="0"/>
              </a:rPr>
              <a:t>Christian </a:t>
            </a:r>
            <a:r>
              <a:rPr lang="en-GB" sz="1400" b="0" kern="0" dirty="0" smtClean="0">
                <a:latin typeface="Verdana" pitchFamily="34" charset="0"/>
              </a:rPr>
              <a:t>THIEL</a:t>
            </a:r>
            <a:endParaRPr lang="en-GB" sz="1400" b="0" kern="0" dirty="0">
              <a:latin typeface="Verdana" pitchFamily="34" charset="0"/>
            </a:endParaRPr>
          </a:p>
          <a:p>
            <a:pPr algn="r">
              <a:lnSpc>
                <a:spcPts val="1800"/>
              </a:lnSpc>
              <a:defRPr/>
            </a:pPr>
            <a:endParaRPr lang="en-GB" sz="1400" b="0" kern="0" dirty="0" smtClean="0">
              <a:latin typeface="Verdana" pitchFamily="34" charset="0"/>
            </a:endParaRPr>
          </a:p>
          <a:p>
            <a:pPr algn="r">
              <a:lnSpc>
                <a:spcPct val="100000"/>
              </a:lnSpc>
              <a:defRPr/>
            </a:pPr>
            <a:endParaRPr lang="en-GB" sz="1200" kern="0" dirty="0" smtClean="0">
              <a:latin typeface="Verdana" pitchFamily="34" charset="0"/>
            </a:endParaRPr>
          </a:p>
          <a:p>
            <a:pPr algn="r">
              <a:lnSpc>
                <a:spcPct val="100000"/>
              </a:lnSpc>
              <a:defRPr/>
            </a:pPr>
            <a:r>
              <a:rPr lang="en-GB" sz="1200" kern="0" dirty="0" smtClean="0">
                <a:latin typeface="Verdana" pitchFamily="34" charset="0"/>
              </a:rPr>
              <a:t>Institute for Energy and Transport</a:t>
            </a:r>
          </a:p>
          <a:p>
            <a:pPr algn="r">
              <a:lnSpc>
                <a:spcPct val="100000"/>
              </a:lnSpc>
              <a:defRPr/>
            </a:pPr>
            <a:r>
              <a:rPr lang="en-GB" sz="1200" kern="0" dirty="0">
                <a:latin typeface="Verdana" pitchFamily="34" charset="0"/>
              </a:rPr>
              <a:t>Energy Technology Policy </a:t>
            </a:r>
            <a:r>
              <a:rPr lang="en-GB" sz="1200" kern="0" dirty="0" smtClean="0">
                <a:latin typeface="Verdana" pitchFamily="34" charset="0"/>
              </a:rPr>
              <a:t>Outlook </a:t>
            </a:r>
          </a:p>
          <a:p>
            <a:pPr algn="r">
              <a:lnSpc>
                <a:spcPct val="100000"/>
              </a:lnSpc>
              <a:defRPr/>
            </a:pPr>
            <a:r>
              <a:rPr lang="en-GB" sz="1200" kern="0" dirty="0" smtClean="0">
                <a:latin typeface="Verdana" pitchFamily="34" charset="0"/>
              </a:rPr>
              <a:t>Joint Research Centre of the European Commission</a:t>
            </a:r>
          </a:p>
          <a:p>
            <a:pPr algn="r">
              <a:defRPr/>
            </a:pPr>
            <a:endParaRPr lang="en-US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39723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1268760"/>
            <a:ext cx="7870825" cy="738664"/>
          </a:xfrm>
        </p:spPr>
        <p:txBody>
          <a:bodyPr/>
          <a:lstStyle/>
          <a:p>
            <a:r>
              <a:rPr lang="en-US" sz="2400" dirty="0" smtClean="0"/>
              <a:t>We are developing a state of the art unit commitment model</a:t>
            </a:r>
            <a:endParaRPr lang="en-US" sz="2400" dirty="0"/>
          </a:p>
        </p:txBody>
      </p:sp>
      <p:sp>
        <p:nvSpPr>
          <p:cNvPr id="8" name="Rechteck 26"/>
          <p:cNvSpPr>
            <a:spLocks noChangeArrowheads="1"/>
          </p:cNvSpPr>
          <p:nvPr/>
        </p:nvSpPr>
        <p:spPr bwMode="auto">
          <a:xfrm>
            <a:off x="683568" y="1988840"/>
            <a:ext cx="7488832" cy="73811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 smtClean="0">
                <a:solidFill>
                  <a:prstClr val="white"/>
                </a:solidFill>
                <a:ea typeface="MS Mincho"/>
                <a:cs typeface="Times New Roman"/>
              </a:rPr>
              <a:t>DISPASET 2.0</a:t>
            </a:r>
            <a:endParaRPr lang="en-GB" sz="1600" b="1" dirty="0">
              <a:solidFill>
                <a:prstClr val="white"/>
              </a:solidFill>
              <a:ea typeface="MS Mincho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GB" sz="1600" dirty="0">
                <a:solidFill>
                  <a:prstClr val="white"/>
                </a:solidFill>
                <a:ea typeface="MS Mincho"/>
                <a:cs typeface="Times New Roman"/>
              </a:rPr>
              <a:t>Unit Commitment and dispatch </a:t>
            </a:r>
            <a:r>
              <a:rPr lang="en-GB" sz="1600" dirty="0" smtClean="0">
                <a:solidFill>
                  <a:prstClr val="white"/>
                </a:solidFill>
                <a:ea typeface="MS Mincho"/>
                <a:cs typeface="Times New Roman"/>
              </a:rPr>
              <a:t>Model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36588" y="2708920"/>
            <a:ext cx="7823843" cy="3744416"/>
          </a:xfrm>
        </p:spPr>
        <p:txBody>
          <a:bodyPr/>
          <a:lstStyle/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Formulated as </a:t>
            </a:r>
            <a:r>
              <a:rPr lang="en-GB" sz="1600" b="1" i="1" dirty="0" smtClean="0"/>
              <a:t>tight </a:t>
            </a:r>
            <a:r>
              <a:rPr lang="en-GB" sz="1600" b="1" i="1" dirty="0"/>
              <a:t>and compact MIP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i="1" dirty="0" smtClean="0"/>
              <a:t>Minimise </a:t>
            </a:r>
            <a:r>
              <a:rPr lang="en-GB" sz="1600" b="1" i="1" dirty="0"/>
              <a:t>total system costs over a daily </a:t>
            </a:r>
            <a:r>
              <a:rPr lang="en-GB" sz="1600" b="1" i="1" dirty="0" smtClean="0"/>
              <a:t>horizon</a:t>
            </a:r>
            <a:r>
              <a:rPr lang="en-GB" sz="1600" dirty="0" smtClean="0"/>
              <a:t>, across </a:t>
            </a:r>
            <a:r>
              <a:rPr lang="en-GB" sz="1600" dirty="0"/>
              <a:t>units, markets and periods of fixed, variable (fuel and emissions), start-up, shut-down, transmission costs, and load shedding)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i="1" dirty="0" smtClean="0"/>
              <a:t>Hourly </a:t>
            </a:r>
            <a:r>
              <a:rPr lang="en-GB" sz="1600" b="1" i="1" dirty="0"/>
              <a:t>demand balances </a:t>
            </a:r>
            <a:r>
              <a:rPr lang="en-GB" sz="1600" dirty="0"/>
              <a:t>(day ahead, and up and down reserves)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i="1" dirty="0"/>
              <a:t>Bounds on power output </a:t>
            </a:r>
            <a:r>
              <a:rPr lang="en-GB" sz="1600" dirty="0"/>
              <a:t>(minimum stable generation, previous status, installed capacity and availability factors)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i="1" dirty="0"/>
              <a:t>Ramping constraints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i="1" dirty="0"/>
              <a:t>Minimum up and down times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Storage-related constraints </a:t>
            </a:r>
            <a:r>
              <a:rPr lang="en-GB" sz="1600" dirty="0"/>
              <a:t>(bounds on stored levels, pumping, discharge, inter-period storage balances</a:t>
            </a:r>
            <a:r>
              <a:rPr lang="en-GB" sz="1600" dirty="0" smtClean="0"/>
              <a:t>)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i="1" dirty="0" smtClean="0"/>
              <a:t>NTC </a:t>
            </a:r>
            <a:r>
              <a:rPr lang="en-GB" sz="1600" dirty="0" smtClean="0"/>
              <a:t>based market coupling</a:t>
            </a:r>
            <a:endParaRPr lang="en-GB" sz="1600" dirty="0"/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i="1" dirty="0" smtClean="0"/>
              <a:t>Options</a:t>
            </a:r>
            <a:r>
              <a:rPr lang="en-GB" sz="1600" dirty="0" smtClean="0"/>
              <a:t> for emission limits, curtailment </a:t>
            </a:r>
            <a:r>
              <a:rPr lang="en-GB" sz="1600" dirty="0"/>
              <a:t>of intermittent </a:t>
            </a:r>
            <a:r>
              <a:rPr lang="en-GB" sz="1600" dirty="0" smtClean="0"/>
              <a:t>generation and load shedding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Forthcoming JRC technical report</a:t>
            </a:r>
            <a:endParaRPr lang="en-GB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760"/>
            <a:ext cx="3047470" cy="2354863"/>
          </a:xfrm>
          <a:prstGeom prst="rect">
            <a:avLst/>
          </a:prstGeom>
        </p:spPr>
      </p:pic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00" y="1301750"/>
            <a:ext cx="6194580" cy="36933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400" dirty="0" smtClean="0">
                <a:latin typeface="Verdana" pitchFamily="34" charset="0"/>
              </a:rPr>
              <a:t>JRC-EU-TIMES: key characteristics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52600"/>
            <a:ext cx="5725839" cy="163121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1600" dirty="0" smtClean="0">
                <a:latin typeface="Verdana" pitchFamily="34" charset="0"/>
              </a:rPr>
              <a:t>Model </a:t>
            </a:r>
            <a:r>
              <a:rPr lang="en-GB" sz="1600" b="1" kern="1200" dirty="0" smtClean="0">
                <a:ea typeface="宋体" pitchFamily="2" charset="-122"/>
                <a:cs typeface="+mn-cs"/>
              </a:rPr>
              <a:t>horizon</a:t>
            </a:r>
            <a:r>
              <a:rPr lang="en-GB" sz="1600" dirty="0">
                <a:latin typeface="Verdana" pitchFamily="34" charset="0"/>
                <a:cs typeface="+mn-cs"/>
              </a:rPr>
              <a:t>:</a:t>
            </a:r>
            <a:r>
              <a:rPr lang="en-GB" sz="1600" dirty="0" smtClean="0">
                <a:latin typeface="Verdana" pitchFamily="34" charset="0"/>
              </a:rPr>
              <a:t> 2005-2050 (2075)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1600" dirty="0" smtClean="0">
                <a:latin typeface="Verdana" pitchFamily="34" charset="0"/>
              </a:rPr>
              <a:t>70 exogenous </a:t>
            </a:r>
            <a:r>
              <a:rPr lang="en-GB" sz="1600" b="1" kern="1200" dirty="0">
                <a:ea typeface="宋体" pitchFamily="2" charset="-122"/>
                <a:cs typeface="+mn-cs"/>
              </a:rPr>
              <a:t>demands</a:t>
            </a:r>
            <a:r>
              <a:rPr lang="en-GB" sz="1600" dirty="0" smtClean="0">
                <a:latin typeface="Verdana" pitchFamily="34" charset="0"/>
              </a:rPr>
              <a:t> for energy services across 5 </a:t>
            </a:r>
            <a:r>
              <a:rPr lang="en-GB" sz="1600" b="1" kern="1200" dirty="0">
                <a:ea typeface="宋体" pitchFamily="2" charset="-122"/>
                <a:cs typeface="+mn-cs"/>
              </a:rPr>
              <a:t>demand sectors </a:t>
            </a:r>
            <a:r>
              <a:rPr lang="en-GB" sz="1600" dirty="0" smtClean="0">
                <a:latin typeface="Verdana" pitchFamily="34" charset="0"/>
              </a:rPr>
              <a:t>(agriculture, residential, commercial, industry, and transport)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1600" dirty="0" smtClean="0">
                <a:latin typeface="Verdana" pitchFamily="34" charset="0"/>
              </a:rPr>
              <a:t>Economic </a:t>
            </a:r>
            <a:r>
              <a:rPr lang="en-GB" sz="1600" b="1" dirty="0" smtClean="0">
                <a:latin typeface="Verdana" pitchFamily="34" charset="0"/>
              </a:rPr>
              <a:t>drivers</a:t>
            </a:r>
            <a:r>
              <a:rPr lang="en-GB" sz="1600" dirty="0" smtClean="0">
                <a:latin typeface="Verdana" pitchFamily="34" charset="0"/>
              </a:rPr>
              <a:t> taken from latest EU Energy Reference Scenario (since 2014)</a:t>
            </a:r>
            <a:endParaRPr lang="en-GB" sz="1600" strike="sngStrike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15" y="3637899"/>
            <a:ext cx="8678166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1600" b="0" kern="0" dirty="0" smtClean="0">
                <a:latin typeface="Verdana" pitchFamily="34" charset="0"/>
              </a:rPr>
              <a:t>Explicit representation of </a:t>
            </a:r>
            <a:r>
              <a:rPr lang="en-GB" sz="1600" dirty="0">
                <a:latin typeface="+mn-lt"/>
                <a:ea typeface="宋体" pitchFamily="2" charset="-122"/>
                <a:cs typeface="+mn-cs"/>
              </a:rPr>
              <a:t>country-to-country </a:t>
            </a:r>
            <a:r>
              <a:rPr lang="en-GB" sz="1600" dirty="0" smtClean="0">
                <a:latin typeface="+mn-lt"/>
                <a:ea typeface="宋体" pitchFamily="2" charset="-122"/>
                <a:cs typeface="+mn-cs"/>
              </a:rPr>
              <a:t>electricity and gas </a:t>
            </a:r>
            <a:r>
              <a:rPr lang="en-GB" sz="1600" dirty="0">
                <a:latin typeface="+mn-lt"/>
                <a:ea typeface="宋体" pitchFamily="2" charset="-122"/>
                <a:cs typeface="+mn-cs"/>
              </a:rPr>
              <a:t>flows</a:t>
            </a:r>
            <a:r>
              <a:rPr lang="en-GB" sz="1600" b="0" kern="0" dirty="0" smtClean="0">
                <a:latin typeface="Verdana" pitchFamily="34" charset="0"/>
              </a:rPr>
              <a:t>, incl. import / exports with non-European regions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1600" b="0" kern="0" dirty="0" smtClean="0">
                <a:latin typeface="Verdana" pitchFamily="34" charset="0"/>
              </a:rPr>
              <a:t>Electricity </a:t>
            </a:r>
            <a:r>
              <a:rPr lang="en-GB" sz="1600" dirty="0">
                <a:latin typeface="+mn-lt"/>
                <a:ea typeface="宋体" pitchFamily="2" charset="-122"/>
                <a:cs typeface="+mn-cs"/>
              </a:rPr>
              <a:t>multi-grid model </a:t>
            </a:r>
            <a:r>
              <a:rPr lang="en-GB" sz="1600" b="0" kern="0" dirty="0" smtClean="0">
                <a:latin typeface="Verdana" pitchFamily="34" charset="0"/>
              </a:rPr>
              <a:t>(high, medium and low voltage grid), tracking demand-supply via </a:t>
            </a:r>
            <a:r>
              <a:rPr lang="en-GB" sz="1600" dirty="0">
                <a:latin typeface="+mn-lt"/>
                <a:ea typeface="宋体" pitchFamily="2" charset="-122"/>
                <a:cs typeface="+mn-cs"/>
              </a:rPr>
              <a:t>12 time slices </a:t>
            </a:r>
            <a:r>
              <a:rPr lang="en-GB" sz="1600" b="0" kern="0" dirty="0" smtClean="0">
                <a:latin typeface="Verdana" pitchFamily="34" charset="0"/>
              </a:rPr>
              <a:t>(4 seasons, 3 diurnal periods), and gas across </a:t>
            </a:r>
            <a:r>
              <a:rPr lang="en-GB" sz="1600" dirty="0">
                <a:latin typeface="+mn-lt"/>
                <a:ea typeface="宋体" pitchFamily="2" charset="-122"/>
                <a:cs typeface="+mn-cs"/>
              </a:rPr>
              <a:t>4 seasons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1600" dirty="0">
                <a:latin typeface="+mn-lt"/>
                <a:ea typeface="宋体" pitchFamily="2" charset="-122"/>
                <a:cs typeface="+mn-cs"/>
              </a:rPr>
              <a:t>Country specific differences </a:t>
            </a:r>
            <a:r>
              <a:rPr lang="en-GB" sz="1600" b="0" kern="0" dirty="0" smtClean="0">
                <a:latin typeface="Verdana" pitchFamily="34" charset="0"/>
              </a:rPr>
              <a:t>for characterisation of the conversion and end-use technologies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Verdana" pitchFamily="34" charset="0"/>
              <a:buChar char="•"/>
            </a:pPr>
            <a:r>
              <a:rPr lang="en-GB" sz="1600" dirty="0">
                <a:latin typeface="+mn-lt"/>
                <a:ea typeface="宋体" pitchFamily="2" charset="-122"/>
                <a:cs typeface="+mn-cs"/>
              </a:rPr>
              <a:t>Renewable </a:t>
            </a:r>
            <a:r>
              <a:rPr lang="en-GB" sz="1600" dirty="0" smtClean="0">
                <a:latin typeface="+mn-lt"/>
                <a:ea typeface="宋体" pitchFamily="2" charset="-122"/>
                <a:cs typeface="+mn-cs"/>
              </a:rPr>
              <a:t>potentials </a:t>
            </a:r>
            <a:r>
              <a:rPr lang="en-GB" sz="1600" b="0" kern="0" dirty="0" smtClean="0">
                <a:latin typeface="Verdana" pitchFamily="34" charset="0"/>
              </a:rPr>
              <a:t>(onshore wind, offshore wind, geothermal, biomass, biogas, hydro)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73813" y="6426200"/>
            <a:ext cx="2133600" cy="153988"/>
          </a:xfrm>
        </p:spPr>
        <p:txBody>
          <a:bodyPr/>
          <a:lstStyle/>
          <a:p>
            <a:fld id="{6E22F22D-73B4-4FDB-B910-CDAB37EEDB8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84168" y="4277325"/>
            <a:ext cx="2731638" cy="13910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1800" dirty="0" smtClean="0">
                <a:solidFill>
                  <a:srgbClr val="FF0000"/>
                </a:solidFill>
              </a:rPr>
              <a:t>Important when high penetration of variable RES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CA674-3BB1-421F-90D1-EE058F58675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4313" y="170056"/>
            <a:ext cx="43576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solidFill>
                  <a:schemeClr val="bg1"/>
                </a:solidFill>
                <a:latin typeface="Verdana" pitchFamily="34" charset="0"/>
              </a:rPr>
              <a:t>JRC-EU-TIMES coverage</a:t>
            </a:r>
          </a:p>
          <a:p>
            <a:r>
              <a:rPr lang="en-GB" sz="2400" kern="0" dirty="0" smtClean="0">
                <a:solidFill>
                  <a:schemeClr val="bg1"/>
                </a:solidFill>
                <a:latin typeface="Verdana" pitchFamily="34" charset="0"/>
              </a:rPr>
              <a:t>flexibility needs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1560" y="1533938"/>
            <a:ext cx="4608512" cy="39604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i="1" dirty="0" smtClean="0"/>
              <a:t>Maintenance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Primary reserve (Frequency control)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Up/down ramp rates (operational reserves)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Min up and down time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Part load efficiency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Start-up costs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Min. stable generation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i="1" dirty="0" smtClean="0"/>
              <a:t>Max. generation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i="1" dirty="0" smtClean="0"/>
              <a:t>Grid congestion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i="1" dirty="0" smtClean="0"/>
              <a:t>Energy balance, variability of RES supply</a:t>
            </a:r>
          </a:p>
        </p:txBody>
      </p:sp>
      <p:sp>
        <p:nvSpPr>
          <p:cNvPr id="6" name="Isosceles Triangle 5"/>
          <p:cNvSpPr/>
          <p:nvPr/>
        </p:nvSpPr>
        <p:spPr bwMode="auto">
          <a:xfrm rot="5400000">
            <a:off x="5328085" y="5121188"/>
            <a:ext cx="648072" cy="288033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5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04380" y="3618488"/>
            <a:ext cx="1828800" cy="25468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OTHER </a:t>
            </a:r>
            <a:r>
              <a:rPr lang="nl-BE" sz="1800" b="0" dirty="0">
                <a:solidFill>
                  <a:prstClr val="black"/>
                </a:solidFill>
              </a:rPr>
              <a:t>(20)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7110" y="4109040"/>
            <a:ext cx="1737360" cy="20374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</a:rPr>
              <a:t>RES (80)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7064" y="61653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 smtClean="0">
                <a:solidFill>
                  <a:prstClr val="black"/>
                </a:solidFill>
                <a:latin typeface="Calibri"/>
              </a:rPr>
              <a:t>TRADITIONAL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43980" y="116632"/>
            <a:ext cx="3463924" cy="738664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Dealing with RES variability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7355" y="3613859"/>
            <a:ext cx="6767944" cy="462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3993" y="3167113"/>
            <a:ext cx="209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 err="1" smtClean="0">
                <a:solidFill>
                  <a:prstClr val="black"/>
                </a:solidFill>
                <a:latin typeface="Calibri"/>
              </a:rPr>
              <a:t>Demand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42704" y="1154498"/>
            <a:ext cx="42035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sz="1800" dirty="0" smtClean="0">
                <a:latin typeface="Verdana" pitchFamily="34" charset="0"/>
                <a:ea typeface="+mn-ea"/>
              </a:rPr>
              <a:t>Example summer day hours</a:t>
            </a:r>
            <a:endParaRPr lang="en-GB" sz="1800" dirty="0"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04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73813" y="6437224"/>
            <a:ext cx="2133600" cy="142964"/>
          </a:xfrm>
        </p:spPr>
        <p:txBody>
          <a:bodyPr/>
          <a:lstStyle/>
          <a:p>
            <a:fld id="{889C6933-D1E3-47FD-BAC2-112A80BEF5F7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5" name="Rectangle 24"/>
          <p:cNvSpPr/>
          <p:nvPr/>
        </p:nvSpPr>
        <p:spPr bwMode="auto">
          <a:xfrm>
            <a:off x="5046667" y="4111586"/>
            <a:ext cx="628650" cy="257169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083203" y="3042124"/>
            <a:ext cx="628650" cy="128584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4879" y="3621686"/>
            <a:ext cx="1828800" cy="25468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38" name="Right Triangle 37"/>
          <p:cNvSpPr/>
          <p:nvPr/>
        </p:nvSpPr>
        <p:spPr>
          <a:xfrm flipH="1">
            <a:off x="4815015" y="1124744"/>
            <a:ext cx="1554480" cy="4669162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04380" y="3618488"/>
            <a:ext cx="1828800" cy="25468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OTHER </a:t>
            </a:r>
            <a:r>
              <a:rPr lang="nl-BE" sz="1800" b="0" dirty="0">
                <a:solidFill>
                  <a:prstClr val="black"/>
                </a:solidFill>
              </a:rPr>
              <a:t>(20)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7110" y="4109040"/>
            <a:ext cx="1737360" cy="20374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</a:rPr>
              <a:t>RES (80)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7064" y="61653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 smtClean="0">
                <a:solidFill>
                  <a:prstClr val="black"/>
                </a:solidFill>
                <a:latin typeface="Calibri"/>
              </a:rPr>
              <a:t>TRADITIONAL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7355" y="3613859"/>
            <a:ext cx="6767944" cy="462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3993" y="3167113"/>
            <a:ext cx="209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 err="1" smtClean="0">
                <a:solidFill>
                  <a:prstClr val="black"/>
                </a:solidFill>
                <a:latin typeface="Calibri"/>
              </a:rPr>
              <a:t>Demand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ight Triangle 28"/>
          <p:cNvSpPr/>
          <p:nvPr/>
        </p:nvSpPr>
        <p:spPr>
          <a:xfrm flipH="1">
            <a:off x="5592254" y="1251791"/>
            <a:ext cx="774091" cy="23620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 </a:t>
            </a: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42704" y="1154498"/>
            <a:ext cx="42035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sz="1800" dirty="0" smtClean="0">
                <a:latin typeface="Verdana" pitchFamily="34" charset="0"/>
                <a:ea typeface="+mn-ea"/>
              </a:rPr>
              <a:t>Example </a:t>
            </a:r>
            <a:r>
              <a:rPr lang="en-GB" sz="1800" dirty="0">
                <a:latin typeface="Verdana" pitchFamily="34" charset="0"/>
                <a:ea typeface="+mn-ea"/>
              </a:rPr>
              <a:t>summer day </a:t>
            </a:r>
            <a:r>
              <a:rPr lang="en-GB" sz="1800" dirty="0" smtClean="0">
                <a:latin typeface="Verdana" pitchFamily="34" charset="0"/>
                <a:ea typeface="+mn-ea"/>
              </a:rPr>
              <a:t>hours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59779" y="2815758"/>
            <a:ext cx="100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RES </a:t>
            </a:r>
            <a:r>
              <a:rPr lang="en-US" sz="1800" b="0" dirty="0" smtClean="0">
                <a:solidFill>
                  <a:prstClr val="black"/>
                </a:solidFill>
              </a:rPr>
              <a:t>(30)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7117" y="4451881"/>
            <a:ext cx="100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RES </a:t>
            </a:r>
            <a:r>
              <a:rPr lang="en-US" sz="1800" b="0" dirty="0" smtClean="0">
                <a:solidFill>
                  <a:prstClr val="black"/>
                </a:solidFill>
              </a:rPr>
              <a:t>(50</a:t>
            </a:r>
            <a:r>
              <a:rPr lang="en-US" sz="1800" b="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74669" y="5803453"/>
            <a:ext cx="1694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</a:rPr>
              <a:t>OTHER (50</a:t>
            </a:r>
            <a:r>
              <a:rPr lang="en-US" sz="1800" b="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43980" y="116632"/>
            <a:ext cx="34639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smtClean="0">
                <a:solidFill>
                  <a:schemeClr val="bg1"/>
                </a:solidFill>
              </a:rPr>
              <a:t>Dealing with RES variability</a:t>
            </a:r>
            <a:endParaRPr lang="en-GB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04380" y="3618488"/>
            <a:ext cx="1828800" cy="25468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OTHER </a:t>
            </a:r>
            <a:r>
              <a:rPr lang="nl-BE" sz="1800" b="0" dirty="0">
                <a:solidFill>
                  <a:prstClr val="black"/>
                </a:solidFill>
              </a:rPr>
              <a:t>(20)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7110" y="4109040"/>
            <a:ext cx="1737360" cy="20374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</a:rPr>
              <a:t>RES (80)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7064" y="61653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 smtClean="0">
                <a:solidFill>
                  <a:prstClr val="black"/>
                </a:solidFill>
                <a:latin typeface="Calibri"/>
              </a:rPr>
              <a:t>TRADITIONAL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7355" y="3613859"/>
            <a:ext cx="7923037" cy="462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3993" y="3167113"/>
            <a:ext cx="209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 err="1" smtClean="0">
                <a:solidFill>
                  <a:prstClr val="black"/>
                </a:solidFill>
                <a:latin typeface="Calibri"/>
              </a:rPr>
              <a:t>Demand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42704" y="1154498"/>
            <a:ext cx="4203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sz="1800" dirty="0" smtClean="0">
                <a:latin typeface="Verdana" pitchFamily="34" charset="0"/>
                <a:ea typeface="+mn-ea"/>
              </a:rPr>
              <a:t>Forcing a certain minimum share of </a:t>
            </a:r>
            <a:r>
              <a:rPr lang="en-GB" sz="1800" dirty="0" err="1" smtClean="0">
                <a:latin typeface="Verdana" pitchFamily="34" charset="0"/>
                <a:ea typeface="+mn-ea"/>
              </a:rPr>
              <a:t>dispatchable</a:t>
            </a:r>
            <a:r>
              <a:rPr lang="en-GB" sz="1800" dirty="0" smtClean="0">
                <a:latin typeface="Verdana" pitchFamily="34" charset="0"/>
                <a:ea typeface="+mn-ea"/>
              </a:rPr>
              <a:t> NOT ENOUGH</a:t>
            </a:r>
            <a:endParaRPr lang="en-GB" sz="1800" dirty="0">
              <a:latin typeface="Verdana" pitchFamily="34" charset="0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3520" y="3645024"/>
            <a:ext cx="1828800" cy="25468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</a:rPr>
              <a:t>OTHER </a:t>
            </a:r>
            <a:r>
              <a:rPr lang="nl-BE" sz="1800" b="0" dirty="0" smtClean="0">
                <a:solidFill>
                  <a:prstClr val="black"/>
                </a:solidFill>
              </a:rPr>
              <a:t>(50</a:t>
            </a:r>
            <a:r>
              <a:rPr lang="nl-BE" sz="1800" b="0" dirty="0">
                <a:solidFill>
                  <a:prstClr val="black"/>
                </a:solidFill>
              </a:rPr>
              <a:t>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2852936"/>
            <a:ext cx="1800200" cy="20374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</a:rPr>
              <a:t>RES (80)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3980" y="116632"/>
            <a:ext cx="34639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smtClean="0">
                <a:solidFill>
                  <a:schemeClr val="bg1"/>
                </a:solidFill>
              </a:rPr>
              <a:t>Dealing with RES variability</a:t>
            </a:r>
            <a:endParaRPr lang="en-GB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04380" y="3618488"/>
            <a:ext cx="1828800" cy="25468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OTHER </a:t>
            </a:r>
            <a:r>
              <a:rPr lang="nl-BE" sz="1800" b="0" dirty="0">
                <a:solidFill>
                  <a:prstClr val="black"/>
                </a:solidFill>
              </a:rPr>
              <a:t>(20)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7110" y="4109040"/>
            <a:ext cx="1737360" cy="20374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</a:rPr>
              <a:t>RES (80)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7064" y="61653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 smtClean="0">
                <a:solidFill>
                  <a:prstClr val="black"/>
                </a:solidFill>
                <a:latin typeface="Calibri"/>
              </a:rPr>
              <a:t>TRADITIONAL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7355" y="3613859"/>
            <a:ext cx="7923037" cy="462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3993" y="3167113"/>
            <a:ext cx="209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 err="1" smtClean="0">
                <a:solidFill>
                  <a:prstClr val="black"/>
                </a:solidFill>
                <a:latin typeface="Calibri"/>
              </a:rPr>
              <a:t>Demand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42704" y="1154498"/>
            <a:ext cx="4203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sz="1800" dirty="0" smtClean="0">
                <a:latin typeface="Verdana" pitchFamily="34" charset="0"/>
                <a:ea typeface="+mn-ea"/>
              </a:rPr>
              <a:t>Forcing a certain minimum share of </a:t>
            </a:r>
            <a:r>
              <a:rPr lang="en-GB" sz="1800" dirty="0" err="1" smtClean="0">
                <a:latin typeface="Verdana" pitchFamily="34" charset="0"/>
                <a:ea typeface="+mn-ea"/>
              </a:rPr>
              <a:t>dispatchable</a:t>
            </a:r>
            <a:r>
              <a:rPr lang="en-GB" sz="1800" dirty="0" smtClean="0">
                <a:latin typeface="Verdana" pitchFamily="34" charset="0"/>
                <a:ea typeface="+mn-ea"/>
              </a:rPr>
              <a:t> NOT ENOUGH</a:t>
            </a:r>
            <a:endParaRPr lang="en-GB" sz="1800" dirty="0">
              <a:latin typeface="Verdana" pitchFamily="34" charset="0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3520" y="3645024"/>
            <a:ext cx="1828800" cy="25468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</a:rPr>
              <a:t>OTHER </a:t>
            </a:r>
            <a:r>
              <a:rPr lang="nl-BE" sz="1800" b="0" dirty="0" smtClean="0">
                <a:solidFill>
                  <a:prstClr val="black"/>
                </a:solidFill>
              </a:rPr>
              <a:t>(50</a:t>
            </a:r>
            <a:r>
              <a:rPr lang="nl-BE" sz="1800" b="0" dirty="0">
                <a:solidFill>
                  <a:prstClr val="black"/>
                </a:solidFill>
              </a:rPr>
              <a:t>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3645024"/>
            <a:ext cx="1800200" cy="12468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</a:rPr>
              <a:t>RES (50)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43980" y="116632"/>
            <a:ext cx="34639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smtClean="0">
                <a:solidFill>
                  <a:schemeClr val="bg1"/>
                </a:solidFill>
              </a:rPr>
              <a:t>Dealing with RES variability</a:t>
            </a:r>
            <a:endParaRPr lang="en-GB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73813" y="6437224"/>
            <a:ext cx="2133600" cy="142964"/>
          </a:xfrm>
        </p:spPr>
        <p:txBody>
          <a:bodyPr/>
          <a:lstStyle/>
          <a:p>
            <a:fld id="{889C6933-D1E3-47FD-BAC2-112A80BEF5F7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5" name="Rectangle 24"/>
          <p:cNvSpPr/>
          <p:nvPr/>
        </p:nvSpPr>
        <p:spPr bwMode="auto">
          <a:xfrm>
            <a:off x="5046667" y="4111586"/>
            <a:ext cx="628650" cy="257169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083203" y="3042124"/>
            <a:ext cx="628650" cy="128584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4879" y="3621686"/>
            <a:ext cx="1828800" cy="25468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38" name="Right Triangle 37"/>
          <p:cNvSpPr/>
          <p:nvPr/>
        </p:nvSpPr>
        <p:spPr>
          <a:xfrm flipH="1">
            <a:off x="4815015" y="1124744"/>
            <a:ext cx="1554480" cy="4669162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04380" y="3618488"/>
            <a:ext cx="1828800" cy="25468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OTHER </a:t>
            </a:r>
            <a:r>
              <a:rPr lang="nl-BE" sz="1800" b="0" dirty="0">
                <a:solidFill>
                  <a:prstClr val="black"/>
                </a:solidFill>
              </a:rPr>
              <a:t>(20)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7110" y="4109040"/>
            <a:ext cx="1737360" cy="20374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</a:rPr>
              <a:t>RES (80)</a:t>
            </a: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2" name="Right Brace 41"/>
          <p:cNvSpPr/>
          <p:nvPr/>
        </p:nvSpPr>
        <p:spPr>
          <a:xfrm>
            <a:off x="6767944" y="5817724"/>
            <a:ext cx="212576" cy="308895"/>
          </a:xfrm>
          <a:prstGeom prst="rightBrac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18079" y="579390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 smtClean="0">
                <a:solidFill>
                  <a:prstClr val="black"/>
                </a:solidFill>
                <a:latin typeface="Calibri"/>
              </a:rPr>
              <a:t>20% of </a:t>
            </a:r>
            <a:r>
              <a:rPr lang="nl-BE" sz="1800" b="0" dirty="0" err="1" smtClean="0">
                <a:solidFill>
                  <a:prstClr val="black"/>
                </a:solidFill>
                <a:latin typeface="Calibri"/>
              </a:rPr>
              <a:t>Demand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ight Brace 44"/>
          <p:cNvSpPr/>
          <p:nvPr/>
        </p:nvSpPr>
        <p:spPr>
          <a:xfrm>
            <a:off x="6767944" y="1121071"/>
            <a:ext cx="272752" cy="4621558"/>
          </a:xfrm>
          <a:prstGeom prst="rightBrac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07696" y="251500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Maximum Power of the combined variable RES systems in a </a:t>
            </a:r>
            <a:r>
              <a:rPr lang="en-US" sz="1800" b="0" dirty="0" err="1" smtClean="0">
                <a:solidFill>
                  <a:prstClr val="black"/>
                </a:solidFill>
                <a:latin typeface="Calibri"/>
              </a:rPr>
              <a:t>timeslice</a:t>
            </a: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/region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7064" y="61653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 smtClean="0">
                <a:solidFill>
                  <a:prstClr val="black"/>
                </a:solidFill>
                <a:latin typeface="Calibri"/>
              </a:rPr>
              <a:t>TRADITIONAL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46279" y="616530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>
                <a:solidFill>
                  <a:prstClr val="black"/>
                </a:solidFill>
                <a:latin typeface="Calibri"/>
              </a:rPr>
              <a:t>NEW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7355" y="3613859"/>
            <a:ext cx="6767944" cy="462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3993" y="3167113"/>
            <a:ext cx="209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BE" sz="1800" b="0" dirty="0" err="1" smtClean="0">
                <a:solidFill>
                  <a:prstClr val="black"/>
                </a:solidFill>
                <a:latin typeface="Calibri"/>
              </a:rPr>
              <a:t>Demand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ight Triangle 28"/>
          <p:cNvSpPr/>
          <p:nvPr/>
        </p:nvSpPr>
        <p:spPr>
          <a:xfrm flipH="1">
            <a:off x="5592254" y="1251791"/>
            <a:ext cx="774091" cy="23620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 </a:t>
            </a: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1403648" y="2034703"/>
            <a:ext cx="2808312" cy="1250281"/>
          </a:xfrm>
          <a:prstGeom prst="wedgeRoundRectCallout">
            <a:avLst>
              <a:gd name="adj1" fmla="val 112425"/>
              <a:gd name="adj2" fmla="val -1638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Possible excess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electricity 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marL="3175"/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Based on the total Variable electricity production.</a:t>
            </a:r>
            <a:endParaRPr kumimoji="0" lang="en-GB" sz="72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42704" y="1154498"/>
            <a:ext cx="4203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sz="1800" dirty="0" smtClean="0">
                <a:latin typeface="Verdana" pitchFamily="34" charset="0"/>
                <a:ea typeface="+mn-ea"/>
              </a:rPr>
              <a:t>Example </a:t>
            </a:r>
            <a:r>
              <a:rPr lang="en-GB" sz="1800" dirty="0">
                <a:latin typeface="Verdana" pitchFamily="34" charset="0"/>
                <a:ea typeface="+mn-ea"/>
              </a:rPr>
              <a:t>summer day </a:t>
            </a:r>
            <a:r>
              <a:rPr lang="en-GB" sz="1800" dirty="0" smtClean="0">
                <a:latin typeface="Verdana" pitchFamily="34" charset="0"/>
                <a:ea typeface="+mn-ea"/>
              </a:rPr>
              <a:t>hours</a:t>
            </a:r>
          </a:p>
          <a:p>
            <a:r>
              <a:rPr lang="en-GB" sz="1800" dirty="0" smtClean="0">
                <a:latin typeface="Verdana" pitchFamily="34" charset="0"/>
                <a:ea typeface="+mn-ea"/>
              </a:rPr>
              <a:t>By </a:t>
            </a:r>
            <a:r>
              <a:rPr lang="en-GB" sz="1800" dirty="0">
                <a:latin typeface="Verdana" pitchFamily="34" charset="0"/>
                <a:ea typeface="+mn-ea"/>
              </a:rPr>
              <a:t>using the production profile </a:t>
            </a:r>
            <a:r>
              <a:rPr lang="en-GB" sz="1800" dirty="0" smtClean="0">
                <a:latin typeface="Verdana" pitchFamily="34" charset="0"/>
                <a:ea typeface="+mn-ea"/>
              </a:rPr>
              <a:t>information</a:t>
            </a:r>
            <a:endParaRPr lang="en-GB" sz="1800" dirty="0">
              <a:latin typeface="Verdana" pitchFamily="34" charset="0"/>
              <a:ea typeface="+mn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59779" y="2815758"/>
            <a:ext cx="100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RES </a:t>
            </a:r>
            <a:r>
              <a:rPr lang="en-US" sz="1800" b="0" dirty="0" smtClean="0">
                <a:solidFill>
                  <a:prstClr val="black"/>
                </a:solidFill>
              </a:rPr>
              <a:t>(30</a:t>
            </a:r>
            <a:r>
              <a:rPr lang="en-US" sz="1800" b="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07117" y="4451881"/>
            <a:ext cx="100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RES </a:t>
            </a:r>
            <a:r>
              <a:rPr lang="en-US" sz="1800" b="0" dirty="0" smtClean="0">
                <a:solidFill>
                  <a:prstClr val="black"/>
                </a:solidFill>
              </a:rPr>
              <a:t>(50</a:t>
            </a:r>
            <a:r>
              <a:rPr lang="en-US" sz="1800" b="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74669" y="5803453"/>
            <a:ext cx="1694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</a:rPr>
              <a:t>OTHER (50</a:t>
            </a:r>
            <a:r>
              <a:rPr lang="en-US" sz="1800" b="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43980" y="116632"/>
            <a:ext cx="34639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smtClean="0">
                <a:solidFill>
                  <a:schemeClr val="bg1"/>
                </a:solidFill>
              </a:rPr>
              <a:t>Dealing with RES variability</a:t>
            </a:r>
            <a:endParaRPr lang="en-GB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CA674-3BB1-421F-90D1-EE058F586753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282998"/>
            <a:ext cx="8604448" cy="560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600924"/>
            <a:ext cx="4248472" cy="738664"/>
          </a:xfrm>
          <a:solidFill>
            <a:schemeClr val="bg1"/>
          </a:solidFill>
        </p:spPr>
        <p:txBody>
          <a:bodyPr/>
          <a:lstStyle/>
          <a:p>
            <a:r>
              <a:rPr lang="nl-BE" sz="2400" dirty="0" smtClean="0"/>
              <a:t>80%PV </a:t>
            </a:r>
            <a:r>
              <a:rPr lang="nl-BE" sz="2400" dirty="0" err="1" smtClean="0"/>
              <a:t>and</a:t>
            </a:r>
            <a:r>
              <a:rPr lang="nl-BE" sz="2400" dirty="0" smtClean="0"/>
              <a:t> 20% wind</a:t>
            </a:r>
            <a:br>
              <a:rPr lang="nl-BE" sz="2400" dirty="0" smtClean="0"/>
            </a:br>
            <a:r>
              <a:rPr lang="nl-BE" sz="2400" dirty="0" smtClean="0"/>
              <a:t>RES = 50% of </a:t>
            </a:r>
            <a:r>
              <a:rPr lang="nl-BE" sz="2400" dirty="0" err="1" smtClean="0"/>
              <a:t>Demand</a:t>
            </a: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43980" y="116632"/>
            <a:ext cx="34639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smtClean="0">
                <a:solidFill>
                  <a:schemeClr val="bg1"/>
                </a:solidFill>
              </a:rPr>
              <a:t>Dealing with RES variability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652120" y="2491988"/>
            <a:ext cx="2952328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nl-BE" sz="2400" b="0" kern="0" dirty="0" smtClean="0"/>
              <a:t>Data </a:t>
            </a:r>
            <a:r>
              <a:rPr lang="nl-BE" sz="2400" b="0" kern="0" dirty="0" err="1" smtClean="0"/>
              <a:t>for</a:t>
            </a:r>
            <a:r>
              <a:rPr lang="nl-BE" sz="2400" b="0" kern="0" dirty="0" smtClean="0"/>
              <a:t> Belgium</a:t>
            </a:r>
            <a:br>
              <a:rPr lang="nl-BE" sz="2400" b="0" kern="0" dirty="0" smtClean="0"/>
            </a:br>
            <a:r>
              <a:rPr lang="nl-BE" sz="2400" b="0" kern="0" dirty="0" err="1" smtClean="0"/>
              <a:t>from</a:t>
            </a:r>
            <a:r>
              <a:rPr lang="nl-BE" sz="2400" b="0" kern="0" dirty="0" smtClean="0"/>
              <a:t> 9h-20h</a:t>
            </a:r>
            <a:r>
              <a:rPr lang="nl-BE" sz="2400" kern="0" dirty="0" smtClean="0"/>
              <a:t/>
            </a:r>
            <a:br>
              <a:rPr lang="nl-BE" sz="2400" kern="0" dirty="0" smtClean="0"/>
            </a:b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5561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CA674-3BB1-421F-90D1-EE058F586753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5158"/>
            <a:ext cx="8595360" cy="56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43980" y="116632"/>
            <a:ext cx="34639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smtClean="0">
                <a:solidFill>
                  <a:schemeClr val="bg1"/>
                </a:solidFill>
              </a:rPr>
              <a:t>Dealing with RES variability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43608" y="1600924"/>
            <a:ext cx="4248472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nl-BE" sz="2400" kern="0" dirty="0" smtClean="0"/>
              <a:t>80%PV </a:t>
            </a:r>
            <a:r>
              <a:rPr lang="nl-BE" sz="2400" kern="0" dirty="0" err="1" smtClean="0"/>
              <a:t>and</a:t>
            </a:r>
            <a:r>
              <a:rPr lang="nl-BE" sz="2400" kern="0" dirty="0" smtClean="0"/>
              <a:t> 20% wind</a:t>
            </a:r>
            <a:br>
              <a:rPr lang="nl-BE" sz="2400" kern="0" dirty="0" smtClean="0"/>
            </a:br>
            <a:r>
              <a:rPr lang="nl-BE" sz="2400" kern="0" dirty="0" smtClean="0"/>
              <a:t>RES = 100% of </a:t>
            </a:r>
            <a:r>
              <a:rPr lang="nl-BE" sz="2400" kern="0" dirty="0" err="1" smtClean="0"/>
              <a:t>Demand</a:t>
            </a:r>
            <a:endParaRPr lang="en-GB" sz="2400" kern="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652120" y="2491988"/>
            <a:ext cx="2952328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nl-BE" sz="2400" b="0" kern="0" dirty="0" smtClean="0"/>
              <a:t>Data </a:t>
            </a:r>
            <a:r>
              <a:rPr lang="nl-BE" sz="2400" b="0" kern="0" dirty="0" err="1" smtClean="0"/>
              <a:t>for</a:t>
            </a:r>
            <a:r>
              <a:rPr lang="nl-BE" sz="2400" b="0" kern="0" dirty="0" smtClean="0"/>
              <a:t> Belgium</a:t>
            </a:r>
            <a:br>
              <a:rPr lang="nl-BE" sz="2400" b="0" kern="0" dirty="0" smtClean="0"/>
            </a:br>
            <a:r>
              <a:rPr lang="nl-BE" sz="2400" b="0" kern="0" dirty="0" err="1" smtClean="0"/>
              <a:t>from</a:t>
            </a:r>
            <a:r>
              <a:rPr lang="nl-BE" sz="2400" b="0" kern="0" dirty="0" smtClean="0"/>
              <a:t> 9h-20h</a:t>
            </a:r>
            <a:r>
              <a:rPr lang="nl-BE" sz="2400" kern="0" dirty="0" smtClean="0"/>
              <a:t/>
            </a:r>
            <a:br>
              <a:rPr lang="nl-BE" sz="2400" kern="0" dirty="0" smtClean="0"/>
            </a:b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31923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959" y="2348880"/>
            <a:ext cx="8611513" cy="392492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dirty="0" err="1" smtClean="0">
                <a:latin typeface="Verdana" pitchFamily="34" charset="0"/>
              </a:rPr>
              <a:t>Conclusions</a:t>
            </a:r>
            <a:r>
              <a:rPr lang="nl-BE" sz="2000" dirty="0" smtClean="0">
                <a:latin typeface="Verdana" pitchFamily="34" charset="0"/>
              </a:rPr>
              <a:t> </a:t>
            </a:r>
            <a:r>
              <a:rPr lang="nl-BE" sz="2000" dirty="0" err="1" smtClean="0">
                <a:latin typeface="Verdana" pitchFamily="34" charset="0"/>
              </a:rPr>
              <a:t>from</a:t>
            </a:r>
            <a:r>
              <a:rPr lang="nl-BE" sz="2000" dirty="0" smtClean="0">
                <a:latin typeface="Verdana" pitchFamily="34" charset="0"/>
              </a:rPr>
              <a:t> the JRC workshop "</a:t>
            </a:r>
            <a:r>
              <a:rPr lang="en-GB" sz="2000" dirty="0" smtClean="0">
                <a:latin typeface="Verdana" pitchFamily="34" charset="0"/>
              </a:rPr>
              <a:t>Addressing </a:t>
            </a:r>
            <a:r>
              <a:rPr lang="en-GB" sz="2000" dirty="0">
                <a:latin typeface="Verdana" pitchFamily="34" charset="0"/>
              </a:rPr>
              <a:t>flexibility in energy system </a:t>
            </a:r>
            <a:r>
              <a:rPr lang="en-GB" sz="2000" dirty="0" smtClean="0">
                <a:latin typeface="Verdana" pitchFamily="34" charset="0"/>
              </a:rPr>
              <a:t>models", December 2014</a:t>
            </a:r>
            <a:endParaRPr lang="en-GB" sz="2000" dirty="0">
              <a:latin typeface="Verdana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latin typeface="Verdana" pitchFamily="34" charset="0"/>
              </a:rPr>
              <a:t>JRC-IET Energy </a:t>
            </a:r>
            <a:r>
              <a:rPr lang="en-GB" sz="2000" dirty="0">
                <a:latin typeface="Verdana" pitchFamily="34" charset="0"/>
              </a:rPr>
              <a:t>m</a:t>
            </a:r>
            <a:r>
              <a:rPr lang="en-GB" sz="2000" dirty="0" smtClean="0">
                <a:latin typeface="Verdana" pitchFamily="34" charset="0"/>
              </a:rPr>
              <a:t>odelling landscape and flexibility in </a:t>
            </a:r>
            <a:r>
              <a:rPr lang="en-GB" sz="2000" dirty="0">
                <a:latin typeface="Verdana" pitchFamily="34" charset="0"/>
              </a:rPr>
              <a:t>the </a:t>
            </a:r>
            <a:r>
              <a:rPr lang="en-GB" sz="2000" b="1" dirty="0" smtClean="0">
                <a:latin typeface="Verdana" pitchFamily="34" charset="0"/>
              </a:rPr>
              <a:t>power sector</a:t>
            </a:r>
            <a:r>
              <a:rPr lang="en-GB" sz="2000" dirty="0" smtClean="0">
                <a:latin typeface="Verdana" pitchFamily="34" charset="0"/>
              </a:rPr>
              <a:t>: </a:t>
            </a:r>
            <a:r>
              <a:rPr lang="en-GB" sz="2000" dirty="0">
                <a:latin typeface="Verdana" pitchFamily="34" charset="0"/>
              </a:rPr>
              <a:t>Unit Commitment and dispatch </a:t>
            </a:r>
            <a:r>
              <a:rPr lang="en-GB" sz="2000" dirty="0" smtClean="0">
                <a:latin typeface="Verdana" pitchFamily="34" charset="0"/>
              </a:rPr>
              <a:t>Model DISPASET 2.0</a:t>
            </a:r>
            <a:endParaRPr lang="en-GB" sz="2000" dirty="0">
              <a:latin typeface="Verdana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latin typeface="Verdana" pitchFamily="34" charset="0"/>
              </a:rPr>
              <a:t>Flexibility in the </a:t>
            </a:r>
            <a:r>
              <a:rPr lang="en-GB" sz="2000" b="1" dirty="0" smtClean="0">
                <a:latin typeface="Verdana" pitchFamily="34" charset="0"/>
              </a:rPr>
              <a:t>energy system </a:t>
            </a:r>
            <a:r>
              <a:rPr lang="en-GB" sz="2000" dirty="0" smtClean="0">
                <a:latin typeface="Verdana" pitchFamily="34" charset="0"/>
              </a:rPr>
              <a:t>model JRC-EU-TIMES: modelling approach and illustrative results</a:t>
            </a:r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01D05A-1BAC-4533-962D-E48F0C772146}" type="slidenum">
              <a:rPr lang="en-GB" sz="1000" b="0" smtClean="0">
                <a:solidFill>
                  <a:srgbClr val="004494"/>
                </a:solidFill>
              </a:rPr>
              <a:pPr eaLnBrk="1" hangingPunct="1"/>
              <a:t>2</a:t>
            </a:fld>
            <a:endParaRPr lang="en-GB" sz="1000" b="0" dirty="0" smtClean="0">
              <a:solidFill>
                <a:srgbClr val="004494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301750"/>
            <a:ext cx="8678862" cy="430213"/>
          </a:xfrm>
        </p:spPr>
        <p:txBody>
          <a:bodyPr/>
          <a:lstStyle/>
          <a:p>
            <a:r>
              <a:rPr lang="en-GB" dirty="0" smtClean="0">
                <a:latin typeface="Verdana" pitchFamily="34" charset="0"/>
              </a:rPr>
              <a:t>Outline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923928" y="1628800"/>
            <a:ext cx="20882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CA674-3BB1-421F-90D1-EE058F58675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268760"/>
            <a:ext cx="8595360" cy="560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43980" y="116632"/>
            <a:ext cx="34639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smtClean="0">
                <a:solidFill>
                  <a:schemeClr val="bg1"/>
                </a:solidFill>
              </a:rPr>
              <a:t>Dealing with RES variability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43608" y="1600924"/>
            <a:ext cx="4248472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nl-BE" sz="2400" kern="0" dirty="0"/>
              <a:t>2</a:t>
            </a:r>
            <a:r>
              <a:rPr lang="nl-BE" sz="2400" kern="0" dirty="0" smtClean="0"/>
              <a:t>0%PV </a:t>
            </a:r>
            <a:r>
              <a:rPr lang="nl-BE" sz="2400" kern="0" dirty="0" err="1" smtClean="0"/>
              <a:t>and</a:t>
            </a:r>
            <a:r>
              <a:rPr lang="nl-BE" sz="2400" kern="0" dirty="0" smtClean="0"/>
              <a:t> 80% wind</a:t>
            </a:r>
            <a:br>
              <a:rPr lang="nl-BE" sz="2400" kern="0" dirty="0" smtClean="0"/>
            </a:br>
            <a:r>
              <a:rPr lang="nl-BE" sz="2400" kern="0" dirty="0" smtClean="0"/>
              <a:t>RES = 50% of </a:t>
            </a:r>
            <a:r>
              <a:rPr lang="nl-BE" sz="2400" kern="0" dirty="0" err="1" smtClean="0"/>
              <a:t>Demand</a:t>
            </a:r>
            <a:endParaRPr lang="en-GB" sz="2400" kern="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652120" y="2491988"/>
            <a:ext cx="2952328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nl-BE" sz="2400" b="0" kern="0" dirty="0" smtClean="0"/>
              <a:t>Data </a:t>
            </a:r>
            <a:r>
              <a:rPr lang="nl-BE" sz="2400" b="0" kern="0" dirty="0" err="1" smtClean="0"/>
              <a:t>for</a:t>
            </a:r>
            <a:r>
              <a:rPr lang="nl-BE" sz="2400" b="0" kern="0" dirty="0" smtClean="0"/>
              <a:t> Belgium</a:t>
            </a:r>
            <a:br>
              <a:rPr lang="nl-BE" sz="2400" b="0" kern="0" dirty="0" smtClean="0"/>
            </a:br>
            <a:r>
              <a:rPr lang="nl-BE" sz="2400" b="0" kern="0" dirty="0" err="1" smtClean="0"/>
              <a:t>from</a:t>
            </a:r>
            <a:r>
              <a:rPr lang="nl-BE" sz="2400" b="0" kern="0" dirty="0" smtClean="0"/>
              <a:t> 9h-20h</a:t>
            </a:r>
            <a:r>
              <a:rPr lang="nl-BE" sz="2400" kern="0" dirty="0" smtClean="0"/>
              <a:t/>
            </a:r>
            <a:br>
              <a:rPr lang="nl-BE" sz="2400" kern="0" dirty="0" smtClean="0"/>
            </a:b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3862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CA674-3BB1-421F-90D1-EE058F58675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2" y="1257774"/>
            <a:ext cx="8595360" cy="56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43980" y="116632"/>
            <a:ext cx="34639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smtClean="0">
                <a:solidFill>
                  <a:schemeClr val="bg1"/>
                </a:solidFill>
              </a:rPr>
              <a:t>Dealing with RES variability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43608" y="1600924"/>
            <a:ext cx="4248472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nl-BE" sz="2400" kern="0" dirty="0"/>
              <a:t>2</a:t>
            </a:r>
            <a:r>
              <a:rPr lang="nl-BE" sz="2400" kern="0" dirty="0" smtClean="0"/>
              <a:t>0%PV </a:t>
            </a:r>
            <a:r>
              <a:rPr lang="nl-BE" sz="2400" kern="0" dirty="0" err="1" smtClean="0"/>
              <a:t>and</a:t>
            </a:r>
            <a:r>
              <a:rPr lang="nl-BE" sz="2400" kern="0" dirty="0" smtClean="0"/>
              <a:t> 80% wind</a:t>
            </a:r>
            <a:br>
              <a:rPr lang="nl-BE" sz="2400" kern="0" dirty="0" smtClean="0"/>
            </a:br>
            <a:r>
              <a:rPr lang="nl-BE" sz="2400" kern="0" dirty="0" smtClean="0"/>
              <a:t>RES = 100% of </a:t>
            </a:r>
            <a:r>
              <a:rPr lang="nl-BE" sz="2400" kern="0" dirty="0" err="1" smtClean="0"/>
              <a:t>Demand</a:t>
            </a:r>
            <a:endParaRPr lang="en-GB" sz="2400" kern="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652120" y="2491988"/>
            <a:ext cx="2952328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nl-BE" sz="2400" b="0" kern="0" dirty="0" smtClean="0"/>
              <a:t>Data </a:t>
            </a:r>
            <a:r>
              <a:rPr lang="nl-BE" sz="2400" b="0" kern="0" dirty="0" err="1" smtClean="0"/>
              <a:t>for</a:t>
            </a:r>
            <a:r>
              <a:rPr lang="nl-BE" sz="2400" b="0" kern="0" dirty="0" smtClean="0"/>
              <a:t> Belgium</a:t>
            </a:r>
            <a:br>
              <a:rPr lang="nl-BE" sz="2400" b="0" kern="0" dirty="0" smtClean="0"/>
            </a:br>
            <a:r>
              <a:rPr lang="nl-BE" sz="2400" b="0" kern="0" dirty="0" err="1" smtClean="0"/>
              <a:t>from</a:t>
            </a:r>
            <a:r>
              <a:rPr lang="nl-BE" sz="2400" b="0" kern="0" dirty="0" smtClean="0"/>
              <a:t> 9h-20h</a:t>
            </a:r>
            <a:r>
              <a:rPr lang="nl-BE" sz="2400" kern="0" dirty="0" smtClean="0"/>
              <a:t/>
            </a:r>
            <a:br>
              <a:rPr lang="nl-BE" sz="2400" kern="0" dirty="0" smtClean="0"/>
            </a:b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458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48481"/>
            <a:ext cx="7230522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7" y="6076862"/>
            <a:ext cx="8444211" cy="896963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err="1" smtClean="0"/>
              <a:t>Implications</a:t>
            </a:r>
            <a:r>
              <a:rPr lang="nl-BE" dirty="0" smtClean="0"/>
              <a:t> of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relation</a:t>
            </a:r>
            <a:r>
              <a:rPr lang="nl-BE" dirty="0" smtClean="0"/>
              <a:t>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CA674-3BB1-421F-90D1-EE058F586753}" type="slidenum">
              <a:rPr lang="en-GB" smtClean="0"/>
              <a:pPr/>
              <a:t>22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3501008"/>
                <a:ext cx="2880320" cy="4001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0.85</m:t>
                      </m:r>
                      <m:r>
                        <a:rPr lang="nl-B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𝑅𝐸𝑆</m:t>
                      </m:r>
                      <m:r>
                        <a:rPr lang="nl-B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−0.4</m:t>
                      </m:r>
                      <m:r>
                        <a:rPr lang="nl-B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𝐷</m:t>
                      </m:r>
                    </m:oMath>
                  </m:oMathPara>
                </a14:m>
                <a:endParaRPr lang="nl-BE" sz="2000" b="0" i="1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01008"/>
                <a:ext cx="288032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68760"/>
            <a:ext cx="2304256" cy="2736304"/>
          </a:xfrm>
        </p:spPr>
        <p:txBody>
          <a:bodyPr/>
          <a:lstStyle/>
          <a:p>
            <a:r>
              <a:rPr lang="en-GB" sz="2400" dirty="0" err="1" smtClean="0">
                <a:latin typeface="Verdana" pitchFamily="34" charset="0"/>
              </a:rPr>
              <a:t>Linearisation</a:t>
            </a:r>
            <a:r>
              <a:rPr lang="en-GB" sz="2400" dirty="0" smtClean="0">
                <a:latin typeface="Verdana" pitchFamily="34" charset="0"/>
              </a:rPr>
              <a:t> of possible excess electricity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43980" y="116632"/>
            <a:ext cx="34639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solidFill>
                  <a:schemeClr val="bg1"/>
                </a:solidFill>
              </a:rPr>
              <a:t>Dealing with RES variability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72" y="4154304"/>
            <a:ext cx="2819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Interestingly, the coefficients are rather robust for different demand and RES profiles in different </a:t>
            </a:r>
            <a:r>
              <a:rPr lang="en-GB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timeslices</a:t>
            </a:r>
            <a:r>
              <a:rPr lang="en-GB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8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983" y="1700808"/>
            <a:ext cx="8719017" cy="42165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itchFamily="34" charset="0"/>
              </a:rPr>
              <a:t>F</a:t>
            </a:r>
            <a:r>
              <a:rPr lang="en-GB" sz="2400" dirty="0" smtClean="0">
                <a:latin typeface="Verdana" pitchFamily="34" charset="0"/>
              </a:rPr>
              <a:t>orce possible excess </a:t>
            </a:r>
            <a:r>
              <a:rPr lang="en-GB" sz="2400" dirty="0">
                <a:latin typeface="Verdana" pitchFamily="34" charset="0"/>
              </a:rPr>
              <a:t>electricity from </a:t>
            </a:r>
            <a:r>
              <a:rPr lang="en-GB" sz="2400" dirty="0" smtClean="0">
                <a:latin typeface="Verdana" pitchFamily="34" charset="0"/>
              </a:rPr>
              <a:t>PV, wind and wave </a:t>
            </a:r>
            <a:r>
              <a:rPr lang="en-GB" sz="2400" dirty="0">
                <a:latin typeface="Verdana" pitchFamily="34" charset="0"/>
              </a:rPr>
              <a:t>to be </a:t>
            </a:r>
            <a:r>
              <a:rPr lang="en-GB" sz="2400" dirty="0" smtClean="0">
                <a:latin typeface="Verdana" pitchFamily="34" charset="0"/>
              </a:rPr>
              <a:t>used by flexible demand, curtailed or converted into another carrier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400" dirty="0" err="1" smtClean="0">
                <a:latin typeface="Verdana" pitchFamily="34" charset="0"/>
              </a:rPr>
              <a:t>Allow</a:t>
            </a:r>
            <a:r>
              <a:rPr lang="nl-BE" sz="2400" dirty="0" smtClean="0">
                <a:latin typeface="Verdana" pitchFamily="34" charset="0"/>
              </a:rPr>
              <a:t> </a:t>
            </a:r>
            <a:r>
              <a:rPr lang="nl-BE" sz="2400" dirty="0" err="1" smtClean="0">
                <a:latin typeface="Verdana" pitchFamily="34" charset="0"/>
              </a:rPr>
              <a:t>excess</a:t>
            </a:r>
            <a:r>
              <a:rPr lang="nl-BE" sz="2400" dirty="0" smtClean="0">
                <a:latin typeface="Verdana" pitchFamily="34" charset="0"/>
              </a:rPr>
              <a:t> </a:t>
            </a:r>
            <a:r>
              <a:rPr lang="nl-BE" sz="2400" dirty="0" err="1" smtClean="0">
                <a:latin typeface="Verdana" pitchFamily="34" charset="0"/>
              </a:rPr>
              <a:t>electricity</a:t>
            </a:r>
            <a:r>
              <a:rPr lang="nl-BE" sz="2400" dirty="0" smtClean="0">
                <a:latin typeface="Verdana" pitchFamily="34" charset="0"/>
              </a:rPr>
              <a:t> </a:t>
            </a:r>
            <a:r>
              <a:rPr lang="nl-BE" sz="2400" dirty="0" err="1" smtClean="0">
                <a:latin typeface="Verdana" pitchFamily="34" charset="0"/>
              </a:rPr>
              <a:t>from</a:t>
            </a:r>
            <a:r>
              <a:rPr lang="nl-BE" sz="2400" dirty="0" smtClean="0">
                <a:latin typeface="Verdana" pitchFamily="34" charset="0"/>
              </a:rPr>
              <a:t> PV </a:t>
            </a:r>
            <a:r>
              <a:rPr lang="nl-BE" sz="2400" dirty="0" err="1" smtClean="0">
                <a:latin typeface="Verdana" pitchFamily="34" charset="0"/>
              </a:rPr>
              <a:t>to</a:t>
            </a:r>
            <a:r>
              <a:rPr lang="nl-BE" sz="2400" dirty="0" smtClean="0">
                <a:latin typeface="Verdana" pitchFamily="34" charset="0"/>
              </a:rPr>
              <a:t> </a:t>
            </a:r>
            <a:r>
              <a:rPr lang="nl-BE" sz="2400" dirty="0" err="1" smtClean="0">
                <a:latin typeface="Verdana" pitchFamily="34" charset="0"/>
              </a:rPr>
              <a:t>be</a:t>
            </a:r>
            <a:r>
              <a:rPr lang="nl-BE" sz="2400" dirty="0" smtClean="0">
                <a:latin typeface="Verdana" pitchFamily="34" charset="0"/>
              </a:rPr>
              <a:t> </a:t>
            </a:r>
            <a:r>
              <a:rPr lang="nl-BE" sz="2400" dirty="0" err="1" smtClean="0">
                <a:latin typeface="Verdana" pitchFamily="34" charset="0"/>
              </a:rPr>
              <a:t>stored</a:t>
            </a:r>
            <a:endParaRPr lang="en-GB" sz="2000" dirty="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Verdana" pitchFamily="34" charset="0"/>
              </a:rPr>
              <a:t>Adjust the load hours from the </a:t>
            </a:r>
            <a:r>
              <a:rPr lang="en-GB" sz="2400" dirty="0" err="1" smtClean="0">
                <a:latin typeface="Verdana" pitchFamily="34" charset="0"/>
              </a:rPr>
              <a:t>dispatchable</a:t>
            </a:r>
            <a:r>
              <a:rPr lang="en-GB" sz="2400" dirty="0" smtClean="0">
                <a:latin typeface="Verdana" pitchFamily="34" charset="0"/>
              </a:rPr>
              <a:t> power.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i="1" dirty="0" smtClean="0">
                <a:latin typeface="Verdana" pitchFamily="34" charset="0"/>
              </a:rPr>
              <a:t>Stochastic </a:t>
            </a:r>
            <a:r>
              <a:rPr lang="en-GB" sz="2400" i="1" dirty="0">
                <a:latin typeface="Verdana" pitchFamily="34" charset="0"/>
              </a:rPr>
              <a:t>modelling of intermittent renewables with two stages: investment </a:t>
            </a:r>
            <a:r>
              <a:rPr lang="en-GB" sz="2400" i="1" dirty="0" smtClean="0">
                <a:latin typeface="Verdana" pitchFamily="34" charset="0"/>
              </a:rPr>
              <a:t>and </a:t>
            </a:r>
            <a:r>
              <a:rPr lang="en-GB" sz="2400" i="1" dirty="0">
                <a:latin typeface="Verdana" pitchFamily="34" charset="0"/>
              </a:rPr>
              <a:t>operational decisions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>
              <a:latin typeface="Verdana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 smtClean="0">
              <a:latin typeface="Verdana" pitchFamily="34" charset="0"/>
            </a:endParaRPr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01D05A-1BAC-4533-962D-E48F0C772146}" type="slidenum">
              <a:rPr lang="en-GB" sz="1000" b="0" smtClean="0">
                <a:solidFill>
                  <a:srgbClr val="004494"/>
                </a:solidFill>
              </a:rPr>
              <a:pPr eaLnBrk="1" hangingPunct="1"/>
              <a:t>23</a:t>
            </a:fld>
            <a:endParaRPr lang="en-GB" sz="1000" b="0" smtClean="0">
              <a:solidFill>
                <a:srgbClr val="004494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196752"/>
            <a:ext cx="8678862" cy="369332"/>
          </a:xfrm>
        </p:spPr>
        <p:txBody>
          <a:bodyPr/>
          <a:lstStyle/>
          <a:p>
            <a:r>
              <a:rPr lang="en-GB" sz="2400" dirty="0" smtClean="0">
                <a:latin typeface="Verdana" pitchFamily="34" charset="0"/>
              </a:rPr>
              <a:t>Limited </a:t>
            </a:r>
            <a:r>
              <a:rPr lang="en-GB" sz="2400" dirty="0" err="1" smtClean="0">
                <a:latin typeface="Verdana" pitchFamily="34" charset="0"/>
              </a:rPr>
              <a:t>timeslices</a:t>
            </a:r>
            <a:endParaRPr lang="en-GB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23928" y="1628800"/>
            <a:ext cx="20882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00192" y="116632"/>
            <a:ext cx="28803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solidFill>
                  <a:schemeClr val="bg1"/>
                </a:solidFill>
              </a:rPr>
              <a:t>JRC-EU-TIMES power sector 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3618" y="5003884"/>
            <a:ext cx="8678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latin typeface="Verdana" pitchFamily="34" charset="0"/>
              </a:rPr>
              <a:t>Increased number of </a:t>
            </a:r>
            <a:r>
              <a:rPr lang="en-GB" sz="2400" kern="0" dirty="0" err="1" smtClean="0">
                <a:latin typeface="Verdana" pitchFamily="34" charset="0"/>
              </a:rPr>
              <a:t>timeslices</a:t>
            </a:r>
            <a:endParaRPr lang="en-GB" sz="2400" kern="0" dirty="0" smtClean="0">
              <a:latin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5373216"/>
            <a:ext cx="8719017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+mn-lt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+mn-lt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+mn-lt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5pPr>
            <a:lvl6pPr marL="1371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6pPr>
            <a:lvl7pPr marL="1828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7pPr>
            <a:lvl8pPr marL="2286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8pPr>
            <a:lvl9pPr marL="274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i="1" kern="0" dirty="0" smtClean="0">
                <a:latin typeface="Verdana" pitchFamily="34" charset="0"/>
              </a:rPr>
              <a:t>Test representing every single hour as well as limited number of representative days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b="0" kern="0" dirty="0" smtClean="0">
              <a:latin typeface="Verdana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b="0" kern="0" dirty="0" smtClean="0">
              <a:latin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43980" y="116632"/>
            <a:ext cx="34639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solidFill>
                  <a:schemeClr val="bg1"/>
                </a:solidFill>
              </a:rPr>
              <a:t>Dealing with RES variability</a:t>
            </a:r>
            <a:endParaRPr lang="en-GB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jswou\AppData\Local\Temp\1\ScreenCl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792562" cy="252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9" y="77723"/>
            <a:ext cx="3843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JRC-EU-TIMES illustrative results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496" y="3848836"/>
            <a:ext cx="3071004" cy="444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+mn-lt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+mn-lt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+mn-lt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5pPr>
            <a:lvl6pPr marL="1371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6pPr>
            <a:lvl7pPr marL="1828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7pPr>
            <a:lvl8pPr marL="2286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8pPr>
            <a:lvl9pPr marL="274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9pPr>
          </a:lstStyle>
          <a:p>
            <a:r>
              <a:rPr lang="en-GB" sz="1800" b="0" kern="0" dirty="0" smtClean="0"/>
              <a:t>Electricity production</a:t>
            </a:r>
            <a:endParaRPr lang="en-GB" sz="1800" b="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72124" y="3848836"/>
            <a:ext cx="4180396" cy="444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+mn-lt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+mn-lt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+mn-lt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5pPr>
            <a:lvl6pPr marL="1371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6pPr>
            <a:lvl7pPr marL="1828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7pPr>
            <a:lvl8pPr marL="2286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8pPr>
            <a:lvl9pPr marL="274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9pPr>
          </a:lstStyle>
          <a:p>
            <a:r>
              <a:rPr lang="en-US" sz="1800" b="0" kern="0" dirty="0" smtClean="0"/>
              <a:t>Flexibility for storage and DSM </a:t>
            </a:r>
            <a:endParaRPr lang="en-US" sz="1800" b="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1484727" y="3121804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2010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nijswou\AppData\Local\Temp\1\ScreenClip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72" y="1124744"/>
            <a:ext cx="3924016" cy="252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64168" y="3150846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2050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55505"/>
            <a:ext cx="3720554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18" y="4255505"/>
            <a:ext cx="3720554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4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47" y="2408048"/>
            <a:ext cx="1413977" cy="20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261" y="1484313"/>
            <a:ext cx="7870825" cy="49859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rgbClr val="FF0000"/>
                </a:solidFill>
                <a:latin typeface="Verdana" pitchFamily="34" charset="0"/>
              </a:rPr>
              <a:t>Thank you!</a:t>
            </a:r>
            <a:br>
              <a:rPr lang="en-GB" sz="4000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GB" dirty="0" smtClean="0">
                <a:latin typeface="Verdana" pitchFamily="34" charset="0"/>
              </a:rPr>
              <a:t/>
            </a:r>
            <a:br>
              <a:rPr lang="en-GB" dirty="0" smtClean="0">
                <a:latin typeface="Verdana" pitchFamily="34" charset="0"/>
              </a:rPr>
            </a:br>
            <a:r>
              <a:rPr lang="en-GB" sz="2000" dirty="0" smtClean="0">
                <a:latin typeface="Verdana" pitchFamily="34" charset="0"/>
              </a:rPr>
              <a:t/>
            </a:r>
            <a:br>
              <a:rPr lang="en-GB" sz="2000" dirty="0" smtClean="0">
                <a:latin typeface="Verdana" pitchFamily="34" charset="0"/>
              </a:rPr>
            </a:br>
            <a:r>
              <a:rPr lang="en-GB" sz="2000" dirty="0" smtClean="0">
                <a:latin typeface="Verdana" pitchFamily="34" charset="0"/>
              </a:rPr>
              <a:t/>
            </a:r>
            <a:br>
              <a:rPr lang="en-GB" sz="2000" dirty="0" smtClean="0">
                <a:latin typeface="Verdana" pitchFamily="34" charset="0"/>
              </a:rPr>
            </a:br>
            <a:r>
              <a:rPr lang="en-GB" sz="2000" dirty="0" smtClean="0">
                <a:latin typeface="Verdana" pitchFamily="34" charset="0"/>
              </a:rPr>
              <a:t/>
            </a:r>
            <a:br>
              <a:rPr lang="en-GB" sz="2000" dirty="0" smtClean="0">
                <a:latin typeface="Verdana" pitchFamily="34" charset="0"/>
              </a:rPr>
            </a:br>
            <a:r>
              <a:rPr lang="en-GB" sz="2000" dirty="0" smtClean="0">
                <a:latin typeface="Verdana" pitchFamily="34" charset="0"/>
              </a:rPr>
              <a:t/>
            </a:r>
            <a:br>
              <a:rPr lang="en-GB" sz="2000" dirty="0" smtClean="0">
                <a:latin typeface="Verdana" pitchFamily="34" charset="0"/>
              </a:rPr>
            </a:br>
            <a:r>
              <a:rPr lang="en-GB" sz="2000" dirty="0" smtClean="0">
                <a:latin typeface="Verdana" pitchFamily="34" charset="0"/>
              </a:rPr>
              <a:t>Please visit the SETIS website:</a:t>
            </a:r>
            <a:br>
              <a:rPr lang="en-GB" sz="2000" dirty="0" smtClean="0">
                <a:latin typeface="Verdana" pitchFamily="34" charset="0"/>
              </a:rPr>
            </a:br>
            <a:r>
              <a:rPr lang="en-GB" sz="2000" dirty="0" smtClean="0">
                <a:latin typeface="Verdana" pitchFamily="34" charset="0"/>
              </a:rPr>
              <a:t>    </a:t>
            </a:r>
            <a:r>
              <a:rPr lang="en-GB" sz="2000" dirty="0" smtClean="0">
                <a:latin typeface="Verdana" pitchFamily="34" charset="0"/>
                <a:hlinkClick r:id="rId3"/>
              </a:rPr>
              <a:t>http://setis.ec.europa.eu</a:t>
            </a:r>
            <a:r>
              <a:rPr lang="en-GB" sz="2000" dirty="0" smtClean="0">
                <a:latin typeface="Verdana" pitchFamily="34" charset="0"/>
              </a:rPr>
              <a:t> </a:t>
            </a:r>
            <a:br>
              <a:rPr lang="en-GB" sz="2000" dirty="0" smtClean="0">
                <a:latin typeface="Verdana" pitchFamily="34" charset="0"/>
              </a:rPr>
            </a:br>
            <a:endParaRPr lang="en-GB" dirty="0" smtClean="0">
              <a:latin typeface="Verdana" pitchFamily="34" charset="0"/>
            </a:endParaRPr>
          </a:p>
        </p:txBody>
      </p:sp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r="2344"/>
          <a:stretch>
            <a:fillRect/>
          </a:stretch>
        </p:blipFill>
        <p:spPr bwMode="auto">
          <a:xfrm>
            <a:off x="6372200" y="4412059"/>
            <a:ext cx="277495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9557" name="Picture 5" descr="SETIS Logo 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" y="2657475"/>
            <a:ext cx="5318125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58880" y="6426200"/>
            <a:ext cx="2133600" cy="153988"/>
          </a:xfrm>
        </p:spPr>
        <p:txBody>
          <a:bodyPr/>
          <a:lstStyle/>
          <a:p>
            <a:fld id="{889C6933-D1E3-47FD-BAC2-112A80BEF5F7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95445" y="2408048"/>
            <a:ext cx="4248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Commission's Strategic Energy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Technologies Information System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77" y="1556792"/>
            <a:ext cx="958741" cy="13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47" y="978533"/>
            <a:ext cx="1008112" cy="14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97" y="1052737"/>
            <a:ext cx="106760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06" y="1124745"/>
            <a:ext cx="1136537" cy="16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91" y="2638464"/>
            <a:ext cx="1166237" cy="165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Backup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CA674-3BB1-421F-90D1-EE058F58675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2813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Existing </a:t>
            </a:r>
            <a:r>
              <a:rPr lang="en-US" dirty="0"/>
              <a:t>pumped hydro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pumped </a:t>
            </a:r>
            <a:r>
              <a:rPr lang="en-US" dirty="0" smtClean="0"/>
              <a:t>hydro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Electric cars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Hydrogen </a:t>
            </a:r>
            <a:r>
              <a:rPr lang="en-US" dirty="0"/>
              <a:t>production  (</a:t>
            </a:r>
            <a:r>
              <a:rPr lang="en-US" dirty="0" smtClean="0"/>
              <a:t>multi-</a:t>
            </a:r>
            <a:r>
              <a:rPr lang="en-US" dirty="0" err="1" smtClean="0"/>
              <a:t>sectoral</a:t>
            </a:r>
            <a:r>
              <a:rPr lang="en-US" dirty="0" smtClean="0"/>
              <a:t> use) – Power2Gas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Stationary </a:t>
            </a:r>
            <a:r>
              <a:rPr lang="en-US" dirty="0"/>
              <a:t>batteries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Curtailment</a:t>
            </a:r>
            <a:endParaRPr lang="en-US" dirty="0"/>
          </a:p>
          <a:p>
            <a:endParaRPr lang="nl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Strong </a:t>
            </a:r>
            <a:r>
              <a:rPr lang="nl-BE" dirty="0" err="1" smtClean="0"/>
              <a:t>interaction</a:t>
            </a:r>
            <a:r>
              <a:rPr lang="nl-BE" dirty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sectors (</a:t>
            </a:r>
            <a:r>
              <a:rPr lang="nl-BE" dirty="0" err="1" smtClean="0"/>
              <a:t>electricity</a:t>
            </a:r>
            <a:r>
              <a:rPr lang="nl-BE" dirty="0" smtClean="0"/>
              <a:t>, transport, </a:t>
            </a:r>
            <a:r>
              <a:rPr lang="nl-BE" dirty="0" err="1" smtClean="0"/>
              <a:t>industry</a:t>
            </a:r>
            <a:r>
              <a:rPr lang="nl-BE" dirty="0" smtClean="0"/>
              <a:t>, </a:t>
            </a:r>
            <a:r>
              <a:rPr lang="nl-BE" dirty="0" err="1" smtClean="0"/>
              <a:t>heating</a:t>
            </a:r>
            <a:r>
              <a:rPr lang="nl-BE" dirty="0" smtClean="0"/>
              <a:t>,…)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 err="1" smtClean="0"/>
              <a:t>Characteristics</a:t>
            </a:r>
            <a:r>
              <a:rPr lang="nl-BE" dirty="0" smtClean="0"/>
              <a:t> in the scope of JRC-EU-TIMES: efficiency </a:t>
            </a:r>
            <a:r>
              <a:rPr lang="nl-BE" dirty="0" err="1" smtClean="0"/>
              <a:t>loss</a:t>
            </a:r>
            <a:r>
              <a:rPr lang="nl-BE" dirty="0" smtClean="0"/>
              <a:t>, </a:t>
            </a:r>
            <a:r>
              <a:rPr lang="nl-BE" dirty="0" err="1" smtClean="0"/>
              <a:t>lifetime</a:t>
            </a:r>
            <a:r>
              <a:rPr lang="nl-BE" dirty="0" smtClean="0"/>
              <a:t>, power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energy </a:t>
            </a:r>
            <a:r>
              <a:rPr lang="nl-BE" dirty="0" err="1" smtClean="0"/>
              <a:t>specific</a:t>
            </a:r>
            <a:r>
              <a:rPr lang="nl-BE" dirty="0" smtClean="0"/>
              <a:t> investment </a:t>
            </a:r>
            <a:r>
              <a:rPr lang="nl-BE" dirty="0" err="1" smtClean="0"/>
              <a:t>cost</a:t>
            </a:r>
            <a:r>
              <a:rPr lang="nl-BE" dirty="0" smtClean="0"/>
              <a:t>,..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CA674-3BB1-421F-90D1-EE058F586753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8313" y="44624"/>
            <a:ext cx="78708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solidFill>
                  <a:schemeClr val="bg1"/>
                </a:solidFill>
                <a:latin typeface="Verdana" pitchFamily="34" charset="0"/>
              </a:rPr>
              <a:t>Electricity storage technologies in JRC-EU-TIMES</a:t>
            </a:r>
            <a:endParaRPr lang="en-GB" sz="2400" kern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CBC9A-A55B-445D-93C5-05B0DDD60D6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332E48-A0AB-41CD-89C4-C690247ECF00}" type="datetime3">
              <a:rPr lang="en-US" smtClean="0"/>
              <a:pPr>
                <a:defRPr/>
              </a:pPr>
              <a:t>2 March 2015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340768"/>
            <a:ext cx="8208142" cy="48568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8313" y="44624"/>
            <a:ext cx="7870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solidFill>
                  <a:schemeClr val="bg1"/>
                </a:solidFill>
                <a:latin typeface="Verdana" pitchFamily="34" charset="0"/>
              </a:rPr>
              <a:t>Hydrogen chain in JRC-EU-TIMES</a:t>
            </a:r>
            <a:endParaRPr lang="en-GB" sz="2400" kern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54" y="1772816"/>
            <a:ext cx="7632848" cy="923330"/>
          </a:xfrm>
        </p:spPr>
        <p:txBody>
          <a:bodyPr/>
          <a:lstStyle/>
          <a:p>
            <a:pPr marL="0" indent="0"/>
            <a:r>
              <a:rPr lang="en-GB" sz="1600" dirty="0" smtClean="0"/>
              <a:t>Endogenous </a:t>
            </a:r>
            <a:r>
              <a:rPr lang="en-GB" sz="1600" dirty="0"/>
              <a:t>grid </a:t>
            </a:r>
            <a:r>
              <a:rPr lang="en-GB" sz="1600" dirty="0" smtClean="0"/>
              <a:t>investments (function of maximum power)</a:t>
            </a:r>
            <a:endParaRPr lang="en-GB" sz="1600" dirty="0"/>
          </a:p>
          <a:p>
            <a:pPr marL="0" indent="0"/>
            <a:r>
              <a:rPr lang="en-GB" sz="1600" dirty="0" smtClean="0"/>
              <a:t>DC power flow equations are integrated for Central Europe. With this improved representation JRC-EU-TIMES can:</a:t>
            </a:r>
            <a:endParaRPr lang="en-GB" sz="1600" dirty="0"/>
          </a:p>
          <a:p>
            <a:pPr marL="0" indent="0"/>
            <a:endParaRPr lang="nl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C5886-BDAA-478C-B2E1-F5744F0056F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6" name="Content Placeholder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66" y="2708920"/>
            <a:ext cx="4243313" cy="357366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0072" y="2995786"/>
            <a:ext cx="396044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+mn-lt"/>
                <a:ea typeface="+mn-ea"/>
                <a:cs typeface="ＭＳ Ｐゴシック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+mn-lt"/>
                <a:ea typeface="+mn-ea"/>
                <a:cs typeface="ＭＳ Ｐゴシック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+mn-lt"/>
                <a:ea typeface="+mn-ea"/>
                <a:cs typeface="ＭＳ Ｐゴシック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+mn-lt"/>
                <a:ea typeface="+mn-ea"/>
                <a:cs typeface="ＭＳ Ｐゴシック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  <a:cs typeface="ＭＳ Ｐゴシック"/>
              </a:defRPr>
            </a:lvl5pPr>
            <a:lvl6pPr marL="1371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6pPr>
            <a:lvl7pPr marL="1828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7pPr>
            <a:lvl8pPr marL="2286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8pPr>
            <a:lvl9pPr marL="274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9pPr>
          </a:lstStyle>
          <a:p>
            <a:pPr marL="285750" lvl="2" indent="-285750">
              <a:buFont typeface="Arial" pitchFamily="34" charset="0"/>
              <a:buChar char="•"/>
            </a:pPr>
            <a:r>
              <a:rPr lang="en-GB" b="0" kern="0" dirty="0"/>
              <a:t>Represent the physical flows depending on the grid characteristics and loads/injection patterns of the different countries in all time slices.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0" kern="0" dirty="0" smtClean="0"/>
              <a:t>Estimate the trans-boundary investments for a secure network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0" kern="0" dirty="0" smtClean="0"/>
              <a:t>Investigate large changes in Member States' net production or consumption of electricity</a:t>
            </a:r>
          </a:p>
          <a:p>
            <a:pPr marL="0" indent="0"/>
            <a:endParaRPr lang="nl-BE" sz="1600" b="0" kern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1199074"/>
            <a:ext cx="867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  <a:cs typeface="ＭＳ Ｐゴシック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Grid representation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CA674-3BB1-421F-90D1-EE058F58675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050" name="Picture 2" descr="C:\Users\nijswou\AppData\Local\Temp\1\ScreenC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5271"/>
            <a:ext cx="3434784" cy="488043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ijswou\AppData\Local\Temp\1\ScreenCl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676185" cy="49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0297" y="170056"/>
            <a:ext cx="43576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solidFill>
                  <a:schemeClr val="bg1"/>
                </a:solidFill>
                <a:latin typeface="Verdana" pitchFamily="34" charset="0"/>
              </a:rPr>
              <a:t>JRC workshop on </a:t>
            </a:r>
            <a:r>
              <a:rPr lang="en-GB" sz="2400" kern="0" dirty="0" smtClean="0">
                <a:solidFill>
                  <a:schemeClr val="bg1"/>
                </a:solidFill>
                <a:latin typeface="Verdana" pitchFamily="34" charset="0"/>
              </a:rPr>
              <a:t>flexibility</a:t>
            </a:r>
            <a:endParaRPr lang="en-GB" sz="2400" kern="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064" y="63813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1600" dirty="0">
                <a:solidFill>
                  <a:srgbClr val="FF0000"/>
                </a:solidFill>
              </a:rPr>
              <a:t>Forthcoming </a:t>
            </a:r>
            <a:r>
              <a:rPr lang="en-US" sz="1600" dirty="0" smtClean="0">
                <a:solidFill>
                  <a:srgbClr val="FF0000"/>
                </a:solidFill>
              </a:rPr>
              <a:t>JRC </a:t>
            </a:r>
            <a:r>
              <a:rPr lang="en-US" sz="1600" dirty="0">
                <a:solidFill>
                  <a:srgbClr val="FF0000"/>
                </a:solidFill>
              </a:rPr>
              <a:t>report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697806"/>
              </p:ext>
            </p:extLst>
          </p:nvPr>
        </p:nvGraphicFramePr>
        <p:xfrm>
          <a:off x="467544" y="1484784"/>
          <a:ext cx="8424936" cy="490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2952"/>
                <a:gridCol w="5101984"/>
              </a:tblGrid>
              <a:tr h="182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Name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Affiliation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BABROWSKI, Sonja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KIT (Karlsruhe Institute of Technology)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BORGGREFE, Frieder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DLR (German Aerospace Centre)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DEANE, Paul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UCC (University College Cork)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DENHOLM, Paul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NREL (National Renewable Energy Laboratory)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DILLON, Joseph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UCD (University College Dublin)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GIANNAKIDIS, George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CRES (Centre for Renewable Energy Sources)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HEINRICHS, Heidi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Jülich (Institute for Energy and Climate Research)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HIRTH, Lion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PIK (Postdam Institute for Climate Research)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KNAUT, Andreas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EWI (Institute of Energy Economics Un. Koln)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KOBER, Tom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ECN (Energy Research Centre)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KOLJONEN, Tiina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VTT (Finnish Technical Research Centre)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LAFOND, Dominique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EdF (Electricite de France)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LÓPEZ BOTET ZULUETA, Miguel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EdF (Electricite de France)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MARTINSSON, Frederik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IVL (Swedish Environmental Research Institute)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MIKETA, Asami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IRENA (International Renewable Energy Agency)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PONCELET, Kris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KUL (University of Leuven)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RATHER, Zakir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UCD (University College Dublin)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REMME, Uwe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IEA (International Energy Agency)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SILVA, Vera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EdF (Electricite de France)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STRBAC, Goran</a:t>
                      </a:r>
                      <a:endParaRPr lang="en-GB" sz="120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ICL (Imperial College London)</a:t>
                      </a:r>
                      <a:endParaRPr lang="en-GB" sz="1200" dirty="0">
                        <a:effectLst/>
                        <a:latin typeface="EC Square Sans Pro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CA674-3BB1-421F-90D1-EE058F58675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0297" y="170056"/>
            <a:ext cx="43576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solidFill>
                  <a:schemeClr val="bg1"/>
                </a:solidFill>
                <a:latin typeface="Verdana" pitchFamily="34" charset="0"/>
              </a:rPr>
              <a:t>JRC workshop on flexibility </a:t>
            </a:r>
            <a:r>
              <a:rPr lang="nl-BE" sz="2400" kern="0" dirty="0" err="1" smtClean="0">
                <a:solidFill>
                  <a:schemeClr val="bg1"/>
                </a:solidFill>
                <a:latin typeface="Verdana" pitchFamily="34" charset="0"/>
              </a:rPr>
              <a:t>participants</a:t>
            </a:r>
            <a:endParaRPr lang="en-GB" sz="2400" kern="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959" y="1556792"/>
            <a:ext cx="8611513" cy="39249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itchFamily="34" charset="0"/>
              </a:rPr>
              <a:t>Many modellers need to analyse the transition to future systems with </a:t>
            </a:r>
            <a:r>
              <a:rPr lang="en-GB" sz="2000" b="1" dirty="0" smtClean="0">
                <a:latin typeface="Verdana" pitchFamily="34" charset="0"/>
              </a:rPr>
              <a:t>much</a:t>
            </a:r>
            <a:r>
              <a:rPr lang="en-GB" sz="2000" dirty="0" smtClean="0">
                <a:latin typeface="Verdana" pitchFamily="34" charset="0"/>
              </a:rPr>
              <a:t> </a:t>
            </a:r>
            <a:r>
              <a:rPr lang="en-GB" sz="2000" b="1" dirty="0" smtClean="0">
                <a:latin typeface="Verdana" pitchFamily="34" charset="0"/>
              </a:rPr>
              <a:t>higher shares </a:t>
            </a:r>
            <a:r>
              <a:rPr lang="en-GB" sz="2000" dirty="0" smtClean="0">
                <a:latin typeface="Verdana" pitchFamily="34" charset="0"/>
              </a:rPr>
              <a:t>of RES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itchFamily="34" charset="0"/>
              </a:rPr>
              <a:t>There is a need for a </a:t>
            </a:r>
            <a:r>
              <a:rPr lang="en-GB" sz="2000" b="1" dirty="0" smtClean="0">
                <a:latin typeface="Verdana" pitchFamily="34" charset="0"/>
              </a:rPr>
              <a:t>systematic mapping </a:t>
            </a:r>
            <a:r>
              <a:rPr lang="en-GB" sz="2000" dirty="0" smtClean="0">
                <a:latin typeface="Verdana" pitchFamily="34" charset="0"/>
              </a:rPr>
              <a:t>of flexibility needs that have to be addressed and state-of-the-art model-based solutions or best practices for modelling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BE" sz="2000" dirty="0" smtClean="0">
                <a:latin typeface="Verdana" pitchFamily="34" charset="0"/>
              </a:rPr>
              <a:t>	&gt;  </a:t>
            </a:r>
            <a:r>
              <a:rPr lang="nl-BE" sz="2000" dirty="0" err="1" smtClean="0">
                <a:latin typeface="Verdana" pitchFamily="34" charset="0"/>
              </a:rPr>
              <a:t>activity</a:t>
            </a:r>
            <a:r>
              <a:rPr lang="nl-BE" sz="2000" dirty="0" smtClean="0">
                <a:latin typeface="Verdana" pitchFamily="34" charset="0"/>
              </a:rPr>
              <a:t> </a:t>
            </a:r>
            <a:r>
              <a:rPr lang="en-GB" sz="2000" dirty="0" smtClean="0">
                <a:latin typeface="Verdana" pitchFamily="34" charset="0"/>
              </a:rPr>
              <a:t>coordinated </a:t>
            </a:r>
            <a:r>
              <a:rPr lang="en-GB" sz="2000" dirty="0">
                <a:latin typeface="Verdana" pitchFamily="34" charset="0"/>
              </a:rPr>
              <a:t>by Mr. George </a:t>
            </a:r>
            <a:r>
              <a:rPr lang="en-GB" sz="2000" dirty="0" err="1" smtClean="0">
                <a:latin typeface="Verdana" pitchFamily="34" charset="0"/>
              </a:rPr>
              <a:t>Giannakidis</a:t>
            </a:r>
            <a:r>
              <a:rPr lang="en-GB" sz="2000" dirty="0" smtClean="0">
                <a:latin typeface="Verdana" pitchFamily="34" charset="0"/>
              </a:rPr>
              <a:t> (CRES) 	</a:t>
            </a:r>
            <a:r>
              <a:rPr lang="en-GB" sz="2000" dirty="0">
                <a:latin typeface="Verdana" pitchFamily="34" charset="0"/>
              </a:rPr>
              <a:t> </a:t>
            </a:r>
            <a:r>
              <a:rPr lang="en-GB" sz="2000" dirty="0" smtClean="0">
                <a:latin typeface="Verdana" pitchFamily="34" charset="0"/>
              </a:rPr>
              <a:t>   </a:t>
            </a:r>
            <a:r>
              <a:rPr lang="nl-BE" sz="2000" dirty="0" err="1" smtClean="0">
                <a:latin typeface="Verdana" pitchFamily="34" charset="0"/>
              </a:rPr>
              <a:t>Deliverable</a:t>
            </a:r>
            <a:r>
              <a:rPr lang="nl-BE" sz="2000" dirty="0" smtClean="0">
                <a:latin typeface="Verdana" pitchFamily="34" charset="0"/>
              </a:rPr>
              <a:t> = Matrix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itchFamily="34" charset="0"/>
              </a:rPr>
              <a:t>Data needs to be improved for the </a:t>
            </a:r>
            <a:r>
              <a:rPr lang="en-GB" sz="2000" b="1" dirty="0">
                <a:latin typeface="Verdana" pitchFamily="34" charset="0"/>
              </a:rPr>
              <a:t>renewable energy potentials</a:t>
            </a:r>
            <a:r>
              <a:rPr lang="en-GB" sz="2000" dirty="0">
                <a:latin typeface="Verdana" pitchFamily="34" charset="0"/>
              </a:rPr>
              <a:t>, and to the projection of future </a:t>
            </a:r>
            <a:r>
              <a:rPr lang="en-GB" sz="2000" b="1" dirty="0">
                <a:latin typeface="Verdana" pitchFamily="34" charset="0"/>
              </a:rPr>
              <a:t>demand response and demand </a:t>
            </a:r>
            <a:r>
              <a:rPr lang="en-GB" sz="2000" b="1" dirty="0" smtClean="0">
                <a:latin typeface="Verdana" pitchFamily="34" charset="0"/>
              </a:rPr>
              <a:t>profiles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BE" sz="2000" dirty="0" smtClean="0">
                <a:latin typeface="Verdana" pitchFamily="34" charset="0"/>
              </a:rPr>
              <a:t>	&gt;  </a:t>
            </a:r>
            <a:r>
              <a:rPr lang="en-GB" sz="2000" dirty="0">
                <a:latin typeface="Verdana" pitchFamily="34" charset="0"/>
              </a:rPr>
              <a:t>activity </a:t>
            </a:r>
            <a:r>
              <a:rPr lang="en-GB" sz="2000" dirty="0" smtClean="0">
                <a:latin typeface="Verdana" pitchFamily="34" charset="0"/>
              </a:rPr>
              <a:t>coordinated </a:t>
            </a:r>
            <a:r>
              <a:rPr lang="en-GB" sz="2000" dirty="0">
                <a:latin typeface="Verdana" pitchFamily="34" charset="0"/>
              </a:rPr>
              <a:t>by Mr. </a:t>
            </a:r>
            <a:r>
              <a:rPr lang="en-GB" sz="2000" dirty="0" err="1">
                <a:latin typeface="Verdana" pitchFamily="34" charset="0"/>
              </a:rPr>
              <a:t>Frieder</a:t>
            </a:r>
            <a:r>
              <a:rPr lang="en-GB" sz="2000" dirty="0">
                <a:latin typeface="Verdana" pitchFamily="34" charset="0"/>
              </a:rPr>
              <a:t> </a:t>
            </a:r>
            <a:r>
              <a:rPr lang="en-GB" sz="2000" dirty="0" err="1">
                <a:latin typeface="Verdana" pitchFamily="34" charset="0"/>
              </a:rPr>
              <a:t>Borggrefe</a:t>
            </a:r>
            <a:r>
              <a:rPr lang="en-GB" sz="2000" dirty="0">
                <a:latin typeface="Verdana" pitchFamily="34" charset="0"/>
              </a:rPr>
              <a:t> (DLR</a:t>
            </a:r>
            <a:r>
              <a:rPr lang="en-GB" sz="2000" dirty="0" smtClean="0">
                <a:latin typeface="Verdana" pitchFamily="34" charset="0"/>
              </a:rPr>
              <a:t>)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01D05A-1BAC-4533-962D-E48F0C772146}" type="slidenum">
              <a:rPr lang="en-GB" sz="1000" b="0" smtClean="0">
                <a:solidFill>
                  <a:srgbClr val="004494"/>
                </a:solidFill>
              </a:rPr>
              <a:pPr eaLnBrk="1" hangingPunct="1"/>
              <a:t>5</a:t>
            </a:fld>
            <a:endParaRPr lang="en-GB" sz="1000" b="0" dirty="0" smtClean="0">
              <a:solidFill>
                <a:srgbClr val="004494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23928" y="1628800"/>
            <a:ext cx="20882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0297" y="170056"/>
            <a:ext cx="43576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solidFill>
                  <a:schemeClr val="bg1"/>
                </a:solidFill>
                <a:latin typeface="Verdana" pitchFamily="34" charset="0"/>
              </a:rPr>
              <a:t>JRC workshop on flexibility </a:t>
            </a:r>
            <a:r>
              <a:rPr lang="nl-BE" sz="2400" kern="0" dirty="0" err="1" smtClean="0">
                <a:solidFill>
                  <a:schemeClr val="bg1"/>
                </a:solidFill>
                <a:latin typeface="Verdana" pitchFamily="34" charset="0"/>
              </a:rPr>
              <a:t>conclusions</a:t>
            </a:r>
            <a:endParaRPr lang="en-GB" sz="2400" kern="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959" y="1556792"/>
            <a:ext cx="8611513" cy="4536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itchFamily="34" charset="0"/>
              </a:rPr>
              <a:t>It would be convenient to have </a:t>
            </a:r>
            <a:r>
              <a:rPr lang="en-GB" sz="2000" b="1" dirty="0" smtClean="0">
                <a:latin typeface="Verdana" pitchFamily="34" charset="0"/>
              </a:rPr>
              <a:t>a more </a:t>
            </a:r>
            <a:r>
              <a:rPr lang="en-GB" sz="2000" b="1" dirty="0">
                <a:latin typeface="Verdana" pitchFamily="34" charset="0"/>
              </a:rPr>
              <a:t>permanent forum </a:t>
            </a:r>
            <a:r>
              <a:rPr lang="en-GB" sz="2000" dirty="0">
                <a:latin typeface="Verdana" pitchFamily="34" charset="0"/>
              </a:rPr>
              <a:t>to exchange modelling </a:t>
            </a:r>
            <a:r>
              <a:rPr lang="en-GB" sz="2000" dirty="0" smtClean="0">
                <a:latin typeface="Verdana" pitchFamily="34" charset="0"/>
              </a:rPr>
              <a:t>approaches, </a:t>
            </a:r>
            <a:r>
              <a:rPr lang="en-GB" sz="2000" dirty="0">
                <a:latin typeface="Verdana" pitchFamily="34" charset="0"/>
              </a:rPr>
              <a:t>for instance within the follow up of the implementation of the SET-Plan Integrated </a:t>
            </a:r>
            <a:r>
              <a:rPr lang="en-GB" sz="2000" dirty="0" smtClean="0">
                <a:latin typeface="Verdana" pitchFamily="34" charset="0"/>
              </a:rPr>
              <a:t>Roadmap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itchFamily="34" charset="0"/>
              </a:rPr>
              <a:t>Energy System </a:t>
            </a:r>
            <a:r>
              <a:rPr lang="en-GB" sz="2000" dirty="0" smtClean="0">
                <a:latin typeface="Verdana" pitchFamily="34" charset="0"/>
              </a:rPr>
              <a:t>Models: increasing </a:t>
            </a:r>
            <a:r>
              <a:rPr lang="en-GB" sz="2000" b="1" dirty="0" smtClean="0">
                <a:latin typeface="Verdana" pitchFamily="34" charset="0"/>
              </a:rPr>
              <a:t>the </a:t>
            </a:r>
            <a:r>
              <a:rPr lang="en-GB" sz="2000" b="1" dirty="0">
                <a:latin typeface="Verdana" pitchFamily="34" charset="0"/>
              </a:rPr>
              <a:t>number of time </a:t>
            </a:r>
            <a:r>
              <a:rPr lang="en-GB" sz="2000" b="1" dirty="0" smtClean="0">
                <a:latin typeface="Verdana" pitchFamily="34" charset="0"/>
              </a:rPr>
              <a:t>slices  alone</a:t>
            </a:r>
            <a:r>
              <a:rPr lang="en-GB" sz="2000" dirty="0" smtClean="0">
                <a:latin typeface="Verdana" pitchFamily="34" charset="0"/>
              </a:rPr>
              <a:t> </a:t>
            </a:r>
            <a:r>
              <a:rPr lang="en-GB" sz="2000" dirty="0">
                <a:latin typeface="Verdana" pitchFamily="34" charset="0"/>
              </a:rPr>
              <a:t>addresses only the variability itself but does not address the operational constraints </a:t>
            </a:r>
            <a:endParaRPr lang="en-GB" sz="2000" dirty="0" smtClean="0">
              <a:latin typeface="Verdana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dirty="0">
                <a:latin typeface="Verdana" pitchFamily="34" charset="0"/>
              </a:rPr>
              <a:t>	</a:t>
            </a:r>
            <a:r>
              <a:rPr lang="en-GB" sz="2000" dirty="0" smtClean="0">
                <a:latin typeface="Verdana" pitchFamily="34" charset="0"/>
              </a:rPr>
              <a:t>&gt; </a:t>
            </a:r>
            <a:r>
              <a:rPr lang="en-GB" sz="2000" dirty="0">
                <a:latin typeface="Verdana" pitchFamily="34" charset="0"/>
              </a:rPr>
              <a:t>coupling large-size energy system model to </a:t>
            </a:r>
            <a:r>
              <a:rPr lang="en-GB" sz="2000" dirty="0" smtClean="0">
                <a:latin typeface="Verdana" pitchFamily="34" charset="0"/>
              </a:rPr>
              <a:t>sector-	  	    specific models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dirty="0" smtClean="0">
                <a:latin typeface="Verdana" pitchFamily="34" charset="0"/>
              </a:rPr>
              <a:t>	&gt; below </a:t>
            </a:r>
            <a:r>
              <a:rPr lang="en-GB" sz="2000" dirty="0">
                <a:latin typeface="Verdana" pitchFamily="34" charset="0"/>
              </a:rPr>
              <a:t>one hour is not necessary or not </a:t>
            </a:r>
            <a:r>
              <a:rPr lang="en-GB" sz="2000" dirty="0" smtClean="0">
                <a:latin typeface="Verdana" pitchFamily="34" charset="0"/>
              </a:rPr>
              <a:t>worthy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itchFamily="34" charset="0"/>
                <a:cs typeface="+mn-cs"/>
              </a:rPr>
              <a:t>Most important guiding principle: </a:t>
            </a:r>
            <a:r>
              <a:rPr lang="en-GB" sz="2000" b="1" dirty="0" smtClean="0">
                <a:latin typeface="Verdana" pitchFamily="34" charset="0"/>
                <a:cs typeface="+mn-cs"/>
              </a:rPr>
              <a:t>know </a:t>
            </a:r>
            <a:r>
              <a:rPr lang="en-GB" sz="2000" b="1" dirty="0">
                <a:latin typeface="Verdana" pitchFamily="34" charset="0"/>
                <a:cs typeface="+mn-cs"/>
              </a:rPr>
              <a:t>what can be simplified </a:t>
            </a:r>
            <a:r>
              <a:rPr lang="en-GB" sz="2000" dirty="0">
                <a:latin typeface="Verdana" pitchFamily="34" charset="0"/>
                <a:cs typeface="+mn-cs"/>
              </a:rPr>
              <a:t>without compromising the accuracy and reliability of model </a:t>
            </a:r>
            <a:r>
              <a:rPr lang="en-GB" sz="2000" dirty="0" smtClean="0">
                <a:latin typeface="Verdana" pitchFamily="34" charset="0"/>
                <a:cs typeface="+mn-cs"/>
              </a:rPr>
              <a:t>results</a:t>
            </a:r>
            <a:endParaRPr lang="en-GB" sz="2000" dirty="0">
              <a:latin typeface="Verdana" pitchFamily="34" charset="0"/>
              <a:cs typeface="+mn-cs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dirty="0">
              <a:latin typeface="Verdana" pitchFamily="34" charset="0"/>
            </a:endParaRPr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01D05A-1BAC-4533-962D-E48F0C772146}" type="slidenum">
              <a:rPr lang="en-GB" sz="1000" b="0" smtClean="0">
                <a:solidFill>
                  <a:srgbClr val="004494"/>
                </a:solidFill>
              </a:rPr>
              <a:pPr eaLnBrk="1" hangingPunct="1"/>
              <a:t>6</a:t>
            </a:fld>
            <a:endParaRPr lang="en-GB" sz="1000" b="0" dirty="0" smtClean="0">
              <a:solidFill>
                <a:srgbClr val="004494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23928" y="1628800"/>
            <a:ext cx="20882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0297" y="170056"/>
            <a:ext cx="43576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solidFill>
                  <a:schemeClr val="bg1"/>
                </a:solidFill>
                <a:latin typeface="Verdana" pitchFamily="34" charset="0"/>
              </a:rPr>
              <a:t>JRC workshop on flexibility </a:t>
            </a:r>
            <a:r>
              <a:rPr lang="nl-BE" sz="2400" kern="0" dirty="0" err="1" smtClean="0">
                <a:solidFill>
                  <a:schemeClr val="bg1"/>
                </a:solidFill>
                <a:latin typeface="Verdana" pitchFamily="34" charset="0"/>
              </a:rPr>
              <a:t>conclusions</a:t>
            </a:r>
            <a:endParaRPr lang="en-GB" sz="2400" kern="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959" y="1556792"/>
            <a:ext cx="8611513" cy="39249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itchFamily="34" charset="0"/>
              </a:rPr>
              <a:t>It is necessary to </a:t>
            </a:r>
            <a:r>
              <a:rPr lang="en-GB" sz="2000" b="1" dirty="0">
                <a:latin typeface="Verdana" pitchFamily="34" charset="0"/>
              </a:rPr>
              <a:t>improve the representation of market </a:t>
            </a:r>
            <a:r>
              <a:rPr lang="en-GB" sz="2000" dirty="0">
                <a:latin typeface="Verdana" pitchFamily="34" charset="0"/>
              </a:rPr>
              <a:t>and regulatory aspects </a:t>
            </a:r>
            <a:endParaRPr lang="en-GB" sz="2000" dirty="0" smtClean="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Verdana" pitchFamily="34" charset="0"/>
              </a:rPr>
              <a:t>Retrofitting</a:t>
            </a:r>
            <a:r>
              <a:rPr lang="en-GB" sz="2000" dirty="0">
                <a:latin typeface="Verdana" pitchFamily="34" charset="0"/>
              </a:rPr>
              <a:t> is an important option to increase flexibility in the energy system, but modelling retrofitting is a challenge in many models and should be the object of active </a:t>
            </a:r>
            <a:r>
              <a:rPr lang="en-GB" sz="2000" dirty="0" smtClean="0">
                <a:latin typeface="Verdana" pitchFamily="34" charset="0"/>
              </a:rPr>
              <a:t>research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Verdana" pitchFamily="34" charset="0"/>
              </a:rPr>
              <a:t>Participants </a:t>
            </a:r>
            <a:r>
              <a:rPr lang="en-GB" sz="2000" dirty="0">
                <a:latin typeface="Verdana" pitchFamily="34" charset="0"/>
              </a:rPr>
              <a:t>stressed the importance of </a:t>
            </a:r>
            <a:r>
              <a:rPr lang="en-GB" sz="2000" b="1" dirty="0">
                <a:latin typeface="Verdana" pitchFamily="34" charset="0"/>
              </a:rPr>
              <a:t>using and sharing open source approaches and publicly available data </a:t>
            </a:r>
            <a:r>
              <a:rPr lang="en-GB" sz="2000" dirty="0">
                <a:latin typeface="Verdana" pitchFamily="34" charset="0"/>
              </a:rPr>
              <a:t>whenever possible</a:t>
            </a:r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01D05A-1BAC-4533-962D-E48F0C772146}" type="slidenum">
              <a:rPr lang="en-GB" sz="1000" b="0" smtClean="0">
                <a:solidFill>
                  <a:srgbClr val="004494"/>
                </a:solidFill>
              </a:rPr>
              <a:pPr eaLnBrk="1" hangingPunct="1"/>
              <a:t>7</a:t>
            </a:fld>
            <a:endParaRPr lang="en-GB" sz="1000" b="0" dirty="0" smtClean="0">
              <a:solidFill>
                <a:srgbClr val="004494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23928" y="1628800"/>
            <a:ext cx="20882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0297" y="170056"/>
            <a:ext cx="43576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pitchFamily="34" charset="0"/>
                <a:ea typeface="ＭＳ Ｐゴシック" pitchFamily="48" charset="-128"/>
              </a:defRPr>
            </a:lvl9pPr>
          </a:lstStyle>
          <a:p>
            <a:r>
              <a:rPr lang="en-GB" sz="2400" kern="0" dirty="0" smtClean="0">
                <a:solidFill>
                  <a:schemeClr val="bg1"/>
                </a:solidFill>
                <a:latin typeface="Verdana" pitchFamily="34" charset="0"/>
              </a:rPr>
              <a:t>JRC workshop on flexibility </a:t>
            </a:r>
            <a:r>
              <a:rPr lang="nl-BE" sz="2400" kern="0" dirty="0" err="1" smtClean="0">
                <a:solidFill>
                  <a:schemeClr val="bg1"/>
                </a:solidFill>
                <a:latin typeface="Verdana" pitchFamily="34" charset="0"/>
              </a:rPr>
              <a:t>conclusions</a:t>
            </a:r>
            <a:endParaRPr lang="en-GB" sz="2400" kern="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3"/>
          <p:cNvCxnSpPr/>
          <p:nvPr/>
        </p:nvCxnSpPr>
        <p:spPr bwMode="auto">
          <a:xfrm rot="5400000">
            <a:off x="1123781" y="4749162"/>
            <a:ext cx="432048" cy="233788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38"/>
          <p:cNvSpPr/>
          <p:nvPr/>
        </p:nvSpPr>
        <p:spPr bwMode="auto">
          <a:xfrm>
            <a:off x="100885" y="3066324"/>
            <a:ext cx="5040560" cy="3501008"/>
          </a:xfrm>
          <a:prstGeom prst="ellipse">
            <a:avLst/>
          </a:prstGeom>
          <a:noFill/>
          <a:ln w="25400" cap="flat" cmpd="sng" algn="ctr">
            <a:solidFill>
              <a:srgbClr val="F5C040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0" kern="0">
              <a:solidFill>
                <a:srgbClr val="0F5494"/>
              </a:solidFill>
              <a:latin typeface="Verdana"/>
              <a:ea typeface="ＭＳ Ｐゴシック"/>
            </a:endParaRPr>
          </a:p>
        </p:txBody>
      </p:sp>
      <p:sp>
        <p:nvSpPr>
          <p:cNvPr id="40" name="Rechteck 26"/>
          <p:cNvSpPr>
            <a:spLocks noChangeArrowheads="1"/>
          </p:cNvSpPr>
          <p:nvPr/>
        </p:nvSpPr>
        <p:spPr bwMode="auto">
          <a:xfrm>
            <a:off x="388669" y="2636912"/>
            <a:ext cx="8281168" cy="492443"/>
          </a:xfrm>
          <a:prstGeom prst="rect">
            <a:avLst/>
          </a:prstGeom>
          <a:gradFill rotWithShape="1">
            <a:gsLst>
              <a:gs pos="0">
                <a:srgbClr val="4584D3">
                  <a:shade val="51000"/>
                  <a:satMod val="130000"/>
                </a:srgbClr>
              </a:gs>
              <a:gs pos="80000">
                <a:srgbClr val="4584D3">
                  <a:shade val="93000"/>
                  <a:satMod val="130000"/>
                </a:srgbClr>
              </a:gs>
              <a:gs pos="100000">
                <a:srgbClr val="4584D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584D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vert="horz" wrap="square" lIns="0" tIns="0" rIns="0" bIns="0" anchor="ctr" anchorCtr="0" upright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Energy System Modelling</a:t>
            </a:r>
            <a:b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</a:br>
            <a: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(JRC EU TIMES)</a:t>
            </a:r>
          </a:p>
        </p:txBody>
      </p:sp>
      <p:sp>
        <p:nvSpPr>
          <p:cNvPr id="42" name="Rechteck 26"/>
          <p:cNvSpPr>
            <a:spLocks noChangeArrowheads="1"/>
          </p:cNvSpPr>
          <p:nvPr/>
        </p:nvSpPr>
        <p:spPr bwMode="auto">
          <a:xfrm>
            <a:off x="388669" y="4040707"/>
            <a:ext cx="2052104" cy="492443"/>
          </a:xfrm>
          <a:prstGeom prst="rect">
            <a:avLst/>
          </a:prstGeom>
          <a:gradFill rotWithShape="1">
            <a:gsLst>
              <a:gs pos="0">
                <a:srgbClr val="4584D3">
                  <a:shade val="51000"/>
                  <a:satMod val="130000"/>
                </a:srgbClr>
              </a:gs>
              <a:gs pos="80000">
                <a:srgbClr val="4584D3">
                  <a:shade val="93000"/>
                  <a:satMod val="130000"/>
                </a:srgbClr>
              </a:gs>
              <a:gs pos="100000">
                <a:srgbClr val="4584D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584D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vert="horz" wrap="square" lIns="0" tIns="0" rIns="0" bIns="0" anchor="ctr" anchorCtr="0" upright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Unit Commitment </a:t>
            </a:r>
            <a:b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</a:br>
            <a:r>
              <a:rPr lang="en-US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DISPASET</a:t>
            </a:r>
            <a:endParaRPr lang="en-GB" sz="1600" b="0" kern="0" dirty="0">
              <a:solidFill>
                <a:prstClr val="white"/>
              </a:solidFill>
              <a:latin typeface="Verdana"/>
              <a:ea typeface="MS Mincho"/>
              <a:cs typeface="Times New Roman"/>
            </a:endParaRPr>
          </a:p>
        </p:txBody>
      </p:sp>
      <p:sp>
        <p:nvSpPr>
          <p:cNvPr id="43" name="Rechteck 25"/>
          <p:cNvSpPr>
            <a:spLocks noChangeArrowheads="1"/>
          </p:cNvSpPr>
          <p:nvPr/>
        </p:nvSpPr>
        <p:spPr bwMode="auto">
          <a:xfrm>
            <a:off x="388917" y="5082548"/>
            <a:ext cx="1296000" cy="2154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ot="0" vert="horz" wrap="none" lIns="0" tIns="0" rIns="0" bIns="0" anchor="ctr" anchorCtr="0" upright="1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  <a:t>Plant Dispatch</a:t>
            </a:r>
          </a:p>
        </p:txBody>
      </p:sp>
      <p:sp>
        <p:nvSpPr>
          <p:cNvPr id="44" name="Rechteck 25"/>
          <p:cNvSpPr>
            <a:spLocks noChangeArrowheads="1"/>
          </p:cNvSpPr>
          <p:nvPr/>
        </p:nvSpPr>
        <p:spPr bwMode="auto">
          <a:xfrm>
            <a:off x="388917" y="5586894"/>
            <a:ext cx="1136978" cy="2154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ot="0" vert="horz" wrap="none" lIns="0" tIns="0" rIns="0" bIns="0" anchor="ctr" anchorCtr="0" upright="1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  <a:t>Power Prices</a:t>
            </a:r>
          </a:p>
        </p:txBody>
      </p:sp>
      <p:sp>
        <p:nvSpPr>
          <p:cNvPr id="45" name="Rechteck 25"/>
          <p:cNvSpPr>
            <a:spLocks noChangeArrowheads="1"/>
          </p:cNvSpPr>
          <p:nvPr/>
        </p:nvSpPr>
        <p:spPr bwMode="auto">
          <a:xfrm>
            <a:off x="388917" y="5946644"/>
            <a:ext cx="1472006" cy="2154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ot="0" vert="horz" wrap="none" lIns="0" tIns="0" rIns="0" bIns="0" anchor="ctr" anchorCtr="0" upright="1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  <a:t>(Reserve Prices)</a:t>
            </a:r>
          </a:p>
        </p:txBody>
      </p:sp>
      <p:sp>
        <p:nvSpPr>
          <p:cNvPr id="46" name="Rechteck 26"/>
          <p:cNvSpPr>
            <a:spLocks noChangeArrowheads="1"/>
          </p:cNvSpPr>
          <p:nvPr/>
        </p:nvSpPr>
        <p:spPr bwMode="auto">
          <a:xfrm>
            <a:off x="4205341" y="5586604"/>
            <a:ext cx="1872208" cy="492443"/>
          </a:xfrm>
          <a:prstGeom prst="rect">
            <a:avLst/>
          </a:prstGeom>
          <a:gradFill rotWithShape="1">
            <a:gsLst>
              <a:gs pos="0">
                <a:srgbClr val="4584D3">
                  <a:shade val="51000"/>
                  <a:satMod val="130000"/>
                </a:srgbClr>
              </a:gs>
              <a:gs pos="80000">
                <a:srgbClr val="4584D3">
                  <a:shade val="93000"/>
                  <a:satMod val="130000"/>
                </a:srgbClr>
              </a:gs>
              <a:gs pos="100000">
                <a:srgbClr val="4584D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584D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vert="horz" wrap="square" lIns="0" tIns="0" rIns="0" bIns="0" anchor="ctr" anchorCtr="0" upright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Price Takers</a:t>
            </a:r>
            <a:b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</a:br>
            <a:r>
              <a:rPr lang="en-US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"SPIRIT"</a:t>
            </a:r>
            <a:endParaRPr lang="en-GB" sz="1600" b="0" kern="0" dirty="0">
              <a:solidFill>
                <a:prstClr val="white"/>
              </a:solidFill>
              <a:latin typeface="Verdana"/>
              <a:ea typeface="MS Mincho"/>
              <a:cs typeface="Times New Roman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33333" y="576612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0" kern="0">
              <a:solidFill>
                <a:srgbClr val="0F5494"/>
              </a:solidFill>
              <a:ea typeface="ＭＳ Ｐゴシック"/>
            </a:endParaRPr>
          </a:p>
        </p:txBody>
      </p:sp>
      <p:cxnSp>
        <p:nvCxnSpPr>
          <p:cNvPr id="48" name="Straight Arrow Connector 33"/>
          <p:cNvCxnSpPr>
            <a:stCxn id="45" idx="3"/>
            <a:endCxn id="46" idx="1"/>
          </p:cNvCxnSpPr>
          <p:nvPr/>
        </p:nvCxnSpPr>
        <p:spPr bwMode="auto">
          <a:xfrm flipV="1">
            <a:off x="1860923" y="5832826"/>
            <a:ext cx="2344418" cy="22154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hteck 25"/>
          <p:cNvSpPr>
            <a:spLocks noChangeArrowheads="1"/>
          </p:cNvSpPr>
          <p:nvPr/>
        </p:nvSpPr>
        <p:spPr bwMode="auto">
          <a:xfrm>
            <a:off x="2261125" y="5082548"/>
            <a:ext cx="1634935" cy="2154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ot="0" vert="horz" wrap="none" lIns="0" tIns="0" rIns="0" bIns="0" anchor="ctr" anchorCtr="0" upright="1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  <a:t>Plant Investments</a:t>
            </a:r>
          </a:p>
        </p:txBody>
      </p:sp>
      <p:cxnSp>
        <p:nvCxnSpPr>
          <p:cNvPr id="50" name="Straight Arrow Connector 33"/>
          <p:cNvCxnSpPr>
            <a:stCxn id="68" idx="0"/>
            <a:endCxn id="49" idx="0"/>
          </p:cNvCxnSpPr>
          <p:nvPr/>
        </p:nvCxnSpPr>
        <p:spPr bwMode="auto">
          <a:xfrm rot="5400000">
            <a:off x="2962305" y="4633748"/>
            <a:ext cx="565089" cy="332511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33"/>
          <p:cNvCxnSpPr>
            <a:stCxn id="49" idx="1"/>
            <a:endCxn id="42" idx="2"/>
          </p:cNvCxnSpPr>
          <p:nvPr/>
        </p:nvCxnSpPr>
        <p:spPr bwMode="auto">
          <a:xfrm rot="10800000">
            <a:off x="1414721" y="4533150"/>
            <a:ext cx="846404" cy="657120"/>
          </a:xfrm>
          <a:prstGeom prst="curvedConnector2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33"/>
          <p:cNvCxnSpPr>
            <a:stCxn id="44" idx="3"/>
            <a:endCxn id="46" idx="1"/>
          </p:cNvCxnSpPr>
          <p:nvPr/>
        </p:nvCxnSpPr>
        <p:spPr bwMode="auto">
          <a:xfrm>
            <a:off x="1525895" y="5694616"/>
            <a:ext cx="2679446" cy="13821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33"/>
          <p:cNvCxnSpPr>
            <a:endCxn id="44" idx="0"/>
          </p:cNvCxnSpPr>
          <p:nvPr/>
        </p:nvCxnSpPr>
        <p:spPr bwMode="auto">
          <a:xfrm rot="5400000">
            <a:off x="937324" y="5318076"/>
            <a:ext cx="288900" cy="24873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33"/>
          <p:cNvCxnSpPr>
            <a:stCxn id="44" idx="2"/>
            <a:endCxn id="45" idx="0"/>
          </p:cNvCxnSpPr>
          <p:nvPr/>
        </p:nvCxnSpPr>
        <p:spPr bwMode="auto">
          <a:xfrm rot="16200000" flipH="1">
            <a:off x="969010" y="5790734"/>
            <a:ext cx="144306" cy="167514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hteck 25"/>
          <p:cNvSpPr>
            <a:spLocks noChangeArrowheads="1"/>
          </p:cNvSpPr>
          <p:nvPr/>
        </p:nvSpPr>
        <p:spPr bwMode="auto">
          <a:xfrm>
            <a:off x="1414721" y="3429580"/>
            <a:ext cx="1335750" cy="2154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ot="0" vert="horz" wrap="none" lIns="0" tIns="0" rIns="0" bIns="0" anchor="ctr" anchorCtr="0" upright="1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  <a:t>Power demand</a:t>
            </a:r>
          </a:p>
        </p:txBody>
      </p:sp>
      <p:cxnSp>
        <p:nvCxnSpPr>
          <p:cNvPr id="56" name="Straight Arrow Connector 33"/>
          <p:cNvCxnSpPr>
            <a:stCxn id="40" idx="2"/>
            <a:endCxn id="55" idx="0"/>
          </p:cNvCxnSpPr>
          <p:nvPr/>
        </p:nvCxnSpPr>
        <p:spPr bwMode="auto">
          <a:xfrm rot="5400000">
            <a:off x="3155813" y="2056139"/>
            <a:ext cx="300225" cy="2446657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33"/>
          <p:cNvCxnSpPr>
            <a:stCxn id="55" idx="2"/>
          </p:cNvCxnSpPr>
          <p:nvPr/>
        </p:nvCxnSpPr>
        <p:spPr bwMode="auto">
          <a:xfrm rot="16200000" flipH="1">
            <a:off x="1950114" y="3777506"/>
            <a:ext cx="360040" cy="9507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hteck 26"/>
          <p:cNvSpPr>
            <a:spLocks noChangeArrowheads="1"/>
          </p:cNvSpPr>
          <p:nvPr/>
        </p:nvSpPr>
        <p:spPr bwMode="auto">
          <a:xfrm>
            <a:off x="388669" y="2348880"/>
            <a:ext cx="8281168" cy="246221"/>
          </a:xfrm>
          <a:prstGeom prst="rect">
            <a:avLst/>
          </a:prstGeom>
          <a:solidFill>
            <a:srgbClr val="F5C040"/>
          </a:solidFill>
          <a:ln w="25400" cap="flat" cmpd="sng" algn="ctr">
            <a:solidFill>
              <a:srgbClr val="F5C040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rot="0" vert="horz" wrap="square" lIns="0" tIns="0" rIns="0" bIns="0" anchor="ctr" anchorCtr="0" upright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Energy services demand (GEM-E3</a:t>
            </a:r>
            <a:r>
              <a:rPr lang="en-GB" sz="1600" b="0" kern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, POLES?)</a:t>
            </a:r>
            <a:endParaRPr lang="en-GB" sz="1600" b="0" kern="0" dirty="0">
              <a:solidFill>
                <a:prstClr val="white"/>
              </a:solidFill>
              <a:latin typeface="Verdana"/>
              <a:ea typeface="MS Mincho"/>
              <a:cs typeface="Times New Roman"/>
            </a:endParaRPr>
          </a:p>
        </p:txBody>
      </p:sp>
      <p:sp>
        <p:nvSpPr>
          <p:cNvPr id="59" name="Cloud Callout 58"/>
          <p:cNvSpPr/>
          <p:nvPr/>
        </p:nvSpPr>
        <p:spPr bwMode="auto">
          <a:xfrm>
            <a:off x="6372201" y="2352620"/>
            <a:ext cx="2304255" cy="707328"/>
          </a:xfrm>
          <a:prstGeom prst="cloudCallou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>
                <a:solidFill>
                  <a:srgbClr val="0F5494"/>
                </a:solidFill>
                <a:latin typeface="Verdana"/>
                <a:ea typeface="ＭＳ Ｐゴシック"/>
              </a:rPr>
              <a:t>The long to very long view </a:t>
            </a:r>
            <a:br>
              <a:rPr lang="en-US" sz="1200" b="0" kern="0" dirty="0">
                <a:solidFill>
                  <a:srgbClr val="0F5494"/>
                </a:solidFill>
                <a:latin typeface="Verdana"/>
                <a:ea typeface="ＭＳ Ｐゴシック"/>
              </a:rPr>
            </a:br>
            <a:r>
              <a:rPr lang="en-US" sz="1200" b="0" kern="0" dirty="0">
                <a:solidFill>
                  <a:srgbClr val="0F5494"/>
                </a:solidFill>
                <a:latin typeface="Verdana"/>
                <a:ea typeface="ＭＳ Ｐゴシック"/>
              </a:rPr>
              <a:t>10-50 years</a:t>
            </a:r>
            <a:endParaRPr lang="en-GB" sz="1200" b="0" kern="0" dirty="0">
              <a:solidFill>
                <a:srgbClr val="0F5494"/>
              </a:solidFill>
              <a:latin typeface="Verdana"/>
              <a:ea typeface="ＭＳ Ｐゴシック"/>
            </a:endParaRPr>
          </a:p>
        </p:txBody>
      </p:sp>
      <p:sp>
        <p:nvSpPr>
          <p:cNvPr id="60" name="Title 8"/>
          <p:cNvSpPr txBox="1">
            <a:spLocks/>
          </p:cNvSpPr>
          <p:nvPr/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kern="0" smtClean="0"/>
              <a:t>Our Current Energy Modelling Landscape</a:t>
            </a:r>
            <a:endParaRPr lang="en-GB" kern="0" dirty="0"/>
          </a:p>
        </p:txBody>
      </p:sp>
      <p:sp>
        <p:nvSpPr>
          <p:cNvPr id="61" name="Rechteck 26"/>
          <p:cNvSpPr>
            <a:spLocks noChangeArrowheads="1"/>
          </p:cNvSpPr>
          <p:nvPr/>
        </p:nvSpPr>
        <p:spPr bwMode="auto">
          <a:xfrm>
            <a:off x="6797629" y="3429000"/>
            <a:ext cx="1872208" cy="492443"/>
          </a:xfrm>
          <a:prstGeom prst="rect">
            <a:avLst/>
          </a:prstGeom>
          <a:gradFill rotWithShape="1">
            <a:gsLst>
              <a:gs pos="0">
                <a:srgbClr val="4584D3">
                  <a:shade val="51000"/>
                  <a:satMod val="130000"/>
                </a:srgbClr>
              </a:gs>
              <a:gs pos="80000">
                <a:srgbClr val="4584D3">
                  <a:shade val="93000"/>
                  <a:satMod val="130000"/>
                </a:srgbClr>
              </a:gs>
              <a:gs pos="100000">
                <a:srgbClr val="4584D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584D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vert="horz" wrap="square" lIns="0" tIns="0" rIns="0" bIns="0" anchor="ctr" anchorCtr="0" upright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Power Flow</a:t>
            </a:r>
            <a:b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</a:br>
            <a: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(NEPLAN)</a:t>
            </a:r>
          </a:p>
        </p:txBody>
      </p:sp>
      <p:cxnSp>
        <p:nvCxnSpPr>
          <p:cNvPr id="62" name="Straight Arrow Connector 33"/>
          <p:cNvCxnSpPr>
            <a:stCxn id="61" idx="1"/>
            <a:endCxn id="40" idx="2"/>
          </p:cNvCxnSpPr>
          <p:nvPr/>
        </p:nvCxnSpPr>
        <p:spPr bwMode="auto">
          <a:xfrm rot="10800000">
            <a:off x="4529253" y="3129356"/>
            <a:ext cx="2268376" cy="545867"/>
          </a:xfrm>
          <a:prstGeom prst="curvedConnector2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loud Callout 62"/>
          <p:cNvSpPr/>
          <p:nvPr/>
        </p:nvSpPr>
        <p:spPr bwMode="auto">
          <a:xfrm>
            <a:off x="3563888" y="3212976"/>
            <a:ext cx="2592288" cy="707328"/>
          </a:xfrm>
          <a:prstGeom prst="cloudCallou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>
                <a:solidFill>
                  <a:srgbClr val="0F5494"/>
                </a:solidFill>
                <a:latin typeface="Verdana"/>
                <a:ea typeface="ＭＳ Ｐゴシック"/>
              </a:rPr>
              <a:t>The mid-term view</a:t>
            </a:r>
            <a:br>
              <a:rPr lang="en-US" sz="1200" b="0" kern="0" dirty="0">
                <a:solidFill>
                  <a:srgbClr val="0F5494"/>
                </a:solidFill>
                <a:latin typeface="Verdana"/>
                <a:ea typeface="ＭＳ Ｐゴシック"/>
              </a:rPr>
            </a:br>
            <a:r>
              <a:rPr lang="en-US" sz="1200" b="0" kern="0" dirty="0">
                <a:solidFill>
                  <a:srgbClr val="0F5494"/>
                </a:solidFill>
                <a:latin typeface="Verdana"/>
                <a:ea typeface="ＭＳ Ｐゴシック"/>
              </a:rPr>
              <a:t>(10-20 years)</a:t>
            </a:r>
            <a:endParaRPr lang="en-GB" sz="1200" b="0" kern="0" dirty="0">
              <a:solidFill>
                <a:srgbClr val="0F5494"/>
              </a:solidFill>
              <a:latin typeface="Verdana"/>
              <a:ea typeface="ＭＳ Ｐゴシック"/>
            </a:endParaRPr>
          </a:p>
        </p:txBody>
      </p:sp>
      <p:cxnSp>
        <p:nvCxnSpPr>
          <p:cNvPr id="64" name="Straight Arrow Connector 33"/>
          <p:cNvCxnSpPr>
            <a:stCxn id="61" idx="1"/>
            <a:endCxn id="39" idx="6"/>
          </p:cNvCxnSpPr>
          <p:nvPr/>
        </p:nvCxnSpPr>
        <p:spPr bwMode="auto">
          <a:xfrm rot="10800000" flipV="1">
            <a:off x="5141445" y="3675222"/>
            <a:ext cx="1656184" cy="114160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echteck 26"/>
          <p:cNvSpPr>
            <a:spLocks noChangeArrowheads="1"/>
          </p:cNvSpPr>
          <p:nvPr/>
        </p:nvSpPr>
        <p:spPr bwMode="auto">
          <a:xfrm>
            <a:off x="323528" y="6620569"/>
            <a:ext cx="3708288" cy="15388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vert="horz" wrap="square" lIns="0" tIns="0" rIns="0" bIns="0" anchor="ctr" anchorCtr="0" upright="1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en-US" sz="1000" b="0" kern="0" dirty="0">
                <a:solidFill>
                  <a:srgbClr val="0F5494"/>
                </a:solidFill>
                <a:latin typeface="Verdana"/>
                <a:ea typeface="MS Mincho"/>
                <a:cs typeface="Times New Roman"/>
              </a:rPr>
              <a:t>Additional modules (e.g. market modelling)</a:t>
            </a:r>
          </a:p>
        </p:txBody>
      </p:sp>
      <p:sp>
        <p:nvSpPr>
          <p:cNvPr id="66" name="Rechteck 25"/>
          <p:cNvSpPr>
            <a:spLocks noChangeArrowheads="1"/>
          </p:cNvSpPr>
          <p:nvPr/>
        </p:nvSpPr>
        <p:spPr bwMode="auto">
          <a:xfrm>
            <a:off x="5580112" y="4005064"/>
            <a:ext cx="3312368" cy="136604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  <a:t>Gaps identified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2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  <a:t>Issues relevant in the next 10-20 years:</a:t>
            </a:r>
            <a:r>
              <a:rPr lang="en-US" sz="12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  <a:t/>
            </a:r>
            <a:br>
              <a:rPr lang="en-US" sz="12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</a:br>
            <a:r>
              <a:rPr lang="en-US" sz="12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  <a:t>Capacity mechanism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  <a:t>Pricing/bidding zones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kern="0" dirty="0">
                <a:solidFill>
                  <a:srgbClr val="FF0000"/>
                </a:solidFill>
                <a:latin typeface="Verdana"/>
                <a:ea typeface="MS Mincho"/>
                <a:cs typeface="Times New Roman"/>
              </a:rPr>
              <a:t>RES-E market integration</a:t>
            </a:r>
            <a:endParaRPr lang="en-GB" sz="1200" b="0" kern="0" dirty="0">
              <a:solidFill>
                <a:srgbClr val="FF0000"/>
              </a:solidFill>
              <a:latin typeface="Verdana"/>
              <a:ea typeface="MS Mincho"/>
              <a:cs typeface="Times New Roman"/>
            </a:endParaRPr>
          </a:p>
        </p:txBody>
      </p:sp>
      <p:sp>
        <p:nvSpPr>
          <p:cNvPr id="67" name="Cloud Callout 66"/>
          <p:cNvSpPr/>
          <p:nvPr/>
        </p:nvSpPr>
        <p:spPr bwMode="auto">
          <a:xfrm>
            <a:off x="5724128" y="5313960"/>
            <a:ext cx="2448272" cy="707328"/>
          </a:xfrm>
          <a:prstGeom prst="cloudCallout">
            <a:avLst/>
          </a:prstGeom>
          <a:gradFill rotWithShape="1">
            <a:gsLst>
              <a:gs pos="0">
                <a:srgbClr val="31B6FD">
                  <a:tint val="50000"/>
                  <a:satMod val="300000"/>
                </a:srgbClr>
              </a:gs>
              <a:gs pos="35000">
                <a:srgbClr val="31B6FD">
                  <a:tint val="37000"/>
                  <a:satMod val="300000"/>
                </a:srgbClr>
              </a:gs>
              <a:gs pos="100000">
                <a:srgbClr val="31B6F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>
                <a:solidFill>
                  <a:srgbClr val="0F5494"/>
                </a:solidFill>
                <a:latin typeface="Verdana"/>
                <a:ea typeface="ＭＳ Ｐゴシック"/>
              </a:rPr>
              <a:t>The short term view (or history)</a:t>
            </a:r>
            <a:br>
              <a:rPr lang="en-US" sz="1200" b="0" kern="0" dirty="0">
                <a:solidFill>
                  <a:srgbClr val="0F5494"/>
                </a:solidFill>
                <a:latin typeface="Verdana"/>
                <a:ea typeface="ＭＳ Ｐゴシック"/>
              </a:rPr>
            </a:br>
            <a:r>
              <a:rPr lang="en-US" sz="1200" b="0" kern="0" dirty="0">
                <a:solidFill>
                  <a:srgbClr val="0F5494"/>
                </a:solidFill>
                <a:latin typeface="Verdana"/>
                <a:ea typeface="ＭＳ Ｐゴシック"/>
              </a:rPr>
              <a:t>(+/- 5 years)</a:t>
            </a:r>
            <a:endParaRPr lang="en-GB" sz="1200" b="0" kern="0" dirty="0">
              <a:solidFill>
                <a:srgbClr val="0F5494"/>
              </a:solidFill>
              <a:latin typeface="Verdana"/>
              <a:ea typeface="ＭＳ Ｐゴシック"/>
            </a:endParaRPr>
          </a:p>
        </p:txBody>
      </p:sp>
      <p:sp>
        <p:nvSpPr>
          <p:cNvPr id="68" name="Pentagon 67"/>
          <p:cNvSpPr/>
          <p:nvPr/>
        </p:nvSpPr>
        <p:spPr bwMode="auto">
          <a:xfrm rot="10800000">
            <a:off x="2458961" y="4271238"/>
            <a:ext cx="1781175" cy="246221"/>
          </a:xfrm>
          <a:prstGeom prst="homePlate">
            <a:avLst/>
          </a:prstGeom>
          <a:gradFill rotWithShape="1">
            <a:gsLst>
              <a:gs pos="0">
                <a:srgbClr val="F5C040">
                  <a:shade val="51000"/>
                  <a:satMod val="130000"/>
                </a:srgbClr>
              </a:gs>
              <a:gs pos="80000">
                <a:srgbClr val="F5C040">
                  <a:shade val="93000"/>
                  <a:satMod val="130000"/>
                </a:srgbClr>
              </a:gs>
              <a:gs pos="100000">
                <a:srgbClr val="F5C04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5C04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rot="0" vert="horz" wrap="square" lIns="0" tIns="0" rIns="0" bIns="0" anchor="ctr" anchorCtr="0" upright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b="0" kern="0" dirty="0" err="1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Stochasticity</a:t>
            </a:r>
            <a:endParaRPr lang="en-GB" sz="1600" b="0" kern="0" dirty="0">
              <a:solidFill>
                <a:prstClr val="white"/>
              </a:solidFill>
              <a:latin typeface="Verdana"/>
              <a:ea typeface="MS Mincho"/>
              <a:cs typeface="Times New Roman"/>
            </a:endParaRPr>
          </a:p>
        </p:txBody>
      </p:sp>
      <p:sp>
        <p:nvSpPr>
          <p:cNvPr id="69" name="Pentagon 68"/>
          <p:cNvSpPr/>
          <p:nvPr/>
        </p:nvSpPr>
        <p:spPr bwMode="auto">
          <a:xfrm rot="10800000">
            <a:off x="2458961" y="4014063"/>
            <a:ext cx="1781175" cy="246221"/>
          </a:xfrm>
          <a:prstGeom prst="homePlate">
            <a:avLst/>
          </a:prstGeom>
          <a:gradFill rotWithShape="1">
            <a:gsLst>
              <a:gs pos="0">
                <a:srgbClr val="F5C040">
                  <a:shade val="51000"/>
                  <a:satMod val="130000"/>
                </a:srgbClr>
              </a:gs>
              <a:gs pos="80000">
                <a:srgbClr val="F5C040">
                  <a:shade val="93000"/>
                  <a:satMod val="130000"/>
                </a:srgbClr>
              </a:gs>
              <a:gs pos="100000">
                <a:srgbClr val="F5C04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5C04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rot="0" vert="horz" wrap="square" lIns="0" tIns="0" rIns="0" bIns="0" anchor="ctr" anchorCtr="0" upright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b="0" kern="0" dirty="0">
                <a:solidFill>
                  <a:prstClr val="white"/>
                </a:solidFill>
                <a:latin typeface="Verdana"/>
                <a:ea typeface="MS Mincho"/>
                <a:cs typeface="Times New Roman"/>
              </a:rPr>
              <a:t>Investment loop</a:t>
            </a:r>
          </a:p>
        </p:txBody>
      </p:sp>
    </p:spTree>
    <p:extLst>
      <p:ext uri="{BB962C8B-B14F-4D97-AF65-F5344CB8AC3E}">
        <p14:creationId xmlns:p14="http://schemas.microsoft.com/office/powerpoint/2010/main" val="16019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01D05A-1BAC-4533-962D-E48F0C772146}" type="slidenum">
              <a:rPr lang="en-GB" sz="1000" b="0" smtClean="0">
                <a:solidFill>
                  <a:srgbClr val="004494"/>
                </a:solidFill>
              </a:rPr>
              <a:pPr eaLnBrk="1" hangingPunct="1"/>
              <a:t>9</a:t>
            </a:fld>
            <a:endParaRPr lang="en-GB" sz="1000" b="0" dirty="0" smtClean="0">
              <a:solidFill>
                <a:srgbClr val="004494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301750"/>
            <a:ext cx="8678862" cy="369332"/>
          </a:xfrm>
        </p:spPr>
        <p:txBody>
          <a:bodyPr/>
          <a:lstStyle/>
          <a:p>
            <a:r>
              <a:rPr lang="en-GB" sz="2400" dirty="0" smtClean="0"/>
              <a:t>Addressing flexibility issues in the power sector</a:t>
            </a:r>
            <a:endParaRPr lang="en-GB" sz="2400" dirty="0" smtClean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064175" y="2348880"/>
            <a:ext cx="1380033" cy="105949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1000" b="1" dirty="0" smtClean="0">
                <a:solidFill>
                  <a:srgbClr val="000000"/>
                </a:solidFill>
                <a:latin typeface="Verdana" charset="0"/>
              </a:rPr>
              <a:t>Fully-fledged power sector model with high time resolution</a:t>
            </a:r>
            <a:endParaRPr lang="en-GB" sz="10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494" y="1700808"/>
            <a:ext cx="8280920" cy="6155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Ideally the representation of the power sector in JRC-EU-TIMES includes all the technical constraints within the relevant time frames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515912" y="2376417"/>
            <a:ext cx="1552032" cy="100441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1000" b="1" dirty="0" smtClean="0">
                <a:solidFill>
                  <a:srgbClr val="000000"/>
                </a:solidFill>
              </a:rPr>
              <a:t>JRC-EU-TIMES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866493" y="2710726"/>
            <a:ext cx="864096" cy="5844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1000" b="1" dirty="0" smtClean="0">
                <a:solidFill>
                  <a:srgbClr val="000000"/>
                </a:solidFill>
              </a:rPr>
              <a:t>Power sector module</a:t>
            </a:r>
          </a:p>
        </p:txBody>
      </p:sp>
      <p:cxnSp>
        <p:nvCxnSpPr>
          <p:cNvPr id="7" name="Curved Connector 6"/>
          <p:cNvCxnSpPr>
            <a:stCxn id="8" idx="3"/>
            <a:endCxn id="3" idx="1"/>
          </p:cNvCxnSpPr>
          <p:nvPr/>
        </p:nvCxnSpPr>
        <p:spPr bwMode="auto">
          <a:xfrm flipV="1">
            <a:off x="3730589" y="2878626"/>
            <a:ext cx="1333586" cy="124324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421549" y="3356992"/>
            <a:ext cx="823086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+mn-lt"/>
                <a:ea typeface="+mn-ea"/>
                <a:cs typeface="ＭＳ Ｐゴシック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+mn-lt"/>
                <a:ea typeface="+mn-ea"/>
                <a:cs typeface="ＭＳ Ｐゴシック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+mn-lt"/>
                <a:ea typeface="+mn-ea"/>
                <a:cs typeface="ＭＳ Ｐゴシック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+mn-lt"/>
                <a:ea typeface="+mn-ea"/>
                <a:cs typeface="ＭＳ Ｐゴシック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  <a:cs typeface="ＭＳ Ｐゴシック"/>
              </a:defRPr>
            </a:lvl5pPr>
            <a:lvl6pPr marL="1371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6pPr>
            <a:lvl7pPr marL="1828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7pPr>
            <a:lvl8pPr marL="2286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8pPr>
            <a:lvl9pPr marL="2743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1600" kern="0" dirty="0" smtClean="0"/>
              <a:t>In practice the previous approach results in a too-complex (due to sheer size) model.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kern="0" dirty="0" smtClean="0"/>
              <a:t>Interplay between long- and short-term dynamics are taken into account by coupling JRC-EU-TIMES to a detailed unit commitment model, while preserving some relevant constraints (work in progress).</a:t>
            </a:r>
            <a:endParaRPr lang="en-GB" sz="1600" kern="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076056" y="5229200"/>
            <a:ext cx="1380033" cy="91062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1000" b="1" dirty="0" smtClean="0">
                <a:solidFill>
                  <a:srgbClr val="000000"/>
                </a:solidFill>
                <a:latin typeface="Verdana" charset="0"/>
              </a:rPr>
              <a:t>Detailed unit commitment model</a:t>
            </a:r>
            <a:endParaRPr lang="en-GB" sz="10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515911" y="5229200"/>
            <a:ext cx="1552033" cy="91062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1000" b="1" dirty="0" smtClean="0">
                <a:solidFill>
                  <a:srgbClr val="000000"/>
                </a:solidFill>
              </a:rPr>
              <a:t>JRC-EU-TIMES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688387" y="5472352"/>
            <a:ext cx="1224136" cy="5844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1000" b="1" dirty="0" smtClean="0">
                <a:solidFill>
                  <a:srgbClr val="000000"/>
                </a:solidFill>
              </a:rPr>
              <a:t>"Simplified" power sector module</a:t>
            </a:r>
          </a:p>
        </p:txBody>
      </p:sp>
      <p:cxnSp>
        <p:nvCxnSpPr>
          <p:cNvPr id="30" name="Elbow Connector 29"/>
          <p:cNvCxnSpPr>
            <a:stCxn id="25" idx="0"/>
            <a:endCxn id="24" idx="0"/>
          </p:cNvCxnSpPr>
          <p:nvPr/>
        </p:nvCxnSpPr>
        <p:spPr bwMode="auto">
          <a:xfrm rot="5400000" flipH="1" flipV="1">
            <a:off x="4529000" y="3992128"/>
            <a:ext cx="12700" cy="2474145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Elbow Connector 36"/>
          <p:cNvCxnSpPr>
            <a:stCxn id="24" idx="2"/>
            <a:endCxn id="25" idx="2"/>
          </p:cNvCxnSpPr>
          <p:nvPr/>
        </p:nvCxnSpPr>
        <p:spPr bwMode="auto">
          <a:xfrm rot="5400000" flipH="1">
            <a:off x="4529000" y="4902750"/>
            <a:ext cx="1" cy="2474145"/>
          </a:xfrm>
          <a:prstGeom prst="bentConnector3">
            <a:avLst>
              <a:gd name="adj1" fmla="val -228600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118483" y="2632405"/>
            <a:ext cx="865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Embedded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1560" y="5308466"/>
            <a:ext cx="1800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0000"/>
                </a:solidFill>
              </a:rPr>
              <a:t>Economic and demographic drivers</a:t>
            </a:r>
          </a:p>
          <a:p>
            <a:r>
              <a:rPr lang="en-GB" sz="900" dirty="0" smtClean="0">
                <a:solidFill>
                  <a:srgbClr val="000000"/>
                </a:solidFill>
              </a:rPr>
              <a:t>Energy supply and demand</a:t>
            </a:r>
          </a:p>
          <a:p>
            <a:r>
              <a:rPr lang="en-GB" sz="900" dirty="0" smtClean="0">
                <a:solidFill>
                  <a:srgbClr val="000000"/>
                </a:solidFill>
              </a:rPr>
              <a:t>Long-term capacity planning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40257" y="5308466"/>
            <a:ext cx="20641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0000"/>
                </a:solidFill>
              </a:rPr>
              <a:t>Short-term power sector constraints</a:t>
            </a:r>
          </a:p>
          <a:p>
            <a:r>
              <a:rPr lang="en-GB" sz="900" dirty="0" smtClean="0">
                <a:solidFill>
                  <a:srgbClr val="000000"/>
                </a:solidFill>
              </a:rPr>
              <a:t>Renewable sources availability</a:t>
            </a:r>
          </a:p>
          <a:p>
            <a:r>
              <a:rPr lang="en-GB" sz="900" dirty="0" smtClean="0">
                <a:solidFill>
                  <a:srgbClr val="000000"/>
                </a:solidFill>
              </a:rPr>
              <a:t>Storage</a:t>
            </a:r>
          </a:p>
          <a:p>
            <a:r>
              <a:rPr lang="en-GB" sz="900" dirty="0" smtClean="0">
                <a:solidFill>
                  <a:srgbClr val="000000"/>
                </a:solidFill>
              </a:rPr>
              <a:t>Hourly demand profiles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84309" y="4978770"/>
            <a:ext cx="18181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rgbClr val="000000"/>
                </a:solidFill>
              </a:rPr>
              <a:t>Overall boundary conditions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47502" y="6150496"/>
            <a:ext cx="43172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rgbClr val="000000"/>
                </a:solidFill>
              </a:rPr>
              <a:t>Operational constraints or constraints on capacity expansion patterns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46" name="Circular Arrow 45"/>
          <p:cNvSpPr/>
          <p:nvPr/>
        </p:nvSpPr>
        <p:spPr bwMode="auto">
          <a:xfrm>
            <a:off x="4211960" y="5308466"/>
            <a:ext cx="772466" cy="784830"/>
          </a:xfrm>
          <a:prstGeom prst="circularArrow">
            <a:avLst>
              <a:gd name="adj1" fmla="val 7134"/>
              <a:gd name="adj2" fmla="val 1410772"/>
              <a:gd name="adj3" fmla="val 2893581"/>
              <a:gd name="adj4" fmla="val 6442803"/>
              <a:gd name="adj5" fmla="val 11088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7600" b="1" smtClean="0">
              <a:solidFill>
                <a:srgbClr val="FFD62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494" y="2453987"/>
            <a:ext cx="184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>
                <a:solidFill>
                  <a:srgbClr val="004494"/>
                </a:solidFill>
                <a:latin typeface="+mj-lt"/>
                <a:cs typeface="Arial" panose="020B0604020202020204" pitchFamily="34" charset="0"/>
              </a:rPr>
              <a:t>Inter </a:t>
            </a:r>
            <a:r>
              <a:rPr lang="en-GB" sz="1600" b="0" dirty="0" err="1" smtClean="0">
                <a:solidFill>
                  <a:srgbClr val="004494"/>
                </a:solidFill>
                <a:latin typeface="+mj-lt"/>
                <a:cs typeface="Arial" panose="020B0604020202020204" pitchFamily="34" charset="0"/>
              </a:rPr>
              <a:t>timeslice</a:t>
            </a:r>
            <a:r>
              <a:rPr lang="en-GB" sz="1600" b="0" dirty="0" smtClean="0">
                <a:solidFill>
                  <a:srgbClr val="004494"/>
                </a:solidFill>
                <a:latin typeface="+mj-lt"/>
                <a:cs typeface="Arial" panose="020B0604020202020204" pitchFamily="34" charset="0"/>
              </a:rPr>
              <a:t> relations </a:t>
            </a:r>
            <a:r>
              <a:rPr lang="en-GB" sz="1600" b="0" dirty="0">
                <a:solidFill>
                  <a:srgbClr val="004494"/>
                </a:solidFill>
                <a:latin typeface="+mj-lt"/>
                <a:cs typeface="Arial" panose="020B0604020202020204" pitchFamily="34" charset="0"/>
              </a:rPr>
              <a:t>within TIMES </a:t>
            </a:r>
            <a:r>
              <a:rPr lang="en-GB" sz="1600" b="0" dirty="0" smtClean="0">
                <a:solidFill>
                  <a:srgbClr val="004494"/>
                </a:solidFill>
                <a:latin typeface="+mj-lt"/>
                <a:cs typeface="Arial" panose="020B0604020202020204" pitchFamily="34" charset="0"/>
              </a:rPr>
              <a:t>!</a:t>
            </a:r>
            <a:endParaRPr lang="en-GB" sz="1600" b="0" dirty="0">
              <a:solidFill>
                <a:srgbClr val="004494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lide_Mast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1_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  <a:ea typeface="ＭＳ Ｐゴシック" pitchFamily="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RC_Slide_Template_EN">
  <a:themeElements>
    <a:clrScheme name="JRC_Slide_Templa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RC_Slide_Template_E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  <a:ea typeface="ＭＳ Ｐゴシック" pitchFamily="48" charset="-128"/>
          </a:defRPr>
        </a:defPPr>
      </a:lstStyle>
    </a:lnDef>
  </a:objectDefaults>
  <a:extraClrSchemeLst>
    <a:extraClrScheme>
      <a:clrScheme name="JRC_Slide_Templa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_Slide_Templa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_Slide_Templa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_Slide_Templa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_Slide_Templa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_Slide_Templa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JRC_Slide_Template_EN">
  <a:themeElements>
    <a:clrScheme name="JRC_Slide_Templa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RC_Slide_Template_E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JRC_Slide_Templa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_Slide_Templa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_Slide_Templa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_Slide_Templa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_Slide_Templa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_Slide_Templa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_Slide_Templa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Joint Research Centre</Template>
  <TotalTime>15512</TotalTime>
  <Words>2282</Words>
  <Application>Microsoft Office PowerPoint</Application>
  <PresentationFormat>On-screen Show (4:3)</PresentationFormat>
  <Paragraphs>359</Paragraphs>
  <Slides>29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1_Slide_Master</vt:lpstr>
      <vt:lpstr>JRC_Slide_Template_EN</vt:lpstr>
      <vt:lpstr>1_JRC_Slide_Template_EN</vt:lpstr>
      <vt:lpstr>Addressing flexibility in energy system models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Addressing flexibility issues in the power sector</vt:lpstr>
      <vt:lpstr>We are developing a state of the art unit commitment model</vt:lpstr>
      <vt:lpstr>JRC-EU-TIMES: key characteristics</vt:lpstr>
      <vt:lpstr>PowerPoint Presentation</vt:lpstr>
      <vt:lpstr>Dealing with RES variability</vt:lpstr>
      <vt:lpstr>PowerPoint Presentation</vt:lpstr>
      <vt:lpstr>PowerPoint Presentation</vt:lpstr>
      <vt:lpstr>PowerPoint Presentation</vt:lpstr>
      <vt:lpstr>PowerPoint Presentation</vt:lpstr>
      <vt:lpstr>80%PV and 20% wind RES = 50% of Demand</vt:lpstr>
      <vt:lpstr>PowerPoint Presentation</vt:lpstr>
      <vt:lpstr>PowerPoint Presentation</vt:lpstr>
      <vt:lpstr>PowerPoint Presentation</vt:lpstr>
      <vt:lpstr>Linearisation of possible excess electricity</vt:lpstr>
      <vt:lpstr>Limited timeslices</vt:lpstr>
      <vt:lpstr>PowerPoint Presentation</vt:lpstr>
      <vt:lpstr>Thank you!      Please visit the SETIS website:     http://setis.ec.europa.eu  </vt:lpstr>
      <vt:lpstr>Backup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tzimaev</dc:creator>
  <cp:lastModifiedBy>ano</cp:lastModifiedBy>
  <cp:revision>767</cp:revision>
  <cp:lastPrinted>2014-05-26T12:27:23Z</cp:lastPrinted>
  <dcterms:created xsi:type="dcterms:W3CDTF">2010-02-04T08:52:03Z</dcterms:created>
  <dcterms:modified xsi:type="dcterms:W3CDTF">2015-03-02T12:40:47Z</dcterms:modified>
</cp:coreProperties>
</file>