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8"/>
  </p:notesMasterIdLst>
  <p:handoutMasterIdLst>
    <p:handoutMasterId r:id="rId29"/>
  </p:handoutMasterIdLst>
  <p:sldIdLst>
    <p:sldId id="836" r:id="rId6"/>
    <p:sldId id="810" r:id="rId7"/>
    <p:sldId id="789" r:id="rId8"/>
    <p:sldId id="807" r:id="rId9"/>
    <p:sldId id="833" r:id="rId10"/>
    <p:sldId id="808" r:id="rId11"/>
    <p:sldId id="822" r:id="rId12"/>
    <p:sldId id="811" r:id="rId13"/>
    <p:sldId id="817" r:id="rId14"/>
    <p:sldId id="812" r:id="rId15"/>
    <p:sldId id="813" r:id="rId16"/>
    <p:sldId id="814" r:id="rId17"/>
    <p:sldId id="815" r:id="rId18"/>
    <p:sldId id="837" r:id="rId19"/>
    <p:sldId id="825" r:id="rId20"/>
    <p:sldId id="835" r:id="rId21"/>
    <p:sldId id="823" r:id="rId22"/>
    <p:sldId id="838" r:id="rId23"/>
    <p:sldId id="824" r:id="rId24"/>
    <p:sldId id="820" r:id="rId25"/>
    <p:sldId id="830" r:id="rId26"/>
    <p:sldId id="834" r:id="rId27"/>
  </p:sldIdLst>
  <p:sldSz cx="9144000" cy="6858000" type="screen4x3"/>
  <p:notesSz cx="9926638" cy="67976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11761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2352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35285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47046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558807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3070568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582330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4094092" algn="l" defTabSz="1023523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BBE0E3"/>
    <a:srgbClr val="E10019"/>
    <a:srgbClr val="0872A6"/>
    <a:srgbClr val="3C8C93"/>
    <a:srgbClr val="E9F4F5"/>
    <a:srgbClr val="FF6600"/>
    <a:srgbClr val="B5D9DB"/>
    <a:srgbClr val="33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09" autoAdjust="0"/>
    <p:restoredTop sz="85735" autoAdjust="0"/>
  </p:normalViewPr>
  <p:slideViewPr>
    <p:cSldViewPr>
      <p:cViewPr varScale="1">
        <p:scale>
          <a:sx n="64" d="100"/>
          <a:sy n="64" d="100"/>
        </p:scale>
        <p:origin x="1452" y="60"/>
      </p:cViewPr>
      <p:guideLst>
        <p:guide orient="horz" pos="216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356" y="9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949" y="0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45241A0-8D54-49E2-960A-8064867E6FBE}" type="datetimeFigureOut">
              <a:rPr lang="en-US"/>
              <a:pPr>
                <a:defRPr/>
              </a:pPr>
              <a:t>4/7/2015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398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949" y="6456398"/>
            <a:ext cx="4302442" cy="3401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AD141E7-8887-432E-BDD1-9BF128B28D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189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2442" cy="340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949" y="0"/>
            <a:ext cx="4302442" cy="340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563" y="3229361"/>
            <a:ext cx="7939512" cy="305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398"/>
            <a:ext cx="4302442" cy="340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949" y="6456398"/>
            <a:ext cx="4302442" cy="340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AF60FA8-7B3F-4A7C-8F0E-23C53659501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00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11761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2352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3528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47046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558807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70568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82330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94092" algn="l" defTabSz="102352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How</a:t>
            </a:r>
            <a:r>
              <a:rPr lang="en-US" baseline="0" dirty="0" smtClean="0"/>
              <a:t> can LT planning tool be informed?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8729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How</a:t>
            </a:r>
            <a:r>
              <a:rPr lang="en-US" baseline="0" dirty="0" smtClean="0"/>
              <a:t> can LT planning tool be informed?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777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2000" dirty="0" smtClean="0"/>
              <a:t>No silver bullet. A combination suitable.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2000" dirty="0" smtClean="0"/>
              <a:t>Dig deeper into literature.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007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8516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1106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556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How</a:t>
            </a:r>
            <a:r>
              <a:rPr lang="en-US" baseline="0" dirty="0" smtClean="0"/>
              <a:t> can LT planning tool be informed?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425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How</a:t>
            </a:r>
            <a:r>
              <a:rPr lang="en-US" baseline="0" dirty="0" smtClean="0"/>
              <a:t> can LT planning tool be informed?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425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How</a:t>
            </a:r>
            <a:r>
              <a:rPr lang="en-US" baseline="0" dirty="0" smtClean="0"/>
              <a:t> can LT planning tool be informed?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F60FA8-7B3F-4A7C-8F0E-23C53659501D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262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76004"/>
            <a:ext cx="6478588" cy="2876003"/>
          </a:xfrm>
          <a:solidFill>
            <a:srgbClr val="0872A6"/>
          </a:solidFill>
        </p:spPr>
        <p:txBody>
          <a:bodyPr lIns="402962" tIns="201480" rIns="402962" bIns="402962"/>
          <a:lstStyle>
            <a:lvl1pPr>
              <a:lnSpc>
                <a:spcPct val="110000"/>
              </a:lnSpc>
              <a:defRPr sz="3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E9B5-4524-4854-B31C-19DC72F8AF9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C20E53-3621-42ED-A9C5-9CBA2B2CF1F0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008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8A1379-C96E-48C2-B18C-C88B2111BC9D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B9D3-6CAA-4B15-9394-48A67F479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7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872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5FDF4-D2FE-483D-8AFC-13EC22B32FD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7054"/>
            <a:ext cx="7772400" cy="1361872"/>
          </a:xfrm>
        </p:spPr>
        <p:txBody>
          <a:bodyPr anchor="t"/>
          <a:lstStyle>
            <a:lvl1pPr algn="l">
              <a:defRPr sz="4500" b="1" cap="all">
                <a:solidFill>
                  <a:srgbClr val="0872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7726"/>
            <a:ext cx="7772400" cy="1499327"/>
          </a:xfrm>
        </p:spPr>
        <p:txBody>
          <a:bodyPr anchor="b"/>
          <a:lstStyle>
            <a:lvl1pPr marL="0" indent="0">
              <a:buNone/>
              <a:defRPr sz="2200"/>
            </a:lvl1pPr>
            <a:lvl2pPr marL="511761" indent="0">
              <a:buNone/>
              <a:defRPr sz="2000"/>
            </a:lvl2pPr>
            <a:lvl3pPr marL="1023523" indent="0">
              <a:buNone/>
              <a:defRPr sz="1800"/>
            </a:lvl3pPr>
            <a:lvl4pPr marL="1535285" indent="0">
              <a:buNone/>
              <a:defRPr sz="1600"/>
            </a:lvl4pPr>
            <a:lvl5pPr marL="2047046" indent="0">
              <a:buNone/>
              <a:defRPr sz="1600"/>
            </a:lvl5pPr>
            <a:lvl6pPr marL="2558807" indent="0">
              <a:buNone/>
              <a:defRPr sz="1600"/>
            </a:lvl6pPr>
            <a:lvl7pPr marL="3070568" indent="0">
              <a:buNone/>
              <a:defRPr sz="1600"/>
            </a:lvl7pPr>
            <a:lvl8pPr marL="3582330" indent="0">
              <a:buNone/>
              <a:defRPr sz="1600"/>
            </a:lvl8pPr>
            <a:lvl9pPr marL="4094092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D858B-B45B-4EC9-B158-BD1953AAA5B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872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6" y="2457291"/>
            <a:ext cx="4133850" cy="33687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457291"/>
            <a:ext cx="4135438" cy="33687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E8351-6A66-4547-B069-85DE88F209D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13"/>
            <a:ext cx="8229600" cy="1141943"/>
          </a:xfrm>
        </p:spPr>
        <p:txBody>
          <a:bodyPr/>
          <a:lstStyle>
            <a:lvl1pPr>
              <a:defRPr>
                <a:solidFill>
                  <a:srgbClr val="0872A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279"/>
            <a:ext cx="4040188" cy="63864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761" indent="0">
              <a:buNone/>
              <a:defRPr sz="2200" b="1"/>
            </a:lvl2pPr>
            <a:lvl3pPr marL="1023523" indent="0">
              <a:buNone/>
              <a:defRPr sz="2000" b="1"/>
            </a:lvl3pPr>
            <a:lvl4pPr marL="1535285" indent="0">
              <a:buNone/>
              <a:defRPr sz="1800" b="1"/>
            </a:lvl4pPr>
            <a:lvl5pPr marL="2047046" indent="0">
              <a:buNone/>
              <a:defRPr sz="1800" b="1"/>
            </a:lvl5pPr>
            <a:lvl6pPr marL="2558807" indent="0">
              <a:buNone/>
              <a:defRPr sz="1800" b="1"/>
            </a:lvl6pPr>
            <a:lvl7pPr marL="3070568" indent="0">
              <a:buNone/>
              <a:defRPr sz="1800" b="1"/>
            </a:lvl7pPr>
            <a:lvl8pPr marL="3582330" indent="0">
              <a:buNone/>
              <a:defRPr sz="1800" b="1"/>
            </a:lvl8pPr>
            <a:lvl9pPr marL="409409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3921"/>
            <a:ext cx="4040188" cy="395239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279"/>
            <a:ext cx="4041775" cy="63864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761" indent="0">
              <a:buNone/>
              <a:defRPr sz="2200" b="1"/>
            </a:lvl2pPr>
            <a:lvl3pPr marL="1023523" indent="0">
              <a:buNone/>
              <a:defRPr sz="2000" b="1"/>
            </a:lvl3pPr>
            <a:lvl4pPr marL="1535285" indent="0">
              <a:buNone/>
              <a:defRPr sz="1800" b="1"/>
            </a:lvl4pPr>
            <a:lvl5pPr marL="2047046" indent="0">
              <a:buNone/>
              <a:defRPr sz="1800" b="1"/>
            </a:lvl5pPr>
            <a:lvl6pPr marL="2558807" indent="0">
              <a:buNone/>
              <a:defRPr sz="1800" b="1"/>
            </a:lvl6pPr>
            <a:lvl7pPr marL="3070568" indent="0">
              <a:buNone/>
              <a:defRPr sz="1800" b="1"/>
            </a:lvl7pPr>
            <a:lvl8pPr marL="3582330" indent="0">
              <a:buNone/>
              <a:defRPr sz="1800" b="1"/>
            </a:lvl8pPr>
            <a:lvl9pPr marL="409409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3921"/>
            <a:ext cx="4041775" cy="395239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9B9B8-B7AA-41FD-9158-67A13BF8F63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D26DD-1E7A-4C5A-8CB3-F70951A474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96AF0-B8A5-4318-89A2-293B505212A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2799"/>
            <a:ext cx="3008313" cy="11630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2799"/>
            <a:ext cx="5111750" cy="5853513"/>
          </a:xfrm>
        </p:spPr>
        <p:txBody>
          <a:bodyPr/>
          <a:lstStyle>
            <a:lvl1pPr>
              <a:defRPr sz="3500"/>
            </a:lvl1pPr>
            <a:lvl2pPr>
              <a:defRPr sz="32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888"/>
            <a:ext cx="3008313" cy="4690424"/>
          </a:xfrm>
        </p:spPr>
        <p:txBody>
          <a:bodyPr/>
          <a:lstStyle>
            <a:lvl1pPr marL="0" indent="0">
              <a:buNone/>
              <a:defRPr sz="1600"/>
            </a:lvl1pPr>
            <a:lvl2pPr marL="511761" indent="0">
              <a:buNone/>
              <a:defRPr sz="1300"/>
            </a:lvl2pPr>
            <a:lvl3pPr marL="1023523" indent="0">
              <a:buNone/>
              <a:defRPr sz="1100"/>
            </a:lvl3pPr>
            <a:lvl4pPr marL="1535285" indent="0">
              <a:buNone/>
              <a:defRPr sz="1000"/>
            </a:lvl4pPr>
            <a:lvl5pPr marL="2047046" indent="0">
              <a:buNone/>
              <a:defRPr sz="1000"/>
            </a:lvl5pPr>
            <a:lvl6pPr marL="2558807" indent="0">
              <a:buNone/>
              <a:defRPr sz="1000"/>
            </a:lvl6pPr>
            <a:lvl7pPr marL="3070568" indent="0">
              <a:buNone/>
              <a:defRPr sz="1000"/>
            </a:lvl7pPr>
            <a:lvl8pPr marL="3582330" indent="0">
              <a:buNone/>
              <a:defRPr sz="1000"/>
            </a:lvl8pPr>
            <a:lvl9pPr marL="409409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C5377-ADEA-4F0C-ABF6-5E023DB3FF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3267"/>
            <a:ext cx="5486400" cy="4115222"/>
          </a:xfrm>
        </p:spPr>
        <p:txBody>
          <a:bodyPr/>
          <a:lstStyle>
            <a:lvl1pPr marL="0" indent="0">
              <a:buNone/>
              <a:defRPr sz="3500"/>
            </a:lvl1pPr>
            <a:lvl2pPr marL="511761" indent="0">
              <a:buNone/>
              <a:defRPr sz="3200"/>
            </a:lvl2pPr>
            <a:lvl3pPr marL="1023523" indent="0">
              <a:buNone/>
              <a:defRPr sz="2700"/>
            </a:lvl3pPr>
            <a:lvl4pPr marL="1535285" indent="0">
              <a:buNone/>
              <a:defRPr sz="2200"/>
            </a:lvl4pPr>
            <a:lvl5pPr marL="2047046" indent="0">
              <a:buNone/>
              <a:defRPr sz="2200"/>
            </a:lvl5pPr>
            <a:lvl6pPr marL="2558807" indent="0">
              <a:buNone/>
              <a:defRPr sz="2200"/>
            </a:lvl6pPr>
            <a:lvl7pPr marL="3070568" indent="0">
              <a:buNone/>
              <a:defRPr sz="2200"/>
            </a:lvl7pPr>
            <a:lvl8pPr marL="3582330" indent="0">
              <a:buNone/>
              <a:defRPr sz="2200"/>
            </a:lvl8pPr>
            <a:lvl9pPr marL="4094092" indent="0">
              <a:buNone/>
              <a:defRPr sz="22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130"/>
            <a:ext cx="5486400" cy="805705"/>
          </a:xfrm>
        </p:spPr>
        <p:txBody>
          <a:bodyPr/>
          <a:lstStyle>
            <a:lvl1pPr marL="0" indent="0">
              <a:buNone/>
              <a:defRPr sz="1600"/>
            </a:lvl1pPr>
            <a:lvl2pPr marL="511761" indent="0">
              <a:buNone/>
              <a:defRPr sz="1300"/>
            </a:lvl2pPr>
            <a:lvl3pPr marL="1023523" indent="0">
              <a:buNone/>
              <a:defRPr sz="1100"/>
            </a:lvl3pPr>
            <a:lvl4pPr marL="1535285" indent="0">
              <a:buNone/>
              <a:defRPr sz="1000"/>
            </a:lvl4pPr>
            <a:lvl5pPr marL="2047046" indent="0">
              <a:buNone/>
              <a:defRPr sz="1000"/>
            </a:lvl5pPr>
            <a:lvl6pPr marL="2558807" indent="0">
              <a:buNone/>
              <a:defRPr sz="1000"/>
            </a:lvl6pPr>
            <a:lvl7pPr marL="3070568" indent="0">
              <a:buNone/>
              <a:defRPr sz="1000"/>
            </a:lvl7pPr>
            <a:lvl8pPr marL="3582330" indent="0">
              <a:buNone/>
              <a:defRPr sz="1000"/>
            </a:lvl8pPr>
            <a:lvl9pPr marL="409409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0EF78-A679-48F2-B605-0A897EADCAB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1556792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2276872"/>
            <a:ext cx="8421688" cy="336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325" y="6403337"/>
            <a:ext cx="719139" cy="306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646464"/>
                </a:solidFill>
              </a:defRPr>
            </a:lvl1pPr>
          </a:lstStyle>
          <a:p>
            <a:pPr>
              <a:defRPr/>
            </a:pPr>
            <a:fld id="{88C20E53-3621-42ED-A9C5-9CBA2B2CF1F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358775" y="1196752"/>
            <a:ext cx="8421688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02352" tIns="51176" rIns="102352" bIns="51176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9" r:id="rId1"/>
    <p:sldLayoutId id="2147484199" r:id="rId2"/>
    <p:sldLayoutId id="2147484200" r:id="rId3"/>
    <p:sldLayoutId id="2147484201" r:id="rId4"/>
    <p:sldLayoutId id="2147484202" r:id="rId5"/>
    <p:sldLayoutId id="2147484203" r:id="rId6"/>
    <p:sldLayoutId id="2147484204" r:id="rId7"/>
    <p:sldLayoutId id="2147484205" r:id="rId8"/>
    <p:sldLayoutId id="2147484206" r:id="rId9"/>
    <p:sldLayoutId id="2147484207" r:id="rId10"/>
    <p:sldLayoutId id="2147484210" r:id="rId11"/>
    <p:sldLayoutId id="2147484227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0872A6"/>
          </a:solidFill>
          <a:latin typeface="ITC Avant Garde Gothic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5pPr>
      <a:lvl6pPr marL="511761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6pPr>
      <a:lvl7pPr marL="1023523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7pPr>
      <a:lvl8pPr marL="1535285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8pPr>
      <a:lvl9pPr marL="2047046" algn="l" rtl="0" fontAlgn="base">
        <a:spcBef>
          <a:spcPct val="0"/>
        </a:spcBef>
        <a:spcAft>
          <a:spcPct val="0"/>
        </a:spcAft>
        <a:defRPr sz="2700" b="1">
          <a:solidFill>
            <a:srgbClr val="E10019"/>
          </a:solidFill>
          <a:latin typeface="Arial" charset="0"/>
          <a:cs typeface="Arial" charset="0"/>
        </a:defRPr>
      </a:lvl9pPr>
    </p:titleStyle>
    <p:bodyStyle>
      <a:lvl1pPr marL="383821" indent="-383821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831612" indent="-319851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2pPr>
      <a:lvl3pPr marL="1279403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cs typeface="+mn-cs"/>
        </a:defRPr>
      </a:lvl3pPr>
      <a:lvl4pPr marL="1791165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cs typeface="+mn-cs"/>
        </a:defRPr>
      </a:lvl4pPr>
      <a:lvl5pPr marL="2302926" indent="-255881" algn="l" rtl="0" eaLnBrk="0" fontAlgn="base" hangingPunct="0">
        <a:lnSpc>
          <a:spcPct val="150000"/>
        </a:lnSpc>
        <a:spcBef>
          <a:spcPct val="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5pPr>
      <a:lvl6pPr marL="2814688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3326450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838210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4349972" indent="-255881" algn="l" rtl="0" fontAlgn="base">
        <a:lnSpc>
          <a:spcPct val="150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761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523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285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046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8807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0568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2330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4092" algn="l" defTabSz="10235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403821"/>
            <a:ext cx="6858000" cy="1305099"/>
          </a:xfrm>
        </p:spPr>
        <p:txBody>
          <a:bodyPr/>
          <a:lstStyle/>
          <a:p>
            <a:r>
              <a:rPr lang="en-US" sz="4000" i="1" dirty="0"/>
              <a:t>Approaches to improve long-term </a:t>
            </a:r>
            <a:r>
              <a:rPr lang="en-US" sz="4000" i="1" dirty="0" smtClean="0"/>
              <a:t>models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Falko Ueckerdt, IRENA consultant</a:t>
            </a:r>
          </a:p>
          <a:p>
            <a:r>
              <a:rPr lang="en-US" dirty="0"/>
              <a:t>Expert Workshop, 2-3 March 2015, Bonn, IRENA IITC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Addressing Variable Renewables in Long-Term Planning (AVRIL)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B9D3-6CAA-4B15-9394-48A67F4790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6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32566" y="1048702"/>
            <a:ext cx="4739159" cy="495390"/>
          </a:xfrm>
          <a:prstGeom prst="roundRect">
            <a:avLst/>
          </a:prstGeom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57" name="Rounded Rectangle 56"/>
          <p:cNvSpPr/>
          <p:nvPr/>
        </p:nvSpPr>
        <p:spPr>
          <a:xfrm>
            <a:off x="755577" y="3861048"/>
            <a:ext cx="4320479" cy="1841144"/>
          </a:xfrm>
          <a:prstGeom prst="roundRect">
            <a:avLst>
              <a:gd name="adj" fmla="val 1667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668-451D-4787-ABCC-D7C16DE057F4}" type="slidenum">
              <a:rPr lang="en-US" smtClean="0"/>
              <a:t>10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4096" y="5859850"/>
            <a:ext cx="8612360" cy="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911150" y="5940569"/>
            <a:ext cx="10139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1year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79735" y="5940569"/>
            <a:ext cx="8679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5years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31931" y="1404065"/>
            <a:ext cx="0" cy="496321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256184" y="5940569"/>
            <a:ext cx="4677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666789" y="5940569"/>
            <a:ext cx="10029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days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377120" y="5211778"/>
            <a:ext cx="1299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Temporal</a:t>
            </a:r>
            <a:br>
              <a:rPr lang="en-US" b="1" dirty="0" smtClean="0"/>
            </a:br>
            <a:r>
              <a:rPr lang="en-US" b="1" dirty="0" smtClean="0"/>
              <a:t>resolution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>
          <a:xfrm>
            <a:off x="4702027" y="5940569"/>
            <a:ext cx="11643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hours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898707" y="5940569"/>
            <a:ext cx="1325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58844" y="5940569"/>
            <a:ext cx="662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ms</a:t>
            </a:r>
            <a:endParaRPr lang="en-US" dirty="0"/>
          </a:p>
        </p:txBody>
      </p:sp>
      <p:sp>
        <p:nvSpPr>
          <p:cNvPr id="59" name="Up Arrow 58"/>
          <p:cNvSpPr/>
          <p:nvPr/>
        </p:nvSpPr>
        <p:spPr>
          <a:xfrm rot="5400000">
            <a:off x="3932684" y="4410150"/>
            <a:ext cx="1252736" cy="694184"/>
          </a:xfrm>
          <a:prstGeom prst="up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6"/>
          <p:cNvSpPr/>
          <p:nvPr/>
        </p:nvSpPr>
        <p:spPr>
          <a:xfrm>
            <a:off x="2228578" y="548680"/>
            <a:ext cx="7527998" cy="11530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500" kern="1200" dirty="0" smtClean="0">
              <a:solidFill>
                <a:schemeClr val="tx1"/>
              </a:solidFill>
            </a:endParaRP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Directly increasing the temporal and spatial </a:t>
            </a:r>
            <a:r>
              <a:rPr lang="en-US" dirty="0" smtClean="0">
                <a:solidFill>
                  <a:schemeClr val="tx1"/>
                </a:solidFill>
              </a:rPr>
              <a:t>resolution</a:t>
            </a: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Restructuring </a:t>
            </a:r>
            <a:r>
              <a:rPr lang="en-US" dirty="0">
                <a:solidFill>
                  <a:schemeClr val="tx1"/>
                </a:solidFill>
              </a:rPr>
              <a:t>time to capture </a:t>
            </a:r>
            <a:r>
              <a:rPr lang="en-US" dirty="0" smtClean="0">
                <a:solidFill>
                  <a:schemeClr val="tx1"/>
                </a:solidFill>
              </a:rPr>
              <a:t>variability/flexibility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>
                <a:solidFill>
                  <a:schemeClr val="tx1"/>
                </a:solidFill>
              </a:rPr>
              <a:t>a low temporal resolution</a:t>
            </a:r>
          </a:p>
          <a:p>
            <a:pPr marL="23495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Using a highly resolved model e.g. a production cost </a:t>
            </a:r>
            <a:r>
              <a:rPr lang="en-US" dirty="0" smtClean="0">
                <a:solidFill>
                  <a:schemeClr val="tx1"/>
                </a:solidFill>
              </a:rPr>
              <a:t>model</a:t>
            </a: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Additional </a:t>
            </a:r>
            <a:r>
              <a:rPr lang="en-US" dirty="0">
                <a:solidFill>
                  <a:schemeClr val="tx1"/>
                </a:solidFill>
              </a:rPr>
              <a:t>constraints that account for variability or flexibility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11560" y="1620089"/>
            <a:ext cx="12074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Spatial resolution</a:t>
            </a:r>
            <a:endParaRPr lang="en-US" b="1" dirty="0"/>
          </a:p>
        </p:txBody>
      </p:sp>
      <p:sp>
        <p:nvSpPr>
          <p:cNvPr id="37" name="Rectangle 36"/>
          <p:cNvSpPr/>
          <p:nvPr/>
        </p:nvSpPr>
        <p:spPr>
          <a:xfrm>
            <a:off x="-28721" y="1772816"/>
            <a:ext cx="1013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Grid</a:t>
            </a:r>
            <a:br>
              <a:rPr lang="en-US" sz="1400" dirty="0" smtClean="0"/>
            </a:br>
            <a:r>
              <a:rPr lang="en-US" sz="1400" dirty="0" smtClean="0"/>
              <a:t>lines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-81224" y="5085184"/>
            <a:ext cx="1013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power</a:t>
            </a:r>
            <a:br>
              <a:rPr lang="en-US" sz="1400" dirty="0" smtClean="0"/>
            </a:br>
            <a:r>
              <a:rPr lang="en-US" sz="1400" dirty="0" smtClean="0"/>
              <a:t>system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323528" y="117793"/>
            <a:ext cx="8456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800" b="1">
                <a:solidFill>
                  <a:srgbClr val="0872A6"/>
                </a:solidFill>
                <a:latin typeface="Calibri" pitchFamily="34" charset="0"/>
              </a:defRPr>
            </a:lvl1pPr>
          </a:lstStyle>
          <a:p>
            <a:pPr>
              <a:spcAft>
                <a:spcPts val="1000"/>
              </a:spcAft>
            </a:pPr>
            <a:r>
              <a:rPr lang="de-DE" sz="2200" dirty="0"/>
              <a:t>4</a:t>
            </a:r>
            <a:r>
              <a:rPr lang="de-DE" sz="2200" dirty="0" smtClean="0"/>
              <a:t> approaches to account for VRE impacts in long-term planning models</a:t>
            </a:r>
            <a:endParaRPr lang="de-DE" sz="2200" dirty="0"/>
          </a:p>
        </p:txBody>
      </p:sp>
      <p:grpSp>
        <p:nvGrpSpPr>
          <p:cNvPr id="42" name="Group 41"/>
          <p:cNvGrpSpPr/>
          <p:nvPr/>
        </p:nvGrpSpPr>
        <p:grpSpPr>
          <a:xfrm>
            <a:off x="734665" y="3885539"/>
            <a:ext cx="2757215" cy="1847717"/>
            <a:chOff x="5090" y="204779"/>
            <a:chExt cx="2109003" cy="1534962"/>
          </a:xfrm>
          <a:solidFill>
            <a:srgbClr val="3C8C93"/>
          </a:solidFill>
        </p:grpSpPr>
        <p:sp>
          <p:nvSpPr>
            <p:cNvPr id="55" name="Rounded Rectangle 54"/>
            <p:cNvSpPr/>
            <p:nvPr/>
          </p:nvSpPr>
          <p:spPr>
            <a:xfrm>
              <a:off x="5090" y="204779"/>
              <a:ext cx="2109003" cy="153496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Rounded Rectangle 5"/>
            <p:cNvSpPr/>
            <p:nvPr/>
          </p:nvSpPr>
          <p:spPr>
            <a:xfrm>
              <a:off x="80034" y="279723"/>
              <a:ext cx="1959115" cy="138507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/>
                <a:t>Long-term</a:t>
              </a:r>
              <a:br>
                <a:rPr lang="en-US" sz="1800" b="1" kern="1200" dirty="0" smtClean="0"/>
              </a:br>
              <a:r>
                <a:rPr lang="en-US" sz="1800" b="1" kern="1200" dirty="0" smtClean="0"/>
                <a:t>planning models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6097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40"/>
          <p:cNvSpPr/>
          <p:nvPr/>
        </p:nvSpPr>
        <p:spPr>
          <a:xfrm>
            <a:off x="2233686" y="1568098"/>
            <a:ext cx="5756496" cy="367539"/>
          </a:xfrm>
          <a:prstGeom prst="roundRect">
            <a:avLst/>
          </a:prstGeom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55" name="Circular Arrow 54"/>
          <p:cNvSpPr/>
          <p:nvPr/>
        </p:nvSpPr>
        <p:spPr>
          <a:xfrm rot="2450331" flipH="1">
            <a:off x="2604588" y="3070859"/>
            <a:ext cx="1606930" cy="2329339"/>
          </a:xfrm>
          <a:prstGeom prst="circularArrow">
            <a:avLst>
              <a:gd name="adj1" fmla="val 10012"/>
              <a:gd name="adj2" fmla="val 1341859"/>
              <a:gd name="adj3" fmla="val 20217871"/>
              <a:gd name="adj4" fmla="val 15595070"/>
              <a:gd name="adj5" fmla="val 131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Circular Arrow 56"/>
          <p:cNvSpPr/>
          <p:nvPr/>
        </p:nvSpPr>
        <p:spPr>
          <a:xfrm rot="8165844" flipH="1" flipV="1">
            <a:off x="1322257" y="2866124"/>
            <a:ext cx="3660783" cy="2694482"/>
          </a:xfrm>
          <a:prstGeom prst="circularArrow">
            <a:avLst>
              <a:gd name="adj1" fmla="val 6912"/>
              <a:gd name="adj2" fmla="val 443000"/>
              <a:gd name="adj3" fmla="val 20450954"/>
              <a:gd name="adj4" fmla="val 13801968"/>
              <a:gd name="adj5" fmla="val 89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4015596" y="2700209"/>
            <a:ext cx="2843979" cy="1648192"/>
            <a:chOff x="2070252" y="1772431"/>
            <a:chExt cx="2092317" cy="1595668"/>
          </a:xfrm>
          <a:solidFill>
            <a:srgbClr val="3C8C93"/>
          </a:solidFill>
        </p:grpSpPr>
        <p:sp>
          <p:nvSpPr>
            <p:cNvPr id="46" name="Rounded Rectangle 45"/>
            <p:cNvSpPr/>
            <p:nvPr/>
          </p:nvSpPr>
          <p:spPr>
            <a:xfrm>
              <a:off x="2070252" y="1772431"/>
              <a:ext cx="2092317" cy="1595668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ounded Rectangle 8"/>
            <p:cNvSpPr/>
            <p:nvPr/>
          </p:nvSpPr>
          <p:spPr>
            <a:xfrm>
              <a:off x="2148160" y="1850339"/>
              <a:ext cx="1936501" cy="14398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/>
                <a:t>Production cost models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 dirty="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668-451D-4787-ABCC-D7C16DE057F4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4096" y="5859850"/>
            <a:ext cx="8612360" cy="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911150" y="5940569"/>
            <a:ext cx="10139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1year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79735" y="5940569"/>
            <a:ext cx="8679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5years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31931" y="1404065"/>
            <a:ext cx="0" cy="496321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256184" y="5940569"/>
            <a:ext cx="4677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666789" y="5940569"/>
            <a:ext cx="10029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days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377120" y="5211778"/>
            <a:ext cx="1299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Temporal</a:t>
            </a:r>
            <a:br>
              <a:rPr lang="en-US" b="1" dirty="0" smtClean="0"/>
            </a:br>
            <a:r>
              <a:rPr lang="en-US" b="1" dirty="0" smtClean="0"/>
              <a:t>resolution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>
          <a:xfrm>
            <a:off x="4702027" y="5940569"/>
            <a:ext cx="11643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hours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898707" y="5940569"/>
            <a:ext cx="1325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58844" y="5940569"/>
            <a:ext cx="662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ms</a:t>
            </a:r>
            <a:endParaRPr lang="en-US" dirty="0"/>
          </a:p>
        </p:txBody>
      </p:sp>
      <p:sp>
        <p:nvSpPr>
          <p:cNvPr id="37" name="Rounded Rectangle 6"/>
          <p:cNvSpPr/>
          <p:nvPr/>
        </p:nvSpPr>
        <p:spPr>
          <a:xfrm>
            <a:off x="2228578" y="548680"/>
            <a:ext cx="7527998" cy="11530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500" kern="1200" dirty="0" smtClean="0">
              <a:solidFill>
                <a:schemeClr val="tx1"/>
              </a:solidFill>
            </a:endParaRP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Directly increasing the temporal and spatial resolution</a:t>
            </a:r>
            <a:endParaRPr lang="en-US" dirty="0" smtClean="0">
              <a:solidFill>
                <a:schemeClr val="tx1"/>
              </a:solidFill>
            </a:endParaRP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Restructuring </a:t>
            </a:r>
            <a:r>
              <a:rPr lang="en-US" dirty="0">
                <a:solidFill>
                  <a:schemeClr val="tx1"/>
                </a:solidFill>
              </a:rPr>
              <a:t>time to capture </a:t>
            </a:r>
            <a:r>
              <a:rPr lang="en-US" dirty="0" smtClean="0">
                <a:solidFill>
                  <a:schemeClr val="tx1"/>
                </a:solidFill>
              </a:rPr>
              <a:t>variability/flexibility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>
                <a:solidFill>
                  <a:schemeClr val="tx1"/>
                </a:solidFill>
              </a:rPr>
              <a:t>a low temporal resolution</a:t>
            </a:r>
          </a:p>
          <a:p>
            <a:pPr marL="23495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Using a highly resolved model e.g. a production cost </a:t>
            </a:r>
            <a:r>
              <a:rPr lang="en-US" dirty="0" smtClean="0">
                <a:solidFill>
                  <a:schemeClr val="tx1"/>
                </a:solidFill>
              </a:rPr>
              <a:t>model</a:t>
            </a: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Additional </a:t>
            </a:r>
            <a:r>
              <a:rPr lang="en-US" dirty="0">
                <a:solidFill>
                  <a:schemeClr val="tx1"/>
                </a:solidFill>
              </a:rPr>
              <a:t>constraints that account for variability or flexibility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11560" y="1620089"/>
            <a:ext cx="12074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Spatial resolution</a:t>
            </a:r>
            <a:endParaRPr lang="en-US" b="1" dirty="0"/>
          </a:p>
        </p:txBody>
      </p:sp>
      <p:sp>
        <p:nvSpPr>
          <p:cNvPr id="39" name="Rectangle 38"/>
          <p:cNvSpPr/>
          <p:nvPr/>
        </p:nvSpPr>
        <p:spPr>
          <a:xfrm>
            <a:off x="-28721" y="1772816"/>
            <a:ext cx="1013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Grid</a:t>
            </a:r>
            <a:br>
              <a:rPr lang="en-US" sz="1400" dirty="0" smtClean="0"/>
            </a:br>
            <a:r>
              <a:rPr lang="en-US" sz="1400" dirty="0" smtClean="0"/>
              <a:t>lines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-81224" y="5085184"/>
            <a:ext cx="1013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power</a:t>
            </a:r>
            <a:br>
              <a:rPr lang="en-US" sz="1400" dirty="0" smtClean="0"/>
            </a:br>
            <a:r>
              <a:rPr lang="en-US" sz="1400" dirty="0" smtClean="0"/>
              <a:t>system</a:t>
            </a:r>
            <a:endParaRPr lang="en-US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323528" y="117793"/>
            <a:ext cx="8456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800" b="1">
                <a:solidFill>
                  <a:srgbClr val="0872A6"/>
                </a:solidFill>
                <a:latin typeface="Calibri" pitchFamily="34" charset="0"/>
              </a:defRPr>
            </a:lvl1pPr>
          </a:lstStyle>
          <a:p>
            <a:pPr>
              <a:spcAft>
                <a:spcPts val="1000"/>
              </a:spcAft>
            </a:pPr>
            <a:r>
              <a:rPr lang="de-DE" sz="2200" dirty="0"/>
              <a:t>4</a:t>
            </a:r>
            <a:r>
              <a:rPr lang="de-DE" sz="2200" dirty="0" smtClean="0"/>
              <a:t> approaches to account for VRE impacts in long-term planning models</a:t>
            </a:r>
            <a:endParaRPr lang="de-DE" sz="2200" dirty="0"/>
          </a:p>
        </p:txBody>
      </p:sp>
      <p:grpSp>
        <p:nvGrpSpPr>
          <p:cNvPr id="65" name="Group 64"/>
          <p:cNvGrpSpPr/>
          <p:nvPr/>
        </p:nvGrpSpPr>
        <p:grpSpPr>
          <a:xfrm>
            <a:off x="734665" y="3885539"/>
            <a:ext cx="2757215" cy="1847717"/>
            <a:chOff x="5090" y="204779"/>
            <a:chExt cx="2109003" cy="1534962"/>
          </a:xfrm>
          <a:solidFill>
            <a:srgbClr val="3C8C93"/>
          </a:solidFill>
        </p:grpSpPr>
        <p:sp>
          <p:nvSpPr>
            <p:cNvPr id="66" name="Rounded Rectangle 65"/>
            <p:cNvSpPr/>
            <p:nvPr/>
          </p:nvSpPr>
          <p:spPr>
            <a:xfrm>
              <a:off x="5090" y="204779"/>
              <a:ext cx="2109003" cy="153496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Rounded Rectangle 5"/>
            <p:cNvSpPr/>
            <p:nvPr/>
          </p:nvSpPr>
          <p:spPr>
            <a:xfrm>
              <a:off x="80034" y="279723"/>
              <a:ext cx="1959115" cy="138507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/>
                <a:t>Long-term</a:t>
              </a:r>
              <a:br>
                <a:rPr lang="en-US" sz="1800" b="1" kern="1200" dirty="0" smtClean="0"/>
              </a:br>
              <a:r>
                <a:rPr lang="en-US" sz="1800" b="1" kern="1200" dirty="0" smtClean="0"/>
                <a:t>planning models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9219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7" grpId="0" animBg="1"/>
      <p:bldP spid="5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>
          <a:xfrm>
            <a:off x="2220986" y="1850025"/>
            <a:ext cx="5756496" cy="367539"/>
          </a:xfrm>
          <a:prstGeom prst="roundRect">
            <a:avLst/>
          </a:prstGeom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668-451D-4787-ABCC-D7C16DE057F4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4096" y="5859850"/>
            <a:ext cx="8612360" cy="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911150" y="5940569"/>
            <a:ext cx="10139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1year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79735" y="5940569"/>
            <a:ext cx="8679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5years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31931" y="1404065"/>
            <a:ext cx="0" cy="496321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256184" y="5940569"/>
            <a:ext cx="4677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666789" y="5940569"/>
            <a:ext cx="10029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days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377120" y="5211778"/>
            <a:ext cx="1299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Temporal</a:t>
            </a:r>
            <a:br>
              <a:rPr lang="en-US" b="1" dirty="0" smtClean="0"/>
            </a:br>
            <a:r>
              <a:rPr lang="en-US" b="1" dirty="0" smtClean="0"/>
              <a:t>resolution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>
          <a:xfrm>
            <a:off x="4702027" y="5940569"/>
            <a:ext cx="11643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hours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898707" y="5940569"/>
            <a:ext cx="1325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58844" y="5940569"/>
            <a:ext cx="662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ms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 rot="5079588">
            <a:off x="4627944" y="3206055"/>
            <a:ext cx="879386" cy="1202682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 rot="5079588">
            <a:off x="4240395" y="3927790"/>
            <a:ext cx="780410" cy="1144311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Circular Arrow 57"/>
          <p:cNvSpPr/>
          <p:nvPr/>
        </p:nvSpPr>
        <p:spPr>
          <a:xfrm rot="2450331" flipH="1">
            <a:off x="2801154" y="2373652"/>
            <a:ext cx="1976554" cy="3364670"/>
          </a:xfrm>
          <a:prstGeom prst="circularArrow">
            <a:avLst>
              <a:gd name="adj1" fmla="val 10012"/>
              <a:gd name="adj2" fmla="val 1341859"/>
              <a:gd name="adj3" fmla="val 20217871"/>
              <a:gd name="adj4" fmla="val 16157369"/>
              <a:gd name="adj5" fmla="val 131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42993" y="4221088"/>
            <a:ext cx="13490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apacity</a:t>
            </a:r>
            <a:br>
              <a:rPr lang="en-US" dirty="0" smtClean="0"/>
            </a:br>
            <a:r>
              <a:rPr lang="en-US" dirty="0" smtClean="0"/>
              <a:t>credit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480480" y="3534325"/>
            <a:ext cx="1199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Generation</a:t>
            </a:r>
            <a:br>
              <a:rPr lang="en-US" dirty="0" smtClean="0"/>
            </a:br>
            <a:r>
              <a:rPr lang="en-US" dirty="0" smtClean="0"/>
              <a:t>flexibility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5142599" y="2420888"/>
            <a:ext cx="6639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 smtClean="0"/>
              <a:t>Grid</a:t>
            </a:r>
            <a:br>
              <a:rPr lang="de-DE" dirty="0" smtClean="0"/>
            </a:br>
            <a:r>
              <a:rPr lang="de-DE" dirty="0" smtClean="0"/>
              <a:t>costs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7221374" y="2457094"/>
            <a:ext cx="8691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 smtClean="0"/>
              <a:t>System</a:t>
            </a:r>
            <a:br>
              <a:rPr lang="de-DE" dirty="0" smtClean="0"/>
            </a:br>
            <a:r>
              <a:rPr lang="de-DE" dirty="0" smtClean="0"/>
              <a:t>stability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 rot="5079588">
            <a:off x="5077783" y="2217200"/>
            <a:ext cx="862058" cy="1077990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 rot="5079588">
            <a:off x="7212126" y="2095891"/>
            <a:ext cx="853656" cy="1307606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6"/>
          <p:cNvSpPr/>
          <p:nvPr/>
        </p:nvSpPr>
        <p:spPr>
          <a:xfrm>
            <a:off x="2228578" y="548680"/>
            <a:ext cx="7527998" cy="11530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500" kern="1200" dirty="0" smtClean="0">
              <a:solidFill>
                <a:schemeClr val="tx1"/>
              </a:solidFill>
            </a:endParaRP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Directly increasing the temporal and spatial resolution</a:t>
            </a:r>
            <a:endParaRPr lang="en-US" dirty="0" smtClean="0">
              <a:solidFill>
                <a:schemeClr val="tx1"/>
              </a:solidFill>
            </a:endParaRP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Restructuring </a:t>
            </a:r>
            <a:r>
              <a:rPr lang="en-US" dirty="0">
                <a:solidFill>
                  <a:schemeClr val="tx1"/>
                </a:solidFill>
              </a:rPr>
              <a:t>time to capture </a:t>
            </a:r>
            <a:r>
              <a:rPr lang="en-US" dirty="0" smtClean="0">
                <a:solidFill>
                  <a:schemeClr val="tx1"/>
                </a:solidFill>
              </a:rPr>
              <a:t>variability/flexibility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>
                <a:solidFill>
                  <a:schemeClr val="tx1"/>
                </a:solidFill>
              </a:rPr>
              <a:t>a low temporal resolution</a:t>
            </a: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Using a highly resolved model e.g. a production cost </a:t>
            </a:r>
            <a:r>
              <a:rPr lang="en-US" dirty="0" smtClean="0">
                <a:solidFill>
                  <a:schemeClr val="tx1"/>
                </a:solidFill>
              </a:rPr>
              <a:t>model</a:t>
            </a: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Additional </a:t>
            </a:r>
            <a:r>
              <a:rPr lang="en-US" dirty="0">
                <a:solidFill>
                  <a:schemeClr val="tx1"/>
                </a:solidFill>
              </a:rPr>
              <a:t>constraints that account for variability or flexibility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11560" y="1620089"/>
            <a:ext cx="12074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Spatial resolution</a:t>
            </a:r>
            <a:endParaRPr lang="en-US" b="1" dirty="0"/>
          </a:p>
        </p:txBody>
      </p:sp>
      <p:sp>
        <p:nvSpPr>
          <p:cNvPr id="41" name="Rectangle 40"/>
          <p:cNvSpPr/>
          <p:nvPr/>
        </p:nvSpPr>
        <p:spPr>
          <a:xfrm>
            <a:off x="-28721" y="1772816"/>
            <a:ext cx="1013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Grid</a:t>
            </a:r>
            <a:br>
              <a:rPr lang="en-US" sz="1400" dirty="0" smtClean="0"/>
            </a:br>
            <a:r>
              <a:rPr lang="en-US" sz="1400" dirty="0" smtClean="0"/>
              <a:t>lines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-81224" y="5085184"/>
            <a:ext cx="1013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power</a:t>
            </a:r>
            <a:br>
              <a:rPr lang="en-US" sz="1400" dirty="0" smtClean="0"/>
            </a:br>
            <a:r>
              <a:rPr lang="en-US" sz="1400" dirty="0" smtClean="0"/>
              <a:t>system</a:t>
            </a:r>
            <a:endParaRPr lang="en-US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323528" y="117793"/>
            <a:ext cx="8456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800" b="1">
                <a:solidFill>
                  <a:srgbClr val="0872A6"/>
                </a:solidFill>
                <a:latin typeface="Calibri" pitchFamily="34" charset="0"/>
              </a:defRPr>
            </a:lvl1pPr>
          </a:lstStyle>
          <a:p>
            <a:pPr>
              <a:spcAft>
                <a:spcPts val="1000"/>
              </a:spcAft>
            </a:pPr>
            <a:r>
              <a:rPr lang="de-DE" sz="2200" dirty="0"/>
              <a:t>4</a:t>
            </a:r>
            <a:r>
              <a:rPr lang="de-DE" sz="2200" dirty="0" smtClean="0"/>
              <a:t> approaches to account for VRE impacts in long-term planning models</a:t>
            </a:r>
            <a:endParaRPr lang="de-DE" sz="22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734665" y="3885539"/>
            <a:ext cx="2757215" cy="1847717"/>
            <a:chOff x="5090" y="204779"/>
            <a:chExt cx="2109003" cy="1534962"/>
          </a:xfrm>
          <a:solidFill>
            <a:srgbClr val="3C8C93"/>
          </a:solidFill>
        </p:grpSpPr>
        <p:sp>
          <p:nvSpPr>
            <p:cNvPr id="63" name="Rounded Rectangle 62"/>
            <p:cNvSpPr/>
            <p:nvPr/>
          </p:nvSpPr>
          <p:spPr>
            <a:xfrm>
              <a:off x="5090" y="204779"/>
              <a:ext cx="2109003" cy="153496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Rounded Rectangle 5"/>
            <p:cNvSpPr/>
            <p:nvPr/>
          </p:nvSpPr>
          <p:spPr>
            <a:xfrm>
              <a:off x="80034" y="279723"/>
              <a:ext cx="1959115" cy="138507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/>
                <a:t>Long-term</a:t>
              </a:r>
              <a:br>
                <a:rPr lang="en-US" sz="1800" b="1" kern="1200" dirty="0" smtClean="0"/>
              </a:br>
              <a:r>
                <a:rPr lang="en-US" sz="1800" b="1" kern="1200" dirty="0" smtClean="0"/>
                <a:t>planning models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0682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325" y="6506743"/>
            <a:ext cx="719139" cy="306633"/>
          </a:xfrm>
        </p:spPr>
        <p:txBody>
          <a:bodyPr/>
          <a:lstStyle/>
          <a:p>
            <a:fld id="{656DA668-451D-4787-ABCC-D7C16DE057F4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213461"/>
              </p:ext>
            </p:extLst>
          </p:nvPr>
        </p:nvGraphicFramePr>
        <p:xfrm>
          <a:off x="323528" y="888896"/>
          <a:ext cx="8456936" cy="50603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6428"/>
                <a:gridCol w="5860508"/>
              </a:tblGrid>
              <a:tr h="256852">
                <a:tc gridSpan="2">
                  <a:txBody>
                    <a:bodyPr/>
                    <a:lstStyle/>
                    <a:p>
                      <a:pPr algn="ctr"/>
                      <a:r>
                        <a:rPr lang="de-DE" sz="1300" dirty="0" smtClean="0"/>
                        <a:t>Approaches of accounting for variability and flexibility in long-term planning models</a:t>
                      </a:r>
                      <a:endParaRPr lang="en-US" sz="1300" dirty="0"/>
                    </a:p>
                  </a:txBody>
                  <a:tcPr>
                    <a:solidFill>
                      <a:srgbClr val="3C8C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300" dirty="0"/>
                    </a:p>
                  </a:txBody>
                  <a:tcPr>
                    <a:solidFill>
                      <a:srgbClr val="3C8C93"/>
                    </a:solidFill>
                  </a:tcPr>
                </a:tc>
              </a:tr>
              <a:tr h="496614">
                <a:tc gridSpan="2">
                  <a:txBody>
                    <a:bodyPr/>
                    <a:lstStyle/>
                    <a:p>
                      <a:r>
                        <a:rPr lang="de-DE" sz="1300" b="1" dirty="0" smtClean="0"/>
                        <a:t>1. Directly increasing the temporal and spatial resolution</a:t>
                      </a:r>
                    </a:p>
                    <a:p>
                      <a:r>
                        <a:rPr lang="de-DE" sz="1300" b="0" dirty="0" smtClean="0"/>
                        <a:t>(at the cost of increased runtime or less detail)</a:t>
                      </a:r>
                      <a:endParaRPr lang="en-US" sz="1300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3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96614">
                <a:tc rowSpan="3">
                  <a:txBody>
                    <a:bodyPr/>
                    <a:lstStyle/>
                    <a:p>
                      <a:r>
                        <a:rPr lang="en-US" sz="1300" b="1" dirty="0" smtClean="0"/>
                        <a:t>2. Restructuring time</a:t>
                      </a:r>
                    </a:p>
                    <a:p>
                      <a:r>
                        <a:rPr lang="en-US" sz="1300" b="0" dirty="0" smtClean="0"/>
                        <a:t>to </a:t>
                      </a:r>
                      <a:r>
                        <a:rPr lang="en-US" sz="1300" b="0" baseline="0" dirty="0" smtClean="0"/>
                        <a:t>capture variability/flexibility with a low temporal resolution</a:t>
                      </a:r>
                      <a:endParaRPr lang="en-US" sz="13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300" b="1" dirty="0" smtClean="0"/>
                        <a:t>2.1. Representative time slices:</a:t>
                      </a:r>
                      <a:r>
                        <a:rPr lang="en-US" sz="1300" b="1" dirty="0" smtClean="0"/>
                        <a:t> </a:t>
                      </a:r>
                      <a:r>
                        <a:rPr lang="de-DE" sz="1300" b="1" dirty="0" smtClean="0"/>
                        <a:t>load-based choice </a:t>
                      </a:r>
                    </a:p>
                    <a:p>
                      <a:r>
                        <a:rPr lang="de-DE" sz="1300" b="0" dirty="0" smtClean="0"/>
                        <a:t>Constructing temporal bins for average values of load and VRE based on</a:t>
                      </a:r>
                      <a:r>
                        <a:rPr lang="en-US" sz="1300" b="0" dirty="0" smtClean="0"/>
                        <a:t> load</a:t>
                      </a:r>
                      <a:r>
                        <a:rPr lang="en-US" sz="1300" b="0" baseline="0" dirty="0" smtClean="0"/>
                        <a:t> values for </a:t>
                      </a:r>
                      <a:r>
                        <a:rPr lang="en-US" sz="1300" b="0" dirty="0" smtClean="0"/>
                        <a:t>weekday, weekend, summer, winter; with arbitrary choice of VRE (high wind, low wind)</a:t>
                      </a:r>
                      <a:r>
                        <a:rPr lang="de-DE" sz="1300" b="0" dirty="0" smtClean="0"/>
                        <a:t> (e.g.</a:t>
                      </a:r>
                      <a:r>
                        <a:rPr lang="de-DE" sz="1300" b="0" baseline="0" dirty="0" smtClean="0"/>
                        <a:t> Standard TIMES)</a:t>
                      </a:r>
                      <a:endParaRPr lang="en-US" sz="13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00081">
                <a:tc vMerge="1">
                  <a:txBody>
                    <a:bodyPr/>
                    <a:lstStyle/>
                    <a:p>
                      <a:pPr marL="0" marR="0" indent="0" algn="l" defTabSz="10235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300" b="0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300" b="1" dirty="0" smtClean="0"/>
                        <a:t>2.2. Representative time slices: clustering</a:t>
                      </a:r>
                    </a:p>
                    <a:p>
                      <a:r>
                        <a:rPr lang="de-DE" sz="1300" b="0" dirty="0" smtClean="0"/>
                        <a:t>Constructing temporal bins for average values of load and VRE based</a:t>
                      </a:r>
                      <a:r>
                        <a:rPr lang="de-DE" sz="1300" b="0" baseline="0" dirty="0" smtClean="0"/>
                        <a:t> on </a:t>
                      </a:r>
                      <a:r>
                        <a:rPr lang="en-US" sz="1300" b="0" dirty="0" smtClean="0"/>
                        <a:t>clustering points in time</a:t>
                      </a:r>
                      <a:r>
                        <a:rPr lang="en-US" sz="1300" b="0" baseline="0" dirty="0" smtClean="0"/>
                        <a:t> with</a:t>
                      </a:r>
                      <a:r>
                        <a:rPr lang="en-US" sz="1300" b="0" dirty="0" smtClean="0"/>
                        <a:t> similar load, wind</a:t>
                      </a:r>
                      <a:r>
                        <a:rPr lang="en-US" sz="1300" b="0" baseline="0" dirty="0" smtClean="0"/>
                        <a:t> and</a:t>
                      </a:r>
                      <a:r>
                        <a:rPr lang="en-US" sz="1300" b="0" dirty="0" smtClean="0"/>
                        <a:t> solar values (e.g. LIMES)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96614">
                <a:tc vMerge="1"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235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00" b="1" dirty="0" smtClean="0"/>
                        <a:t>2.3. Residual load duration curves (RLDCs)</a:t>
                      </a:r>
                    </a:p>
                    <a:p>
                      <a:pPr marL="0" marR="0" indent="0" algn="l" defTabSz="10235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300" b="0" dirty="0" smtClean="0"/>
                        <a:t>Optimizing based on exogenous RLDCs (can be implemented via time slices)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96614">
                <a:tc rowSpan="3">
                  <a:txBody>
                    <a:bodyPr/>
                    <a:lstStyle/>
                    <a:p>
                      <a:r>
                        <a:rPr lang="de-DE" sz="1300" b="1" dirty="0" smtClean="0"/>
                        <a:t>3. Using</a:t>
                      </a:r>
                      <a:r>
                        <a:rPr lang="de-DE" sz="1300" b="1" baseline="0" dirty="0" smtClean="0"/>
                        <a:t> a production cost model</a:t>
                      </a:r>
                      <a:endParaRPr lang="de-DE" sz="1300" b="0" baseline="0" dirty="0" smtClean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300" b="1" dirty="0" smtClean="0"/>
                        <a:t>3.1. Iteration </a:t>
                      </a:r>
                      <a:r>
                        <a:rPr lang="de-DE" sz="1300" b="1" baseline="0" dirty="0" smtClean="0"/>
                        <a:t>with a production cost model</a:t>
                      </a:r>
                    </a:p>
                    <a:p>
                      <a:r>
                        <a:rPr lang="de-DE" sz="1300" b="0" baseline="0" dirty="0" smtClean="0"/>
                        <a:t>Soft-coupling the two models and iterating runs</a:t>
                      </a:r>
                    </a:p>
                  </a:txBody>
                  <a:tcPr>
                    <a:solidFill>
                      <a:srgbClr val="BBE0E3"/>
                    </a:solidFill>
                  </a:tcPr>
                </a:tc>
              </a:tr>
              <a:tr h="330728">
                <a:tc vMerge="1"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300" b="1" dirty="0" smtClean="0"/>
                        <a:t>3.2. Parameterizing simple constraints (see</a:t>
                      </a:r>
                      <a:r>
                        <a:rPr lang="de-DE" sz="1300" b="1" baseline="0" dirty="0" smtClean="0"/>
                        <a:t> approach 4)</a:t>
                      </a:r>
                    </a:p>
                  </a:txBody>
                  <a:tcPr>
                    <a:solidFill>
                      <a:srgbClr val="BBE0E3"/>
                    </a:solidFill>
                  </a:tcPr>
                </a:tc>
              </a:tr>
              <a:tr h="496614">
                <a:tc vMerge="1">
                  <a:txBody>
                    <a:bodyPr/>
                    <a:lstStyle/>
                    <a:p>
                      <a:pPr marL="0" algn="l" defTabSz="1023523" rtl="0" eaLnBrk="1" latinLnBrk="0" hangingPunct="1"/>
                      <a:endParaRPr lang="en-US" sz="13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23523" rtl="0" eaLnBrk="1" latinLnBrk="0" hangingPunct="1"/>
                      <a:r>
                        <a:rPr lang="en-US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 Validation</a:t>
                      </a:r>
                    </a:p>
                    <a:p>
                      <a:pPr marL="0" algn="l" defTabSz="1023523" rtl="0" eaLnBrk="1" latinLnBrk="0" hangingPunct="1"/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validate other approaches of accounting for short-term aspects</a:t>
                      </a:r>
                      <a:endParaRPr lang="en-US" sz="13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E0E3"/>
                    </a:solidFill>
                  </a:tcPr>
                </a:tc>
              </a:tr>
              <a:tr h="496614">
                <a:tc gridSpan="2">
                  <a:txBody>
                    <a:bodyPr/>
                    <a:lstStyle/>
                    <a:p>
                      <a:r>
                        <a:rPr lang="de-DE" sz="1300" b="1" baseline="0" dirty="0" smtClean="0"/>
                        <a:t>4. Additional constraints that account for variability or flexibility</a:t>
                      </a:r>
                    </a:p>
                    <a:p>
                      <a:r>
                        <a:rPr lang="de-DE" sz="1300" b="0" dirty="0" smtClean="0"/>
                        <a:t>- e.g. flexibility constraint (Sullivan et al), integration cost</a:t>
                      </a:r>
                      <a:r>
                        <a:rPr lang="de-DE" sz="1300" b="0" baseline="0" dirty="0" smtClean="0"/>
                        <a:t> penalties (Pietzcker et al., Ueckerdt et al.), reserve capacity constraints (accounting for capacity credits), VRE curtailment, ramping constraints</a:t>
                      </a:r>
                    </a:p>
                    <a:p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such constraints can be parameterized by models,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data analyses or technical-economic parameters</a:t>
                      </a:r>
                      <a:endParaRPr lang="de-DE" sz="1300" b="1" baseline="0" dirty="0" smtClean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1023523" rtl="0" eaLnBrk="1" latinLnBrk="0" hangingPunct="1"/>
                      <a:endParaRPr lang="en-US" sz="1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51520" y="6584321"/>
            <a:ext cx="75778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>
                <a:solidFill>
                  <a:schemeClr val="dk1"/>
                </a:solidFill>
              </a:rPr>
              <a:t>Note that different approaches can be combined.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117793"/>
            <a:ext cx="8456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800" b="1">
                <a:solidFill>
                  <a:srgbClr val="0872A6"/>
                </a:solidFill>
                <a:latin typeface="Calibri" pitchFamily="34" charset="0"/>
              </a:defRPr>
            </a:lvl1pPr>
          </a:lstStyle>
          <a:p>
            <a:pPr>
              <a:spcAft>
                <a:spcPts val="1000"/>
              </a:spcAft>
            </a:pPr>
            <a:r>
              <a:rPr lang="de-DE" sz="2200" dirty="0"/>
              <a:t>4</a:t>
            </a:r>
            <a:r>
              <a:rPr lang="de-DE" sz="2200" dirty="0" smtClean="0"/>
              <a:t> approaches to account for VRE impacts in long-term planning models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63194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81808" y="1124744"/>
            <a:ext cx="4173136" cy="5400600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83821" indent="-38382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1612" indent="-31985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279403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cs typeface="+mn-cs"/>
              </a:defRPr>
            </a:lvl3pPr>
            <a:lvl4pPr marL="1791165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302926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814688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32645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83821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49972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0" indent="0">
              <a:spcAft>
                <a:spcPts val="600"/>
              </a:spcAft>
              <a:buNone/>
            </a:pPr>
            <a:r>
              <a:rPr lang="de-DE" b="1" dirty="0" smtClean="0"/>
              <a:t>Cluster-based </a:t>
            </a:r>
            <a:r>
              <a:rPr lang="de-DE" b="1" dirty="0"/>
              <a:t>t</a:t>
            </a:r>
            <a:r>
              <a:rPr lang="de-DE" b="1" dirty="0" smtClean="0"/>
              <a:t>ime slices</a:t>
            </a:r>
            <a:endParaRPr lang="de-DE" b="1" kern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260648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de-DE" sz="2000" dirty="0" smtClean="0"/>
              <a:t>Two ways of choosing time slices</a:t>
            </a:r>
            <a:br>
              <a:rPr lang="de-DE" sz="2000" dirty="0" smtClean="0"/>
            </a:br>
            <a:r>
              <a:rPr lang="de-DE" sz="2000" b="0" dirty="0" smtClean="0"/>
              <a:t>(time slice = </a:t>
            </a:r>
            <a:r>
              <a:rPr lang="en-US" sz="2000" b="0" dirty="0" smtClean="0"/>
              <a:t>temporal bin </a:t>
            </a:r>
            <a:r>
              <a:rPr lang="en-US" sz="2000" b="0" dirty="0"/>
              <a:t>for average values of load and </a:t>
            </a:r>
            <a:r>
              <a:rPr lang="en-US" sz="2000" b="0" dirty="0" smtClean="0"/>
              <a:t>VRE)</a:t>
            </a:r>
            <a:endParaRPr lang="en-US" sz="2000" b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89320" y="1124744"/>
            <a:ext cx="4173136" cy="5400600"/>
          </a:xfrm>
          <a:solidFill>
            <a:srgbClr val="BBE0E3"/>
          </a:solidFill>
        </p:spPr>
        <p:txBody>
          <a:bodyPr/>
          <a:lstStyle/>
          <a:p>
            <a:pPr marL="0" lvl="0" indent="0">
              <a:spcAft>
                <a:spcPts val="600"/>
              </a:spcAft>
              <a:buNone/>
            </a:pPr>
            <a:r>
              <a:rPr lang="de-DE" b="1" dirty="0" smtClean="0"/>
              <a:t>Load-based time slices (traditional)</a:t>
            </a:r>
          </a:p>
          <a:p>
            <a:pPr marL="228600" indent="-228600">
              <a:spcAft>
                <a:spcPts val="600"/>
              </a:spcAft>
            </a:pPr>
            <a:r>
              <a:rPr lang="de-DE" sz="1400" dirty="0" smtClean="0"/>
              <a:t>Slices are chosen according to load values (season, weekday/weekend, day/night)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55576" y="2636912"/>
            <a:ext cx="7488832" cy="3716192"/>
            <a:chOff x="755576" y="2636912"/>
            <a:chExt cx="7488832" cy="3716192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2636912"/>
              <a:ext cx="7424340" cy="3674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6548110" y="6045327"/>
              <a:ext cx="169629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/>
                <a:t>Nahmmacher et al.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0615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260648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de-DE" sz="2000" dirty="0" smtClean="0"/>
              <a:t>Two ways of choosing time slices</a:t>
            </a:r>
            <a:br>
              <a:rPr lang="de-DE" sz="2000" dirty="0" smtClean="0"/>
            </a:br>
            <a:r>
              <a:rPr lang="de-DE" sz="2000" b="0" dirty="0" smtClean="0"/>
              <a:t>(time slice = </a:t>
            </a:r>
            <a:r>
              <a:rPr lang="en-US" sz="2000" b="0" dirty="0" smtClean="0"/>
              <a:t>temporal bin </a:t>
            </a:r>
            <a:r>
              <a:rPr lang="en-US" sz="2000" b="0" dirty="0"/>
              <a:t>for average values of load and </a:t>
            </a:r>
            <a:r>
              <a:rPr lang="en-US" sz="2000" b="0" dirty="0" smtClean="0"/>
              <a:t>VRE)</a:t>
            </a:r>
            <a:endParaRPr lang="en-US" sz="2000" b="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89320" y="1124744"/>
            <a:ext cx="4173136" cy="5400600"/>
          </a:xfrm>
          <a:solidFill>
            <a:srgbClr val="BBE0E3"/>
          </a:solidFill>
        </p:spPr>
        <p:txBody>
          <a:bodyPr/>
          <a:lstStyle/>
          <a:p>
            <a:pPr marL="0" lvl="0" indent="0">
              <a:spcAft>
                <a:spcPts val="600"/>
              </a:spcAft>
              <a:buNone/>
            </a:pPr>
            <a:r>
              <a:rPr lang="de-DE" b="1" dirty="0" smtClean="0"/>
              <a:t>Load-based time slices (traditional)</a:t>
            </a:r>
          </a:p>
          <a:p>
            <a:pPr marL="228600" indent="-228600">
              <a:spcAft>
                <a:spcPts val="600"/>
              </a:spcAft>
            </a:pPr>
            <a:r>
              <a:rPr lang="de-DE" sz="1400" dirty="0" smtClean="0"/>
              <a:t>Slices are chosen according to load values (season, weekday/weekend, day/night)</a:t>
            </a:r>
          </a:p>
          <a:p>
            <a:pPr marL="228600" lvl="0" indent="-228600">
              <a:spcAft>
                <a:spcPts val="600"/>
              </a:spcAft>
            </a:pPr>
            <a:r>
              <a:rPr lang="de-DE" sz="1400" dirty="0" smtClean="0"/>
              <a:t>Sometimes an </a:t>
            </a:r>
            <a:r>
              <a:rPr lang="de-DE" sz="1400" dirty="0"/>
              <a:t>heuristic </a:t>
            </a:r>
            <a:r>
              <a:rPr lang="de-DE" sz="1400" dirty="0" smtClean="0"/>
              <a:t>choice of VRE values (low, middle, high) is combined with load-based values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de-DE" sz="1400" dirty="0" smtClean="0"/>
              <a:t>Pros:</a:t>
            </a:r>
          </a:p>
          <a:p>
            <a:pPr marL="228600" lvl="0" indent="-228600">
              <a:spcAft>
                <a:spcPts val="600"/>
              </a:spcAft>
            </a:pPr>
            <a:r>
              <a:rPr lang="de-DE" sz="1400" dirty="0" smtClean="0"/>
              <a:t>easily derived and understood</a:t>
            </a:r>
          </a:p>
          <a:p>
            <a:pPr marL="228600" indent="-228600">
              <a:spcAft>
                <a:spcPts val="600"/>
              </a:spcAft>
            </a:pPr>
            <a:r>
              <a:rPr lang="de-DE" sz="1400" dirty="0"/>
              <a:t>Chronological order could in principle</a:t>
            </a:r>
            <a:br>
              <a:rPr lang="de-DE" sz="1400" dirty="0"/>
            </a:br>
            <a:r>
              <a:rPr lang="de-DE" sz="1400" dirty="0"/>
              <a:t>be kept for modeling storage and ramping (careful)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de-DE" sz="1400" dirty="0" smtClean="0"/>
              <a:t>Cons:</a:t>
            </a:r>
          </a:p>
          <a:p>
            <a:pPr marL="228600" lvl="0" indent="-228600">
              <a:spcAft>
                <a:spcPts val="600"/>
              </a:spcAft>
            </a:pPr>
            <a:r>
              <a:rPr lang="de-DE" sz="1400" dirty="0" smtClean="0"/>
              <a:t>VRE variability is not adequately captured (variance of the average VRE value in a time slice is high) </a:t>
            </a:r>
            <a:r>
              <a:rPr lang="de-DE" sz="1400" dirty="0" smtClean="0">
                <a:sym typeface="Wingdings" panose="05000000000000000000" pitchFamily="2" charset="2"/>
              </a:rPr>
              <a:t> bias towards baseload&amp;VRE</a:t>
            </a:r>
            <a:endParaRPr lang="de-DE" sz="1400" dirty="0" smtClean="0"/>
          </a:p>
          <a:p>
            <a:pPr marL="228600" lvl="0" indent="-228600">
              <a:spcAft>
                <a:spcPts val="600"/>
              </a:spcAft>
            </a:pPr>
            <a:r>
              <a:rPr lang="de-DE" sz="1400" dirty="0" smtClean="0"/>
              <a:t>The choice of additional VRE values is often not rigorous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81808" y="1124744"/>
            <a:ext cx="4173136" cy="5400600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83821" indent="-38382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1612" indent="-31985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279403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cs typeface="+mn-cs"/>
              </a:defRPr>
            </a:lvl3pPr>
            <a:lvl4pPr marL="1791165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302926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814688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32645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83821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49972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0" indent="0">
              <a:spcAft>
                <a:spcPts val="600"/>
              </a:spcAft>
              <a:buNone/>
            </a:pPr>
            <a:r>
              <a:rPr lang="de-DE" b="1" dirty="0" smtClean="0"/>
              <a:t>Cluster-based </a:t>
            </a:r>
            <a:r>
              <a:rPr lang="de-DE" b="1" dirty="0"/>
              <a:t>t</a:t>
            </a:r>
            <a:r>
              <a:rPr lang="de-DE" b="1" dirty="0" smtClean="0"/>
              <a:t>ime slices</a:t>
            </a:r>
            <a:endParaRPr lang="de-DE" b="1" kern="0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4533900" y="1099344"/>
            <a:ext cx="4311679" cy="5498009"/>
            <a:chOff x="1174999" y="368821"/>
            <a:chExt cx="5679831" cy="6308455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4999" y="368821"/>
              <a:ext cx="5679831" cy="4254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9475" y="4553200"/>
              <a:ext cx="4857750" cy="2124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4340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260648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de-DE" sz="2000" dirty="0" smtClean="0"/>
              <a:t>Two ways of choosing time slices</a:t>
            </a:r>
            <a:br>
              <a:rPr lang="de-DE" sz="2000" dirty="0" smtClean="0"/>
            </a:br>
            <a:r>
              <a:rPr lang="de-DE" sz="2000" b="0" dirty="0" smtClean="0"/>
              <a:t>(time slice = </a:t>
            </a:r>
            <a:r>
              <a:rPr lang="en-US" sz="2000" b="0" dirty="0" smtClean="0"/>
              <a:t>temporal bin </a:t>
            </a:r>
            <a:r>
              <a:rPr lang="en-US" sz="2000" b="0" dirty="0"/>
              <a:t>for average values of load and </a:t>
            </a:r>
            <a:r>
              <a:rPr lang="en-US" sz="2000" b="0" dirty="0" smtClean="0"/>
              <a:t>VRE)</a:t>
            </a:r>
            <a:endParaRPr lang="en-US" sz="2000" b="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81808" y="1124744"/>
            <a:ext cx="4173136" cy="5400600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83821" indent="-38382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1612" indent="-31985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279403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cs typeface="+mn-cs"/>
              </a:defRPr>
            </a:lvl3pPr>
            <a:lvl4pPr marL="1791165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302926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814688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32645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83821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49972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0" indent="0">
              <a:spcAft>
                <a:spcPts val="600"/>
              </a:spcAft>
              <a:buNone/>
            </a:pPr>
            <a:r>
              <a:rPr lang="de-DE" b="1" dirty="0" smtClean="0"/>
              <a:t>Cluster-based </a:t>
            </a:r>
            <a:r>
              <a:rPr lang="de-DE" b="1" dirty="0"/>
              <a:t>t</a:t>
            </a:r>
            <a:r>
              <a:rPr lang="de-DE" b="1" dirty="0" smtClean="0"/>
              <a:t>ime slices</a:t>
            </a:r>
            <a:endParaRPr lang="de-DE" b="1" kern="0" dirty="0" smtClean="0"/>
          </a:p>
          <a:p>
            <a:pPr marL="228600" indent="-228600">
              <a:spcAft>
                <a:spcPts val="600"/>
              </a:spcAft>
            </a:pPr>
            <a:r>
              <a:rPr lang="de-DE" sz="1400" dirty="0" smtClean="0"/>
              <a:t>Slices are </a:t>
            </a:r>
            <a:r>
              <a:rPr lang="de-DE" sz="1400" dirty="0"/>
              <a:t>based on </a:t>
            </a:r>
            <a:r>
              <a:rPr lang="en-US" sz="1400" dirty="0"/>
              <a:t>clustering points in time with similar </a:t>
            </a:r>
            <a:r>
              <a:rPr lang="en-US" sz="1400" dirty="0" smtClean="0"/>
              <a:t>load and VRE values. The difference to the real data is minimized.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de-DE" sz="1400" kern="0" dirty="0" smtClean="0"/>
              <a:t>Pros:</a:t>
            </a:r>
          </a:p>
          <a:p>
            <a:pPr marL="228600" indent="-228600">
              <a:spcAft>
                <a:spcPts val="600"/>
              </a:spcAft>
            </a:pPr>
            <a:r>
              <a:rPr lang="de-DE" sz="1400" kern="0" dirty="0" smtClean="0"/>
              <a:t>VRE and load variability and correlation can be better captured with less time slices </a:t>
            </a:r>
            <a:r>
              <a:rPr lang="de-DE" sz="1400" kern="0" dirty="0"/>
              <a:t>(duration curves are better matched</a:t>
            </a:r>
            <a:r>
              <a:rPr lang="de-DE" sz="1400" kern="0" dirty="0" smtClean="0"/>
              <a:t>)</a:t>
            </a:r>
          </a:p>
          <a:p>
            <a:pPr marL="228600" indent="-228600">
              <a:spcAft>
                <a:spcPts val="600"/>
              </a:spcAft>
            </a:pPr>
            <a:r>
              <a:rPr lang="de-DE" sz="1400" kern="0" dirty="0"/>
              <a:t>if representative days are chosen, diurnal chronology might be kept </a:t>
            </a:r>
            <a:r>
              <a:rPr lang="de-DE" sz="1400" kern="0" dirty="0">
                <a:sym typeface="Wingdings" panose="05000000000000000000" pitchFamily="2" charset="2"/>
              </a:rPr>
              <a:t> </a:t>
            </a:r>
            <a:r>
              <a:rPr lang="de-DE" sz="1400" kern="0" dirty="0" smtClean="0">
                <a:sym typeface="Wingdings" panose="05000000000000000000" pitchFamily="2" charset="2"/>
              </a:rPr>
              <a:t>intraday storage (how can interday storage be modeled?)</a:t>
            </a:r>
            <a:endParaRPr lang="de-DE" sz="1400" kern="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de-DE" sz="1400" kern="0" dirty="0" smtClean="0"/>
              <a:t>Cons:</a:t>
            </a:r>
          </a:p>
          <a:p>
            <a:pPr marL="228600" indent="-228600">
              <a:spcAft>
                <a:spcPts val="600"/>
              </a:spcAft>
            </a:pPr>
            <a:r>
              <a:rPr lang="de-DE" sz="1400" kern="0" dirty="0" smtClean="0"/>
              <a:t>Parameterization is more difficult to conduct and to understand</a:t>
            </a:r>
          </a:p>
          <a:p>
            <a:pPr marL="228600" indent="-228600">
              <a:spcAft>
                <a:spcPts val="600"/>
              </a:spcAft>
            </a:pPr>
            <a:r>
              <a:rPr lang="de-DE" sz="1400" kern="0" dirty="0" smtClean="0"/>
              <a:t>Chronological order is lost to some extend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89320" y="1124744"/>
            <a:ext cx="4173136" cy="5400600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83821" indent="-38382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1612" indent="-31985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279403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cs typeface="+mn-cs"/>
              </a:defRPr>
            </a:lvl3pPr>
            <a:lvl4pPr marL="1791165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302926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814688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32645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83821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49972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Tx/>
              <a:buNone/>
            </a:pPr>
            <a:r>
              <a:rPr lang="de-DE" b="1" kern="0" dirty="0" smtClean="0"/>
              <a:t>Load-based time slices (traditional)</a:t>
            </a:r>
          </a:p>
          <a:p>
            <a:pPr marL="228600" indent="-228600">
              <a:spcAft>
                <a:spcPts val="600"/>
              </a:spcAft>
            </a:pPr>
            <a:r>
              <a:rPr lang="de-DE" sz="1400" kern="0" dirty="0" smtClean="0"/>
              <a:t>Slices are chosen according to load values (season, weekday/weekend, day/night)</a:t>
            </a:r>
          </a:p>
          <a:p>
            <a:pPr marL="228600" indent="-228600">
              <a:spcAft>
                <a:spcPts val="600"/>
              </a:spcAft>
            </a:pPr>
            <a:r>
              <a:rPr lang="de-DE" sz="1400" kern="0" dirty="0" smtClean="0"/>
              <a:t>Sometimes an heuristic choice of VRE values (low, middle, high) is combined with load-based values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de-DE" sz="1400" dirty="0"/>
              <a:t>Pros:</a:t>
            </a:r>
          </a:p>
          <a:p>
            <a:pPr marL="228600" lvl="0" indent="-228600">
              <a:spcAft>
                <a:spcPts val="600"/>
              </a:spcAft>
            </a:pPr>
            <a:r>
              <a:rPr lang="de-DE" sz="1400" dirty="0"/>
              <a:t>easily derived and understood</a:t>
            </a:r>
          </a:p>
          <a:p>
            <a:pPr marL="228600" indent="-228600">
              <a:spcAft>
                <a:spcPts val="600"/>
              </a:spcAft>
            </a:pPr>
            <a:r>
              <a:rPr lang="de-DE" sz="1400" dirty="0"/>
              <a:t>Chronological order could in principle</a:t>
            </a:r>
            <a:br>
              <a:rPr lang="de-DE" sz="1400" dirty="0"/>
            </a:br>
            <a:r>
              <a:rPr lang="de-DE" sz="1400" dirty="0"/>
              <a:t>be kept for modeling storage and ramping (careful)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de-DE" sz="1400" dirty="0"/>
              <a:t>Cons:</a:t>
            </a:r>
          </a:p>
          <a:p>
            <a:pPr marL="228600" lvl="0" indent="-228600">
              <a:spcAft>
                <a:spcPts val="600"/>
              </a:spcAft>
            </a:pPr>
            <a:r>
              <a:rPr lang="de-DE" sz="1400" dirty="0"/>
              <a:t>VRE variability is not adequately captured (variance of the average VRE value in a time slice is high) </a:t>
            </a:r>
            <a:r>
              <a:rPr lang="de-DE" sz="1400" dirty="0">
                <a:sym typeface="Wingdings" panose="05000000000000000000" pitchFamily="2" charset="2"/>
              </a:rPr>
              <a:t> bias towards baseload&amp;VRE</a:t>
            </a:r>
            <a:endParaRPr lang="de-DE" sz="1400" dirty="0"/>
          </a:p>
          <a:p>
            <a:pPr marL="228600" lvl="0" indent="-228600">
              <a:spcAft>
                <a:spcPts val="600"/>
              </a:spcAft>
            </a:pPr>
            <a:r>
              <a:rPr lang="de-DE" sz="1400" dirty="0"/>
              <a:t>The choice of additional VRE values is often not rigorous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8615" y="1124744"/>
            <a:ext cx="4279900" cy="4335561"/>
            <a:chOff x="1930400" y="819150"/>
            <a:chExt cx="4279900" cy="4335561"/>
          </a:xfrm>
        </p:grpSpPr>
        <p:pic>
          <p:nvPicPr>
            <p:cNvPr id="8194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45" r="28818" b="16938"/>
            <a:stretch/>
          </p:blipFill>
          <p:spPr bwMode="auto">
            <a:xfrm>
              <a:off x="1930400" y="819150"/>
              <a:ext cx="4279900" cy="43355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2111177" y="4571256"/>
              <a:ext cx="169629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/>
                <a:t>Nahmmacher et al.</a:t>
              </a:r>
              <a:endParaRPr lang="en-US" sz="14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496" y="2368997"/>
            <a:ext cx="4525582" cy="2948586"/>
            <a:chOff x="2034231" y="1556792"/>
            <a:chExt cx="6505575" cy="4238625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4231" y="1556792"/>
              <a:ext cx="6505575" cy="4238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2064420" y="5438179"/>
              <a:ext cx="169629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/>
                <a:t>Nahmmacher et al.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9881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424451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de-DE" sz="2000" dirty="0" smtClean="0"/>
              <a:t>Improving long-term energy models</a:t>
            </a:r>
            <a:endParaRPr lang="en-US" sz="2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89499" y="4234756"/>
            <a:ext cx="8590964" cy="2592288"/>
          </a:xfrm>
        </p:spPr>
        <p:txBody>
          <a:bodyPr/>
          <a:lstStyle/>
          <a:p>
            <a:pPr marL="0" lvl="0" indent="0">
              <a:spcAft>
                <a:spcPts val="1000"/>
              </a:spcAft>
              <a:buNone/>
            </a:pPr>
            <a:r>
              <a:rPr lang="de-DE" sz="1800" dirty="0" smtClean="0"/>
              <a:t>Apart from reliability, economic impacts of VRE variability need to be considered for an optimal capacity expansion path.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160767"/>
              </p:ext>
            </p:extLst>
          </p:nvPr>
        </p:nvGraphicFramePr>
        <p:xfrm>
          <a:off x="251520" y="1412776"/>
          <a:ext cx="8640960" cy="2484120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296144"/>
                <a:gridCol w="3744416"/>
                <a:gridCol w="3600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Generation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(+ load, DSM and storage)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Networks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(T&amp;D)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Adequacy 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 firm capacity</a:t>
                      </a:r>
                    </a:p>
                  </a:txBody>
                  <a:tcPr anchor="ctr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and reliable transport and distribution c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apacity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Security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Flexibility of the system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 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Voltage control capability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42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424451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de-DE" sz="2000" dirty="0" smtClean="0"/>
              <a:t>Capacity credit (generation adequacy)</a:t>
            </a:r>
            <a:endParaRPr lang="en-US" sz="2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5585" y="980728"/>
            <a:ext cx="3892359" cy="4232827"/>
          </a:xfrm>
        </p:spPr>
        <p:txBody>
          <a:bodyPr/>
          <a:lstStyle/>
          <a:p>
            <a:pPr marL="228600" lvl="0" indent="-228600">
              <a:spcAft>
                <a:spcPts val="1000"/>
              </a:spcAft>
            </a:pPr>
            <a:r>
              <a:rPr lang="de-DE" dirty="0" smtClean="0"/>
              <a:t>Very important, in particular in growing systems</a:t>
            </a:r>
          </a:p>
          <a:p>
            <a:pPr marL="228600" lvl="0" indent="-228600">
              <a:spcAft>
                <a:spcPts val="1000"/>
              </a:spcAft>
            </a:pPr>
            <a:r>
              <a:rPr lang="de-DE" dirty="0" smtClean="0"/>
              <a:t>Exogenous parameterization used in a planning reserve constraint (Sullivan et al. MESSAGE IAM, Welsch et al. OSeMOSYS)</a:t>
            </a:r>
          </a:p>
          <a:p>
            <a:pPr marL="228600" indent="-228600">
              <a:spcAft>
                <a:spcPts val="1000"/>
              </a:spcAft>
            </a:pPr>
            <a:r>
              <a:rPr lang="de-DE" dirty="0" smtClean="0"/>
              <a:t>Challenge: capacity credit is a system figure. It depends on the VRE level and mix (most important), storage, grid congestion, DSM and the spread of VRE sites</a:t>
            </a:r>
          </a:p>
          <a:p>
            <a:pPr marL="228600" indent="-228600">
              <a:spcAft>
                <a:spcPts val="1000"/>
              </a:spcAft>
            </a:pPr>
            <a:r>
              <a:rPr lang="de-DE" dirty="0" smtClean="0"/>
              <a:t>Model coupling could account for all system aspects, however, too sophisticated. Focus on VRE share.</a:t>
            </a:r>
          </a:p>
          <a:p>
            <a:pPr marL="228600" indent="-228600">
              <a:spcAft>
                <a:spcPts val="1000"/>
              </a:spcAft>
            </a:pPr>
            <a:r>
              <a:rPr lang="de-DE" dirty="0" smtClean="0"/>
              <a:t>Capacity credit can be captured implicitly via time slices or RLDCs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032991"/>
            <a:ext cx="500062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165916" y="4345359"/>
            <a:ext cx="16545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smtClean="0"/>
              <a:t>Welsch et al. 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4549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424451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de-DE" sz="2000" dirty="0" smtClean="0"/>
              <a:t>Improving long-term energy models</a:t>
            </a:r>
            <a:endParaRPr lang="en-US" sz="2000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706810"/>
              </p:ext>
            </p:extLst>
          </p:nvPr>
        </p:nvGraphicFramePr>
        <p:xfrm>
          <a:off x="251520" y="1412776"/>
          <a:ext cx="8640960" cy="2484120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296144"/>
                <a:gridCol w="3744416"/>
                <a:gridCol w="3600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Generation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(+ load, DSM and storage)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Networks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(T&amp;D)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Adequacy 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 firm capacity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and reliable transport and distribution c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apacity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Security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Flexibility of the system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 </a:t>
                      </a:r>
                    </a:p>
                  </a:txBody>
                  <a:tcPr anchor="ctr"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Voltage control capability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424451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de-DE" sz="2000" dirty="0" smtClean="0"/>
              <a:t>Improving long-term energy models</a:t>
            </a:r>
            <a:endParaRPr lang="en-US" sz="2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1516" y="4234756"/>
            <a:ext cx="8590964" cy="1066452"/>
          </a:xfrm>
        </p:spPr>
        <p:txBody>
          <a:bodyPr/>
          <a:lstStyle/>
          <a:p>
            <a:pPr marL="0" lvl="0" indent="0">
              <a:spcAft>
                <a:spcPts val="1000"/>
              </a:spcAft>
              <a:buNone/>
            </a:pPr>
            <a:r>
              <a:rPr lang="de-DE" sz="1800" dirty="0" smtClean="0"/>
              <a:t>In addition: The temporal matching of VRE supply and demand is crucial to the optimal </a:t>
            </a:r>
            <a:r>
              <a:rPr lang="de-DE" sz="1800" dirty="0"/>
              <a:t>capacity expansion </a:t>
            </a:r>
            <a:r>
              <a:rPr lang="de-DE" sz="1800" dirty="0" smtClean="0"/>
              <a:t>path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de-DE" sz="1800" dirty="0" smtClean="0">
                <a:sym typeface="Wingdings" panose="05000000000000000000" pitchFamily="2" charset="2"/>
              </a:rPr>
              <a:t>Reduced </a:t>
            </a:r>
            <a:r>
              <a:rPr lang="de-DE" sz="1800" dirty="0" smtClean="0">
                <a:sym typeface="Wingdings" panose="05000000000000000000" pitchFamily="2" charset="2"/>
              </a:rPr>
              <a:t>load factor (annual full-load hours) of thermal power </a:t>
            </a:r>
            <a:r>
              <a:rPr lang="de-DE" sz="1800" dirty="0" smtClean="0">
                <a:sym typeface="Wingdings" panose="05000000000000000000" pitchFamily="2" charset="2"/>
              </a:rPr>
              <a:t>plants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de-DE" sz="1800" dirty="0" smtClean="0">
                <a:sym typeface="Wingdings" panose="05000000000000000000" pitchFamily="2" charset="2"/>
              </a:rPr>
              <a:t>This is an economic VRE impact, not a reliability issue</a:t>
            </a:r>
            <a:endParaRPr lang="de-DE" sz="1800" dirty="0" smtClean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317425"/>
              </p:ext>
            </p:extLst>
          </p:nvPr>
        </p:nvGraphicFramePr>
        <p:xfrm>
          <a:off x="251520" y="1412776"/>
          <a:ext cx="8640960" cy="2484120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296144"/>
                <a:gridCol w="3744416"/>
                <a:gridCol w="3600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Generation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(+ load, DSM and storage)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Networks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(T&amp;D)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Adequacy 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 firm capacity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and reliable transport and distribution c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apacity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Security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Flexibility of the system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 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Voltage control capability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0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188640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de-DE" sz="2000" dirty="0" smtClean="0"/>
              <a:t>Flexibility (generation security)</a:t>
            </a:r>
            <a:endParaRPr lang="en-US" sz="2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5584" y="852357"/>
            <a:ext cx="8788903" cy="4232827"/>
          </a:xfrm>
        </p:spPr>
        <p:txBody>
          <a:bodyPr/>
          <a:lstStyle/>
          <a:p>
            <a:pPr marL="228600" lvl="0" indent="-228600">
              <a:spcAft>
                <a:spcPts val="600"/>
              </a:spcAft>
            </a:pPr>
            <a:r>
              <a:rPr lang="de-DE" sz="1700" dirty="0" smtClean="0"/>
              <a:t>Balancing costs &lt; 6€/Mwh</a:t>
            </a:r>
            <a:r>
              <a:rPr lang="de-DE" sz="1700" baseline="-25000" dirty="0" smtClean="0"/>
              <a:t>VRE</a:t>
            </a:r>
            <a:r>
              <a:rPr lang="de-DE" sz="1700" dirty="0" smtClean="0"/>
              <a:t> (US, EUR values) </a:t>
            </a:r>
            <a:r>
              <a:rPr lang="de-DE" sz="1700" dirty="0" smtClean="0">
                <a:sym typeface="Wingdings" panose="05000000000000000000" pitchFamily="2" charset="2"/>
              </a:rPr>
              <a:t> mainly technical issue.</a:t>
            </a:r>
            <a:endParaRPr lang="de-DE" sz="1700" dirty="0" smtClean="0"/>
          </a:p>
          <a:p>
            <a:pPr marL="228600" lvl="0" indent="-228600">
              <a:spcAft>
                <a:spcPts val="600"/>
              </a:spcAft>
            </a:pPr>
            <a:r>
              <a:rPr lang="de-DE" sz="1700" dirty="0" smtClean="0"/>
              <a:t>What are the most important aspects and relevant time scales?</a:t>
            </a:r>
            <a:br>
              <a:rPr lang="de-DE" sz="1700" dirty="0" smtClean="0"/>
            </a:br>
            <a:r>
              <a:rPr lang="de-DE" sz="1700" dirty="0" smtClean="0"/>
              <a:t>Operating reserves (to balance forecast errors), minimum load, ramping constraints, minimum up/down times, start up costs</a:t>
            </a:r>
          </a:p>
          <a:p>
            <a:pPr marL="228600" lvl="0" indent="-228600">
              <a:spcAft>
                <a:spcPts val="600"/>
              </a:spcAft>
            </a:pPr>
            <a:r>
              <a:rPr lang="de-DE" sz="1700" dirty="0" smtClean="0"/>
              <a:t>Parameterization or soft-coupling are potential approaches</a:t>
            </a:r>
          </a:p>
          <a:p>
            <a:pPr marL="0" lvl="0" indent="0">
              <a:spcAft>
                <a:spcPts val="600"/>
              </a:spcAft>
              <a:buNone/>
            </a:pPr>
            <a:r>
              <a:rPr lang="de-DE" sz="1700" dirty="0" smtClean="0"/>
              <a:t>Typically, simplified constraints are used as a parameterization (e.g. OSeMOSYS)</a:t>
            </a:r>
          </a:p>
          <a:p>
            <a:pPr marL="228600" indent="-228600">
              <a:spcAft>
                <a:spcPts val="600"/>
              </a:spcAft>
            </a:pPr>
            <a:r>
              <a:rPr lang="de-DE" sz="1700" dirty="0" smtClean="0"/>
              <a:t>Operating reserves can be implemented in long-term models for different time scales</a:t>
            </a:r>
          </a:p>
          <a:p>
            <a:pPr marL="676391" lvl="1" indent="-228600">
              <a:spcAft>
                <a:spcPts val="600"/>
              </a:spcAft>
            </a:pPr>
            <a:r>
              <a:rPr lang="de-DE" sz="1700" dirty="0" smtClean="0"/>
              <a:t>Reserve requirements need to be exogenously defined, e.g. according to forecast error distribution of load and VRE supply</a:t>
            </a:r>
          </a:p>
          <a:p>
            <a:pPr marL="228600" indent="-228600">
              <a:spcAft>
                <a:spcPts val="600"/>
              </a:spcAft>
            </a:pPr>
            <a:r>
              <a:rPr lang="de-DE" sz="1700" dirty="0" smtClean="0"/>
              <a:t>Modeling start-up costs requires a unit commitment model</a:t>
            </a:r>
          </a:p>
          <a:p>
            <a:pPr marL="228600" indent="-228600">
              <a:spcAft>
                <a:spcPts val="600"/>
              </a:spcAft>
            </a:pPr>
            <a:r>
              <a:rPr lang="de-DE" sz="1700" dirty="0" smtClean="0"/>
              <a:t>Minimum load is defined, however, not for single units but for continous capacity</a:t>
            </a:r>
          </a:p>
          <a:p>
            <a:pPr marL="228600" lvl="0" indent="-228600">
              <a:spcAft>
                <a:spcPts val="600"/>
              </a:spcAft>
            </a:pPr>
            <a:r>
              <a:rPr lang="de-DE" sz="1700" dirty="0" smtClean="0"/>
              <a:t>Ramping and </a:t>
            </a:r>
            <a:r>
              <a:rPr lang="de-DE" sz="1700" dirty="0"/>
              <a:t>minimum up/down </a:t>
            </a:r>
            <a:r>
              <a:rPr lang="de-DE" sz="1700" dirty="0" smtClean="0"/>
              <a:t>times are approximated by confining the change of output between time slices (often ~10 time slices </a:t>
            </a:r>
            <a:r>
              <a:rPr lang="de-DE" sz="1700" dirty="0" smtClean="0">
                <a:sym typeface="Wingdings" panose="05000000000000000000" pitchFamily="2" charset="2"/>
              </a:rPr>
              <a:t> 6-</a:t>
            </a:r>
            <a:r>
              <a:rPr lang="de-DE" sz="1700" dirty="0" smtClean="0"/>
              <a:t>12h time slice width)</a:t>
            </a:r>
          </a:p>
          <a:p>
            <a:pPr marL="228600" lvl="0" indent="-228600">
              <a:spcAft>
                <a:spcPts val="600"/>
              </a:spcAft>
            </a:pPr>
            <a:r>
              <a:rPr lang="de-DE" sz="1700" dirty="0" smtClean="0"/>
              <a:t>Comparing an enhanced OSeMOSYS to a TIMES-PLEXOS coupling</a:t>
            </a:r>
            <a:r>
              <a:rPr lang="de-DE" sz="1700" dirty="0"/>
              <a:t> (2020, Ireland, ~30% wind</a:t>
            </a:r>
            <a:r>
              <a:rPr lang="de-DE" sz="1700" dirty="0" smtClean="0"/>
              <a:t>): 5% difference in generation (not tested for other years or systems)</a:t>
            </a:r>
          </a:p>
        </p:txBody>
      </p:sp>
    </p:spTree>
    <p:extLst>
      <p:ext uri="{BB962C8B-B14F-4D97-AF65-F5344CB8AC3E}">
        <p14:creationId xmlns:p14="http://schemas.microsoft.com/office/powerpoint/2010/main" val="25956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424451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de-DE" sz="2000" dirty="0" smtClean="0"/>
              <a:t>Improving long-term energy models</a:t>
            </a:r>
            <a:endParaRPr lang="en-US" sz="2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1516" y="4077072"/>
            <a:ext cx="8590964" cy="2592288"/>
          </a:xfrm>
        </p:spPr>
        <p:txBody>
          <a:bodyPr/>
          <a:lstStyle/>
          <a:p>
            <a:pPr marL="228600" indent="-228600">
              <a:spcAft>
                <a:spcPts val="1000"/>
              </a:spcAft>
            </a:pPr>
            <a:r>
              <a:rPr lang="de-DE" dirty="0" smtClean="0"/>
              <a:t>Costs for transmission extension can be partly captured with NTC investment and a higher spatial resolution.</a:t>
            </a:r>
          </a:p>
          <a:p>
            <a:pPr marL="228600" indent="-228600">
              <a:spcAft>
                <a:spcPts val="1000"/>
              </a:spcAft>
            </a:pPr>
            <a:r>
              <a:rPr lang="de-DE" dirty="0" smtClean="0"/>
              <a:t>A high spatial resolution helps a coordinated optimization of generation and transmission</a:t>
            </a:r>
          </a:p>
          <a:p>
            <a:pPr marL="228600" indent="-228600">
              <a:spcAft>
                <a:spcPts val="1000"/>
              </a:spcAft>
            </a:pPr>
            <a:r>
              <a:rPr lang="de-DE" dirty="0" smtClean="0"/>
              <a:t>Additional costs can be parameterized with a cost function, using empirical data or a highly resolved model. In US/EUR transmission costs are ~10€/Mwh</a:t>
            </a:r>
            <a:r>
              <a:rPr lang="de-DE" baseline="-25000" dirty="0" smtClean="0"/>
              <a:t>VRE  </a:t>
            </a:r>
            <a:r>
              <a:rPr lang="de-DE" dirty="0" smtClean="0"/>
              <a:t>at moderate/high shares</a:t>
            </a: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300465"/>
              </p:ext>
            </p:extLst>
          </p:nvPr>
        </p:nvGraphicFramePr>
        <p:xfrm>
          <a:off x="251520" y="1412776"/>
          <a:ext cx="8640960" cy="2484120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296144"/>
                <a:gridCol w="3744416"/>
                <a:gridCol w="3600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Generation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(+ load, DSM and storage)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Networks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(T&amp;D)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Adequacy 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 firm capacity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and reliable transport and distribution c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apacity</a:t>
                      </a:r>
                    </a:p>
                  </a:txBody>
                  <a:tcPr anchor="ctr">
                    <a:solidFill>
                      <a:srgbClr val="FF993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Security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Flexibility of the system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 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Voltage control capability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</a:t>
                      </a:r>
                    </a:p>
                  </a:txBody>
                  <a:tcPr anchor="ctr">
                    <a:solidFill>
                      <a:srgbClr val="FF99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3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260648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de-DE" sz="2000" dirty="0" smtClean="0"/>
              <a:t>Most important model items</a:t>
            </a:r>
            <a:endParaRPr lang="en-US" sz="20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5584" y="852357"/>
            <a:ext cx="8788903" cy="4232827"/>
          </a:xfrm>
        </p:spPr>
        <p:txBody>
          <a:bodyPr/>
          <a:lstStyle/>
          <a:p>
            <a:pPr marL="228600" lvl="0" indent="-228600">
              <a:spcAft>
                <a:spcPts val="600"/>
              </a:spcAft>
            </a:pPr>
            <a:r>
              <a:rPr lang="de-DE" sz="1700" dirty="0" smtClean="0"/>
              <a:t>Accounting for </a:t>
            </a:r>
            <a:r>
              <a:rPr lang="de-DE" sz="1700" dirty="0" smtClean="0"/>
              <a:t>capacity credits in particular the low values of VRE generators and its dependency of the VRE share</a:t>
            </a:r>
            <a:endParaRPr lang="de-DE" sz="1700" dirty="0" smtClean="0"/>
          </a:p>
          <a:p>
            <a:pPr marL="228600" lvl="0" indent="-228600">
              <a:spcAft>
                <a:spcPts val="600"/>
              </a:spcAft>
            </a:pPr>
            <a:r>
              <a:rPr lang="de-DE" sz="1700" dirty="0" smtClean="0"/>
              <a:t>Sensible time slices (not just load based) that </a:t>
            </a:r>
            <a:r>
              <a:rPr lang="de-DE" sz="1700" dirty="0" smtClean="0"/>
              <a:t>reflect crucial validation indicators like </a:t>
            </a:r>
            <a:r>
              <a:rPr lang="de-DE" sz="1700" dirty="0" smtClean="0"/>
              <a:t>RLDCs or VRE generation duration curves</a:t>
            </a:r>
            <a:endParaRPr lang="de-DE" sz="1700" dirty="0" smtClean="0"/>
          </a:p>
          <a:p>
            <a:pPr marL="228600" lvl="0" indent="-228600">
              <a:spcAft>
                <a:spcPts val="600"/>
              </a:spcAft>
            </a:pPr>
            <a:r>
              <a:rPr lang="de-DE" sz="1700" dirty="0" smtClean="0"/>
              <a:t>A validation of long-term model results with higher-detailed models with respect to flexibility requirements</a:t>
            </a:r>
            <a:endParaRPr lang="de-DE" sz="1700" dirty="0" smtClean="0"/>
          </a:p>
        </p:txBody>
      </p:sp>
    </p:spTree>
    <p:extLst>
      <p:ext uri="{BB962C8B-B14F-4D97-AF65-F5344CB8AC3E}">
        <p14:creationId xmlns:p14="http://schemas.microsoft.com/office/powerpoint/2010/main" val="207563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424451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en-US" sz="2400" dirty="0" smtClean="0"/>
              <a:t>Temporal matching of load and VRE supply affects the economics of VRE and the total capacity mix</a:t>
            </a:r>
            <a:endParaRPr lang="en-US" sz="24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16200000">
            <a:off x="-92451" y="2251816"/>
            <a:ext cx="18786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1800">
                <a:solidFill>
                  <a:srgbClr val="000000"/>
                </a:solidFill>
              </a:rPr>
              <a:t>Load (normalized)</a:t>
            </a:r>
            <a:endParaRPr lang="en-US" altLang="en-US" sz="18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40829" y="6272453"/>
            <a:ext cx="16077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1800">
                <a:solidFill>
                  <a:srgbClr val="000000"/>
                </a:solidFill>
              </a:rPr>
              <a:t>Hours of a year</a:t>
            </a:r>
            <a:endParaRPr lang="en-US" altLang="en-US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708585" y="6272453"/>
            <a:ext cx="16077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1800" dirty="0">
                <a:solidFill>
                  <a:srgbClr val="000000"/>
                </a:solidFill>
              </a:rPr>
              <a:t>Hours of a year</a:t>
            </a:r>
            <a:endParaRPr lang="en-US" altLang="en-US" sz="1800" dirty="0"/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2647" y="4674482"/>
            <a:ext cx="4136471" cy="161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048" y="3106358"/>
            <a:ext cx="4136471" cy="161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747" y="1538235"/>
            <a:ext cx="4136471" cy="161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74482"/>
            <a:ext cx="4136471" cy="161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06358"/>
            <a:ext cx="4136471" cy="161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38235"/>
            <a:ext cx="4136471" cy="161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Rectangle 18"/>
          <p:cNvSpPr>
            <a:spLocks noChangeArrowheads="1"/>
          </p:cNvSpPr>
          <p:nvPr/>
        </p:nvSpPr>
        <p:spPr bwMode="auto">
          <a:xfrm rot="16200000">
            <a:off x="176532" y="3880688"/>
            <a:ext cx="1340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1800" dirty="0">
                <a:solidFill>
                  <a:srgbClr val="000000"/>
                </a:solidFill>
              </a:rPr>
              <a:t>Wind power</a:t>
            </a:r>
            <a:endParaRPr lang="en-US" altLang="en-US" sz="1800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 rot="16200000">
            <a:off x="367996" y="5316097"/>
            <a:ext cx="9577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1800">
                <a:solidFill>
                  <a:srgbClr val="000000"/>
                </a:solidFill>
              </a:rPr>
              <a:t>Solar PV</a:t>
            </a:r>
            <a:endParaRPr lang="en-US" altLang="en-US" sz="180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522634" y="1253851"/>
            <a:ext cx="6156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2000">
                <a:solidFill>
                  <a:srgbClr val="000000"/>
                </a:solidFill>
              </a:rPr>
              <a:t>USA</a:t>
            </a:r>
            <a:endParaRPr lang="en-US" altLang="en-US" sz="200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022572" y="1253851"/>
            <a:ext cx="70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2000">
                <a:solidFill>
                  <a:srgbClr val="000000"/>
                </a:solidFill>
              </a:rPr>
              <a:t>India</a:t>
            </a:r>
            <a:endParaRPr lang="en-US" altLang="en-US" sz="2000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633614" y="6525344"/>
            <a:ext cx="15468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1600" dirty="0" smtClean="0">
                <a:solidFill>
                  <a:srgbClr val="000000"/>
                </a:solidFill>
              </a:rPr>
              <a:t>DLR/PIK analysis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80097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061325" y="6403337"/>
            <a:ext cx="719139" cy="306633"/>
          </a:xfrm>
        </p:spPr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1081906" y="1196755"/>
            <a:ext cx="27700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2000" dirty="0">
                <a:solidFill>
                  <a:srgbClr val="000000"/>
                </a:solidFill>
              </a:rPr>
              <a:t>Residual load curve</a:t>
            </a:r>
            <a:endParaRPr lang="en-US" altLang="en-US" sz="2000" dirty="0"/>
          </a:p>
        </p:txBody>
      </p:sp>
      <p:pic>
        <p:nvPicPr>
          <p:cNvPr id="70" name="Picture 6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09" y="1508026"/>
            <a:ext cx="3198473" cy="466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475" y="1508026"/>
            <a:ext cx="3198473" cy="466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Line 3"/>
          <p:cNvSpPr>
            <a:spLocks noChangeShapeType="1"/>
          </p:cNvSpPr>
          <p:nvPr/>
        </p:nvSpPr>
        <p:spPr bwMode="auto">
          <a:xfrm flipV="1">
            <a:off x="2128740" y="5314352"/>
            <a:ext cx="5159373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3" name="Line 3"/>
          <p:cNvSpPr>
            <a:spLocks noChangeShapeType="1"/>
          </p:cNvSpPr>
          <p:nvPr/>
        </p:nvSpPr>
        <p:spPr bwMode="auto">
          <a:xfrm flipV="1">
            <a:off x="3146148" y="2465741"/>
            <a:ext cx="1692791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5877587" y="2851436"/>
            <a:ext cx="10999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 algn="ctr" eaLnBrk="1" hangingPunct="1"/>
            <a:r>
              <a:rPr lang="de-DE" altLang="en-US" sz="1400" dirty="0">
                <a:solidFill>
                  <a:srgbClr val="808080"/>
                </a:solidFill>
                <a:latin typeface="Arial" pitchFamily="34" charset="0"/>
              </a:rPr>
              <a:t>Variable</a:t>
            </a:r>
          </a:p>
          <a:p>
            <a:pPr algn="ctr" eaLnBrk="1" hangingPunct="1"/>
            <a:r>
              <a:rPr lang="de-DE" altLang="en-US" sz="1400" dirty="0">
                <a:solidFill>
                  <a:srgbClr val="808080"/>
                </a:solidFill>
                <a:latin typeface="Arial" pitchFamily="34" charset="0"/>
              </a:rPr>
              <a:t>renewables</a:t>
            </a:r>
            <a:endParaRPr lang="en-US" altLang="en-US" sz="1400" baseline="-25000" dirty="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4856518" y="3691228"/>
            <a:ext cx="1832001" cy="503453"/>
            <a:chOff x="25170154" y="13693137"/>
            <a:chExt cx="2933604" cy="1164941"/>
          </a:xfrm>
        </p:grpSpPr>
        <p:sp>
          <p:nvSpPr>
            <p:cNvPr id="68" name="Left-Right Arrow 67"/>
            <p:cNvSpPr/>
            <p:nvPr/>
          </p:nvSpPr>
          <p:spPr bwMode="auto">
            <a:xfrm>
              <a:off x="25170154" y="13693137"/>
              <a:ext cx="2845355" cy="1164941"/>
            </a:xfrm>
            <a:prstGeom prst="leftRightArrow">
              <a:avLst>
                <a:gd name="adj1" fmla="val 67538"/>
                <a:gd name="adj2" fmla="val 71296"/>
              </a:avLst>
            </a:prstGeom>
            <a:solidFill>
              <a:srgbClr val="808080">
                <a:lumMod val="40000"/>
                <a:lumOff val="60000"/>
              </a:srgbClr>
            </a:solidFill>
            <a:ln w="9525" cap="flat" cmpd="sng" algn="ctr">
              <a:solidFill>
                <a:srgbClr val="000000">
                  <a:lumMod val="75000"/>
                  <a:lumOff val="25000"/>
                </a:srgbClr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/>
          </p:spPr>
          <p:txBody>
            <a:bodyPr/>
            <a:lstStyle>
              <a:defPPr>
                <a:defRPr lang="de-DE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kern="0" baseline="-25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25218041" y="13956781"/>
              <a:ext cx="2885717" cy="6409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de-DE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9pPr>
            </a:lstStyle>
            <a:p>
              <a:pPr eaLnBrk="1" hangingPunct="1"/>
              <a:r>
                <a:rPr lang="de-DE" altLang="en-US" sz="1200" dirty="0">
                  <a:solidFill>
                    <a:srgbClr val="000000"/>
                  </a:solidFill>
                  <a:latin typeface="Arial" pitchFamily="34" charset="0"/>
                </a:rPr>
                <a:t>Reduced full-load hours</a:t>
              </a:r>
            </a:p>
          </p:txBody>
        </p:sp>
      </p:grpSp>
      <p:grpSp>
        <p:nvGrpSpPr>
          <p:cNvPr id="55" name="Group 54"/>
          <p:cNvGrpSpPr>
            <a:grpSpLocks/>
          </p:cNvGrpSpPr>
          <p:nvPr/>
        </p:nvGrpSpPr>
        <p:grpSpPr bwMode="auto">
          <a:xfrm>
            <a:off x="4837852" y="1967396"/>
            <a:ext cx="1489510" cy="465199"/>
            <a:chOff x="25453425" y="11812926"/>
            <a:chExt cx="1916238" cy="598443"/>
          </a:xfrm>
        </p:grpSpPr>
        <p:sp>
          <p:nvSpPr>
            <p:cNvPr id="66" name="Right Arrow 65"/>
            <p:cNvSpPr/>
            <p:nvPr/>
          </p:nvSpPr>
          <p:spPr bwMode="auto">
            <a:xfrm rot="9103761">
              <a:off x="25455211" y="11812926"/>
              <a:ext cx="1850984" cy="598443"/>
            </a:xfrm>
            <a:prstGeom prst="rightArrow">
              <a:avLst/>
            </a:prstGeom>
            <a:solidFill>
              <a:srgbClr val="808080">
                <a:lumMod val="40000"/>
                <a:lumOff val="60000"/>
              </a:srgbClr>
            </a:solidFill>
            <a:ln w="9525" cap="flat" cmpd="sng" algn="ctr">
              <a:solidFill>
                <a:srgbClr val="000000">
                  <a:lumMod val="75000"/>
                  <a:lumOff val="25000"/>
                </a:srgbClr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/>
          </p:spPr>
          <p:txBody>
            <a:bodyPr/>
            <a:lstStyle>
              <a:defPPr>
                <a:defRPr lang="de-DE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 baseline="-25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 rot="19899591">
              <a:off x="25453425" y="11908838"/>
              <a:ext cx="1916238" cy="356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defPPr>
                <a:defRPr lang="de-DE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9pPr>
            </a:lstStyle>
            <a:p>
              <a:pPr algn="ctr" eaLnBrk="1" hangingPunct="1"/>
              <a:r>
                <a:rPr lang="de-DE" altLang="en-US" sz="1200" dirty="0">
                  <a:solidFill>
                    <a:srgbClr val="000000"/>
                  </a:solidFill>
                  <a:latin typeface="Arial" pitchFamily="34" charset="0"/>
                </a:rPr>
                <a:t>Low capacity credit</a:t>
              </a:r>
              <a:endParaRPr lang="en-US" altLang="en-US" sz="12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7250379" y="4112005"/>
            <a:ext cx="1211740" cy="699651"/>
            <a:chOff x="28564381" y="14458976"/>
            <a:chExt cx="2143380" cy="1340048"/>
          </a:xfrm>
        </p:grpSpPr>
        <p:sp>
          <p:nvSpPr>
            <p:cNvPr id="64" name="Right Arrow 63"/>
            <p:cNvSpPr/>
            <p:nvPr/>
          </p:nvSpPr>
          <p:spPr bwMode="auto">
            <a:xfrm rot="10800000">
              <a:off x="28564381" y="14458976"/>
              <a:ext cx="2058255" cy="1340048"/>
            </a:xfrm>
            <a:prstGeom prst="rightArrow">
              <a:avLst/>
            </a:prstGeom>
            <a:solidFill>
              <a:srgbClr val="808080">
                <a:lumMod val="40000"/>
                <a:lumOff val="60000"/>
              </a:srgbClr>
            </a:solidFill>
            <a:ln w="9525" cap="flat" cmpd="sng" algn="ctr">
              <a:solidFill>
                <a:srgbClr val="000000">
                  <a:lumMod val="75000"/>
                  <a:lumOff val="25000"/>
                </a:srgbClr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/>
          </p:spPr>
          <p:txBody>
            <a:bodyPr/>
            <a:lstStyle>
              <a:defPPr>
                <a:defRPr lang="de-DE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 baseline="-25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28600306" y="14909200"/>
              <a:ext cx="210745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rIns="18000" anchor="ctr"/>
            <a:lstStyle>
              <a:defPPr>
                <a:defRPr lang="de-DE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sz="2500" kern="1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  <a:cs typeface="+mn-cs"/>
                </a:defRPr>
              </a:lvl9pPr>
            </a:lstStyle>
            <a:p>
              <a:pPr algn="ctr" eaLnBrk="1" hangingPunct="1"/>
              <a:r>
                <a:rPr lang="de-DE" altLang="en-US" sz="1200" dirty="0" smtClean="0">
                  <a:solidFill>
                    <a:srgbClr val="000000"/>
                  </a:solidFill>
                  <a:latin typeface="Arial" pitchFamily="34" charset="0"/>
                </a:rPr>
                <a:t>Curtailment</a:t>
              </a:r>
              <a:endParaRPr lang="de-DE" altLang="en-US" sz="12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4772901" y="3200754"/>
            <a:ext cx="12202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 algn="ctr" eaLnBrk="1" hangingPunct="1"/>
            <a:r>
              <a:rPr lang="de-DE" altLang="en-US" sz="1400" dirty="0">
                <a:solidFill>
                  <a:srgbClr val="808080"/>
                </a:solidFill>
                <a:latin typeface="Arial" pitchFamily="34" charset="0"/>
              </a:rPr>
              <a:t>Dispatchable</a:t>
            </a:r>
          </a:p>
          <a:p>
            <a:pPr algn="ctr" eaLnBrk="1" hangingPunct="1"/>
            <a:r>
              <a:rPr lang="de-DE" altLang="en-US" sz="1400" dirty="0">
                <a:solidFill>
                  <a:srgbClr val="808080"/>
                </a:solidFill>
                <a:latin typeface="Arial" pitchFamily="34" charset="0"/>
              </a:rPr>
              <a:t>plants</a:t>
            </a:r>
            <a:endParaRPr lang="en-US" altLang="en-US" sz="1400" baseline="-25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4734271" y="1196754"/>
            <a:ext cx="37252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2000" dirty="0">
                <a:solidFill>
                  <a:srgbClr val="000000"/>
                </a:solidFill>
              </a:rPr>
              <a:t>Residual load duration curve</a:t>
            </a:r>
            <a:endParaRPr lang="en-US" altLang="en-US" sz="2000" dirty="0"/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1268805" y="1527277"/>
            <a:ext cx="223035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1800" dirty="0">
                <a:solidFill>
                  <a:srgbClr val="000000"/>
                </a:solidFill>
              </a:rPr>
              <a:t>(25% wind power and</a:t>
            </a:r>
          </a:p>
          <a:p>
            <a:r>
              <a:rPr lang="de-DE" altLang="en-US" sz="1800" dirty="0">
                <a:solidFill>
                  <a:srgbClr val="000000"/>
                </a:solidFill>
              </a:rPr>
              <a:t>25% solar PV, India)</a:t>
            </a:r>
            <a:endParaRPr lang="en-US" altLang="en-US" sz="1800" dirty="0"/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 rot="16200000">
            <a:off x="-249121" y="3416457"/>
            <a:ext cx="20640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2000">
                <a:solidFill>
                  <a:srgbClr val="000000"/>
                </a:solidFill>
              </a:rPr>
              <a:t>Load (normalized)</a:t>
            </a:r>
            <a:endParaRPr lang="en-US" altLang="en-US" sz="2000"/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4937268" y="5818132"/>
            <a:ext cx="26510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2000">
                <a:solidFill>
                  <a:srgbClr val="000000"/>
                </a:solidFill>
              </a:rPr>
              <a:t>Hours of a year (sorted)</a:t>
            </a:r>
            <a:endParaRPr lang="en-US" altLang="en-US" sz="2000"/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1746835" y="5818131"/>
            <a:ext cx="17641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2000">
                <a:solidFill>
                  <a:srgbClr val="000000"/>
                </a:solidFill>
              </a:rPr>
              <a:t>Hours of a year</a:t>
            </a:r>
            <a:endParaRPr lang="en-US" altLang="en-US" sz="2000"/>
          </a:p>
        </p:txBody>
      </p:sp>
      <p:sp>
        <p:nvSpPr>
          <p:cNvPr id="74" name="Right Arrow 73"/>
          <p:cNvSpPr/>
          <p:nvPr/>
        </p:nvSpPr>
        <p:spPr bwMode="auto">
          <a:xfrm>
            <a:off x="3923928" y="2736648"/>
            <a:ext cx="287108" cy="2241953"/>
          </a:xfrm>
          <a:prstGeom prst="rightArrow">
            <a:avLst>
              <a:gd name="adj1" fmla="val 56427"/>
              <a:gd name="adj2" fmla="val 100000"/>
            </a:avLst>
          </a:prstGeom>
          <a:solidFill>
            <a:schemeClr val="accent5"/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 algn="ctr">
              <a:defRPr/>
            </a:pPr>
            <a:endParaRPr lang="en-US" sz="1600" baseline="-25000">
              <a:solidFill>
                <a:srgbClr val="000000"/>
              </a:solidFill>
            </a:endParaRPr>
          </a:p>
        </p:txBody>
      </p:sp>
      <p:sp>
        <p:nvSpPr>
          <p:cNvPr id="76" name="Line 3"/>
          <p:cNvSpPr>
            <a:spLocks noChangeShapeType="1"/>
          </p:cNvSpPr>
          <p:nvPr/>
        </p:nvSpPr>
        <p:spPr bwMode="auto">
          <a:xfrm flipV="1">
            <a:off x="4838940" y="3861048"/>
            <a:ext cx="2449174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7295145" y="3553852"/>
            <a:ext cx="11689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 algn="ctr" eaLnBrk="1" hangingPunct="1"/>
            <a:r>
              <a:rPr lang="de-DE" altLang="en-US" sz="1400" dirty="0" smtClean="0">
                <a:solidFill>
                  <a:srgbClr val="808080"/>
                </a:solidFill>
                <a:latin typeface="Arial" pitchFamily="34" charset="0"/>
              </a:rPr>
              <a:t>min. thermal</a:t>
            </a:r>
            <a:br>
              <a:rPr lang="de-DE" altLang="en-US" sz="1400" dirty="0" smtClean="0">
                <a:solidFill>
                  <a:srgbClr val="808080"/>
                </a:solidFill>
                <a:latin typeface="Arial" pitchFamily="34" charset="0"/>
              </a:rPr>
            </a:br>
            <a:r>
              <a:rPr lang="de-DE" altLang="en-US" sz="1400" dirty="0" smtClean="0">
                <a:solidFill>
                  <a:srgbClr val="808080"/>
                </a:solidFill>
                <a:latin typeface="Arial" pitchFamily="34" charset="0"/>
              </a:rPr>
              <a:t>generation</a:t>
            </a:r>
            <a:endParaRPr lang="en-US" altLang="en-US" sz="1400" baseline="-25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7633614" y="6525344"/>
            <a:ext cx="15468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1600" dirty="0" smtClean="0">
                <a:solidFill>
                  <a:srgbClr val="000000"/>
                </a:solidFill>
              </a:rPr>
              <a:t>DLR/PIK analysis</a:t>
            </a:r>
            <a:endParaRPr lang="en-US" altLang="en-US" sz="1600" dirty="0"/>
          </a:p>
        </p:txBody>
      </p:sp>
      <p:sp>
        <p:nvSpPr>
          <p:cNvPr id="79" name="Title 1"/>
          <p:cNvSpPr txBox="1">
            <a:spLocks/>
          </p:cNvSpPr>
          <p:nvPr/>
        </p:nvSpPr>
        <p:spPr bwMode="auto">
          <a:xfrm>
            <a:off x="358775" y="424451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en-US" sz="2400" dirty="0" smtClean="0"/>
              <a:t>Temporal matching of load and VRE supply affects the economics of VRE and the total capacity mix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414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53" grpId="0"/>
      <p:bldP spid="57" grpId="0"/>
      <p:bldP spid="58" grpId="0"/>
      <p:bldP spid="62" grpId="0"/>
      <p:bldP spid="74" grpId="0" animBg="1"/>
      <p:bldP spid="76" grpId="0" animBg="1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061325" y="6403337"/>
            <a:ext cx="719139" cy="306633"/>
          </a:xfrm>
        </p:spPr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7633614" y="6525344"/>
            <a:ext cx="15468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r>
              <a:rPr lang="de-DE" altLang="en-US" sz="1600" dirty="0" smtClean="0">
                <a:solidFill>
                  <a:srgbClr val="000000"/>
                </a:solidFill>
              </a:rPr>
              <a:t>DLR/PIK analysis</a:t>
            </a:r>
            <a:endParaRPr lang="en-US" altLang="en-US" sz="1600" dirty="0"/>
          </a:p>
        </p:txBody>
      </p:sp>
      <p:sp>
        <p:nvSpPr>
          <p:cNvPr id="79" name="Title 1"/>
          <p:cNvSpPr txBox="1">
            <a:spLocks/>
          </p:cNvSpPr>
          <p:nvPr/>
        </p:nvSpPr>
        <p:spPr bwMode="auto">
          <a:xfrm>
            <a:off x="358775" y="424451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en-US" sz="2400" dirty="0" smtClean="0"/>
              <a:t>Temporal matching of load and VRE supply affects the economics of VRE and the total capacity mix</a:t>
            </a:r>
            <a:endParaRPr lang="en-US" sz="2400" dirty="0"/>
          </a:p>
        </p:txBody>
      </p:sp>
      <p:grpSp>
        <p:nvGrpSpPr>
          <p:cNvPr id="2" name="Group 1"/>
          <p:cNvGrpSpPr/>
          <p:nvPr/>
        </p:nvGrpSpPr>
        <p:grpSpPr>
          <a:xfrm>
            <a:off x="539553" y="936676"/>
            <a:ext cx="6912767" cy="5876700"/>
            <a:chOff x="539553" y="836712"/>
            <a:chExt cx="7075213" cy="6061366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5427843" y="836712"/>
              <a:ext cx="104579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de-DE" altLang="en-US" sz="2000" dirty="0">
                  <a:solidFill>
                    <a:srgbClr val="000000"/>
                  </a:solidFill>
                </a:rPr>
                <a:t>Solar PV</a:t>
              </a:r>
              <a:endParaRPr lang="en-US" altLang="en-US" sz="2000" dirty="0"/>
            </a:p>
          </p:txBody>
        </p:sp>
        <p:sp>
          <p:nvSpPr>
            <p:cNvPr id="30" name="Rectangle 64"/>
            <p:cNvSpPr>
              <a:spLocks noChangeArrowheads="1"/>
            </p:cNvSpPr>
            <p:nvPr/>
          </p:nvSpPr>
          <p:spPr bwMode="auto">
            <a:xfrm>
              <a:off x="2502198" y="836712"/>
              <a:ext cx="74090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de-DE" altLang="en-US" sz="2000" dirty="0">
                  <a:solidFill>
                    <a:srgbClr val="000000"/>
                  </a:solidFill>
                </a:rPr>
                <a:t>Wind</a:t>
              </a:r>
              <a:endParaRPr lang="en-US" altLang="en-US" sz="2000" dirty="0"/>
            </a:p>
          </p:txBody>
        </p:sp>
        <p:sp>
          <p:nvSpPr>
            <p:cNvPr id="31" name="Rectangle 65"/>
            <p:cNvSpPr>
              <a:spLocks noChangeArrowheads="1"/>
            </p:cNvSpPr>
            <p:nvPr/>
          </p:nvSpPr>
          <p:spPr bwMode="auto">
            <a:xfrm rot="16200000">
              <a:off x="389191" y="2323029"/>
              <a:ext cx="70083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de-DE" altLang="en-US" sz="2000" dirty="0" err="1">
                  <a:solidFill>
                    <a:srgbClr val="000000"/>
                  </a:solidFill>
                </a:rPr>
                <a:t>India</a:t>
              </a:r>
              <a:endParaRPr lang="en-US" altLang="en-US" sz="2000" dirty="0"/>
            </a:p>
          </p:txBody>
        </p:sp>
        <p:sp>
          <p:nvSpPr>
            <p:cNvPr id="32" name="Rectangle 66"/>
            <p:cNvSpPr>
              <a:spLocks noChangeArrowheads="1"/>
            </p:cNvSpPr>
            <p:nvPr/>
          </p:nvSpPr>
          <p:spPr bwMode="auto">
            <a:xfrm rot="16200000">
              <a:off x="473331" y="5124724"/>
              <a:ext cx="6156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de-DE" altLang="en-US" sz="2000" dirty="0">
                  <a:solidFill>
                    <a:srgbClr val="000000"/>
                  </a:solidFill>
                </a:rPr>
                <a:t>USA</a:t>
              </a:r>
              <a:endParaRPr lang="en-US" altLang="en-US" sz="2000" dirty="0"/>
            </a:p>
          </p:txBody>
        </p:sp>
        <p:pic>
          <p:nvPicPr>
            <p:cNvPr id="33" name="Picture 8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8212" y="3751893"/>
              <a:ext cx="3048494" cy="287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4" name="Picture 8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6271" y="3751893"/>
              <a:ext cx="3048495" cy="287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8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6270" y="1101354"/>
              <a:ext cx="3048493" cy="287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8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8212" y="1101354"/>
              <a:ext cx="3048494" cy="287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Rectangle 167"/>
            <p:cNvSpPr>
              <a:spLocks noChangeArrowheads="1"/>
            </p:cNvSpPr>
            <p:nvPr/>
          </p:nvSpPr>
          <p:spPr bwMode="auto">
            <a:xfrm>
              <a:off x="1638102" y="6528746"/>
              <a:ext cx="2405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de-DE" altLang="en-US" sz="1800" dirty="0" err="1">
                  <a:solidFill>
                    <a:srgbClr val="000000"/>
                  </a:solidFill>
                </a:rPr>
                <a:t>Hours</a:t>
              </a:r>
              <a:r>
                <a:rPr lang="de-DE" altLang="en-US" sz="1800" dirty="0">
                  <a:solidFill>
                    <a:srgbClr val="000000"/>
                  </a:solidFill>
                </a:rPr>
                <a:t> </a:t>
              </a:r>
              <a:r>
                <a:rPr lang="de-DE" altLang="en-US" sz="1800" dirty="0" err="1">
                  <a:solidFill>
                    <a:srgbClr val="000000"/>
                  </a:solidFill>
                </a:rPr>
                <a:t>of</a:t>
              </a:r>
              <a:r>
                <a:rPr lang="de-DE" altLang="en-US" sz="1800" dirty="0">
                  <a:solidFill>
                    <a:srgbClr val="000000"/>
                  </a:solidFill>
                </a:rPr>
                <a:t> a </a:t>
              </a:r>
              <a:r>
                <a:rPr lang="de-DE" altLang="en-US" sz="1800" dirty="0" err="1">
                  <a:solidFill>
                    <a:srgbClr val="000000"/>
                  </a:solidFill>
                </a:rPr>
                <a:t>year</a:t>
              </a:r>
              <a:r>
                <a:rPr lang="de-DE" altLang="en-US" sz="1800" dirty="0">
                  <a:solidFill>
                    <a:srgbClr val="000000"/>
                  </a:solidFill>
                </a:rPr>
                <a:t> (</a:t>
              </a:r>
              <a:r>
                <a:rPr lang="de-DE" altLang="en-US" sz="1800" dirty="0" err="1">
                  <a:solidFill>
                    <a:srgbClr val="000000"/>
                  </a:solidFill>
                </a:rPr>
                <a:t>sorted</a:t>
              </a:r>
              <a:r>
                <a:rPr lang="de-DE" altLang="en-US" sz="1800" dirty="0">
                  <a:solidFill>
                    <a:srgbClr val="000000"/>
                  </a:solidFill>
                </a:rPr>
                <a:t>)</a:t>
              </a:r>
              <a:endParaRPr lang="en-US" altLang="en-US" sz="1800" dirty="0"/>
            </a:p>
          </p:txBody>
        </p:sp>
        <p:sp>
          <p:nvSpPr>
            <p:cNvPr id="38" name="Rectangle 168"/>
            <p:cNvSpPr>
              <a:spLocks noChangeArrowheads="1"/>
            </p:cNvSpPr>
            <p:nvPr/>
          </p:nvSpPr>
          <p:spPr bwMode="auto">
            <a:xfrm rot="16200000">
              <a:off x="1385711" y="2388751"/>
              <a:ext cx="1847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endParaRPr lang="en-US" altLang="en-US" sz="1800" dirty="0"/>
            </a:p>
          </p:txBody>
        </p:sp>
        <p:sp>
          <p:nvSpPr>
            <p:cNvPr id="39" name="Rectangle 169"/>
            <p:cNvSpPr>
              <a:spLocks noChangeArrowheads="1"/>
            </p:cNvSpPr>
            <p:nvPr/>
          </p:nvSpPr>
          <p:spPr bwMode="auto">
            <a:xfrm rot="16200000">
              <a:off x="139205" y="4240778"/>
              <a:ext cx="24328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de-DE" altLang="en-US" sz="1800" dirty="0">
                  <a:solidFill>
                    <a:srgbClr val="000000"/>
                  </a:solidFill>
                </a:rPr>
                <a:t>Residual </a:t>
              </a:r>
              <a:r>
                <a:rPr lang="de-DE" altLang="en-US" sz="1800" dirty="0" err="1">
                  <a:solidFill>
                    <a:srgbClr val="000000"/>
                  </a:solidFill>
                </a:rPr>
                <a:t>load</a:t>
              </a:r>
              <a:r>
                <a:rPr lang="de-DE" altLang="en-US" sz="1800" dirty="0">
                  <a:solidFill>
                    <a:srgbClr val="000000"/>
                  </a:solidFill>
                </a:rPr>
                <a:t>/</a:t>
              </a:r>
              <a:r>
                <a:rPr lang="de-DE" altLang="en-US" sz="1800" dirty="0" err="1">
                  <a:solidFill>
                    <a:srgbClr val="000000"/>
                  </a:solidFill>
                </a:rPr>
                <a:t>peak</a:t>
              </a:r>
              <a:r>
                <a:rPr lang="de-DE" altLang="en-US" sz="1800" dirty="0">
                  <a:solidFill>
                    <a:srgbClr val="000000"/>
                  </a:solidFill>
                </a:rPr>
                <a:t> </a:t>
              </a:r>
              <a:r>
                <a:rPr lang="de-DE" altLang="en-US" sz="1800" dirty="0" err="1">
                  <a:solidFill>
                    <a:srgbClr val="000000"/>
                  </a:solidFill>
                </a:rPr>
                <a:t>load</a:t>
              </a:r>
              <a:endParaRPr lang="en-US" altLang="en-US" sz="1800" dirty="0"/>
            </a:p>
          </p:txBody>
        </p:sp>
        <p:sp>
          <p:nvSpPr>
            <p:cNvPr id="40" name="Rectangle 170"/>
            <p:cNvSpPr>
              <a:spLocks noChangeArrowheads="1"/>
            </p:cNvSpPr>
            <p:nvPr/>
          </p:nvSpPr>
          <p:spPr bwMode="auto">
            <a:xfrm>
              <a:off x="4867854" y="6528746"/>
              <a:ext cx="2405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5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r>
                <a:rPr lang="de-DE" altLang="en-US" sz="1800" dirty="0" err="1">
                  <a:solidFill>
                    <a:srgbClr val="000000"/>
                  </a:solidFill>
                </a:rPr>
                <a:t>Hours</a:t>
              </a:r>
              <a:r>
                <a:rPr lang="de-DE" altLang="en-US" sz="1800" dirty="0">
                  <a:solidFill>
                    <a:srgbClr val="000000"/>
                  </a:solidFill>
                </a:rPr>
                <a:t> </a:t>
              </a:r>
              <a:r>
                <a:rPr lang="de-DE" altLang="en-US" sz="1800" dirty="0" err="1">
                  <a:solidFill>
                    <a:srgbClr val="000000"/>
                  </a:solidFill>
                </a:rPr>
                <a:t>of</a:t>
              </a:r>
              <a:r>
                <a:rPr lang="de-DE" altLang="en-US" sz="1800" dirty="0">
                  <a:solidFill>
                    <a:srgbClr val="000000"/>
                  </a:solidFill>
                </a:rPr>
                <a:t> a </a:t>
              </a:r>
              <a:r>
                <a:rPr lang="de-DE" altLang="en-US" sz="1800" dirty="0" err="1">
                  <a:solidFill>
                    <a:srgbClr val="000000"/>
                  </a:solidFill>
                </a:rPr>
                <a:t>year</a:t>
              </a:r>
              <a:r>
                <a:rPr lang="de-DE" altLang="en-US" sz="1800" dirty="0">
                  <a:solidFill>
                    <a:srgbClr val="000000"/>
                  </a:solidFill>
                </a:rPr>
                <a:t> (</a:t>
              </a:r>
              <a:r>
                <a:rPr lang="de-DE" altLang="en-US" sz="1800" dirty="0" err="1">
                  <a:solidFill>
                    <a:srgbClr val="000000"/>
                  </a:solidFill>
                </a:rPr>
                <a:t>sorted</a:t>
              </a:r>
              <a:r>
                <a:rPr lang="de-DE" altLang="en-US" sz="1800" dirty="0">
                  <a:solidFill>
                    <a:srgbClr val="000000"/>
                  </a:solidFill>
                </a:rPr>
                <a:t>)</a:t>
              </a:r>
              <a:endParaRPr lang="en-US" alt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2639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061325" y="6517495"/>
            <a:ext cx="719139" cy="306633"/>
          </a:xfrm>
        </p:spPr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75" name="Title 1"/>
          <p:cNvSpPr txBox="1">
            <a:spLocks/>
          </p:cNvSpPr>
          <p:nvPr/>
        </p:nvSpPr>
        <p:spPr bwMode="auto">
          <a:xfrm>
            <a:off x="274137" y="568467"/>
            <a:ext cx="8590964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en-US" sz="2400" dirty="0"/>
              <a:t>Temporal matching of load and VRE supply affects the economics of VRE and the residual capacity </a:t>
            </a:r>
            <a:r>
              <a:rPr lang="en-US" sz="2400" dirty="0" smtClean="0"/>
              <a:t>mix</a:t>
            </a:r>
          </a:p>
          <a:p>
            <a:pPr lvl="0"/>
            <a:endParaRPr lang="en-US" sz="1200" dirty="0" smtClean="0"/>
          </a:p>
          <a:p>
            <a:pPr lvl="0"/>
            <a:r>
              <a:rPr lang="en-US" sz="2000" b="0" dirty="0" smtClean="0">
                <a:sym typeface="Wingdings" panose="05000000000000000000" pitchFamily="2" charset="2"/>
              </a:rPr>
              <a:t> affects marginal value of VRE and total system costs at high VRE shares even if the system was perfectly flexible</a:t>
            </a:r>
            <a:endParaRPr lang="en-US" sz="2000" b="0" dirty="0"/>
          </a:p>
        </p:txBody>
      </p:sp>
      <p:pic>
        <p:nvPicPr>
          <p:cNvPr id="26" name="Grafi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3317" y="2607054"/>
            <a:ext cx="3315147" cy="282242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27" name="Textfeld 13"/>
          <p:cNvSpPr txBox="1"/>
          <p:nvPr/>
        </p:nvSpPr>
        <p:spPr>
          <a:xfrm rot="16200000">
            <a:off x="4605704" y="3674035"/>
            <a:ext cx="143546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Profile </a:t>
            </a:r>
            <a:r>
              <a:rPr lang="de-DE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Grafik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429" y="2630733"/>
            <a:ext cx="4258442" cy="340963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30" name="Grafik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040" y="2642659"/>
            <a:ext cx="4258442" cy="340243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33" name="Inhaltsplatzhalter 2"/>
          <p:cNvSpPr txBox="1">
            <a:spLocks/>
          </p:cNvSpPr>
          <p:nvPr/>
        </p:nvSpPr>
        <p:spPr bwMode="auto">
          <a:xfrm>
            <a:off x="265040" y="6085987"/>
            <a:ext cx="4294830" cy="258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marL="166688" indent="-166688" algn="l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2288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2pPr>
            <a:lvl3pPr marL="890588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255713" indent="-1857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-"/>
              <a:defRPr>
                <a:solidFill>
                  <a:schemeClr val="tx1"/>
                </a:solidFill>
                <a:latin typeface="+mn-lt"/>
              </a:defRPr>
            </a:lvl4pPr>
            <a:lvl5pPr marL="161131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068513" indent="-1762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525713" indent="-1762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2982913" indent="-1762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440113" indent="-1762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buClr>
                <a:srgbClr val="FF9900"/>
              </a:buClr>
              <a:buNone/>
            </a:pP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de-DE" sz="1000" dirty="0" err="1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updated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Hirth (2013): Market </a:t>
            </a:r>
            <a:r>
              <a:rPr lang="de-DE" sz="1000" dirty="0" err="1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de-DE" sz="1000" dirty="0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Parameters </a:t>
            </a:r>
            <a:r>
              <a:rPr lang="de-DE" sz="1000" dirty="0" err="1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de-DE" sz="1000" dirty="0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CO2 </a:t>
            </a:r>
            <a:r>
              <a:rPr lang="de-DE" sz="1000" dirty="0" err="1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– 100 €/t</a:t>
            </a:r>
            <a:r>
              <a:rPr lang="de-DE" sz="1000" dirty="0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Flexible </a:t>
            </a:r>
            <a:r>
              <a:rPr lang="de-DE" sz="1000" dirty="0" err="1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ancillary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000" dirty="0" err="1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provision</a:t>
            </a:r>
            <a:r>
              <a:rPr lang="de-DE" sz="1000" dirty="0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Zero 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double </a:t>
            </a:r>
            <a:r>
              <a:rPr lang="de-DE" sz="1000" dirty="0" err="1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interconnector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000" dirty="0" err="1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de-DE" sz="1000" dirty="0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Flexible 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CHP </a:t>
            </a:r>
            <a:r>
              <a:rPr lang="de-DE" sz="1000" dirty="0" err="1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plants</a:t>
            </a:r>
            <a:r>
              <a:rPr lang="de-DE" sz="1000" dirty="0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Zero 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double </a:t>
            </a:r>
            <a:r>
              <a:rPr lang="de-DE" sz="1000" dirty="0" err="1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storage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000" dirty="0" err="1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de-DE" sz="1000" dirty="0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Double </a:t>
            </a:r>
            <a:r>
              <a:rPr lang="de-DE" sz="1000" dirty="0" err="1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fuel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000" dirty="0" err="1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de-DE" sz="10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000" dirty="0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br>
              <a:rPr lang="de-DE" sz="1000" dirty="0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000" dirty="0">
              <a:solidFill>
                <a:srgbClr val="FFFFFF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AutoShape 14"/>
          <p:cNvSpPr>
            <a:spLocks noChangeArrowheads="1"/>
          </p:cNvSpPr>
          <p:nvPr/>
        </p:nvSpPr>
        <p:spPr bwMode="auto">
          <a:xfrm rot="1986794">
            <a:off x="3644288" y="2570925"/>
            <a:ext cx="1266061" cy="4557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xtLst/>
        </p:spPr>
        <p:txBody>
          <a:bodyPr lIns="72000" rIns="72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</a:rPr>
              <a:t>EMMA model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400" kern="0" dirty="0" smtClean="0">
                <a:solidFill>
                  <a:srgbClr val="FFFFFF">
                    <a:lumMod val="50000"/>
                  </a:srgbClr>
                </a:solidFill>
              </a:rPr>
              <a:t>Europe</a:t>
            </a:r>
            <a:endParaRPr kumimoji="0" lang="de-DE" sz="1400" b="0" i="0" u="none" strike="noStrike" kern="0" cap="none" spc="0" normalizeH="0" baseline="0" noProof="0" dirty="0" smtClean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36" name="Abgerundetes Rechteck 9"/>
          <p:cNvSpPr/>
          <p:nvPr/>
        </p:nvSpPr>
        <p:spPr bwMode="auto">
          <a:xfrm>
            <a:off x="254154" y="1670950"/>
            <a:ext cx="2645061" cy="928910"/>
          </a:xfrm>
          <a:prstGeom prst="roundRect">
            <a:avLst>
              <a:gd name="adj" fmla="val 5430"/>
            </a:avLst>
          </a:prstGeom>
          <a:noFill/>
          <a:ln>
            <a:noFill/>
          </a:ln>
          <a:effectLst/>
          <a:extLst/>
        </p:spPr>
        <p:txBody>
          <a:bodyPr vert="horz" wrap="square" lIns="72000" tIns="36000" rIns="36000" bIns="36000" numCol="1" rtlCol="0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Factor =</a:t>
            </a:r>
            <a:br>
              <a:rPr lang="de-DE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marginal value/ </a:t>
            </a:r>
            <a:br>
              <a:rPr lang="de-DE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electricity price</a:t>
            </a:r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AutoShape 14"/>
          <p:cNvSpPr>
            <a:spLocks noChangeArrowheads="1"/>
          </p:cNvSpPr>
          <p:nvPr/>
        </p:nvSpPr>
        <p:spPr bwMode="auto">
          <a:xfrm rot="1986794">
            <a:off x="7820752" y="2627832"/>
            <a:ext cx="1266061" cy="4557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xtLst/>
        </p:spPr>
        <p:txBody>
          <a:bodyPr lIns="72000" rIns="72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</a:rPr>
              <a:t>model review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400" kern="0" dirty="0" smtClean="0">
                <a:solidFill>
                  <a:srgbClr val="FFFFFF">
                    <a:lumMod val="50000"/>
                  </a:srgbClr>
                </a:solidFill>
              </a:rPr>
              <a:t>Europe/US</a:t>
            </a:r>
            <a:endParaRPr kumimoji="0" lang="de-DE" sz="1400" b="0" i="0" u="none" strike="noStrike" kern="0" cap="none" spc="0" normalizeH="0" baseline="0" noProof="0" dirty="0" smtClean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39" name="Inhaltsplatzhalter 2"/>
          <p:cNvSpPr txBox="1">
            <a:spLocks/>
          </p:cNvSpPr>
          <p:nvPr/>
        </p:nvSpPr>
        <p:spPr bwMode="auto">
          <a:xfrm>
            <a:off x="5433317" y="5651032"/>
            <a:ext cx="3459163" cy="258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marL="166688" indent="-166688" algn="l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2288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2pPr>
            <a:lvl3pPr marL="890588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255713" indent="-1857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-"/>
              <a:defRPr>
                <a:solidFill>
                  <a:schemeClr val="tx1"/>
                </a:solidFill>
                <a:latin typeface="+mn-lt"/>
              </a:defRPr>
            </a:lvl4pPr>
            <a:lvl5pPr marL="1611313" indent="-1762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068513" indent="-1762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525713" indent="-1762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2982913" indent="-1762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440113" indent="-1762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buClr>
                <a:srgbClr val="FF9900"/>
              </a:buClr>
              <a:buNone/>
            </a:pPr>
            <a:r>
              <a:rPr lang="de-DE" sz="12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de-DE" sz="1200" dirty="0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Hirth, Ueckerdt, Edenhofer </a:t>
            </a:r>
            <a:r>
              <a:rPr lang="de-DE" sz="1200" dirty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1200" dirty="0" smtClean="0">
                <a:solidFill>
                  <a:srgbClr val="FFFFFF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2015)</a:t>
            </a:r>
            <a:endParaRPr lang="en-US" sz="1200" dirty="0">
              <a:solidFill>
                <a:srgbClr val="FFFFFF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85582" y="5957522"/>
            <a:ext cx="3878906" cy="927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More flexibility measures/integration options can mitigate this effect, however, the effect needs to be modeled.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33317" y="1670950"/>
            <a:ext cx="31711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Profile costs</a:t>
            </a:r>
            <a:br>
              <a:rPr lang="de-D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de-DE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(by comparing VRE to a benchmark technology that is not variable)</a:t>
            </a:r>
            <a:endParaRPr lang="en-US" dirty="0"/>
          </a:p>
        </p:txBody>
      </p:sp>
      <p:sp>
        <p:nvSpPr>
          <p:cNvPr id="43" name="Right Arrow 42"/>
          <p:cNvSpPr/>
          <p:nvPr/>
        </p:nvSpPr>
        <p:spPr bwMode="auto">
          <a:xfrm>
            <a:off x="4645144" y="1661688"/>
            <a:ext cx="326756" cy="952769"/>
          </a:xfrm>
          <a:prstGeom prst="rightArrow">
            <a:avLst>
              <a:gd name="adj1" fmla="val 56427"/>
              <a:gd name="adj2" fmla="val 100000"/>
            </a:avLst>
          </a:prstGeom>
          <a:solidFill>
            <a:schemeClr val="accent5"/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/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5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pPr algn="ctr">
              <a:defRPr/>
            </a:pPr>
            <a:endParaRPr lang="en-US" sz="1600" baseline="-25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6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3" grpId="0"/>
      <p:bldP spid="34" grpId="0" animBg="1"/>
      <p:bldP spid="36" grpId="0"/>
      <p:bldP spid="38" grpId="0" animBg="1"/>
      <p:bldP spid="39" grpId="0"/>
      <p:bldP spid="4" grpId="0"/>
      <p:bldP spid="5" grpId="0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65FDF4-D2FE-483D-8AFC-13EC22B32FDB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58775" y="424451"/>
            <a:ext cx="8421688" cy="48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0872A6"/>
                </a:solidFill>
                <a:latin typeface="ITC Avant Garde Gothic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5pPr>
            <a:lvl6pPr marL="511761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6pPr>
            <a:lvl7pPr marL="1023523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7pPr>
            <a:lvl8pPr marL="1535285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8pPr>
            <a:lvl9pPr marL="2047046" algn="l" rtl="0" fontAlgn="base"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E10019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de-DE" sz="2000" dirty="0" smtClean="0"/>
              <a:t>Improving long-term energy models</a:t>
            </a:r>
            <a:endParaRPr lang="en-US" sz="2000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341020"/>
              </p:ext>
            </p:extLst>
          </p:nvPr>
        </p:nvGraphicFramePr>
        <p:xfrm>
          <a:off x="251520" y="1412776"/>
          <a:ext cx="8640960" cy="2484120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296144"/>
                <a:gridCol w="3744416"/>
                <a:gridCol w="3600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Generation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(+ load, DSM and storage)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Networks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(T&amp;D)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rgbClr val="3C8C9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Adequacy 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 firm capacity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Sufficient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and reliable transport and distribution c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apacity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Security</a:t>
                      </a:r>
                      <a:endParaRPr lang="en-US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3C8C9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Flexibility of the system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 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Voltage control capability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Robustness to contingency including stability</a:t>
                      </a:r>
                    </a:p>
                  </a:txBody>
                  <a:tcPr anchor="ctr">
                    <a:solidFill>
                      <a:srgbClr val="BBE0E3"/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1516" y="4450780"/>
            <a:ext cx="8590964" cy="10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83821" indent="-38382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1612" indent="-319851" algn="l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1279403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  <a:cs typeface="+mn-cs"/>
              </a:defRPr>
            </a:lvl3pPr>
            <a:lvl4pPr marL="1791165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302926" indent="-255881" algn="l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814688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32645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838210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49972" indent="-255881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0" indent="0">
              <a:spcAft>
                <a:spcPts val="1000"/>
              </a:spcAft>
              <a:buNone/>
            </a:pPr>
            <a:r>
              <a:rPr lang="en-US" sz="1800" dirty="0" smtClean="0">
                <a:sym typeface="Wingdings" panose="05000000000000000000" pitchFamily="2" charset="2"/>
              </a:rPr>
              <a:t>There </a:t>
            </a:r>
            <a:r>
              <a:rPr lang="en-US" sz="1800" dirty="0">
                <a:sym typeface="Wingdings" panose="05000000000000000000" pitchFamily="2" charset="2"/>
              </a:rPr>
              <a:t>are </a:t>
            </a:r>
            <a:r>
              <a:rPr lang="en-US" sz="1800" dirty="0"/>
              <a:t>4 approaches to account for </a:t>
            </a:r>
            <a:r>
              <a:rPr lang="en-US" sz="1800" dirty="0" smtClean="0"/>
              <a:t>different VRE </a:t>
            </a:r>
            <a:r>
              <a:rPr lang="en-US" sz="1800" dirty="0"/>
              <a:t>impacts in long-term </a:t>
            </a:r>
            <a:r>
              <a:rPr lang="en-US" sz="1800" dirty="0" smtClean="0"/>
              <a:t>models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20656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734665" y="3885539"/>
            <a:ext cx="2757215" cy="1847717"/>
            <a:chOff x="5090" y="204779"/>
            <a:chExt cx="2109003" cy="1534962"/>
          </a:xfrm>
          <a:solidFill>
            <a:srgbClr val="3C8C93"/>
          </a:solidFill>
        </p:grpSpPr>
        <p:sp>
          <p:nvSpPr>
            <p:cNvPr id="43" name="Rounded Rectangle 42"/>
            <p:cNvSpPr/>
            <p:nvPr/>
          </p:nvSpPr>
          <p:spPr>
            <a:xfrm>
              <a:off x="5090" y="204779"/>
              <a:ext cx="2109003" cy="153496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ounded Rectangle 5"/>
            <p:cNvSpPr/>
            <p:nvPr/>
          </p:nvSpPr>
          <p:spPr>
            <a:xfrm>
              <a:off x="80034" y="279723"/>
              <a:ext cx="1959115" cy="138507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/>
                <a:t>Long-term</a:t>
              </a:r>
              <a:br>
                <a:rPr lang="en-US" sz="1800" b="1" kern="1200" dirty="0" smtClean="0"/>
              </a:br>
              <a:r>
                <a:rPr lang="en-US" sz="1800" b="1" kern="1200" dirty="0" smtClean="0"/>
                <a:t>planning models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b="1" kern="1200" dirty="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668-451D-4787-ABCC-D7C16DE057F4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4096" y="5859850"/>
            <a:ext cx="8612360" cy="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911150" y="5940569"/>
            <a:ext cx="10139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1year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79735" y="5940569"/>
            <a:ext cx="8679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5years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31931" y="1404065"/>
            <a:ext cx="0" cy="496321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256184" y="5940569"/>
            <a:ext cx="4677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666789" y="5940569"/>
            <a:ext cx="10029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days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377120" y="5211778"/>
            <a:ext cx="1299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Temporal</a:t>
            </a:r>
            <a:br>
              <a:rPr lang="en-US" b="1" dirty="0" smtClean="0"/>
            </a:br>
            <a:r>
              <a:rPr lang="en-US" b="1" dirty="0" smtClean="0"/>
              <a:t>resolution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>
          <a:xfrm>
            <a:off x="4702027" y="5940569"/>
            <a:ext cx="11643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hours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898707" y="5940569"/>
            <a:ext cx="1325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58844" y="5940569"/>
            <a:ext cx="662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23528" y="117793"/>
            <a:ext cx="8456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800" b="1">
                <a:solidFill>
                  <a:srgbClr val="0872A6"/>
                </a:solidFill>
                <a:latin typeface="Calibri" pitchFamily="34" charset="0"/>
              </a:defRPr>
            </a:lvl1pPr>
          </a:lstStyle>
          <a:p>
            <a:pPr>
              <a:spcAft>
                <a:spcPts val="1000"/>
              </a:spcAft>
            </a:pPr>
            <a:r>
              <a:rPr lang="de-DE" sz="2200" dirty="0"/>
              <a:t>4</a:t>
            </a:r>
            <a:r>
              <a:rPr lang="de-DE" sz="2200" dirty="0" smtClean="0"/>
              <a:t> approaches to account for VRE impacts in long-term planning models</a:t>
            </a:r>
            <a:endParaRPr lang="de-DE" sz="2200" dirty="0"/>
          </a:p>
        </p:txBody>
      </p:sp>
      <p:sp>
        <p:nvSpPr>
          <p:cNvPr id="45" name="Rounded Rectangle 6"/>
          <p:cNvSpPr/>
          <p:nvPr/>
        </p:nvSpPr>
        <p:spPr>
          <a:xfrm>
            <a:off x="2228578" y="548680"/>
            <a:ext cx="7527998" cy="11530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500" kern="1200" dirty="0" smtClean="0">
              <a:solidFill>
                <a:schemeClr val="tx1"/>
              </a:solidFill>
            </a:endParaRP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Directly increasing the temporal </a:t>
            </a:r>
            <a:r>
              <a:rPr lang="en-US" dirty="0" smtClean="0">
                <a:solidFill>
                  <a:schemeClr val="tx1"/>
                </a:solidFill>
              </a:rPr>
              <a:t>resolution</a:t>
            </a: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Restructuring </a:t>
            </a:r>
            <a:r>
              <a:rPr lang="en-US" dirty="0">
                <a:solidFill>
                  <a:schemeClr val="tx1"/>
                </a:solidFill>
              </a:rPr>
              <a:t>time to capture </a:t>
            </a:r>
            <a:r>
              <a:rPr lang="en-US" dirty="0" smtClean="0">
                <a:solidFill>
                  <a:schemeClr val="tx1"/>
                </a:solidFill>
              </a:rPr>
              <a:t>variability/flexibility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>
                <a:solidFill>
                  <a:schemeClr val="tx1"/>
                </a:solidFill>
              </a:rPr>
              <a:t>a low temporal resolution</a:t>
            </a: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Using a </a:t>
            </a:r>
            <a:r>
              <a:rPr lang="en-US" dirty="0" smtClean="0">
                <a:solidFill>
                  <a:schemeClr val="tx1"/>
                </a:solidFill>
              </a:rPr>
              <a:t>highly resolved model e.g. a production </a:t>
            </a:r>
            <a:r>
              <a:rPr lang="en-US" dirty="0">
                <a:solidFill>
                  <a:schemeClr val="tx1"/>
                </a:solidFill>
              </a:rPr>
              <a:t>cost </a:t>
            </a:r>
            <a:r>
              <a:rPr lang="en-US" dirty="0" smtClean="0">
                <a:solidFill>
                  <a:schemeClr val="tx1"/>
                </a:solidFill>
              </a:rPr>
              <a:t>model</a:t>
            </a: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Additional </a:t>
            </a:r>
            <a:r>
              <a:rPr lang="en-US" dirty="0">
                <a:solidFill>
                  <a:schemeClr val="tx1"/>
                </a:solidFill>
              </a:rPr>
              <a:t>constraints that account for variability or flexibility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1560" y="1620089"/>
            <a:ext cx="12074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Spatial resolution</a:t>
            </a:r>
            <a:endParaRPr lang="en-US" b="1" dirty="0"/>
          </a:p>
        </p:txBody>
      </p:sp>
      <p:sp>
        <p:nvSpPr>
          <p:cNvPr id="36" name="Rectangle 35"/>
          <p:cNvSpPr/>
          <p:nvPr/>
        </p:nvSpPr>
        <p:spPr>
          <a:xfrm>
            <a:off x="-28721" y="1772816"/>
            <a:ext cx="1013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Grid</a:t>
            </a:r>
            <a:br>
              <a:rPr lang="en-US" sz="1400" dirty="0" smtClean="0"/>
            </a:br>
            <a:r>
              <a:rPr lang="en-US" sz="1400" dirty="0" smtClean="0"/>
              <a:t>lines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-81224" y="5085184"/>
            <a:ext cx="1013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power</a:t>
            </a:r>
            <a:br>
              <a:rPr lang="en-US" sz="1400" dirty="0" smtClean="0"/>
            </a:br>
            <a:r>
              <a:rPr lang="en-US" sz="1400" dirty="0" smtClean="0"/>
              <a:t>system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895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 56"/>
          <p:cNvSpPr/>
          <p:nvPr/>
        </p:nvSpPr>
        <p:spPr>
          <a:xfrm>
            <a:off x="755577" y="2996952"/>
            <a:ext cx="3528391" cy="2705240"/>
          </a:xfrm>
          <a:prstGeom prst="roundRect">
            <a:avLst>
              <a:gd name="adj" fmla="val 1667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6" name="Rounded Rectangle 55"/>
          <p:cNvSpPr/>
          <p:nvPr/>
        </p:nvSpPr>
        <p:spPr>
          <a:xfrm>
            <a:off x="2163783" y="686848"/>
            <a:ext cx="5326295" cy="351374"/>
          </a:xfrm>
          <a:prstGeom prst="roundRect">
            <a:avLst/>
          </a:prstGeom>
          <a:ln>
            <a:noFill/>
          </a:ln>
          <a:effectLst/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DA668-451D-4787-ABCC-D7C16DE057F4}" type="slidenum">
              <a:rPr lang="en-US" smtClean="0"/>
              <a:t>9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4096" y="5859850"/>
            <a:ext cx="8612360" cy="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911150" y="5940569"/>
            <a:ext cx="10139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1year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79735" y="5940569"/>
            <a:ext cx="8679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5years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31931" y="1404065"/>
            <a:ext cx="0" cy="496321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256184" y="5940569"/>
            <a:ext cx="4677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666789" y="5940569"/>
            <a:ext cx="10029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days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377120" y="5211778"/>
            <a:ext cx="1299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Temporal</a:t>
            </a:r>
            <a:br>
              <a:rPr lang="en-US" b="1" dirty="0" smtClean="0"/>
            </a:br>
            <a:r>
              <a:rPr lang="en-US" b="1" dirty="0" smtClean="0"/>
              <a:t>resolution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>
          <a:xfrm>
            <a:off x="4702027" y="5940569"/>
            <a:ext cx="11643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hours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898707" y="5940569"/>
            <a:ext cx="1325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minutes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58844" y="5940569"/>
            <a:ext cx="662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ms</a:t>
            </a:r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1672383" y="3120256"/>
            <a:ext cx="1252736" cy="694184"/>
          </a:xfrm>
          <a:prstGeom prst="up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Up Arrow 58"/>
          <p:cNvSpPr/>
          <p:nvPr/>
        </p:nvSpPr>
        <p:spPr>
          <a:xfrm rot="5400000">
            <a:off x="3272408" y="4410150"/>
            <a:ext cx="1252736" cy="694184"/>
          </a:xfrm>
          <a:prstGeom prst="up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6"/>
          <p:cNvSpPr/>
          <p:nvPr/>
        </p:nvSpPr>
        <p:spPr>
          <a:xfrm>
            <a:off x="2228578" y="548680"/>
            <a:ext cx="7527998" cy="11530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en-US" sz="500" kern="1200" dirty="0" smtClean="0">
              <a:solidFill>
                <a:schemeClr val="tx1"/>
              </a:solidFill>
            </a:endParaRP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Directly increasing the </a:t>
            </a:r>
            <a:r>
              <a:rPr lang="en-US" dirty="0" smtClean="0">
                <a:solidFill>
                  <a:schemeClr val="tx1"/>
                </a:solidFill>
              </a:rPr>
              <a:t>temporal and spatial resolution</a:t>
            </a: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Restructuring </a:t>
            </a:r>
            <a:r>
              <a:rPr lang="en-US" dirty="0">
                <a:solidFill>
                  <a:schemeClr val="tx1"/>
                </a:solidFill>
              </a:rPr>
              <a:t>time to capture </a:t>
            </a:r>
            <a:r>
              <a:rPr lang="en-US" dirty="0" smtClean="0">
                <a:solidFill>
                  <a:schemeClr val="tx1"/>
                </a:solidFill>
              </a:rPr>
              <a:t>variability/flexibility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>
                <a:solidFill>
                  <a:schemeClr val="tx1"/>
                </a:solidFill>
              </a:rPr>
              <a:t>a low temporal resolution</a:t>
            </a:r>
          </a:p>
          <a:p>
            <a:pPr marL="23495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Using a highly resolved model e.g. a production cost </a:t>
            </a:r>
            <a:r>
              <a:rPr lang="en-US" dirty="0" smtClean="0">
                <a:solidFill>
                  <a:schemeClr val="tx1"/>
                </a:solidFill>
              </a:rPr>
              <a:t>model</a:t>
            </a:r>
          </a:p>
          <a:p>
            <a:pPr marL="234950" lvl="0" indent="-234950" defTabSz="800100">
              <a:lnSpc>
                <a:spcPct val="9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Additional </a:t>
            </a:r>
            <a:r>
              <a:rPr lang="en-US" dirty="0">
                <a:solidFill>
                  <a:schemeClr val="tx1"/>
                </a:solidFill>
              </a:rPr>
              <a:t>constraints that account for variability or flexibility</a:t>
            </a:r>
            <a:endParaRPr lang="de-DE" dirty="0" smtClean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1560" y="1620089"/>
            <a:ext cx="12074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Spatial resolution</a:t>
            </a:r>
            <a:endParaRPr lang="en-US" b="1" dirty="0"/>
          </a:p>
        </p:txBody>
      </p:sp>
      <p:sp>
        <p:nvSpPr>
          <p:cNvPr id="36" name="Rectangle 35"/>
          <p:cNvSpPr/>
          <p:nvPr/>
        </p:nvSpPr>
        <p:spPr>
          <a:xfrm>
            <a:off x="-28721" y="1772816"/>
            <a:ext cx="1013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Grid</a:t>
            </a:r>
            <a:br>
              <a:rPr lang="en-US" sz="1400" dirty="0" smtClean="0"/>
            </a:br>
            <a:r>
              <a:rPr lang="en-US" sz="1400" dirty="0" smtClean="0"/>
              <a:t>lines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-81224" y="5085184"/>
            <a:ext cx="1013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power</a:t>
            </a:r>
            <a:br>
              <a:rPr lang="en-US" sz="1400" dirty="0" smtClean="0"/>
            </a:br>
            <a:r>
              <a:rPr lang="en-US" sz="1400" dirty="0" smtClean="0"/>
              <a:t>system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323528" y="117793"/>
            <a:ext cx="84569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800" b="1">
                <a:solidFill>
                  <a:srgbClr val="0872A6"/>
                </a:solidFill>
                <a:latin typeface="Calibri" pitchFamily="34" charset="0"/>
              </a:defRPr>
            </a:lvl1pPr>
          </a:lstStyle>
          <a:p>
            <a:pPr>
              <a:spcAft>
                <a:spcPts val="1000"/>
              </a:spcAft>
            </a:pPr>
            <a:r>
              <a:rPr lang="de-DE" sz="2200" dirty="0"/>
              <a:t>4</a:t>
            </a:r>
            <a:r>
              <a:rPr lang="de-DE" sz="2200" dirty="0" smtClean="0"/>
              <a:t> approaches to account for VRE impacts in long-term planning models</a:t>
            </a:r>
            <a:endParaRPr lang="de-DE" sz="22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34665" y="3885539"/>
            <a:ext cx="2757215" cy="1847717"/>
            <a:chOff x="5090" y="204779"/>
            <a:chExt cx="2109003" cy="1534962"/>
          </a:xfrm>
          <a:solidFill>
            <a:srgbClr val="3C8C93"/>
          </a:solidFill>
        </p:grpSpPr>
        <p:sp>
          <p:nvSpPr>
            <p:cNvPr id="31" name="Rounded Rectangle 30"/>
            <p:cNvSpPr/>
            <p:nvPr/>
          </p:nvSpPr>
          <p:spPr>
            <a:xfrm>
              <a:off x="5090" y="204779"/>
              <a:ext cx="2109003" cy="153496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ounded Rectangle 5"/>
            <p:cNvSpPr/>
            <p:nvPr/>
          </p:nvSpPr>
          <p:spPr>
            <a:xfrm>
              <a:off x="80034" y="279723"/>
              <a:ext cx="1959115" cy="138507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dirty="0" smtClean="0"/>
                <a:t>Long-term</a:t>
              </a:r>
              <a:br>
                <a:rPr lang="en-US" sz="1800" b="1" kern="1200" dirty="0" smtClean="0"/>
              </a:br>
              <a:r>
                <a:rPr lang="en-US" sz="1800" b="1" kern="1200" dirty="0" smtClean="0"/>
                <a:t>planning models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843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8B11677A7B9D428938D0D73AE83475" ma:contentTypeVersion="0" ma:contentTypeDescription="Create a new document." ma:contentTypeScope="" ma:versionID="0e8fe849a9a3d8079c65f4801b737e8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345E26-BAC9-47CC-AC35-2632352A3B5B}">
  <ds:schemaRefs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32628D9-ADE5-430F-9953-058661C9F55F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636805F6-CB52-4FF6-A634-180897EA4C1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61963D9-7ECD-45E0-AB15-41285DDE26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76121</TotalTime>
  <Words>1652</Words>
  <Application>Microsoft Office PowerPoint</Application>
  <PresentationFormat>On-screen Show (4:3)</PresentationFormat>
  <Paragraphs>351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ＭＳ Ｐゴシック</vt:lpstr>
      <vt:lpstr>Arial</vt:lpstr>
      <vt:lpstr>Calibri</vt:lpstr>
      <vt:lpstr>ITC Avant Garde Gothic</vt:lpstr>
      <vt:lpstr>Times New Roman</vt:lpstr>
      <vt:lpstr>Wingdings</vt:lpstr>
      <vt:lpstr>Standarddesign</vt:lpstr>
      <vt:lpstr>Approaches to improve long-term models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Office</dc:creator>
  <cp:lastModifiedBy>Falko Ueckerdt</cp:lastModifiedBy>
  <cp:revision>2494</cp:revision>
  <cp:lastPrinted>2015-02-09T16:38:38Z</cp:lastPrinted>
  <dcterms:created xsi:type="dcterms:W3CDTF">2010-01-06T11:15:24Z</dcterms:created>
  <dcterms:modified xsi:type="dcterms:W3CDTF">2015-04-07T13:42:48Z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0x010100A78B11677A7B9D428938D0D73AE83475</vt:lpwstr>
  </property>
  <property fmtid="{D5CDD505-2E9C-101B-9397-08002B2CF9AE}" pid="3" name="Order">
    <vt:r8>441300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</Properties>
</file>