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60" r:id="rId5"/>
    <p:sldMasterId id="2147483758" r:id="rId6"/>
  </p:sldMasterIdLst>
  <p:notesMasterIdLst>
    <p:notesMasterId r:id="rId19"/>
  </p:notesMasterIdLst>
  <p:handoutMasterIdLst>
    <p:handoutMasterId r:id="rId20"/>
  </p:handoutMasterIdLst>
  <p:sldIdLst>
    <p:sldId id="256" r:id="rId7"/>
    <p:sldId id="283" r:id="rId8"/>
    <p:sldId id="273" r:id="rId9"/>
    <p:sldId id="274" r:id="rId10"/>
    <p:sldId id="278" r:id="rId11"/>
    <p:sldId id="276" r:id="rId12"/>
    <p:sldId id="280" r:id="rId13"/>
    <p:sldId id="281" r:id="rId14"/>
    <p:sldId id="282" r:id="rId15"/>
    <p:sldId id="279" r:id="rId16"/>
    <p:sldId id="261" r:id="rId17"/>
    <p:sldId id="277" r:id="rId18"/>
  </p:sldIdLst>
  <p:sldSz cx="9906000" cy="6858000" type="A4"/>
  <p:notesSz cx="7102475" cy="10234613"/>
  <p:custDataLst>
    <p:tags r:id="rId21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DDFF"/>
    <a:srgbClr val="00B0F0"/>
    <a:srgbClr val="0066FF"/>
    <a:srgbClr val="0B1662"/>
    <a:srgbClr val="CCFF99"/>
    <a:srgbClr val="92D050"/>
    <a:srgbClr val="00B050"/>
    <a:srgbClr val="000000"/>
    <a:srgbClr val="7F7F7F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00" autoAdjust="0"/>
    <p:restoredTop sz="90056" autoAdjust="0"/>
  </p:normalViewPr>
  <p:slideViewPr>
    <p:cSldViewPr>
      <p:cViewPr>
        <p:scale>
          <a:sx n="100" d="100"/>
          <a:sy n="100" d="100"/>
        </p:scale>
        <p:origin x="-492" y="-72"/>
      </p:cViewPr>
      <p:guideLst>
        <p:guide orient="horz" pos="482"/>
        <p:guide pos="3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092" y="0"/>
            <a:ext cx="307773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773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092" y="9721106"/>
            <a:ext cx="307773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3C54FD32-BA05-461A-B459-6206F4CB177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315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736" y="0"/>
            <a:ext cx="307773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1050" y="768350"/>
            <a:ext cx="554037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997" y="4861441"/>
            <a:ext cx="5208482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Muokkaa</a:t>
            </a:r>
            <a:r>
              <a:rPr lang="en-GB" noProof="0" dirty="0" smtClean="0"/>
              <a:t> </a:t>
            </a:r>
            <a:r>
              <a:rPr lang="en-GB" noProof="0" dirty="0" err="1" smtClean="0"/>
              <a:t>tekstin</a:t>
            </a:r>
            <a:r>
              <a:rPr lang="en-GB" noProof="0" dirty="0" smtClean="0"/>
              <a:t> </a:t>
            </a:r>
            <a:r>
              <a:rPr lang="en-GB" noProof="0" dirty="0" err="1" smtClean="0"/>
              <a:t>perustyylejä</a:t>
            </a:r>
            <a:r>
              <a:rPr lang="en-GB" noProof="0" dirty="0" smtClean="0"/>
              <a:t> </a:t>
            </a:r>
            <a:r>
              <a:rPr lang="en-GB" noProof="0" dirty="0" err="1" smtClean="0"/>
              <a:t>napsauttamalla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toinen</a:t>
            </a:r>
            <a:r>
              <a:rPr lang="en-GB" noProof="0" dirty="0" smtClean="0"/>
              <a:t> </a:t>
            </a:r>
            <a:r>
              <a:rPr lang="en-GB" noProof="0" dirty="0" err="1" smtClean="0"/>
              <a:t>taso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kolmas</a:t>
            </a:r>
            <a:r>
              <a:rPr lang="en-GB" noProof="0" dirty="0" smtClean="0"/>
              <a:t> </a:t>
            </a:r>
            <a:r>
              <a:rPr lang="en-GB" noProof="0" dirty="0" err="1" smtClean="0"/>
              <a:t>taso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neljäs</a:t>
            </a:r>
            <a:r>
              <a:rPr lang="en-GB" noProof="0" dirty="0" smtClean="0"/>
              <a:t> </a:t>
            </a:r>
            <a:r>
              <a:rPr lang="en-GB" noProof="0" dirty="0" err="1" smtClean="0"/>
              <a:t>taso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viides</a:t>
            </a:r>
            <a:r>
              <a:rPr lang="en-GB" noProof="0" dirty="0" smtClean="0"/>
              <a:t> </a:t>
            </a:r>
            <a:r>
              <a:rPr lang="en-GB" noProof="0" dirty="0" err="1" smtClean="0"/>
              <a:t>taso</a:t>
            </a:r>
            <a:endParaRPr lang="en-GB" noProof="0" dirty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773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736" y="9722882"/>
            <a:ext cx="307773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C436C280-49E3-458C-8028-4D37337BBF8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4550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charset="0"/>
              </a:defRPr>
            </a:lvl1pPr>
            <a:lvl2pPr marL="804912" indent="-309582">
              <a:defRPr sz="2600">
                <a:solidFill>
                  <a:schemeClr val="tx1"/>
                </a:solidFill>
                <a:latin typeface="Arial" charset="0"/>
              </a:defRPr>
            </a:lvl2pPr>
            <a:lvl3pPr marL="1238326" indent="-247665">
              <a:defRPr sz="2600">
                <a:solidFill>
                  <a:schemeClr val="tx1"/>
                </a:solidFill>
                <a:latin typeface="Arial" charset="0"/>
              </a:defRPr>
            </a:lvl3pPr>
            <a:lvl4pPr marL="1733657" indent="-247665">
              <a:defRPr sz="2600">
                <a:solidFill>
                  <a:schemeClr val="tx1"/>
                </a:solidFill>
                <a:latin typeface="Arial" charset="0"/>
              </a:defRPr>
            </a:lvl4pPr>
            <a:lvl5pPr marL="2228987" indent="-247665">
              <a:defRPr sz="2600">
                <a:solidFill>
                  <a:schemeClr val="tx1"/>
                </a:solidFill>
                <a:latin typeface="Arial" charset="0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5AFCA7-A251-4329-83DB-7AEB6D0EDF3D}" type="slidenum">
              <a:rPr lang="en-GB" sz="1300">
                <a:latin typeface="Times New Roman" pitchFamily="18" charset="0"/>
              </a:rPr>
              <a:pPr/>
              <a:t>1</a:t>
            </a:fld>
            <a:endParaRPr lang="en-GB" sz="1300" dirty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noProof="0" dirty="0" smtClean="0"/>
              <a:t>You can use cover page with one or two photos or without</a:t>
            </a:r>
            <a:r>
              <a:rPr lang="en-GB" baseline="0" noProof="0" dirty="0" smtClean="0"/>
              <a:t> photos</a:t>
            </a:r>
            <a:endParaRPr lang="en-GB" noProof="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D828C8-4048-4B30-B797-63CD74D3E499}" type="slidenum">
              <a:rPr lang="en-US" altLang="fi-FI"/>
              <a:pPr/>
              <a:t>2</a:t>
            </a:fld>
            <a:endParaRPr lang="en-US" altLang="fi-FI"/>
          </a:p>
        </p:txBody>
      </p:sp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altLang="fi-FI"/>
              <a:t>X-axis shows the time scale relevant for the study</a:t>
            </a:r>
          </a:p>
          <a:p>
            <a:endParaRPr lang="fi-FI" altLang="fi-FI"/>
          </a:p>
          <a:p>
            <a:r>
              <a:rPr lang="fi-FI" altLang="fi-FI"/>
              <a:t>Y-axis shows whether the impacts are more local or more system wide.</a:t>
            </a:r>
          </a:p>
          <a:p>
            <a:endParaRPr lang="fi-FI" altLang="fi-FI"/>
          </a:p>
          <a:p>
            <a:r>
              <a:rPr lang="fi-FI" altLang="fi-FI"/>
              <a:t>Task 25 looks at the system wide impacts. Division into three parts: Balancing, Grid and Adequacy of power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Stress the iterations that may be required</a:t>
            </a:r>
          </a:p>
          <a:p>
            <a:endParaRPr lang="en-GB" dirty="0"/>
          </a:p>
          <a:p>
            <a:r>
              <a:rPr lang="en-GB" dirty="0" smtClean="0"/>
              <a:t>The future looking nature – 10, 20, 30 years</a:t>
            </a:r>
          </a:p>
          <a:p>
            <a:endParaRPr lang="en-GB" dirty="0"/>
          </a:p>
          <a:p>
            <a:r>
              <a:rPr lang="en-GB" dirty="0" smtClean="0"/>
              <a:t>The number of unknowns – different markets, more transmission, price of fuels, etc.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E7F1F-AAA8-4954-8FAB-194CF248C55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74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768350"/>
            <a:ext cx="5540375" cy="3836988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661">
              <a:defRPr/>
            </a:pPr>
            <a:r>
              <a:rPr lang="en-GB" sz="1300" dirty="0">
                <a:solidFill>
                  <a:srgbClr val="FF0000"/>
                </a:solidFill>
              </a:rPr>
              <a:t>Final slide is optional in VTT’s internal presentations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36C280-49E3-458C-8028-4D37337BBF82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6843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2" name="Rectangle 3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68675" y="3213101"/>
            <a:ext cx="5976938" cy="1512044"/>
          </a:xfrm>
          <a:prstGeom prst="rect">
            <a:avLst/>
          </a:prstGeom>
        </p:spPr>
        <p:txBody>
          <a:bodyPr anchor="t" anchorCtr="0"/>
          <a:lstStyle>
            <a:lvl1pPr algn="l">
              <a:defRPr sz="3200">
                <a:solidFill>
                  <a:srgbClr val="000099"/>
                </a:solidFill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4133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3368675" y="5013325"/>
            <a:ext cx="5976938" cy="1800051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9921727" cy="2934560"/>
            <a:chOff x="0" y="0"/>
            <a:chExt cx="9921727" cy="293456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0" y="0"/>
              <a:ext cx="9906000" cy="2852936"/>
            </a:xfrm>
            <a:prstGeom prst="rect">
              <a:avLst/>
            </a:prstGeom>
            <a:solidFill>
              <a:srgbClr val="009EE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9921727" cy="2934560"/>
            </a:xfrm>
            <a:prstGeom prst="rect">
              <a:avLst/>
            </a:prstGeom>
            <a:noFill/>
          </p:spPr>
        </p:pic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7658" y="574590"/>
              <a:ext cx="1417955" cy="495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TextBox 7"/>
          <p:cNvSpPr txBox="1"/>
          <p:nvPr userDrawn="1"/>
        </p:nvSpPr>
        <p:spPr>
          <a:xfrm>
            <a:off x="776536" y="188640"/>
            <a:ext cx="4536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VTT TECHNICAL RESEARCH CENTRE OF FINLAND LTD</a:t>
            </a:r>
            <a:endParaRPr lang="en-GB" sz="11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2863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762000"/>
            <a:ext cx="8390709" cy="938213"/>
          </a:xfrm>
        </p:spPr>
        <p:txBody>
          <a:bodyPr anchor="t" anchorCtr="0"/>
          <a:lstStyle>
            <a:lvl1pPr algn="l">
              <a:defRPr sz="2800">
                <a:solidFill>
                  <a:srgbClr val="000099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825" y="1773238"/>
            <a:ext cx="8390709" cy="4103687"/>
          </a:xfrm>
        </p:spPr>
        <p:txBody>
          <a:bodyPr/>
          <a:lstStyle>
            <a:lvl1pPr>
              <a:buClr>
                <a:srgbClr val="000099"/>
              </a:buClr>
              <a:defRPr sz="2200"/>
            </a:lvl1pPr>
            <a:lvl2pPr>
              <a:buClr>
                <a:srgbClr val="000099"/>
              </a:buClr>
              <a:defRPr/>
            </a:lvl2pPr>
            <a:lvl3pPr>
              <a:buClr>
                <a:srgbClr val="000099"/>
              </a:buClr>
              <a:defRPr sz="1800"/>
            </a:lvl3pPr>
            <a:lvl4pPr>
              <a:buClr>
                <a:srgbClr val="000099"/>
              </a:buClr>
              <a:defRPr sz="1600"/>
            </a:lvl4pPr>
            <a:lvl5pPr>
              <a:buClr>
                <a:srgbClr val="000099"/>
              </a:buClr>
              <a:defRPr sz="14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549" y="188426"/>
            <a:ext cx="1221971" cy="432262"/>
          </a:xfrm>
          <a:prstGeom prst="rect">
            <a:avLst/>
          </a:prstGeom>
        </p:spPr>
      </p:pic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587152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68F2BA-7CF2-4A97-B4B1-A88BFC993677}" type="datetimeFigureOut">
              <a:rPr lang="en-GB" sz="900" noProof="0" smtClean="0">
                <a:solidFill>
                  <a:srgbClr val="000000"/>
                </a:solidFill>
              </a:rPr>
              <a:pPr/>
              <a:t>02/03/2015</a:t>
            </a:fld>
            <a:endParaRPr lang="en-GB" sz="900" noProof="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571928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7D9A48-53D3-4DEC-8584-B687B021645A}" type="slidenum">
              <a:rPr lang="en-GB" sz="900" noProof="0" smtClean="0">
                <a:solidFill>
                  <a:srgbClr val="000000"/>
                </a:solidFill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900" noProof="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0144" y="6448251"/>
            <a:ext cx="3917032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GB" noProof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77795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762000"/>
            <a:ext cx="8424863" cy="938808"/>
          </a:xfrm>
          <a:prstGeom prst="rect">
            <a:avLst/>
          </a:prstGeom>
        </p:spPr>
        <p:txBody>
          <a:bodyPr anchor="t" anchorCtr="0"/>
          <a:lstStyle>
            <a:lvl1pPr>
              <a:defRPr sz="2800">
                <a:solidFill>
                  <a:srgbClr val="000099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772816"/>
            <a:ext cx="4244975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000099"/>
              </a:buClr>
              <a:defRPr sz="2200"/>
            </a:lvl1pPr>
            <a:lvl2pPr>
              <a:buClr>
                <a:srgbClr val="000099"/>
              </a:buClr>
              <a:defRPr sz="2000"/>
            </a:lvl2pPr>
            <a:lvl3pPr>
              <a:buClr>
                <a:srgbClr val="000099"/>
              </a:buClr>
              <a:defRPr sz="1800"/>
            </a:lvl3pPr>
            <a:lvl4pPr>
              <a:buClr>
                <a:srgbClr val="000099"/>
              </a:buClr>
              <a:defRPr sz="1600"/>
            </a:lvl4pPr>
            <a:lvl5pPr>
              <a:buClr>
                <a:srgbClr val="000099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772816"/>
            <a:ext cx="4027488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000099"/>
              </a:buClr>
              <a:defRPr sz="2200"/>
            </a:lvl1pPr>
            <a:lvl2pPr>
              <a:buClr>
                <a:srgbClr val="000099"/>
              </a:buClr>
              <a:defRPr sz="2000"/>
            </a:lvl2pPr>
            <a:lvl3pPr>
              <a:buClr>
                <a:srgbClr val="000099"/>
              </a:buClr>
              <a:defRPr sz="1800"/>
            </a:lvl3pPr>
            <a:lvl4pPr>
              <a:buClr>
                <a:srgbClr val="000099"/>
              </a:buClr>
              <a:defRPr sz="1600"/>
            </a:lvl4pPr>
            <a:lvl5pPr>
              <a:buClr>
                <a:srgbClr val="000099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549" y="188426"/>
            <a:ext cx="1221971" cy="432262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571928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7D9A48-53D3-4DEC-8584-B687B021645A}" type="slidenum">
              <a:rPr lang="en-GB" sz="900" noProof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9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0144" y="6448251"/>
            <a:ext cx="3917032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587152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68F2BA-7CF2-4A97-B4B1-A88BFC993677}" type="datetimeFigureOut">
              <a:rPr lang="en-GB" sz="900" noProof="0" smtClean="0">
                <a:solidFill>
                  <a:schemeClr val="tx1"/>
                </a:solidFill>
              </a:rPr>
              <a:pPr/>
              <a:t>02/03/2015</a:t>
            </a:fld>
            <a:endParaRPr lang="en-GB" sz="9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193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762000"/>
            <a:ext cx="8390709" cy="938213"/>
          </a:xfrm>
        </p:spPr>
        <p:txBody>
          <a:bodyPr anchor="t" anchorCtr="0"/>
          <a:lstStyle>
            <a:lvl1pPr algn="l">
              <a:defRPr sz="2800">
                <a:solidFill>
                  <a:srgbClr val="000099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549" y="188426"/>
            <a:ext cx="1221971" cy="432262"/>
          </a:xfrm>
          <a:prstGeom prst="rect">
            <a:avLst/>
          </a:prstGeom>
        </p:spPr>
      </p:pic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587152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68F2BA-7CF2-4A97-B4B1-A88BFC993677}" type="datetimeFigureOut">
              <a:rPr lang="en-GB" sz="900" noProof="0" smtClean="0">
                <a:solidFill>
                  <a:srgbClr val="000000"/>
                </a:solidFill>
              </a:rPr>
              <a:pPr/>
              <a:t>02/03/2015</a:t>
            </a:fld>
            <a:endParaRPr lang="en-GB" sz="900" noProof="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571928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7D9A48-53D3-4DEC-8584-B687B021645A}" type="slidenum">
              <a:rPr lang="en-GB" sz="900" noProof="0" smtClean="0">
                <a:solidFill>
                  <a:srgbClr val="000000"/>
                </a:solidFill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900" noProof="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0144" y="6448251"/>
            <a:ext cx="3917032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GB" noProof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45357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_J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23888"/>
            <a:ext cx="9906000" cy="111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2400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57212" y="0"/>
            <a:ext cx="8605838" cy="5905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99049" y="6367464"/>
            <a:ext cx="2335477" cy="346075"/>
          </a:xfrm>
          <a:prstGeom prst="rect">
            <a:avLst/>
          </a:prstGeom>
        </p:spPr>
        <p:txBody>
          <a:bodyPr/>
          <a:lstStyle>
            <a:lvl1pPr>
              <a:defRPr sz="2400" dirty="0"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2991" y="0"/>
            <a:ext cx="583009" cy="431800"/>
          </a:xfrm>
          <a:prstGeom prst="rect">
            <a:avLst/>
          </a:prstGeom>
        </p:spPr>
        <p:txBody>
          <a:bodyPr/>
          <a:lstStyle>
            <a:lvl1pPr algn="just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6304BF80-EF9A-4465-A19E-B007DCAB113F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59128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en Slide J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7181850" y="633254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sz="2400" dirty="0"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eaLnBrk="1" hangingPunct="1">
              <a:defRPr/>
            </a:pPr>
            <a:endParaRPr lang="en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eaLnBrk="1" hangingPunct="1">
              <a:defRPr/>
            </a:pPr>
            <a:endParaRPr lang="en-IE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5468" y="0"/>
            <a:ext cx="880533" cy="431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CD486777-EA40-4FE4-9134-57F0FF103F85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28825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165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1825" y="762000"/>
            <a:ext cx="828357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773238"/>
            <a:ext cx="8283575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  <a:endParaRPr lang="en-GB" altLang="en-US" noProof="0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549" y="188426"/>
            <a:ext cx="1221971" cy="432262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/>
        </p:nvSpPr>
        <p:spPr>
          <a:xfrm>
            <a:off x="7571928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7D9A48-53D3-4DEC-8584-B687B021645A}" type="slidenum">
              <a:rPr lang="en-GB" sz="900" noProof="0" smtClean="0">
                <a:solidFill>
                  <a:srgbClr val="000000"/>
                </a:solidFill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900" noProof="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0144" y="6448251"/>
            <a:ext cx="3917032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GB" noProof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00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61" r:id="rId2"/>
    <p:sldLayoutId id="2147483735" r:id="rId3"/>
    <p:sldLayoutId id="2147483762" r:id="rId4"/>
    <p:sldLayoutId id="2147483763" r:id="rId5"/>
    <p:sldLayoutId id="2147483764" r:id="rId6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190500" indent="-1905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1905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811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549" y="188426"/>
            <a:ext cx="1221971" cy="43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5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0/03/Flag_of_Italy.svg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10" Type="http://schemas.openxmlformats.org/officeDocument/2006/relationships/image" Target="../media/image18.png"/><Relationship Id="rId4" Type="http://schemas.openxmlformats.org/officeDocument/2006/relationships/image" Target="../media/image13.jpe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hyperlink" Target="http://www.ieawind.org/task_25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4661" y="3213101"/>
            <a:ext cx="5976938" cy="1512044"/>
          </a:xfrm>
        </p:spPr>
        <p:txBody>
          <a:bodyPr/>
          <a:lstStyle/>
          <a:p>
            <a:r>
              <a:rPr lang="en-GB" dirty="0" smtClean="0"/>
              <a:t>Wind integration – capturing impacts to power systems</a:t>
            </a:r>
            <a:endParaRPr lang="en-GB" dirty="0"/>
          </a:p>
        </p:txBody>
      </p:sp>
      <p:sp>
        <p:nvSpPr>
          <p:cNvPr id="3075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3224660" y="5013325"/>
            <a:ext cx="6537325" cy="1800051"/>
          </a:xfrm>
          <a:noFill/>
        </p:spPr>
        <p:txBody>
          <a:bodyPr anchor="t" anchorCtr="0"/>
          <a:lstStyle/>
          <a:p>
            <a:pPr eaLnBrk="1" hangingPunct="1"/>
            <a:r>
              <a:rPr lang="en-GB" dirty="0" smtClean="0">
                <a:solidFill>
                  <a:schemeClr val="accent2"/>
                </a:solidFill>
              </a:rPr>
              <a:t>AVRIL workshop, IRENA 2-3 March, 2015</a:t>
            </a:r>
            <a:br>
              <a:rPr lang="en-GB" dirty="0" smtClean="0">
                <a:solidFill>
                  <a:schemeClr val="accent2"/>
                </a:solidFill>
              </a:rPr>
            </a:br>
            <a:r>
              <a:rPr lang="en-GB" dirty="0" smtClean="0">
                <a:solidFill>
                  <a:schemeClr val="accent2"/>
                </a:solidFill>
              </a:rPr>
              <a:t>Hannele Holttinen, VTT Technical Research Centre of Finland Ltd; Operating Agent IEA Wind Task 25</a:t>
            </a:r>
            <a:br>
              <a:rPr lang="en-GB" dirty="0" smtClean="0">
                <a:solidFill>
                  <a:schemeClr val="accent2"/>
                </a:solidFill>
              </a:rPr>
            </a:br>
            <a:endParaRPr lang="en-GB" sz="1800" dirty="0" smtClean="0">
              <a:solidFill>
                <a:srgbClr val="00B0F0"/>
              </a:solidFill>
            </a:endParaRPr>
          </a:p>
        </p:txBody>
      </p:sp>
      <p:pic>
        <p:nvPicPr>
          <p:cNvPr id="5" name="Picture 4" descr="Task25_logo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3212976"/>
            <a:ext cx="2581113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RDDLogo_2 0605 gre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02" y="5301208"/>
            <a:ext cx="1151494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4BF80-EF9A-4465-A19E-B007DCAB113F}" type="slidenum">
              <a:rPr lang="en-IE"/>
              <a:pPr>
                <a:defRPr/>
              </a:pPr>
              <a:t>10</a:t>
            </a:fld>
            <a:endParaRPr lang="en-IE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8592" y="2348880"/>
            <a:ext cx="2664168" cy="32502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fi-FI" dirty="0" smtClean="0"/>
              <a:t>IEA WIND Task 25</a:t>
            </a:r>
            <a:r>
              <a:rPr lang="fi-FI" dirty="0"/>
              <a:t> </a:t>
            </a:r>
            <a:r>
              <a:rPr lang="fi-FI" dirty="0" err="1" smtClean="0"/>
              <a:t>participants</a:t>
            </a:r>
            <a:endParaRPr lang="fi-FI" dirty="0" smtClean="0"/>
          </a:p>
          <a:p>
            <a:pPr>
              <a:buFont typeface="Wingdings" pitchFamily="2" charset="2"/>
              <a:buNone/>
            </a:pPr>
            <a:endParaRPr lang="fi-FI" dirty="0" smtClean="0"/>
          </a:p>
          <a:p>
            <a:pPr>
              <a:buFont typeface="Wingdings" pitchFamily="2" charset="2"/>
              <a:buNone/>
            </a:pPr>
            <a:r>
              <a:rPr lang="fi-FI" dirty="0" smtClean="0"/>
              <a:t>France and Mexico </a:t>
            </a:r>
            <a:r>
              <a:rPr lang="fi-FI" dirty="0" err="1" smtClean="0"/>
              <a:t>joining</a:t>
            </a:r>
            <a:r>
              <a:rPr lang="fi-FI" dirty="0" smtClean="0"/>
              <a:t> in 2015</a:t>
            </a: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sz="1800" dirty="0" smtClean="0"/>
          </a:p>
          <a:p>
            <a:pPr>
              <a:buFont typeface="Wingdings" pitchFamily="2" charset="2"/>
              <a:buNone/>
            </a:pPr>
            <a:r>
              <a:rPr lang="en-US" sz="1800" dirty="0" smtClean="0"/>
              <a:t>hannele.holttinen@vtt.fi</a:t>
            </a:r>
          </a:p>
          <a:p>
            <a:pPr>
              <a:buNone/>
            </a:pPr>
            <a:r>
              <a:rPr lang="fi-FI" sz="1800" i="1" dirty="0">
                <a:solidFill>
                  <a:schemeClr val="hlink"/>
                </a:solidFill>
              </a:rPr>
              <a:t>http://www.ieawind.org/task_25.html</a:t>
            </a:r>
            <a:endParaRPr lang="fi-FI" sz="1800" dirty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fi-FI" dirty="0" smtClean="0"/>
          </a:p>
        </p:txBody>
      </p:sp>
      <p:pic>
        <p:nvPicPr>
          <p:cNvPr id="23555" name="Picture 3" descr="Task25_logo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615913"/>
            <a:ext cx="22161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 descr="RDDLogo_2 0605 gre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92" y="5661025"/>
            <a:ext cx="11525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04" name="Group 6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385714"/>
              </p:ext>
            </p:extLst>
          </p:nvPr>
        </p:nvGraphicFramePr>
        <p:xfrm>
          <a:off x="2854443" y="503158"/>
          <a:ext cx="6767512" cy="6133881"/>
        </p:xfrm>
        <a:graphic>
          <a:graphicData uri="http://schemas.openxmlformats.org/drawingml/2006/table">
            <a:tbl>
              <a:tblPr/>
              <a:tblGrid>
                <a:gridCol w="503236"/>
                <a:gridCol w="1203326"/>
                <a:gridCol w="5060950"/>
              </a:tblGrid>
              <a:tr h="4571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i-FI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Country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Institution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4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i-FI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Canada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Hydro Quebec (A.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Robitaille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); Manitoba Hydro (T.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Molinski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i-FI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China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SGERI (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Bai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Jianhua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Zhang Qin)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i-FI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Denmark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DTU Wind (P. Sørensen); TSO Energinet.dk (A. Orths)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i-FI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EWEA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European Wind Energy Association (I. Pineda)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i-FI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Finland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VTT (H. Holttinen, J. Kiviluoma) – 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Operating  Agent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i-FI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Germany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Fraunhofer IWES (B. Lange); TSO </a:t>
                      </a: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TenneT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(A. </a:t>
                      </a: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Gesino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i-FI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Ireland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ECAR/UCD (Mark O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’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Malley); TSO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EirGrid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(J. O’Sullivan)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i-FI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Italy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TSO Terna Rete Italia (Enrico Maria Carlini)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i-FI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Japan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Tokyo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(Junji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Kondoh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), Kansai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Yoh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Yasuda)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i-FI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Norway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SINTEF (John Olav Tande, Atle Rygg Årdal)</a:t>
                      </a:r>
                      <a:endParaRPr kumimoji="0" lang="sv-S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i-FI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Netherlands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ECN (Jan Pierik); TUDelft (M. Gibescu)</a:t>
                      </a:r>
                      <a:endParaRPr kumimoji="0" lang="nl-N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i-FI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Portugal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LNEG (Ana Estanquiero); TSO REN  (Jose Osario); INESC-Porto (J. Pecas Lopes); UTL-IST (Ferreira Jesus)</a:t>
                      </a:r>
                      <a:endParaRPr kumimoji="0" lang="pt-P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i-FI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Spain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University of Castilla La Mancha (Emilio Gomez Lazaro) 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i-FI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Sweden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KTH (Lennart S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ö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der)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i-FI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UK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DG&amp;SEE (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Goran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Strbac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Imperial; O. Anaya-Lara, Strathclyde) 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i-FI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USA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NREL (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M.Milligan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); UWIG (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J.C.Smith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); DoE (C. Clark)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3631" name="Group 81"/>
          <p:cNvGrpSpPr>
            <a:grpSpLocks/>
          </p:cNvGrpSpPr>
          <p:nvPr/>
        </p:nvGrpSpPr>
        <p:grpSpPr bwMode="auto">
          <a:xfrm>
            <a:off x="2805662" y="2661990"/>
            <a:ext cx="576262" cy="334962"/>
            <a:chOff x="1121" y="1019"/>
            <a:chExt cx="995" cy="602"/>
          </a:xfrm>
        </p:grpSpPr>
        <p:sp>
          <p:nvSpPr>
            <p:cNvPr id="24225" name="Rectangle 82"/>
            <p:cNvSpPr>
              <a:spLocks noChangeArrowheads="1"/>
            </p:cNvSpPr>
            <p:nvPr/>
          </p:nvSpPr>
          <p:spPr bwMode="auto">
            <a:xfrm>
              <a:off x="1121" y="1019"/>
              <a:ext cx="995" cy="600"/>
            </a:xfrm>
            <a:prstGeom prst="rect">
              <a:avLst/>
            </a:pr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226" name="Rectangle 83"/>
            <p:cNvSpPr>
              <a:spLocks noChangeArrowheads="1"/>
            </p:cNvSpPr>
            <p:nvPr/>
          </p:nvSpPr>
          <p:spPr bwMode="auto">
            <a:xfrm>
              <a:off x="1121" y="1019"/>
              <a:ext cx="995" cy="20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227" name="Rectangle 84"/>
            <p:cNvSpPr>
              <a:spLocks noChangeArrowheads="1"/>
            </p:cNvSpPr>
            <p:nvPr/>
          </p:nvSpPr>
          <p:spPr bwMode="auto">
            <a:xfrm>
              <a:off x="1121" y="1422"/>
              <a:ext cx="995" cy="197"/>
            </a:xfrm>
            <a:prstGeom prst="rect">
              <a:avLst/>
            </a:pr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228" name="Freeform 85"/>
            <p:cNvSpPr>
              <a:spLocks noEditPoints="1"/>
            </p:cNvSpPr>
            <p:nvPr/>
          </p:nvSpPr>
          <p:spPr bwMode="auto">
            <a:xfrm>
              <a:off x="1121" y="1420"/>
              <a:ext cx="995" cy="201"/>
            </a:xfrm>
            <a:custGeom>
              <a:avLst/>
              <a:gdLst>
                <a:gd name="T0" fmla="*/ 995 w 995"/>
                <a:gd name="T1" fmla="*/ 2 h 201"/>
                <a:gd name="T2" fmla="*/ 995 w 995"/>
                <a:gd name="T3" fmla="*/ 6 h 201"/>
                <a:gd name="T4" fmla="*/ 0 w 995"/>
                <a:gd name="T5" fmla="*/ 6 h 201"/>
                <a:gd name="T6" fmla="*/ 0 w 995"/>
                <a:gd name="T7" fmla="*/ 0 h 201"/>
                <a:gd name="T8" fmla="*/ 995 w 995"/>
                <a:gd name="T9" fmla="*/ 0 h 201"/>
                <a:gd name="T10" fmla="*/ 995 w 995"/>
                <a:gd name="T11" fmla="*/ 2 h 201"/>
                <a:gd name="T12" fmla="*/ 995 w 995"/>
                <a:gd name="T13" fmla="*/ 0 h 201"/>
                <a:gd name="T14" fmla="*/ 995 w 995"/>
                <a:gd name="T15" fmla="*/ 0 h 201"/>
                <a:gd name="T16" fmla="*/ 995 w 995"/>
                <a:gd name="T17" fmla="*/ 2 h 201"/>
                <a:gd name="T18" fmla="*/ 995 w 995"/>
                <a:gd name="T19" fmla="*/ 0 h 201"/>
                <a:gd name="T20" fmla="*/ 995 w 995"/>
                <a:gd name="T21" fmla="*/ 201 h 201"/>
                <a:gd name="T22" fmla="*/ 995 w 995"/>
                <a:gd name="T23" fmla="*/ 199 h 201"/>
                <a:gd name="T24" fmla="*/ 995 w 995"/>
                <a:gd name="T25" fmla="*/ 2 h 201"/>
                <a:gd name="T26" fmla="*/ 995 w 995"/>
                <a:gd name="T27" fmla="*/ 2 h 201"/>
                <a:gd name="T28" fmla="*/ 995 w 995"/>
                <a:gd name="T29" fmla="*/ 199 h 201"/>
                <a:gd name="T30" fmla="*/ 995 w 995"/>
                <a:gd name="T31" fmla="*/ 201 h 201"/>
                <a:gd name="T32" fmla="*/ 995 w 995"/>
                <a:gd name="T33" fmla="*/ 199 h 201"/>
                <a:gd name="T34" fmla="*/ 995 w 995"/>
                <a:gd name="T35" fmla="*/ 201 h 201"/>
                <a:gd name="T36" fmla="*/ 995 w 995"/>
                <a:gd name="T37" fmla="*/ 201 h 201"/>
                <a:gd name="T38" fmla="*/ 995 w 995"/>
                <a:gd name="T39" fmla="*/ 199 h 201"/>
                <a:gd name="T40" fmla="*/ 0 w 995"/>
                <a:gd name="T41" fmla="*/ 199 h 201"/>
                <a:gd name="T42" fmla="*/ 0 w 995"/>
                <a:gd name="T43" fmla="*/ 198 h 201"/>
                <a:gd name="T44" fmla="*/ 995 w 995"/>
                <a:gd name="T45" fmla="*/ 198 h 201"/>
                <a:gd name="T46" fmla="*/ 995 w 995"/>
                <a:gd name="T47" fmla="*/ 201 h 201"/>
                <a:gd name="T48" fmla="*/ 0 w 995"/>
                <a:gd name="T49" fmla="*/ 201 h 201"/>
                <a:gd name="T50" fmla="*/ 0 w 995"/>
                <a:gd name="T51" fmla="*/ 199 h 201"/>
                <a:gd name="T52" fmla="*/ 0 w 995"/>
                <a:gd name="T53" fmla="*/ 201 h 201"/>
                <a:gd name="T54" fmla="*/ 0 w 995"/>
                <a:gd name="T55" fmla="*/ 201 h 201"/>
                <a:gd name="T56" fmla="*/ 0 w 995"/>
                <a:gd name="T57" fmla="*/ 199 h 201"/>
                <a:gd name="T58" fmla="*/ 0 w 995"/>
                <a:gd name="T59" fmla="*/ 201 h 201"/>
                <a:gd name="T60" fmla="*/ 0 w 995"/>
                <a:gd name="T61" fmla="*/ 0 h 201"/>
                <a:gd name="T62" fmla="*/ 0 w 995"/>
                <a:gd name="T63" fmla="*/ 2 h 201"/>
                <a:gd name="T64" fmla="*/ 0 w 995"/>
                <a:gd name="T65" fmla="*/ 199 h 201"/>
                <a:gd name="T66" fmla="*/ 0 w 995"/>
                <a:gd name="T67" fmla="*/ 199 h 201"/>
                <a:gd name="T68" fmla="*/ 0 w 995"/>
                <a:gd name="T69" fmla="*/ 2 h 201"/>
                <a:gd name="T70" fmla="*/ 0 w 995"/>
                <a:gd name="T71" fmla="*/ 0 h 201"/>
                <a:gd name="T72" fmla="*/ 0 w 995"/>
                <a:gd name="T73" fmla="*/ 2 h 201"/>
                <a:gd name="T74" fmla="*/ 0 w 995"/>
                <a:gd name="T75" fmla="*/ 0 h 201"/>
                <a:gd name="T76" fmla="*/ 0 w 995"/>
                <a:gd name="T77" fmla="*/ 0 h 201"/>
                <a:gd name="T78" fmla="*/ 0 w 995"/>
                <a:gd name="T79" fmla="*/ 2 h 20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95"/>
                <a:gd name="T121" fmla="*/ 0 h 201"/>
                <a:gd name="T122" fmla="*/ 995 w 995"/>
                <a:gd name="T123" fmla="*/ 201 h 20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95" h="201">
                  <a:moveTo>
                    <a:pt x="995" y="2"/>
                  </a:moveTo>
                  <a:lnTo>
                    <a:pt x="995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995" y="0"/>
                  </a:lnTo>
                  <a:lnTo>
                    <a:pt x="995" y="2"/>
                  </a:lnTo>
                  <a:close/>
                  <a:moveTo>
                    <a:pt x="995" y="0"/>
                  </a:moveTo>
                  <a:lnTo>
                    <a:pt x="995" y="0"/>
                  </a:lnTo>
                  <a:lnTo>
                    <a:pt x="995" y="2"/>
                  </a:lnTo>
                  <a:lnTo>
                    <a:pt x="995" y="0"/>
                  </a:lnTo>
                  <a:close/>
                  <a:moveTo>
                    <a:pt x="995" y="201"/>
                  </a:moveTo>
                  <a:lnTo>
                    <a:pt x="995" y="199"/>
                  </a:lnTo>
                  <a:lnTo>
                    <a:pt x="995" y="2"/>
                  </a:lnTo>
                  <a:lnTo>
                    <a:pt x="995" y="199"/>
                  </a:lnTo>
                  <a:lnTo>
                    <a:pt x="995" y="201"/>
                  </a:lnTo>
                  <a:close/>
                  <a:moveTo>
                    <a:pt x="995" y="199"/>
                  </a:moveTo>
                  <a:lnTo>
                    <a:pt x="995" y="201"/>
                  </a:lnTo>
                  <a:lnTo>
                    <a:pt x="995" y="199"/>
                  </a:lnTo>
                  <a:close/>
                  <a:moveTo>
                    <a:pt x="0" y="199"/>
                  </a:moveTo>
                  <a:lnTo>
                    <a:pt x="0" y="198"/>
                  </a:lnTo>
                  <a:lnTo>
                    <a:pt x="995" y="198"/>
                  </a:lnTo>
                  <a:lnTo>
                    <a:pt x="995" y="201"/>
                  </a:lnTo>
                  <a:lnTo>
                    <a:pt x="0" y="201"/>
                  </a:lnTo>
                  <a:lnTo>
                    <a:pt x="0" y="199"/>
                  </a:lnTo>
                  <a:close/>
                  <a:moveTo>
                    <a:pt x="0" y="201"/>
                  </a:moveTo>
                  <a:lnTo>
                    <a:pt x="0" y="201"/>
                  </a:lnTo>
                  <a:lnTo>
                    <a:pt x="0" y="199"/>
                  </a:lnTo>
                  <a:lnTo>
                    <a:pt x="0" y="201"/>
                  </a:lnTo>
                  <a:close/>
                  <a:moveTo>
                    <a:pt x="0" y="0"/>
                  </a:moveTo>
                  <a:lnTo>
                    <a:pt x="0" y="2"/>
                  </a:lnTo>
                  <a:lnTo>
                    <a:pt x="0" y="199"/>
                  </a:lnTo>
                  <a:lnTo>
                    <a:pt x="0" y="2"/>
                  </a:lnTo>
                  <a:lnTo>
                    <a:pt x="0" y="0"/>
                  </a:lnTo>
                  <a:close/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3632" name="Group 86"/>
          <p:cNvGrpSpPr>
            <a:grpSpLocks/>
          </p:cNvGrpSpPr>
          <p:nvPr/>
        </p:nvGrpSpPr>
        <p:grpSpPr bwMode="auto">
          <a:xfrm>
            <a:off x="2805665" y="2996952"/>
            <a:ext cx="565150" cy="327025"/>
            <a:chOff x="2402" y="971"/>
            <a:chExt cx="1003" cy="639"/>
          </a:xfrm>
        </p:grpSpPr>
        <p:sp>
          <p:nvSpPr>
            <p:cNvPr id="24221" name="Rectangle 87"/>
            <p:cNvSpPr>
              <a:spLocks noChangeArrowheads="1"/>
            </p:cNvSpPr>
            <p:nvPr/>
          </p:nvSpPr>
          <p:spPr bwMode="auto">
            <a:xfrm>
              <a:off x="2407" y="975"/>
              <a:ext cx="995" cy="6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222" name="Rectangle 88"/>
            <p:cNvSpPr>
              <a:spLocks noChangeArrowheads="1"/>
            </p:cNvSpPr>
            <p:nvPr/>
          </p:nvSpPr>
          <p:spPr bwMode="auto">
            <a:xfrm>
              <a:off x="2407" y="975"/>
              <a:ext cx="330" cy="631"/>
            </a:xfrm>
            <a:prstGeom prst="rect">
              <a:avLst/>
            </a:prstGeom>
            <a:solidFill>
              <a:srgbClr val="0093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223" name="Rectangle 89"/>
            <p:cNvSpPr>
              <a:spLocks noChangeArrowheads="1"/>
            </p:cNvSpPr>
            <p:nvPr/>
          </p:nvSpPr>
          <p:spPr bwMode="auto">
            <a:xfrm>
              <a:off x="3070" y="975"/>
              <a:ext cx="332" cy="631"/>
            </a:xfrm>
            <a:prstGeom prst="rect">
              <a:avLst/>
            </a:prstGeom>
            <a:solidFill>
              <a:srgbClr val="E77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224" name="Freeform 90"/>
            <p:cNvSpPr>
              <a:spLocks noEditPoints="1"/>
            </p:cNvSpPr>
            <p:nvPr/>
          </p:nvSpPr>
          <p:spPr bwMode="auto">
            <a:xfrm>
              <a:off x="2402" y="971"/>
              <a:ext cx="1003" cy="639"/>
            </a:xfrm>
            <a:custGeom>
              <a:avLst/>
              <a:gdLst>
                <a:gd name="T0" fmla="*/ 1003 w 1003"/>
                <a:gd name="T1" fmla="*/ 4 h 639"/>
                <a:gd name="T2" fmla="*/ 1000 w 1003"/>
                <a:gd name="T3" fmla="*/ 8 h 639"/>
                <a:gd name="T4" fmla="*/ 5 w 1003"/>
                <a:gd name="T5" fmla="*/ 8 h 639"/>
                <a:gd name="T6" fmla="*/ 5 w 1003"/>
                <a:gd name="T7" fmla="*/ 0 h 639"/>
                <a:gd name="T8" fmla="*/ 1000 w 1003"/>
                <a:gd name="T9" fmla="*/ 0 h 639"/>
                <a:gd name="T10" fmla="*/ 1003 w 1003"/>
                <a:gd name="T11" fmla="*/ 4 h 639"/>
                <a:gd name="T12" fmla="*/ 1000 w 1003"/>
                <a:gd name="T13" fmla="*/ 0 h 639"/>
                <a:gd name="T14" fmla="*/ 1003 w 1003"/>
                <a:gd name="T15" fmla="*/ 0 h 639"/>
                <a:gd name="T16" fmla="*/ 1003 w 1003"/>
                <a:gd name="T17" fmla="*/ 4 h 639"/>
                <a:gd name="T18" fmla="*/ 1000 w 1003"/>
                <a:gd name="T19" fmla="*/ 0 h 639"/>
                <a:gd name="T20" fmla="*/ 1000 w 1003"/>
                <a:gd name="T21" fmla="*/ 639 h 639"/>
                <a:gd name="T22" fmla="*/ 994 w 1003"/>
                <a:gd name="T23" fmla="*/ 635 h 639"/>
                <a:gd name="T24" fmla="*/ 994 w 1003"/>
                <a:gd name="T25" fmla="*/ 4 h 639"/>
                <a:gd name="T26" fmla="*/ 1003 w 1003"/>
                <a:gd name="T27" fmla="*/ 4 h 639"/>
                <a:gd name="T28" fmla="*/ 1003 w 1003"/>
                <a:gd name="T29" fmla="*/ 635 h 639"/>
                <a:gd name="T30" fmla="*/ 1000 w 1003"/>
                <a:gd name="T31" fmla="*/ 639 h 639"/>
                <a:gd name="T32" fmla="*/ 1003 w 1003"/>
                <a:gd name="T33" fmla="*/ 635 h 639"/>
                <a:gd name="T34" fmla="*/ 1003 w 1003"/>
                <a:gd name="T35" fmla="*/ 639 h 639"/>
                <a:gd name="T36" fmla="*/ 1000 w 1003"/>
                <a:gd name="T37" fmla="*/ 639 h 639"/>
                <a:gd name="T38" fmla="*/ 1003 w 1003"/>
                <a:gd name="T39" fmla="*/ 635 h 639"/>
                <a:gd name="T40" fmla="*/ 0 w 1003"/>
                <a:gd name="T41" fmla="*/ 635 h 639"/>
                <a:gd name="T42" fmla="*/ 5 w 1003"/>
                <a:gd name="T43" fmla="*/ 629 h 639"/>
                <a:gd name="T44" fmla="*/ 1000 w 1003"/>
                <a:gd name="T45" fmla="*/ 629 h 639"/>
                <a:gd name="T46" fmla="*/ 1000 w 1003"/>
                <a:gd name="T47" fmla="*/ 639 h 639"/>
                <a:gd name="T48" fmla="*/ 5 w 1003"/>
                <a:gd name="T49" fmla="*/ 639 h 639"/>
                <a:gd name="T50" fmla="*/ 0 w 1003"/>
                <a:gd name="T51" fmla="*/ 635 h 639"/>
                <a:gd name="T52" fmla="*/ 5 w 1003"/>
                <a:gd name="T53" fmla="*/ 639 h 639"/>
                <a:gd name="T54" fmla="*/ 0 w 1003"/>
                <a:gd name="T55" fmla="*/ 639 h 639"/>
                <a:gd name="T56" fmla="*/ 0 w 1003"/>
                <a:gd name="T57" fmla="*/ 635 h 639"/>
                <a:gd name="T58" fmla="*/ 5 w 1003"/>
                <a:gd name="T59" fmla="*/ 639 h 639"/>
                <a:gd name="T60" fmla="*/ 5 w 1003"/>
                <a:gd name="T61" fmla="*/ 0 h 639"/>
                <a:gd name="T62" fmla="*/ 9 w 1003"/>
                <a:gd name="T63" fmla="*/ 4 h 639"/>
                <a:gd name="T64" fmla="*/ 9 w 1003"/>
                <a:gd name="T65" fmla="*/ 635 h 639"/>
                <a:gd name="T66" fmla="*/ 0 w 1003"/>
                <a:gd name="T67" fmla="*/ 635 h 639"/>
                <a:gd name="T68" fmla="*/ 0 w 1003"/>
                <a:gd name="T69" fmla="*/ 4 h 639"/>
                <a:gd name="T70" fmla="*/ 5 w 1003"/>
                <a:gd name="T71" fmla="*/ 0 h 639"/>
                <a:gd name="T72" fmla="*/ 0 w 1003"/>
                <a:gd name="T73" fmla="*/ 4 h 639"/>
                <a:gd name="T74" fmla="*/ 0 w 1003"/>
                <a:gd name="T75" fmla="*/ 0 h 639"/>
                <a:gd name="T76" fmla="*/ 5 w 1003"/>
                <a:gd name="T77" fmla="*/ 0 h 639"/>
                <a:gd name="T78" fmla="*/ 0 w 1003"/>
                <a:gd name="T79" fmla="*/ 4 h 6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03"/>
                <a:gd name="T121" fmla="*/ 0 h 639"/>
                <a:gd name="T122" fmla="*/ 1003 w 1003"/>
                <a:gd name="T123" fmla="*/ 639 h 63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03" h="639">
                  <a:moveTo>
                    <a:pt x="1003" y="4"/>
                  </a:moveTo>
                  <a:lnTo>
                    <a:pt x="1000" y="8"/>
                  </a:lnTo>
                  <a:lnTo>
                    <a:pt x="5" y="8"/>
                  </a:lnTo>
                  <a:lnTo>
                    <a:pt x="5" y="0"/>
                  </a:lnTo>
                  <a:lnTo>
                    <a:pt x="1000" y="0"/>
                  </a:lnTo>
                  <a:lnTo>
                    <a:pt x="1003" y="4"/>
                  </a:lnTo>
                  <a:close/>
                  <a:moveTo>
                    <a:pt x="1000" y="0"/>
                  </a:moveTo>
                  <a:lnTo>
                    <a:pt x="1003" y="0"/>
                  </a:lnTo>
                  <a:lnTo>
                    <a:pt x="1003" y="4"/>
                  </a:lnTo>
                  <a:lnTo>
                    <a:pt x="1000" y="0"/>
                  </a:lnTo>
                  <a:close/>
                  <a:moveTo>
                    <a:pt x="1000" y="639"/>
                  </a:moveTo>
                  <a:lnTo>
                    <a:pt x="994" y="635"/>
                  </a:lnTo>
                  <a:lnTo>
                    <a:pt x="994" y="4"/>
                  </a:lnTo>
                  <a:lnTo>
                    <a:pt x="1003" y="4"/>
                  </a:lnTo>
                  <a:lnTo>
                    <a:pt x="1003" y="635"/>
                  </a:lnTo>
                  <a:lnTo>
                    <a:pt x="1000" y="639"/>
                  </a:lnTo>
                  <a:close/>
                  <a:moveTo>
                    <a:pt x="1003" y="635"/>
                  </a:moveTo>
                  <a:lnTo>
                    <a:pt x="1003" y="639"/>
                  </a:lnTo>
                  <a:lnTo>
                    <a:pt x="1000" y="639"/>
                  </a:lnTo>
                  <a:lnTo>
                    <a:pt x="1003" y="635"/>
                  </a:lnTo>
                  <a:close/>
                  <a:moveTo>
                    <a:pt x="0" y="635"/>
                  </a:moveTo>
                  <a:lnTo>
                    <a:pt x="5" y="629"/>
                  </a:lnTo>
                  <a:lnTo>
                    <a:pt x="1000" y="629"/>
                  </a:lnTo>
                  <a:lnTo>
                    <a:pt x="1000" y="639"/>
                  </a:lnTo>
                  <a:lnTo>
                    <a:pt x="5" y="639"/>
                  </a:lnTo>
                  <a:lnTo>
                    <a:pt x="0" y="635"/>
                  </a:lnTo>
                  <a:close/>
                  <a:moveTo>
                    <a:pt x="5" y="639"/>
                  </a:moveTo>
                  <a:lnTo>
                    <a:pt x="0" y="639"/>
                  </a:lnTo>
                  <a:lnTo>
                    <a:pt x="0" y="635"/>
                  </a:lnTo>
                  <a:lnTo>
                    <a:pt x="5" y="639"/>
                  </a:lnTo>
                  <a:close/>
                  <a:moveTo>
                    <a:pt x="5" y="0"/>
                  </a:moveTo>
                  <a:lnTo>
                    <a:pt x="9" y="4"/>
                  </a:lnTo>
                  <a:lnTo>
                    <a:pt x="9" y="635"/>
                  </a:lnTo>
                  <a:lnTo>
                    <a:pt x="0" y="635"/>
                  </a:lnTo>
                  <a:lnTo>
                    <a:pt x="0" y="4"/>
                  </a:lnTo>
                  <a:lnTo>
                    <a:pt x="5" y="0"/>
                  </a:lnTo>
                  <a:close/>
                  <a:moveTo>
                    <a:pt x="0" y="4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3633" name="Group 91"/>
          <p:cNvGrpSpPr>
            <a:grpSpLocks/>
          </p:cNvGrpSpPr>
          <p:nvPr/>
        </p:nvGrpSpPr>
        <p:grpSpPr bwMode="auto">
          <a:xfrm>
            <a:off x="2805662" y="4077072"/>
            <a:ext cx="576262" cy="334962"/>
            <a:chOff x="1123" y="1748"/>
            <a:chExt cx="1004" cy="729"/>
          </a:xfrm>
        </p:grpSpPr>
        <p:sp>
          <p:nvSpPr>
            <p:cNvPr id="24216" name="Rectangle 92"/>
            <p:cNvSpPr>
              <a:spLocks noChangeArrowheads="1"/>
            </p:cNvSpPr>
            <p:nvPr/>
          </p:nvSpPr>
          <p:spPr bwMode="auto">
            <a:xfrm>
              <a:off x="1127" y="1754"/>
              <a:ext cx="994" cy="717"/>
            </a:xfrm>
            <a:prstGeom prst="rect">
              <a:avLst/>
            </a:pr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217" name="Freeform 93"/>
            <p:cNvSpPr>
              <a:spLocks/>
            </p:cNvSpPr>
            <p:nvPr/>
          </p:nvSpPr>
          <p:spPr bwMode="auto">
            <a:xfrm>
              <a:off x="1129" y="1756"/>
              <a:ext cx="992" cy="715"/>
            </a:xfrm>
            <a:custGeom>
              <a:avLst/>
              <a:gdLst>
                <a:gd name="T0" fmla="*/ 992 w 992"/>
                <a:gd name="T1" fmla="*/ 268 h 715"/>
                <a:gd name="T2" fmla="*/ 992 w 992"/>
                <a:gd name="T3" fmla="*/ 447 h 715"/>
                <a:gd name="T4" fmla="*/ 449 w 992"/>
                <a:gd name="T5" fmla="*/ 447 h 715"/>
                <a:gd name="T6" fmla="*/ 449 w 992"/>
                <a:gd name="T7" fmla="*/ 715 h 715"/>
                <a:gd name="T8" fmla="*/ 273 w 992"/>
                <a:gd name="T9" fmla="*/ 715 h 715"/>
                <a:gd name="T10" fmla="*/ 273 w 992"/>
                <a:gd name="T11" fmla="*/ 447 h 715"/>
                <a:gd name="T12" fmla="*/ 0 w 992"/>
                <a:gd name="T13" fmla="*/ 447 h 715"/>
                <a:gd name="T14" fmla="*/ 0 w 992"/>
                <a:gd name="T15" fmla="*/ 268 h 715"/>
                <a:gd name="T16" fmla="*/ 273 w 992"/>
                <a:gd name="T17" fmla="*/ 268 h 715"/>
                <a:gd name="T18" fmla="*/ 273 w 992"/>
                <a:gd name="T19" fmla="*/ 0 h 715"/>
                <a:gd name="T20" fmla="*/ 449 w 992"/>
                <a:gd name="T21" fmla="*/ 0 h 715"/>
                <a:gd name="T22" fmla="*/ 449 w 992"/>
                <a:gd name="T23" fmla="*/ 268 h 715"/>
                <a:gd name="T24" fmla="*/ 992 w 992"/>
                <a:gd name="T25" fmla="*/ 268 h 7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92"/>
                <a:gd name="T40" fmla="*/ 0 h 715"/>
                <a:gd name="T41" fmla="*/ 992 w 992"/>
                <a:gd name="T42" fmla="*/ 715 h 7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92" h="715">
                  <a:moveTo>
                    <a:pt x="992" y="268"/>
                  </a:moveTo>
                  <a:lnTo>
                    <a:pt x="992" y="447"/>
                  </a:lnTo>
                  <a:lnTo>
                    <a:pt x="449" y="447"/>
                  </a:lnTo>
                  <a:lnTo>
                    <a:pt x="449" y="715"/>
                  </a:lnTo>
                  <a:lnTo>
                    <a:pt x="273" y="715"/>
                  </a:lnTo>
                  <a:lnTo>
                    <a:pt x="273" y="447"/>
                  </a:lnTo>
                  <a:lnTo>
                    <a:pt x="0" y="447"/>
                  </a:lnTo>
                  <a:lnTo>
                    <a:pt x="0" y="268"/>
                  </a:lnTo>
                  <a:lnTo>
                    <a:pt x="273" y="268"/>
                  </a:lnTo>
                  <a:lnTo>
                    <a:pt x="273" y="0"/>
                  </a:lnTo>
                  <a:lnTo>
                    <a:pt x="449" y="0"/>
                  </a:lnTo>
                  <a:lnTo>
                    <a:pt x="449" y="268"/>
                  </a:lnTo>
                  <a:lnTo>
                    <a:pt x="992" y="2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218" name="Freeform 94"/>
            <p:cNvSpPr>
              <a:spLocks/>
            </p:cNvSpPr>
            <p:nvPr/>
          </p:nvSpPr>
          <p:spPr bwMode="auto">
            <a:xfrm>
              <a:off x="1129" y="1756"/>
              <a:ext cx="992" cy="715"/>
            </a:xfrm>
            <a:custGeom>
              <a:avLst/>
              <a:gdLst>
                <a:gd name="T0" fmla="*/ 992 w 992"/>
                <a:gd name="T1" fmla="*/ 268 h 715"/>
                <a:gd name="T2" fmla="*/ 992 w 992"/>
                <a:gd name="T3" fmla="*/ 447 h 715"/>
                <a:gd name="T4" fmla="*/ 449 w 992"/>
                <a:gd name="T5" fmla="*/ 447 h 715"/>
                <a:gd name="T6" fmla="*/ 449 w 992"/>
                <a:gd name="T7" fmla="*/ 715 h 715"/>
                <a:gd name="T8" fmla="*/ 273 w 992"/>
                <a:gd name="T9" fmla="*/ 715 h 715"/>
                <a:gd name="T10" fmla="*/ 273 w 992"/>
                <a:gd name="T11" fmla="*/ 447 h 715"/>
                <a:gd name="T12" fmla="*/ 0 w 992"/>
                <a:gd name="T13" fmla="*/ 447 h 715"/>
                <a:gd name="T14" fmla="*/ 0 w 992"/>
                <a:gd name="T15" fmla="*/ 268 h 715"/>
                <a:gd name="T16" fmla="*/ 273 w 992"/>
                <a:gd name="T17" fmla="*/ 268 h 715"/>
                <a:gd name="T18" fmla="*/ 273 w 992"/>
                <a:gd name="T19" fmla="*/ 0 h 715"/>
                <a:gd name="T20" fmla="*/ 449 w 992"/>
                <a:gd name="T21" fmla="*/ 0 h 715"/>
                <a:gd name="T22" fmla="*/ 449 w 992"/>
                <a:gd name="T23" fmla="*/ 268 h 715"/>
                <a:gd name="T24" fmla="*/ 992 w 992"/>
                <a:gd name="T25" fmla="*/ 268 h 7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92"/>
                <a:gd name="T40" fmla="*/ 0 h 715"/>
                <a:gd name="T41" fmla="*/ 992 w 992"/>
                <a:gd name="T42" fmla="*/ 715 h 7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92" h="715">
                  <a:moveTo>
                    <a:pt x="992" y="268"/>
                  </a:moveTo>
                  <a:lnTo>
                    <a:pt x="992" y="447"/>
                  </a:lnTo>
                  <a:lnTo>
                    <a:pt x="449" y="447"/>
                  </a:lnTo>
                  <a:lnTo>
                    <a:pt x="449" y="715"/>
                  </a:lnTo>
                  <a:lnTo>
                    <a:pt x="273" y="715"/>
                  </a:lnTo>
                  <a:lnTo>
                    <a:pt x="273" y="447"/>
                  </a:lnTo>
                  <a:lnTo>
                    <a:pt x="0" y="447"/>
                  </a:lnTo>
                  <a:lnTo>
                    <a:pt x="0" y="268"/>
                  </a:lnTo>
                  <a:lnTo>
                    <a:pt x="273" y="268"/>
                  </a:lnTo>
                  <a:lnTo>
                    <a:pt x="273" y="0"/>
                  </a:lnTo>
                  <a:lnTo>
                    <a:pt x="449" y="0"/>
                  </a:lnTo>
                  <a:lnTo>
                    <a:pt x="449" y="268"/>
                  </a:lnTo>
                  <a:lnTo>
                    <a:pt x="992" y="268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219" name="Freeform 95"/>
            <p:cNvSpPr>
              <a:spLocks/>
            </p:cNvSpPr>
            <p:nvPr/>
          </p:nvSpPr>
          <p:spPr bwMode="auto">
            <a:xfrm>
              <a:off x="1127" y="1754"/>
              <a:ext cx="994" cy="717"/>
            </a:xfrm>
            <a:custGeom>
              <a:avLst/>
              <a:gdLst>
                <a:gd name="T0" fmla="*/ 0 w 994"/>
                <a:gd name="T1" fmla="*/ 403 h 717"/>
                <a:gd name="T2" fmla="*/ 0 w 994"/>
                <a:gd name="T3" fmla="*/ 314 h 717"/>
                <a:gd name="T4" fmla="*/ 319 w 994"/>
                <a:gd name="T5" fmla="*/ 314 h 717"/>
                <a:gd name="T6" fmla="*/ 319 w 994"/>
                <a:gd name="T7" fmla="*/ 0 h 717"/>
                <a:gd name="T8" fmla="*/ 407 w 994"/>
                <a:gd name="T9" fmla="*/ 0 h 717"/>
                <a:gd name="T10" fmla="*/ 407 w 994"/>
                <a:gd name="T11" fmla="*/ 314 h 717"/>
                <a:gd name="T12" fmla="*/ 994 w 994"/>
                <a:gd name="T13" fmla="*/ 314 h 717"/>
                <a:gd name="T14" fmla="*/ 994 w 994"/>
                <a:gd name="T15" fmla="*/ 403 h 717"/>
                <a:gd name="T16" fmla="*/ 407 w 994"/>
                <a:gd name="T17" fmla="*/ 403 h 717"/>
                <a:gd name="T18" fmla="*/ 407 w 994"/>
                <a:gd name="T19" fmla="*/ 717 h 717"/>
                <a:gd name="T20" fmla="*/ 319 w 994"/>
                <a:gd name="T21" fmla="*/ 717 h 717"/>
                <a:gd name="T22" fmla="*/ 319 w 994"/>
                <a:gd name="T23" fmla="*/ 403 h 717"/>
                <a:gd name="T24" fmla="*/ 0 w 994"/>
                <a:gd name="T25" fmla="*/ 403 h 7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94"/>
                <a:gd name="T40" fmla="*/ 0 h 717"/>
                <a:gd name="T41" fmla="*/ 994 w 994"/>
                <a:gd name="T42" fmla="*/ 717 h 7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94" h="717">
                  <a:moveTo>
                    <a:pt x="0" y="403"/>
                  </a:moveTo>
                  <a:lnTo>
                    <a:pt x="0" y="314"/>
                  </a:lnTo>
                  <a:lnTo>
                    <a:pt x="319" y="314"/>
                  </a:lnTo>
                  <a:lnTo>
                    <a:pt x="319" y="0"/>
                  </a:lnTo>
                  <a:lnTo>
                    <a:pt x="407" y="0"/>
                  </a:lnTo>
                  <a:lnTo>
                    <a:pt x="407" y="314"/>
                  </a:lnTo>
                  <a:lnTo>
                    <a:pt x="994" y="314"/>
                  </a:lnTo>
                  <a:lnTo>
                    <a:pt x="994" y="403"/>
                  </a:lnTo>
                  <a:lnTo>
                    <a:pt x="407" y="403"/>
                  </a:lnTo>
                  <a:lnTo>
                    <a:pt x="407" y="717"/>
                  </a:lnTo>
                  <a:lnTo>
                    <a:pt x="319" y="717"/>
                  </a:lnTo>
                  <a:lnTo>
                    <a:pt x="319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rgbClr val="005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220" name="Freeform 96"/>
            <p:cNvSpPr>
              <a:spLocks noEditPoints="1"/>
            </p:cNvSpPr>
            <p:nvPr/>
          </p:nvSpPr>
          <p:spPr bwMode="auto">
            <a:xfrm>
              <a:off x="1123" y="1748"/>
              <a:ext cx="1004" cy="729"/>
            </a:xfrm>
            <a:custGeom>
              <a:avLst/>
              <a:gdLst>
                <a:gd name="T0" fmla="*/ 1004 w 1004"/>
                <a:gd name="T1" fmla="*/ 6 h 729"/>
                <a:gd name="T2" fmla="*/ 998 w 1004"/>
                <a:gd name="T3" fmla="*/ 10 h 729"/>
                <a:gd name="T4" fmla="*/ 4 w 1004"/>
                <a:gd name="T5" fmla="*/ 10 h 729"/>
                <a:gd name="T6" fmla="*/ 4 w 1004"/>
                <a:gd name="T7" fmla="*/ 0 h 729"/>
                <a:gd name="T8" fmla="*/ 998 w 1004"/>
                <a:gd name="T9" fmla="*/ 0 h 729"/>
                <a:gd name="T10" fmla="*/ 1004 w 1004"/>
                <a:gd name="T11" fmla="*/ 6 h 729"/>
                <a:gd name="T12" fmla="*/ 998 w 1004"/>
                <a:gd name="T13" fmla="*/ 0 h 729"/>
                <a:gd name="T14" fmla="*/ 1004 w 1004"/>
                <a:gd name="T15" fmla="*/ 0 h 729"/>
                <a:gd name="T16" fmla="*/ 1004 w 1004"/>
                <a:gd name="T17" fmla="*/ 6 h 729"/>
                <a:gd name="T18" fmla="*/ 998 w 1004"/>
                <a:gd name="T19" fmla="*/ 0 h 729"/>
                <a:gd name="T20" fmla="*/ 998 w 1004"/>
                <a:gd name="T21" fmla="*/ 729 h 729"/>
                <a:gd name="T22" fmla="*/ 995 w 1004"/>
                <a:gd name="T23" fmla="*/ 723 h 729"/>
                <a:gd name="T24" fmla="*/ 995 w 1004"/>
                <a:gd name="T25" fmla="*/ 6 h 729"/>
                <a:gd name="T26" fmla="*/ 1004 w 1004"/>
                <a:gd name="T27" fmla="*/ 6 h 729"/>
                <a:gd name="T28" fmla="*/ 1004 w 1004"/>
                <a:gd name="T29" fmla="*/ 723 h 729"/>
                <a:gd name="T30" fmla="*/ 998 w 1004"/>
                <a:gd name="T31" fmla="*/ 729 h 729"/>
                <a:gd name="T32" fmla="*/ 1004 w 1004"/>
                <a:gd name="T33" fmla="*/ 723 h 729"/>
                <a:gd name="T34" fmla="*/ 1004 w 1004"/>
                <a:gd name="T35" fmla="*/ 729 h 729"/>
                <a:gd name="T36" fmla="*/ 998 w 1004"/>
                <a:gd name="T37" fmla="*/ 729 h 729"/>
                <a:gd name="T38" fmla="*/ 1004 w 1004"/>
                <a:gd name="T39" fmla="*/ 723 h 729"/>
                <a:gd name="T40" fmla="*/ 0 w 1004"/>
                <a:gd name="T41" fmla="*/ 723 h 729"/>
                <a:gd name="T42" fmla="*/ 4 w 1004"/>
                <a:gd name="T43" fmla="*/ 719 h 729"/>
                <a:gd name="T44" fmla="*/ 998 w 1004"/>
                <a:gd name="T45" fmla="*/ 719 h 729"/>
                <a:gd name="T46" fmla="*/ 998 w 1004"/>
                <a:gd name="T47" fmla="*/ 729 h 729"/>
                <a:gd name="T48" fmla="*/ 4 w 1004"/>
                <a:gd name="T49" fmla="*/ 729 h 729"/>
                <a:gd name="T50" fmla="*/ 0 w 1004"/>
                <a:gd name="T51" fmla="*/ 723 h 729"/>
                <a:gd name="T52" fmla="*/ 4 w 1004"/>
                <a:gd name="T53" fmla="*/ 729 h 729"/>
                <a:gd name="T54" fmla="*/ 0 w 1004"/>
                <a:gd name="T55" fmla="*/ 729 h 729"/>
                <a:gd name="T56" fmla="*/ 0 w 1004"/>
                <a:gd name="T57" fmla="*/ 723 h 729"/>
                <a:gd name="T58" fmla="*/ 4 w 1004"/>
                <a:gd name="T59" fmla="*/ 729 h 729"/>
                <a:gd name="T60" fmla="*/ 4 w 1004"/>
                <a:gd name="T61" fmla="*/ 0 h 729"/>
                <a:gd name="T62" fmla="*/ 10 w 1004"/>
                <a:gd name="T63" fmla="*/ 6 h 729"/>
                <a:gd name="T64" fmla="*/ 10 w 1004"/>
                <a:gd name="T65" fmla="*/ 723 h 729"/>
                <a:gd name="T66" fmla="*/ 0 w 1004"/>
                <a:gd name="T67" fmla="*/ 723 h 729"/>
                <a:gd name="T68" fmla="*/ 0 w 1004"/>
                <a:gd name="T69" fmla="*/ 6 h 729"/>
                <a:gd name="T70" fmla="*/ 4 w 1004"/>
                <a:gd name="T71" fmla="*/ 0 h 729"/>
                <a:gd name="T72" fmla="*/ 0 w 1004"/>
                <a:gd name="T73" fmla="*/ 6 h 729"/>
                <a:gd name="T74" fmla="*/ 0 w 1004"/>
                <a:gd name="T75" fmla="*/ 0 h 729"/>
                <a:gd name="T76" fmla="*/ 4 w 1004"/>
                <a:gd name="T77" fmla="*/ 0 h 729"/>
                <a:gd name="T78" fmla="*/ 0 w 1004"/>
                <a:gd name="T79" fmla="*/ 6 h 7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04"/>
                <a:gd name="T121" fmla="*/ 0 h 729"/>
                <a:gd name="T122" fmla="*/ 1004 w 1004"/>
                <a:gd name="T123" fmla="*/ 729 h 72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04" h="729">
                  <a:moveTo>
                    <a:pt x="1004" y="6"/>
                  </a:moveTo>
                  <a:lnTo>
                    <a:pt x="998" y="10"/>
                  </a:lnTo>
                  <a:lnTo>
                    <a:pt x="4" y="10"/>
                  </a:lnTo>
                  <a:lnTo>
                    <a:pt x="4" y="0"/>
                  </a:lnTo>
                  <a:lnTo>
                    <a:pt x="998" y="0"/>
                  </a:lnTo>
                  <a:lnTo>
                    <a:pt x="1004" y="6"/>
                  </a:lnTo>
                  <a:close/>
                  <a:moveTo>
                    <a:pt x="998" y="0"/>
                  </a:moveTo>
                  <a:lnTo>
                    <a:pt x="1004" y="0"/>
                  </a:lnTo>
                  <a:lnTo>
                    <a:pt x="1004" y="6"/>
                  </a:lnTo>
                  <a:lnTo>
                    <a:pt x="998" y="0"/>
                  </a:lnTo>
                  <a:close/>
                  <a:moveTo>
                    <a:pt x="998" y="729"/>
                  </a:moveTo>
                  <a:lnTo>
                    <a:pt x="995" y="723"/>
                  </a:lnTo>
                  <a:lnTo>
                    <a:pt x="995" y="6"/>
                  </a:lnTo>
                  <a:lnTo>
                    <a:pt x="1004" y="6"/>
                  </a:lnTo>
                  <a:lnTo>
                    <a:pt x="1004" y="723"/>
                  </a:lnTo>
                  <a:lnTo>
                    <a:pt x="998" y="729"/>
                  </a:lnTo>
                  <a:close/>
                  <a:moveTo>
                    <a:pt x="1004" y="723"/>
                  </a:moveTo>
                  <a:lnTo>
                    <a:pt x="1004" y="729"/>
                  </a:lnTo>
                  <a:lnTo>
                    <a:pt x="998" y="729"/>
                  </a:lnTo>
                  <a:lnTo>
                    <a:pt x="1004" y="723"/>
                  </a:lnTo>
                  <a:close/>
                  <a:moveTo>
                    <a:pt x="0" y="723"/>
                  </a:moveTo>
                  <a:lnTo>
                    <a:pt x="4" y="719"/>
                  </a:lnTo>
                  <a:lnTo>
                    <a:pt x="998" y="719"/>
                  </a:lnTo>
                  <a:lnTo>
                    <a:pt x="998" y="729"/>
                  </a:lnTo>
                  <a:lnTo>
                    <a:pt x="4" y="729"/>
                  </a:lnTo>
                  <a:lnTo>
                    <a:pt x="0" y="723"/>
                  </a:lnTo>
                  <a:close/>
                  <a:moveTo>
                    <a:pt x="4" y="729"/>
                  </a:moveTo>
                  <a:lnTo>
                    <a:pt x="0" y="729"/>
                  </a:lnTo>
                  <a:lnTo>
                    <a:pt x="0" y="723"/>
                  </a:lnTo>
                  <a:lnTo>
                    <a:pt x="4" y="729"/>
                  </a:lnTo>
                  <a:close/>
                  <a:moveTo>
                    <a:pt x="4" y="0"/>
                  </a:moveTo>
                  <a:lnTo>
                    <a:pt x="10" y="6"/>
                  </a:lnTo>
                  <a:lnTo>
                    <a:pt x="10" y="723"/>
                  </a:lnTo>
                  <a:lnTo>
                    <a:pt x="0" y="723"/>
                  </a:lnTo>
                  <a:lnTo>
                    <a:pt x="0" y="6"/>
                  </a:lnTo>
                  <a:lnTo>
                    <a:pt x="4" y="0"/>
                  </a:lnTo>
                  <a:close/>
                  <a:moveTo>
                    <a:pt x="0" y="6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3634" name="Group 97"/>
          <p:cNvGrpSpPr>
            <a:grpSpLocks/>
          </p:cNvGrpSpPr>
          <p:nvPr/>
        </p:nvGrpSpPr>
        <p:grpSpPr bwMode="auto">
          <a:xfrm>
            <a:off x="2805662" y="4420344"/>
            <a:ext cx="576262" cy="304800"/>
            <a:chOff x="2365" y="1750"/>
            <a:chExt cx="1002" cy="658"/>
          </a:xfrm>
        </p:grpSpPr>
        <p:sp>
          <p:nvSpPr>
            <p:cNvPr id="24209" name="Rectangle 98"/>
            <p:cNvSpPr>
              <a:spLocks noChangeArrowheads="1"/>
            </p:cNvSpPr>
            <p:nvPr/>
          </p:nvSpPr>
          <p:spPr bwMode="auto">
            <a:xfrm>
              <a:off x="2369" y="1754"/>
              <a:ext cx="994" cy="648"/>
            </a:xfrm>
            <a:prstGeom prst="rect">
              <a:avLst/>
            </a:prstGeom>
            <a:solidFill>
              <a:srgbClr val="C24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210" name="Freeform 99"/>
            <p:cNvSpPr>
              <a:spLocks noEditPoints="1"/>
            </p:cNvSpPr>
            <p:nvPr/>
          </p:nvSpPr>
          <p:spPr bwMode="auto">
            <a:xfrm>
              <a:off x="2365" y="1750"/>
              <a:ext cx="1002" cy="658"/>
            </a:xfrm>
            <a:custGeom>
              <a:avLst/>
              <a:gdLst>
                <a:gd name="T0" fmla="*/ 1002 w 1002"/>
                <a:gd name="T1" fmla="*/ 652 h 658"/>
                <a:gd name="T2" fmla="*/ 998 w 1002"/>
                <a:gd name="T3" fmla="*/ 658 h 658"/>
                <a:gd name="T4" fmla="*/ 4 w 1002"/>
                <a:gd name="T5" fmla="*/ 658 h 658"/>
                <a:gd name="T6" fmla="*/ 4 w 1002"/>
                <a:gd name="T7" fmla="*/ 648 h 658"/>
                <a:gd name="T8" fmla="*/ 998 w 1002"/>
                <a:gd name="T9" fmla="*/ 648 h 658"/>
                <a:gd name="T10" fmla="*/ 1002 w 1002"/>
                <a:gd name="T11" fmla="*/ 652 h 658"/>
                <a:gd name="T12" fmla="*/ 998 w 1002"/>
                <a:gd name="T13" fmla="*/ 0 h 658"/>
                <a:gd name="T14" fmla="*/ 1002 w 1002"/>
                <a:gd name="T15" fmla="*/ 4 h 658"/>
                <a:gd name="T16" fmla="*/ 1002 w 1002"/>
                <a:gd name="T17" fmla="*/ 652 h 658"/>
                <a:gd name="T18" fmla="*/ 994 w 1002"/>
                <a:gd name="T19" fmla="*/ 652 h 658"/>
                <a:gd name="T20" fmla="*/ 994 w 1002"/>
                <a:gd name="T21" fmla="*/ 4 h 658"/>
                <a:gd name="T22" fmla="*/ 998 w 1002"/>
                <a:gd name="T23" fmla="*/ 0 h 658"/>
                <a:gd name="T24" fmla="*/ 0 w 1002"/>
                <a:gd name="T25" fmla="*/ 4 h 658"/>
                <a:gd name="T26" fmla="*/ 4 w 1002"/>
                <a:gd name="T27" fmla="*/ 0 h 658"/>
                <a:gd name="T28" fmla="*/ 998 w 1002"/>
                <a:gd name="T29" fmla="*/ 0 h 658"/>
                <a:gd name="T30" fmla="*/ 998 w 1002"/>
                <a:gd name="T31" fmla="*/ 8 h 658"/>
                <a:gd name="T32" fmla="*/ 4 w 1002"/>
                <a:gd name="T33" fmla="*/ 8 h 658"/>
                <a:gd name="T34" fmla="*/ 0 w 1002"/>
                <a:gd name="T35" fmla="*/ 4 h 658"/>
                <a:gd name="T36" fmla="*/ 4 w 1002"/>
                <a:gd name="T37" fmla="*/ 658 h 658"/>
                <a:gd name="T38" fmla="*/ 0 w 1002"/>
                <a:gd name="T39" fmla="*/ 652 h 658"/>
                <a:gd name="T40" fmla="*/ 0 w 1002"/>
                <a:gd name="T41" fmla="*/ 4 h 658"/>
                <a:gd name="T42" fmla="*/ 8 w 1002"/>
                <a:gd name="T43" fmla="*/ 4 h 658"/>
                <a:gd name="T44" fmla="*/ 8 w 1002"/>
                <a:gd name="T45" fmla="*/ 652 h 658"/>
                <a:gd name="T46" fmla="*/ 4 w 1002"/>
                <a:gd name="T47" fmla="*/ 658 h 658"/>
                <a:gd name="T48" fmla="*/ 4 w 1002"/>
                <a:gd name="T49" fmla="*/ 658 h 658"/>
                <a:gd name="T50" fmla="*/ 4 w 1002"/>
                <a:gd name="T51" fmla="*/ 652 h 658"/>
                <a:gd name="T52" fmla="*/ 4 w 1002"/>
                <a:gd name="T53" fmla="*/ 658 h 65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02"/>
                <a:gd name="T82" fmla="*/ 0 h 658"/>
                <a:gd name="T83" fmla="*/ 1002 w 1002"/>
                <a:gd name="T84" fmla="*/ 658 h 65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02" h="658">
                  <a:moveTo>
                    <a:pt x="1002" y="652"/>
                  </a:moveTo>
                  <a:lnTo>
                    <a:pt x="998" y="658"/>
                  </a:lnTo>
                  <a:lnTo>
                    <a:pt x="4" y="658"/>
                  </a:lnTo>
                  <a:lnTo>
                    <a:pt x="4" y="648"/>
                  </a:lnTo>
                  <a:lnTo>
                    <a:pt x="998" y="648"/>
                  </a:lnTo>
                  <a:lnTo>
                    <a:pt x="1002" y="652"/>
                  </a:lnTo>
                  <a:close/>
                  <a:moveTo>
                    <a:pt x="998" y="0"/>
                  </a:moveTo>
                  <a:lnTo>
                    <a:pt x="1002" y="4"/>
                  </a:lnTo>
                  <a:lnTo>
                    <a:pt x="1002" y="652"/>
                  </a:lnTo>
                  <a:lnTo>
                    <a:pt x="994" y="652"/>
                  </a:lnTo>
                  <a:lnTo>
                    <a:pt x="994" y="4"/>
                  </a:lnTo>
                  <a:lnTo>
                    <a:pt x="998" y="0"/>
                  </a:lnTo>
                  <a:close/>
                  <a:moveTo>
                    <a:pt x="0" y="4"/>
                  </a:moveTo>
                  <a:lnTo>
                    <a:pt x="4" y="0"/>
                  </a:lnTo>
                  <a:lnTo>
                    <a:pt x="998" y="0"/>
                  </a:lnTo>
                  <a:lnTo>
                    <a:pt x="998" y="8"/>
                  </a:lnTo>
                  <a:lnTo>
                    <a:pt x="4" y="8"/>
                  </a:lnTo>
                  <a:lnTo>
                    <a:pt x="0" y="4"/>
                  </a:lnTo>
                  <a:close/>
                  <a:moveTo>
                    <a:pt x="4" y="658"/>
                  </a:moveTo>
                  <a:lnTo>
                    <a:pt x="0" y="652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652"/>
                  </a:lnTo>
                  <a:lnTo>
                    <a:pt x="4" y="658"/>
                  </a:lnTo>
                  <a:close/>
                  <a:moveTo>
                    <a:pt x="4" y="658"/>
                  </a:moveTo>
                  <a:lnTo>
                    <a:pt x="4" y="652"/>
                  </a:lnTo>
                  <a:lnTo>
                    <a:pt x="4" y="65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211" name="Rectangle 100"/>
            <p:cNvSpPr>
              <a:spLocks noChangeArrowheads="1"/>
            </p:cNvSpPr>
            <p:nvPr/>
          </p:nvSpPr>
          <p:spPr bwMode="auto">
            <a:xfrm>
              <a:off x="2369" y="1971"/>
              <a:ext cx="994" cy="2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212" name="Rectangle 101"/>
            <p:cNvSpPr>
              <a:spLocks noChangeArrowheads="1"/>
            </p:cNvSpPr>
            <p:nvPr/>
          </p:nvSpPr>
          <p:spPr bwMode="auto">
            <a:xfrm>
              <a:off x="2369" y="2185"/>
              <a:ext cx="994" cy="217"/>
            </a:xfrm>
            <a:prstGeom prst="rect">
              <a:avLst/>
            </a:prstGeom>
            <a:solidFill>
              <a:srgbClr val="4C5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213" name="Freeform 102"/>
            <p:cNvSpPr>
              <a:spLocks noEditPoints="1"/>
            </p:cNvSpPr>
            <p:nvPr/>
          </p:nvSpPr>
          <p:spPr bwMode="auto">
            <a:xfrm>
              <a:off x="2365" y="1750"/>
              <a:ext cx="1002" cy="658"/>
            </a:xfrm>
            <a:custGeom>
              <a:avLst/>
              <a:gdLst>
                <a:gd name="T0" fmla="*/ 1002 w 1002"/>
                <a:gd name="T1" fmla="*/ 4 h 658"/>
                <a:gd name="T2" fmla="*/ 998 w 1002"/>
                <a:gd name="T3" fmla="*/ 8 h 658"/>
                <a:gd name="T4" fmla="*/ 4 w 1002"/>
                <a:gd name="T5" fmla="*/ 8 h 658"/>
                <a:gd name="T6" fmla="*/ 4 w 1002"/>
                <a:gd name="T7" fmla="*/ 0 h 658"/>
                <a:gd name="T8" fmla="*/ 998 w 1002"/>
                <a:gd name="T9" fmla="*/ 0 h 658"/>
                <a:gd name="T10" fmla="*/ 1002 w 1002"/>
                <a:gd name="T11" fmla="*/ 4 h 658"/>
                <a:gd name="T12" fmla="*/ 998 w 1002"/>
                <a:gd name="T13" fmla="*/ 658 h 658"/>
                <a:gd name="T14" fmla="*/ 992 w 1002"/>
                <a:gd name="T15" fmla="*/ 652 h 658"/>
                <a:gd name="T16" fmla="*/ 992 w 1002"/>
                <a:gd name="T17" fmla="*/ 4 h 658"/>
                <a:gd name="T18" fmla="*/ 1002 w 1002"/>
                <a:gd name="T19" fmla="*/ 4 h 658"/>
                <a:gd name="T20" fmla="*/ 1002 w 1002"/>
                <a:gd name="T21" fmla="*/ 652 h 658"/>
                <a:gd name="T22" fmla="*/ 998 w 1002"/>
                <a:gd name="T23" fmla="*/ 658 h 658"/>
                <a:gd name="T24" fmla="*/ 0 w 1002"/>
                <a:gd name="T25" fmla="*/ 652 h 658"/>
                <a:gd name="T26" fmla="*/ 4 w 1002"/>
                <a:gd name="T27" fmla="*/ 648 h 658"/>
                <a:gd name="T28" fmla="*/ 998 w 1002"/>
                <a:gd name="T29" fmla="*/ 648 h 658"/>
                <a:gd name="T30" fmla="*/ 998 w 1002"/>
                <a:gd name="T31" fmla="*/ 658 h 658"/>
                <a:gd name="T32" fmla="*/ 4 w 1002"/>
                <a:gd name="T33" fmla="*/ 658 h 658"/>
                <a:gd name="T34" fmla="*/ 0 w 1002"/>
                <a:gd name="T35" fmla="*/ 652 h 658"/>
                <a:gd name="T36" fmla="*/ 8 w 1002"/>
                <a:gd name="T37" fmla="*/ 4 h 658"/>
                <a:gd name="T38" fmla="*/ 8 w 1002"/>
                <a:gd name="T39" fmla="*/ 652 h 658"/>
                <a:gd name="T40" fmla="*/ 0 w 1002"/>
                <a:gd name="T41" fmla="*/ 652 h 658"/>
                <a:gd name="T42" fmla="*/ 0 w 1002"/>
                <a:gd name="T43" fmla="*/ 4 h 658"/>
                <a:gd name="T44" fmla="*/ 8 w 1002"/>
                <a:gd name="T45" fmla="*/ 4 h 65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02"/>
                <a:gd name="T70" fmla="*/ 0 h 658"/>
                <a:gd name="T71" fmla="*/ 1002 w 1002"/>
                <a:gd name="T72" fmla="*/ 658 h 65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02" h="658">
                  <a:moveTo>
                    <a:pt x="1002" y="4"/>
                  </a:moveTo>
                  <a:lnTo>
                    <a:pt x="998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998" y="0"/>
                  </a:lnTo>
                  <a:lnTo>
                    <a:pt x="1002" y="4"/>
                  </a:lnTo>
                  <a:close/>
                  <a:moveTo>
                    <a:pt x="998" y="658"/>
                  </a:moveTo>
                  <a:lnTo>
                    <a:pt x="992" y="652"/>
                  </a:lnTo>
                  <a:lnTo>
                    <a:pt x="992" y="4"/>
                  </a:lnTo>
                  <a:lnTo>
                    <a:pt x="1002" y="4"/>
                  </a:lnTo>
                  <a:lnTo>
                    <a:pt x="1002" y="652"/>
                  </a:lnTo>
                  <a:lnTo>
                    <a:pt x="998" y="658"/>
                  </a:lnTo>
                  <a:close/>
                  <a:moveTo>
                    <a:pt x="0" y="652"/>
                  </a:moveTo>
                  <a:lnTo>
                    <a:pt x="4" y="648"/>
                  </a:lnTo>
                  <a:lnTo>
                    <a:pt x="998" y="648"/>
                  </a:lnTo>
                  <a:lnTo>
                    <a:pt x="998" y="658"/>
                  </a:lnTo>
                  <a:lnTo>
                    <a:pt x="4" y="658"/>
                  </a:lnTo>
                  <a:lnTo>
                    <a:pt x="0" y="652"/>
                  </a:lnTo>
                  <a:close/>
                  <a:moveTo>
                    <a:pt x="8" y="4"/>
                  </a:moveTo>
                  <a:lnTo>
                    <a:pt x="8" y="652"/>
                  </a:lnTo>
                  <a:lnTo>
                    <a:pt x="0" y="652"/>
                  </a:lnTo>
                  <a:lnTo>
                    <a:pt x="0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214" name="Rectangle 103"/>
            <p:cNvSpPr>
              <a:spLocks noChangeArrowheads="1"/>
            </p:cNvSpPr>
            <p:nvPr/>
          </p:nvSpPr>
          <p:spPr bwMode="auto">
            <a:xfrm>
              <a:off x="2369" y="2180"/>
              <a:ext cx="992" cy="9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215" name="Rectangle 104"/>
            <p:cNvSpPr>
              <a:spLocks noChangeArrowheads="1"/>
            </p:cNvSpPr>
            <p:nvPr/>
          </p:nvSpPr>
          <p:spPr bwMode="auto">
            <a:xfrm>
              <a:off x="2369" y="1967"/>
              <a:ext cx="992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3635" name="Group 105"/>
          <p:cNvGrpSpPr>
            <a:grpSpLocks/>
          </p:cNvGrpSpPr>
          <p:nvPr/>
        </p:nvGrpSpPr>
        <p:grpSpPr bwMode="auto">
          <a:xfrm>
            <a:off x="2792760" y="4797152"/>
            <a:ext cx="576262" cy="360363"/>
            <a:chOff x="1210" y="2652"/>
            <a:chExt cx="994" cy="560"/>
          </a:xfrm>
        </p:grpSpPr>
        <p:sp>
          <p:nvSpPr>
            <p:cNvPr id="24177" name="Rectangle 106"/>
            <p:cNvSpPr>
              <a:spLocks noChangeArrowheads="1"/>
            </p:cNvSpPr>
            <p:nvPr/>
          </p:nvSpPr>
          <p:spPr bwMode="auto">
            <a:xfrm>
              <a:off x="1210" y="2652"/>
              <a:ext cx="994" cy="560"/>
            </a:xfrm>
            <a:prstGeom prst="rect">
              <a:avLst/>
            </a:pr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178" name="Rectangle 107"/>
            <p:cNvSpPr>
              <a:spLocks noChangeArrowheads="1"/>
            </p:cNvSpPr>
            <p:nvPr/>
          </p:nvSpPr>
          <p:spPr bwMode="auto">
            <a:xfrm>
              <a:off x="1210" y="2652"/>
              <a:ext cx="451" cy="560"/>
            </a:xfrm>
            <a:prstGeom prst="rect">
              <a:avLst/>
            </a:prstGeom>
            <a:solidFill>
              <a:srgbClr val="0093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179" name="Freeform 108"/>
            <p:cNvSpPr>
              <a:spLocks noEditPoints="1"/>
            </p:cNvSpPr>
            <p:nvPr/>
          </p:nvSpPr>
          <p:spPr bwMode="auto">
            <a:xfrm>
              <a:off x="1507" y="2774"/>
              <a:ext cx="317" cy="317"/>
            </a:xfrm>
            <a:custGeom>
              <a:avLst/>
              <a:gdLst>
                <a:gd name="T0" fmla="*/ 186 w 317"/>
                <a:gd name="T1" fmla="*/ 23 h 317"/>
                <a:gd name="T2" fmla="*/ 225 w 317"/>
                <a:gd name="T3" fmla="*/ 37 h 317"/>
                <a:gd name="T4" fmla="*/ 255 w 317"/>
                <a:gd name="T5" fmla="*/ 60 h 317"/>
                <a:gd name="T6" fmla="*/ 280 w 317"/>
                <a:gd name="T7" fmla="*/ 92 h 317"/>
                <a:gd name="T8" fmla="*/ 294 w 317"/>
                <a:gd name="T9" fmla="*/ 131 h 317"/>
                <a:gd name="T10" fmla="*/ 296 w 317"/>
                <a:gd name="T11" fmla="*/ 173 h 317"/>
                <a:gd name="T12" fmla="*/ 286 w 317"/>
                <a:gd name="T13" fmla="*/ 211 h 317"/>
                <a:gd name="T14" fmla="*/ 265 w 317"/>
                <a:gd name="T15" fmla="*/ 246 h 317"/>
                <a:gd name="T16" fmla="*/ 236 w 317"/>
                <a:gd name="T17" fmla="*/ 273 h 317"/>
                <a:gd name="T18" fmla="*/ 200 w 317"/>
                <a:gd name="T19" fmla="*/ 290 h 317"/>
                <a:gd name="T20" fmla="*/ 160 w 317"/>
                <a:gd name="T21" fmla="*/ 298 h 317"/>
                <a:gd name="T22" fmla="*/ 117 w 317"/>
                <a:gd name="T23" fmla="*/ 290 h 317"/>
                <a:gd name="T24" fmla="*/ 81 w 317"/>
                <a:gd name="T25" fmla="*/ 273 h 317"/>
                <a:gd name="T26" fmla="*/ 52 w 317"/>
                <a:gd name="T27" fmla="*/ 246 h 317"/>
                <a:gd name="T28" fmla="*/ 31 w 317"/>
                <a:gd name="T29" fmla="*/ 211 h 317"/>
                <a:gd name="T30" fmla="*/ 21 w 317"/>
                <a:gd name="T31" fmla="*/ 173 h 317"/>
                <a:gd name="T32" fmla="*/ 23 w 317"/>
                <a:gd name="T33" fmla="*/ 131 h 317"/>
                <a:gd name="T34" fmla="*/ 37 w 317"/>
                <a:gd name="T35" fmla="*/ 92 h 317"/>
                <a:gd name="T36" fmla="*/ 62 w 317"/>
                <a:gd name="T37" fmla="*/ 60 h 317"/>
                <a:gd name="T38" fmla="*/ 92 w 317"/>
                <a:gd name="T39" fmla="*/ 37 h 317"/>
                <a:gd name="T40" fmla="*/ 131 w 317"/>
                <a:gd name="T41" fmla="*/ 23 h 317"/>
                <a:gd name="T42" fmla="*/ 160 w 317"/>
                <a:gd name="T43" fmla="*/ 0 h 317"/>
                <a:gd name="T44" fmla="*/ 206 w 317"/>
                <a:gd name="T45" fmla="*/ 8 h 317"/>
                <a:gd name="T46" fmla="*/ 246 w 317"/>
                <a:gd name="T47" fmla="*/ 27 h 317"/>
                <a:gd name="T48" fmla="*/ 280 w 317"/>
                <a:gd name="T49" fmla="*/ 58 h 317"/>
                <a:gd name="T50" fmla="*/ 303 w 317"/>
                <a:gd name="T51" fmla="*/ 96 h 317"/>
                <a:gd name="T52" fmla="*/ 315 w 317"/>
                <a:gd name="T53" fmla="*/ 142 h 317"/>
                <a:gd name="T54" fmla="*/ 313 w 317"/>
                <a:gd name="T55" fmla="*/ 190 h 317"/>
                <a:gd name="T56" fmla="*/ 298 w 317"/>
                <a:gd name="T57" fmla="*/ 234 h 317"/>
                <a:gd name="T58" fmla="*/ 271 w 317"/>
                <a:gd name="T59" fmla="*/ 271 h 317"/>
                <a:gd name="T60" fmla="*/ 234 w 317"/>
                <a:gd name="T61" fmla="*/ 298 h 317"/>
                <a:gd name="T62" fmla="*/ 190 w 317"/>
                <a:gd name="T63" fmla="*/ 313 h 317"/>
                <a:gd name="T64" fmla="*/ 142 w 317"/>
                <a:gd name="T65" fmla="*/ 315 h 317"/>
                <a:gd name="T66" fmla="*/ 98 w 317"/>
                <a:gd name="T67" fmla="*/ 303 h 317"/>
                <a:gd name="T68" fmla="*/ 58 w 317"/>
                <a:gd name="T69" fmla="*/ 280 h 317"/>
                <a:gd name="T70" fmla="*/ 27 w 317"/>
                <a:gd name="T71" fmla="*/ 246 h 317"/>
                <a:gd name="T72" fmla="*/ 8 w 317"/>
                <a:gd name="T73" fmla="*/ 206 h 317"/>
                <a:gd name="T74" fmla="*/ 0 w 317"/>
                <a:gd name="T75" fmla="*/ 158 h 317"/>
                <a:gd name="T76" fmla="*/ 8 w 317"/>
                <a:gd name="T77" fmla="*/ 112 h 317"/>
                <a:gd name="T78" fmla="*/ 27 w 317"/>
                <a:gd name="T79" fmla="*/ 69 h 317"/>
                <a:gd name="T80" fmla="*/ 58 w 317"/>
                <a:gd name="T81" fmla="*/ 37 h 317"/>
                <a:gd name="T82" fmla="*/ 98 w 317"/>
                <a:gd name="T83" fmla="*/ 12 h 317"/>
                <a:gd name="T84" fmla="*/ 142 w 317"/>
                <a:gd name="T85" fmla="*/ 0 h 3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7"/>
                <a:gd name="T130" fmla="*/ 0 h 317"/>
                <a:gd name="T131" fmla="*/ 317 w 317"/>
                <a:gd name="T132" fmla="*/ 317 h 3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7" h="317">
                  <a:moveTo>
                    <a:pt x="160" y="20"/>
                  </a:moveTo>
                  <a:lnTo>
                    <a:pt x="173" y="20"/>
                  </a:lnTo>
                  <a:lnTo>
                    <a:pt x="186" y="23"/>
                  </a:lnTo>
                  <a:lnTo>
                    <a:pt x="200" y="25"/>
                  </a:lnTo>
                  <a:lnTo>
                    <a:pt x="211" y="31"/>
                  </a:lnTo>
                  <a:lnTo>
                    <a:pt x="225" y="37"/>
                  </a:lnTo>
                  <a:lnTo>
                    <a:pt x="236" y="43"/>
                  </a:lnTo>
                  <a:lnTo>
                    <a:pt x="246" y="52"/>
                  </a:lnTo>
                  <a:lnTo>
                    <a:pt x="255" y="60"/>
                  </a:lnTo>
                  <a:lnTo>
                    <a:pt x="265" y="69"/>
                  </a:lnTo>
                  <a:lnTo>
                    <a:pt x="273" y="81"/>
                  </a:lnTo>
                  <a:lnTo>
                    <a:pt x="280" y="92"/>
                  </a:lnTo>
                  <a:lnTo>
                    <a:pt x="286" y="104"/>
                  </a:lnTo>
                  <a:lnTo>
                    <a:pt x="290" y="117"/>
                  </a:lnTo>
                  <a:lnTo>
                    <a:pt x="294" y="131"/>
                  </a:lnTo>
                  <a:lnTo>
                    <a:pt x="296" y="144"/>
                  </a:lnTo>
                  <a:lnTo>
                    <a:pt x="296" y="158"/>
                  </a:lnTo>
                  <a:lnTo>
                    <a:pt x="296" y="173"/>
                  </a:lnTo>
                  <a:lnTo>
                    <a:pt x="294" y="186"/>
                  </a:lnTo>
                  <a:lnTo>
                    <a:pt x="290" y="200"/>
                  </a:lnTo>
                  <a:lnTo>
                    <a:pt x="286" y="211"/>
                  </a:lnTo>
                  <a:lnTo>
                    <a:pt x="280" y="225"/>
                  </a:lnTo>
                  <a:lnTo>
                    <a:pt x="273" y="236"/>
                  </a:lnTo>
                  <a:lnTo>
                    <a:pt x="265" y="246"/>
                  </a:lnTo>
                  <a:lnTo>
                    <a:pt x="255" y="255"/>
                  </a:lnTo>
                  <a:lnTo>
                    <a:pt x="246" y="265"/>
                  </a:lnTo>
                  <a:lnTo>
                    <a:pt x="236" y="273"/>
                  </a:lnTo>
                  <a:lnTo>
                    <a:pt x="225" y="280"/>
                  </a:lnTo>
                  <a:lnTo>
                    <a:pt x="211" y="286"/>
                  </a:lnTo>
                  <a:lnTo>
                    <a:pt x="200" y="290"/>
                  </a:lnTo>
                  <a:lnTo>
                    <a:pt x="186" y="294"/>
                  </a:lnTo>
                  <a:lnTo>
                    <a:pt x="173" y="296"/>
                  </a:lnTo>
                  <a:lnTo>
                    <a:pt x="160" y="298"/>
                  </a:lnTo>
                  <a:lnTo>
                    <a:pt x="144" y="296"/>
                  </a:lnTo>
                  <a:lnTo>
                    <a:pt x="131" y="294"/>
                  </a:lnTo>
                  <a:lnTo>
                    <a:pt x="117" y="290"/>
                  </a:lnTo>
                  <a:lnTo>
                    <a:pt x="106" y="286"/>
                  </a:lnTo>
                  <a:lnTo>
                    <a:pt x="92" y="280"/>
                  </a:lnTo>
                  <a:lnTo>
                    <a:pt x="81" y="273"/>
                  </a:lnTo>
                  <a:lnTo>
                    <a:pt x="71" y="265"/>
                  </a:lnTo>
                  <a:lnTo>
                    <a:pt x="62" y="255"/>
                  </a:lnTo>
                  <a:lnTo>
                    <a:pt x="52" y="246"/>
                  </a:lnTo>
                  <a:lnTo>
                    <a:pt x="44" y="236"/>
                  </a:lnTo>
                  <a:lnTo>
                    <a:pt x="37" y="225"/>
                  </a:lnTo>
                  <a:lnTo>
                    <a:pt x="31" y="211"/>
                  </a:lnTo>
                  <a:lnTo>
                    <a:pt x="27" y="200"/>
                  </a:lnTo>
                  <a:lnTo>
                    <a:pt x="23" y="186"/>
                  </a:lnTo>
                  <a:lnTo>
                    <a:pt x="21" y="173"/>
                  </a:lnTo>
                  <a:lnTo>
                    <a:pt x="21" y="158"/>
                  </a:lnTo>
                  <a:lnTo>
                    <a:pt x="21" y="144"/>
                  </a:lnTo>
                  <a:lnTo>
                    <a:pt x="23" y="131"/>
                  </a:lnTo>
                  <a:lnTo>
                    <a:pt x="27" y="117"/>
                  </a:lnTo>
                  <a:lnTo>
                    <a:pt x="31" y="104"/>
                  </a:lnTo>
                  <a:lnTo>
                    <a:pt x="37" y="92"/>
                  </a:lnTo>
                  <a:lnTo>
                    <a:pt x="44" y="81"/>
                  </a:lnTo>
                  <a:lnTo>
                    <a:pt x="52" y="69"/>
                  </a:lnTo>
                  <a:lnTo>
                    <a:pt x="62" y="60"/>
                  </a:lnTo>
                  <a:lnTo>
                    <a:pt x="71" y="52"/>
                  </a:lnTo>
                  <a:lnTo>
                    <a:pt x="81" y="43"/>
                  </a:lnTo>
                  <a:lnTo>
                    <a:pt x="92" y="37"/>
                  </a:lnTo>
                  <a:lnTo>
                    <a:pt x="106" y="31"/>
                  </a:lnTo>
                  <a:lnTo>
                    <a:pt x="117" y="25"/>
                  </a:lnTo>
                  <a:lnTo>
                    <a:pt x="131" y="23"/>
                  </a:lnTo>
                  <a:lnTo>
                    <a:pt x="144" y="20"/>
                  </a:lnTo>
                  <a:lnTo>
                    <a:pt x="160" y="20"/>
                  </a:lnTo>
                  <a:close/>
                  <a:moveTo>
                    <a:pt x="160" y="0"/>
                  </a:moveTo>
                  <a:lnTo>
                    <a:pt x="175" y="0"/>
                  </a:lnTo>
                  <a:lnTo>
                    <a:pt x="190" y="4"/>
                  </a:lnTo>
                  <a:lnTo>
                    <a:pt x="206" y="8"/>
                  </a:lnTo>
                  <a:lnTo>
                    <a:pt x="219" y="12"/>
                  </a:lnTo>
                  <a:lnTo>
                    <a:pt x="234" y="20"/>
                  </a:lnTo>
                  <a:lnTo>
                    <a:pt x="246" y="27"/>
                  </a:lnTo>
                  <a:lnTo>
                    <a:pt x="259" y="37"/>
                  </a:lnTo>
                  <a:lnTo>
                    <a:pt x="271" y="46"/>
                  </a:lnTo>
                  <a:lnTo>
                    <a:pt x="280" y="58"/>
                  </a:lnTo>
                  <a:lnTo>
                    <a:pt x="290" y="69"/>
                  </a:lnTo>
                  <a:lnTo>
                    <a:pt x="298" y="83"/>
                  </a:lnTo>
                  <a:lnTo>
                    <a:pt x="303" y="96"/>
                  </a:lnTo>
                  <a:lnTo>
                    <a:pt x="309" y="112"/>
                  </a:lnTo>
                  <a:lnTo>
                    <a:pt x="313" y="127"/>
                  </a:lnTo>
                  <a:lnTo>
                    <a:pt x="315" y="142"/>
                  </a:lnTo>
                  <a:lnTo>
                    <a:pt x="317" y="158"/>
                  </a:lnTo>
                  <a:lnTo>
                    <a:pt x="315" y="175"/>
                  </a:lnTo>
                  <a:lnTo>
                    <a:pt x="313" y="190"/>
                  </a:lnTo>
                  <a:lnTo>
                    <a:pt x="309" y="206"/>
                  </a:lnTo>
                  <a:lnTo>
                    <a:pt x="303" y="219"/>
                  </a:lnTo>
                  <a:lnTo>
                    <a:pt x="298" y="234"/>
                  </a:lnTo>
                  <a:lnTo>
                    <a:pt x="290" y="246"/>
                  </a:lnTo>
                  <a:lnTo>
                    <a:pt x="280" y="259"/>
                  </a:lnTo>
                  <a:lnTo>
                    <a:pt x="271" y="271"/>
                  </a:lnTo>
                  <a:lnTo>
                    <a:pt x="259" y="280"/>
                  </a:lnTo>
                  <a:lnTo>
                    <a:pt x="246" y="290"/>
                  </a:lnTo>
                  <a:lnTo>
                    <a:pt x="234" y="298"/>
                  </a:lnTo>
                  <a:lnTo>
                    <a:pt x="219" y="303"/>
                  </a:lnTo>
                  <a:lnTo>
                    <a:pt x="206" y="309"/>
                  </a:lnTo>
                  <a:lnTo>
                    <a:pt x="190" y="313"/>
                  </a:lnTo>
                  <a:lnTo>
                    <a:pt x="175" y="315"/>
                  </a:lnTo>
                  <a:lnTo>
                    <a:pt x="160" y="317"/>
                  </a:lnTo>
                  <a:lnTo>
                    <a:pt x="142" y="315"/>
                  </a:lnTo>
                  <a:lnTo>
                    <a:pt x="127" y="313"/>
                  </a:lnTo>
                  <a:lnTo>
                    <a:pt x="112" y="309"/>
                  </a:lnTo>
                  <a:lnTo>
                    <a:pt x="98" y="303"/>
                  </a:lnTo>
                  <a:lnTo>
                    <a:pt x="83" y="298"/>
                  </a:lnTo>
                  <a:lnTo>
                    <a:pt x="71" y="290"/>
                  </a:lnTo>
                  <a:lnTo>
                    <a:pt x="58" y="280"/>
                  </a:lnTo>
                  <a:lnTo>
                    <a:pt x="46" y="271"/>
                  </a:lnTo>
                  <a:lnTo>
                    <a:pt x="37" y="259"/>
                  </a:lnTo>
                  <a:lnTo>
                    <a:pt x="27" y="246"/>
                  </a:lnTo>
                  <a:lnTo>
                    <a:pt x="19" y="234"/>
                  </a:lnTo>
                  <a:lnTo>
                    <a:pt x="14" y="219"/>
                  </a:lnTo>
                  <a:lnTo>
                    <a:pt x="8" y="206"/>
                  </a:lnTo>
                  <a:lnTo>
                    <a:pt x="4" y="190"/>
                  </a:lnTo>
                  <a:lnTo>
                    <a:pt x="2" y="175"/>
                  </a:lnTo>
                  <a:lnTo>
                    <a:pt x="0" y="158"/>
                  </a:lnTo>
                  <a:lnTo>
                    <a:pt x="2" y="142"/>
                  </a:lnTo>
                  <a:lnTo>
                    <a:pt x="4" y="127"/>
                  </a:lnTo>
                  <a:lnTo>
                    <a:pt x="8" y="112"/>
                  </a:lnTo>
                  <a:lnTo>
                    <a:pt x="14" y="96"/>
                  </a:lnTo>
                  <a:lnTo>
                    <a:pt x="19" y="83"/>
                  </a:lnTo>
                  <a:lnTo>
                    <a:pt x="27" y="69"/>
                  </a:lnTo>
                  <a:lnTo>
                    <a:pt x="37" y="58"/>
                  </a:lnTo>
                  <a:lnTo>
                    <a:pt x="46" y="46"/>
                  </a:lnTo>
                  <a:lnTo>
                    <a:pt x="58" y="37"/>
                  </a:lnTo>
                  <a:lnTo>
                    <a:pt x="71" y="27"/>
                  </a:lnTo>
                  <a:lnTo>
                    <a:pt x="83" y="20"/>
                  </a:lnTo>
                  <a:lnTo>
                    <a:pt x="98" y="12"/>
                  </a:lnTo>
                  <a:lnTo>
                    <a:pt x="112" y="8"/>
                  </a:lnTo>
                  <a:lnTo>
                    <a:pt x="127" y="4"/>
                  </a:lnTo>
                  <a:lnTo>
                    <a:pt x="142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180" name="Freeform 109"/>
            <p:cNvSpPr>
              <a:spLocks/>
            </p:cNvSpPr>
            <p:nvPr/>
          </p:nvSpPr>
          <p:spPr bwMode="auto">
            <a:xfrm>
              <a:off x="1528" y="2794"/>
              <a:ext cx="275" cy="278"/>
            </a:xfrm>
            <a:custGeom>
              <a:avLst/>
              <a:gdLst>
                <a:gd name="T0" fmla="*/ 152 w 275"/>
                <a:gd name="T1" fmla="*/ 0 h 278"/>
                <a:gd name="T2" fmla="*/ 179 w 275"/>
                <a:gd name="T3" fmla="*/ 5 h 278"/>
                <a:gd name="T4" fmla="*/ 204 w 275"/>
                <a:gd name="T5" fmla="*/ 17 h 278"/>
                <a:gd name="T6" fmla="*/ 225 w 275"/>
                <a:gd name="T7" fmla="*/ 32 h 278"/>
                <a:gd name="T8" fmla="*/ 244 w 275"/>
                <a:gd name="T9" fmla="*/ 49 h 278"/>
                <a:gd name="T10" fmla="*/ 259 w 275"/>
                <a:gd name="T11" fmla="*/ 72 h 278"/>
                <a:gd name="T12" fmla="*/ 269 w 275"/>
                <a:gd name="T13" fmla="*/ 97 h 278"/>
                <a:gd name="T14" fmla="*/ 275 w 275"/>
                <a:gd name="T15" fmla="*/ 124 h 278"/>
                <a:gd name="T16" fmla="*/ 275 w 275"/>
                <a:gd name="T17" fmla="*/ 153 h 278"/>
                <a:gd name="T18" fmla="*/ 269 w 275"/>
                <a:gd name="T19" fmla="*/ 180 h 278"/>
                <a:gd name="T20" fmla="*/ 259 w 275"/>
                <a:gd name="T21" fmla="*/ 205 h 278"/>
                <a:gd name="T22" fmla="*/ 244 w 275"/>
                <a:gd name="T23" fmla="*/ 226 h 278"/>
                <a:gd name="T24" fmla="*/ 225 w 275"/>
                <a:gd name="T25" fmla="*/ 245 h 278"/>
                <a:gd name="T26" fmla="*/ 204 w 275"/>
                <a:gd name="T27" fmla="*/ 260 h 278"/>
                <a:gd name="T28" fmla="*/ 179 w 275"/>
                <a:gd name="T29" fmla="*/ 270 h 278"/>
                <a:gd name="T30" fmla="*/ 152 w 275"/>
                <a:gd name="T31" fmla="*/ 276 h 278"/>
                <a:gd name="T32" fmla="*/ 123 w 275"/>
                <a:gd name="T33" fmla="*/ 276 h 278"/>
                <a:gd name="T34" fmla="*/ 96 w 275"/>
                <a:gd name="T35" fmla="*/ 270 h 278"/>
                <a:gd name="T36" fmla="*/ 71 w 275"/>
                <a:gd name="T37" fmla="*/ 260 h 278"/>
                <a:gd name="T38" fmla="*/ 50 w 275"/>
                <a:gd name="T39" fmla="*/ 245 h 278"/>
                <a:gd name="T40" fmla="*/ 31 w 275"/>
                <a:gd name="T41" fmla="*/ 226 h 278"/>
                <a:gd name="T42" fmla="*/ 16 w 275"/>
                <a:gd name="T43" fmla="*/ 205 h 278"/>
                <a:gd name="T44" fmla="*/ 6 w 275"/>
                <a:gd name="T45" fmla="*/ 180 h 278"/>
                <a:gd name="T46" fmla="*/ 0 w 275"/>
                <a:gd name="T47" fmla="*/ 153 h 278"/>
                <a:gd name="T48" fmla="*/ 0 w 275"/>
                <a:gd name="T49" fmla="*/ 124 h 278"/>
                <a:gd name="T50" fmla="*/ 6 w 275"/>
                <a:gd name="T51" fmla="*/ 97 h 278"/>
                <a:gd name="T52" fmla="*/ 16 w 275"/>
                <a:gd name="T53" fmla="*/ 72 h 278"/>
                <a:gd name="T54" fmla="*/ 31 w 275"/>
                <a:gd name="T55" fmla="*/ 49 h 278"/>
                <a:gd name="T56" fmla="*/ 50 w 275"/>
                <a:gd name="T57" fmla="*/ 32 h 278"/>
                <a:gd name="T58" fmla="*/ 71 w 275"/>
                <a:gd name="T59" fmla="*/ 17 h 278"/>
                <a:gd name="T60" fmla="*/ 96 w 275"/>
                <a:gd name="T61" fmla="*/ 5 h 278"/>
                <a:gd name="T62" fmla="*/ 123 w 275"/>
                <a:gd name="T63" fmla="*/ 0 h 2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75"/>
                <a:gd name="T97" fmla="*/ 0 h 278"/>
                <a:gd name="T98" fmla="*/ 275 w 275"/>
                <a:gd name="T99" fmla="*/ 278 h 2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75" h="278">
                  <a:moveTo>
                    <a:pt x="139" y="0"/>
                  </a:moveTo>
                  <a:lnTo>
                    <a:pt x="152" y="0"/>
                  </a:lnTo>
                  <a:lnTo>
                    <a:pt x="165" y="3"/>
                  </a:lnTo>
                  <a:lnTo>
                    <a:pt x="179" y="5"/>
                  </a:lnTo>
                  <a:lnTo>
                    <a:pt x="190" y="11"/>
                  </a:lnTo>
                  <a:lnTo>
                    <a:pt x="204" y="17"/>
                  </a:lnTo>
                  <a:lnTo>
                    <a:pt x="215" y="23"/>
                  </a:lnTo>
                  <a:lnTo>
                    <a:pt x="225" y="32"/>
                  </a:lnTo>
                  <a:lnTo>
                    <a:pt x="234" y="40"/>
                  </a:lnTo>
                  <a:lnTo>
                    <a:pt x="244" y="49"/>
                  </a:lnTo>
                  <a:lnTo>
                    <a:pt x="252" y="61"/>
                  </a:lnTo>
                  <a:lnTo>
                    <a:pt x="259" y="72"/>
                  </a:lnTo>
                  <a:lnTo>
                    <a:pt x="265" y="84"/>
                  </a:lnTo>
                  <a:lnTo>
                    <a:pt x="269" y="97"/>
                  </a:lnTo>
                  <a:lnTo>
                    <a:pt x="273" y="111"/>
                  </a:lnTo>
                  <a:lnTo>
                    <a:pt x="275" y="124"/>
                  </a:lnTo>
                  <a:lnTo>
                    <a:pt x="275" y="138"/>
                  </a:lnTo>
                  <a:lnTo>
                    <a:pt x="275" y="153"/>
                  </a:lnTo>
                  <a:lnTo>
                    <a:pt x="273" y="166"/>
                  </a:lnTo>
                  <a:lnTo>
                    <a:pt x="269" y="180"/>
                  </a:lnTo>
                  <a:lnTo>
                    <a:pt x="265" y="191"/>
                  </a:lnTo>
                  <a:lnTo>
                    <a:pt x="259" y="205"/>
                  </a:lnTo>
                  <a:lnTo>
                    <a:pt x="252" y="216"/>
                  </a:lnTo>
                  <a:lnTo>
                    <a:pt x="244" y="226"/>
                  </a:lnTo>
                  <a:lnTo>
                    <a:pt x="234" y="235"/>
                  </a:lnTo>
                  <a:lnTo>
                    <a:pt x="225" y="245"/>
                  </a:lnTo>
                  <a:lnTo>
                    <a:pt x="215" y="253"/>
                  </a:lnTo>
                  <a:lnTo>
                    <a:pt x="204" y="260"/>
                  </a:lnTo>
                  <a:lnTo>
                    <a:pt x="190" y="266"/>
                  </a:lnTo>
                  <a:lnTo>
                    <a:pt x="179" y="270"/>
                  </a:lnTo>
                  <a:lnTo>
                    <a:pt x="165" y="274"/>
                  </a:lnTo>
                  <a:lnTo>
                    <a:pt x="152" y="276"/>
                  </a:lnTo>
                  <a:lnTo>
                    <a:pt x="139" y="278"/>
                  </a:lnTo>
                  <a:lnTo>
                    <a:pt x="123" y="276"/>
                  </a:lnTo>
                  <a:lnTo>
                    <a:pt x="110" y="274"/>
                  </a:lnTo>
                  <a:lnTo>
                    <a:pt x="96" y="270"/>
                  </a:lnTo>
                  <a:lnTo>
                    <a:pt x="85" y="266"/>
                  </a:lnTo>
                  <a:lnTo>
                    <a:pt x="71" y="260"/>
                  </a:lnTo>
                  <a:lnTo>
                    <a:pt x="60" y="253"/>
                  </a:lnTo>
                  <a:lnTo>
                    <a:pt x="50" y="245"/>
                  </a:lnTo>
                  <a:lnTo>
                    <a:pt x="41" y="235"/>
                  </a:lnTo>
                  <a:lnTo>
                    <a:pt x="31" y="226"/>
                  </a:lnTo>
                  <a:lnTo>
                    <a:pt x="23" y="216"/>
                  </a:lnTo>
                  <a:lnTo>
                    <a:pt x="16" y="205"/>
                  </a:lnTo>
                  <a:lnTo>
                    <a:pt x="10" y="191"/>
                  </a:lnTo>
                  <a:lnTo>
                    <a:pt x="6" y="180"/>
                  </a:lnTo>
                  <a:lnTo>
                    <a:pt x="2" y="166"/>
                  </a:lnTo>
                  <a:lnTo>
                    <a:pt x="0" y="153"/>
                  </a:lnTo>
                  <a:lnTo>
                    <a:pt x="0" y="138"/>
                  </a:lnTo>
                  <a:lnTo>
                    <a:pt x="0" y="124"/>
                  </a:lnTo>
                  <a:lnTo>
                    <a:pt x="2" y="111"/>
                  </a:lnTo>
                  <a:lnTo>
                    <a:pt x="6" y="97"/>
                  </a:lnTo>
                  <a:lnTo>
                    <a:pt x="10" y="84"/>
                  </a:lnTo>
                  <a:lnTo>
                    <a:pt x="16" y="72"/>
                  </a:lnTo>
                  <a:lnTo>
                    <a:pt x="23" y="61"/>
                  </a:lnTo>
                  <a:lnTo>
                    <a:pt x="31" y="49"/>
                  </a:lnTo>
                  <a:lnTo>
                    <a:pt x="41" y="40"/>
                  </a:lnTo>
                  <a:lnTo>
                    <a:pt x="50" y="32"/>
                  </a:lnTo>
                  <a:lnTo>
                    <a:pt x="60" y="23"/>
                  </a:lnTo>
                  <a:lnTo>
                    <a:pt x="71" y="17"/>
                  </a:lnTo>
                  <a:lnTo>
                    <a:pt x="85" y="11"/>
                  </a:lnTo>
                  <a:lnTo>
                    <a:pt x="96" y="5"/>
                  </a:lnTo>
                  <a:lnTo>
                    <a:pt x="110" y="3"/>
                  </a:lnTo>
                  <a:lnTo>
                    <a:pt x="123" y="0"/>
                  </a:lnTo>
                  <a:lnTo>
                    <a:pt x="139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181" name="Freeform 110"/>
            <p:cNvSpPr>
              <a:spLocks/>
            </p:cNvSpPr>
            <p:nvPr/>
          </p:nvSpPr>
          <p:spPr bwMode="auto">
            <a:xfrm>
              <a:off x="1507" y="2774"/>
              <a:ext cx="317" cy="317"/>
            </a:xfrm>
            <a:custGeom>
              <a:avLst/>
              <a:gdLst>
                <a:gd name="T0" fmla="*/ 175 w 317"/>
                <a:gd name="T1" fmla="*/ 0 h 317"/>
                <a:gd name="T2" fmla="*/ 206 w 317"/>
                <a:gd name="T3" fmla="*/ 8 h 317"/>
                <a:gd name="T4" fmla="*/ 234 w 317"/>
                <a:gd name="T5" fmla="*/ 20 h 317"/>
                <a:gd name="T6" fmla="*/ 259 w 317"/>
                <a:gd name="T7" fmla="*/ 37 h 317"/>
                <a:gd name="T8" fmla="*/ 280 w 317"/>
                <a:gd name="T9" fmla="*/ 58 h 317"/>
                <a:gd name="T10" fmla="*/ 298 w 317"/>
                <a:gd name="T11" fmla="*/ 83 h 317"/>
                <a:gd name="T12" fmla="*/ 309 w 317"/>
                <a:gd name="T13" fmla="*/ 112 h 317"/>
                <a:gd name="T14" fmla="*/ 315 w 317"/>
                <a:gd name="T15" fmla="*/ 142 h 317"/>
                <a:gd name="T16" fmla="*/ 315 w 317"/>
                <a:gd name="T17" fmla="*/ 175 h 317"/>
                <a:gd name="T18" fmla="*/ 309 w 317"/>
                <a:gd name="T19" fmla="*/ 206 h 317"/>
                <a:gd name="T20" fmla="*/ 298 w 317"/>
                <a:gd name="T21" fmla="*/ 234 h 317"/>
                <a:gd name="T22" fmla="*/ 280 w 317"/>
                <a:gd name="T23" fmla="*/ 259 h 317"/>
                <a:gd name="T24" fmla="*/ 259 w 317"/>
                <a:gd name="T25" fmla="*/ 280 h 317"/>
                <a:gd name="T26" fmla="*/ 234 w 317"/>
                <a:gd name="T27" fmla="*/ 298 h 317"/>
                <a:gd name="T28" fmla="*/ 206 w 317"/>
                <a:gd name="T29" fmla="*/ 309 h 317"/>
                <a:gd name="T30" fmla="*/ 175 w 317"/>
                <a:gd name="T31" fmla="*/ 315 h 317"/>
                <a:gd name="T32" fmla="*/ 142 w 317"/>
                <a:gd name="T33" fmla="*/ 315 h 317"/>
                <a:gd name="T34" fmla="*/ 112 w 317"/>
                <a:gd name="T35" fmla="*/ 309 h 317"/>
                <a:gd name="T36" fmla="*/ 83 w 317"/>
                <a:gd name="T37" fmla="*/ 298 h 317"/>
                <a:gd name="T38" fmla="*/ 58 w 317"/>
                <a:gd name="T39" fmla="*/ 280 h 317"/>
                <a:gd name="T40" fmla="*/ 37 w 317"/>
                <a:gd name="T41" fmla="*/ 259 h 317"/>
                <a:gd name="T42" fmla="*/ 19 w 317"/>
                <a:gd name="T43" fmla="*/ 234 h 317"/>
                <a:gd name="T44" fmla="*/ 8 w 317"/>
                <a:gd name="T45" fmla="*/ 206 h 317"/>
                <a:gd name="T46" fmla="*/ 2 w 317"/>
                <a:gd name="T47" fmla="*/ 175 h 317"/>
                <a:gd name="T48" fmla="*/ 2 w 317"/>
                <a:gd name="T49" fmla="*/ 142 h 317"/>
                <a:gd name="T50" fmla="*/ 8 w 317"/>
                <a:gd name="T51" fmla="*/ 112 h 317"/>
                <a:gd name="T52" fmla="*/ 19 w 317"/>
                <a:gd name="T53" fmla="*/ 83 h 317"/>
                <a:gd name="T54" fmla="*/ 37 w 317"/>
                <a:gd name="T55" fmla="*/ 58 h 317"/>
                <a:gd name="T56" fmla="*/ 58 w 317"/>
                <a:gd name="T57" fmla="*/ 37 h 317"/>
                <a:gd name="T58" fmla="*/ 83 w 317"/>
                <a:gd name="T59" fmla="*/ 20 h 317"/>
                <a:gd name="T60" fmla="*/ 112 w 317"/>
                <a:gd name="T61" fmla="*/ 8 h 317"/>
                <a:gd name="T62" fmla="*/ 142 w 317"/>
                <a:gd name="T63" fmla="*/ 0 h 3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7"/>
                <a:gd name="T97" fmla="*/ 0 h 317"/>
                <a:gd name="T98" fmla="*/ 317 w 317"/>
                <a:gd name="T99" fmla="*/ 317 h 3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7" h="317">
                  <a:moveTo>
                    <a:pt x="160" y="0"/>
                  </a:moveTo>
                  <a:lnTo>
                    <a:pt x="175" y="0"/>
                  </a:lnTo>
                  <a:lnTo>
                    <a:pt x="190" y="4"/>
                  </a:lnTo>
                  <a:lnTo>
                    <a:pt x="206" y="8"/>
                  </a:lnTo>
                  <a:lnTo>
                    <a:pt x="219" y="12"/>
                  </a:lnTo>
                  <a:lnTo>
                    <a:pt x="234" y="20"/>
                  </a:lnTo>
                  <a:lnTo>
                    <a:pt x="246" y="27"/>
                  </a:lnTo>
                  <a:lnTo>
                    <a:pt x="259" y="37"/>
                  </a:lnTo>
                  <a:lnTo>
                    <a:pt x="271" y="46"/>
                  </a:lnTo>
                  <a:lnTo>
                    <a:pt x="280" y="58"/>
                  </a:lnTo>
                  <a:lnTo>
                    <a:pt x="290" y="69"/>
                  </a:lnTo>
                  <a:lnTo>
                    <a:pt x="298" y="83"/>
                  </a:lnTo>
                  <a:lnTo>
                    <a:pt x="303" y="96"/>
                  </a:lnTo>
                  <a:lnTo>
                    <a:pt x="309" y="112"/>
                  </a:lnTo>
                  <a:lnTo>
                    <a:pt x="313" y="127"/>
                  </a:lnTo>
                  <a:lnTo>
                    <a:pt x="315" y="142"/>
                  </a:lnTo>
                  <a:lnTo>
                    <a:pt x="317" y="158"/>
                  </a:lnTo>
                  <a:lnTo>
                    <a:pt x="315" y="175"/>
                  </a:lnTo>
                  <a:lnTo>
                    <a:pt x="313" y="190"/>
                  </a:lnTo>
                  <a:lnTo>
                    <a:pt x="309" y="206"/>
                  </a:lnTo>
                  <a:lnTo>
                    <a:pt x="303" y="219"/>
                  </a:lnTo>
                  <a:lnTo>
                    <a:pt x="298" y="234"/>
                  </a:lnTo>
                  <a:lnTo>
                    <a:pt x="290" y="246"/>
                  </a:lnTo>
                  <a:lnTo>
                    <a:pt x="280" y="259"/>
                  </a:lnTo>
                  <a:lnTo>
                    <a:pt x="271" y="271"/>
                  </a:lnTo>
                  <a:lnTo>
                    <a:pt x="259" y="280"/>
                  </a:lnTo>
                  <a:lnTo>
                    <a:pt x="246" y="290"/>
                  </a:lnTo>
                  <a:lnTo>
                    <a:pt x="234" y="298"/>
                  </a:lnTo>
                  <a:lnTo>
                    <a:pt x="219" y="303"/>
                  </a:lnTo>
                  <a:lnTo>
                    <a:pt x="206" y="309"/>
                  </a:lnTo>
                  <a:lnTo>
                    <a:pt x="190" y="313"/>
                  </a:lnTo>
                  <a:lnTo>
                    <a:pt x="175" y="315"/>
                  </a:lnTo>
                  <a:lnTo>
                    <a:pt x="160" y="317"/>
                  </a:lnTo>
                  <a:lnTo>
                    <a:pt x="142" y="315"/>
                  </a:lnTo>
                  <a:lnTo>
                    <a:pt x="127" y="313"/>
                  </a:lnTo>
                  <a:lnTo>
                    <a:pt x="112" y="309"/>
                  </a:lnTo>
                  <a:lnTo>
                    <a:pt x="98" y="303"/>
                  </a:lnTo>
                  <a:lnTo>
                    <a:pt x="83" y="298"/>
                  </a:lnTo>
                  <a:lnTo>
                    <a:pt x="71" y="290"/>
                  </a:lnTo>
                  <a:lnTo>
                    <a:pt x="58" y="280"/>
                  </a:lnTo>
                  <a:lnTo>
                    <a:pt x="46" y="271"/>
                  </a:lnTo>
                  <a:lnTo>
                    <a:pt x="37" y="259"/>
                  </a:lnTo>
                  <a:lnTo>
                    <a:pt x="27" y="246"/>
                  </a:lnTo>
                  <a:lnTo>
                    <a:pt x="19" y="234"/>
                  </a:lnTo>
                  <a:lnTo>
                    <a:pt x="14" y="219"/>
                  </a:lnTo>
                  <a:lnTo>
                    <a:pt x="8" y="206"/>
                  </a:lnTo>
                  <a:lnTo>
                    <a:pt x="4" y="190"/>
                  </a:lnTo>
                  <a:lnTo>
                    <a:pt x="2" y="175"/>
                  </a:lnTo>
                  <a:lnTo>
                    <a:pt x="0" y="158"/>
                  </a:lnTo>
                  <a:lnTo>
                    <a:pt x="2" y="142"/>
                  </a:lnTo>
                  <a:lnTo>
                    <a:pt x="4" y="127"/>
                  </a:lnTo>
                  <a:lnTo>
                    <a:pt x="8" y="112"/>
                  </a:lnTo>
                  <a:lnTo>
                    <a:pt x="14" y="96"/>
                  </a:lnTo>
                  <a:lnTo>
                    <a:pt x="19" y="83"/>
                  </a:lnTo>
                  <a:lnTo>
                    <a:pt x="27" y="69"/>
                  </a:lnTo>
                  <a:lnTo>
                    <a:pt x="37" y="58"/>
                  </a:lnTo>
                  <a:lnTo>
                    <a:pt x="46" y="46"/>
                  </a:lnTo>
                  <a:lnTo>
                    <a:pt x="58" y="37"/>
                  </a:lnTo>
                  <a:lnTo>
                    <a:pt x="71" y="27"/>
                  </a:lnTo>
                  <a:lnTo>
                    <a:pt x="83" y="20"/>
                  </a:lnTo>
                  <a:lnTo>
                    <a:pt x="98" y="12"/>
                  </a:lnTo>
                  <a:lnTo>
                    <a:pt x="112" y="8"/>
                  </a:lnTo>
                  <a:lnTo>
                    <a:pt x="127" y="4"/>
                  </a:lnTo>
                  <a:lnTo>
                    <a:pt x="142" y="0"/>
                  </a:lnTo>
                  <a:lnTo>
                    <a:pt x="16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182" name="Freeform 111"/>
            <p:cNvSpPr>
              <a:spLocks/>
            </p:cNvSpPr>
            <p:nvPr/>
          </p:nvSpPr>
          <p:spPr bwMode="auto">
            <a:xfrm>
              <a:off x="1523" y="2830"/>
              <a:ext cx="289" cy="42"/>
            </a:xfrm>
            <a:custGeom>
              <a:avLst/>
              <a:gdLst>
                <a:gd name="T0" fmla="*/ 282 w 289"/>
                <a:gd name="T1" fmla="*/ 27 h 42"/>
                <a:gd name="T2" fmla="*/ 289 w 289"/>
                <a:gd name="T3" fmla="*/ 42 h 42"/>
                <a:gd name="T4" fmla="*/ 249 w 289"/>
                <a:gd name="T5" fmla="*/ 31 h 42"/>
                <a:gd name="T6" fmla="*/ 213 w 289"/>
                <a:gd name="T7" fmla="*/ 23 h 42"/>
                <a:gd name="T8" fmla="*/ 176 w 289"/>
                <a:gd name="T9" fmla="*/ 17 h 42"/>
                <a:gd name="T10" fmla="*/ 142 w 289"/>
                <a:gd name="T11" fmla="*/ 13 h 42"/>
                <a:gd name="T12" fmla="*/ 105 w 289"/>
                <a:gd name="T13" fmla="*/ 13 h 42"/>
                <a:gd name="T14" fmla="*/ 71 w 289"/>
                <a:gd name="T15" fmla="*/ 17 h 42"/>
                <a:gd name="T16" fmla="*/ 36 w 289"/>
                <a:gd name="T17" fmla="*/ 25 h 42"/>
                <a:gd name="T18" fmla="*/ 0 w 289"/>
                <a:gd name="T19" fmla="*/ 36 h 42"/>
                <a:gd name="T20" fmla="*/ 7 w 289"/>
                <a:gd name="T21" fmla="*/ 23 h 42"/>
                <a:gd name="T22" fmla="*/ 40 w 289"/>
                <a:gd name="T23" fmla="*/ 11 h 42"/>
                <a:gd name="T24" fmla="*/ 72 w 289"/>
                <a:gd name="T25" fmla="*/ 4 h 42"/>
                <a:gd name="T26" fmla="*/ 107 w 289"/>
                <a:gd name="T27" fmla="*/ 0 h 42"/>
                <a:gd name="T28" fmla="*/ 142 w 289"/>
                <a:gd name="T29" fmla="*/ 0 h 42"/>
                <a:gd name="T30" fmla="*/ 176 w 289"/>
                <a:gd name="T31" fmla="*/ 2 h 42"/>
                <a:gd name="T32" fmla="*/ 211 w 289"/>
                <a:gd name="T33" fmla="*/ 8 h 42"/>
                <a:gd name="T34" fmla="*/ 245 w 289"/>
                <a:gd name="T35" fmla="*/ 17 h 42"/>
                <a:gd name="T36" fmla="*/ 282 w 289"/>
                <a:gd name="T37" fmla="*/ 27 h 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9"/>
                <a:gd name="T58" fmla="*/ 0 h 42"/>
                <a:gd name="T59" fmla="*/ 289 w 289"/>
                <a:gd name="T60" fmla="*/ 42 h 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9" h="42">
                  <a:moveTo>
                    <a:pt x="282" y="27"/>
                  </a:moveTo>
                  <a:lnTo>
                    <a:pt x="289" y="42"/>
                  </a:lnTo>
                  <a:lnTo>
                    <a:pt x="249" y="31"/>
                  </a:lnTo>
                  <a:lnTo>
                    <a:pt x="213" y="23"/>
                  </a:lnTo>
                  <a:lnTo>
                    <a:pt x="176" y="17"/>
                  </a:lnTo>
                  <a:lnTo>
                    <a:pt x="142" y="13"/>
                  </a:lnTo>
                  <a:lnTo>
                    <a:pt x="105" y="13"/>
                  </a:lnTo>
                  <a:lnTo>
                    <a:pt x="71" y="17"/>
                  </a:lnTo>
                  <a:lnTo>
                    <a:pt x="36" y="25"/>
                  </a:lnTo>
                  <a:lnTo>
                    <a:pt x="0" y="36"/>
                  </a:lnTo>
                  <a:lnTo>
                    <a:pt x="7" y="23"/>
                  </a:lnTo>
                  <a:lnTo>
                    <a:pt x="40" y="11"/>
                  </a:lnTo>
                  <a:lnTo>
                    <a:pt x="72" y="4"/>
                  </a:lnTo>
                  <a:lnTo>
                    <a:pt x="107" y="0"/>
                  </a:lnTo>
                  <a:lnTo>
                    <a:pt x="142" y="0"/>
                  </a:lnTo>
                  <a:lnTo>
                    <a:pt x="176" y="2"/>
                  </a:lnTo>
                  <a:lnTo>
                    <a:pt x="211" y="8"/>
                  </a:lnTo>
                  <a:lnTo>
                    <a:pt x="245" y="17"/>
                  </a:lnTo>
                  <a:lnTo>
                    <a:pt x="282" y="27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183" name="Freeform 112"/>
            <p:cNvSpPr>
              <a:spLocks/>
            </p:cNvSpPr>
            <p:nvPr/>
          </p:nvSpPr>
          <p:spPr bwMode="auto">
            <a:xfrm>
              <a:off x="1523" y="2830"/>
              <a:ext cx="289" cy="42"/>
            </a:xfrm>
            <a:custGeom>
              <a:avLst/>
              <a:gdLst>
                <a:gd name="T0" fmla="*/ 282 w 289"/>
                <a:gd name="T1" fmla="*/ 27 h 42"/>
                <a:gd name="T2" fmla="*/ 289 w 289"/>
                <a:gd name="T3" fmla="*/ 42 h 42"/>
                <a:gd name="T4" fmla="*/ 249 w 289"/>
                <a:gd name="T5" fmla="*/ 31 h 42"/>
                <a:gd name="T6" fmla="*/ 213 w 289"/>
                <a:gd name="T7" fmla="*/ 23 h 42"/>
                <a:gd name="T8" fmla="*/ 176 w 289"/>
                <a:gd name="T9" fmla="*/ 17 h 42"/>
                <a:gd name="T10" fmla="*/ 142 w 289"/>
                <a:gd name="T11" fmla="*/ 13 h 42"/>
                <a:gd name="T12" fmla="*/ 105 w 289"/>
                <a:gd name="T13" fmla="*/ 13 h 42"/>
                <a:gd name="T14" fmla="*/ 71 w 289"/>
                <a:gd name="T15" fmla="*/ 17 h 42"/>
                <a:gd name="T16" fmla="*/ 36 w 289"/>
                <a:gd name="T17" fmla="*/ 25 h 42"/>
                <a:gd name="T18" fmla="*/ 0 w 289"/>
                <a:gd name="T19" fmla="*/ 36 h 42"/>
                <a:gd name="T20" fmla="*/ 7 w 289"/>
                <a:gd name="T21" fmla="*/ 23 h 42"/>
                <a:gd name="T22" fmla="*/ 40 w 289"/>
                <a:gd name="T23" fmla="*/ 11 h 42"/>
                <a:gd name="T24" fmla="*/ 72 w 289"/>
                <a:gd name="T25" fmla="*/ 4 h 42"/>
                <a:gd name="T26" fmla="*/ 107 w 289"/>
                <a:gd name="T27" fmla="*/ 0 h 42"/>
                <a:gd name="T28" fmla="*/ 142 w 289"/>
                <a:gd name="T29" fmla="*/ 0 h 42"/>
                <a:gd name="T30" fmla="*/ 176 w 289"/>
                <a:gd name="T31" fmla="*/ 2 h 42"/>
                <a:gd name="T32" fmla="*/ 211 w 289"/>
                <a:gd name="T33" fmla="*/ 8 h 42"/>
                <a:gd name="T34" fmla="*/ 245 w 289"/>
                <a:gd name="T35" fmla="*/ 17 h 42"/>
                <a:gd name="T36" fmla="*/ 282 w 289"/>
                <a:gd name="T37" fmla="*/ 27 h 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9"/>
                <a:gd name="T58" fmla="*/ 0 h 42"/>
                <a:gd name="T59" fmla="*/ 289 w 289"/>
                <a:gd name="T60" fmla="*/ 42 h 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9" h="42">
                  <a:moveTo>
                    <a:pt x="282" y="27"/>
                  </a:moveTo>
                  <a:lnTo>
                    <a:pt x="289" y="42"/>
                  </a:lnTo>
                  <a:lnTo>
                    <a:pt x="249" y="31"/>
                  </a:lnTo>
                  <a:lnTo>
                    <a:pt x="213" y="23"/>
                  </a:lnTo>
                  <a:lnTo>
                    <a:pt x="176" y="17"/>
                  </a:lnTo>
                  <a:lnTo>
                    <a:pt x="142" y="13"/>
                  </a:lnTo>
                  <a:lnTo>
                    <a:pt x="105" y="13"/>
                  </a:lnTo>
                  <a:lnTo>
                    <a:pt x="71" y="17"/>
                  </a:lnTo>
                  <a:lnTo>
                    <a:pt x="36" y="25"/>
                  </a:lnTo>
                  <a:lnTo>
                    <a:pt x="0" y="36"/>
                  </a:lnTo>
                  <a:lnTo>
                    <a:pt x="7" y="23"/>
                  </a:lnTo>
                  <a:lnTo>
                    <a:pt x="40" y="11"/>
                  </a:lnTo>
                  <a:lnTo>
                    <a:pt x="72" y="4"/>
                  </a:lnTo>
                  <a:lnTo>
                    <a:pt x="107" y="0"/>
                  </a:lnTo>
                  <a:lnTo>
                    <a:pt x="142" y="0"/>
                  </a:lnTo>
                  <a:lnTo>
                    <a:pt x="176" y="2"/>
                  </a:lnTo>
                  <a:lnTo>
                    <a:pt x="211" y="8"/>
                  </a:lnTo>
                  <a:lnTo>
                    <a:pt x="245" y="17"/>
                  </a:lnTo>
                  <a:lnTo>
                    <a:pt x="282" y="27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184" name="Freeform 113"/>
            <p:cNvSpPr>
              <a:spLocks/>
            </p:cNvSpPr>
            <p:nvPr/>
          </p:nvSpPr>
          <p:spPr bwMode="auto">
            <a:xfrm>
              <a:off x="1526" y="2930"/>
              <a:ext cx="279" cy="36"/>
            </a:xfrm>
            <a:custGeom>
              <a:avLst/>
              <a:gdLst>
                <a:gd name="T0" fmla="*/ 279 w 279"/>
                <a:gd name="T1" fmla="*/ 0 h 36"/>
                <a:gd name="T2" fmla="*/ 277 w 279"/>
                <a:gd name="T3" fmla="*/ 15 h 36"/>
                <a:gd name="T4" fmla="*/ 244 w 279"/>
                <a:gd name="T5" fmla="*/ 25 h 36"/>
                <a:gd name="T6" fmla="*/ 210 w 279"/>
                <a:gd name="T7" fmla="*/ 30 h 36"/>
                <a:gd name="T8" fmla="*/ 175 w 279"/>
                <a:gd name="T9" fmla="*/ 34 h 36"/>
                <a:gd name="T10" fmla="*/ 141 w 279"/>
                <a:gd name="T11" fmla="*/ 36 h 36"/>
                <a:gd name="T12" fmla="*/ 106 w 279"/>
                <a:gd name="T13" fmla="*/ 34 h 36"/>
                <a:gd name="T14" fmla="*/ 69 w 279"/>
                <a:gd name="T15" fmla="*/ 30 h 36"/>
                <a:gd name="T16" fmla="*/ 35 w 279"/>
                <a:gd name="T17" fmla="*/ 25 h 36"/>
                <a:gd name="T18" fmla="*/ 2 w 279"/>
                <a:gd name="T19" fmla="*/ 15 h 36"/>
                <a:gd name="T20" fmla="*/ 0 w 279"/>
                <a:gd name="T21" fmla="*/ 0 h 36"/>
                <a:gd name="T22" fmla="*/ 35 w 279"/>
                <a:gd name="T23" fmla="*/ 9 h 36"/>
                <a:gd name="T24" fmla="*/ 69 w 279"/>
                <a:gd name="T25" fmla="*/ 15 h 36"/>
                <a:gd name="T26" fmla="*/ 104 w 279"/>
                <a:gd name="T27" fmla="*/ 19 h 36"/>
                <a:gd name="T28" fmla="*/ 139 w 279"/>
                <a:gd name="T29" fmla="*/ 19 h 36"/>
                <a:gd name="T30" fmla="*/ 175 w 279"/>
                <a:gd name="T31" fmla="*/ 17 h 36"/>
                <a:gd name="T32" fmla="*/ 210 w 279"/>
                <a:gd name="T33" fmla="*/ 13 h 36"/>
                <a:gd name="T34" fmla="*/ 244 w 279"/>
                <a:gd name="T35" fmla="*/ 7 h 36"/>
                <a:gd name="T36" fmla="*/ 279 w 279"/>
                <a:gd name="T37" fmla="*/ 0 h 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9"/>
                <a:gd name="T58" fmla="*/ 0 h 36"/>
                <a:gd name="T59" fmla="*/ 279 w 279"/>
                <a:gd name="T60" fmla="*/ 36 h 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9" h="36">
                  <a:moveTo>
                    <a:pt x="279" y="0"/>
                  </a:moveTo>
                  <a:lnTo>
                    <a:pt x="277" y="15"/>
                  </a:lnTo>
                  <a:lnTo>
                    <a:pt x="244" y="25"/>
                  </a:lnTo>
                  <a:lnTo>
                    <a:pt x="210" y="30"/>
                  </a:lnTo>
                  <a:lnTo>
                    <a:pt x="175" y="34"/>
                  </a:lnTo>
                  <a:lnTo>
                    <a:pt x="141" y="36"/>
                  </a:lnTo>
                  <a:lnTo>
                    <a:pt x="106" y="34"/>
                  </a:lnTo>
                  <a:lnTo>
                    <a:pt x="69" y="30"/>
                  </a:lnTo>
                  <a:lnTo>
                    <a:pt x="35" y="25"/>
                  </a:lnTo>
                  <a:lnTo>
                    <a:pt x="2" y="15"/>
                  </a:lnTo>
                  <a:lnTo>
                    <a:pt x="0" y="0"/>
                  </a:lnTo>
                  <a:lnTo>
                    <a:pt x="35" y="9"/>
                  </a:lnTo>
                  <a:lnTo>
                    <a:pt x="69" y="15"/>
                  </a:lnTo>
                  <a:lnTo>
                    <a:pt x="104" y="19"/>
                  </a:lnTo>
                  <a:lnTo>
                    <a:pt x="139" y="19"/>
                  </a:lnTo>
                  <a:lnTo>
                    <a:pt x="175" y="17"/>
                  </a:lnTo>
                  <a:lnTo>
                    <a:pt x="210" y="13"/>
                  </a:lnTo>
                  <a:lnTo>
                    <a:pt x="244" y="7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185" name="Freeform 114"/>
            <p:cNvSpPr>
              <a:spLocks/>
            </p:cNvSpPr>
            <p:nvPr/>
          </p:nvSpPr>
          <p:spPr bwMode="auto">
            <a:xfrm>
              <a:off x="1526" y="2930"/>
              <a:ext cx="279" cy="36"/>
            </a:xfrm>
            <a:custGeom>
              <a:avLst/>
              <a:gdLst>
                <a:gd name="T0" fmla="*/ 279 w 279"/>
                <a:gd name="T1" fmla="*/ 0 h 36"/>
                <a:gd name="T2" fmla="*/ 277 w 279"/>
                <a:gd name="T3" fmla="*/ 15 h 36"/>
                <a:gd name="T4" fmla="*/ 244 w 279"/>
                <a:gd name="T5" fmla="*/ 25 h 36"/>
                <a:gd name="T6" fmla="*/ 210 w 279"/>
                <a:gd name="T7" fmla="*/ 30 h 36"/>
                <a:gd name="T8" fmla="*/ 175 w 279"/>
                <a:gd name="T9" fmla="*/ 34 h 36"/>
                <a:gd name="T10" fmla="*/ 141 w 279"/>
                <a:gd name="T11" fmla="*/ 36 h 36"/>
                <a:gd name="T12" fmla="*/ 106 w 279"/>
                <a:gd name="T13" fmla="*/ 34 h 36"/>
                <a:gd name="T14" fmla="*/ 69 w 279"/>
                <a:gd name="T15" fmla="*/ 30 h 36"/>
                <a:gd name="T16" fmla="*/ 35 w 279"/>
                <a:gd name="T17" fmla="*/ 25 h 36"/>
                <a:gd name="T18" fmla="*/ 2 w 279"/>
                <a:gd name="T19" fmla="*/ 15 h 36"/>
                <a:gd name="T20" fmla="*/ 0 w 279"/>
                <a:gd name="T21" fmla="*/ 0 h 36"/>
                <a:gd name="T22" fmla="*/ 35 w 279"/>
                <a:gd name="T23" fmla="*/ 9 h 36"/>
                <a:gd name="T24" fmla="*/ 69 w 279"/>
                <a:gd name="T25" fmla="*/ 15 h 36"/>
                <a:gd name="T26" fmla="*/ 104 w 279"/>
                <a:gd name="T27" fmla="*/ 19 h 36"/>
                <a:gd name="T28" fmla="*/ 139 w 279"/>
                <a:gd name="T29" fmla="*/ 19 h 36"/>
                <a:gd name="T30" fmla="*/ 175 w 279"/>
                <a:gd name="T31" fmla="*/ 17 h 36"/>
                <a:gd name="T32" fmla="*/ 210 w 279"/>
                <a:gd name="T33" fmla="*/ 13 h 36"/>
                <a:gd name="T34" fmla="*/ 244 w 279"/>
                <a:gd name="T35" fmla="*/ 7 h 36"/>
                <a:gd name="T36" fmla="*/ 279 w 279"/>
                <a:gd name="T37" fmla="*/ 0 h 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9"/>
                <a:gd name="T58" fmla="*/ 0 h 36"/>
                <a:gd name="T59" fmla="*/ 279 w 279"/>
                <a:gd name="T60" fmla="*/ 36 h 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9" h="36">
                  <a:moveTo>
                    <a:pt x="279" y="0"/>
                  </a:moveTo>
                  <a:lnTo>
                    <a:pt x="277" y="15"/>
                  </a:lnTo>
                  <a:lnTo>
                    <a:pt x="244" y="25"/>
                  </a:lnTo>
                  <a:lnTo>
                    <a:pt x="210" y="30"/>
                  </a:lnTo>
                  <a:lnTo>
                    <a:pt x="175" y="34"/>
                  </a:lnTo>
                  <a:lnTo>
                    <a:pt x="141" y="36"/>
                  </a:lnTo>
                  <a:lnTo>
                    <a:pt x="106" y="34"/>
                  </a:lnTo>
                  <a:lnTo>
                    <a:pt x="69" y="30"/>
                  </a:lnTo>
                  <a:lnTo>
                    <a:pt x="35" y="25"/>
                  </a:lnTo>
                  <a:lnTo>
                    <a:pt x="2" y="15"/>
                  </a:lnTo>
                  <a:lnTo>
                    <a:pt x="0" y="0"/>
                  </a:lnTo>
                  <a:lnTo>
                    <a:pt x="35" y="9"/>
                  </a:lnTo>
                  <a:lnTo>
                    <a:pt x="69" y="15"/>
                  </a:lnTo>
                  <a:lnTo>
                    <a:pt x="104" y="19"/>
                  </a:lnTo>
                  <a:lnTo>
                    <a:pt x="139" y="19"/>
                  </a:lnTo>
                  <a:lnTo>
                    <a:pt x="175" y="17"/>
                  </a:lnTo>
                  <a:lnTo>
                    <a:pt x="210" y="13"/>
                  </a:lnTo>
                  <a:lnTo>
                    <a:pt x="244" y="7"/>
                  </a:lnTo>
                  <a:lnTo>
                    <a:pt x="279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186" name="Freeform 115"/>
            <p:cNvSpPr>
              <a:spLocks/>
            </p:cNvSpPr>
            <p:nvPr/>
          </p:nvSpPr>
          <p:spPr bwMode="auto">
            <a:xfrm>
              <a:off x="1548" y="3005"/>
              <a:ext cx="236" cy="24"/>
            </a:xfrm>
            <a:custGeom>
              <a:avLst/>
              <a:gdLst>
                <a:gd name="T0" fmla="*/ 236 w 236"/>
                <a:gd name="T1" fmla="*/ 0 h 24"/>
                <a:gd name="T2" fmla="*/ 226 w 236"/>
                <a:gd name="T3" fmla="*/ 13 h 24"/>
                <a:gd name="T4" fmla="*/ 197 w 236"/>
                <a:gd name="T5" fmla="*/ 19 h 24"/>
                <a:gd name="T6" fmla="*/ 170 w 236"/>
                <a:gd name="T7" fmla="*/ 23 h 24"/>
                <a:gd name="T8" fmla="*/ 143 w 236"/>
                <a:gd name="T9" fmla="*/ 24 h 24"/>
                <a:gd name="T10" fmla="*/ 117 w 236"/>
                <a:gd name="T11" fmla="*/ 24 h 24"/>
                <a:gd name="T12" fmla="*/ 63 w 236"/>
                <a:gd name="T13" fmla="*/ 21 h 24"/>
                <a:gd name="T14" fmla="*/ 9 w 236"/>
                <a:gd name="T15" fmla="*/ 13 h 24"/>
                <a:gd name="T16" fmla="*/ 0 w 236"/>
                <a:gd name="T17" fmla="*/ 0 h 24"/>
                <a:gd name="T18" fmla="*/ 28 w 236"/>
                <a:gd name="T19" fmla="*/ 3 h 24"/>
                <a:gd name="T20" fmla="*/ 57 w 236"/>
                <a:gd name="T21" fmla="*/ 5 h 24"/>
                <a:gd name="T22" fmla="*/ 88 w 236"/>
                <a:gd name="T23" fmla="*/ 7 h 24"/>
                <a:gd name="T24" fmla="*/ 117 w 236"/>
                <a:gd name="T25" fmla="*/ 9 h 24"/>
                <a:gd name="T26" fmla="*/ 145 w 236"/>
                <a:gd name="T27" fmla="*/ 9 h 24"/>
                <a:gd name="T28" fmla="*/ 176 w 236"/>
                <a:gd name="T29" fmla="*/ 7 h 24"/>
                <a:gd name="T30" fmla="*/ 205 w 236"/>
                <a:gd name="T31" fmla="*/ 3 h 24"/>
                <a:gd name="T32" fmla="*/ 236 w 236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6"/>
                <a:gd name="T52" fmla="*/ 0 h 24"/>
                <a:gd name="T53" fmla="*/ 236 w 2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6" h="24">
                  <a:moveTo>
                    <a:pt x="236" y="0"/>
                  </a:moveTo>
                  <a:lnTo>
                    <a:pt x="226" y="13"/>
                  </a:lnTo>
                  <a:lnTo>
                    <a:pt x="197" y="19"/>
                  </a:lnTo>
                  <a:lnTo>
                    <a:pt x="170" y="23"/>
                  </a:lnTo>
                  <a:lnTo>
                    <a:pt x="143" y="24"/>
                  </a:lnTo>
                  <a:lnTo>
                    <a:pt x="117" y="24"/>
                  </a:lnTo>
                  <a:lnTo>
                    <a:pt x="63" y="21"/>
                  </a:lnTo>
                  <a:lnTo>
                    <a:pt x="9" y="13"/>
                  </a:lnTo>
                  <a:lnTo>
                    <a:pt x="0" y="0"/>
                  </a:lnTo>
                  <a:lnTo>
                    <a:pt x="28" y="3"/>
                  </a:lnTo>
                  <a:lnTo>
                    <a:pt x="57" y="5"/>
                  </a:lnTo>
                  <a:lnTo>
                    <a:pt x="88" y="7"/>
                  </a:lnTo>
                  <a:lnTo>
                    <a:pt x="117" y="9"/>
                  </a:lnTo>
                  <a:lnTo>
                    <a:pt x="145" y="9"/>
                  </a:lnTo>
                  <a:lnTo>
                    <a:pt x="176" y="7"/>
                  </a:lnTo>
                  <a:lnTo>
                    <a:pt x="205" y="3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187" name="Freeform 116"/>
            <p:cNvSpPr>
              <a:spLocks/>
            </p:cNvSpPr>
            <p:nvPr/>
          </p:nvSpPr>
          <p:spPr bwMode="auto">
            <a:xfrm>
              <a:off x="1548" y="3005"/>
              <a:ext cx="236" cy="24"/>
            </a:xfrm>
            <a:custGeom>
              <a:avLst/>
              <a:gdLst>
                <a:gd name="T0" fmla="*/ 236 w 236"/>
                <a:gd name="T1" fmla="*/ 0 h 24"/>
                <a:gd name="T2" fmla="*/ 226 w 236"/>
                <a:gd name="T3" fmla="*/ 13 h 24"/>
                <a:gd name="T4" fmla="*/ 197 w 236"/>
                <a:gd name="T5" fmla="*/ 19 h 24"/>
                <a:gd name="T6" fmla="*/ 170 w 236"/>
                <a:gd name="T7" fmla="*/ 23 h 24"/>
                <a:gd name="T8" fmla="*/ 143 w 236"/>
                <a:gd name="T9" fmla="*/ 24 h 24"/>
                <a:gd name="T10" fmla="*/ 117 w 236"/>
                <a:gd name="T11" fmla="*/ 24 h 24"/>
                <a:gd name="T12" fmla="*/ 63 w 236"/>
                <a:gd name="T13" fmla="*/ 21 h 24"/>
                <a:gd name="T14" fmla="*/ 9 w 236"/>
                <a:gd name="T15" fmla="*/ 13 h 24"/>
                <a:gd name="T16" fmla="*/ 0 w 236"/>
                <a:gd name="T17" fmla="*/ 0 h 24"/>
                <a:gd name="T18" fmla="*/ 28 w 236"/>
                <a:gd name="T19" fmla="*/ 3 h 24"/>
                <a:gd name="T20" fmla="*/ 57 w 236"/>
                <a:gd name="T21" fmla="*/ 5 h 24"/>
                <a:gd name="T22" fmla="*/ 88 w 236"/>
                <a:gd name="T23" fmla="*/ 7 h 24"/>
                <a:gd name="T24" fmla="*/ 117 w 236"/>
                <a:gd name="T25" fmla="*/ 9 h 24"/>
                <a:gd name="T26" fmla="*/ 145 w 236"/>
                <a:gd name="T27" fmla="*/ 9 h 24"/>
                <a:gd name="T28" fmla="*/ 176 w 236"/>
                <a:gd name="T29" fmla="*/ 7 h 24"/>
                <a:gd name="T30" fmla="*/ 205 w 236"/>
                <a:gd name="T31" fmla="*/ 3 h 24"/>
                <a:gd name="T32" fmla="*/ 236 w 236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6"/>
                <a:gd name="T52" fmla="*/ 0 h 24"/>
                <a:gd name="T53" fmla="*/ 236 w 2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6" h="24">
                  <a:moveTo>
                    <a:pt x="236" y="0"/>
                  </a:moveTo>
                  <a:lnTo>
                    <a:pt x="226" y="13"/>
                  </a:lnTo>
                  <a:lnTo>
                    <a:pt x="197" y="19"/>
                  </a:lnTo>
                  <a:lnTo>
                    <a:pt x="170" y="23"/>
                  </a:lnTo>
                  <a:lnTo>
                    <a:pt x="143" y="24"/>
                  </a:lnTo>
                  <a:lnTo>
                    <a:pt x="117" y="24"/>
                  </a:lnTo>
                  <a:lnTo>
                    <a:pt x="63" y="21"/>
                  </a:lnTo>
                  <a:lnTo>
                    <a:pt x="9" y="13"/>
                  </a:lnTo>
                  <a:lnTo>
                    <a:pt x="0" y="0"/>
                  </a:lnTo>
                  <a:lnTo>
                    <a:pt x="28" y="3"/>
                  </a:lnTo>
                  <a:lnTo>
                    <a:pt x="57" y="5"/>
                  </a:lnTo>
                  <a:lnTo>
                    <a:pt x="88" y="7"/>
                  </a:lnTo>
                  <a:lnTo>
                    <a:pt x="117" y="9"/>
                  </a:lnTo>
                  <a:lnTo>
                    <a:pt x="145" y="9"/>
                  </a:lnTo>
                  <a:lnTo>
                    <a:pt x="176" y="7"/>
                  </a:lnTo>
                  <a:lnTo>
                    <a:pt x="205" y="3"/>
                  </a:lnTo>
                  <a:lnTo>
                    <a:pt x="236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188" name="Freeform 117"/>
            <p:cNvSpPr>
              <a:spLocks/>
            </p:cNvSpPr>
            <p:nvPr/>
          </p:nvSpPr>
          <p:spPr bwMode="auto">
            <a:xfrm>
              <a:off x="1521" y="2966"/>
              <a:ext cx="288" cy="46"/>
            </a:xfrm>
            <a:custGeom>
              <a:avLst/>
              <a:gdLst>
                <a:gd name="T0" fmla="*/ 288 w 288"/>
                <a:gd name="T1" fmla="*/ 31 h 46"/>
                <a:gd name="T2" fmla="*/ 282 w 288"/>
                <a:gd name="T3" fmla="*/ 46 h 46"/>
                <a:gd name="T4" fmla="*/ 265 w 288"/>
                <a:gd name="T5" fmla="*/ 39 h 46"/>
                <a:gd name="T6" fmla="*/ 249 w 288"/>
                <a:gd name="T7" fmla="*/ 33 h 46"/>
                <a:gd name="T8" fmla="*/ 232 w 288"/>
                <a:gd name="T9" fmla="*/ 27 h 46"/>
                <a:gd name="T10" fmla="*/ 215 w 288"/>
                <a:gd name="T11" fmla="*/ 23 h 46"/>
                <a:gd name="T12" fmla="*/ 178 w 288"/>
                <a:gd name="T13" fmla="*/ 19 h 46"/>
                <a:gd name="T14" fmla="*/ 142 w 288"/>
                <a:gd name="T15" fmla="*/ 17 h 46"/>
                <a:gd name="T16" fmla="*/ 107 w 288"/>
                <a:gd name="T17" fmla="*/ 19 h 46"/>
                <a:gd name="T18" fmla="*/ 71 w 288"/>
                <a:gd name="T19" fmla="*/ 25 h 46"/>
                <a:gd name="T20" fmla="*/ 55 w 288"/>
                <a:gd name="T21" fmla="*/ 29 h 46"/>
                <a:gd name="T22" fmla="*/ 38 w 288"/>
                <a:gd name="T23" fmla="*/ 33 h 46"/>
                <a:gd name="T24" fmla="*/ 23 w 288"/>
                <a:gd name="T25" fmla="*/ 39 h 46"/>
                <a:gd name="T26" fmla="*/ 9 w 288"/>
                <a:gd name="T27" fmla="*/ 46 h 46"/>
                <a:gd name="T28" fmla="*/ 3 w 288"/>
                <a:gd name="T29" fmla="*/ 39 h 46"/>
                <a:gd name="T30" fmla="*/ 0 w 288"/>
                <a:gd name="T31" fmla="*/ 29 h 46"/>
                <a:gd name="T32" fmla="*/ 32 w 288"/>
                <a:gd name="T33" fmla="*/ 17 h 46"/>
                <a:gd name="T34" fmla="*/ 69 w 288"/>
                <a:gd name="T35" fmla="*/ 8 h 46"/>
                <a:gd name="T36" fmla="*/ 105 w 288"/>
                <a:gd name="T37" fmla="*/ 4 h 46"/>
                <a:gd name="T38" fmla="*/ 144 w 288"/>
                <a:gd name="T39" fmla="*/ 0 h 46"/>
                <a:gd name="T40" fmla="*/ 163 w 288"/>
                <a:gd name="T41" fmla="*/ 2 h 46"/>
                <a:gd name="T42" fmla="*/ 182 w 288"/>
                <a:gd name="T43" fmla="*/ 2 h 46"/>
                <a:gd name="T44" fmla="*/ 201 w 288"/>
                <a:gd name="T45" fmla="*/ 4 h 46"/>
                <a:gd name="T46" fmla="*/ 220 w 288"/>
                <a:gd name="T47" fmla="*/ 8 h 46"/>
                <a:gd name="T48" fmla="*/ 238 w 288"/>
                <a:gd name="T49" fmla="*/ 12 h 46"/>
                <a:gd name="T50" fmla="*/ 255 w 288"/>
                <a:gd name="T51" fmla="*/ 17 h 46"/>
                <a:gd name="T52" fmla="*/ 272 w 288"/>
                <a:gd name="T53" fmla="*/ 23 h 46"/>
                <a:gd name="T54" fmla="*/ 288 w 288"/>
                <a:gd name="T55" fmla="*/ 31 h 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88"/>
                <a:gd name="T85" fmla="*/ 0 h 46"/>
                <a:gd name="T86" fmla="*/ 288 w 288"/>
                <a:gd name="T87" fmla="*/ 46 h 4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88" h="46">
                  <a:moveTo>
                    <a:pt x="288" y="31"/>
                  </a:moveTo>
                  <a:lnTo>
                    <a:pt x="282" y="46"/>
                  </a:lnTo>
                  <a:lnTo>
                    <a:pt x="265" y="39"/>
                  </a:lnTo>
                  <a:lnTo>
                    <a:pt x="249" y="33"/>
                  </a:lnTo>
                  <a:lnTo>
                    <a:pt x="232" y="27"/>
                  </a:lnTo>
                  <a:lnTo>
                    <a:pt x="215" y="23"/>
                  </a:lnTo>
                  <a:lnTo>
                    <a:pt x="178" y="19"/>
                  </a:lnTo>
                  <a:lnTo>
                    <a:pt x="142" y="17"/>
                  </a:lnTo>
                  <a:lnTo>
                    <a:pt x="107" y="19"/>
                  </a:lnTo>
                  <a:lnTo>
                    <a:pt x="71" y="25"/>
                  </a:lnTo>
                  <a:lnTo>
                    <a:pt x="55" y="29"/>
                  </a:lnTo>
                  <a:lnTo>
                    <a:pt x="38" y="33"/>
                  </a:lnTo>
                  <a:lnTo>
                    <a:pt x="23" y="39"/>
                  </a:lnTo>
                  <a:lnTo>
                    <a:pt x="9" y="46"/>
                  </a:lnTo>
                  <a:lnTo>
                    <a:pt x="3" y="39"/>
                  </a:lnTo>
                  <a:lnTo>
                    <a:pt x="0" y="29"/>
                  </a:lnTo>
                  <a:lnTo>
                    <a:pt x="32" y="17"/>
                  </a:lnTo>
                  <a:lnTo>
                    <a:pt x="69" y="8"/>
                  </a:lnTo>
                  <a:lnTo>
                    <a:pt x="105" y="4"/>
                  </a:lnTo>
                  <a:lnTo>
                    <a:pt x="144" y="0"/>
                  </a:lnTo>
                  <a:lnTo>
                    <a:pt x="163" y="2"/>
                  </a:lnTo>
                  <a:lnTo>
                    <a:pt x="182" y="2"/>
                  </a:lnTo>
                  <a:lnTo>
                    <a:pt x="201" y="4"/>
                  </a:lnTo>
                  <a:lnTo>
                    <a:pt x="220" y="8"/>
                  </a:lnTo>
                  <a:lnTo>
                    <a:pt x="238" y="12"/>
                  </a:lnTo>
                  <a:lnTo>
                    <a:pt x="255" y="17"/>
                  </a:lnTo>
                  <a:lnTo>
                    <a:pt x="272" y="23"/>
                  </a:lnTo>
                  <a:lnTo>
                    <a:pt x="288" y="31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189" name="Freeform 118"/>
            <p:cNvSpPr>
              <a:spLocks/>
            </p:cNvSpPr>
            <p:nvPr/>
          </p:nvSpPr>
          <p:spPr bwMode="auto">
            <a:xfrm>
              <a:off x="1521" y="2966"/>
              <a:ext cx="288" cy="46"/>
            </a:xfrm>
            <a:custGeom>
              <a:avLst/>
              <a:gdLst>
                <a:gd name="T0" fmla="*/ 288 w 288"/>
                <a:gd name="T1" fmla="*/ 31 h 46"/>
                <a:gd name="T2" fmla="*/ 282 w 288"/>
                <a:gd name="T3" fmla="*/ 46 h 46"/>
                <a:gd name="T4" fmla="*/ 265 w 288"/>
                <a:gd name="T5" fmla="*/ 39 h 46"/>
                <a:gd name="T6" fmla="*/ 249 w 288"/>
                <a:gd name="T7" fmla="*/ 33 h 46"/>
                <a:gd name="T8" fmla="*/ 232 w 288"/>
                <a:gd name="T9" fmla="*/ 27 h 46"/>
                <a:gd name="T10" fmla="*/ 215 w 288"/>
                <a:gd name="T11" fmla="*/ 23 h 46"/>
                <a:gd name="T12" fmla="*/ 178 w 288"/>
                <a:gd name="T13" fmla="*/ 19 h 46"/>
                <a:gd name="T14" fmla="*/ 142 w 288"/>
                <a:gd name="T15" fmla="*/ 17 h 46"/>
                <a:gd name="T16" fmla="*/ 107 w 288"/>
                <a:gd name="T17" fmla="*/ 19 h 46"/>
                <a:gd name="T18" fmla="*/ 71 w 288"/>
                <a:gd name="T19" fmla="*/ 25 h 46"/>
                <a:gd name="T20" fmla="*/ 55 w 288"/>
                <a:gd name="T21" fmla="*/ 29 h 46"/>
                <a:gd name="T22" fmla="*/ 38 w 288"/>
                <a:gd name="T23" fmla="*/ 33 h 46"/>
                <a:gd name="T24" fmla="*/ 23 w 288"/>
                <a:gd name="T25" fmla="*/ 39 h 46"/>
                <a:gd name="T26" fmla="*/ 9 w 288"/>
                <a:gd name="T27" fmla="*/ 46 h 46"/>
                <a:gd name="T28" fmla="*/ 3 w 288"/>
                <a:gd name="T29" fmla="*/ 39 h 46"/>
                <a:gd name="T30" fmla="*/ 0 w 288"/>
                <a:gd name="T31" fmla="*/ 29 h 46"/>
                <a:gd name="T32" fmla="*/ 32 w 288"/>
                <a:gd name="T33" fmla="*/ 17 h 46"/>
                <a:gd name="T34" fmla="*/ 69 w 288"/>
                <a:gd name="T35" fmla="*/ 8 h 46"/>
                <a:gd name="T36" fmla="*/ 105 w 288"/>
                <a:gd name="T37" fmla="*/ 4 h 46"/>
                <a:gd name="T38" fmla="*/ 144 w 288"/>
                <a:gd name="T39" fmla="*/ 0 h 46"/>
                <a:gd name="T40" fmla="*/ 163 w 288"/>
                <a:gd name="T41" fmla="*/ 2 h 46"/>
                <a:gd name="T42" fmla="*/ 182 w 288"/>
                <a:gd name="T43" fmla="*/ 2 h 46"/>
                <a:gd name="T44" fmla="*/ 201 w 288"/>
                <a:gd name="T45" fmla="*/ 4 h 46"/>
                <a:gd name="T46" fmla="*/ 220 w 288"/>
                <a:gd name="T47" fmla="*/ 8 h 46"/>
                <a:gd name="T48" fmla="*/ 238 w 288"/>
                <a:gd name="T49" fmla="*/ 12 h 46"/>
                <a:gd name="T50" fmla="*/ 255 w 288"/>
                <a:gd name="T51" fmla="*/ 17 h 46"/>
                <a:gd name="T52" fmla="*/ 272 w 288"/>
                <a:gd name="T53" fmla="*/ 23 h 46"/>
                <a:gd name="T54" fmla="*/ 288 w 288"/>
                <a:gd name="T55" fmla="*/ 31 h 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88"/>
                <a:gd name="T85" fmla="*/ 0 h 46"/>
                <a:gd name="T86" fmla="*/ 288 w 288"/>
                <a:gd name="T87" fmla="*/ 46 h 4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88" h="46">
                  <a:moveTo>
                    <a:pt x="288" y="31"/>
                  </a:moveTo>
                  <a:lnTo>
                    <a:pt x="282" y="46"/>
                  </a:lnTo>
                  <a:lnTo>
                    <a:pt x="265" y="39"/>
                  </a:lnTo>
                  <a:lnTo>
                    <a:pt x="249" y="33"/>
                  </a:lnTo>
                  <a:lnTo>
                    <a:pt x="232" y="27"/>
                  </a:lnTo>
                  <a:lnTo>
                    <a:pt x="215" y="23"/>
                  </a:lnTo>
                  <a:lnTo>
                    <a:pt x="178" y="19"/>
                  </a:lnTo>
                  <a:lnTo>
                    <a:pt x="142" y="17"/>
                  </a:lnTo>
                  <a:lnTo>
                    <a:pt x="107" y="19"/>
                  </a:lnTo>
                  <a:lnTo>
                    <a:pt x="71" y="25"/>
                  </a:lnTo>
                  <a:lnTo>
                    <a:pt x="55" y="29"/>
                  </a:lnTo>
                  <a:lnTo>
                    <a:pt x="38" y="33"/>
                  </a:lnTo>
                  <a:lnTo>
                    <a:pt x="23" y="39"/>
                  </a:lnTo>
                  <a:lnTo>
                    <a:pt x="9" y="46"/>
                  </a:lnTo>
                  <a:lnTo>
                    <a:pt x="3" y="39"/>
                  </a:lnTo>
                  <a:lnTo>
                    <a:pt x="0" y="29"/>
                  </a:lnTo>
                  <a:lnTo>
                    <a:pt x="32" y="17"/>
                  </a:lnTo>
                  <a:lnTo>
                    <a:pt x="69" y="8"/>
                  </a:lnTo>
                  <a:lnTo>
                    <a:pt x="105" y="4"/>
                  </a:lnTo>
                  <a:lnTo>
                    <a:pt x="144" y="0"/>
                  </a:lnTo>
                  <a:lnTo>
                    <a:pt x="163" y="2"/>
                  </a:lnTo>
                  <a:lnTo>
                    <a:pt x="182" y="2"/>
                  </a:lnTo>
                  <a:lnTo>
                    <a:pt x="201" y="4"/>
                  </a:lnTo>
                  <a:lnTo>
                    <a:pt x="220" y="8"/>
                  </a:lnTo>
                  <a:lnTo>
                    <a:pt x="238" y="12"/>
                  </a:lnTo>
                  <a:lnTo>
                    <a:pt x="255" y="17"/>
                  </a:lnTo>
                  <a:lnTo>
                    <a:pt x="272" y="23"/>
                  </a:lnTo>
                  <a:lnTo>
                    <a:pt x="288" y="31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190" name="Freeform 119"/>
            <p:cNvSpPr>
              <a:spLocks/>
            </p:cNvSpPr>
            <p:nvPr/>
          </p:nvSpPr>
          <p:spPr bwMode="auto">
            <a:xfrm>
              <a:off x="1507" y="2895"/>
              <a:ext cx="317" cy="40"/>
            </a:xfrm>
            <a:custGeom>
              <a:avLst/>
              <a:gdLst>
                <a:gd name="T0" fmla="*/ 315 w 317"/>
                <a:gd name="T1" fmla="*/ 23 h 40"/>
                <a:gd name="T2" fmla="*/ 317 w 317"/>
                <a:gd name="T3" fmla="*/ 40 h 40"/>
                <a:gd name="T4" fmla="*/ 279 w 317"/>
                <a:gd name="T5" fmla="*/ 29 h 40"/>
                <a:gd name="T6" fmla="*/ 238 w 317"/>
                <a:gd name="T7" fmla="*/ 21 h 40"/>
                <a:gd name="T8" fmla="*/ 198 w 317"/>
                <a:gd name="T9" fmla="*/ 16 h 40"/>
                <a:gd name="T10" fmla="*/ 158 w 317"/>
                <a:gd name="T11" fmla="*/ 16 h 40"/>
                <a:gd name="T12" fmla="*/ 119 w 317"/>
                <a:gd name="T13" fmla="*/ 17 h 40"/>
                <a:gd name="T14" fmla="*/ 79 w 317"/>
                <a:gd name="T15" fmla="*/ 21 h 40"/>
                <a:gd name="T16" fmla="*/ 39 w 317"/>
                <a:gd name="T17" fmla="*/ 29 h 40"/>
                <a:gd name="T18" fmla="*/ 0 w 317"/>
                <a:gd name="T19" fmla="*/ 39 h 40"/>
                <a:gd name="T20" fmla="*/ 2 w 317"/>
                <a:gd name="T21" fmla="*/ 21 h 40"/>
                <a:gd name="T22" fmla="*/ 41 w 317"/>
                <a:gd name="T23" fmla="*/ 14 h 40"/>
                <a:gd name="T24" fmla="*/ 79 w 317"/>
                <a:gd name="T25" fmla="*/ 6 h 40"/>
                <a:gd name="T26" fmla="*/ 117 w 317"/>
                <a:gd name="T27" fmla="*/ 2 h 40"/>
                <a:gd name="T28" fmla="*/ 158 w 317"/>
                <a:gd name="T29" fmla="*/ 0 h 40"/>
                <a:gd name="T30" fmla="*/ 198 w 317"/>
                <a:gd name="T31" fmla="*/ 0 h 40"/>
                <a:gd name="T32" fmla="*/ 236 w 317"/>
                <a:gd name="T33" fmla="*/ 4 h 40"/>
                <a:gd name="T34" fmla="*/ 277 w 317"/>
                <a:gd name="T35" fmla="*/ 12 h 40"/>
                <a:gd name="T36" fmla="*/ 315 w 317"/>
                <a:gd name="T37" fmla="*/ 23 h 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7"/>
                <a:gd name="T58" fmla="*/ 0 h 40"/>
                <a:gd name="T59" fmla="*/ 317 w 317"/>
                <a:gd name="T60" fmla="*/ 40 h 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7" h="40">
                  <a:moveTo>
                    <a:pt x="315" y="23"/>
                  </a:moveTo>
                  <a:lnTo>
                    <a:pt x="317" y="40"/>
                  </a:lnTo>
                  <a:lnTo>
                    <a:pt x="279" y="29"/>
                  </a:lnTo>
                  <a:lnTo>
                    <a:pt x="238" y="21"/>
                  </a:lnTo>
                  <a:lnTo>
                    <a:pt x="198" y="16"/>
                  </a:lnTo>
                  <a:lnTo>
                    <a:pt x="158" y="16"/>
                  </a:lnTo>
                  <a:lnTo>
                    <a:pt x="119" y="17"/>
                  </a:lnTo>
                  <a:lnTo>
                    <a:pt x="79" y="21"/>
                  </a:lnTo>
                  <a:lnTo>
                    <a:pt x="39" y="29"/>
                  </a:lnTo>
                  <a:lnTo>
                    <a:pt x="0" y="39"/>
                  </a:lnTo>
                  <a:lnTo>
                    <a:pt x="2" y="21"/>
                  </a:lnTo>
                  <a:lnTo>
                    <a:pt x="41" y="14"/>
                  </a:lnTo>
                  <a:lnTo>
                    <a:pt x="79" y="6"/>
                  </a:lnTo>
                  <a:lnTo>
                    <a:pt x="117" y="2"/>
                  </a:lnTo>
                  <a:lnTo>
                    <a:pt x="158" y="0"/>
                  </a:lnTo>
                  <a:lnTo>
                    <a:pt x="198" y="0"/>
                  </a:lnTo>
                  <a:lnTo>
                    <a:pt x="236" y="4"/>
                  </a:lnTo>
                  <a:lnTo>
                    <a:pt x="277" y="12"/>
                  </a:lnTo>
                  <a:lnTo>
                    <a:pt x="315" y="23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191" name="Freeform 120"/>
            <p:cNvSpPr>
              <a:spLocks/>
            </p:cNvSpPr>
            <p:nvPr/>
          </p:nvSpPr>
          <p:spPr bwMode="auto">
            <a:xfrm>
              <a:off x="1507" y="2895"/>
              <a:ext cx="317" cy="40"/>
            </a:xfrm>
            <a:custGeom>
              <a:avLst/>
              <a:gdLst>
                <a:gd name="T0" fmla="*/ 315 w 317"/>
                <a:gd name="T1" fmla="*/ 23 h 40"/>
                <a:gd name="T2" fmla="*/ 317 w 317"/>
                <a:gd name="T3" fmla="*/ 40 h 40"/>
                <a:gd name="T4" fmla="*/ 279 w 317"/>
                <a:gd name="T5" fmla="*/ 29 h 40"/>
                <a:gd name="T6" fmla="*/ 238 w 317"/>
                <a:gd name="T7" fmla="*/ 21 h 40"/>
                <a:gd name="T8" fmla="*/ 198 w 317"/>
                <a:gd name="T9" fmla="*/ 16 h 40"/>
                <a:gd name="T10" fmla="*/ 158 w 317"/>
                <a:gd name="T11" fmla="*/ 16 h 40"/>
                <a:gd name="T12" fmla="*/ 119 w 317"/>
                <a:gd name="T13" fmla="*/ 17 h 40"/>
                <a:gd name="T14" fmla="*/ 79 w 317"/>
                <a:gd name="T15" fmla="*/ 21 h 40"/>
                <a:gd name="T16" fmla="*/ 39 w 317"/>
                <a:gd name="T17" fmla="*/ 29 h 40"/>
                <a:gd name="T18" fmla="*/ 0 w 317"/>
                <a:gd name="T19" fmla="*/ 39 h 40"/>
                <a:gd name="T20" fmla="*/ 2 w 317"/>
                <a:gd name="T21" fmla="*/ 21 h 40"/>
                <a:gd name="T22" fmla="*/ 41 w 317"/>
                <a:gd name="T23" fmla="*/ 14 h 40"/>
                <a:gd name="T24" fmla="*/ 79 w 317"/>
                <a:gd name="T25" fmla="*/ 6 h 40"/>
                <a:gd name="T26" fmla="*/ 117 w 317"/>
                <a:gd name="T27" fmla="*/ 2 h 40"/>
                <a:gd name="T28" fmla="*/ 158 w 317"/>
                <a:gd name="T29" fmla="*/ 0 h 40"/>
                <a:gd name="T30" fmla="*/ 198 w 317"/>
                <a:gd name="T31" fmla="*/ 0 h 40"/>
                <a:gd name="T32" fmla="*/ 236 w 317"/>
                <a:gd name="T33" fmla="*/ 4 h 40"/>
                <a:gd name="T34" fmla="*/ 277 w 317"/>
                <a:gd name="T35" fmla="*/ 12 h 40"/>
                <a:gd name="T36" fmla="*/ 315 w 317"/>
                <a:gd name="T37" fmla="*/ 23 h 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7"/>
                <a:gd name="T58" fmla="*/ 0 h 40"/>
                <a:gd name="T59" fmla="*/ 317 w 317"/>
                <a:gd name="T60" fmla="*/ 40 h 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7" h="40">
                  <a:moveTo>
                    <a:pt x="315" y="23"/>
                  </a:moveTo>
                  <a:lnTo>
                    <a:pt x="317" y="40"/>
                  </a:lnTo>
                  <a:lnTo>
                    <a:pt x="279" y="29"/>
                  </a:lnTo>
                  <a:lnTo>
                    <a:pt x="238" y="21"/>
                  </a:lnTo>
                  <a:lnTo>
                    <a:pt x="198" y="16"/>
                  </a:lnTo>
                  <a:lnTo>
                    <a:pt x="158" y="16"/>
                  </a:lnTo>
                  <a:lnTo>
                    <a:pt x="119" y="17"/>
                  </a:lnTo>
                  <a:lnTo>
                    <a:pt x="79" y="21"/>
                  </a:lnTo>
                  <a:lnTo>
                    <a:pt x="39" y="29"/>
                  </a:lnTo>
                  <a:lnTo>
                    <a:pt x="0" y="39"/>
                  </a:lnTo>
                  <a:lnTo>
                    <a:pt x="2" y="21"/>
                  </a:lnTo>
                  <a:lnTo>
                    <a:pt x="41" y="14"/>
                  </a:lnTo>
                  <a:lnTo>
                    <a:pt x="79" y="6"/>
                  </a:lnTo>
                  <a:lnTo>
                    <a:pt x="117" y="2"/>
                  </a:lnTo>
                  <a:lnTo>
                    <a:pt x="158" y="0"/>
                  </a:lnTo>
                  <a:lnTo>
                    <a:pt x="198" y="0"/>
                  </a:lnTo>
                  <a:lnTo>
                    <a:pt x="236" y="4"/>
                  </a:lnTo>
                  <a:lnTo>
                    <a:pt x="277" y="12"/>
                  </a:lnTo>
                  <a:lnTo>
                    <a:pt x="315" y="23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192" name="Freeform 121"/>
            <p:cNvSpPr>
              <a:spLocks/>
            </p:cNvSpPr>
            <p:nvPr/>
          </p:nvSpPr>
          <p:spPr bwMode="auto">
            <a:xfrm>
              <a:off x="1538" y="2866"/>
              <a:ext cx="255" cy="29"/>
            </a:xfrm>
            <a:custGeom>
              <a:avLst/>
              <a:gdLst>
                <a:gd name="T0" fmla="*/ 6 w 255"/>
                <a:gd name="T1" fmla="*/ 0 h 29"/>
                <a:gd name="T2" fmla="*/ 34 w 255"/>
                <a:gd name="T3" fmla="*/ 8 h 29"/>
                <a:gd name="T4" fmla="*/ 63 w 255"/>
                <a:gd name="T5" fmla="*/ 12 h 29"/>
                <a:gd name="T6" fmla="*/ 92 w 255"/>
                <a:gd name="T7" fmla="*/ 16 h 29"/>
                <a:gd name="T8" fmla="*/ 123 w 255"/>
                <a:gd name="T9" fmla="*/ 16 h 29"/>
                <a:gd name="T10" fmla="*/ 153 w 255"/>
                <a:gd name="T11" fmla="*/ 16 h 29"/>
                <a:gd name="T12" fmla="*/ 184 w 255"/>
                <a:gd name="T13" fmla="*/ 12 h 29"/>
                <a:gd name="T14" fmla="*/ 217 w 255"/>
                <a:gd name="T15" fmla="*/ 8 h 29"/>
                <a:gd name="T16" fmla="*/ 249 w 255"/>
                <a:gd name="T17" fmla="*/ 0 h 29"/>
                <a:gd name="T18" fmla="*/ 255 w 255"/>
                <a:gd name="T19" fmla="*/ 14 h 29"/>
                <a:gd name="T20" fmla="*/ 228 w 255"/>
                <a:gd name="T21" fmla="*/ 20 h 29"/>
                <a:gd name="T22" fmla="*/ 200 w 255"/>
                <a:gd name="T23" fmla="*/ 23 h 29"/>
                <a:gd name="T24" fmla="*/ 169 w 255"/>
                <a:gd name="T25" fmla="*/ 27 h 29"/>
                <a:gd name="T26" fmla="*/ 136 w 255"/>
                <a:gd name="T27" fmla="*/ 29 h 29"/>
                <a:gd name="T28" fmla="*/ 102 w 255"/>
                <a:gd name="T29" fmla="*/ 29 h 29"/>
                <a:gd name="T30" fmla="*/ 67 w 255"/>
                <a:gd name="T31" fmla="*/ 27 h 29"/>
                <a:gd name="T32" fmla="*/ 33 w 255"/>
                <a:gd name="T33" fmla="*/ 22 h 29"/>
                <a:gd name="T34" fmla="*/ 0 w 255"/>
                <a:gd name="T35" fmla="*/ 14 h 29"/>
                <a:gd name="T36" fmla="*/ 2 w 255"/>
                <a:gd name="T37" fmla="*/ 8 h 29"/>
                <a:gd name="T38" fmla="*/ 6 w 255"/>
                <a:gd name="T39" fmla="*/ 0 h 2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55"/>
                <a:gd name="T61" fmla="*/ 0 h 29"/>
                <a:gd name="T62" fmla="*/ 255 w 255"/>
                <a:gd name="T63" fmla="*/ 29 h 2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55" h="29">
                  <a:moveTo>
                    <a:pt x="6" y="0"/>
                  </a:moveTo>
                  <a:lnTo>
                    <a:pt x="34" y="8"/>
                  </a:lnTo>
                  <a:lnTo>
                    <a:pt x="63" y="12"/>
                  </a:lnTo>
                  <a:lnTo>
                    <a:pt x="92" y="16"/>
                  </a:lnTo>
                  <a:lnTo>
                    <a:pt x="123" y="16"/>
                  </a:lnTo>
                  <a:lnTo>
                    <a:pt x="153" y="16"/>
                  </a:lnTo>
                  <a:lnTo>
                    <a:pt x="184" y="12"/>
                  </a:lnTo>
                  <a:lnTo>
                    <a:pt x="217" y="8"/>
                  </a:lnTo>
                  <a:lnTo>
                    <a:pt x="249" y="0"/>
                  </a:lnTo>
                  <a:lnTo>
                    <a:pt x="255" y="14"/>
                  </a:lnTo>
                  <a:lnTo>
                    <a:pt x="228" y="20"/>
                  </a:lnTo>
                  <a:lnTo>
                    <a:pt x="200" y="23"/>
                  </a:lnTo>
                  <a:lnTo>
                    <a:pt x="169" y="27"/>
                  </a:lnTo>
                  <a:lnTo>
                    <a:pt x="136" y="29"/>
                  </a:lnTo>
                  <a:lnTo>
                    <a:pt x="102" y="29"/>
                  </a:lnTo>
                  <a:lnTo>
                    <a:pt x="67" y="27"/>
                  </a:lnTo>
                  <a:lnTo>
                    <a:pt x="33" y="22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193" name="Freeform 122"/>
            <p:cNvSpPr>
              <a:spLocks/>
            </p:cNvSpPr>
            <p:nvPr/>
          </p:nvSpPr>
          <p:spPr bwMode="auto">
            <a:xfrm>
              <a:off x="1538" y="2866"/>
              <a:ext cx="255" cy="29"/>
            </a:xfrm>
            <a:custGeom>
              <a:avLst/>
              <a:gdLst>
                <a:gd name="T0" fmla="*/ 6 w 255"/>
                <a:gd name="T1" fmla="*/ 0 h 29"/>
                <a:gd name="T2" fmla="*/ 34 w 255"/>
                <a:gd name="T3" fmla="*/ 8 h 29"/>
                <a:gd name="T4" fmla="*/ 63 w 255"/>
                <a:gd name="T5" fmla="*/ 12 h 29"/>
                <a:gd name="T6" fmla="*/ 92 w 255"/>
                <a:gd name="T7" fmla="*/ 16 h 29"/>
                <a:gd name="T8" fmla="*/ 123 w 255"/>
                <a:gd name="T9" fmla="*/ 16 h 29"/>
                <a:gd name="T10" fmla="*/ 153 w 255"/>
                <a:gd name="T11" fmla="*/ 16 h 29"/>
                <a:gd name="T12" fmla="*/ 184 w 255"/>
                <a:gd name="T13" fmla="*/ 12 h 29"/>
                <a:gd name="T14" fmla="*/ 217 w 255"/>
                <a:gd name="T15" fmla="*/ 8 h 29"/>
                <a:gd name="T16" fmla="*/ 249 w 255"/>
                <a:gd name="T17" fmla="*/ 0 h 29"/>
                <a:gd name="T18" fmla="*/ 255 w 255"/>
                <a:gd name="T19" fmla="*/ 14 h 29"/>
                <a:gd name="T20" fmla="*/ 228 w 255"/>
                <a:gd name="T21" fmla="*/ 20 h 29"/>
                <a:gd name="T22" fmla="*/ 200 w 255"/>
                <a:gd name="T23" fmla="*/ 23 h 29"/>
                <a:gd name="T24" fmla="*/ 169 w 255"/>
                <a:gd name="T25" fmla="*/ 27 h 29"/>
                <a:gd name="T26" fmla="*/ 136 w 255"/>
                <a:gd name="T27" fmla="*/ 29 h 29"/>
                <a:gd name="T28" fmla="*/ 102 w 255"/>
                <a:gd name="T29" fmla="*/ 29 h 29"/>
                <a:gd name="T30" fmla="*/ 67 w 255"/>
                <a:gd name="T31" fmla="*/ 27 h 29"/>
                <a:gd name="T32" fmla="*/ 33 w 255"/>
                <a:gd name="T33" fmla="*/ 22 h 29"/>
                <a:gd name="T34" fmla="*/ 0 w 255"/>
                <a:gd name="T35" fmla="*/ 14 h 29"/>
                <a:gd name="T36" fmla="*/ 2 w 255"/>
                <a:gd name="T37" fmla="*/ 8 h 29"/>
                <a:gd name="T38" fmla="*/ 6 w 255"/>
                <a:gd name="T39" fmla="*/ 0 h 2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55"/>
                <a:gd name="T61" fmla="*/ 0 h 29"/>
                <a:gd name="T62" fmla="*/ 255 w 255"/>
                <a:gd name="T63" fmla="*/ 29 h 2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55" h="29">
                  <a:moveTo>
                    <a:pt x="6" y="0"/>
                  </a:moveTo>
                  <a:lnTo>
                    <a:pt x="34" y="8"/>
                  </a:lnTo>
                  <a:lnTo>
                    <a:pt x="63" y="12"/>
                  </a:lnTo>
                  <a:lnTo>
                    <a:pt x="92" y="16"/>
                  </a:lnTo>
                  <a:lnTo>
                    <a:pt x="123" y="16"/>
                  </a:lnTo>
                  <a:lnTo>
                    <a:pt x="153" y="16"/>
                  </a:lnTo>
                  <a:lnTo>
                    <a:pt x="184" y="12"/>
                  </a:lnTo>
                  <a:lnTo>
                    <a:pt x="217" y="8"/>
                  </a:lnTo>
                  <a:lnTo>
                    <a:pt x="249" y="0"/>
                  </a:lnTo>
                  <a:lnTo>
                    <a:pt x="255" y="14"/>
                  </a:lnTo>
                  <a:lnTo>
                    <a:pt x="228" y="20"/>
                  </a:lnTo>
                  <a:lnTo>
                    <a:pt x="200" y="23"/>
                  </a:lnTo>
                  <a:lnTo>
                    <a:pt x="169" y="27"/>
                  </a:lnTo>
                  <a:lnTo>
                    <a:pt x="136" y="29"/>
                  </a:lnTo>
                  <a:lnTo>
                    <a:pt x="102" y="29"/>
                  </a:lnTo>
                  <a:lnTo>
                    <a:pt x="67" y="27"/>
                  </a:lnTo>
                  <a:lnTo>
                    <a:pt x="33" y="22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194" name="Freeform 123"/>
            <p:cNvSpPr>
              <a:spLocks/>
            </p:cNvSpPr>
            <p:nvPr/>
          </p:nvSpPr>
          <p:spPr bwMode="auto">
            <a:xfrm>
              <a:off x="1649" y="2794"/>
              <a:ext cx="33" cy="278"/>
            </a:xfrm>
            <a:custGeom>
              <a:avLst/>
              <a:gdLst>
                <a:gd name="T0" fmla="*/ 33 w 33"/>
                <a:gd name="T1" fmla="*/ 1 h 278"/>
                <a:gd name="T2" fmla="*/ 18 w 33"/>
                <a:gd name="T3" fmla="*/ 0 h 278"/>
                <a:gd name="T4" fmla="*/ 0 w 33"/>
                <a:gd name="T5" fmla="*/ 1 h 278"/>
                <a:gd name="T6" fmla="*/ 0 w 33"/>
                <a:gd name="T7" fmla="*/ 276 h 278"/>
                <a:gd name="T8" fmla="*/ 16 w 33"/>
                <a:gd name="T9" fmla="*/ 278 h 278"/>
                <a:gd name="T10" fmla="*/ 33 w 33"/>
                <a:gd name="T11" fmla="*/ 276 h 278"/>
                <a:gd name="T12" fmla="*/ 33 w 33"/>
                <a:gd name="T13" fmla="*/ 1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278"/>
                <a:gd name="T23" fmla="*/ 33 w 3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278">
                  <a:moveTo>
                    <a:pt x="33" y="1"/>
                  </a:moveTo>
                  <a:lnTo>
                    <a:pt x="18" y="0"/>
                  </a:lnTo>
                  <a:lnTo>
                    <a:pt x="0" y="1"/>
                  </a:lnTo>
                  <a:lnTo>
                    <a:pt x="0" y="276"/>
                  </a:lnTo>
                  <a:lnTo>
                    <a:pt x="16" y="278"/>
                  </a:lnTo>
                  <a:lnTo>
                    <a:pt x="33" y="276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195" name="Freeform 124"/>
            <p:cNvSpPr>
              <a:spLocks/>
            </p:cNvSpPr>
            <p:nvPr/>
          </p:nvSpPr>
          <p:spPr bwMode="auto">
            <a:xfrm>
              <a:off x="1649" y="2794"/>
              <a:ext cx="33" cy="278"/>
            </a:xfrm>
            <a:custGeom>
              <a:avLst/>
              <a:gdLst>
                <a:gd name="T0" fmla="*/ 33 w 33"/>
                <a:gd name="T1" fmla="*/ 1 h 278"/>
                <a:gd name="T2" fmla="*/ 18 w 33"/>
                <a:gd name="T3" fmla="*/ 0 h 278"/>
                <a:gd name="T4" fmla="*/ 0 w 33"/>
                <a:gd name="T5" fmla="*/ 1 h 278"/>
                <a:gd name="T6" fmla="*/ 0 w 33"/>
                <a:gd name="T7" fmla="*/ 276 h 278"/>
                <a:gd name="T8" fmla="*/ 16 w 33"/>
                <a:gd name="T9" fmla="*/ 278 h 278"/>
                <a:gd name="T10" fmla="*/ 33 w 33"/>
                <a:gd name="T11" fmla="*/ 276 h 278"/>
                <a:gd name="T12" fmla="*/ 33 w 33"/>
                <a:gd name="T13" fmla="*/ 1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278"/>
                <a:gd name="T23" fmla="*/ 33 w 3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278">
                  <a:moveTo>
                    <a:pt x="33" y="1"/>
                  </a:moveTo>
                  <a:lnTo>
                    <a:pt x="18" y="0"/>
                  </a:lnTo>
                  <a:lnTo>
                    <a:pt x="0" y="1"/>
                  </a:lnTo>
                  <a:lnTo>
                    <a:pt x="0" y="276"/>
                  </a:lnTo>
                  <a:lnTo>
                    <a:pt x="16" y="278"/>
                  </a:lnTo>
                  <a:lnTo>
                    <a:pt x="33" y="276"/>
                  </a:lnTo>
                  <a:lnTo>
                    <a:pt x="33" y="1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196" name="Freeform 125"/>
            <p:cNvSpPr>
              <a:spLocks/>
            </p:cNvSpPr>
            <p:nvPr/>
          </p:nvSpPr>
          <p:spPr bwMode="auto">
            <a:xfrm>
              <a:off x="1523" y="2849"/>
              <a:ext cx="289" cy="165"/>
            </a:xfrm>
            <a:custGeom>
              <a:avLst/>
              <a:gdLst>
                <a:gd name="T0" fmla="*/ 0 w 289"/>
                <a:gd name="T1" fmla="*/ 17 h 165"/>
                <a:gd name="T2" fmla="*/ 278 w 289"/>
                <a:gd name="T3" fmla="*/ 165 h 165"/>
                <a:gd name="T4" fmla="*/ 289 w 289"/>
                <a:gd name="T5" fmla="*/ 144 h 165"/>
                <a:gd name="T6" fmla="*/ 9 w 289"/>
                <a:gd name="T7" fmla="*/ 0 h 165"/>
                <a:gd name="T8" fmla="*/ 0 w 289"/>
                <a:gd name="T9" fmla="*/ 17 h 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9"/>
                <a:gd name="T16" fmla="*/ 0 h 165"/>
                <a:gd name="T17" fmla="*/ 289 w 289"/>
                <a:gd name="T18" fmla="*/ 165 h 1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9" h="165">
                  <a:moveTo>
                    <a:pt x="0" y="17"/>
                  </a:moveTo>
                  <a:lnTo>
                    <a:pt x="278" y="165"/>
                  </a:lnTo>
                  <a:lnTo>
                    <a:pt x="289" y="144"/>
                  </a:lnTo>
                  <a:lnTo>
                    <a:pt x="9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197" name="Freeform 126"/>
            <p:cNvSpPr>
              <a:spLocks/>
            </p:cNvSpPr>
            <p:nvPr/>
          </p:nvSpPr>
          <p:spPr bwMode="auto">
            <a:xfrm>
              <a:off x="1523" y="2849"/>
              <a:ext cx="289" cy="165"/>
            </a:xfrm>
            <a:custGeom>
              <a:avLst/>
              <a:gdLst>
                <a:gd name="T0" fmla="*/ 0 w 289"/>
                <a:gd name="T1" fmla="*/ 17 h 165"/>
                <a:gd name="T2" fmla="*/ 278 w 289"/>
                <a:gd name="T3" fmla="*/ 165 h 165"/>
                <a:gd name="T4" fmla="*/ 289 w 289"/>
                <a:gd name="T5" fmla="*/ 144 h 165"/>
                <a:gd name="T6" fmla="*/ 9 w 289"/>
                <a:gd name="T7" fmla="*/ 0 h 165"/>
                <a:gd name="T8" fmla="*/ 0 w 289"/>
                <a:gd name="T9" fmla="*/ 17 h 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9"/>
                <a:gd name="T16" fmla="*/ 0 h 165"/>
                <a:gd name="T17" fmla="*/ 289 w 289"/>
                <a:gd name="T18" fmla="*/ 165 h 1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9" h="165">
                  <a:moveTo>
                    <a:pt x="0" y="17"/>
                  </a:moveTo>
                  <a:lnTo>
                    <a:pt x="278" y="165"/>
                  </a:lnTo>
                  <a:lnTo>
                    <a:pt x="289" y="144"/>
                  </a:lnTo>
                  <a:lnTo>
                    <a:pt x="9" y="0"/>
                  </a:lnTo>
                  <a:lnTo>
                    <a:pt x="0" y="17"/>
                  </a:lnTo>
                  <a:close/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198" name="Freeform 127"/>
            <p:cNvSpPr>
              <a:spLocks/>
            </p:cNvSpPr>
            <p:nvPr/>
          </p:nvSpPr>
          <p:spPr bwMode="auto">
            <a:xfrm>
              <a:off x="1592" y="2832"/>
              <a:ext cx="147" cy="201"/>
            </a:xfrm>
            <a:custGeom>
              <a:avLst/>
              <a:gdLst>
                <a:gd name="T0" fmla="*/ 147 w 147"/>
                <a:gd name="T1" fmla="*/ 142 h 201"/>
                <a:gd name="T2" fmla="*/ 140 w 147"/>
                <a:gd name="T3" fmla="*/ 153 h 201"/>
                <a:gd name="T4" fmla="*/ 134 w 147"/>
                <a:gd name="T5" fmla="*/ 161 h 201"/>
                <a:gd name="T6" fmla="*/ 124 w 147"/>
                <a:gd name="T7" fmla="*/ 171 h 201"/>
                <a:gd name="T8" fmla="*/ 117 w 147"/>
                <a:gd name="T9" fmla="*/ 178 h 201"/>
                <a:gd name="T10" fmla="*/ 107 w 147"/>
                <a:gd name="T11" fmla="*/ 186 h 201"/>
                <a:gd name="T12" fmla="*/ 96 w 147"/>
                <a:gd name="T13" fmla="*/ 192 h 201"/>
                <a:gd name="T14" fmla="*/ 84 w 147"/>
                <a:gd name="T15" fmla="*/ 197 h 201"/>
                <a:gd name="T16" fmla="*/ 73 w 147"/>
                <a:gd name="T17" fmla="*/ 201 h 201"/>
                <a:gd name="T18" fmla="*/ 59 w 147"/>
                <a:gd name="T19" fmla="*/ 197 h 201"/>
                <a:gd name="T20" fmla="*/ 48 w 147"/>
                <a:gd name="T21" fmla="*/ 192 h 201"/>
                <a:gd name="T22" fmla="*/ 36 w 147"/>
                <a:gd name="T23" fmla="*/ 186 h 201"/>
                <a:gd name="T24" fmla="*/ 27 w 147"/>
                <a:gd name="T25" fmla="*/ 178 h 201"/>
                <a:gd name="T26" fmla="*/ 19 w 147"/>
                <a:gd name="T27" fmla="*/ 171 h 201"/>
                <a:gd name="T28" fmla="*/ 11 w 147"/>
                <a:gd name="T29" fmla="*/ 161 h 201"/>
                <a:gd name="T30" fmla="*/ 5 w 147"/>
                <a:gd name="T31" fmla="*/ 153 h 201"/>
                <a:gd name="T32" fmla="*/ 0 w 147"/>
                <a:gd name="T33" fmla="*/ 144 h 201"/>
                <a:gd name="T34" fmla="*/ 0 w 147"/>
                <a:gd name="T35" fmla="*/ 0 h 201"/>
                <a:gd name="T36" fmla="*/ 147 w 147"/>
                <a:gd name="T37" fmla="*/ 0 h 201"/>
                <a:gd name="T38" fmla="*/ 147 w 147"/>
                <a:gd name="T39" fmla="*/ 142 h 20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7"/>
                <a:gd name="T61" fmla="*/ 0 h 201"/>
                <a:gd name="T62" fmla="*/ 147 w 147"/>
                <a:gd name="T63" fmla="*/ 201 h 20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7" h="201">
                  <a:moveTo>
                    <a:pt x="147" y="142"/>
                  </a:moveTo>
                  <a:lnTo>
                    <a:pt x="140" y="153"/>
                  </a:lnTo>
                  <a:lnTo>
                    <a:pt x="134" y="161"/>
                  </a:lnTo>
                  <a:lnTo>
                    <a:pt x="124" y="171"/>
                  </a:lnTo>
                  <a:lnTo>
                    <a:pt x="117" y="178"/>
                  </a:lnTo>
                  <a:lnTo>
                    <a:pt x="107" y="186"/>
                  </a:lnTo>
                  <a:lnTo>
                    <a:pt x="96" y="192"/>
                  </a:lnTo>
                  <a:lnTo>
                    <a:pt x="84" y="197"/>
                  </a:lnTo>
                  <a:lnTo>
                    <a:pt x="73" y="201"/>
                  </a:lnTo>
                  <a:lnTo>
                    <a:pt x="59" y="197"/>
                  </a:lnTo>
                  <a:lnTo>
                    <a:pt x="48" y="192"/>
                  </a:lnTo>
                  <a:lnTo>
                    <a:pt x="36" y="186"/>
                  </a:lnTo>
                  <a:lnTo>
                    <a:pt x="27" y="178"/>
                  </a:lnTo>
                  <a:lnTo>
                    <a:pt x="19" y="171"/>
                  </a:lnTo>
                  <a:lnTo>
                    <a:pt x="11" y="161"/>
                  </a:lnTo>
                  <a:lnTo>
                    <a:pt x="5" y="153"/>
                  </a:lnTo>
                  <a:lnTo>
                    <a:pt x="0" y="144"/>
                  </a:lnTo>
                  <a:lnTo>
                    <a:pt x="0" y="0"/>
                  </a:lnTo>
                  <a:lnTo>
                    <a:pt x="147" y="0"/>
                  </a:lnTo>
                  <a:lnTo>
                    <a:pt x="147" y="142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199" name="Freeform 128"/>
            <p:cNvSpPr>
              <a:spLocks noEditPoints="1"/>
            </p:cNvSpPr>
            <p:nvPr/>
          </p:nvSpPr>
          <p:spPr bwMode="auto">
            <a:xfrm>
              <a:off x="1584" y="2822"/>
              <a:ext cx="163" cy="221"/>
            </a:xfrm>
            <a:custGeom>
              <a:avLst/>
              <a:gdLst>
                <a:gd name="T0" fmla="*/ 83 w 163"/>
                <a:gd name="T1" fmla="*/ 204 h 221"/>
                <a:gd name="T2" fmla="*/ 84 w 163"/>
                <a:gd name="T3" fmla="*/ 202 h 221"/>
                <a:gd name="T4" fmla="*/ 96 w 163"/>
                <a:gd name="T5" fmla="*/ 198 h 221"/>
                <a:gd name="T6" fmla="*/ 106 w 163"/>
                <a:gd name="T7" fmla="*/ 192 h 221"/>
                <a:gd name="T8" fmla="*/ 115 w 163"/>
                <a:gd name="T9" fmla="*/ 186 h 221"/>
                <a:gd name="T10" fmla="*/ 123 w 163"/>
                <a:gd name="T11" fmla="*/ 179 h 221"/>
                <a:gd name="T12" fmla="*/ 132 w 163"/>
                <a:gd name="T13" fmla="*/ 171 h 221"/>
                <a:gd name="T14" fmla="*/ 138 w 163"/>
                <a:gd name="T15" fmla="*/ 163 h 221"/>
                <a:gd name="T16" fmla="*/ 144 w 163"/>
                <a:gd name="T17" fmla="*/ 154 h 221"/>
                <a:gd name="T18" fmla="*/ 161 w 163"/>
                <a:gd name="T19" fmla="*/ 156 h 221"/>
                <a:gd name="T20" fmla="*/ 155 w 163"/>
                <a:gd name="T21" fmla="*/ 167 h 221"/>
                <a:gd name="T22" fmla="*/ 148 w 163"/>
                <a:gd name="T23" fmla="*/ 177 h 221"/>
                <a:gd name="T24" fmla="*/ 138 w 163"/>
                <a:gd name="T25" fmla="*/ 186 h 221"/>
                <a:gd name="T26" fmla="*/ 129 w 163"/>
                <a:gd name="T27" fmla="*/ 194 h 221"/>
                <a:gd name="T28" fmla="*/ 119 w 163"/>
                <a:gd name="T29" fmla="*/ 202 h 221"/>
                <a:gd name="T30" fmla="*/ 107 w 163"/>
                <a:gd name="T31" fmla="*/ 209 h 221"/>
                <a:gd name="T32" fmla="*/ 96 w 163"/>
                <a:gd name="T33" fmla="*/ 215 h 221"/>
                <a:gd name="T34" fmla="*/ 84 w 163"/>
                <a:gd name="T35" fmla="*/ 219 h 221"/>
                <a:gd name="T36" fmla="*/ 84 w 163"/>
                <a:gd name="T37" fmla="*/ 219 h 221"/>
                <a:gd name="T38" fmla="*/ 79 w 163"/>
                <a:gd name="T39" fmla="*/ 219 h 221"/>
                <a:gd name="T40" fmla="*/ 0 w 163"/>
                <a:gd name="T41" fmla="*/ 154 h 221"/>
                <a:gd name="T42" fmla="*/ 15 w 163"/>
                <a:gd name="T43" fmla="*/ 150 h 221"/>
                <a:gd name="T44" fmla="*/ 19 w 163"/>
                <a:gd name="T45" fmla="*/ 160 h 221"/>
                <a:gd name="T46" fmla="*/ 25 w 163"/>
                <a:gd name="T47" fmla="*/ 167 h 221"/>
                <a:gd name="T48" fmla="*/ 33 w 163"/>
                <a:gd name="T49" fmla="*/ 175 h 221"/>
                <a:gd name="T50" fmla="*/ 40 w 163"/>
                <a:gd name="T51" fmla="*/ 183 h 221"/>
                <a:gd name="T52" fmla="*/ 50 w 163"/>
                <a:gd name="T53" fmla="*/ 188 h 221"/>
                <a:gd name="T54" fmla="*/ 59 w 163"/>
                <a:gd name="T55" fmla="*/ 194 h 221"/>
                <a:gd name="T56" fmla="*/ 71 w 163"/>
                <a:gd name="T57" fmla="*/ 200 h 221"/>
                <a:gd name="T58" fmla="*/ 83 w 163"/>
                <a:gd name="T59" fmla="*/ 204 h 221"/>
                <a:gd name="T60" fmla="*/ 71 w 163"/>
                <a:gd name="T61" fmla="*/ 217 h 221"/>
                <a:gd name="T62" fmla="*/ 58 w 163"/>
                <a:gd name="T63" fmla="*/ 211 h 221"/>
                <a:gd name="T64" fmla="*/ 46 w 163"/>
                <a:gd name="T65" fmla="*/ 206 h 221"/>
                <a:gd name="T66" fmla="*/ 35 w 163"/>
                <a:gd name="T67" fmla="*/ 198 h 221"/>
                <a:gd name="T68" fmla="*/ 25 w 163"/>
                <a:gd name="T69" fmla="*/ 190 h 221"/>
                <a:gd name="T70" fmla="*/ 15 w 163"/>
                <a:gd name="T71" fmla="*/ 181 h 221"/>
                <a:gd name="T72" fmla="*/ 10 w 163"/>
                <a:gd name="T73" fmla="*/ 171 h 221"/>
                <a:gd name="T74" fmla="*/ 4 w 163"/>
                <a:gd name="T75" fmla="*/ 161 h 221"/>
                <a:gd name="T76" fmla="*/ 0 w 163"/>
                <a:gd name="T77" fmla="*/ 154 h 221"/>
                <a:gd name="T78" fmla="*/ 0 w 163"/>
                <a:gd name="T79" fmla="*/ 156 h 221"/>
                <a:gd name="T80" fmla="*/ 0 w 163"/>
                <a:gd name="T81" fmla="*/ 156 h 221"/>
                <a:gd name="T82" fmla="*/ 15 w 163"/>
                <a:gd name="T83" fmla="*/ 10 h 221"/>
                <a:gd name="T84" fmla="*/ 0 w 163"/>
                <a:gd name="T85" fmla="*/ 154 h 221"/>
                <a:gd name="T86" fmla="*/ 8 w 163"/>
                <a:gd name="T87" fmla="*/ 0 h 221"/>
                <a:gd name="T88" fmla="*/ 0 w 163"/>
                <a:gd name="T89" fmla="*/ 0 h 221"/>
                <a:gd name="T90" fmla="*/ 0 w 163"/>
                <a:gd name="T91" fmla="*/ 10 h 221"/>
                <a:gd name="T92" fmla="*/ 155 w 163"/>
                <a:gd name="T93" fmla="*/ 18 h 221"/>
                <a:gd name="T94" fmla="*/ 8 w 163"/>
                <a:gd name="T95" fmla="*/ 0 h 221"/>
                <a:gd name="T96" fmla="*/ 163 w 163"/>
                <a:gd name="T97" fmla="*/ 10 h 221"/>
                <a:gd name="T98" fmla="*/ 163 w 163"/>
                <a:gd name="T99" fmla="*/ 0 h 221"/>
                <a:gd name="T100" fmla="*/ 155 w 163"/>
                <a:gd name="T101" fmla="*/ 0 h 221"/>
                <a:gd name="T102" fmla="*/ 146 w 163"/>
                <a:gd name="T103" fmla="*/ 152 h 221"/>
                <a:gd name="T104" fmla="*/ 163 w 163"/>
                <a:gd name="T105" fmla="*/ 10 h 221"/>
                <a:gd name="T106" fmla="*/ 161 w 163"/>
                <a:gd name="T107" fmla="*/ 156 h 221"/>
                <a:gd name="T108" fmla="*/ 163 w 163"/>
                <a:gd name="T109" fmla="*/ 154 h 221"/>
                <a:gd name="T110" fmla="*/ 163 w 163"/>
                <a:gd name="T111" fmla="*/ 152 h 22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3"/>
                <a:gd name="T169" fmla="*/ 0 h 221"/>
                <a:gd name="T170" fmla="*/ 163 w 163"/>
                <a:gd name="T171" fmla="*/ 221 h 22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3" h="221">
                  <a:moveTo>
                    <a:pt x="79" y="219"/>
                  </a:moveTo>
                  <a:lnTo>
                    <a:pt x="83" y="204"/>
                  </a:lnTo>
                  <a:lnTo>
                    <a:pt x="79" y="204"/>
                  </a:lnTo>
                  <a:lnTo>
                    <a:pt x="84" y="202"/>
                  </a:lnTo>
                  <a:lnTo>
                    <a:pt x="90" y="200"/>
                  </a:lnTo>
                  <a:lnTo>
                    <a:pt x="96" y="198"/>
                  </a:lnTo>
                  <a:lnTo>
                    <a:pt x="100" y="194"/>
                  </a:lnTo>
                  <a:lnTo>
                    <a:pt x="106" y="192"/>
                  </a:lnTo>
                  <a:lnTo>
                    <a:pt x="109" y="188"/>
                  </a:lnTo>
                  <a:lnTo>
                    <a:pt x="115" y="186"/>
                  </a:lnTo>
                  <a:lnTo>
                    <a:pt x="119" y="183"/>
                  </a:lnTo>
                  <a:lnTo>
                    <a:pt x="123" y="179"/>
                  </a:lnTo>
                  <a:lnTo>
                    <a:pt x="129" y="175"/>
                  </a:lnTo>
                  <a:lnTo>
                    <a:pt x="132" y="171"/>
                  </a:lnTo>
                  <a:lnTo>
                    <a:pt x="134" y="167"/>
                  </a:lnTo>
                  <a:lnTo>
                    <a:pt x="138" y="163"/>
                  </a:lnTo>
                  <a:lnTo>
                    <a:pt x="142" y="158"/>
                  </a:lnTo>
                  <a:lnTo>
                    <a:pt x="144" y="154"/>
                  </a:lnTo>
                  <a:lnTo>
                    <a:pt x="148" y="148"/>
                  </a:lnTo>
                  <a:lnTo>
                    <a:pt x="161" y="156"/>
                  </a:lnTo>
                  <a:lnTo>
                    <a:pt x="159" y="161"/>
                  </a:lnTo>
                  <a:lnTo>
                    <a:pt x="155" y="167"/>
                  </a:lnTo>
                  <a:lnTo>
                    <a:pt x="152" y="173"/>
                  </a:lnTo>
                  <a:lnTo>
                    <a:pt x="148" y="177"/>
                  </a:lnTo>
                  <a:lnTo>
                    <a:pt x="144" y="183"/>
                  </a:lnTo>
                  <a:lnTo>
                    <a:pt x="138" y="186"/>
                  </a:lnTo>
                  <a:lnTo>
                    <a:pt x="134" y="190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19" y="202"/>
                  </a:lnTo>
                  <a:lnTo>
                    <a:pt x="113" y="206"/>
                  </a:lnTo>
                  <a:lnTo>
                    <a:pt x="107" y="209"/>
                  </a:lnTo>
                  <a:lnTo>
                    <a:pt x="102" y="211"/>
                  </a:lnTo>
                  <a:lnTo>
                    <a:pt x="96" y="215"/>
                  </a:lnTo>
                  <a:lnTo>
                    <a:pt x="90" y="217"/>
                  </a:lnTo>
                  <a:lnTo>
                    <a:pt x="84" y="219"/>
                  </a:lnTo>
                  <a:lnTo>
                    <a:pt x="79" y="219"/>
                  </a:lnTo>
                  <a:close/>
                  <a:moveTo>
                    <a:pt x="84" y="219"/>
                  </a:moveTo>
                  <a:lnTo>
                    <a:pt x="81" y="221"/>
                  </a:lnTo>
                  <a:lnTo>
                    <a:pt x="79" y="219"/>
                  </a:lnTo>
                  <a:lnTo>
                    <a:pt x="84" y="219"/>
                  </a:lnTo>
                  <a:close/>
                  <a:moveTo>
                    <a:pt x="0" y="154"/>
                  </a:moveTo>
                  <a:lnTo>
                    <a:pt x="15" y="154"/>
                  </a:lnTo>
                  <a:lnTo>
                    <a:pt x="15" y="150"/>
                  </a:lnTo>
                  <a:lnTo>
                    <a:pt x="17" y="156"/>
                  </a:lnTo>
                  <a:lnTo>
                    <a:pt x="19" y="160"/>
                  </a:lnTo>
                  <a:lnTo>
                    <a:pt x="23" y="163"/>
                  </a:lnTo>
                  <a:lnTo>
                    <a:pt x="25" y="167"/>
                  </a:lnTo>
                  <a:lnTo>
                    <a:pt x="29" y="171"/>
                  </a:lnTo>
                  <a:lnTo>
                    <a:pt x="33" y="175"/>
                  </a:lnTo>
                  <a:lnTo>
                    <a:pt x="36" y="179"/>
                  </a:lnTo>
                  <a:lnTo>
                    <a:pt x="40" y="183"/>
                  </a:lnTo>
                  <a:lnTo>
                    <a:pt x="44" y="184"/>
                  </a:lnTo>
                  <a:lnTo>
                    <a:pt x="50" y="188"/>
                  </a:lnTo>
                  <a:lnTo>
                    <a:pt x="54" y="192"/>
                  </a:lnTo>
                  <a:lnTo>
                    <a:pt x="59" y="194"/>
                  </a:lnTo>
                  <a:lnTo>
                    <a:pt x="65" y="198"/>
                  </a:lnTo>
                  <a:lnTo>
                    <a:pt x="71" y="200"/>
                  </a:lnTo>
                  <a:lnTo>
                    <a:pt x="77" y="202"/>
                  </a:lnTo>
                  <a:lnTo>
                    <a:pt x="83" y="204"/>
                  </a:lnTo>
                  <a:lnTo>
                    <a:pt x="79" y="219"/>
                  </a:lnTo>
                  <a:lnTo>
                    <a:pt x="71" y="217"/>
                  </a:lnTo>
                  <a:lnTo>
                    <a:pt x="65" y="215"/>
                  </a:lnTo>
                  <a:lnTo>
                    <a:pt x="58" y="211"/>
                  </a:lnTo>
                  <a:lnTo>
                    <a:pt x="52" y="209"/>
                  </a:lnTo>
                  <a:lnTo>
                    <a:pt x="46" y="206"/>
                  </a:lnTo>
                  <a:lnTo>
                    <a:pt x="40" y="202"/>
                  </a:lnTo>
                  <a:lnTo>
                    <a:pt x="35" y="198"/>
                  </a:lnTo>
                  <a:lnTo>
                    <a:pt x="31" y="194"/>
                  </a:lnTo>
                  <a:lnTo>
                    <a:pt x="25" y="190"/>
                  </a:lnTo>
                  <a:lnTo>
                    <a:pt x="21" y="186"/>
                  </a:lnTo>
                  <a:lnTo>
                    <a:pt x="15" y="181"/>
                  </a:lnTo>
                  <a:lnTo>
                    <a:pt x="11" y="177"/>
                  </a:lnTo>
                  <a:lnTo>
                    <a:pt x="10" y="171"/>
                  </a:lnTo>
                  <a:lnTo>
                    <a:pt x="6" y="167"/>
                  </a:lnTo>
                  <a:lnTo>
                    <a:pt x="4" y="161"/>
                  </a:lnTo>
                  <a:lnTo>
                    <a:pt x="0" y="156"/>
                  </a:lnTo>
                  <a:lnTo>
                    <a:pt x="0" y="154"/>
                  </a:lnTo>
                  <a:close/>
                  <a:moveTo>
                    <a:pt x="0" y="156"/>
                  </a:moveTo>
                  <a:lnTo>
                    <a:pt x="0" y="156"/>
                  </a:lnTo>
                  <a:lnTo>
                    <a:pt x="0" y="154"/>
                  </a:lnTo>
                  <a:lnTo>
                    <a:pt x="0" y="156"/>
                  </a:lnTo>
                  <a:close/>
                  <a:moveTo>
                    <a:pt x="8" y="0"/>
                  </a:moveTo>
                  <a:lnTo>
                    <a:pt x="15" y="10"/>
                  </a:lnTo>
                  <a:lnTo>
                    <a:pt x="15" y="154"/>
                  </a:lnTo>
                  <a:lnTo>
                    <a:pt x="0" y="154"/>
                  </a:lnTo>
                  <a:lnTo>
                    <a:pt x="0" y="10"/>
                  </a:lnTo>
                  <a:lnTo>
                    <a:pt x="8" y="0"/>
                  </a:lnTo>
                  <a:close/>
                  <a:moveTo>
                    <a:pt x="0" y="1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10"/>
                  </a:lnTo>
                  <a:close/>
                  <a:moveTo>
                    <a:pt x="163" y="10"/>
                  </a:moveTo>
                  <a:lnTo>
                    <a:pt x="155" y="18"/>
                  </a:lnTo>
                  <a:lnTo>
                    <a:pt x="8" y="18"/>
                  </a:lnTo>
                  <a:lnTo>
                    <a:pt x="8" y="0"/>
                  </a:lnTo>
                  <a:lnTo>
                    <a:pt x="155" y="0"/>
                  </a:lnTo>
                  <a:lnTo>
                    <a:pt x="163" y="10"/>
                  </a:lnTo>
                  <a:close/>
                  <a:moveTo>
                    <a:pt x="155" y="0"/>
                  </a:moveTo>
                  <a:lnTo>
                    <a:pt x="163" y="0"/>
                  </a:lnTo>
                  <a:lnTo>
                    <a:pt x="163" y="10"/>
                  </a:lnTo>
                  <a:lnTo>
                    <a:pt x="155" y="0"/>
                  </a:lnTo>
                  <a:close/>
                  <a:moveTo>
                    <a:pt x="161" y="156"/>
                  </a:moveTo>
                  <a:lnTo>
                    <a:pt x="146" y="152"/>
                  </a:lnTo>
                  <a:lnTo>
                    <a:pt x="146" y="10"/>
                  </a:lnTo>
                  <a:lnTo>
                    <a:pt x="163" y="10"/>
                  </a:lnTo>
                  <a:lnTo>
                    <a:pt x="163" y="152"/>
                  </a:lnTo>
                  <a:lnTo>
                    <a:pt x="161" y="156"/>
                  </a:lnTo>
                  <a:close/>
                  <a:moveTo>
                    <a:pt x="163" y="152"/>
                  </a:moveTo>
                  <a:lnTo>
                    <a:pt x="163" y="154"/>
                  </a:lnTo>
                  <a:lnTo>
                    <a:pt x="161" y="156"/>
                  </a:lnTo>
                  <a:lnTo>
                    <a:pt x="163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200" name="Freeform 129"/>
            <p:cNvSpPr>
              <a:spLocks/>
            </p:cNvSpPr>
            <p:nvPr/>
          </p:nvSpPr>
          <p:spPr bwMode="auto">
            <a:xfrm>
              <a:off x="1624" y="2868"/>
              <a:ext cx="83" cy="129"/>
            </a:xfrm>
            <a:custGeom>
              <a:avLst/>
              <a:gdLst>
                <a:gd name="T0" fmla="*/ 0 w 83"/>
                <a:gd name="T1" fmla="*/ 0 h 129"/>
                <a:gd name="T2" fmla="*/ 83 w 83"/>
                <a:gd name="T3" fmla="*/ 0 h 129"/>
                <a:gd name="T4" fmla="*/ 83 w 83"/>
                <a:gd name="T5" fmla="*/ 96 h 129"/>
                <a:gd name="T6" fmla="*/ 75 w 83"/>
                <a:gd name="T7" fmla="*/ 108 h 129"/>
                <a:gd name="T8" fmla="*/ 66 w 83"/>
                <a:gd name="T9" fmla="*/ 117 h 129"/>
                <a:gd name="T10" fmla="*/ 54 w 83"/>
                <a:gd name="T11" fmla="*/ 125 h 129"/>
                <a:gd name="T12" fmla="*/ 43 w 83"/>
                <a:gd name="T13" fmla="*/ 129 h 129"/>
                <a:gd name="T14" fmla="*/ 29 w 83"/>
                <a:gd name="T15" fmla="*/ 125 h 129"/>
                <a:gd name="T16" fmla="*/ 18 w 83"/>
                <a:gd name="T17" fmla="*/ 117 h 129"/>
                <a:gd name="T18" fmla="*/ 8 w 83"/>
                <a:gd name="T19" fmla="*/ 108 h 129"/>
                <a:gd name="T20" fmla="*/ 0 w 83"/>
                <a:gd name="T21" fmla="*/ 100 h 129"/>
                <a:gd name="T22" fmla="*/ 0 w 83"/>
                <a:gd name="T23" fmla="*/ 0 h 1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3"/>
                <a:gd name="T37" fmla="*/ 0 h 129"/>
                <a:gd name="T38" fmla="*/ 83 w 83"/>
                <a:gd name="T39" fmla="*/ 129 h 1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3" h="129">
                  <a:moveTo>
                    <a:pt x="0" y="0"/>
                  </a:moveTo>
                  <a:lnTo>
                    <a:pt x="83" y="0"/>
                  </a:lnTo>
                  <a:lnTo>
                    <a:pt x="83" y="96"/>
                  </a:lnTo>
                  <a:lnTo>
                    <a:pt x="75" y="108"/>
                  </a:lnTo>
                  <a:lnTo>
                    <a:pt x="66" y="117"/>
                  </a:lnTo>
                  <a:lnTo>
                    <a:pt x="54" y="125"/>
                  </a:lnTo>
                  <a:lnTo>
                    <a:pt x="43" y="129"/>
                  </a:lnTo>
                  <a:lnTo>
                    <a:pt x="29" y="125"/>
                  </a:lnTo>
                  <a:lnTo>
                    <a:pt x="18" y="117"/>
                  </a:lnTo>
                  <a:lnTo>
                    <a:pt x="8" y="108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201" name="Freeform 130"/>
            <p:cNvSpPr>
              <a:spLocks/>
            </p:cNvSpPr>
            <p:nvPr/>
          </p:nvSpPr>
          <p:spPr bwMode="auto">
            <a:xfrm>
              <a:off x="1624" y="2868"/>
              <a:ext cx="83" cy="129"/>
            </a:xfrm>
            <a:custGeom>
              <a:avLst/>
              <a:gdLst>
                <a:gd name="T0" fmla="*/ 0 w 83"/>
                <a:gd name="T1" fmla="*/ 0 h 129"/>
                <a:gd name="T2" fmla="*/ 83 w 83"/>
                <a:gd name="T3" fmla="*/ 0 h 129"/>
                <a:gd name="T4" fmla="*/ 83 w 83"/>
                <a:gd name="T5" fmla="*/ 96 h 129"/>
                <a:gd name="T6" fmla="*/ 75 w 83"/>
                <a:gd name="T7" fmla="*/ 108 h 129"/>
                <a:gd name="T8" fmla="*/ 66 w 83"/>
                <a:gd name="T9" fmla="*/ 117 h 129"/>
                <a:gd name="T10" fmla="*/ 54 w 83"/>
                <a:gd name="T11" fmla="*/ 125 h 129"/>
                <a:gd name="T12" fmla="*/ 43 w 83"/>
                <a:gd name="T13" fmla="*/ 129 h 129"/>
                <a:gd name="T14" fmla="*/ 29 w 83"/>
                <a:gd name="T15" fmla="*/ 125 h 129"/>
                <a:gd name="T16" fmla="*/ 18 w 83"/>
                <a:gd name="T17" fmla="*/ 117 h 129"/>
                <a:gd name="T18" fmla="*/ 8 w 83"/>
                <a:gd name="T19" fmla="*/ 108 h 129"/>
                <a:gd name="T20" fmla="*/ 0 w 83"/>
                <a:gd name="T21" fmla="*/ 100 h 129"/>
                <a:gd name="T22" fmla="*/ 0 w 83"/>
                <a:gd name="T23" fmla="*/ 0 h 1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3"/>
                <a:gd name="T37" fmla="*/ 0 h 129"/>
                <a:gd name="T38" fmla="*/ 83 w 83"/>
                <a:gd name="T39" fmla="*/ 129 h 1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3" h="129">
                  <a:moveTo>
                    <a:pt x="0" y="0"/>
                  </a:moveTo>
                  <a:lnTo>
                    <a:pt x="83" y="0"/>
                  </a:lnTo>
                  <a:lnTo>
                    <a:pt x="83" y="96"/>
                  </a:lnTo>
                  <a:lnTo>
                    <a:pt x="75" y="108"/>
                  </a:lnTo>
                  <a:lnTo>
                    <a:pt x="66" y="117"/>
                  </a:lnTo>
                  <a:lnTo>
                    <a:pt x="54" y="125"/>
                  </a:lnTo>
                  <a:lnTo>
                    <a:pt x="43" y="129"/>
                  </a:lnTo>
                  <a:lnTo>
                    <a:pt x="29" y="125"/>
                  </a:lnTo>
                  <a:lnTo>
                    <a:pt x="18" y="117"/>
                  </a:lnTo>
                  <a:lnTo>
                    <a:pt x="8" y="108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FFF5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202" name="Freeform 131"/>
            <p:cNvSpPr>
              <a:spLocks noEditPoints="1"/>
            </p:cNvSpPr>
            <p:nvPr/>
          </p:nvSpPr>
          <p:spPr bwMode="auto">
            <a:xfrm>
              <a:off x="1630" y="2882"/>
              <a:ext cx="73" cy="101"/>
            </a:xfrm>
            <a:custGeom>
              <a:avLst/>
              <a:gdLst>
                <a:gd name="T0" fmla="*/ 27 w 73"/>
                <a:gd name="T1" fmla="*/ 38 h 101"/>
                <a:gd name="T2" fmla="*/ 44 w 73"/>
                <a:gd name="T3" fmla="*/ 38 h 101"/>
                <a:gd name="T4" fmla="*/ 44 w 73"/>
                <a:gd name="T5" fmla="*/ 57 h 101"/>
                <a:gd name="T6" fmla="*/ 40 w 73"/>
                <a:gd name="T7" fmla="*/ 61 h 101"/>
                <a:gd name="T8" fmla="*/ 35 w 73"/>
                <a:gd name="T9" fmla="*/ 63 h 101"/>
                <a:gd name="T10" fmla="*/ 29 w 73"/>
                <a:gd name="T11" fmla="*/ 61 h 101"/>
                <a:gd name="T12" fmla="*/ 27 w 73"/>
                <a:gd name="T13" fmla="*/ 57 h 101"/>
                <a:gd name="T14" fmla="*/ 27 w 73"/>
                <a:gd name="T15" fmla="*/ 38 h 101"/>
                <a:gd name="T16" fmla="*/ 54 w 73"/>
                <a:gd name="T17" fmla="*/ 38 h 101"/>
                <a:gd name="T18" fmla="*/ 73 w 73"/>
                <a:gd name="T19" fmla="*/ 38 h 101"/>
                <a:gd name="T20" fmla="*/ 73 w 73"/>
                <a:gd name="T21" fmla="*/ 57 h 101"/>
                <a:gd name="T22" fmla="*/ 67 w 73"/>
                <a:gd name="T23" fmla="*/ 61 h 101"/>
                <a:gd name="T24" fmla="*/ 63 w 73"/>
                <a:gd name="T25" fmla="*/ 63 h 101"/>
                <a:gd name="T26" fmla="*/ 58 w 73"/>
                <a:gd name="T27" fmla="*/ 61 h 101"/>
                <a:gd name="T28" fmla="*/ 54 w 73"/>
                <a:gd name="T29" fmla="*/ 57 h 101"/>
                <a:gd name="T30" fmla="*/ 54 w 73"/>
                <a:gd name="T31" fmla="*/ 38 h 101"/>
                <a:gd name="T32" fmla="*/ 27 w 73"/>
                <a:gd name="T33" fmla="*/ 76 h 101"/>
                <a:gd name="T34" fmla="*/ 44 w 73"/>
                <a:gd name="T35" fmla="*/ 76 h 101"/>
                <a:gd name="T36" fmla="*/ 44 w 73"/>
                <a:gd name="T37" fmla="*/ 94 h 101"/>
                <a:gd name="T38" fmla="*/ 40 w 73"/>
                <a:gd name="T39" fmla="*/ 100 h 101"/>
                <a:gd name="T40" fmla="*/ 35 w 73"/>
                <a:gd name="T41" fmla="*/ 101 h 101"/>
                <a:gd name="T42" fmla="*/ 29 w 73"/>
                <a:gd name="T43" fmla="*/ 100 h 101"/>
                <a:gd name="T44" fmla="*/ 27 w 73"/>
                <a:gd name="T45" fmla="*/ 96 h 101"/>
                <a:gd name="T46" fmla="*/ 27 w 73"/>
                <a:gd name="T47" fmla="*/ 76 h 101"/>
                <a:gd name="T48" fmla="*/ 0 w 73"/>
                <a:gd name="T49" fmla="*/ 38 h 101"/>
                <a:gd name="T50" fmla="*/ 19 w 73"/>
                <a:gd name="T51" fmla="*/ 38 h 101"/>
                <a:gd name="T52" fmla="*/ 19 w 73"/>
                <a:gd name="T53" fmla="*/ 57 h 101"/>
                <a:gd name="T54" fmla="*/ 15 w 73"/>
                <a:gd name="T55" fmla="*/ 61 h 101"/>
                <a:gd name="T56" fmla="*/ 10 w 73"/>
                <a:gd name="T57" fmla="*/ 63 h 101"/>
                <a:gd name="T58" fmla="*/ 4 w 73"/>
                <a:gd name="T59" fmla="*/ 61 h 101"/>
                <a:gd name="T60" fmla="*/ 0 w 73"/>
                <a:gd name="T61" fmla="*/ 57 h 101"/>
                <a:gd name="T62" fmla="*/ 0 w 73"/>
                <a:gd name="T63" fmla="*/ 38 h 101"/>
                <a:gd name="T64" fmla="*/ 27 w 73"/>
                <a:gd name="T65" fmla="*/ 0 h 101"/>
                <a:gd name="T66" fmla="*/ 44 w 73"/>
                <a:gd name="T67" fmla="*/ 0 h 101"/>
                <a:gd name="T68" fmla="*/ 44 w 73"/>
                <a:gd name="T69" fmla="*/ 19 h 101"/>
                <a:gd name="T70" fmla="*/ 40 w 73"/>
                <a:gd name="T71" fmla="*/ 23 h 101"/>
                <a:gd name="T72" fmla="*/ 35 w 73"/>
                <a:gd name="T73" fmla="*/ 25 h 101"/>
                <a:gd name="T74" fmla="*/ 29 w 73"/>
                <a:gd name="T75" fmla="*/ 23 h 101"/>
                <a:gd name="T76" fmla="*/ 27 w 73"/>
                <a:gd name="T77" fmla="*/ 19 h 101"/>
                <a:gd name="T78" fmla="*/ 27 w 73"/>
                <a:gd name="T79" fmla="*/ 0 h 10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3"/>
                <a:gd name="T121" fmla="*/ 0 h 101"/>
                <a:gd name="T122" fmla="*/ 73 w 73"/>
                <a:gd name="T123" fmla="*/ 101 h 10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3" h="101">
                  <a:moveTo>
                    <a:pt x="27" y="38"/>
                  </a:moveTo>
                  <a:lnTo>
                    <a:pt x="44" y="38"/>
                  </a:lnTo>
                  <a:lnTo>
                    <a:pt x="44" y="57"/>
                  </a:lnTo>
                  <a:lnTo>
                    <a:pt x="40" y="61"/>
                  </a:lnTo>
                  <a:lnTo>
                    <a:pt x="35" y="63"/>
                  </a:lnTo>
                  <a:lnTo>
                    <a:pt x="29" y="61"/>
                  </a:lnTo>
                  <a:lnTo>
                    <a:pt x="27" y="57"/>
                  </a:lnTo>
                  <a:lnTo>
                    <a:pt x="27" y="38"/>
                  </a:lnTo>
                  <a:close/>
                  <a:moveTo>
                    <a:pt x="54" y="38"/>
                  </a:moveTo>
                  <a:lnTo>
                    <a:pt x="73" y="38"/>
                  </a:lnTo>
                  <a:lnTo>
                    <a:pt x="73" y="57"/>
                  </a:lnTo>
                  <a:lnTo>
                    <a:pt x="67" y="61"/>
                  </a:lnTo>
                  <a:lnTo>
                    <a:pt x="63" y="63"/>
                  </a:lnTo>
                  <a:lnTo>
                    <a:pt x="58" y="61"/>
                  </a:lnTo>
                  <a:lnTo>
                    <a:pt x="54" y="57"/>
                  </a:lnTo>
                  <a:lnTo>
                    <a:pt x="54" y="38"/>
                  </a:lnTo>
                  <a:close/>
                  <a:moveTo>
                    <a:pt x="27" y="76"/>
                  </a:moveTo>
                  <a:lnTo>
                    <a:pt x="44" y="76"/>
                  </a:lnTo>
                  <a:lnTo>
                    <a:pt x="44" y="94"/>
                  </a:lnTo>
                  <a:lnTo>
                    <a:pt x="40" y="100"/>
                  </a:lnTo>
                  <a:lnTo>
                    <a:pt x="35" y="101"/>
                  </a:lnTo>
                  <a:lnTo>
                    <a:pt x="29" y="100"/>
                  </a:lnTo>
                  <a:lnTo>
                    <a:pt x="27" y="96"/>
                  </a:lnTo>
                  <a:lnTo>
                    <a:pt x="27" y="76"/>
                  </a:lnTo>
                  <a:close/>
                  <a:moveTo>
                    <a:pt x="0" y="38"/>
                  </a:moveTo>
                  <a:lnTo>
                    <a:pt x="19" y="38"/>
                  </a:lnTo>
                  <a:lnTo>
                    <a:pt x="19" y="57"/>
                  </a:lnTo>
                  <a:lnTo>
                    <a:pt x="15" y="61"/>
                  </a:lnTo>
                  <a:lnTo>
                    <a:pt x="10" y="63"/>
                  </a:lnTo>
                  <a:lnTo>
                    <a:pt x="4" y="61"/>
                  </a:lnTo>
                  <a:lnTo>
                    <a:pt x="0" y="57"/>
                  </a:lnTo>
                  <a:lnTo>
                    <a:pt x="0" y="38"/>
                  </a:lnTo>
                  <a:close/>
                  <a:moveTo>
                    <a:pt x="27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0" y="23"/>
                  </a:lnTo>
                  <a:lnTo>
                    <a:pt x="35" y="25"/>
                  </a:lnTo>
                  <a:lnTo>
                    <a:pt x="29" y="23"/>
                  </a:lnTo>
                  <a:lnTo>
                    <a:pt x="27" y="1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203" name="Freeform 132"/>
            <p:cNvSpPr>
              <a:spLocks/>
            </p:cNvSpPr>
            <p:nvPr/>
          </p:nvSpPr>
          <p:spPr bwMode="auto">
            <a:xfrm>
              <a:off x="1657" y="2920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7 w 17"/>
                <a:gd name="T3" fmla="*/ 0 h 25"/>
                <a:gd name="T4" fmla="*/ 17 w 17"/>
                <a:gd name="T5" fmla="*/ 19 h 25"/>
                <a:gd name="T6" fmla="*/ 13 w 17"/>
                <a:gd name="T7" fmla="*/ 23 h 25"/>
                <a:gd name="T8" fmla="*/ 8 w 17"/>
                <a:gd name="T9" fmla="*/ 25 h 25"/>
                <a:gd name="T10" fmla="*/ 2 w 17"/>
                <a:gd name="T11" fmla="*/ 23 h 25"/>
                <a:gd name="T12" fmla="*/ 0 w 17"/>
                <a:gd name="T13" fmla="*/ 19 h 25"/>
                <a:gd name="T14" fmla="*/ 0 w 17"/>
                <a:gd name="T15" fmla="*/ 0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25"/>
                <a:gd name="T26" fmla="*/ 17 w 17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25">
                  <a:moveTo>
                    <a:pt x="0" y="0"/>
                  </a:moveTo>
                  <a:lnTo>
                    <a:pt x="17" y="0"/>
                  </a:lnTo>
                  <a:lnTo>
                    <a:pt x="17" y="19"/>
                  </a:lnTo>
                  <a:lnTo>
                    <a:pt x="13" y="23"/>
                  </a:lnTo>
                  <a:lnTo>
                    <a:pt x="8" y="25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F5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204" name="Freeform 133"/>
            <p:cNvSpPr>
              <a:spLocks/>
            </p:cNvSpPr>
            <p:nvPr/>
          </p:nvSpPr>
          <p:spPr bwMode="auto">
            <a:xfrm>
              <a:off x="1684" y="2920"/>
              <a:ext cx="19" cy="25"/>
            </a:xfrm>
            <a:custGeom>
              <a:avLst/>
              <a:gdLst>
                <a:gd name="T0" fmla="*/ 0 w 19"/>
                <a:gd name="T1" fmla="*/ 0 h 25"/>
                <a:gd name="T2" fmla="*/ 19 w 19"/>
                <a:gd name="T3" fmla="*/ 0 h 25"/>
                <a:gd name="T4" fmla="*/ 19 w 19"/>
                <a:gd name="T5" fmla="*/ 19 h 25"/>
                <a:gd name="T6" fmla="*/ 13 w 19"/>
                <a:gd name="T7" fmla="*/ 23 h 25"/>
                <a:gd name="T8" fmla="*/ 9 w 19"/>
                <a:gd name="T9" fmla="*/ 25 h 25"/>
                <a:gd name="T10" fmla="*/ 4 w 19"/>
                <a:gd name="T11" fmla="*/ 23 h 25"/>
                <a:gd name="T12" fmla="*/ 0 w 19"/>
                <a:gd name="T13" fmla="*/ 19 h 25"/>
                <a:gd name="T14" fmla="*/ 0 w 19"/>
                <a:gd name="T15" fmla="*/ 0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"/>
                <a:gd name="T25" fmla="*/ 0 h 25"/>
                <a:gd name="T26" fmla="*/ 19 w 19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" h="25">
                  <a:moveTo>
                    <a:pt x="0" y="0"/>
                  </a:moveTo>
                  <a:lnTo>
                    <a:pt x="19" y="0"/>
                  </a:lnTo>
                  <a:lnTo>
                    <a:pt x="19" y="19"/>
                  </a:lnTo>
                  <a:lnTo>
                    <a:pt x="13" y="23"/>
                  </a:lnTo>
                  <a:lnTo>
                    <a:pt x="9" y="25"/>
                  </a:lnTo>
                  <a:lnTo>
                    <a:pt x="4" y="23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F5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205" name="Freeform 134"/>
            <p:cNvSpPr>
              <a:spLocks/>
            </p:cNvSpPr>
            <p:nvPr/>
          </p:nvSpPr>
          <p:spPr bwMode="auto">
            <a:xfrm>
              <a:off x="1657" y="2958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7 w 17"/>
                <a:gd name="T3" fmla="*/ 0 h 25"/>
                <a:gd name="T4" fmla="*/ 17 w 17"/>
                <a:gd name="T5" fmla="*/ 18 h 25"/>
                <a:gd name="T6" fmla="*/ 13 w 17"/>
                <a:gd name="T7" fmla="*/ 24 h 25"/>
                <a:gd name="T8" fmla="*/ 8 w 17"/>
                <a:gd name="T9" fmla="*/ 25 h 25"/>
                <a:gd name="T10" fmla="*/ 2 w 17"/>
                <a:gd name="T11" fmla="*/ 24 h 25"/>
                <a:gd name="T12" fmla="*/ 0 w 17"/>
                <a:gd name="T13" fmla="*/ 20 h 25"/>
                <a:gd name="T14" fmla="*/ 0 w 17"/>
                <a:gd name="T15" fmla="*/ 0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25"/>
                <a:gd name="T26" fmla="*/ 17 w 17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25">
                  <a:moveTo>
                    <a:pt x="0" y="0"/>
                  </a:moveTo>
                  <a:lnTo>
                    <a:pt x="17" y="0"/>
                  </a:lnTo>
                  <a:lnTo>
                    <a:pt x="17" y="18"/>
                  </a:lnTo>
                  <a:lnTo>
                    <a:pt x="13" y="24"/>
                  </a:lnTo>
                  <a:lnTo>
                    <a:pt x="8" y="25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F5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206" name="Freeform 135"/>
            <p:cNvSpPr>
              <a:spLocks/>
            </p:cNvSpPr>
            <p:nvPr/>
          </p:nvSpPr>
          <p:spPr bwMode="auto">
            <a:xfrm>
              <a:off x="1630" y="2920"/>
              <a:ext cx="19" cy="25"/>
            </a:xfrm>
            <a:custGeom>
              <a:avLst/>
              <a:gdLst>
                <a:gd name="T0" fmla="*/ 0 w 19"/>
                <a:gd name="T1" fmla="*/ 0 h 25"/>
                <a:gd name="T2" fmla="*/ 19 w 19"/>
                <a:gd name="T3" fmla="*/ 0 h 25"/>
                <a:gd name="T4" fmla="*/ 19 w 19"/>
                <a:gd name="T5" fmla="*/ 19 h 25"/>
                <a:gd name="T6" fmla="*/ 15 w 19"/>
                <a:gd name="T7" fmla="*/ 23 h 25"/>
                <a:gd name="T8" fmla="*/ 10 w 19"/>
                <a:gd name="T9" fmla="*/ 25 h 25"/>
                <a:gd name="T10" fmla="*/ 4 w 19"/>
                <a:gd name="T11" fmla="*/ 23 h 25"/>
                <a:gd name="T12" fmla="*/ 0 w 19"/>
                <a:gd name="T13" fmla="*/ 19 h 25"/>
                <a:gd name="T14" fmla="*/ 0 w 19"/>
                <a:gd name="T15" fmla="*/ 0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"/>
                <a:gd name="T25" fmla="*/ 0 h 25"/>
                <a:gd name="T26" fmla="*/ 19 w 19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" h="25">
                  <a:moveTo>
                    <a:pt x="0" y="0"/>
                  </a:moveTo>
                  <a:lnTo>
                    <a:pt x="19" y="0"/>
                  </a:lnTo>
                  <a:lnTo>
                    <a:pt x="19" y="19"/>
                  </a:lnTo>
                  <a:lnTo>
                    <a:pt x="15" y="23"/>
                  </a:lnTo>
                  <a:lnTo>
                    <a:pt x="10" y="25"/>
                  </a:lnTo>
                  <a:lnTo>
                    <a:pt x="4" y="23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F5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207" name="Freeform 136"/>
            <p:cNvSpPr>
              <a:spLocks/>
            </p:cNvSpPr>
            <p:nvPr/>
          </p:nvSpPr>
          <p:spPr bwMode="auto">
            <a:xfrm>
              <a:off x="1657" y="2882"/>
              <a:ext cx="17" cy="25"/>
            </a:xfrm>
            <a:custGeom>
              <a:avLst/>
              <a:gdLst>
                <a:gd name="T0" fmla="*/ 0 w 17"/>
                <a:gd name="T1" fmla="*/ 0 h 25"/>
                <a:gd name="T2" fmla="*/ 17 w 17"/>
                <a:gd name="T3" fmla="*/ 0 h 25"/>
                <a:gd name="T4" fmla="*/ 17 w 17"/>
                <a:gd name="T5" fmla="*/ 19 h 25"/>
                <a:gd name="T6" fmla="*/ 13 w 17"/>
                <a:gd name="T7" fmla="*/ 23 h 25"/>
                <a:gd name="T8" fmla="*/ 8 w 17"/>
                <a:gd name="T9" fmla="*/ 25 h 25"/>
                <a:gd name="T10" fmla="*/ 2 w 17"/>
                <a:gd name="T11" fmla="*/ 23 h 25"/>
                <a:gd name="T12" fmla="*/ 0 w 17"/>
                <a:gd name="T13" fmla="*/ 19 h 25"/>
                <a:gd name="T14" fmla="*/ 0 w 17"/>
                <a:gd name="T15" fmla="*/ 0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25"/>
                <a:gd name="T26" fmla="*/ 17 w 17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25">
                  <a:moveTo>
                    <a:pt x="0" y="0"/>
                  </a:moveTo>
                  <a:lnTo>
                    <a:pt x="17" y="0"/>
                  </a:lnTo>
                  <a:lnTo>
                    <a:pt x="17" y="19"/>
                  </a:lnTo>
                  <a:lnTo>
                    <a:pt x="13" y="23"/>
                  </a:lnTo>
                  <a:lnTo>
                    <a:pt x="8" y="25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F5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208" name="Freeform 137"/>
            <p:cNvSpPr>
              <a:spLocks noEditPoints="1"/>
            </p:cNvSpPr>
            <p:nvPr/>
          </p:nvSpPr>
          <p:spPr bwMode="auto">
            <a:xfrm>
              <a:off x="1594" y="2836"/>
              <a:ext cx="142" cy="172"/>
            </a:xfrm>
            <a:custGeom>
              <a:avLst/>
              <a:gdLst>
                <a:gd name="T0" fmla="*/ 21 w 142"/>
                <a:gd name="T1" fmla="*/ 88 h 172"/>
                <a:gd name="T2" fmla="*/ 28 w 142"/>
                <a:gd name="T3" fmla="*/ 92 h 172"/>
                <a:gd name="T4" fmla="*/ 26 w 142"/>
                <a:gd name="T5" fmla="*/ 69 h 172"/>
                <a:gd name="T6" fmla="*/ 13 w 142"/>
                <a:gd name="T7" fmla="*/ 67 h 172"/>
                <a:gd name="T8" fmla="*/ 1 w 142"/>
                <a:gd name="T9" fmla="*/ 69 h 172"/>
                <a:gd name="T10" fmla="*/ 0 w 142"/>
                <a:gd name="T11" fmla="*/ 92 h 172"/>
                <a:gd name="T12" fmla="*/ 32 w 142"/>
                <a:gd name="T13" fmla="*/ 149 h 172"/>
                <a:gd name="T14" fmla="*/ 23 w 142"/>
                <a:gd name="T15" fmla="*/ 159 h 172"/>
                <a:gd name="T16" fmla="*/ 30 w 142"/>
                <a:gd name="T17" fmla="*/ 144 h 172"/>
                <a:gd name="T18" fmla="*/ 23 w 142"/>
                <a:gd name="T19" fmla="*/ 144 h 172"/>
                <a:gd name="T20" fmla="*/ 17 w 142"/>
                <a:gd name="T21" fmla="*/ 151 h 172"/>
                <a:gd name="T22" fmla="*/ 26 w 142"/>
                <a:gd name="T23" fmla="*/ 169 h 172"/>
                <a:gd name="T24" fmla="*/ 119 w 142"/>
                <a:gd name="T25" fmla="*/ 159 h 172"/>
                <a:gd name="T26" fmla="*/ 113 w 142"/>
                <a:gd name="T27" fmla="*/ 167 h 172"/>
                <a:gd name="T28" fmla="*/ 97 w 142"/>
                <a:gd name="T29" fmla="*/ 155 h 172"/>
                <a:gd name="T30" fmla="*/ 115 w 142"/>
                <a:gd name="T31" fmla="*/ 144 h 172"/>
                <a:gd name="T32" fmla="*/ 122 w 142"/>
                <a:gd name="T33" fmla="*/ 149 h 172"/>
                <a:gd name="T34" fmla="*/ 122 w 142"/>
                <a:gd name="T35" fmla="*/ 155 h 172"/>
                <a:gd name="T36" fmla="*/ 94 w 142"/>
                <a:gd name="T37" fmla="*/ 155 h 172"/>
                <a:gd name="T38" fmla="*/ 136 w 142"/>
                <a:gd name="T39" fmla="*/ 86 h 172"/>
                <a:gd name="T40" fmla="*/ 142 w 142"/>
                <a:gd name="T41" fmla="*/ 90 h 172"/>
                <a:gd name="T42" fmla="*/ 140 w 142"/>
                <a:gd name="T43" fmla="*/ 67 h 172"/>
                <a:gd name="T44" fmla="*/ 128 w 142"/>
                <a:gd name="T45" fmla="*/ 65 h 172"/>
                <a:gd name="T46" fmla="*/ 117 w 142"/>
                <a:gd name="T47" fmla="*/ 67 h 172"/>
                <a:gd name="T48" fmla="*/ 113 w 142"/>
                <a:gd name="T49" fmla="*/ 90 h 172"/>
                <a:gd name="T50" fmla="*/ 134 w 142"/>
                <a:gd name="T51" fmla="*/ 11 h 172"/>
                <a:gd name="T52" fmla="*/ 120 w 142"/>
                <a:gd name="T53" fmla="*/ 11 h 172"/>
                <a:gd name="T54" fmla="*/ 136 w 142"/>
                <a:gd name="T55" fmla="*/ 5 h 172"/>
                <a:gd name="T56" fmla="*/ 130 w 142"/>
                <a:gd name="T57" fmla="*/ 0 h 172"/>
                <a:gd name="T58" fmla="*/ 122 w 142"/>
                <a:gd name="T59" fmla="*/ 2 h 172"/>
                <a:gd name="T60" fmla="*/ 117 w 142"/>
                <a:gd name="T61" fmla="*/ 21 h 172"/>
                <a:gd name="T62" fmla="*/ 65 w 142"/>
                <a:gd name="T63" fmla="*/ 11 h 172"/>
                <a:gd name="T64" fmla="*/ 65 w 142"/>
                <a:gd name="T65" fmla="*/ 21 h 172"/>
                <a:gd name="T66" fmla="*/ 82 w 142"/>
                <a:gd name="T67" fmla="*/ 21 h 172"/>
                <a:gd name="T68" fmla="*/ 78 w 142"/>
                <a:gd name="T69" fmla="*/ 2 h 172"/>
                <a:gd name="T70" fmla="*/ 69 w 142"/>
                <a:gd name="T71" fmla="*/ 0 h 172"/>
                <a:gd name="T72" fmla="*/ 63 w 142"/>
                <a:gd name="T73" fmla="*/ 5 h 172"/>
                <a:gd name="T74" fmla="*/ 86 w 142"/>
                <a:gd name="T75" fmla="*/ 23 h 172"/>
                <a:gd name="T76" fmla="*/ 21 w 142"/>
                <a:gd name="T77" fmla="*/ 21 h 172"/>
                <a:gd name="T78" fmla="*/ 28 w 142"/>
                <a:gd name="T79" fmla="*/ 23 h 172"/>
                <a:gd name="T80" fmla="*/ 26 w 142"/>
                <a:gd name="T81" fmla="*/ 2 h 172"/>
                <a:gd name="T82" fmla="*/ 13 w 142"/>
                <a:gd name="T83" fmla="*/ 0 h 172"/>
                <a:gd name="T84" fmla="*/ 1 w 142"/>
                <a:gd name="T85" fmla="*/ 2 h 172"/>
                <a:gd name="T86" fmla="*/ 0 w 142"/>
                <a:gd name="T87" fmla="*/ 23 h 1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2"/>
                <a:gd name="T133" fmla="*/ 0 h 172"/>
                <a:gd name="T134" fmla="*/ 142 w 142"/>
                <a:gd name="T135" fmla="*/ 172 h 1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2" h="172">
                  <a:moveTo>
                    <a:pt x="7" y="78"/>
                  </a:moveTo>
                  <a:lnTo>
                    <a:pt x="21" y="78"/>
                  </a:lnTo>
                  <a:lnTo>
                    <a:pt x="21" y="88"/>
                  </a:lnTo>
                  <a:lnTo>
                    <a:pt x="7" y="88"/>
                  </a:lnTo>
                  <a:lnTo>
                    <a:pt x="7" y="78"/>
                  </a:lnTo>
                  <a:close/>
                  <a:moveTo>
                    <a:pt x="28" y="92"/>
                  </a:moveTo>
                  <a:lnTo>
                    <a:pt x="25" y="90"/>
                  </a:lnTo>
                  <a:lnTo>
                    <a:pt x="23" y="73"/>
                  </a:lnTo>
                  <a:lnTo>
                    <a:pt x="26" y="69"/>
                  </a:lnTo>
                  <a:lnTo>
                    <a:pt x="19" y="69"/>
                  </a:lnTo>
                  <a:lnTo>
                    <a:pt x="17" y="69"/>
                  </a:lnTo>
                  <a:lnTo>
                    <a:pt x="13" y="67"/>
                  </a:lnTo>
                  <a:lnTo>
                    <a:pt x="11" y="69"/>
                  </a:lnTo>
                  <a:lnTo>
                    <a:pt x="9" y="69"/>
                  </a:lnTo>
                  <a:lnTo>
                    <a:pt x="1" y="69"/>
                  </a:lnTo>
                  <a:lnTo>
                    <a:pt x="5" y="73"/>
                  </a:lnTo>
                  <a:lnTo>
                    <a:pt x="3" y="90"/>
                  </a:lnTo>
                  <a:lnTo>
                    <a:pt x="0" y="92"/>
                  </a:lnTo>
                  <a:lnTo>
                    <a:pt x="28" y="92"/>
                  </a:lnTo>
                  <a:close/>
                  <a:moveTo>
                    <a:pt x="23" y="159"/>
                  </a:moveTo>
                  <a:lnTo>
                    <a:pt x="32" y="149"/>
                  </a:lnTo>
                  <a:lnTo>
                    <a:pt x="40" y="155"/>
                  </a:lnTo>
                  <a:lnTo>
                    <a:pt x="28" y="167"/>
                  </a:lnTo>
                  <a:lnTo>
                    <a:pt x="23" y="159"/>
                  </a:lnTo>
                  <a:close/>
                  <a:moveTo>
                    <a:pt x="46" y="155"/>
                  </a:moveTo>
                  <a:lnTo>
                    <a:pt x="44" y="155"/>
                  </a:lnTo>
                  <a:lnTo>
                    <a:pt x="30" y="144"/>
                  </a:lnTo>
                  <a:lnTo>
                    <a:pt x="30" y="140"/>
                  </a:lnTo>
                  <a:lnTo>
                    <a:pt x="26" y="144"/>
                  </a:lnTo>
                  <a:lnTo>
                    <a:pt x="23" y="144"/>
                  </a:lnTo>
                  <a:lnTo>
                    <a:pt x="19" y="146"/>
                  </a:lnTo>
                  <a:lnTo>
                    <a:pt x="17" y="147"/>
                  </a:lnTo>
                  <a:lnTo>
                    <a:pt x="17" y="151"/>
                  </a:lnTo>
                  <a:lnTo>
                    <a:pt x="13" y="155"/>
                  </a:lnTo>
                  <a:lnTo>
                    <a:pt x="17" y="155"/>
                  </a:lnTo>
                  <a:lnTo>
                    <a:pt x="26" y="169"/>
                  </a:lnTo>
                  <a:lnTo>
                    <a:pt x="26" y="172"/>
                  </a:lnTo>
                  <a:lnTo>
                    <a:pt x="46" y="155"/>
                  </a:lnTo>
                  <a:close/>
                  <a:moveTo>
                    <a:pt x="119" y="159"/>
                  </a:moveTo>
                  <a:lnTo>
                    <a:pt x="107" y="151"/>
                  </a:lnTo>
                  <a:lnTo>
                    <a:pt x="101" y="157"/>
                  </a:lnTo>
                  <a:lnTo>
                    <a:pt x="113" y="167"/>
                  </a:lnTo>
                  <a:lnTo>
                    <a:pt x="119" y="159"/>
                  </a:lnTo>
                  <a:close/>
                  <a:moveTo>
                    <a:pt x="94" y="155"/>
                  </a:moveTo>
                  <a:lnTo>
                    <a:pt x="97" y="155"/>
                  </a:lnTo>
                  <a:lnTo>
                    <a:pt x="111" y="144"/>
                  </a:lnTo>
                  <a:lnTo>
                    <a:pt x="111" y="140"/>
                  </a:lnTo>
                  <a:lnTo>
                    <a:pt x="115" y="144"/>
                  </a:lnTo>
                  <a:lnTo>
                    <a:pt x="119" y="144"/>
                  </a:lnTo>
                  <a:lnTo>
                    <a:pt x="120" y="146"/>
                  </a:lnTo>
                  <a:lnTo>
                    <a:pt x="122" y="149"/>
                  </a:lnTo>
                  <a:lnTo>
                    <a:pt x="122" y="151"/>
                  </a:lnTo>
                  <a:lnTo>
                    <a:pt x="128" y="155"/>
                  </a:lnTo>
                  <a:lnTo>
                    <a:pt x="122" y="155"/>
                  </a:lnTo>
                  <a:lnTo>
                    <a:pt x="113" y="169"/>
                  </a:lnTo>
                  <a:lnTo>
                    <a:pt x="113" y="172"/>
                  </a:lnTo>
                  <a:lnTo>
                    <a:pt x="94" y="155"/>
                  </a:lnTo>
                  <a:close/>
                  <a:moveTo>
                    <a:pt x="120" y="76"/>
                  </a:moveTo>
                  <a:lnTo>
                    <a:pt x="134" y="76"/>
                  </a:lnTo>
                  <a:lnTo>
                    <a:pt x="136" y="86"/>
                  </a:lnTo>
                  <a:lnTo>
                    <a:pt x="120" y="86"/>
                  </a:lnTo>
                  <a:lnTo>
                    <a:pt x="120" y="76"/>
                  </a:lnTo>
                  <a:close/>
                  <a:moveTo>
                    <a:pt x="142" y="90"/>
                  </a:moveTo>
                  <a:lnTo>
                    <a:pt x="138" y="88"/>
                  </a:lnTo>
                  <a:lnTo>
                    <a:pt x="136" y="71"/>
                  </a:lnTo>
                  <a:lnTo>
                    <a:pt x="140" y="67"/>
                  </a:lnTo>
                  <a:lnTo>
                    <a:pt x="134" y="67"/>
                  </a:lnTo>
                  <a:lnTo>
                    <a:pt x="130" y="65"/>
                  </a:lnTo>
                  <a:lnTo>
                    <a:pt x="128" y="65"/>
                  </a:lnTo>
                  <a:lnTo>
                    <a:pt x="124" y="65"/>
                  </a:lnTo>
                  <a:lnTo>
                    <a:pt x="122" y="67"/>
                  </a:lnTo>
                  <a:lnTo>
                    <a:pt x="117" y="67"/>
                  </a:lnTo>
                  <a:lnTo>
                    <a:pt x="119" y="71"/>
                  </a:lnTo>
                  <a:lnTo>
                    <a:pt x="117" y="88"/>
                  </a:lnTo>
                  <a:lnTo>
                    <a:pt x="113" y="90"/>
                  </a:lnTo>
                  <a:lnTo>
                    <a:pt x="142" y="90"/>
                  </a:lnTo>
                  <a:close/>
                  <a:moveTo>
                    <a:pt x="120" y="11"/>
                  </a:moveTo>
                  <a:lnTo>
                    <a:pt x="134" y="11"/>
                  </a:lnTo>
                  <a:lnTo>
                    <a:pt x="136" y="21"/>
                  </a:lnTo>
                  <a:lnTo>
                    <a:pt x="120" y="21"/>
                  </a:lnTo>
                  <a:lnTo>
                    <a:pt x="120" y="11"/>
                  </a:lnTo>
                  <a:close/>
                  <a:moveTo>
                    <a:pt x="142" y="23"/>
                  </a:moveTo>
                  <a:lnTo>
                    <a:pt x="138" y="21"/>
                  </a:lnTo>
                  <a:lnTo>
                    <a:pt x="136" y="5"/>
                  </a:lnTo>
                  <a:lnTo>
                    <a:pt x="140" y="2"/>
                  </a:lnTo>
                  <a:lnTo>
                    <a:pt x="134" y="2"/>
                  </a:lnTo>
                  <a:lnTo>
                    <a:pt x="130" y="0"/>
                  </a:lnTo>
                  <a:lnTo>
                    <a:pt x="128" y="0"/>
                  </a:lnTo>
                  <a:lnTo>
                    <a:pt x="124" y="0"/>
                  </a:lnTo>
                  <a:lnTo>
                    <a:pt x="122" y="2"/>
                  </a:lnTo>
                  <a:lnTo>
                    <a:pt x="117" y="2"/>
                  </a:lnTo>
                  <a:lnTo>
                    <a:pt x="119" y="5"/>
                  </a:lnTo>
                  <a:lnTo>
                    <a:pt x="117" y="21"/>
                  </a:lnTo>
                  <a:lnTo>
                    <a:pt x="113" y="23"/>
                  </a:lnTo>
                  <a:lnTo>
                    <a:pt x="142" y="23"/>
                  </a:lnTo>
                  <a:close/>
                  <a:moveTo>
                    <a:pt x="65" y="11"/>
                  </a:moveTo>
                  <a:lnTo>
                    <a:pt x="78" y="11"/>
                  </a:lnTo>
                  <a:lnTo>
                    <a:pt x="80" y="21"/>
                  </a:lnTo>
                  <a:lnTo>
                    <a:pt x="65" y="21"/>
                  </a:lnTo>
                  <a:lnTo>
                    <a:pt x="65" y="11"/>
                  </a:lnTo>
                  <a:close/>
                  <a:moveTo>
                    <a:pt x="86" y="23"/>
                  </a:moveTo>
                  <a:lnTo>
                    <a:pt x="82" y="21"/>
                  </a:lnTo>
                  <a:lnTo>
                    <a:pt x="80" y="5"/>
                  </a:lnTo>
                  <a:lnTo>
                    <a:pt x="84" y="2"/>
                  </a:lnTo>
                  <a:lnTo>
                    <a:pt x="78" y="2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69" y="0"/>
                  </a:lnTo>
                  <a:lnTo>
                    <a:pt x="67" y="2"/>
                  </a:lnTo>
                  <a:lnTo>
                    <a:pt x="61" y="2"/>
                  </a:lnTo>
                  <a:lnTo>
                    <a:pt x="63" y="5"/>
                  </a:lnTo>
                  <a:lnTo>
                    <a:pt x="61" y="21"/>
                  </a:lnTo>
                  <a:lnTo>
                    <a:pt x="59" y="23"/>
                  </a:lnTo>
                  <a:lnTo>
                    <a:pt x="86" y="23"/>
                  </a:lnTo>
                  <a:close/>
                  <a:moveTo>
                    <a:pt x="7" y="11"/>
                  </a:moveTo>
                  <a:lnTo>
                    <a:pt x="21" y="11"/>
                  </a:lnTo>
                  <a:lnTo>
                    <a:pt x="21" y="21"/>
                  </a:lnTo>
                  <a:lnTo>
                    <a:pt x="7" y="21"/>
                  </a:lnTo>
                  <a:lnTo>
                    <a:pt x="7" y="11"/>
                  </a:lnTo>
                  <a:close/>
                  <a:moveTo>
                    <a:pt x="28" y="23"/>
                  </a:moveTo>
                  <a:lnTo>
                    <a:pt x="25" y="21"/>
                  </a:lnTo>
                  <a:lnTo>
                    <a:pt x="23" y="5"/>
                  </a:lnTo>
                  <a:lnTo>
                    <a:pt x="26" y="2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1" y="2"/>
                  </a:lnTo>
                  <a:lnTo>
                    <a:pt x="5" y="5"/>
                  </a:lnTo>
                  <a:lnTo>
                    <a:pt x="3" y="21"/>
                  </a:lnTo>
                  <a:lnTo>
                    <a:pt x="0" y="23"/>
                  </a:lnTo>
                  <a:lnTo>
                    <a:pt x="28" y="23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3636" name="Group 138"/>
          <p:cNvGrpSpPr>
            <a:grpSpLocks/>
          </p:cNvGrpSpPr>
          <p:nvPr/>
        </p:nvGrpSpPr>
        <p:grpSpPr bwMode="auto">
          <a:xfrm>
            <a:off x="2805662" y="5301208"/>
            <a:ext cx="576262" cy="360363"/>
            <a:chOff x="2534" y="2577"/>
            <a:chExt cx="994" cy="786"/>
          </a:xfrm>
        </p:grpSpPr>
        <p:sp>
          <p:nvSpPr>
            <p:cNvPr id="23691" name="Rectangle 139"/>
            <p:cNvSpPr>
              <a:spLocks noChangeArrowheads="1"/>
            </p:cNvSpPr>
            <p:nvPr/>
          </p:nvSpPr>
          <p:spPr bwMode="auto">
            <a:xfrm>
              <a:off x="2534" y="2577"/>
              <a:ext cx="994" cy="786"/>
            </a:xfrm>
            <a:prstGeom prst="rect">
              <a:avLst/>
            </a:pr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692" name="Freeform 140"/>
            <p:cNvSpPr>
              <a:spLocks noEditPoints="1"/>
            </p:cNvSpPr>
            <p:nvPr/>
          </p:nvSpPr>
          <p:spPr bwMode="auto">
            <a:xfrm>
              <a:off x="2534" y="2577"/>
              <a:ext cx="992" cy="786"/>
            </a:xfrm>
            <a:custGeom>
              <a:avLst/>
              <a:gdLst>
                <a:gd name="T0" fmla="*/ 0 w 992"/>
                <a:gd name="T1" fmla="*/ 587 h 786"/>
                <a:gd name="T2" fmla="*/ 992 w 992"/>
                <a:gd name="T3" fmla="*/ 587 h 786"/>
                <a:gd name="T4" fmla="*/ 992 w 992"/>
                <a:gd name="T5" fmla="*/ 786 h 786"/>
                <a:gd name="T6" fmla="*/ 0 w 992"/>
                <a:gd name="T7" fmla="*/ 786 h 786"/>
                <a:gd name="T8" fmla="*/ 0 w 992"/>
                <a:gd name="T9" fmla="*/ 587 h 786"/>
                <a:gd name="T10" fmla="*/ 0 w 992"/>
                <a:gd name="T11" fmla="*/ 0 h 786"/>
                <a:gd name="T12" fmla="*/ 992 w 992"/>
                <a:gd name="T13" fmla="*/ 0 h 786"/>
                <a:gd name="T14" fmla="*/ 992 w 992"/>
                <a:gd name="T15" fmla="*/ 199 h 786"/>
                <a:gd name="T16" fmla="*/ 0 w 992"/>
                <a:gd name="T17" fmla="*/ 199 h 786"/>
                <a:gd name="T18" fmla="*/ 0 w 992"/>
                <a:gd name="T19" fmla="*/ 0 h 7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92"/>
                <a:gd name="T31" fmla="*/ 0 h 786"/>
                <a:gd name="T32" fmla="*/ 992 w 992"/>
                <a:gd name="T33" fmla="*/ 786 h 7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92" h="786">
                  <a:moveTo>
                    <a:pt x="0" y="587"/>
                  </a:moveTo>
                  <a:lnTo>
                    <a:pt x="992" y="587"/>
                  </a:lnTo>
                  <a:lnTo>
                    <a:pt x="992" y="786"/>
                  </a:lnTo>
                  <a:lnTo>
                    <a:pt x="0" y="786"/>
                  </a:lnTo>
                  <a:lnTo>
                    <a:pt x="0" y="587"/>
                  </a:lnTo>
                  <a:close/>
                  <a:moveTo>
                    <a:pt x="0" y="0"/>
                  </a:moveTo>
                  <a:lnTo>
                    <a:pt x="992" y="0"/>
                  </a:lnTo>
                  <a:lnTo>
                    <a:pt x="992" y="199"/>
                  </a:lnTo>
                  <a:lnTo>
                    <a:pt x="0" y="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693" name="Rectangle 141"/>
            <p:cNvSpPr>
              <a:spLocks noChangeArrowheads="1"/>
            </p:cNvSpPr>
            <p:nvPr/>
          </p:nvSpPr>
          <p:spPr bwMode="auto">
            <a:xfrm>
              <a:off x="2883" y="3089"/>
              <a:ext cx="50" cy="21"/>
            </a:xfrm>
            <a:prstGeom prst="rect">
              <a:avLst/>
            </a:prstGeom>
            <a:solidFill>
              <a:srgbClr val="C2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694" name="Freeform 142"/>
            <p:cNvSpPr>
              <a:spLocks/>
            </p:cNvSpPr>
            <p:nvPr/>
          </p:nvSpPr>
          <p:spPr bwMode="auto">
            <a:xfrm>
              <a:off x="2883" y="3106"/>
              <a:ext cx="50" cy="8"/>
            </a:xfrm>
            <a:custGeom>
              <a:avLst/>
              <a:gdLst>
                <a:gd name="T0" fmla="*/ 50 w 50"/>
                <a:gd name="T1" fmla="*/ 2 h 8"/>
                <a:gd name="T2" fmla="*/ 50 w 50"/>
                <a:gd name="T3" fmla="*/ 8 h 8"/>
                <a:gd name="T4" fmla="*/ 43 w 50"/>
                <a:gd name="T5" fmla="*/ 8 h 8"/>
                <a:gd name="T6" fmla="*/ 35 w 50"/>
                <a:gd name="T7" fmla="*/ 4 h 8"/>
                <a:gd name="T8" fmla="*/ 25 w 50"/>
                <a:gd name="T9" fmla="*/ 4 h 8"/>
                <a:gd name="T10" fmla="*/ 18 w 50"/>
                <a:gd name="T11" fmla="*/ 4 h 8"/>
                <a:gd name="T12" fmla="*/ 10 w 50"/>
                <a:gd name="T13" fmla="*/ 8 h 8"/>
                <a:gd name="T14" fmla="*/ 0 w 50"/>
                <a:gd name="T15" fmla="*/ 6 h 8"/>
                <a:gd name="T16" fmla="*/ 0 w 50"/>
                <a:gd name="T17" fmla="*/ 2 h 8"/>
                <a:gd name="T18" fmla="*/ 10 w 50"/>
                <a:gd name="T19" fmla="*/ 4 h 8"/>
                <a:gd name="T20" fmla="*/ 18 w 50"/>
                <a:gd name="T21" fmla="*/ 0 h 8"/>
                <a:gd name="T22" fmla="*/ 25 w 50"/>
                <a:gd name="T23" fmla="*/ 0 h 8"/>
                <a:gd name="T24" fmla="*/ 35 w 50"/>
                <a:gd name="T25" fmla="*/ 0 h 8"/>
                <a:gd name="T26" fmla="*/ 43 w 50"/>
                <a:gd name="T27" fmla="*/ 2 h 8"/>
                <a:gd name="T28" fmla="*/ 50 w 50"/>
                <a:gd name="T29" fmla="*/ 2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0"/>
                <a:gd name="T46" fmla="*/ 0 h 8"/>
                <a:gd name="T47" fmla="*/ 50 w 50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0" h="8">
                  <a:moveTo>
                    <a:pt x="50" y="2"/>
                  </a:moveTo>
                  <a:lnTo>
                    <a:pt x="50" y="8"/>
                  </a:lnTo>
                  <a:lnTo>
                    <a:pt x="43" y="8"/>
                  </a:lnTo>
                  <a:lnTo>
                    <a:pt x="35" y="4"/>
                  </a:lnTo>
                  <a:lnTo>
                    <a:pt x="25" y="4"/>
                  </a:lnTo>
                  <a:lnTo>
                    <a:pt x="18" y="4"/>
                  </a:lnTo>
                  <a:lnTo>
                    <a:pt x="10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3" y="2"/>
                  </a:lnTo>
                  <a:lnTo>
                    <a:pt x="50" y="2"/>
                  </a:lnTo>
                  <a:close/>
                </a:path>
              </a:pathLst>
            </a:custGeom>
            <a:solidFill>
              <a:srgbClr val="61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695" name="Freeform 143"/>
            <p:cNvSpPr>
              <a:spLocks/>
            </p:cNvSpPr>
            <p:nvPr/>
          </p:nvSpPr>
          <p:spPr bwMode="auto">
            <a:xfrm>
              <a:off x="2883" y="3095"/>
              <a:ext cx="50" cy="7"/>
            </a:xfrm>
            <a:custGeom>
              <a:avLst/>
              <a:gdLst>
                <a:gd name="T0" fmla="*/ 50 w 50"/>
                <a:gd name="T1" fmla="*/ 4 h 7"/>
                <a:gd name="T2" fmla="*/ 50 w 50"/>
                <a:gd name="T3" fmla="*/ 7 h 7"/>
                <a:gd name="T4" fmla="*/ 43 w 50"/>
                <a:gd name="T5" fmla="*/ 7 h 7"/>
                <a:gd name="T6" fmla="*/ 35 w 50"/>
                <a:gd name="T7" fmla="*/ 5 h 7"/>
                <a:gd name="T8" fmla="*/ 25 w 50"/>
                <a:gd name="T9" fmla="*/ 4 h 7"/>
                <a:gd name="T10" fmla="*/ 18 w 50"/>
                <a:gd name="T11" fmla="*/ 5 h 7"/>
                <a:gd name="T12" fmla="*/ 10 w 50"/>
                <a:gd name="T13" fmla="*/ 7 h 7"/>
                <a:gd name="T14" fmla="*/ 0 w 50"/>
                <a:gd name="T15" fmla="*/ 5 h 7"/>
                <a:gd name="T16" fmla="*/ 0 w 50"/>
                <a:gd name="T17" fmla="*/ 2 h 7"/>
                <a:gd name="T18" fmla="*/ 10 w 50"/>
                <a:gd name="T19" fmla="*/ 4 h 7"/>
                <a:gd name="T20" fmla="*/ 18 w 50"/>
                <a:gd name="T21" fmla="*/ 2 h 7"/>
                <a:gd name="T22" fmla="*/ 25 w 50"/>
                <a:gd name="T23" fmla="*/ 0 h 7"/>
                <a:gd name="T24" fmla="*/ 35 w 50"/>
                <a:gd name="T25" fmla="*/ 2 h 7"/>
                <a:gd name="T26" fmla="*/ 43 w 50"/>
                <a:gd name="T27" fmla="*/ 4 h 7"/>
                <a:gd name="T28" fmla="*/ 50 w 50"/>
                <a:gd name="T29" fmla="*/ 4 h 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0"/>
                <a:gd name="T46" fmla="*/ 0 h 7"/>
                <a:gd name="T47" fmla="*/ 50 w 50"/>
                <a:gd name="T48" fmla="*/ 7 h 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0" h="7">
                  <a:moveTo>
                    <a:pt x="50" y="4"/>
                  </a:moveTo>
                  <a:lnTo>
                    <a:pt x="50" y="7"/>
                  </a:lnTo>
                  <a:lnTo>
                    <a:pt x="43" y="7"/>
                  </a:lnTo>
                  <a:lnTo>
                    <a:pt x="35" y="5"/>
                  </a:lnTo>
                  <a:lnTo>
                    <a:pt x="25" y="4"/>
                  </a:lnTo>
                  <a:lnTo>
                    <a:pt x="18" y="5"/>
                  </a:lnTo>
                  <a:lnTo>
                    <a:pt x="1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10" y="4"/>
                  </a:lnTo>
                  <a:lnTo>
                    <a:pt x="18" y="2"/>
                  </a:lnTo>
                  <a:lnTo>
                    <a:pt x="25" y="0"/>
                  </a:lnTo>
                  <a:lnTo>
                    <a:pt x="35" y="2"/>
                  </a:lnTo>
                  <a:lnTo>
                    <a:pt x="43" y="4"/>
                  </a:lnTo>
                  <a:lnTo>
                    <a:pt x="50" y="4"/>
                  </a:lnTo>
                  <a:close/>
                </a:path>
              </a:pathLst>
            </a:custGeom>
            <a:solidFill>
              <a:srgbClr val="61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696" name="Freeform 144"/>
            <p:cNvSpPr>
              <a:spLocks/>
            </p:cNvSpPr>
            <p:nvPr/>
          </p:nvSpPr>
          <p:spPr bwMode="auto">
            <a:xfrm>
              <a:off x="2883" y="3085"/>
              <a:ext cx="50" cy="6"/>
            </a:xfrm>
            <a:custGeom>
              <a:avLst/>
              <a:gdLst>
                <a:gd name="T0" fmla="*/ 50 w 50"/>
                <a:gd name="T1" fmla="*/ 2 h 6"/>
                <a:gd name="T2" fmla="*/ 50 w 50"/>
                <a:gd name="T3" fmla="*/ 6 h 6"/>
                <a:gd name="T4" fmla="*/ 43 w 50"/>
                <a:gd name="T5" fmla="*/ 6 h 6"/>
                <a:gd name="T6" fmla="*/ 35 w 50"/>
                <a:gd name="T7" fmla="*/ 4 h 6"/>
                <a:gd name="T8" fmla="*/ 25 w 50"/>
                <a:gd name="T9" fmla="*/ 4 h 6"/>
                <a:gd name="T10" fmla="*/ 18 w 50"/>
                <a:gd name="T11" fmla="*/ 4 h 6"/>
                <a:gd name="T12" fmla="*/ 10 w 50"/>
                <a:gd name="T13" fmla="*/ 6 h 6"/>
                <a:gd name="T14" fmla="*/ 0 w 50"/>
                <a:gd name="T15" fmla="*/ 6 h 6"/>
                <a:gd name="T16" fmla="*/ 0 w 50"/>
                <a:gd name="T17" fmla="*/ 2 h 6"/>
                <a:gd name="T18" fmla="*/ 10 w 50"/>
                <a:gd name="T19" fmla="*/ 2 h 6"/>
                <a:gd name="T20" fmla="*/ 18 w 50"/>
                <a:gd name="T21" fmla="*/ 0 h 6"/>
                <a:gd name="T22" fmla="*/ 25 w 50"/>
                <a:gd name="T23" fmla="*/ 0 h 6"/>
                <a:gd name="T24" fmla="*/ 35 w 50"/>
                <a:gd name="T25" fmla="*/ 0 h 6"/>
                <a:gd name="T26" fmla="*/ 43 w 50"/>
                <a:gd name="T27" fmla="*/ 2 h 6"/>
                <a:gd name="T28" fmla="*/ 50 w 50"/>
                <a:gd name="T29" fmla="*/ 2 h 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0"/>
                <a:gd name="T46" fmla="*/ 0 h 6"/>
                <a:gd name="T47" fmla="*/ 50 w 50"/>
                <a:gd name="T48" fmla="*/ 6 h 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0" h="6">
                  <a:moveTo>
                    <a:pt x="50" y="2"/>
                  </a:moveTo>
                  <a:lnTo>
                    <a:pt x="50" y="6"/>
                  </a:lnTo>
                  <a:lnTo>
                    <a:pt x="43" y="6"/>
                  </a:lnTo>
                  <a:lnTo>
                    <a:pt x="35" y="4"/>
                  </a:lnTo>
                  <a:lnTo>
                    <a:pt x="25" y="4"/>
                  </a:lnTo>
                  <a:lnTo>
                    <a:pt x="18" y="4"/>
                  </a:lnTo>
                  <a:lnTo>
                    <a:pt x="1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3" y="2"/>
                  </a:lnTo>
                  <a:lnTo>
                    <a:pt x="50" y="2"/>
                  </a:lnTo>
                  <a:close/>
                </a:path>
              </a:pathLst>
            </a:custGeom>
            <a:solidFill>
              <a:srgbClr val="61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697" name="Rectangle 145"/>
            <p:cNvSpPr>
              <a:spLocks noChangeArrowheads="1"/>
            </p:cNvSpPr>
            <p:nvPr/>
          </p:nvSpPr>
          <p:spPr bwMode="auto">
            <a:xfrm>
              <a:off x="2651" y="3089"/>
              <a:ext cx="50" cy="21"/>
            </a:xfrm>
            <a:prstGeom prst="rect">
              <a:avLst/>
            </a:prstGeom>
            <a:solidFill>
              <a:srgbClr val="C2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698" name="Freeform 146"/>
            <p:cNvSpPr>
              <a:spLocks/>
            </p:cNvSpPr>
            <p:nvPr/>
          </p:nvSpPr>
          <p:spPr bwMode="auto">
            <a:xfrm>
              <a:off x="2651" y="3095"/>
              <a:ext cx="50" cy="7"/>
            </a:xfrm>
            <a:custGeom>
              <a:avLst/>
              <a:gdLst>
                <a:gd name="T0" fmla="*/ 0 w 50"/>
                <a:gd name="T1" fmla="*/ 4 h 7"/>
                <a:gd name="T2" fmla="*/ 2 w 50"/>
                <a:gd name="T3" fmla="*/ 7 h 7"/>
                <a:gd name="T4" fmla="*/ 10 w 50"/>
                <a:gd name="T5" fmla="*/ 7 h 7"/>
                <a:gd name="T6" fmla="*/ 17 w 50"/>
                <a:gd name="T7" fmla="*/ 5 h 7"/>
                <a:gd name="T8" fmla="*/ 25 w 50"/>
                <a:gd name="T9" fmla="*/ 4 h 7"/>
                <a:gd name="T10" fmla="*/ 35 w 50"/>
                <a:gd name="T11" fmla="*/ 5 h 7"/>
                <a:gd name="T12" fmla="*/ 42 w 50"/>
                <a:gd name="T13" fmla="*/ 7 h 7"/>
                <a:gd name="T14" fmla="*/ 50 w 50"/>
                <a:gd name="T15" fmla="*/ 5 h 7"/>
                <a:gd name="T16" fmla="*/ 50 w 50"/>
                <a:gd name="T17" fmla="*/ 2 h 7"/>
                <a:gd name="T18" fmla="*/ 42 w 50"/>
                <a:gd name="T19" fmla="*/ 4 h 7"/>
                <a:gd name="T20" fmla="*/ 35 w 50"/>
                <a:gd name="T21" fmla="*/ 2 h 7"/>
                <a:gd name="T22" fmla="*/ 25 w 50"/>
                <a:gd name="T23" fmla="*/ 0 h 7"/>
                <a:gd name="T24" fmla="*/ 17 w 50"/>
                <a:gd name="T25" fmla="*/ 2 h 7"/>
                <a:gd name="T26" fmla="*/ 10 w 50"/>
                <a:gd name="T27" fmla="*/ 4 h 7"/>
                <a:gd name="T28" fmla="*/ 0 w 50"/>
                <a:gd name="T29" fmla="*/ 4 h 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0"/>
                <a:gd name="T46" fmla="*/ 0 h 7"/>
                <a:gd name="T47" fmla="*/ 50 w 50"/>
                <a:gd name="T48" fmla="*/ 7 h 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0" h="7">
                  <a:moveTo>
                    <a:pt x="0" y="4"/>
                  </a:moveTo>
                  <a:lnTo>
                    <a:pt x="2" y="7"/>
                  </a:lnTo>
                  <a:lnTo>
                    <a:pt x="10" y="7"/>
                  </a:lnTo>
                  <a:lnTo>
                    <a:pt x="17" y="5"/>
                  </a:lnTo>
                  <a:lnTo>
                    <a:pt x="25" y="4"/>
                  </a:lnTo>
                  <a:lnTo>
                    <a:pt x="35" y="5"/>
                  </a:lnTo>
                  <a:lnTo>
                    <a:pt x="42" y="7"/>
                  </a:lnTo>
                  <a:lnTo>
                    <a:pt x="50" y="5"/>
                  </a:lnTo>
                  <a:lnTo>
                    <a:pt x="50" y="2"/>
                  </a:lnTo>
                  <a:lnTo>
                    <a:pt x="42" y="4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61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699" name="Freeform 147"/>
            <p:cNvSpPr>
              <a:spLocks/>
            </p:cNvSpPr>
            <p:nvPr/>
          </p:nvSpPr>
          <p:spPr bwMode="auto">
            <a:xfrm>
              <a:off x="2651" y="3106"/>
              <a:ext cx="50" cy="8"/>
            </a:xfrm>
            <a:custGeom>
              <a:avLst/>
              <a:gdLst>
                <a:gd name="T0" fmla="*/ 0 w 50"/>
                <a:gd name="T1" fmla="*/ 2 h 8"/>
                <a:gd name="T2" fmla="*/ 2 w 50"/>
                <a:gd name="T3" fmla="*/ 8 h 8"/>
                <a:gd name="T4" fmla="*/ 10 w 50"/>
                <a:gd name="T5" fmla="*/ 8 h 8"/>
                <a:gd name="T6" fmla="*/ 17 w 50"/>
                <a:gd name="T7" fmla="*/ 4 h 8"/>
                <a:gd name="T8" fmla="*/ 25 w 50"/>
                <a:gd name="T9" fmla="*/ 4 h 8"/>
                <a:gd name="T10" fmla="*/ 35 w 50"/>
                <a:gd name="T11" fmla="*/ 4 h 8"/>
                <a:gd name="T12" fmla="*/ 42 w 50"/>
                <a:gd name="T13" fmla="*/ 8 h 8"/>
                <a:gd name="T14" fmla="*/ 50 w 50"/>
                <a:gd name="T15" fmla="*/ 6 h 8"/>
                <a:gd name="T16" fmla="*/ 50 w 50"/>
                <a:gd name="T17" fmla="*/ 2 h 8"/>
                <a:gd name="T18" fmla="*/ 42 w 50"/>
                <a:gd name="T19" fmla="*/ 4 h 8"/>
                <a:gd name="T20" fmla="*/ 35 w 50"/>
                <a:gd name="T21" fmla="*/ 0 h 8"/>
                <a:gd name="T22" fmla="*/ 25 w 50"/>
                <a:gd name="T23" fmla="*/ 0 h 8"/>
                <a:gd name="T24" fmla="*/ 17 w 50"/>
                <a:gd name="T25" fmla="*/ 0 h 8"/>
                <a:gd name="T26" fmla="*/ 10 w 50"/>
                <a:gd name="T27" fmla="*/ 2 h 8"/>
                <a:gd name="T28" fmla="*/ 0 w 50"/>
                <a:gd name="T29" fmla="*/ 2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0"/>
                <a:gd name="T46" fmla="*/ 0 h 8"/>
                <a:gd name="T47" fmla="*/ 50 w 50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0" h="8">
                  <a:moveTo>
                    <a:pt x="0" y="2"/>
                  </a:moveTo>
                  <a:lnTo>
                    <a:pt x="2" y="8"/>
                  </a:lnTo>
                  <a:lnTo>
                    <a:pt x="10" y="8"/>
                  </a:lnTo>
                  <a:lnTo>
                    <a:pt x="17" y="4"/>
                  </a:lnTo>
                  <a:lnTo>
                    <a:pt x="25" y="4"/>
                  </a:lnTo>
                  <a:lnTo>
                    <a:pt x="35" y="4"/>
                  </a:lnTo>
                  <a:lnTo>
                    <a:pt x="42" y="8"/>
                  </a:lnTo>
                  <a:lnTo>
                    <a:pt x="50" y="6"/>
                  </a:lnTo>
                  <a:lnTo>
                    <a:pt x="50" y="2"/>
                  </a:lnTo>
                  <a:lnTo>
                    <a:pt x="42" y="4"/>
                  </a:lnTo>
                  <a:lnTo>
                    <a:pt x="35" y="0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1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1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00" name="Freeform 148"/>
            <p:cNvSpPr>
              <a:spLocks/>
            </p:cNvSpPr>
            <p:nvPr/>
          </p:nvSpPr>
          <p:spPr bwMode="auto">
            <a:xfrm>
              <a:off x="2651" y="3085"/>
              <a:ext cx="50" cy="6"/>
            </a:xfrm>
            <a:custGeom>
              <a:avLst/>
              <a:gdLst>
                <a:gd name="T0" fmla="*/ 0 w 50"/>
                <a:gd name="T1" fmla="*/ 2 h 6"/>
                <a:gd name="T2" fmla="*/ 2 w 50"/>
                <a:gd name="T3" fmla="*/ 6 h 6"/>
                <a:gd name="T4" fmla="*/ 10 w 50"/>
                <a:gd name="T5" fmla="*/ 6 h 6"/>
                <a:gd name="T6" fmla="*/ 17 w 50"/>
                <a:gd name="T7" fmla="*/ 4 h 6"/>
                <a:gd name="T8" fmla="*/ 25 w 50"/>
                <a:gd name="T9" fmla="*/ 4 h 6"/>
                <a:gd name="T10" fmla="*/ 35 w 50"/>
                <a:gd name="T11" fmla="*/ 4 h 6"/>
                <a:gd name="T12" fmla="*/ 42 w 50"/>
                <a:gd name="T13" fmla="*/ 6 h 6"/>
                <a:gd name="T14" fmla="*/ 50 w 50"/>
                <a:gd name="T15" fmla="*/ 6 h 6"/>
                <a:gd name="T16" fmla="*/ 50 w 50"/>
                <a:gd name="T17" fmla="*/ 2 h 6"/>
                <a:gd name="T18" fmla="*/ 42 w 50"/>
                <a:gd name="T19" fmla="*/ 2 h 6"/>
                <a:gd name="T20" fmla="*/ 35 w 50"/>
                <a:gd name="T21" fmla="*/ 0 h 6"/>
                <a:gd name="T22" fmla="*/ 25 w 50"/>
                <a:gd name="T23" fmla="*/ 0 h 6"/>
                <a:gd name="T24" fmla="*/ 17 w 50"/>
                <a:gd name="T25" fmla="*/ 0 h 6"/>
                <a:gd name="T26" fmla="*/ 10 w 50"/>
                <a:gd name="T27" fmla="*/ 2 h 6"/>
                <a:gd name="T28" fmla="*/ 0 w 50"/>
                <a:gd name="T29" fmla="*/ 2 h 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0"/>
                <a:gd name="T46" fmla="*/ 0 h 6"/>
                <a:gd name="T47" fmla="*/ 50 w 50"/>
                <a:gd name="T48" fmla="*/ 6 h 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0" h="6">
                  <a:moveTo>
                    <a:pt x="0" y="2"/>
                  </a:moveTo>
                  <a:lnTo>
                    <a:pt x="2" y="6"/>
                  </a:lnTo>
                  <a:lnTo>
                    <a:pt x="10" y="6"/>
                  </a:lnTo>
                  <a:lnTo>
                    <a:pt x="17" y="4"/>
                  </a:lnTo>
                  <a:lnTo>
                    <a:pt x="25" y="4"/>
                  </a:lnTo>
                  <a:lnTo>
                    <a:pt x="35" y="4"/>
                  </a:lnTo>
                  <a:lnTo>
                    <a:pt x="42" y="6"/>
                  </a:lnTo>
                  <a:lnTo>
                    <a:pt x="50" y="6"/>
                  </a:lnTo>
                  <a:lnTo>
                    <a:pt x="50" y="2"/>
                  </a:lnTo>
                  <a:lnTo>
                    <a:pt x="42" y="2"/>
                  </a:lnTo>
                  <a:lnTo>
                    <a:pt x="35" y="0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1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1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01" name="Freeform 149"/>
            <p:cNvSpPr>
              <a:spLocks noEditPoints="1"/>
            </p:cNvSpPr>
            <p:nvPr/>
          </p:nvSpPr>
          <p:spPr bwMode="auto">
            <a:xfrm>
              <a:off x="2724" y="3008"/>
              <a:ext cx="60" cy="96"/>
            </a:xfrm>
            <a:custGeom>
              <a:avLst/>
              <a:gdLst>
                <a:gd name="T0" fmla="*/ 60 w 60"/>
                <a:gd name="T1" fmla="*/ 29 h 96"/>
                <a:gd name="T2" fmla="*/ 60 w 60"/>
                <a:gd name="T3" fmla="*/ 79 h 96"/>
                <a:gd name="T4" fmla="*/ 50 w 60"/>
                <a:gd name="T5" fmla="*/ 85 h 96"/>
                <a:gd name="T6" fmla="*/ 50 w 60"/>
                <a:gd name="T7" fmla="*/ 21 h 96"/>
                <a:gd name="T8" fmla="*/ 54 w 60"/>
                <a:gd name="T9" fmla="*/ 25 h 96"/>
                <a:gd name="T10" fmla="*/ 60 w 60"/>
                <a:gd name="T11" fmla="*/ 29 h 96"/>
                <a:gd name="T12" fmla="*/ 33 w 60"/>
                <a:gd name="T13" fmla="*/ 0 h 96"/>
                <a:gd name="T14" fmla="*/ 33 w 60"/>
                <a:gd name="T15" fmla="*/ 92 h 96"/>
                <a:gd name="T16" fmla="*/ 40 w 60"/>
                <a:gd name="T17" fmla="*/ 91 h 96"/>
                <a:gd name="T18" fmla="*/ 40 w 60"/>
                <a:gd name="T19" fmla="*/ 0 h 96"/>
                <a:gd name="T20" fmla="*/ 33 w 60"/>
                <a:gd name="T21" fmla="*/ 0 h 96"/>
                <a:gd name="T22" fmla="*/ 25 w 60"/>
                <a:gd name="T23" fmla="*/ 0 h 96"/>
                <a:gd name="T24" fmla="*/ 25 w 60"/>
                <a:gd name="T25" fmla="*/ 96 h 96"/>
                <a:gd name="T26" fmla="*/ 17 w 60"/>
                <a:gd name="T27" fmla="*/ 92 h 96"/>
                <a:gd name="T28" fmla="*/ 17 w 60"/>
                <a:gd name="T29" fmla="*/ 0 h 96"/>
                <a:gd name="T30" fmla="*/ 25 w 60"/>
                <a:gd name="T31" fmla="*/ 0 h 96"/>
                <a:gd name="T32" fmla="*/ 8 w 60"/>
                <a:gd name="T33" fmla="*/ 87 h 96"/>
                <a:gd name="T34" fmla="*/ 8 w 60"/>
                <a:gd name="T35" fmla="*/ 0 h 96"/>
                <a:gd name="T36" fmla="*/ 0 w 60"/>
                <a:gd name="T37" fmla="*/ 0 h 96"/>
                <a:gd name="T38" fmla="*/ 0 w 60"/>
                <a:gd name="T39" fmla="*/ 79 h 96"/>
                <a:gd name="T40" fmla="*/ 4 w 60"/>
                <a:gd name="T41" fmla="*/ 83 h 96"/>
                <a:gd name="T42" fmla="*/ 8 w 60"/>
                <a:gd name="T43" fmla="*/ 87 h 9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0"/>
                <a:gd name="T67" fmla="*/ 0 h 96"/>
                <a:gd name="T68" fmla="*/ 60 w 60"/>
                <a:gd name="T69" fmla="*/ 96 h 9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0" h="96">
                  <a:moveTo>
                    <a:pt x="60" y="29"/>
                  </a:moveTo>
                  <a:lnTo>
                    <a:pt x="60" y="79"/>
                  </a:lnTo>
                  <a:lnTo>
                    <a:pt x="50" y="85"/>
                  </a:lnTo>
                  <a:lnTo>
                    <a:pt x="50" y="21"/>
                  </a:lnTo>
                  <a:lnTo>
                    <a:pt x="54" y="25"/>
                  </a:lnTo>
                  <a:lnTo>
                    <a:pt x="60" y="29"/>
                  </a:lnTo>
                  <a:close/>
                  <a:moveTo>
                    <a:pt x="33" y="0"/>
                  </a:moveTo>
                  <a:lnTo>
                    <a:pt x="33" y="92"/>
                  </a:lnTo>
                  <a:lnTo>
                    <a:pt x="40" y="91"/>
                  </a:lnTo>
                  <a:lnTo>
                    <a:pt x="40" y="0"/>
                  </a:lnTo>
                  <a:lnTo>
                    <a:pt x="33" y="0"/>
                  </a:lnTo>
                  <a:close/>
                  <a:moveTo>
                    <a:pt x="25" y="0"/>
                  </a:moveTo>
                  <a:lnTo>
                    <a:pt x="25" y="96"/>
                  </a:lnTo>
                  <a:lnTo>
                    <a:pt x="17" y="92"/>
                  </a:lnTo>
                  <a:lnTo>
                    <a:pt x="17" y="0"/>
                  </a:lnTo>
                  <a:lnTo>
                    <a:pt x="25" y="0"/>
                  </a:lnTo>
                  <a:close/>
                  <a:moveTo>
                    <a:pt x="8" y="87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79"/>
                  </a:lnTo>
                  <a:lnTo>
                    <a:pt x="4" y="83"/>
                  </a:lnTo>
                  <a:lnTo>
                    <a:pt x="8" y="8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02" name="Freeform 150"/>
            <p:cNvSpPr>
              <a:spLocks/>
            </p:cNvSpPr>
            <p:nvPr/>
          </p:nvSpPr>
          <p:spPr bwMode="auto">
            <a:xfrm>
              <a:off x="2774" y="3029"/>
              <a:ext cx="10" cy="64"/>
            </a:xfrm>
            <a:custGeom>
              <a:avLst/>
              <a:gdLst>
                <a:gd name="T0" fmla="*/ 10 w 10"/>
                <a:gd name="T1" fmla="*/ 8 h 64"/>
                <a:gd name="T2" fmla="*/ 10 w 10"/>
                <a:gd name="T3" fmla="*/ 58 h 64"/>
                <a:gd name="T4" fmla="*/ 0 w 10"/>
                <a:gd name="T5" fmla="*/ 64 h 64"/>
                <a:gd name="T6" fmla="*/ 0 w 10"/>
                <a:gd name="T7" fmla="*/ 0 h 64"/>
                <a:gd name="T8" fmla="*/ 4 w 10"/>
                <a:gd name="T9" fmla="*/ 4 h 64"/>
                <a:gd name="T10" fmla="*/ 10 w 10"/>
                <a:gd name="T11" fmla="*/ 8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4"/>
                <a:gd name="T20" fmla="*/ 10 w 10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4">
                  <a:moveTo>
                    <a:pt x="10" y="8"/>
                  </a:moveTo>
                  <a:lnTo>
                    <a:pt x="10" y="58"/>
                  </a:lnTo>
                  <a:lnTo>
                    <a:pt x="0" y="64"/>
                  </a:lnTo>
                  <a:lnTo>
                    <a:pt x="0" y="0"/>
                  </a:lnTo>
                  <a:lnTo>
                    <a:pt x="4" y="4"/>
                  </a:lnTo>
                  <a:lnTo>
                    <a:pt x="10" y="8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03" name="Freeform 151"/>
            <p:cNvSpPr>
              <a:spLocks/>
            </p:cNvSpPr>
            <p:nvPr/>
          </p:nvSpPr>
          <p:spPr bwMode="auto">
            <a:xfrm>
              <a:off x="2757" y="3008"/>
              <a:ext cx="7" cy="92"/>
            </a:xfrm>
            <a:custGeom>
              <a:avLst/>
              <a:gdLst>
                <a:gd name="T0" fmla="*/ 0 w 7"/>
                <a:gd name="T1" fmla="*/ 0 h 92"/>
                <a:gd name="T2" fmla="*/ 0 w 7"/>
                <a:gd name="T3" fmla="*/ 92 h 92"/>
                <a:gd name="T4" fmla="*/ 7 w 7"/>
                <a:gd name="T5" fmla="*/ 91 h 92"/>
                <a:gd name="T6" fmla="*/ 7 w 7"/>
                <a:gd name="T7" fmla="*/ 0 h 92"/>
                <a:gd name="T8" fmla="*/ 0 w 7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92"/>
                <a:gd name="T17" fmla="*/ 7 w 7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92">
                  <a:moveTo>
                    <a:pt x="0" y="0"/>
                  </a:moveTo>
                  <a:lnTo>
                    <a:pt x="0" y="92"/>
                  </a:lnTo>
                  <a:lnTo>
                    <a:pt x="7" y="91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04" name="Freeform 152"/>
            <p:cNvSpPr>
              <a:spLocks/>
            </p:cNvSpPr>
            <p:nvPr/>
          </p:nvSpPr>
          <p:spPr bwMode="auto">
            <a:xfrm>
              <a:off x="2741" y="3008"/>
              <a:ext cx="8" cy="96"/>
            </a:xfrm>
            <a:custGeom>
              <a:avLst/>
              <a:gdLst>
                <a:gd name="T0" fmla="*/ 8 w 8"/>
                <a:gd name="T1" fmla="*/ 0 h 96"/>
                <a:gd name="T2" fmla="*/ 8 w 8"/>
                <a:gd name="T3" fmla="*/ 96 h 96"/>
                <a:gd name="T4" fmla="*/ 0 w 8"/>
                <a:gd name="T5" fmla="*/ 92 h 96"/>
                <a:gd name="T6" fmla="*/ 0 w 8"/>
                <a:gd name="T7" fmla="*/ 0 h 96"/>
                <a:gd name="T8" fmla="*/ 8 w 8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6"/>
                <a:gd name="T17" fmla="*/ 8 w 8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6">
                  <a:moveTo>
                    <a:pt x="8" y="0"/>
                  </a:moveTo>
                  <a:lnTo>
                    <a:pt x="8" y="96"/>
                  </a:lnTo>
                  <a:lnTo>
                    <a:pt x="0" y="92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05" name="Freeform 153"/>
            <p:cNvSpPr>
              <a:spLocks/>
            </p:cNvSpPr>
            <p:nvPr/>
          </p:nvSpPr>
          <p:spPr bwMode="auto">
            <a:xfrm>
              <a:off x="2724" y="3008"/>
              <a:ext cx="8" cy="87"/>
            </a:xfrm>
            <a:custGeom>
              <a:avLst/>
              <a:gdLst>
                <a:gd name="T0" fmla="*/ 8 w 8"/>
                <a:gd name="T1" fmla="*/ 87 h 87"/>
                <a:gd name="T2" fmla="*/ 8 w 8"/>
                <a:gd name="T3" fmla="*/ 0 h 87"/>
                <a:gd name="T4" fmla="*/ 0 w 8"/>
                <a:gd name="T5" fmla="*/ 0 h 87"/>
                <a:gd name="T6" fmla="*/ 0 w 8"/>
                <a:gd name="T7" fmla="*/ 79 h 87"/>
                <a:gd name="T8" fmla="*/ 4 w 8"/>
                <a:gd name="T9" fmla="*/ 83 h 87"/>
                <a:gd name="T10" fmla="*/ 8 w 8"/>
                <a:gd name="T11" fmla="*/ 87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87"/>
                <a:gd name="T20" fmla="*/ 8 w 8"/>
                <a:gd name="T21" fmla="*/ 87 h 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87">
                  <a:moveTo>
                    <a:pt x="8" y="87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79"/>
                  </a:lnTo>
                  <a:lnTo>
                    <a:pt x="4" y="83"/>
                  </a:lnTo>
                  <a:lnTo>
                    <a:pt x="8" y="87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06" name="Freeform 154"/>
            <p:cNvSpPr>
              <a:spLocks/>
            </p:cNvSpPr>
            <p:nvPr/>
          </p:nvSpPr>
          <p:spPr bwMode="auto">
            <a:xfrm>
              <a:off x="2647" y="2968"/>
              <a:ext cx="67" cy="29"/>
            </a:xfrm>
            <a:custGeom>
              <a:avLst/>
              <a:gdLst>
                <a:gd name="T0" fmla="*/ 67 w 67"/>
                <a:gd name="T1" fmla="*/ 19 h 29"/>
                <a:gd name="T2" fmla="*/ 67 w 67"/>
                <a:gd name="T3" fmla="*/ 4 h 29"/>
                <a:gd name="T4" fmla="*/ 62 w 67"/>
                <a:gd name="T5" fmla="*/ 2 h 29"/>
                <a:gd name="T6" fmla="*/ 52 w 67"/>
                <a:gd name="T7" fmla="*/ 0 h 29"/>
                <a:gd name="T8" fmla="*/ 42 w 67"/>
                <a:gd name="T9" fmla="*/ 0 h 29"/>
                <a:gd name="T10" fmla="*/ 33 w 67"/>
                <a:gd name="T11" fmla="*/ 0 h 29"/>
                <a:gd name="T12" fmla="*/ 23 w 67"/>
                <a:gd name="T13" fmla="*/ 2 h 29"/>
                <a:gd name="T14" fmla="*/ 16 w 67"/>
                <a:gd name="T15" fmla="*/ 4 h 29"/>
                <a:gd name="T16" fmla="*/ 8 w 67"/>
                <a:gd name="T17" fmla="*/ 8 h 29"/>
                <a:gd name="T18" fmla="*/ 0 w 67"/>
                <a:gd name="T19" fmla="*/ 14 h 29"/>
                <a:gd name="T20" fmla="*/ 2 w 67"/>
                <a:gd name="T21" fmla="*/ 21 h 29"/>
                <a:gd name="T22" fmla="*/ 6 w 67"/>
                <a:gd name="T23" fmla="*/ 29 h 29"/>
                <a:gd name="T24" fmla="*/ 12 w 67"/>
                <a:gd name="T25" fmla="*/ 23 h 29"/>
                <a:gd name="T26" fmla="*/ 18 w 67"/>
                <a:gd name="T27" fmla="*/ 21 h 29"/>
                <a:gd name="T28" fmla="*/ 25 w 67"/>
                <a:gd name="T29" fmla="*/ 17 h 29"/>
                <a:gd name="T30" fmla="*/ 35 w 67"/>
                <a:gd name="T31" fmla="*/ 15 h 29"/>
                <a:gd name="T32" fmla="*/ 44 w 67"/>
                <a:gd name="T33" fmla="*/ 15 h 29"/>
                <a:gd name="T34" fmla="*/ 52 w 67"/>
                <a:gd name="T35" fmla="*/ 15 h 29"/>
                <a:gd name="T36" fmla="*/ 62 w 67"/>
                <a:gd name="T37" fmla="*/ 17 h 29"/>
                <a:gd name="T38" fmla="*/ 67 w 67"/>
                <a:gd name="T39" fmla="*/ 19 h 2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7"/>
                <a:gd name="T61" fmla="*/ 0 h 29"/>
                <a:gd name="T62" fmla="*/ 67 w 67"/>
                <a:gd name="T63" fmla="*/ 29 h 2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7" h="29">
                  <a:moveTo>
                    <a:pt x="67" y="19"/>
                  </a:moveTo>
                  <a:lnTo>
                    <a:pt x="67" y="4"/>
                  </a:lnTo>
                  <a:lnTo>
                    <a:pt x="62" y="2"/>
                  </a:lnTo>
                  <a:lnTo>
                    <a:pt x="52" y="0"/>
                  </a:lnTo>
                  <a:lnTo>
                    <a:pt x="42" y="0"/>
                  </a:lnTo>
                  <a:lnTo>
                    <a:pt x="33" y="0"/>
                  </a:lnTo>
                  <a:lnTo>
                    <a:pt x="23" y="2"/>
                  </a:lnTo>
                  <a:lnTo>
                    <a:pt x="16" y="4"/>
                  </a:lnTo>
                  <a:lnTo>
                    <a:pt x="8" y="8"/>
                  </a:lnTo>
                  <a:lnTo>
                    <a:pt x="0" y="14"/>
                  </a:lnTo>
                  <a:lnTo>
                    <a:pt x="2" y="21"/>
                  </a:lnTo>
                  <a:lnTo>
                    <a:pt x="6" y="29"/>
                  </a:lnTo>
                  <a:lnTo>
                    <a:pt x="12" y="23"/>
                  </a:lnTo>
                  <a:lnTo>
                    <a:pt x="18" y="21"/>
                  </a:lnTo>
                  <a:lnTo>
                    <a:pt x="25" y="17"/>
                  </a:lnTo>
                  <a:lnTo>
                    <a:pt x="35" y="15"/>
                  </a:lnTo>
                  <a:lnTo>
                    <a:pt x="44" y="15"/>
                  </a:lnTo>
                  <a:lnTo>
                    <a:pt x="52" y="15"/>
                  </a:lnTo>
                  <a:lnTo>
                    <a:pt x="62" y="17"/>
                  </a:lnTo>
                  <a:lnTo>
                    <a:pt x="67" y="19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07" name="Freeform 155"/>
            <p:cNvSpPr>
              <a:spLocks/>
            </p:cNvSpPr>
            <p:nvPr/>
          </p:nvSpPr>
          <p:spPr bwMode="auto">
            <a:xfrm>
              <a:off x="2647" y="2968"/>
              <a:ext cx="67" cy="29"/>
            </a:xfrm>
            <a:custGeom>
              <a:avLst/>
              <a:gdLst>
                <a:gd name="T0" fmla="*/ 67 w 67"/>
                <a:gd name="T1" fmla="*/ 19 h 29"/>
                <a:gd name="T2" fmla="*/ 67 w 67"/>
                <a:gd name="T3" fmla="*/ 4 h 29"/>
                <a:gd name="T4" fmla="*/ 62 w 67"/>
                <a:gd name="T5" fmla="*/ 2 h 29"/>
                <a:gd name="T6" fmla="*/ 52 w 67"/>
                <a:gd name="T7" fmla="*/ 0 h 29"/>
                <a:gd name="T8" fmla="*/ 42 w 67"/>
                <a:gd name="T9" fmla="*/ 0 h 29"/>
                <a:gd name="T10" fmla="*/ 33 w 67"/>
                <a:gd name="T11" fmla="*/ 0 h 29"/>
                <a:gd name="T12" fmla="*/ 23 w 67"/>
                <a:gd name="T13" fmla="*/ 2 h 29"/>
                <a:gd name="T14" fmla="*/ 16 w 67"/>
                <a:gd name="T15" fmla="*/ 4 h 29"/>
                <a:gd name="T16" fmla="*/ 8 w 67"/>
                <a:gd name="T17" fmla="*/ 8 h 29"/>
                <a:gd name="T18" fmla="*/ 0 w 67"/>
                <a:gd name="T19" fmla="*/ 14 h 29"/>
                <a:gd name="T20" fmla="*/ 2 w 67"/>
                <a:gd name="T21" fmla="*/ 21 h 29"/>
                <a:gd name="T22" fmla="*/ 6 w 67"/>
                <a:gd name="T23" fmla="*/ 29 h 29"/>
                <a:gd name="T24" fmla="*/ 12 w 67"/>
                <a:gd name="T25" fmla="*/ 23 h 29"/>
                <a:gd name="T26" fmla="*/ 18 w 67"/>
                <a:gd name="T27" fmla="*/ 21 h 29"/>
                <a:gd name="T28" fmla="*/ 25 w 67"/>
                <a:gd name="T29" fmla="*/ 17 h 29"/>
                <a:gd name="T30" fmla="*/ 35 w 67"/>
                <a:gd name="T31" fmla="*/ 15 h 29"/>
                <a:gd name="T32" fmla="*/ 44 w 67"/>
                <a:gd name="T33" fmla="*/ 15 h 29"/>
                <a:gd name="T34" fmla="*/ 52 w 67"/>
                <a:gd name="T35" fmla="*/ 15 h 29"/>
                <a:gd name="T36" fmla="*/ 62 w 67"/>
                <a:gd name="T37" fmla="*/ 17 h 29"/>
                <a:gd name="T38" fmla="*/ 67 w 67"/>
                <a:gd name="T39" fmla="*/ 19 h 2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7"/>
                <a:gd name="T61" fmla="*/ 0 h 29"/>
                <a:gd name="T62" fmla="*/ 67 w 67"/>
                <a:gd name="T63" fmla="*/ 29 h 2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7" h="29">
                  <a:moveTo>
                    <a:pt x="67" y="19"/>
                  </a:moveTo>
                  <a:lnTo>
                    <a:pt x="67" y="4"/>
                  </a:lnTo>
                  <a:lnTo>
                    <a:pt x="62" y="2"/>
                  </a:lnTo>
                  <a:lnTo>
                    <a:pt x="52" y="0"/>
                  </a:lnTo>
                  <a:lnTo>
                    <a:pt x="42" y="0"/>
                  </a:lnTo>
                  <a:lnTo>
                    <a:pt x="33" y="0"/>
                  </a:lnTo>
                  <a:lnTo>
                    <a:pt x="23" y="2"/>
                  </a:lnTo>
                  <a:lnTo>
                    <a:pt x="16" y="4"/>
                  </a:lnTo>
                  <a:lnTo>
                    <a:pt x="8" y="8"/>
                  </a:lnTo>
                  <a:lnTo>
                    <a:pt x="0" y="14"/>
                  </a:lnTo>
                  <a:lnTo>
                    <a:pt x="2" y="21"/>
                  </a:lnTo>
                  <a:lnTo>
                    <a:pt x="6" y="29"/>
                  </a:lnTo>
                  <a:lnTo>
                    <a:pt x="12" y="23"/>
                  </a:lnTo>
                  <a:lnTo>
                    <a:pt x="18" y="21"/>
                  </a:lnTo>
                  <a:lnTo>
                    <a:pt x="25" y="17"/>
                  </a:lnTo>
                  <a:lnTo>
                    <a:pt x="35" y="15"/>
                  </a:lnTo>
                  <a:lnTo>
                    <a:pt x="44" y="15"/>
                  </a:lnTo>
                  <a:lnTo>
                    <a:pt x="52" y="15"/>
                  </a:lnTo>
                  <a:lnTo>
                    <a:pt x="62" y="17"/>
                  </a:lnTo>
                  <a:lnTo>
                    <a:pt x="67" y="19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08" name="Freeform 156"/>
            <p:cNvSpPr>
              <a:spLocks/>
            </p:cNvSpPr>
            <p:nvPr/>
          </p:nvSpPr>
          <p:spPr bwMode="auto">
            <a:xfrm>
              <a:off x="2655" y="2997"/>
              <a:ext cx="10" cy="8"/>
            </a:xfrm>
            <a:custGeom>
              <a:avLst/>
              <a:gdLst>
                <a:gd name="T0" fmla="*/ 0 w 10"/>
                <a:gd name="T1" fmla="*/ 0 h 8"/>
                <a:gd name="T2" fmla="*/ 4 w 10"/>
                <a:gd name="T3" fmla="*/ 4 h 8"/>
                <a:gd name="T4" fmla="*/ 10 w 10"/>
                <a:gd name="T5" fmla="*/ 8 h 8"/>
                <a:gd name="T6" fmla="*/ 0 60000 65536"/>
                <a:gd name="T7" fmla="*/ 0 60000 65536"/>
                <a:gd name="T8" fmla="*/ 0 60000 65536"/>
                <a:gd name="T9" fmla="*/ 0 w 10"/>
                <a:gd name="T10" fmla="*/ 0 h 8"/>
                <a:gd name="T11" fmla="*/ 10 w 10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8">
                  <a:moveTo>
                    <a:pt x="0" y="0"/>
                  </a:moveTo>
                  <a:lnTo>
                    <a:pt x="4" y="4"/>
                  </a:lnTo>
                  <a:lnTo>
                    <a:pt x="10" y="8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09" name="Freeform 157"/>
            <p:cNvSpPr>
              <a:spLocks/>
            </p:cNvSpPr>
            <p:nvPr/>
          </p:nvSpPr>
          <p:spPr bwMode="auto">
            <a:xfrm>
              <a:off x="2649" y="2991"/>
              <a:ext cx="50" cy="50"/>
            </a:xfrm>
            <a:custGeom>
              <a:avLst/>
              <a:gdLst>
                <a:gd name="T0" fmla="*/ 40 w 50"/>
                <a:gd name="T1" fmla="*/ 0 h 50"/>
                <a:gd name="T2" fmla="*/ 44 w 50"/>
                <a:gd name="T3" fmla="*/ 4 h 50"/>
                <a:gd name="T4" fmla="*/ 48 w 50"/>
                <a:gd name="T5" fmla="*/ 8 h 50"/>
                <a:gd name="T6" fmla="*/ 40 w 50"/>
                <a:gd name="T7" fmla="*/ 15 h 50"/>
                <a:gd name="T8" fmla="*/ 29 w 50"/>
                <a:gd name="T9" fmla="*/ 21 h 50"/>
                <a:gd name="T10" fmla="*/ 16 w 50"/>
                <a:gd name="T11" fmla="*/ 29 h 50"/>
                <a:gd name="T12" fmla="*/ 2 w 50"/>
                <a:gd name="T13" fmla="*/ 35 h 50"/>
                <a:gd name="T14" fmla="*/ 0 w 50"/>
                <a:gd name="T15" fmla="*/ 40 h 50"/>
                <a:gd name="T16" fmla="*/ 2 w 50"/>
                <a:gd name="T17" fmla="*/ 44 h 50"/>
                <a:gd name="T18" fmla="*/ 2 w 50"/>
                <a:gd name="T19" fmla="*/ 48 h 50"/>
                <a:gd name="T20" fmla="*/ 4 w 50"/>
                <a:gd name="T21" fmla="*/ 50 h 50"/>
                <a:gd name="T22" fmla="*/ 31 w 50"/>
                <a:gd name="T23" fmla="*/ 35 h 50"/>
                <a:gd name="T24" fmla="*/ 50 w 50"/>
                <a:gd name="T25" fmla="*/ 21 h 50"/>
                <a:gd name="T26" fmla="*/ 50 w 50"/>
                <a:gd name="T27" fmla="*/ 15 h 50"/>
                <a:gd name="T28" fmla="*/ 48 w 50"/>
                <a:gd name="T29" fmla="*/ 8 h 50"/>
                <a:gd name="T30" fmla="*/ 44 w 50"/>
                <a:gd name="T31" fmla="*/ 4 h 50"/>
                <a:gd name="T32" fmla="*/ 40 w 50"/>
                <a:gd name="T33" fmla="*/ 0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50"/>
                <a:gd name="T53" fmla="*/ 50 w 50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50">
                  <a:moveTo>
                    <a:pt x="40" y="0"/>
                  </a:moveTo>
                  <a:lnTo>
                    <a:pt x="44" y="4"/>
                  </a:lnTo>
                  <a:lnTo>
                    <a:pt x="48" y="8"/>
                  </a:lnTo>
                  <a:lnTo>
                    <a:pt x="40" y="15"/>
                  </a:lnTo>
                  <a:lnTo>
                    <a:pt x="29" y="21"/>
                  </a:lnTo>
                  <a:lnTo>
                    <a:pt x="16" y="29"/>
                  </a:lnTo>
                  <a:lnTo>
                    <a:pt x="2" y="35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2" y="48"/>
                  </a:lnTo>
                  <a:lnTo>
                    <a:pt x="4" y="50"/>
                  </a:lnTo>
                  <a:lnTo>
                    <a:pt x="31" y="35"/>
                  </a:lnTo>
                  <a:lnTo>
                    <a:pt x="50" y="21"/>
                  </a:lnTo>
                  <a:lnTo>
                    <a:pt x="50" y="15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10" name="Freeform 158"/>
            <p:cNvSpPr>
              <a:spLocks/>
            </p:cNvSpPr>
            <p:nvPr/>
          </p:nvSpPr>
          <p:spPr bwMode="auto">
            <a:xfrm>
              <a:off x="2649" y="2991"/>
              <a:ext cx="50" cy="50"/>
            </a:xfrm>
            <a:custGeom>
              <a:avLst/>
              <a:gdLst>
                <a:gd name="T0" fmla="*/ 40 w 50"/>
                <a:gd name="T1" fmla="*/ 0 h 50"/>
                <a:gd name="T2" fmla="*/ 44 w 50"/>
                <a:gd name="T3" fmla="*/ 4 h 50"/>
                <a:gd name="T4" fmla="*/ 48 w 50"/>
                <a:gd name="T5" fmla="*/ 8 h 50"/>
                <a:gd name="T6" fmla="*/ 40 w 50"/>
                <a:gd name="T7" fmla="*/ 15 h 50"/>
                <a:gd name="T8" fmla="*/ 29 w 50"/>
                <a:gd name="T9" fmla="*/ 21 h 50"/>
                <a:gd name="T10" fmla="*/ 16 w 50"/>
                <a:gd name="T11" fmla="*/ 29 h 50"/>
                <a:gd name="T12" fmla="*/ 2 w 50"/>
                <a:gd name="T13" fmla="*/ 35 h 50"/>
                <a:gd name="T14" fmla="*/ 0 w 50"/>
                <a:gd name="T15" fmla="*/ 40 h 50"/>
                <a:gd name="T16" fmla="*/ 2 w 50"/>
                <a:gd name="T17" fmla="*/ 44 h 50"/>
                <a:gd name="T18" fmla="*/ 2 w 50"/>
                <a:gd name="T19" fmla="*/ 48 h 50"/>
                <a:gd name="T20" fmla="*/ 4 w 50"/>
                <a:gd name="T21" fmla="*/ 50 h 50"/>
                <a:gd name="T22" fmla="*/ 31 w 50"/>
                <a:gd name="T23" fmla="*/ 35 h 50"/>
                <a:gd name="T24" fmla="*/ 50 w 50"/>
                <a:gd name="T25" fmla="*/ 21 h 50"/>
                <a:gd name="T26" fmla="*/ 50 w 50"/>
                <a:gd name="T27" fmla="*/ 15 h 50"/>
                <a:gd name="T28" fmla="*/ 48 w 50"/>
                <a:gd name="T29" fmla="*/ 8 h 50"/>
                <a:gd name="T30" fmla="*/ 44 w 50"/>
                <a:gd name="T31" fmla="*/ 4 h 50"/>
                <a:gd name="T32" fmla="*/ 40 w 50"/>
                <a:gd name="T33" fmla="*/ 0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50"/>
                <a:gd name="T53" fmla="*/ 50 w 50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50">
                  <a:moveTo>
                    <a:pt x="40" y="0"/>
                  </a:moveTo>
                  <a:lnTo>
                    <a:pt x="44" y="4"/>
                  </a:lnTo>
                  <a:lnTo>
                    <a:pt x="48" y="8"/>
                  </a:lnTo>
                  <a:lnTo>
                    <a:pt x="40" y="15"/>
                  </a:lnTo>
                  <a:lnTo>
                    <a:pt x="29" y="21"/>
                  </a:lnTo>
                  <a:lnTo>
                    <a:pt x="16" y="29"/>
                  </a:lnTo>
                  <a:lnTo>
                    <a:pt x="2" y="35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2" y="48"/>
                  </a:lnTo>
                  <a:lnTo>
                    <a:pt x="4" y="50"/>
                  </a:lnTo>
                  <a:lnTo>
                    <a:pt x="31" y="35"/>
                  </a:lnTo>
                  <a:lnTo>
                    <a:pt x="50" y="21"/>
                  </a:lnTo>
                  <a:lnTo>
                    <a:pt x="50" y="15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40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11" name="Freeform 159"/>
            <p:cNvSpPr>
              <a:spLocks/>
            </p:cNvSpPr>
            <p:nvPr/>
          </p:nvSpPr>
          <p:spPr bwMode="auto">
            <a:xfrm>
              <a:off x="2653" y="3037"/>
              <a:ext cx="8" cy="12"/>
            </a:xfrm>
            <a:custGeom>
              <a:avLst/>
              <a:gdLst>
                <a:gd name="T0" fmla="*/ 4 w 8"/>
                <a:gd name="T1" fmla="*/ 0 h 12"/>
                <a:gd name="T2" fmla="*/ 8 w 8"/>
                <a:gd name="T3" fmla="*/ 4 h 12"/>
                <a:gd name="T4" fmla="*/ 8 w 8"/>
                <a:gd name="T5" fmla="*/ 8 h 12"/>
                <a:gd name="T6" fmla="*/ 8 w 8"/>
                <a:gd name="T7" fmla="*/ 12 h 12"/>
                <a:gd name="T8" fmla="*/ 6 w 8"/>
                <a:gd name="T9" fmla="*/ 12 h 12"/>
                <a:gd name="T10" fmla="*/ 4 w 8"/>
                <a:gd name="T11" fmla="*/ 8 h 12"/>
                <a:gd name="T12" fmla="*/ 0 w 8"/>
                <a:gd name="T13" fmla="*/ 4 h 12"/>
                <a:gd name="T14" fmla="*/ 4 w 8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12"/>
                <a:gd name="T26" fmla="*/ 8 w 8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12">
                  <a:moveTo>
                    <a:pt x="4" y="0"/>
                  </a:moveTo>
                  <a:lnTo>
                    <a:pt x="8" y="4"/>
                  </a:lnTo>
                  <a:lnTo>
                    <a:pt x="8" y="8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4" y="8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12" name="Freeform 160"/>
            <p:cNvSpPr>
              <a:spLocks/>
            </p:cNvSpPr>
            <p:nvPr/>
          </p:nvSpPr>
          <p:spPr bwMode="auto">
            <a:xfrm>
              <a:off x="2653" y="3037"/>
              <a:ext cx="8" cy="12"/>
            </a:xfrm>
            <a:custGeom>
              <a:avLst/>
              <a:gdLst>
                <a:gd name="T0" fmla="*/ 4 w 8"/>
                <a:gd name="T1" fmla="*/ 0 h 12"/>
                <a:gd name="T2" fmla="*/ 8 w 8"/>
                <a:gd name="T3" fmla="*/ 4 h 12"/>
                <a:gd name="T4" fmla="*/ 8 w 8"/>
                <a:gd name="T5" fmla="*/ 8 h 12"/>
                <a:gd name="T6" fmla="*/ 8 w 8"/>
                <a:gd name="T7" fmla="*/ 12 h 12"/>
                <a:gd name="T8" fmla="*/ 6 w 8"/>
                <a:gd name="T9" fmla="*/ 12 h 12"/>
                <a:gd name="T10" fmla="*/ 4 w 8"/>
                <a:gd name="T11" fmla="*/ 8 h 12"/>
                <a:gd name="T12" fmla="*/ 0 w 8"/>
                <a:gd name="T13" fmla="*/ 4 h 12"/>
                <a:gd name="T14" fmla="*/ 4 w 8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12"/>
                <a:gd name="T26" fmla="*/ 8 w 8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12">
                  <a:moveTo>
                    <a:pt x="4" y="0"/>
                  </a:moveTo>
                  <a:lnTo>
                    <a:pt x="8" y="4"/>
                  </a:lnTo>
                  <a:lnTo>
                    <a:pt x="8" y="8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4" y="8"/>
                  </a:lnTo>
                  <a:lnTo>
                    <a:pt x="0" y="4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13" name="Line 161"/>
            <p:cNvSpPr>
              <a:spLocks noChangeShapeType="1"/>
            </p:cNvSpPr>
            <p:nvPr/>
          </p:nvSpPr>
          <p:spPr bwMode="auto">
            <a:xfrm>
              <a:off x="2903" y="2983"/>
              <a:ext cx="1" cy="27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14" name="Line 162"/>
            <p:cNvSpPr>
              <a:spLocks noChangeShapeType="1"/>
            </p:cNvSpPr>
            <p:nvPr/>
          </p:nvSpPr>
          <p:spPr bwMode="auto">
            <a:xfrm>
              <a:off x="2903" y="2937"/>
              <a:ext cx="1" cy="3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15" name="Rectangle 163"/>
            <p:cNvSpPr>
              <a:spLocks noChangeArrowheads="1"/>
            </p:cNvSpPr>
            <p:nvPr/>
          </p:nvSpPr>
          <p:spPr bwMode="auto">
            <a:xfrm>
              <a:off x="2891" y="3077"/>
              <a:ext cx="36" cy="10"/>
            </a:xfrm>
            <a:prstGeom prst="rect">
              <a:avLst/>
            </a:prstGeom>
            <a:solidFill>
              <a:srgbClr val="C0A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16" name="Rectangle 164"/>
            <p:cNvSpPr>
              <a:spLocks noChangeArrowheads="1"/>
            </p:cNvSpPr>
            <p:nvPr/>
          </p:nvSpPr>
          <p:spPr bwMode="auto">
            <a:xfrm>
              <a:off x="2891" y="3077"/>
              <a:ext cx="36" cy="10"/>
            </a:xfrm>
            <a:prstGeom prst="rect">
              <a:avLst/>
            </a:prstGeom>
            <a:noFill/>
            <a:ln w="0">
              <a:solidFill>
                <a:srgbClr val="24211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17" name="Freeform 165"/>
            <p:cNvSpPr>
              <a:spLocks/>
            </p:cNvSpPr>
            <p:nvPr/>
          </p:nvSpPr>
          <p:spPr bwMode="auto">
            <a:xfrm>
              <a:off x="2893" y="3074"/>
              <a:ext cx="31" cy="3"/>
            </a:xfrm>
            <a:custGeom>
              <a:avLst/>
              <a:gdLst>
                <a:gd name="T0" fmla="*/ 27 w 31"/>
                <a:gd name="T1" fmla="*/ 0 h 3"/>
                <a:gd name="T2" fmla="*/ 31 w 31"/>
                <a:gd name="T3" fmla="*/ 3 h 3"/>
                <a:gd name="T4" fmla="*/ 0 w 31"/>
                <a:gd name="T5" fmla="*/ 3 h 3"/>
                <a:gd name="T6" fmla="*/ 6 w 31"/>
                <a:gd name="T7" fmla="*/ 0 h 3"/>
                <a:gd name="T8" fmla="*/ 27 w 31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"/>
                <a:gd name="T17" fmla="*/ 31 w 3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">
                  <a:moveTo>
                    <a:pt x="27" y="0"/>
                  </a:moveTo>
                  <a:lnTo>
                    <a:pt x="31" y="3"/>
                  </a:lnTo>
                  <a:lnTo>
                    <a:pt x="0" y="3"/>
                  </a:lnTo>
                  <a:lnTo>
                    <a:pt x="6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0A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18" name="Freeform 166"/>
            <p:cNvSpPr>
              <a:spLocks/>
            </p:cNvSpPr>
            <p:nvPr/>
          </p:nvSpPr>
          <p:spPr bwMode="auto">
            <a:xfrm>
              <a:off x="2893" y="3074"/>
              <a:ext cx="31" cy="3"/>
            </a:xfrm>
            <a:custGeom>
              <a:avLst/>
              <a:gdLst>
                <a:gd name="T0" fmla="*/ 27 w 31"/>
                <a:gd name="T1" fmla="*/ 0 h 3"/>
                <a:gd name="T2" fmla="*/ 31 w 31"/>
                <a:gd name="T3" fmla="*/ 3 h 3"/>
                <a:gd name="T4" fmla="*/ 0 w 31"/>
                <a:gd name="T5" fmla="*/ 3 h 3"/>
                <a:gd name="T6" fmla="*/ 6 w 31"/>
                <a:gd name="T7" fmla="*/ 0 h 3"/>
                <a:gd name="T8" fmla="*/ 27 w 31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"/>
                <a:gd name="T17" fmla="*/ 31 w 3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">
                  <a:moveTo>
                    <a:pt x="27" y="0"/>
                  </a:moveTo>
                  <a:lnTo>
                    <a:pt x="31" y="3"/>
                  </a:lnTo>
                  <a:lnTo>
                    <a:pt x="0" y="3"/>
                  </a:lnTo>
                  <a:lnTo>
                    <a:pt x="6" y="0"/>
                  </a:lnTo>
                  <a:lnTo>
                    <a:pt x="27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19" name="Freeform 167"/>
            <p:cNvSpPr>
              <a:spLocks/>
            </p:cNvSpPr>
            <p:nvPr/>
          </p:nvSpPr>
          <p:spPr bwMode="auto">
            <a:xfrm>
              <a:off x="2895" y="3070"/>
              <a:ext cx="27" cy="4"/>
            </a:xfrm>
            <a:custGeom>
              <a:avLst/>
              <a:gdLst>
                <a:gd name="T0" fmla="*/ 25 w 27"/>
                <a:gd name="T1" fmla="*/ 0 h 4"/>
                <a:gd name="T2" fmla="*/ 2 w 27"/>
                <a:gd name="T3" fmla="*/ 0 h 4"/>
                <a:gd name="T4" fmla="*/ 0 w 27"/>
                <a:gd name="T5" fmla="*/ 0 h 4"/>
                <a:gd name="T6" fmla="*/ 0 w 27"/>
                <a:gd name="T7" fmla="*/ 2 h 4"/>
                <a:gd name="T8" fmla="*/ 0 w 27"/>
                <a:gd name="T9" fmla="*/ 4 h 4"/>
                <a:gd name="T10" fmla="*/ 2 w 27"/>
                <a:gd name="T11" fmla="*/ 4 h 4"/>
                <a:gd name="T12" fmla="*/ 25 w 27"/>
                <a:gd name="T13" fmla="*/ 4 h 4"/>
                <a:gd name="T14" fmla="*/ 27 w 27"/>
                <a:gd name="T15" fmla="*/ 4 h 4"/>
                <a:gd name="T16" fmla="*/ 27 w 27"/>
                <a:gd name="T17" fmla="*/ 2 h 4"/>
                <a:gd name="T18" fmla="*/ 27 w 27"/>
                <a:gd name="T19" fmla="*/ 0 h 4"/>
                <a:gd name="T20" fmla="*/ 25 w 27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"/>
                <a:gd name="T34" fmla="*/ 0 h 4"/>
                <a:gd name="T35" fmla="*/ 27 w 27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" h="4">
                  <a:moveTo>
                    <a:pt x="25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27" y="2"/>
                  </a:lnTo>
                  <a:lnTo>
                    <a:pt x="27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C0A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20" name="Freeform 168"/>
            <p:cNvSpPr>
              <a:spLocks/>
            </p:cNvSpPr>
            <p:nvPr/>
          </p:nvSpPr>
          <p:spPr bwMode="auto">
            <a:xfrm>
              <a:off x="2895" y="3070"/>
              <a:ext cx="27" cy="4"/>
            </a:xfrm>
            <a:custGeom>
              <a:avLst/>
              <a:gdLst>
                <a:gd name="T0" fmla="*/ 25 w 27"/>
                <a:gd name="T1" fmla="*/ 0 h 4"/>
                <a:gd name="T2" fmla="*/ 2 w 27"/>
                <a:gd name="T3" fmla="*/ 0 h 4"/>
                <a:gd name="T4" fmla="*/ 0 w 27"/>
                <a:gd name="T5" fmla="*/ 0 h 4"/>
                <a:gd name="T6" fmla="*/ 0 w 27"/>
                <a:gd name="T7" fmla="*/ 2 h 4"/>
                <a:gd name="T8" fmla="*/ 0 w 27"/>
                <a:gd name="T9" fmla="*/ 4 h 4"/>
                <a:gd name="T10" fmla="*/ 2 w 27"/>
                <a:gd name="T11" fmla="*/ 4 h 4"/>
                <a:gd name="T12" fmla="*/ 25 w 27"/>
                <a:gd name="T13" fmla="*/ 4 h 4"/>
                <a:gd name="T14" fmla="*/ 27 w 27"/>
                <a:gd name="T15" fmla="*/ 4 h 4"/>
                <a:gd name="T16" fmla="*/ 27 w 27"/>
                <a:gd name="T17" fmla="*/ 2 h 4"/>
                <a:gd name="T18" fmla="*/ 27 w 27"/>
                <a:gd name="T19" fmla="*/ 0 h 4"/>
                <a:gd name="T20" fmla="*/ 25 w 27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"/>
                <a:gd name="T34" fmla="*/ 0 h 4"/>
                <a:gd name="T35" fmla="*/ 27 w 27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" h="4">
                  <a:moveTo>
                    <a:pt x="25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27" y="2"/>
                  </a:lnTo>
                  <a:lnTo>
                    <a:pt x="27" y="0"/>
                  </a:lnTo>
                  <a:lnTo>
                    <a:pt x="25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21" name="Freeform 169"/>
            <p:cNvSpPr>
              <a:spLocks/>
            </p:cNvSpPr>
            <p:nvPr/>
          </p:nvSpPr>
          <p:spPr bwMode="auto">
            <a:xfrm>
              <a:off x="2897" y="3022"/>
              <a:ext cx="23" cy="48"/>
            </a:xfrm>
            <a:custGeom>
              <a:avLst/>
              <a:gdLst>
                <a:gd name="T0" fmla="*/ 0 w 23"/>
                <a:gd name="T1" fmla="*/ 0 h 48"/>
                <a:gd name="T2" fmla="*/ 0 w 23"/>
                <a:gd name="T3" fmla="*/ 48 h 48"/>
                <a:gd name="T4" fmla="*/ 23 w 23"/>
                <a:gd name="T5" fmla="*/ 48 h 48"/>
                <a:gd name="T6" fmla="*/ 23 w 23"/>
                <a:gd name="T7" fmla="*/ 11 h 48"/>
                <a:gd name="T8" fmla="*/ 11 w 23"/>
                <a:gd name="T9" fmla="*/ 6 h 48"/>
                <a:gd name="T10" fmla="*/ 0 w 23"/>
                <a:gd name="T11" fmla="*/ 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48"/>
                <a:gd name="T20" fmla="*/ 23 w 23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48">
                  <a:moveTo>
                    <a:pt x="0" y="0"/>
                  </a:moveTo>
                  <a:lnTo>
                    <a:pt x="0" y="48"/>
                  </a:lnTo>
                  <a:lnTo>
                    <a:pt x="23" y="48"/>
                  </a:lnTo>
                  <a:lnTo>
                    <a:pt x="23" y="11"/>
                  </a:lnTo>
                  <a:lnTo>
                    <a:pt x="11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22" name="Freeform 170"/>
            <p:cNvSpPr>
              <a:spLocks/>
            </p:cNvSpPr>
            <p:nvPr/>
          </p:nvSpPr>
          <p:spPr bwMode="auto">
            <a:xfrm>
              <a:off x="2897" y="3022"/>
              <a:ext cx="23" cy="48"/>
            </a:xfrm>
            <a:custGeom>
              <a:avLst/>
              <a:gdLst>
                <a:gd name="T0" fmla="*/ 0 w 23"/>
                <a:gd name="T1" fmla="*/ 0 h 48"/>
                <a:gd name="T2" fmla="*/ 0 w 23"/>
                <a:gd name="T3" fmla="*/ 48 h 48"/>
                <a:gd name="T4" fmla="*/ 23 w 23"/>
                <a:gd name="T5" fmla="*/ 48 h 48"/>
                <a:gd name="T6" fmla="*/ 23 w 23"/>
                <a:gd name="T7" fmla="*/ 11 h 48"/>
                <a:gd name="T8" fmla="*/ 11 w 23"/>
                <a:gd name="T9" fmla="*/ 6 h 48"/>
                <a:gd name="T10" fmla="*/ 0 w 23"/>
                <a:gd name="T11" fmla="*/ 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48"/>
                <a:gd name="T20" fmla="*/ 23 w 23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48">
                  <a:moveTo>
                    <a:pt x="0" y="0"/>
                  </a:moveTo>
                  <a:lnTo>
                    <a:pt x="0" y="48"/>
                  </a:lnTo>
                  <a:lnTo>
                    <a:pt x="23" y="48"/>
                  </a:lnTo>
                  <a:lnTo>
                    <a:pt x="23" y="11"/>
                  </a:lnTo>
                  <a:lnTo>
                    <a:pt x="11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23" name="Freeform 171"/>
            <p:cNvSpPr>
              <a:spLocks/>
            </p:cNvSpPr>
            <p:nvPr/>
          </p:nvSpPr>
          <p:spPr bwMode="auto">
            <a:xfrm>
              <a:off x="2897" y="2983"/>
              <a:ext cx="23" cy="35"/>
            </a:xfrm>
            <a:custGeom>
              <a:avLst/>
              <a:gdLst>
                <a:gd name="T0" fmla="*/ 23 w 23"/>
                <a:gd name="T1" fmla="*/ 4 h 35"/>
                <a:gd name="T2" fmla="*/ 23 w 23"/>
                <a:gd name="T3" fmla="*/ 35 h 35"/>
                <a:gd name="T4" fmla="*/ 11 w 23"/>
                <a:gd name="T5" fmla="*/ 29 h 35"/>
                <a:gd name="T6" fmla="*/ 0 w 23"/>
                <a:gd name="T7" fmla="*/ 23 h 35"/>
                <a:gd name="T8" fmla="*/ 0 w 23"/>
                <a:gd name="T9" fmla="*/ 0 h 35"/>
                <a:gd name="T10" fmla="*/ 11 w 23"/>
                <a:gd name="T11" fmla="*/ 0 h 35"/>
                <a:gd name="T12" fmla="*/ 23 w 23"/>
                <a:gd name="T13" fmla="*/ 4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35"/>
                <a:gd name="T23" fmla="*/ 23 w 23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35">
                  <a:moveTo>
                    <a:pt x="23" y="4"/>
                  </a:moveTo>
                  <a:lnTo>
                    <a:pt x="23" y="35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24" name="Freeform 172"/>
            <p:cNvSpPr>
              <a:spLocks/>
            </p:cNvSpPr>
            <p:nvPr/>
          </p:nvSpPr>
          <p:spPr bwMode="auto">
            <a:xfrm>
              <a:off x="2897" y="2983"/>
              <a:ext cx="23" cy="35"/>
            </a:xfrm>
            <a:custGeom>
              <a:avLst/>
              <a:gdLst>
                <a:gd name="T0" fmla="*/ 23 w 23"/>
                <a:gd name="T1" fmla="*/ 4 h 35"/>
                <a:gd name="T2" fmla="*/ 23 w 23"/>
                <a:gd name="T3" fmla="*/ 35 h 35"/>
                <a:gd name="T4" fmla="*/ 11 w 23"/>
                <a:gd name="T5" fmla="*/ 29 h 35"/>
                <a:gd name="T6" fmla="*/ 0 w 23"/>
                <a:gd name="T7" fmla="*/ 23 h 35"/>
                <a:gd name="T8" fmla="*/ 0 w 23"/>
                <a:gd name="T9" fmla="*/ 0 h 35"/>
                <a:gd name="T10" fmla="*/ 11 w 23"/>
                <a:gd name="T11" fmla="*/ 0 h 35"/>
                <a:gd name="T12" fmla="*/ 23 w 23"/>
                <a:gd name="T13" fmla="*/ 4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35"/>
                <a:gd name="T23" fmla="*/ 23 w 23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35">
                  <a:moveTo>
                    <a:pt x="23" y="4"/>
                  </a:moveTo>
                  <a:lnTo>
                    <a:pt x="23" y="35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3" y="4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25" name="Freeform 173"/>
            <p:cNvSpPr>
              <a:spLocks/>
            </p:cNvSpPr>
            <p:nvPr/>
          </p:nvSpPr>
          <p:spPr bwMode="auto">
            <a:xfrm>
              <a:off x="2897" y="2937"/>
              <a:ext cx="23" cy="33"/>
            </a:xfrm>
            <a:custGeom>
              <a:avLst/>
              <a:gdLst>
                <a:gd name="T0" fmla="*/ 23 w 23"/>
                <a:gd name="T1" fmla="*/ 0 h 33"/>
                <a:gd name="T2" fmla="*/ 23 w 23"/>
                <a:gd name="T3" fmla="*/ 33 h 33"/>
                <a:gd name="T4" fmla="*/ 11 w 23"/>
                <a:gd name="T5" fmla="*/ 31 h 33"/>
                <a:gd name="T6" fmla="*/ 0 w 23"/>
                <a:gd name="T7" fmla="*/ 31 h 33"/>
                <a:gd name="T8" fmla="*/ 0 w 23"/>
                <a:gd name="T9" fmla="*/ 0 h 33"/>
                <a:gd name="T10" fmla="*/ 23 w 23"/>
                <a:gd name="T11" fmla="*/ 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33"/>
                <a:gd name="T20" fmla="*/ 23 w 23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33">
                  <a:moveTo>
                    <a:pt x="23" y="0"/>
                  </a:moveTo>
                  <a:lnTo>
                    <a:pt x="23" y="33"/>
                  </a:lnTo>
                  <a:lnTo>
                    <a:pt x="11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26" name="Freeform 174"/>
            <p:cNvSpPr>
              <a:spLocks/>
            </p:cNvSpPr>
            <p:nvPr/>
          </p:nvSpPr>
          <p:spPr bwMode="auto">
            <a:xfrm>
              <a:off x="2897" y="2937"/>
              <a:ext cx="23" cy="33"/>
            </a:xfrm>
            <a:custGeom>
              <a:avLst/>
              <a:gdLst>
                <a:gd name="T0" fmla="*/ 23 w 23"/>
                <a:gd name="T1" fmla="*/ 0 h 33"/>
                <a:gd name="T2" fmla="*/ 23 w 23"/>
                <a:gd name="T3" fmla="*/ 33 h 33"/>
                <a:gd name="T4" fmla="*/ 11 w 23"/>
                <a:gd name="T5" fmla="*/ 31 h 33"/>
                <a:gd name="T6" fmla="*/ 0 w 23"/>
                <a:gd name="T7" fmla="*/ 31 h 33"/>
                <a:gd name="T8" fmla="*/ 0 w 23"/>
                <a:gd name="T9" fmla="*/ 0 h 33"/>
                <a:gd name="T10" fmla="*/ 23 w 23"/>
                <a:gd name="T11" fmla="*/ 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33"/>
                <a:gd name="T20" fmla="*/ 23 w 23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33">
                  <a:moveTo>
                    <a:pt x="23" y="0"/>
                  </a:moveTo>
                  <a:lnTo>
                    <a:pt x="23" y="33"/>
                  </a:lnTo>
                  <a:lnTo>
                    <a:pt x="11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23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27" name="Rectangle 175"/>
            <p:cNvSpPr>
              <a:spLocks noChangeArrowheads="1"/>
            </p:cNvSpPr>
            <p:nvPr/>
          </p:nvSpPr>
          <p:spPr bwMode="auto">
            <a:xfrm>
              <a:off x="2897" y="2934"/>
              <a:ext cx="23" cy="3"/>
            </a:xfrm>
            <a:prstGeom prst="rect">
              <a:avLst/>
            </a:prstGeom>
            <a:solidFill>
              <a:srgbClr val="C0A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28" name="Rectangle 176"/>
            <p:cNvSpPr>
              <a:spLocks noChangeArrowheads="1"/>
            </p:cNvSpPr>
            <p:nvPr/>
          </p:nvSpPr>
          <p:spPr bwMode="auto">
            <a:xfrm>
              <a:off x="2897" y="2934"/>
              <a:ext cx="23" cy="3"/>
            </a:xfrm>
            <a:prstGeom prst="rect">
              <a:avLst/>
            </a:prstGeom>
            <a:noFill/>
            <a:ln w="0">
              <a:solidFill>
                <a:srgbClr val="24211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29" name="Freeform 177"/>
            <p:cNvSpPr>
              <a:spLocks/>
            </p:cNvSpPr>
            <p:nvPr/>
          </p:nvSpPr>
          <p:spPr bwMode="auto">
            <a:xfrm>
              <a:off x="2893" y="2928"/>
              <a:ext cx="31" cy="6"/>
            </a:xfrm>
            <a:custGeom>
              <a:avLst/>
              <a:gdLst>
                <a:gd name="T0" fmla="*/ 31 w 31"/>
                <a:gd name="T1" fmla="*/ 0 h 6"/>
                <a:gd name="T2" fmla="*/ 27 w 31"/>
                <a:gd name="T3" fmla="*/ 6 h 6"/>
                <a:gd name="T4" fmla="*/ 4 w 31"/>
                <a:gd name="T5" fmla="*/ 6 h 6"/>
                <a:gd name="T6" fmla="*/ 0 w 31"/>
                <a:gd name="T7" fmla="*/ 0 h 6"/>
                <a:gd name="T8" fmla="*/ 31 w 31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6"/>
                <a:gd name="T17" fmla="*/ 31 w 31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6">
                  <a:moveTo>
                    <a:pt x="31" y="0"/>
                  </a:moveTo>
                  <a:lnTo>
                    <a:pt x="27" y="6"/>
                  </a:lnTo>
                  <a:lnTo>
                    <a:pt x="4" y="6"/>
                  </a:ln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C0A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30" name="Freeform 178"/>
            <p:cNvSpPr>
              <a:spLocks/>
            </p:cNvSpPr>
            <p:nvPr/>
          </p:nvSpPr>
          <p:spPr bwMode="auto">
            <a:xfrm>
              <a:off x="2893" y="2928"/>
              <a:ext cx="31" cy="6"/>
            </a:xfrm>
            <a:custGeom>
              <a:avLst/>
              <a:gdLst>
                <a:gd name="T0" fmla="*/ 31 w 31"/>
                <a:gd name="T1" fmla="*/ 0 h 6"/>
                <a:gd name="T2" fmla="*/ 27 w 31"/>
                <a:gd name="T3" fmla="*/ 6 h 6"/>
                <a:gd name="T4" fmla="*/ 4 w 31"/>
                <a:gd name="T5" fmla="*/ 6 h 6"/>
                <a:gd name="T6" fmla="*/ 0 w 31"/>
                <a:gd name="T7" fmla="*/ 0 h 6"/>
                <a:gd name="T8" fmla="*/ 31 w 31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6"/>
                <a:gd name="T17" fmla="*/ 31 w 31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6">
                  <a:moveTo>
                    <a:pt x="31" y="0"/>
                  </a:moveTo>
                  <a:lnTo>
                    <a:pt x="27" y="6"/>
                  </a:lnTo>
                  <a:lnTo>
                    <a:pt x="4" y="6"/>
                  </a:lnTo>
                  <a:lnTo>
                    <a:pt x="0" y="0"/>
                  </a:lnTo>
                  <a:lnTo>
                    <a:pt x="31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31" name="Rectangle 179"/>
            <p:cNvSpPr>
              <a:spLocks noChangeArrowheads="1"/>
            </p:cNvSpPr>
            <p:nvPr/>
          </p:nvSpPr>
          <p:spPr bwMode="auto">
            <a:xfrm>
              <a:off x="2891" y="2918"/>
              <a:ext cx="35" cy="10"/>
            </a:xfrm>
            <a:prstGeom prst="rect">
              <a:avLst/>
            </a:prstGeom>
            <a:solidFill>
              <a:srgbClr val="C0A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32" name="Rectangle 180"/>
            <p:cNvSpPr>
              <a:spLocks noChangeArrowheads="1"/>
            </p:cNvSpPr>
            <p:nvPr/>
          </p:nvSpPr>
          <p:spPr bwMode="auto">
            <a:xfrm>
              <a:off x="2891" y="2918"/>
              <a:ext cx="35" cy="10"/>
            </a:xfrm>
            <a:prstGeom prst="rect">
              <a:avLst/>
            </a:prstGeom>
            <a:noFill/>
            <a:ln w="0">
              <a:solidFill>
                <a:srgbClr val="24211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33" name="Rectangle 181"/>
            <p:cNvSpPr>
              <a:spLocks noChangeArrowheads="1"/>
            </p:cNvSpPr>
            <p:nvPr/>
          </p:nvSpPr>
          <p:spPr bwMode="auto">
            <a:xfrm>
              <a:off x="2659" y="3077"/>
              <a:ext cx="34" cy="10"/>
            </a:xfrm>
            <a:prstGeom prst="rect">
              <a:avLst/>
            </a:prstGeom>
            <a:solidFill>
              <a:srgbClr val="C0A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34" name="Rectangle 182"/>
            <p:cNvSpPr>
              <a:spLocks noChangeArrowheads="1"/>
            </p:cNvSpPr>
            <p:nvPr/>
          </p:nvSpPr>
          <p:spPr bwMode="auto">
            <a:xfrm>
              <a:off x="2659" y="3077"/>
              <a:ext cx="34" cy="10"/>
            </a:xfrm>
            <a:prstGeom prst="rect">
              <a:avLst/>
            </a:prstGeom>
            <a:noFill/>
            <a:ln w="0">
              <a:solidFill>
                <a:srgbClr val="24211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35" name="Freeform 183"/>
            <p:cNvSpPr>
              <a:spLocks/>
            </p:cNvSpPr>
            <p:nvPr/>
          </p:nvSpPr>
          <p:spPr bwMode="auto">
            <a:xfrm>
              <a:off x="2663" y="3074"/>
              <a:ext cx="28" cy="3"/>
            </a:xfrm>
            <a:custGeom>
              <a:avLst/>
              <a:gdLst>
                <a:gd name="T0" fmla="*/ 3 w 28"/>
                <a:gd name="T1" fmla="*/ 0 h 3"/>
                <a:gd name="T2" fmla="*/ 0 w 28"/>
                <a:gd name="T3" fmla="*/ 3 h 3"/>
                <a:gd name="T4" fmla="*/ 28 w 28"/>
                <a:gd name="T5" fmla="*/ 3 h 3"/>
                <a:gd name="T6" fmla="*/ 25 w 28"/>
                <a:gd name="T7" fmla="*/ 0 h 3"/>
                <a:gd name="T8" fmla="*/ 3 w 28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"/>
                <a:gd name="T17" fmla="*/ 28 w 28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">
                  <a:moveTo>
                    <a:pt x="3" y="0"/>
                  </a:moveTo>
                  <a:lnTo>
                    <a:pt x="0" y="3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0A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36" name="Freeform 184"/>
            <p:cNvSpPr>
              <a:spLocks/>
            </p:cNvSpPr>
            <p:nvPr/>
          </p:nvSpPr>
          <p:spPr bwMode="auto">
            <a:xfrm>
              <a:off x="2663" y="3074"/>
              <a:ext cx="28" cy="3"/>
            </a:xfrm>
            <a:custGeom>
              <a:avLst/>
              <a:gdLst>
                <a:gd name="T0" fmla="*/ 3 w 28"/>
                <a:gd name="T1" fmla="*/ 0 h 3"/>
                <a:gd name="T2" fmla="*/ 0 w 28"/>
                <a:gd name="T3" fmla="*/ 3 h 3"/>
                <a:gd name="T4" fmla="*/ 28 w 28"/>
                <a:gd name="T5" fmla="*/ 3 h 3"/>
                <a:gd name="T6" fmla="*/ 25 w 28"/>
                <a:gd name="T7" fmla="*/ 0 h 3"/>
                <a:gd name="T8" fmla="*/ 3 w 28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"/>
                <a:gd name="T17" fmla="*/ 28 w 28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">
                  <a:moveTo>
                    <a:pt x="3" y="0"/>
                  </a:moveTo>
                  <a:lnTo>
                    <a:pt x="0" y="3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37" name="Freeform 185"/>
            <p:cNvSpPr>
              <a:spLocks/>
            </p:cNvSpPr>
            <p:nvPr/>
          </p:nvSpPr>
          <p:spPr bwMode="auto">
            <a:xfrm>
              <a:off x="2663" y="3070"/>
              <a:ext cx="28" cy="4"/>
            </a:xfrm>
            <a:custGeom>
              <a:avLst/>
              <a:gdLst>
                <a:gd name="T0" fmla="*/ 2 w 28"/>
                <a:gd name="T1" fmla="*/ 0 h 4"/>
                <a:gd name="T2" fmla="*/ 26 w 28"/>
                <a:gd name="T3" fmla="*/ 0 h 4"/>
                <a:gd name="T4" fmla="*/ 26 w 28"/>
                <a:gd name="T5" fmla="*/ 0 h 4"/>
                <a:gd name="T6" fmla="*/ 28 w 28"/>
                <a:gd name="T7" fmla="*/ 2 h 4"/>
                <a:gd name="T8" fmla="*/ 26 w 28"/>
                <a:gd name="T9" fmla="*/ 4 h 4"/>
                <a:gd name="T10" fmla="*/ 26 w 28"/>
                <a:gd name="T11" fmla="*/ 4 h 4"/>
                <a:gd name="T12" fmla="*/ 2 w 28"/>
                <a:gd name="T13" fmla="*/ 4 h 4"/>
                <a:gd name="T14" fmla="*/ 2 w 28"/>
                <a:gd name="T15" fmla="*/ 4 h 4"/>
                <a:gd name="T16" fmla="*/ 0 w 28"/>
                <a:gd name="T17" fmla="*/ 2 h 4"/>
                <a:gd name="T18" fmla="*/ 2 w 28"/>
                <a:gd name="T19" fmla="*/ 0 h 4"/>
                <a:gd name="T20" fmla="*/ 2 w 28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4"/>
                <a:gd name="T35" fmla="*/ 28 w 28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4">
                  <a:moveTo>
                    <a:pt x="2" y="0"/>
                  </a:moveTo>
                  <a:lnTo>
                    <a:pt x="26" y="0"/>
                  </a:lnTo>
                  <a:lnTo>
                    <a:pt x="28" y="2"/>
                  </a:lnTo>
                  <a:lnTo>
                    <a:pt x="26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0A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38" name="Freeform 186"/>
            <p:cNvSpPr>
              <a:spLocks/>
            </p:cNvSpPr>
            <p:nvPr/>
          </p:nvSpPr>
          <p:spPr bwMode="auto">
            <a:xfrm>
              <a:off x="2663" y="3070"/>
              <a:ext cx="28" cy="4"/>
            </a:xfrm>
            <a:custGeom>
              <a:avLst/>
              <a:gdLst>
                <a:gd name="T0" fmla="*/ 2 w 28"/>
                <a:gd name="T1" fmla="*/ 0 h 4"/>
                <a:gd name="T2" fmla="*/ 26 w 28"/>
                <a:gd name="T3" fmla="*/ 0 h 4"/>
                <a:gd name="T4" fmla="*/ 26 w 28"/>
                <a:gd name="T5" fmla="*/ 0 h 4"/>
                <a:gd name="T6" fmla="*/ 28 w 28"/>
                <a:gd name="T7" fmla="*/ 2 h 4"/>
                <a:gd name="T8" fmla="*/ 26 w 28"/>
                <a:gd name="T9" fmla="*/ 4 h 4"/>
                <a:gd name="T10" fmla="*/ 26 w 28"/>
                <a:gd name="T11" fmla="*/ 4 h 4"/>
                <a:gd name="T12" fmla="*/ 2 w 28"/>
                <a:gd name="T13" fmla="*/ 4 h 4"/>
                <a:gd name="T14" fmla="*/ 2 w 28"/>
                <a:gd name="T15" fmla="*/ 4 h 4"/>
                <a:gd name="T16" fmla="*/ 0 w 28"/>
                <a:gd name="T17" fmla="*/ 2 h 4"/>
                <a:gd name="T18" fmla="*/ 2 w 28"/>
                <a:gd name="T19" fmla="*/ 0 h 4"/>
                <a:gd name="T20" fmla="*/ 2 w 28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4"/>
                <a:gd name="T35" fmla="*/ 28 w 28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4">
                  <a:moveTo>
                    <a:pt x="2" y="0"/>
                  </a:moveTo>
                  <a:lnTo>
                    <a:pt x="26" y="0"/>
                  </a:lnTo>
                  <a:lnTo>
                    <a:pt x="28" y="2"/>
                  </a:lnTo>
                  <a:lnTo>
                    <a:pt x="26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39" name="Freeform 187"/>
            <p:cNvSpPr>
              <a:spLocks/>
            </p:cNvSpPr>
            <p:nvPr/>
          </p:nvSpPr>
          <p:spPr bwMode="auto">
            <a:xfrm>
              <a:off x="2665" y="3022"/>
              <a:ext cx="23" cy="48"/>
            </a:xfrm>
            <a:custGeom>
              <a:avLst/>
              <a:gdLst>
                <a:gd name="T0" fmla="*/ 23 w 23"/>
                <a:gd name="T1" fmla="*/ 0 h 48"/>
                <a:gd name="T2" fmla="*/ 23 w 23"/>
                <a:gd name="T3" fmla="*/ 48 h 48"/>
                <a:gd name="T4" fmla="*/ 0 w 23"/>
                <a:gd name="T5" fmla="*/ 48 h 48"/>
                <a:gd name="T6" fmla="*/ 0 w 23"/>
                <a:gd name="T7" fmla="*/ 11 h 48"/>
                <a:gd name="T8" fmla="*/ 11 w 23"/>
                <a:gd name="T9" fmla="*/ 6 h 48"/>
                <a:gd name="T10" fmla="*/ 23 w 23"/>
                <a:gd name="T11" fmla="*/ 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48"/>
                <a:gd name="T20" fmla="*/ 23 w 23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48">
                  <a:moveTo>
                    <a:pt x="23" y="0"/>
                  </a:moveTo>
                  <a:lnTo>
                    <a:pt x="23" y="48"/>
                  </a:lnTo>
                  <a:lnTo>
                    <a:pt x="0" y="48"/>
                  </a:lnTo>
                  <a:lnTo>
                    <a:pt x="0" y="11"/>
                  </a:lnTo>
                  <a:lnTo>
                    <a:pt x="11" y="6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40" name="Freeform 188"/>
            <p:cNvSpPr>
              <a:spLocks/>
            </p:cNvSpPr>
            <p:nvPr/>
          </p:nvSpPr>
          <p:spPr bwMode="auto">
            <a:xfrm>
              <a:off x="2665" y="3022"/>
              <a:ext cx="23" cy="48"/>
            </a:xfrm>
            <a:custGeom>
              <a:avLst/>
              <a:gdLst>
                <a:gd name="T0" fmla="*/ 23 w 23"/>
                <a:gd name="T1" fmla="*/ 0 h 48"/>
                <a:gd name="T2" fmla="*/ 23 w 23"/>
                <a:gd name="T3" fmla="*/ 48 h 48"/>
                <a:gd name="T4" fmla="*/ 0 w 23"/>
                <a:gd name="T5" fmla="*/ 48 h 48"/>
                <a:gd name="T6" fmla="*/ 0 w 23"/>
                <a:gd name="T7" fmla="*/ 11 h 48"/>
                <a:gd name="T8" fmla="*/ 11 w 23"/>
                <a:gd name="T9" fmla="*/ 6 h 48"/>
                <a:gd name="T10" fmla="*/ 23 w 23"/>
                <a:gd name="T11" fmla="*/ 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48"/>
                <a:gd name="T20" fmla="*/ 23 w 23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48">
                  <a:moveTo>
                    <a:pt x="23" y="0"/>
                  </a:moveTo>
                  <a:lnTo>
                    <a:pt x="23" y="48"/>
                  </a:lnTo>
                  <a:lnTo>
                    <a:pt x="0" y="48"/>
                  </a:lnTo>
                  <a:lnTo>
                    <a:pt x="0" y="11"/>
                  </a:lnTo>
                  <a:lnTo>
                    <a:pt x="11" y="6"/>
                  </a:lnTo>
                  <a:lnTo>
                    <a:pt x="23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41" name="Freeform 189"/>
            <p:cNvSpPr>
              <a:spLocks/>
            </p:cNvSpPr>
            <p:nvPr/>
          </p:nvSpPr>
          <p:spPr bwMode="auto">
            <a:xfrm>
              <a:off x="2665" y="2983"/>
              <a:ext cx="23" cy="37"/>
            </a:xfrm>
            <a:custGeom>
              <a:avLst/>
              <a:gdLst>
                <a:gd name="T0" fmla="*/ 0 w 23"/>
                <a:gd name="T1" fmla="*/ 6 h 37"/>
                <a:gd name="T2" fmla="*/ 0 w 23"/>
                <a:gd name="T3" fmla="*/ 37 h 37"/>
                <a:gd name="T4" fmla="*/ 11 w 23"/>
                <a:gd name="T5" fmla="*/ 29 h 37"/>
                <a:gd name="T6" fmla="*/ 23 w 23"/>
                <a:gd name="T7" fmla="*/ 23 h 37"/>
                <a:gd name="T8" fmla="*/ 23 w 23"/>
                <a:gd name="T9" fmla="*/ 0 h 37"/>
                <a:gd name="T10" fmla="*/ 11 w 23"/>
                <a:gd name="T11" fmla="*/ 2 h 37"/>
                <a:gd name="T12" fmla="*/ 0 w 23"/>
                <a:gd name="T13" fmla="*/ 6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37"/>
                <a:gd name="T23" fmla="*/ 23 w 23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37">
                  <a:moveTo>
                    <a:pt x="0" y="6"/>
                  </a:moveTo>
                  <a:lnTo>
                    <a:pt x="0" y="37"/>
                  </a:lnTo>
                  <a:lnTo>
                    <a:pt x="11" y="29"/>
                  </a:lnTo>
                  <a:lnTo>
                    <a:pt x="23" y="23"/>
                  </a:lnTo>
                  <a:lnTo>
                    <a:pt x="23" y="0"/>
                  </a:lnTo>
                  <a:lnTo>
                    <a:pt x="11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42" name="Freeform 190"/>
            <p:cNvSpPr>
              <a:spLocks/>
            </p:cNvSpPr>
            <p:nvPr/>
          </p:nvSpPr>
          <p:spPr bwMode="auto">
            <a:xfrm>
              <a:off x="2665" y="2983"/>
              <a:ext cx="23" cy="37"/>
            </a:xfrm>
            <a:custGeom>
              <a:avLst/>
              <a:gdLst>
                <a:gd name="T0" fmla="*/ 0 w 23"/>
                <a:gd name="T1" fmla="*/ 6 h 37"/>
                <a:gd name="T2" fmla="*/ 0 w 23"/>
                <a:gd name="T3" fmla="*/ 37 h 37"/>
                <a:gd name="T4" fmla="*/ 11 w 23"/>
                <a:gd name="T5" fmla="*/ 29 h 37"/>
                <a:gd name="T6" fmla="*/ 23 w 23"/>
                <a:gd name="T7" fmla="*/ 23 h 37"/>
                <a:gd name="T8" fmla="*/ 23 w 23"/>
                <a:gd name="T9" fmla="*/ 0 h 37"/>
                <a:gd name="T10" fmla="*/ 11 w 23"/>
                <a:gd name="T11" fmla="*/ 2 h 37"/>
                <a:gd name="T12" fmla="*/ 0 w 23"/>
                <a:gd name="T13" fmla="*/ 6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37"/>
                <a:gd name="T23" fmla="*/ 23 w 23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37">
                  <a:moveTo>
                    <a:pt x="0" y="6"/>
                  </a:moveTo>
                  <a:lnTo>
                    <a:pt x="0" y="37"/>
                  </a:lnTo>
                  <a:lnTo>
                    <a:pt x="11" y="29"/>
                  </a:lnTo>
                  <a:lnTo>
                    <a:pt x="23" y="23"/>
                  </a:lnTo>
                  <a:lnTo>
                    <a:pt x="23" y="0"/>
                  </a:lnTo>
                  <a:lnTo>
                    <a:pt x="11" y="2"/>
                  </a:ln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43" name="Freeform 191"/>
            <p:cNvSpPr>
              <a:spLocks/>
            </p:cNvSpPr>
            <p:nvPr/>
          </p:nvSpPr>
          <p:spPr bwMode="auto">
            <a:xfrm>
              <a:off x="2665" y="2937"/>
              <a:ext cx="23" cy="33"/>
            </a:xfrm>
            <a:custGeom>
              <a:avLst/>
              <a:gdLst>
                <a:gd name="T0" fmla="*/ 0 w 23"/>
                <a:gd name="T1" fmla="*/ 0 h 33"/>
                <a:gd name="T2" fmla="*/ 0 w 23"/>
                <a:gd name="T3" fmla="*/ 33 h 33"/>
                <a:gd name="T4" fmla="*/ 11 w 23"/>
                <a:gd name="T5" fmla="*/ 31 h 33"/>
                <a:gd name="T6" fmla="*/ 23 w 23"/>
                <a:gd name="T7" fmla="*/ 31 h 33"/>
                <a:gd name="T8" fmla="*/ 23 w 23"/>
                <a:gd name="T9" fmla="*/ 0 h 33"/>
                <a:gd name="T10" fmla="*/ 0 w 23"/>
                <a:gd name="T11" fmla="*/ 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33"/>
                <a:gd name="T20" fmla="*/ 23 w 23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33">
                  <a:moveTo>
                    <a:pt x="0" y="0"/>
                  </a:moveTo>
                  <a:lnTo>
                    <a:pt x="0" y="33"/>
                  </a:lnTo>
                  <a:lnTo>
                    <a:pt x="11" y="31"/>
                  </a:lnTo>
                  <a:lnTo>
                    <a:pt x="23" y="31"/>
                  </a:lnTo>
                  <a:lnTo>
                    <a:pt x="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44" name="Freeform 192"/>
            <p:cNvSpPr>
              <a:spLocks/>
            </p:cNvSpPr>
            <p:nvPr/>
          </p:nvSpPr>
          <p:spPr bwMode="auto">
            <a:xfrm>
              <a:off x="2665" y="2937"/>
              <a:ext cx="23" cy="33"/>
            </a:xfrm>
            <a:custGeom>
              <a:avLst/>
              <a:gdLst>
                <a:gd name="T0" fmla="*/ 0 w 23"/>
                <a:gd name="T1" fmla="*/ 0 h 33"/>
                <a:gd name="T2" fmla="*/ 0 w 23"/>
                <a:gd name="T3" fmla="*/ 33 h 33"/>
                <a:gd name="T4" fmla="*/ 11 w 23"/>
                <a:gd name="T5" fmla="*/ 31 h 33"/>
                <a:gd name="T6" fmla="*/ 23 w 23"/>
                <a:gd name="T7" fmla="*/ 31 h 33"/>
                <a:gd name="T8" fmla="*/ 23 w 23"/>
                <a:gd name="T9" fmla="*/ 0 h 33"/>
                <a:gd name="T10" fmla="*/ 0 w 23"/>
                <a:gd name="T11" fmla="*/ 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33"/>
                <a:gd name="T20" fmla="*/ 23 w 23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33">
                  <a:moveTo>
                    <a:pt x="0" y="0"/>
                  </a:moveTo>
                  <a:lnTo>
                    <a:pt x="0" y="33"/>
                  </a:lnTo>
                  <a:lnTo>
                    <a:pt x="11" y="31"/>
                  </a:lnTo>
                  <a:lnTo>
                    <a:pt x="23" y="31"/>
                  </a:ln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45" name="Rectangle 193"/>
            <p:cNvSpPr>
              <a:spLocks noChangeArrowheads="1"/>
            </p:cNvSpPr>
            <p:nvPr/>
          </p:nvSpPr>
          <p:spPr bwMode="auto">
            <a:xfrm>
              <a:off x="2665" y="2934"/>
              <a:ext cx="23" cy="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46" name="Rectangle 194"/>
            <p:cNvSpPr>
              <a:spLocks noChangeArrowheads="1"/>
            </p:cNvSpPr>
            <p:nvPr/>
          </p:nvSpPr>
          <p:spPr bwMode="auto">
            <a:xfrm>
              <a:off x="2665" y="2934"/>
              <a:ext cx="23" cy="3"/>
            </a:xfrm>
            <a:prstGeom prst="rect">
              <a:avLst/>
            </a:prstGeom>
            <a:noFill/>
            <a:ln w="0">
              <a:solidFill>
                <a:srgbClr val="24211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47" name="Freeform 195"/>
            <p:cNvSpPr>
              <a:spLocks/>
            </p:cNvSpPr>
            <p:nvPr/>
          </p:nvSpPr>
          <p:spPr bwMode="auto">
            <a:xfrm>
              <a:off x="2663" y="2928"/>
              <a:ext cx="30" cy="6"/>
            </a:xfrm>
            <a:custGeom>
              <a:avLst/>
              <a:gdLst>
                <a:gd name="T0" fmla="*/ 0 w 30"/>
                <a:gd name="T1" fmla="*/ 0 h 6"/>
                <a:gd name="T2" fmla="*/ 3 w 30"/>
                <a:gd name="T3" fmla="*/ 6 h 6"/>
                <a:gd name="T4" fmla="*/ 25 w 30"/>
                <a:gd name="T5" fmla="*/ 6 h 6"/>
                <a:gd name="T6" fmla="*/ 30 w 30"/>
                <a:gd name="T7" fmla="*/ 0 h 6"/>
                <a:gd name="T8" fmla="*/ 0 w 30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6"/>
                <a:gd name="T17" fmla="*/ 30 w 30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6">
                  <a:moveTo>
                    <a:pt x="0" y="0"/>
                  </a:moveTo>
                  <a:lnTo>
                    <a:pt x="3" y="6"/>
                  </a:lnTo>
                  <a:lnTo>
                    <a:pt x="25" y="6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A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48" name="Freeform 196"/>
            <p:cNvSpPr>
              <a:spLocks/>
            </p:cNvSpPr>
            <p:nvPr/>
          </p:nvSpPr>
          <p:spPr bwMode="auto">
            <a:xfrm>
              <a:off x="2663" y="2928"/>
              <a:ext cx="30" cy="6"/>
            </a:xfrm>
            <a:custGeom>
              <a:avLst/>
              <a:gdLst>
                <a:gd name="T0" fmla="*/ 0 w 30"/>
                <a:gd name="T1" fmla="*/ 0 h 6"/>
                <a:gd name="T2" fmla="*/ 3 w 30"/>
                <a:gd name="T3" fmla="*/ 6 h 6"/>
                <a:gd name="T4" fmla="*/ 25 w 30"/>
                <a:gd name="T5" fmla="*/ 6 h 6"/>
                <a:gd name="T6" fmla="*/ 30 w 30"/>
                <a:gd name="T7" fmla="*/ 0 h 6"/>
                <a:gd name="T8" fmla="*/ 0 w 30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6"/>
                <a:gd name="T17" fmla="*/ 30 w 30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6">
                  <a:moveTo>
                    <a:pt x="0" y="0"/>
                  </a:moveTo>
                  <a:lnTo>
                    <a:pt x="3" y="6"/>
                  </a:lnTo>
                  <a:lnTo>
                    <a:pt x="25" y="6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49" name="Rectangle 197"/>
            <p:cNvSpPr>
              <a:spLocks noChangeArrowheads="1"/>
            </p:cNvSpPr>
            <p:nvPr/>
          </p:nvSpPr>
          <p:spPr bwMode="auto">
            <a:xfrm>
              <a:off x="2661" y="2918"/>
              <a:ext cx="32" cy="10"/>
            </a:xfrm>
            <a:prstGeom prst="rect">
              <a:avLst/>
            </a:prstGeom>
            <a:solidFill>
              <a:srgbClr val="C0A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50" name="Rectangle 198"/>
            <p:cNvSpPr>
              <a:spLocks noChangeArrowheads="1"/>
            </p:cNvSpPr>
            <p:nvPr/>
          </p:nvSpPr>
          <p:spPr bwMode="auto">
            <a:xfrm>
              <a:off x="2661" y="2918"/>
              <a:ext cx="32" cy="10"/>
            </a:xfrm>
            <a:prstGeom prst="rect">
              <a:avLst/>
            </a:prstGeom>
            <a:noFill/>
            <a:ln w="0">
              <a:solidFill>
                <a:srgbClr val="24211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51" name="Line 199"/>
            <p:cNvSpPr>
              <a:spLocks noChangeShapeType="1"/>
            </p:cNvSpPr>
            <p:nvPr/>
          </p:nvSpPr>
          <p:spPr bwMode="auto">
            <a:xfrm>
              <a:off x="2686" y="2937"/>
              <a:ext cx="1" cy="3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52" name="Line 200"/>
            <p:cNvSpPr>
              <a:spLocks noChangeShapeType="1"/>
            </p:cNvSpPr>
            <p:nvPr/>
          </p:nvSpPr>
          <p:spPr bwMode="auto">
            <a:xfrm>
              <a:off x="2688" y="2937"/>
              <a:ext cx="1" cy="3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53" name="Line 201"/>
            <p:cNvSpPr>
              <a:spLocks noChangeShapeType="1"/>
            </p:cNvSpPr>
            <p:nvPr/>
          </p:nvSpPr>
          <p:spPr bwMode="auto">
            <a:xfrm>
              <a:off x="2916" y="2937"/>
              <a:ext cx="1" cy="3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54" name="Line 202"/>
            <p:cNvSpPr>
              <a:spLocks noChangeShapeType="1"/>
            </p:cNvSpPr>
            <p:nvPr/>
          </p:nvSpPr>
          <p:spPr bwMode="auto">
            <a:xfrm>
              <a:off x="2918" y="2937"/>
              <a:ext cx="1" cy="3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55" name="Line 203"/>
            <p:cNvSpPr>
              <a:spLocks noChangeShapeType="1"/>
            </p:cNvSpPr>
            <p:nvPr/>
          </p:nvSpPr>
          <p:spPr bwMode="auto">
            <a:xfrm>
              <a:off x="2686" y="2983"/>
              <a:ext cx="1" cy="25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56" name="Line 204"/>
            <p:cNvSpPr>
              <a:spLocks noChangeShapeType="1"/>
            </p:cNvSpPr>
            <p:nvPr/>
          </p:nvSpPr>
          <p:spPr bwMode="auto">
            <a:xfrm>
              <a:off x="2688" y="2983"/>
              <a:ext cx="1" cy="25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57" name="Line 205"/>
            <p:cNvSpPr>
              <a:spLocks noChangeShapeType="1"/>
            </p:cNvSpPr>
            <p:nvPr/>
          </p:nvSpPr>
          <p:spPr bwMode="auto">
            <a:xfrm>
              <a:off x="2916" y="2983"/>
              <a:ext cx="1" cy="25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58" name="Line 206"/>
            <p:cNvSpPr>
              <a:spLocks noChangeShapeType="1"/>
            </p:cNvSpPr>
            <p:nvPr/>
          </p:nvSpPr>
          <p:spPr bwMode="auto">
            <a:xfrm>
              <a:off x="2918" y="2983"/>
              <a:ext cx="1" cy="25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59" name="Line 207"/>
            <p:cNvSpPr>
              <a:spLocks noChangeShapeType="1"/>
            </p:cNvSpPr>
            <p:nvPr/>
          </p:nvSpPr>
          <p:spPr bwMode="auto">
            <a:xfrm>
              <a:off x="2686" y="3024"/>
              <a:ext cx="1" cy="46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60" name="Line 208"/>
            <p:cNvSpPr>
              <a:spLocks noChangeShapeType="1"/>
            </p:cNvSpPr>
            <p:nvPr/>
          </p:nvSpPr>
          <p:spPr bwMode="auto">
            <a:xfrm>
              <a:off x="2688" y="3024"/>
              <a:ext cx="1" cy="46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61" name="Line 209"/>
            <p:cNvSpPr>
              <a:spLocks noChangeShapeType="1"/>
            </p:cNvSpPr>
            <p:nvPr/>
          </p:nvSpPr>
          <p:spPr bwMode="auto">
            <a:xfrm>
              <a:off x="2916" y="3024"/>
              <a:ext cx="1" cy="46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62" name="Line 210"/>
            <p:cNvSpPr>
              <a:spLocks noChangeShapeType="1"/>
            </p:cNvSpPr>
            <p:nvPr/>
          </p:nvSpPr>
          <p:spPr bwMode="auto">
            <a:xfrm>
              <a:off x="2918" y="3024"/>
              <a:ext cx="1" cy="46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63" name="Freeform 211"/>
            <p:cNvSpPr>
              <a:spLocks/>
            </p:cNvSpPr>
            <p:nvPr/>
          </p:nvSpPr>
          <p:spPr bwMode="auto">
            <a:xfrm>
              <a:off x="2872" y="2968"/>
              <a:ext cx="67" cy="29"/>
            </a:xfrm>
            <a:custGeom>
              <a:avLst/>
              <a:gdLst>
                <a:gd name="T0" fmla="*/ 0 w 67"/>
                <a:gd name="T1" fmla="*/ 19 h 29"/>
                <a:gd name="T2" fmla="*/ 0 w 67"/>
                <a:gd name="T3" fmla="*/ 2 h 29"/>
                <a:gd name="T4" fmla="*/ 8 w 67"/>
                <a:gd name="T5" fmla="*/ 0 h 29"/>
                <a:gd name="T6" fmla="*/ 17 w 67"/>
                <a:gd name="T7" fmla="*/ 0 h 29"/>
                <a:gd name="T8" fmla="*/ 25 w 67"/>
                <a:gd name="T9" fmla="*/ 0 h 29"/>
                <a:gd name="T10" fmla="*/ 34 w 67"/>
                <a:gd name="T11" fmla="*/ 0 h 29"/>
                <a:gd name="T12" fmla="*/ 44 w 67"/>
                <a:gd name="T13" fmla="*/ 2 h 29"/>
                <a:gd name="T14" fmla="*/ 52 w 67"/>
                <a:gd name="T15" fmla="*/ 4 h 29"/>
                <a:gd name="T16" fmla="*/ 59 w 67"/>
                <a:gd name="T17" fmla="*/ 8 h 29"/>
                <a:gd name="T18" fmla="*/ 67 w 67"/>
                <a:gd name="T19" fmla="*/ 14 h 29"/>
                <a:gd name="T20" fmla="*/ 65 w 67"/>
                <a:gd name="T21" fmla="*/ 21 h 29"/>
                <a:gd name="T22" fmla="*/ 61 w 67"/>
                <a:gd name="T23" fmla="*/ 29 h 29"/>
                <a:gd name="T24" fmla="*/ 55 w 67"/>
                <a:gd name="T25" fmla="*/ 23 h 29"/>
                <a:gd name="T26" fmla="*/ 50 w 67"/>
                <a:gd name="T27" fmla="*/ 19 h 29"/>
                <a:gd name="T28" fmla="*/ 42 w 67"/>
                <a:gd name="T29" fmla="*/ 17 h 29"/>
                <a:gd name="T30" fmla="*/ 34 w 67"/>
                <a:gd name="T31" fmla="*/ 15 h 29"/>
                <a:gd name="T32" fmla="*/ 25 w 67"/>
                <a:gd name="T33" fmla="*/ 14 h 29"/>
                <a:gd name="T34" fmla="*/ 15 w 67"/>
                <a:gd name="T35" fmla="*/ 14 h 29"/>
                <a:gd name="T36" fmla="*/ 8 w 67"/>
                <a:gd name="T37" fmla="*/ 15 h 29"/>
                <a:gd name="T38" fmla="*/ 0 w 67"/>
                <a:gd name="T39" fmla="*/ 19 h 2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7"/>
                <a:gd name="T61" fmla="*/ 0 h 29"/>
                <a:gd name="T62" fmla="*/ 67 w 67"/>
                <a:gd name="T63" fmla="*/ 29 h 2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7" h="29">
                  <a:moveTo>
                    <a:pt x="0" y="19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4" y="2"/>
                  </a:lnTo>
                  <a:lnTo>
                    <a:pt x="52" y="4"/>
                  </a:lnTo>
                  <a:lnTo>
                    <a:pt x="59" y="8"/>
                  </a:lnTo>
                  <a:lnTo>
                    <a:pt x="67" y="14"/>
                  </a:lnTo>
                  <a:lnTo>
                    <a:pt x="65" y="21"/>
                  </a:lnTo>
                  <a:lnTo>
                    <a:pt x="61" y="29"/>
                  </a:lnTo>
                  <a:lnTo>
                    <a:pt x="55" y="23"/>
                  </a:lnTo>
                  <a:lnTo>
                    <a:pt x="50" y="19"/>
                  </a:lnTo>
                  <a:lnTo>
                    <a:pt x="42" y="17"/>
                  </a:lnTo>
                  <a:lnTo>
                    <a:pt x="34" y="15"/>
                  </a:lnTo>
                  <a:lnTo>
                    <a:pt x="25" y="14"/>
                  </a:lnTo>
                  <a:lnTo>
                    <a:pt x="15" y="14"/>
                  </a:lnTo>
                  <a:lnTo>
                    <a:pt x="8" y="15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64" name="Freeform 212"/>
            <p:cNvSpPr>
              <a:spLocks/>
            </p:cNvSpPr>
            <p:nvPr/>
          </p:nvSpPr>
          <p:spPr bwMode="auto">
            <a:xfrm>
              <a:off x="2872" y="2968"/>
              <a:ext cx="67" cy="29"/>
            </a:xfrm>
            <a:custGeom>
              <a:avLst/>
              <a:gdLst>
                <a:gd name="T0" fmla="*/ 0 w 67"/>
                <a:gd name="T1" fmla="*/ 19 h 29"/>
                <a:gd name="T2" fmla="*/ 0 w 67"/>
                <a:gd name="T3" fmla="*/ 2 h 29"/>
                <a:gd name="T4" fmla="*/ 8 w 67"/>
                <a:gd name="T5" fmla="*/ 0 h 29"/>
                <a:gd name="T6" fmla="*/ 17 w 67"/>
                <a:gd name="T7" fmla="*/ 0 h 29"/>
                <a:gd name="T8" fmla="*/ 25 w 67"/>
                <a:gd name="T9" fmla="*/ 0 h 29"/>
                <a:gd name="T10" fmla="*/ 34 w 67"/>
                <a:gd name="T11" fmla="*/ 0 h 29"/>
                <a:gd name="T12" fmla="*/ 44 w 67"/>
                <a:gd name="T13" fmla="*/ 2 h 29"/>
                <a:gd name="T14" fmla="*/ 52 w 67"/>
                <a:gd name="T15" fmla="*/ 4 h 29"/>
                <a:gd name="T16" fmla="*/ 59 w 67"/>
                <a:gd name="T17" fmla="*/ 8 h 29"/>
                <a:gd name="T18" fmla="*/ 67 w 67"/>
                <a:gd name="T19" fmla="*/ 14 h 29"/>
                <a:gd name="T20" fmla="*/ 65 w 67"/>
                <a:gd name="T21" fmla="*/ 21 h 29"/>
                <a:gd name="T22" fmla="*/ 61 w 67"/>
                <a:gd name="T23" fmla="*/ 29 h 29"/>
                <a:gd name="T24" fmla="*/ 55 w 67"/>
                <a:gd name="T25" fmla="*/ 23 h 29"/>
                <a:gd name="T26" fmla="*/ 50 w 67"/>
                <a:gd name="T27" fmla="*/ 19 h 29"/>
                <a:gd name="T28" fmla="*/ 42 w 67"/>
                <a:gd name="T29" fmla="*/ 17 h 29"/>
                <a:gd name="T30" fmla="*/ 34 w 67"/>
                <a:gd name="T31" fmla="*/ 15 h 29"/>
                <a:gd name="T32" fmla="*/ 25 w 67"/>
                <a:gd name="T33" fmla="*/ 14 h 29"/>
                <a:gd name="T34" fmla="*/ 15 w 67"/>
                <a:gd name="T35" fmla="*/ 14 h 29"/>
                <a:gd name="T36" fmla="*/ 8 w 67"/>
                <a:gd name="T37" fmla="*/ 15 h 29"/>
                <a:gd name="T38" fmla="*/ 0 w 67"/>
                <a:gd name="T39" fmla="*/ 19 h 2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7"/>
                <a:gd name="T61" fmla="*/ 0 h 29"/>
                <a:gd name="T62" fmla="*/ 67 w 67"/>
                <a:gd name="T63" fmla="*/ 29 h 2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7" h="29">
                  <a:moveTo>
                    <a:pt x="0" y="19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4" y="2"/>
                  </a:lnTo>
                  <a:lnTo>
                    <a:pt x="52" y="4"/>
                  </a:lnTo>
                  <a:lnTo>
                    <a:pt x="59" y="8"/>
                  </a:lnTo>
                  <a:lnTo>
                    <a:pt x="67" y="14"/>
                  </a:lnTo>
                  <a:lnTo>
                    <a:pt x="65" y="21"/>
                  </a:lnTo>
                  <a:lnTo>
                    <a:pt x="61" y="29"/>
                  </a:lnTo>
                  <a:lnTo>
                    <a:pt x="55" y="23"/>
                  </a:lnTo>
                  <a:lnTo>
                    <a:pt x="50" y="19"/>
                  </a:lnTo>
                  <a:lnTo>
                    <a:pt x="42" y="17"/>
                  </a:lnTo>
                  <a:lnTo>
                    <a:pt x="34" y="15"/>
                  </a:lnTo>
                  <a:lnTo>
                    <a:pt x="25" y="14"/>
                  </a:lnTo>
                  <a:lnTo>
                    <a:pt x="15" y="14"/>
                  </a:lnTo>
                  <a:lnTo>
                    <a:pt x="8" y="15"/>
                  </a:lnTo>
                  <a:lnTo>
                    <a:pt x="0" y="19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65" name="Freeform 213"/>
            <p:cNvSpPr>
              <a:spLocks/>
            </p:cNvSpPr>
            <p:nvPr/>
          </p:nvSpPr>
          <p:spPr bwMode="auto">
            <a:xfrm>
              <a:off x="2922" y="2997"/>
              <a:ext cx="9" cy="8"/>
            </a:xfrm>
            <a:custGeom>
              <a:avLst/>
              <a:gdLst>
                <a:gd name="T0" fmla="*/ 9 w 9"/>
                <a:gd name="T1" fmla="*/ 0 h 8"/>
                <a:gd name="T2" fmla="*/ 5 w 9"/>
                <a:gd name="T3" fmla="*/ 6 h 8"/>
                <a:gd name="T4" fmla="*/ 0 w 9"/>
                <a:gd name="T5" fmla="*/ 8 h 8"/>
                <a:gd name="T6" fmla="*/ 0 60000 65536"/>
                <a:gd name="T7" fmla="*/ 0 60000 65536"/>
                <a:gd name="T8" fmla="*/ 0 60000 65536"/>
                <a:gd name="T9" fmla="*/ 0 w 9"/>
                <a:gd name="T10" fmla="*/ 0 h 8"/>
                <a:gd name="T11" fmla="*/ 9 w 9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8">
                  <a:moveTo>
                    <a:pt x="9" y="0"/>
                  </a:moveTo>
                  <a:lnTo>
                    <a:pt x="5" y="6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66" name="Freeform 214"/>
            <p:cNvSpPr>
              <a:spLocks/>
            </p:cNvSpPr>
            <p:nvPr/>
          </p:nvSpPr>
          <p:spPr bwMode="auto">
            <a:xfrm>
              <a:off x="2887" y="2993"/>
              <a:ext cx="48" cy="48"/>
            </a:xfrm>
            <a:custGeom>
              <a:avLst/>
              <a:gdLst>
                <a:gd name="T0" fmla="*/ 10 w 48"/>
                <a:gd name="T1" fmla="*/ 0 h 48"/>
                <a:gd name="T2" fmla="*/ 4 w 48"/>
                <a:gd name="T3" fmla="*/ 2 h 48"/>
                <a:gd name="T4" fmla="*/ 2 w 48"/>
                <a:gd name="T5" fmla="*/ 6 h 48"/>
                <a:gd name="T6" fmla="*/ 10 w 48"/>
                <a:gd name="T7" fmla="*/ 13 h 48"/>
                <a:gd name="T8" fmla="*/ 21 w 48"/>
                <a:gd name="T9" fmla="*/ 19 h 48"/>
                <a:gd name="T10" fmla="*/ 35 w 48"/>
                <a:gd name="T11" fmla="*/ 27 h 48"/>
                <a:gd name="T12" fmla="*/ 48 w 48"/>
                <a:gd name="T13" fmla="*/ 33 h 48"/>
                <a:gd name="T14" fmla="*/ 48 w 48"/>
                <a:gd name="T15" fmla="*/ 38 h 48"/>
                <a:gd name="T16" fmla="*/ 48 w 48"/>
                <a:gd name="T17" fmla="*/ 42 h 48"/>
                <a:gd name="T18" fmla="*/ 48 w 48"/>
                <a:gd name="T19" fmla="*/ 46 h 48"/>
                <a:gd name="T20" fmla="*/ 46 w 48"/>
                <a:gd name="T21" fmla="*/ 48 h 48"/>
                <a:gd name="T22" fmla="*/ 19 w 48"/>
                <a:gd name="T23" fmla="*/ 33 h 48"/>
                <a:gd name="T24" fmla="*/ 0 w 48"/>
                <a:gd name="T25" fmla="*/ 19 h 48"/>
                <a:gd name="T26" fmla="*/ 0 w 48"/>
                <a:gd name="T27" fmla="*/ 13 h 48"/>
                <a:gd name="T28" fmla="*/ 2 w 48"/>
                <a:gd name="T29" fmla="*/ 6 h 48"/>
                <a:gd name="T30" fmla="*/ 4 w 48"/>
                <a:gd name="T31" fmla="*/ 2 h 48"/>
                <a:gd name="T32" fmla="*/ 10 w 48"/>
                <a:gd name="T33" fmla="*/ 0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8"/>
                <a:gd name="T53" fmla="*/ 48 w 48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8">
                  <a:moveTo>
                    <a:pt x="10" y="0"/>
                  </a:moveTo>
                  <a:lnTo>
                    <a:pt x="4" y="2"/>
                  </a:lnTo>
                  <a:lnTo>
                    <a:pt x="2" y="6"/>
                  </a:lnTo>
                  <a:lnTo>
                    <a:pt x="10" y="13"/>
                  </a:lnTo>
                  <a:lnTo>
                    <a:pt x="21" y="19"/>
                  </a:lnTo>
                  <a:lnTo>
                    <a:pt x="35" y="27"/>
                  </a:lnTo>
                  <a:lnTo>
                    <a:pt x="48" y="33"/>
                  </a:lnTo>
                  <a:lnTo>
                    <a:pt x="48" y="38"/>
                  </a:lnTo>
                  <a:lnTo>
                    <a:pt x="48" y="42"/>
                  </a:lnTo>
                  <a:lnTo>
                    <a:pt x="48" y="46"/>
                  </a:lnTo>
                  <a:lnTo>
                    <a:pt x="46" y="48"/>
                  </a:lnTo>
                  <a:lnTo>
                    <a:pt x="19" y="33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2" y="6"/>
                  </a:lnTo>
                  <a:lnTo>
                    <a:pt x="4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67" name="Freeform 215"/>
            <p:cNvSpPr>
              <a:spLocks/>
            </p:cNvSpPr>
            <p:nvPr/>
          </p:nvSpPr>
          <p:spPr bwMode="auto">
            <a:xfrm>
              <a:off x="2887" y="2993"/>
              <a:ext cx="48" cy="48"/>
            </a:xfrm>
            <a:custGeom>
              <a:avLst/>
              <a:gdLst>
                <a:gd name="T0" fmla="*/ 10 w 48"/>
                <a:gd name="T1" fmla="*/ 0 h 48"/>
                <a:gd name="T2" fmla="*/ 4 w 48"/>
                <a:gd name="T3" fmla="*/ 2 h 48"/>
                <a:gd name="T4" fmla="*/ 2 w 48"/>
                <a:gd name="T5" fmla="*/ 6 h 48"/>
                <a:gd name="T6" fmla="*/ 10 w 48"/>
                <a:gd name="T7" fmla="*/ 13 h 48"/>
                <a:gd name="T8" fmla="*/ 21 w 48"/>
                <a:gd name="T9" fmla="*/ 19 h 48"/>
                <a:gd name="T10" fmla="*/ 35 w 48"/>
                <a:gd name="T11" fmla="*/ 27 h 48"/>
                <a:gd name="T12" fmla="*/ 48 w 48"/>
                <a:gd name="T13" fmla="*/ 33 h 48"/>
                <a:gd name="T14" fmla="*/ 48 w 48"/>
                <a:gd name="T15" fmla="*/ 38 h 48"/>
                <a:gd name="T16" fmla="*/ 48 w 48"/>
                <a:gd name="T17" fmla="*/ 42 h 48"/>
                <a:gd name="T18" fmla="*/ 48 w 48"/>
                <a:gd name="T19" fmla="*/ 46 h 48"/>
                <a:gd name="T20" fmla="*/ 46 w 48"/>
                <a:gd name="T21" fmla="*/ 48 h 48"/>
                <a:gd name="T22" fmla="*/ 19 w 48"/>
                <a:gd name="T23" fmla="*/ 33 h 48"/>
                <a:gd name="T24" fmla="*/ 0 w 48"/>
                <a:gd name="T25" fmla="*/ 19 h 48"/>
                <a:gd name="T26" fmla="*/ 0 w 48"/>
                <a:gd name="T27" fmla="*/ 13 h 48"/>
                <a:gd name="T28" fmla="*/ 2 w 48"/>
                <a:gd name="T29" fmla="*/ 6 h 48"/>
                <a:gd name="T30" fmla="*/ 4 w 48"/>
                <a:gd name="T31" fmla="*/ 2 h 48"/>
                <a:gd name="T32" fmla="*/ 10 w 48"/>
                <a:gd name="T33" fmla="*/ 0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8"/>
                <a:gd name="T53" fmla="*/ 48 w 48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8">
                  <a:moveTo>
                    <a:pt x="10" y="0"/>
                  </a:moveTo>
                  <a:lnTo>
                    <a:pt x="4" y="2"/>
                  </a:lnTo>
                  <a:lnTo>
                    <a:pt x="2" y="6"/>
                  </a:lnTo>
                  <a:lnTo>
                    <a:pt x="10" y="13"/>
                  </a:lnTo>
                  <a:lnTo>
                    <a:pt x="21" y="19"/>
                  </a:lnTo>
                  <a:lnTo>
                    <a:pt x="35" y="27"/>
                  </a:lnTo>
                  <a:lnTo>
                    <a:pt x="48" y="33"/>
                  </a:lnTo>
                  <a:lnTo>
                    <a:pt x="48" y="38"/>
                  </a:lnTo>
                  <a:lnTo>
                    <a:pt x="48" y="42"/>
                  </a:lnTo>
                  <a:lnTo>
                    <a:pt x="48" y="46"/>
                  </a:lnTo>
                  <a:lnTo>
                    <a:pt x="46" y="48"/>
                  </a:lnTo>
                  <a:lnTo>
                    <a:pt x="19" y="33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2" y="6"/>
                  </a:lnTo>
                  <a:lnTo>
                    <a:pt x="4" y="2"/>
                  </a:lnTo>
                  <a:lnTo>
                    <a:pt x="10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68" name="Freeform 216"/>
            <p:cNvSpPr>
              <a:spLocks/>
            </p:cNvSpPr>
            <p:nvPr/>
          </p:nvSpPr>
          <p:spPr bwMode="auto">
            <a:xfrm>
              <a:off x="2924" y="3037"/>
              <a:ext cx="9" cy="12"/>
            </a:xfrm>
            <a:custGeom>
              <a:avLst/>
              <a:gdLst>
                <a:gd name="T0" fmla="*/ 3 w 9"/>
                <a:gd name="T1" fmla="*/ 0 h 12"/>
                <a:gd name="T2" fmla="*/ 2 w 9"/>
                <a:gd name="T3" fmla="*/ 4 h 12"/>
                <a:gd name="T4" fmla="*/ 0 w 9"/>
                <a:gd name="T5" fmla="*/ 8 h 12"/>
                <a:gd name="T6" fmla="*/ 2 w 9"/>
                <a:gd name="T7" fmla="*/ 12 h 12"/>
                <a:gd name="T8" fmla="*/ 3 w 9"/>
                <a:gd name="T9" fmla="*/ 12 h 12"/>
                <a:gd name="T10" fmla="*/ 5 w 9"/>
                <a:gd name="T11" fmla="*/ 8 h 12"/>
                <a:gd name="T12" fmla="*/ 9 w 9"/>
                <a:gd name="T13" fmla="*/ 4 h 12"/>
                <a:gd name="T14" fmla="*/ 3 w 9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12"/>
                <a:gd name="T26" fmla="*/ 9 w 9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12">
                  <a:moveTo>
                    <a:pt x="3" y="0"/>
                  </a:moveTo>
                  <a:lnTo>
                    <a:pt x="2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5" y="8"/>
                  </a:lnTo>
                  <a:lnTo>
                    <a:pt x="9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69" name="Freeform 217"/>
            <p:cNvSpPr>
              <a:spLocks/>
            </p:cNvSpPr>
            <p:nvPr/>
          </p:nvSpPr>
          <p:spPr bwMode="auto">
            <a:xfrm>
              <a:off x="2924" y="3037"/>
              <a:ext cx="9" cy="12"/>
            </a:xfrm>
            <a:custGeom>
              <a:avLst/>
              <a:gdLst>
                <a:gd name="T0" fmla="*/ 3 w 9"/>
                <a:gd name="T1" fmla="*/ 0 h 12"/>
                <a:gd name="T2" fmla="*/ 2 w 9"/>
                <a:gd name="T3" fmla="*/ 4 h 12"/>
                <a:gd name="T4" fmla="*/ 0 w 9"/>
                <a:gd name="T5" fmla="*/ 8 h 12"/>
                <a:gd name="T6" fmla="*/ 2 w 9"/>
                <a:gd name="T7" fmla="*/ 12 h 12"/>
                <a:gd name="T8" fmla="*/ 3 w 9"/>
                <a:gd name="T9" fmla="*/ 12 h 12"/>
                <a:gd name="T10" fmla="*/ 5 w 9"/>
                <a:gd name="T11" fmla="*/ 8 h 12"/>
                <a:gd name="T12" fmla="*/ 9 w 9"/>
                <a:gd name="T13" fmla="*/ 4 h 12"/>
                <a:gd name="T14" fmla="*/ 3 w 9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12"/>
                <a:gd name="T26" fmla="*/ 9 w 9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12">
                  <a:moveTo>
                    <a:pt x="3" y="0"/>
                  </a:moveTo>
                  <a:lnTo>
                    <a:pt x="2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5" y="8"/>
                  </a:lnTo>
                  <a:lnTo>
                    <a:pt x="9" y="4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70" name="Freeform 218"/>
            <p:cNvSpPr>
              <a:spLocks noEditPoints="1"/>
            </p:cNvSpPr>
            <p:nvPr/>
          </p:nvSpPr>
          <p:spPr bwMode="auto">
            <a:xfrm>
              <a:off x="2655" y="2970"/>
              <a:ext cx="48" cy="19"/>
            </a:xfrm>
            <a:custGeom>
              <a:avLst/>
              <a:gdLst>
                <a:gd name="T0" fmla="*/ 4 w 48"/>
                <a:gd name="T1" fmla="*/ 19 h 19"/>
                <a:gd name="T2" fmla="*/ 0 w 48"/>
                <a:gd name="T3" fmla="*/ 8 h 19"/>
                <a:gd name="T4" fmla="*/ 2 w 48"/>
                <a:gd name="T5" fmla="*/ 8 h 19"/>
                <a:gd name="T6" fmla="*/ 4 w 48"/>
                <a:gd name="T7" fmla="*/ 6 h 19"/>
                <a:gd name="T8" fmla="*/ 6 w 48"/>
                <a:gd name="T9" fmla="*/ 6 h 19"/>
                <a:gd name="T10" fmla="*/ 8 w 48"/>
                <a:gd name="T11" fmla="*/ 8 h 19"/>
                <a:gd name="T12" fmla="*/ 8 w 48"/>
                <a:gd name="T13" fmla="*/ 12 h 19"/>
                <a:gd name="T14" fmla="*/ 4 w 48"/>
                <a:gd name="T15" fmla="*/ 13 h 19"/>
                <a:gd name="T16" fmla="*/ 6 w 48"/>
                <a:gd name="T17" fmla="*/ 19 h 19"/>
                <a:gd name="T18" fmla="*/ 4 w 48"/>
                <a:gd name="T19" fmla="*/ 19 h 19"/>
                <a:gd name="T20" fmla="*/ 0 w 48"/>
                <a:gd name="T21" fmla="*/ 8 h 19"/>
                <a:gd name="T22" fmla="*/ 2 w 48"/>
                <a:gd name="T23" fmla="*/ 13 h 19"/>
                <a:gd name="T24" fmla="*/ 6 w 48"/>
                <a:gd name="T25" fmla="*/ 12 h 19"/>
                <a:gd name="T26" fmla="*/ 8 w 48"/>
                <a:gd name="T27" fmla="*/ 8 h 19"/>
                <a:gd name="T28" fmla="*/ 4 w 48"/>
                <a:gd name="T29" fmla="*/ 8 h 19"/>
                <a:gd name="T30" fmla="*/ 0 w 48"/>
                <a:gd name="T31" fmla="*/ 8 h 19"/>
                <a:gd name="T32" fmla="*/ 15 w 48"/>
                <a:gd name="T33" fmla="*/ 13 h 19"/>
                <a:gd name="T34" fmla="*/ 21 w 48"/>
                <a:gd name="T35" fmla="*/ 12 h 19"/>
                <a:gd name="T36" fmla="*/ 21 w 48"/>
                <a:gd name="T37" fmla="*/ 12 h 19"/>
                <a:gd name="T38" fmla="*/ 15 w 48"/>
                <a:gd name="T39" fmla="*/ 15 h 19"/>
                <a:gd name="T40" fmla="*/ 11 w 48"/>
                <a:gd name="T41" fmla="*/ 2 h 19"/>
                <a:gd name="T42" fmla="*/ 13 w 48"/>
                <a:gd name="T43" fmla="*/ 2 h 19"/>
                <a:gd name="T44" fmla="*/ 15 w 48"/>
                <a:gd name="T45" fmla="*/ 13 h 19"/>
                <a:gd name="T46" fmla="*/ 31 w 48"/>
                <a:gd name="T47" fmla="*/ 12 h 19"/>
                <a:gd name="T48" fmla="*/ 25 w 48"/>
                <a:gd name="T49" fmla="*/ 0 h 19"/>
                <a:gd name="T50" fmla="*/ 27 w 48"/>
                <a:gd name="T51" fmla="*/ 0 h 19"/>
                <a:gd name="T52" fmla="*/ 31 w 48"/>
                <a:gd name="T53" fmla="*/ 10 h 19"/>
                <a:gd name="T54" fmla="*/ 34 w 48"/>
                <a:gd name="T55" fmla="*/ 0 h 19"/>
                <a:gd name="T56" fmla="*/ 36 w 48"/>
                <a:gd name="T57" fmla="*/ 0 h 19"/>
                <a:gd name="T58" fmla="*/ 33 w 48"/>
                <a:gd name="T59" fmla="*/ 12 h 19"/>
                <a:gd name="T60" fmla="*/ 31 w 48"/>
                <a:gd name="T61" fmla="*/ 12 h 19"/>
                <a:gd name="T62" fmla="*/ 42 w 48"/>
                <a:gd name="T63" fmla="*/ 8 h 19"/>
                <a:gd name="T64" fmla="*/ 44 w 48"/>
                <a:gd name="T65" fmla="*/ 10 h 19"/>
                <a:gd name="T66" fmla="*/ 46 w 48"/>
                <a:gd name="T67" fmla="*/ 10 h 19"/>
                <a:gd name="T68" fmla="*/ 46 w 48"/>
                <a:gd name="T69" fmla="*/ 10 h 19"/>
                <a:gd name="T70" fmla="*/ 46 w 48"/>
                <a:gd name="T71" fmla="*/ 8 h 19"/>
                <a:gd name="T72" fmla="*/ 44 w 48"/>
                <a:gd name="T73" fmla="*/ 6 h 19"/>
                <a:gd name="T74" fmla="*/ 42 w 48"/>
                <a:gd name="T75" fmla="*/ 2 h 19"/>
                <a:gd name="T76" fmla="*/ 44 w 48"/>
                <a:gd name="T77" fmla="*/ 0 h 19"/>
                <a:gd name="T78" fmla="*/ 48 w 48"/>
                <a:gd name="T79" fmla="*/ 0 h 19"/>
                <a:gd name="T80" fmla="*/ 48 w 48"/>
                <a:gd name="T81" fmla="*/ 2 h 19"/>
                <a:gd name="T82" fmla="*/ 48 w 48"/>
                <a:gd name="T83" fmla="*/ 4 h 19"/>
                <a:gd name="T84" fmla="*/ 48 w 48"/>
                <a:gd name="T85" fmla="*/ 2 h 19"/>
                <a:gd name="T86" fmla="*/ 46 w 48"/>
                <a:gd name="T87" fmla="*/ 0 h 19"/>
                <a:gd name="T88" fmla="*/ 44 w 48"/>
                <a:gd name="T89" fmla="*/ 2 h 19"/>
                <a:gd name="T90" fmla="*/ 46 w 48"/>
                <a:gd name="T91" fmla="*/ 4 h 19"/>
                <a:gd name="T92" fmla="*/ 48 w 48"/>
                <a:gd name="T93" fmla="*/ 8 h 19"/>
                <a:gd name="T94" fmla="*/ 48 w 48"/>
                <a:gd name="T95" fmla="*/ 10 h 19"/>
                <a:gd name="T96" fmla="*/ 44 w 48"/>
                <a:gd name="T97" fmla="*/ 12 h 19"/>
                <a:gd name="T98" fmla="*/ 42 w 48"/>
                <a:gd name="T99" fmla="*/ 10 h 19"/>
                <a:gd name="T100" fmla="*/ 40 w 48"/>
                <a:gd name="T101" fmla="*/ 8 h 19"/>
                <a:gd name="T102" fmla="*/ 42 w 48"/>
                <a:gd name="T103" fmla="*/ 8 h 1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8"/>
                <a:gd name="T157" fmla="*/ 0 h 19"/>
                <a:gd name="T158" fmla="*/ 48 w 48"/>
                <a:gd name="T159" fmla="*/ 19 h 1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8" h="19">
                  <a:moveTo>
                    <a:pt x="4" y="19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4" y="6"/>
                  </a:lnTo>
                  <a:lnTo>
                    <a:pt x="6" y="6"/>
                  </a:lnTo>
                  <a:lnTo>
                    <a:pt x="8" y="8"/>
                  </a:lnTo>
                  <a:lnTo>
                    <a:pt x="8" y="12"/>
                  </a:lnTo>
                  <a:lnTo>
                    <a:pt x="4" y="13"/>
                  </a:lnTo>
                  <a:lnTo>
                    <a:pt x="6" y="19"/>
                  </a:lnTo>
                  <a:lnTo>
                    <a:pt x="4" y="19"/>
                  </a:lnTo>
                  <a:close/>
                  <a:moveTo>
                    <a:pt x="0" y="8"/>
                  </a:moveTo>
                  <a:lnTo>
                    <a:pt x="2" y="13"/>
                  </a:lnTo>
                  <a:lnTo>
                    <a:pt x="6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close/>
                  <a:moveTo>
                    <a:pt x="15" y="13"/>
                  </a:moveTo>
                  <a:lnTo>
                    <a:pt x="21" y="12"/>
                  </a:lnTo>
                  <a:lnTo>
                    <a:pt x="15" y="15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5" y="13"/>
                  </a:lnTo>
                  <a:close/>
                  <a:moveTo>
                    <a:pt x="31" y="12"/>
                  </a:moveTo>
                  <a:lnTo>
                    <a:pt x="25" y="0"/>
                  </a:lnTo>
                  <a:lnTo>
                    <a:pt x="27" y="0"/>
                  </a:lnTo>
                  <a:lnTo>
                    <a:pt x="31" y="1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3" y="12"/>
                  </a:lnTo>
                  <a:lnTo>
                    <a:pt x="31" y="12"/>
                  </a:lnTo>
                  <a:close/>
                  <a:moveTo>
                    <a:pt x="42" y="8"/>
                  </a:moveTo>
                  <a:lnTo>
                    <a:pt x="44" y="10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4" y="6"/>
                  </a:lnTo>
                  <a:lnTo>
                    <a:pt x="42" y="2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48" y="2"/>
                  </a:lnTo>
                  <a:lnTo>
                    <a:pt x="48" y="4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44" y="12"/>
                  </a:lnTo>
                  <a:lnTo>
                    <a:pt x="42" y="10"/>
                  </a:lnTo>
                  <a:lnTo>
                    <a:pt x="40" y="8"/>
                  </a:lnTo>
                  <a:lnTo>
                    <a:pt x="42" y="8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71" name="Freeform 219"/>
            <p:cNvSpPr>
              <a:spLocks/>
            </p:cNvSpPr>
            <p:nvPr/>
          </p:nvSpPr>
          <p:spPr bwMode="auto">
            <a:xfrm>
              <a:off x="2655" y="2976"/>
              <a:ext cx="8" cy="13"/>
            </a:xfrm>
            <a:custGeom>
              <a:avLst/>
              <a:gdLst>
                <a:gd name="T0" fmla="*/ 4 w 8"/>
                <a:gd name="T1" fmla="*/ 13 h 13"/>
                <a:gd name="T2" fmla="*/ 0 w 8"/>
                <a:gd name="T3" fmla="*/ 2 h 13"/>
                <a:gd name="T4" fmla="*/ 2 w 8"/>
                <a:gd name="T5" fmla="*/ 2 h 13"/>
                <a:gd name="T6" fmla="*/ 4 w 8"/>
                <a:gd name="T7" fmla="*/ 0 h 13"/>
                <a:gd name="T8" fmla="*/ 6 w 8"/>
                <a:gd name="T9" fmla="*/ 0 h 13"/>
                <a:gd name="T10" fmla="*/ 8 w 8"/>
                <a:gd name="T11" fmla="*/ 2 h 13"/>
                <a:gd name="T12" fmla="*/ 8 w 8"/>
                <a:gd name="T13" fmla="*/ 6 h 13"/>
                <a:gd name="T14" fmla="*/ 4 w 8"/>
                <a:gd name="T15" fmla="*/ 7 h 13"/>
                <a:gd name="T16" fmla="*/ 6 w 8"/>
                <a:gd name="T17" fmla="*/ 13 h 13"/>
                <a:gd name="T18" fmla="*/ 4 w 8"/>
                <a:gd name="T19" fmla="*/ 13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13"/>
                <a:gd name="T32" fmla="*/ 8 w 8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13">
                  <a:moveTo>
                    <a:pt x="4" y="13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4" y="7"/>
                  </a:lnTo>
                  <a:lnTo>
                    <a:pt x="6" y="13"/>
                  </a:lnTo>
                  <a:lnTo>
                    <a:pt x="4" y="13"/>
                  </a:lnTo>
                </a:path>
              </a:pathLst>
            </a:custGeom>
            <a:noFill/>
            <a:ln w="0">
              <a:solidFill>
                <a:srgbClr val="FDF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72" name="Freeform 220"/>
            <p:cNvSpPr>
              <a:spLocks/>
            </p:cNvSpPr>
            <p:nvPr/>
          </p:nvSpPr>
          <p:spPr bwMode="auto">
            <a:xfrm>
              <a:off x="2655" y="2978"/>
              <a:ext cx="8" cy="5"/>
            </a:xfrm>
            <a:custGeom>
              <a:avLst/>
              <a:gdLst>
                <a:gd name="T0" fmla="*/ 0 w 8"/>
                <a:gd name="T1" fmla="*/ 0 h 5"/>
                <a:gd name="T2" fmla="*/ 2 w 8"/>
                <a:gd name="T3" fmla="*/ 5 h 5"/>
                <a:gd name="T4" fmla="*/ 6 w 8"/>
                <a:gd name="T5" fmla="*/ 4 h 5"/>
                <a:gd name="T6" fmla="*/ 8 w 8"/>
                <a:gd name="T7" fmla="*/ 0 h 5"/>
                <a:gd name="T8" fmla="*/ 4 w 8"/>
                <a:gd name="T9" fmla="*/ 0 h 5"/>
                <a:gd name="T10" fmla="*/ 0 w 8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5"/>
                <a:gd name="T20" fmla="*/ 8 w 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5">
                  <a:moveTo>
                    <a:pt x="0" y="0"/>
                  </a:moveTo>
                  <a:lnTo>
                    <a:pt x="2" y="5"/>
                  </a:lnTo>
                  <a:lnTo>
                    <a:pt x="6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DF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73" name="Freeform 221"/>
            <p:cNvSpPr>
              <a:spLocks/>
            </p:cNvSpPr>
            <p:nvPr/>
          </p:nvSpPr>
          <p:spPr bwMode="auto">
            <a:xfrm>
              <a:off x="2666" y="2972"/>
              <a:ext cx="10" cy="13"/>
            </a:xfrm>
            <a:custGeom>
              <a:avLst/>
              <a:gdLst>
                <a:gd name="T0" fmla="*/ 4 w 10"/>
                <a:gd name="T1" fmla="*/ 11 h 13"/>
                <a:gd name="T2" fmla="*/ 10 w 10"/>
                <a:gd name="T3" fmla="*/ 10 h 13"/>
                <a:gd name="T4" fmla="*/ 10 w 10"/>
                <a:gd name="T5" fmla="*/ 10 h 13"/>
                <a:gd name="T6" fmla="*/ 4 w 10"/>
                <a:gd name="T7" fmla="*/ 13 h 13"/>
                <a:gd name="T8" fmla="*/ 0 w 10"/>
                <a:gd name="T9" fmla="*/ 0 h 13"/>
                <a:gd name="T10" fmla="*/ 2 w 10"/>
                <a:gd name="T11" fmla="*/ 0 h 13"/>
                <a:gd name="T12" fmla="*/ 4 w 10"/>
                <a:gd name="T13" fmla="*/ 11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13"/>
                <a:gd name="T23" fmla="*/ 10 w 10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13">
                  <a:moveTo>
                    <a:pt x="4" y="11"/>
                  </a:moveTo>
                  <a:lnTo>
                    <a:pt x="10" y="10"/>
                  </a:lnTo>
                  <a:lnTo>
                    <a:pt x="4" y="13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11"/>
                  </a:lnTo>
                </a:path>
              </a:pathLst>
            </a:custGeom>
            <a:noFill/>
            <a:ln w="0">
              <a:solidFill>
                <a:srgbClr val="FDF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74" name="Freeform 222"/>
            <p:cNvSpPr>
              <a:spLocks/>
            </p:cNvSpPr>
            <p:nvPr/>
          </p:nvSpPr>
          <p:spPr bwMode="auto">
            <a:xfrm>
              <a:off x="2680" y="2970"/>
              <a:ext cx="11" cy="12"/>
            </a:xfrm>
            <a:custGeom>
              <a:avLst/>
              <a:gdLst>
                <a:gd name="T0" fmla="*/ 6 w 11"/>
                <a:gd name="T1" fmla="*/ 12 h 12"/>
                <a:gd name="T2" fmla="*/ 0 w 11"/>
                <a:gd name="T3" fmla="*/ 0 h 12"/>
                <a:gd name="T4" fmla="*/ 2 w 11"/>
                <a:gd name="T5" fmla="*/ 0 h 12"/>
                <a:gd name="T6" fmla="*/ 6 w 11"/>
                <a:gd name="T7" fmla="*/ 10 h 12"/>
                <a:gd name="T8" fmla="*/ 9 w 11"/>
                <a:gd name="T9" fmla="*/ 0 h 12"/>
                <a:gd name="T10" fmla="*/ 11 w 11"/>
                <a:gd name="T11" fmla="*/ 0 h 12"/>
                <a:gd name="T12" fmla="*/ 8 w 11"/>
                <a:gd name="T13" fmla="*/ 12 h 12"/>
                <a:gd name="T14" fmla="*/ 6 w 11"/>
                <a:gd name="T15" fmla="*/ 12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12"/>
                <a:gd name="T26" fmla="*/ 11 w 11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12">
                  <a:moveTo>
                    <a:pt x="6" y="1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1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8" y="12"/>
                  </a:lnTo>
                  <a:lnTo>
                    <a:pt x="6" y="12"/>
                  </a:lnTo>
                </a:path>
              </a:pathLst>
            </a:custGeom>
            <a:noFill/>
            <a:ln w="0">
              <a:solidFill>
                <a:srgbClr val="FDF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75" name="Freeform 223"/>
            <p:cNvSpPr>
              <a:spLocks/>
            </p:cNvSpPr>
            <p:nvPr/>
          </p:nvSpPr>
          <p:spPr bwMode="auto">
            <a:xfrm>
              <a:off x="2695" y="2970"/>
              <a:ext cx="8" cy="12"/>
            </a:xfrm>
            <a:custGeom>
              <a:avLst/>
              <a:gdLst>
                <a:gd name="T0" fmla="*/ 2 w 8"/>
                <a:gd name="T1" fmla="*/ 8 h 12"/>
                <a:gd name="T2" fmla="*/ 4 w 8"/>
                <a:gd name="T3" fmla="*/ 10 h 12"/>
                <a:gd name="T4" fmla="*/ 6 w 8"/>
                <a:gd name="T5" fmla="*/ 10 h 12"/>
                <a:gd name="T6" fmla="*/ 6 w 8"/>
                <a:gd name="T7" fmla="*/ 10 h 12"/>
                <a:gd name="T8" fmla="*/ 6 w 8"/>
                <a:gd name="T9" fmla="*/ 8 h 12"/>
                <a:gd name="T10" fmla="*/ 4 w 8"/>
                <a:gd name="T11" fmla="*/ 6 h 12"/>
                <a:gd name="T12" fmla="*/ 2 w 8"/>
                <a:gd name="T13" fmla="*/ 2 h 12"/>
                <a:gd name="T14" fmla="*/ 4 w 8"/>
                <a:gd name="T15" fmla="*/ 0 h 12"/>
                <a:gd name="T16" fmla="*/ 8 w 8"/>
                <a:gd name="T17" fmla="*/ 0 h 12"/>
                <a:gd name="T18" fmla="*/ 8 w 8"/>
                <a:gd name="T19" fmla="*/ 2 h 12"/>
                <a:gd name="T20" fmla="*/ 8 w 8"/>
                <a:gd name="T21" fmla="*/ 4 h 12"/>
                <a:gd name="T22" fmla="*/ 8 w 8"/>
                <a:gd name="T23" fmla="*/ 2 h 12"/>
                <a:gd name="T24" fmla="*/ 6 w 8"/>
                <a:gd name="T25" fmla="*/ 0 h 12"/>
                <a:gd name="T26" fmla="*/ 4 w 8"/>
                <a:gd name="T27" fmla="*/ 2 h 12"/>
                <a:gd name="T28" fmla="*/ 6 w 8"/>
                <a:gd name="T29" fmla="*/ 4 h 12"/>
                <a:gd name="T30" fmla="*/ 8 w 8"/>
                <a:gd name="T31" fmla="*/ 8 h 12"/>
                <a:gd name="T32" fmla="*/ 8 w 8"/>
                <a:gd name="T33" fmla="*/ 10 h 12"/>
                <a:gd name="T34" fmla="*/ 4 w 8"/>
                <a:gd name="T35" fmla="*/ 12 h 12"/>
                <a:gd name="T36" fmla="*/ 2 w 8"/>
                <a:gd name="T37" fmla="*/ 10 h 12"/>
                <a:gd name="T38" fmla="*/ 0 w 8"/>
                <a:gd name="T39" fmla="*/ 8 h 12"/>
                <a:gd name="T40" fmla="*/ 2 w 8"/>
                <a:gd name="T41" fmla="*/ 8 h 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"/>
                <a:gd name="T64" fmla="*/ 0 h 12"/>
                <a:gd name="T65" fmla="*/ 8 w 8"/>
                <a:gd name="T66" fmla="*/ 12 h 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" h="12">
                  <a:moveTo>
                    <a:pt x="2" y="8"/>
                  </a:moveTo>
                  <a:lnTo>
                    <a:pt x="4" y="10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6" y="4"/>
                  </a:lnTo>
                  <a:lnTo>
                    <a:pt x="8" y="8"/>
                  </a:lnTo>
                  <a:lnTo>
                    <a:pt x="8" y="10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8"/>
                  </a:lnTo>
                </a:path>
              </a:pathLst>
            </a:custGeom>
            <a:noFill/>
            <a:ln w="0">
              <a:solidFill>
                <a:srgbClr val="FDF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76" name="Freeform 224"/>
            <p:cNvSpPr>
              <a:spLocks noEditPoints="1"/>
            </p:cNvSpPr>
            <p:nvPr/>
          </p:nvSpPr>
          <p:spPr bwMode="auto">
            <a:xfrm>
              <a:off x="2876" y="2970"/>
              <a:ext cx="51" cy="17"/>
            </a:xfrm>
            <a:custGeom>
              <a:avLst/>
              <a:gdLst>
                <a:gd name="T0" fmla="*/ 50 w 51"/>
                <a:gd name="T1" fmla="*/ 6 h 17"/>
                <a:gd name="T2" fmla="*/ 51 w 51"/>
                <a:gd name="T3" fmla="*/ 6 h 17"/>
                <a:gd name="T4" fmla="*/ 51 w 51"/>
                <a:gd name="T5" fmla="*/ 17 h 17"/>
                <a:gd name="T6" fmla="*/ 50 w 51"/>
                <a:gd name="T7" fmla="*/ 17 h 17"/>
                <a:gd name="T8" fmla="*/ 50 w 51"/>
                <a:gd name="T9" fmla="*/ 13 h 17"/>
                <a:gd name="T10" fmla="*/ 46 w 51"/>
                <a:gd name="T11" fmla="*/ 12 h 17"/>
                <a:gd name="T12" fmla="*/ 42 w 51"/>
                <a:gd name="T13" fmla="*/ 13 h 17"/>
                <a:gd name="T14" fmla="*/ 42 w 51"/>
                <a:gd name="T15" fmla="*/ 13 h 17"/>
                <a:gd name="T16" fmla="*/ 50 w 51"/>
                <a:gd name="T17" fmla="*/ 6 h 17"/>
                <a:gd name="T18" fmla="*/ 50 w 51"/>
                <a:gd name="T19" fmla="*/ 8 h 17"/>
                <a:gd name="T20" fmla="*/ 46 w 51"/>
                <a:gd name="T21" fmla="*/ 12 h 17"/>
                <a:gd name="T22" fmla="*/ 50 w 51"/>
                <a:gd name="T23" fmla="*/ 12 h 17"/>
                <a:gd name="T24" fmla="*/ 50 w 51"/>
                <a:gd name="T25" fmla="*/ 8 h 17"/>
                <a:gd name="T26" fmla="*/ 30 w 51"/>
                <a:gd name="T27" fmla="*/ 12 h 17"/>
                <a:gd name="T28" fmla="*/ 34 w 51"/>
                <a:gd name="T29" fmla="*/ 0 h 17"/>
                <a:gd name="T30" fmla="*/ 38 w 51"/>
                <a:gd name="T31" fmla="*/ 2 h 17"/>
                <a:gd name="T32" fmla="*/ 40 w 51"/>
                <a:gd name="T33" fmla="*/ 6 h 17"/>
                <a:gd name="T34" fmla="*/ 38 w 51"/>
                <a:gd name="T35" fmla="*/ 8 h 17"/>
                <a:gd name="T36" fmla="*/ 36 w 51"/>
                <a:gd name="T37" fmla="*/ 8 h 17"/>
                <a:gd name="T38" fmla="*/ 38 w 51"/>
                <a:gd name="T39" fmla="*/ 13 h 17"/>
                <a:gd name="T40" fmla="*/ 36 w 51"/>
                <a:gd name="T41" fmla="*/ 13 h 17"/>
                <a:gd name="T42" fmla="*/ 34 w 51"/>
                <a:gd name="T43" fmla="*/ 8 h 17"/>
                <a:gd name="T44" fmla="*/ 38 w 51"/>
                <a:gd name="T45" fmla="*/ 8 h 17"/>
                <a:gd name="T46" fmla="*/ 38 w 51"/>
                <a:gd name="T47" fmla="*/ 6 h 17"/>
                <a:gd name="T48" fmla="*/ 38 w 51"/>
                <a:gd name="T49" fmla="*/ 2 h 17"/>
                <a:gd name="T50" fmla="*/ 34 w 51"/>
                <a:gd name="T51" fmla="*/ 2 h 17"/>
                <a:gd name="T52" fmla="*/ 32 w 51"/>
                <a:gd name="T53" fmla="*/ 12 h 17"/>
                <a:gd name="T54" fmla="*/ 30 w 51"/>
                <a:gd name="T55" fmla="*/ 12 h 17"/>
                <a:gd name="T56" fmla="*/ 25 w 51"/>
                <a:gd name="T57" fmla="*/ 10 h 17"/>
                <a:gd name="T58" fmla="*/ 25 w 51"/>
                <a:gd name="T59" fmla="*/ 0 h 17"/>
                <a:gd name="T60" fmla="*/ 23 w 51"/>
                <a:gd name="T61" fmla="*/ 0 h 17"/>
                <a:gd name="T62" fmla="*/ 23 w 51"/>
                <a:gd name="T63" fmla="*/ 0 h 17"/>
                <a:gd name="T64" fmla="*/ 28 w 51"/>
                <a:gd name="T65" fmla="*/ 0 h 17"/>
                <a:gd name="T66" fmla="*/ 28 w 51"/>
                <a:gd name="T67" fmla="*/ 0 h 17"/>
                <a:gd name="T68" fmla="*/ 27 w 51"/>
                <a:gd name="T69" fmla="*/ 0 h 17"/>
                <a:gd name="T70" fmla="*/ 25 w 51"/>
                <a:gd name="T71" fmla="*/ 10 h 17"/>
                <a:gd name="T72" fmla="*/ 25 w 51"/>
                <a:gd name="T73" fmla="*/ 10 h 17"/>
                <a:gd name="T74" fmla="*/ 15 w 51"/>
                <a:gd name="T75" fmla="*/ 10 h 17"/>
                <a:gd name="T76" fmla="*/ 19 w 51"/>
                <a:gd name="T77" fmla="*/ 10 h 17"/>
                <a:gd name="T78" fmla="*/ 19 w 51"/>
                <a:gd name="T79" fmla="*/ 10 h 17"/>
                <a:gd name="T80" fmla="*/ 13 w 51"/>
                <a:gd name="T81" fmla="*/ 10 h 17"/>
                <a:gd name="T82" fmla="*/ 13 w 51"/>
                <a:gd name="T83" fmla="*/ 0 h 17"/>
                <a:gd name="T84" fmla="*/ 13 w 51"/>
                <a:gd name="T85" fmla="*/ 0 h 17"/>
                <a:gd name="T86" fmla="*/ 15 w 51"/>
                <a:gd name="T87" fmla="*/ 10 h 17"/>
                <a:gd name="T88" fmla="*/ 5 w 51"/>
                <a:gd name="T89" fmla="*/ 12 h 17"/>
                <a:gd name="T90" fmla="*/ 0 w 51"/>
                <a:gd name="T91" fmla="*/ 2 h 17"/>
                <a:gd name="T92" fmla="*/ 2 w 51"/>
                <a:gd name="T93" fmla="*/ 2 h 17"/>
                <a:gd name="T94" fmla="*/ 7 w 51"/>
                <a:gd name="T95" fmla="*/ 10 h 17"/>
                <a:gd name="T96" fmla="*/ 9 w 51"/>
                <a:gd name="T97" fmla="*/ 0 h 17"/>
                <a:gd name="T98" fmla="*/ 9 w 51"/>
                <a:gd name="T99" fmla="*/ 0 h 17"/>
                <a:gd name="T100" fmla="*/ 7 w 51"/>
                <a:gd name="T101" fmla="*/ 12 h 17"/>
                <a:gd name="T102" fmla="*/ 5 w 51"/>
                <a:gd name="T103" fmla="*/ 12 h 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1"/>
                <a:gd name="T157" fmla="*/ 0 h 17"/>
                <a:gd name="T158" fmla="*/ 51 w 51"/>
                <a:gd name="T159" fmla="*/ 17 h 1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1" h="17">
                  <a:moveTo>
                    <a:pt x="50" y="6"/>
                  </a:moveTo>
                  <a:lnTo>
                    <a:pt x="51" y="6"/>
                  </a:lnTo>
                  <a:lnTo>
                    <a:pt x="51" y="17"/>
                  </a:lnTo>
                  <a:lnTo>
                    <a:pt x="50" y="17"/>
                  </a:lnTo>
                  <a:lnTo>
                    <a:pt x="50" y="13"/>
                  </a:lnTo>
                  <a:lnTo>
                    <a:pt x="46" y="12"/>
                  </a:lnTo>
                  <a:lnTo>
                    <a:pt x="42" y="13"/>
                  </a:lnTo>
                  <a:lnTo>
                    <a:pt x="50" y="6"/>
                  </a:lnTo>
                  <a:close/>
                  <a:moveTo>
                    <a:pt x="50" y="8"/>
                  </a:moveTo>
                  <a:lnTo>
                    <a:pt x="46" y="12"/>
                  </a:lnTo>
                  <a:lnTo>
                    <a:pt x="50" y="12"/>
                  </a:lnTo>
                  <a:lnTo>
                    <a:pt x="50" y="8"/>
                  </a:lnTo>
                  <a:close/>
                  <a:moveTo>
                    <a:pt x="30" y="12"/>
                  </a:moveTo>
                  <a:lnTo>
                    <a:pt x="34" y="0"/>
                  </a:lnTo>
                  <a:lnTo>
                    <a:pt x="38" y="2"/>
                  </a:lnTo>
                  <a:lnTo>
                    <a:pt x="40" y="6"/>
                  </a:lnTo>
                  <a:lnTo>
                    <a:pt x="38" y="8"/>
                  </a:lnTo>
                  <a:lnTo>
                    <a:pt x="36" y="8"/>
                  </a:lnTo>
                  <a:lnTo>
                    <a:pt x="38" y="13"/>
                  </a:lnTo>
                  <a:lnTo>
                    <a:pt x="36" y="13"/>
                  </a:lnTo>
                  <a:lnTo>
                    <a:pt x="34" y="8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8" y="2"/>
                  </a:lnTo>
                  <a:lnTo>
                    <a:pt x="34" y="2"/>
                  </a:lnTo>
                  <a:lnTo>
                    <a:pt x="32" y="12"/>
                  </a:lnTo>
                  <a:lnTo>
                    <a:pt x="30" y="12"/>
                  </a:lnTo>
                  <a:close/>
                  <a:moveTo>
                    <a:pt x="25" y="10"/>
                  </a:moveTo>
                  <a:lnTo>
                    <a:pt x="25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10"/>
                  </a:lnTo>
                  <a:close/>
                  <a:moveTo>
                    <a:pt x="15" y="10"/>
                  </a:moveTo>
                  <a:lnTo>
                    <a:pt x="19" y="10"/>
                  </a:lnTo>
                  <a:lnTo>
                    <a:pt x="13" y="10"/>
                  </a:lnTo>
                  <a:lnTo>
                    <a:pt x="13" y="0"/>
                  </a:lnTo>
                  <a:lnTo>
                    <a:pt x="15" y="10"/>
                  </a:lnTo>
                  <a:close/>
                  <a:moveTo>
                    <a:pt x="5" y="1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7" y="10"/>
                  </a:lnTo>
                  <a:lnTo>
                    <a:pt x="9" y="0"/>
                  </a:lnTo>
                  <a:lnTo>
                    <a:pt x="7" y="12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77" name="Freeform 225"/>
            <p:cNvSpPr>
              <a:spLocks/>
            </p:cNvSpPr>
            <p:nvPr/>
          </p:nvSpPr>
          <p:spPr bwMode="auto">
            <a:xfrm>
              <a:off x="2918" y="2976"/>
              <a:ext cx="9" cy="11"/>
            </a:xfrm>
            <a:custGeom>
              <a:avLst/>
              <a:gdLst>
                <a:gd name="T0" fmla="*/ 8 w 9"/>
                <a:gd name="T1" fmla="*/ 0 h 11"/>
                <a:gd name="T2" fmla="*/ 9 w 9"/>
                <a:gd name="T3" fmla="*/ 0 h 11"/>
                <a:gd name="T4" fmla="*/ 9 w 9"/>
                <a:gd name="T5" fmla="*/ 11 h 11"/>
                <a:gd name="T6" fmla="*/ 8 w 9"/>
                <a:gd name="T7" fmla="*/ 11 h 11"/>
                <a:gd name="T8" fmla="*/ 8 w 9"/>
                <a:gd name="T9" fmla="*/ 7 h 11"/>
                <a:gd name="T10" fmla="*/ 4 w 9"/>
                <a:gd name="T11" fmla="*/ 6 h 11"/>
                <a:gd name="T12" fmla="*/ 0 w 9"/>
                <a:gd name="T13" fmla="*/ 7 h 11"/>
                <a:gd name="T14" fmla="*/ 0 w 9"/>
                <a:gd name="T15" fmla="*/ 7 h 11"/>
                <a:gd name="T16" fmla="*/ 8 w 9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11"/>
                <a:gd name="T29" fmla="*/ 9 w 9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11">
                  <a:moveTo>
                    <a:pt x="8" y="0"/>
                  </a:moveTo>
                  <a:lnTo>
                    <a:pt x="9" y="0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8" y="7"/>
                  </a:lnTo>
                  <a:lnTo>
                    <a:pt x="4" y="6"/>
                  </a:lnTo>
                  <a:lnTo>
                    <a:pt x="0" y="7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FDF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78" name="Freeform 226"/>
            <p:cNvSpPr>
              <a:spLocks/>
            </p:cNvSpPr>
            <p:nvPr/>
          </p:nvSpPr>
          <p:spPr bwMode="auto">
            <a:xfrm>
              <a:off x="2922" y="2978"/>
              <a:ext cx="4" cy="4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4 h 4"/>
                <a:gd name="T4" fmla="*/ 4 w 4"/>
                <a:gd name="T5" fmla="*/ 4 h 4"/>
                <a:gd name="T6" fmla="*/ 4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4"/>
                <a:gd name="T14" fmla="*/ 4 w 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4">
                  <a:moveTo>
                    <a:pt x="4" y="0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FDF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79" name="Freeform 227"/>
            <p:cNvSpPr>
              <a:spLocks/>
            </p:cNvSpPr>
            <p:nvPr/>
          </p:nvSpPr>
          <p:spPr bwMode="auto">
            <a:xfrm>
              <a:off x="2906" y="2970"/>
              <a:ext cx="10" cy="13"/>
            </a:xfrm>
            <a:custGeom>
              <a:avLst/>
              <a:gdLst>
                <a:gd name="T0" fmla="*/ 0 w 10"/>
                <a:gd name="T1" fmla="*/ 12 h 13"/>
                <a:gd name="T2" fmla="*/ 4 w 10"/>
                <a:gd name="T3" fmla="*/ 0 h 13"/>
                <a:gd name="T4" fmla="*/ 8 w 10"/>
                <a:gd name="T5" fmla="*/ 2 h 13"/>
                <a:gd name="T6" fmla="*/ 10 w 10"/>
                <a:gd name="T7" fmla="*/ 6 h 13"/>
                <a:gd name="T8" fmla="*/ 8 w 10"/>
                <a:gd name="T9" fmla="*/ 8 h 13"/>
                <a:gd name="T10" fmla="*/ 6 w 10"/>
                <a:gd name="T11" fmla="*/ 8 h 13"/>
                <a:gd name="T12" fmla="*/ 8 w 10"/>
                <a:gd name="T13" fmla="*/ 13 h 13"/>
                <a:gd name="T14" fmla="*/ 6 w 10"/>
                <a:gd name="T15" fmla="*/ 13 h 13"/>
                <a:gd name="T16" fmla="*/ 4 w 10"/>
                <a:gd name="T17" fmla="*/ 8 h 13"/>
                <a:gd name="T18" fmla="*/ 8 w 10"/>
                <a:gd name="T19" fmla="*/ 8 h 13"/>
                <a:gd name="T20" fmla="*/ 8 w 10"/>
                <a:gd name="T21" fmla="*/ 6 h 13"/>
                <a:gd name="T22" fmla="*/ 8 w 10"/>
                <a:gd name="T23" fmla="*/ 2 h 13"/>
                <a:gd name="T24" fmla="*/ 4 w 10"/>
                <a:gd name="T25" fmla="*/ 2 h 13"/>
                <a:gd name="T26" fmla="*/ 2 w 10"/>
                <a:gd name="T27" fmla="*/ 12 h 13"/>
                <a:gd name="T28" fmla="*/ 0 w 10"/>
                <a:gd name="T29" fmla="*/ 12 h 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"/>
                <a:gd name="T46" fmla="*/ 0 h 13"/>
                <a:gd name="T47" fmla="*/ 10 w 10"/>
                <a:gd name="T48" fmla="*/ 13 h 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" h="13">
                  <a:moveTo>
                    <a:pt x="0" y="12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8"/>
                  </a:lnTo>
                  <a:lnTo>
                    <a:pt x="8" y="13"/>
                  </a:lnTo>
                  <a:lnTo>
                    <a:pt x="6" y="13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12"/>
                  </a:lnTo>
                  <a:lnTo>
                    <a:pt x="0" y="12"/>
                  </a:lnTo>
                </a:path>
              </a:pathLst>
            </a:custGeom>
            <a:noFill/>
            <a:ln w="0">
              <a:solidFill>
                <a:srgbClr val="FDF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80" name="Freeform 228"/>
            <p:cNvSpPr>
              <a:spLocks/>
            </p:cNvSpPr>
            <p:nvPr/>
          </p:nvSpPr>
          <p:spPr bwMode="auto">
            <a:xfrm>
              <a:off x="2899" y="2970"/>
              <a:ext cx="5" cy="10"/>
            </a:xfrm>
            <a:custGeom>
              <a:avLst/>
              <a:gdLst>
                <a:gd name="T0" fmla="*/ 2 w 5"/>
                <a:gd name="T1" fmla="*/ 10 h 10"/>
                <a:gd name="T2" fmla="*/ 2 w 5"/>
                <a:gd name="T3" fmla="*/ 0 h 10"/>
                <a:gd name="T4" fmla="*/ 0 w 5"/>
                <a:gd name="T5" fmla="*/ 0 h 10"/>
                <a:gd name="T6" fmla="*/ 0 w 5"/>
                <a:gd name="T7" fmla="*/ 0 h 10"/>
                <a:gd name="T8" fmla="*/ 5 w 5"/>
                <a:gd name="T9" fmla="*/ 0 h 10"/>
                <a:gd name="T10" fmla="*/ 5 w 5"/>
                <a:gd name="T11" fmla="*/ 0 h 10"/>
                <a:gd name="T12" fmla="*/ 4 w 5"/>
                <a:gd name="T13" fmla="*/ 0 h 10"/>
                <a:gd name="T14" fmla="*/ 2 w 5"/>
                <a:gd name="T15" fmla="*/ 10 h 10"/>
                <a:gd name="T16" fmla="*/ 2 w 5"/>
                <a:gd name="T17" fmla="*/ 1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10"/>
                <a:gd name="T29" fmla="*/ 5 w 5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10">
                  <a:moveTo>
                    <a:pt x="2" y="1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10"/>
                  </a:lnTo>
                </a:path>
              </a:pathLst>
            </a:custGeom>
            <a:noFill/>
            <a:ln w="0">
              <a:solidFill>
                <a:srgbClr val="FDF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81" name="Freeform 229"/>
            <p:cNvSpPr>
              <a:spLocks/>
            </p:cNvSpPr>
            <p:nvPr/>
          </p:nvSpPr>
          <p:spPr bwMode="auto">
            <a:xfrm>
              <a:off x="2889" y="2970"/>
              <a:ext cx="6" cy="10"/>
            </a:xfrm>
            <a:custGeom>
              <a:avLst/>
              <a:gdLst>
                <a:gd name="T0" fmla="*/ 2 w 6"/>
                <a:gd name="T1" fmla="*/ 10 h 10"/>
                <a:gd name="T2" fmla="*/ 6 w 6"/>
                <a:gd name="T3" fmla="*/ 10 h 10"/>
                <a:gd name="T4" fmla="*/ 6 w 6"/>
                <a:gd name="T5" fmla="*/ 10 h 10"/>
                <a:gd name="T6" fmla="*/ 0 w 6"/>
                <a:gd name="T7" fmla="*/ 10 h 10"/>
                <a:gd name="T8" fmla="*/ 0 w 6"/>
                <a:gd name="T9" fmla="*/ 0 h 10"/>
                <a:gd name="T10" fmla="*/ 0 w 6"/>
                <a:gd name="T11" fmla="*/ 0 h 10"/>
                <a:gd name="T12" fmla="*/ 2 w 6"/>
                <a:gd name="T13" fmla="*/ 1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10"/>
                <a:gd name="T23" fmla="*/ 6 w 6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10">
                  <a:moveTo>
                    <a:pt x="2" y="10"/>
                  </a:moveTo>
                  <a:lnTo>
                    <a:pt x="6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" y="10"/>
                  </a:lnTo>
                </a:path>
              </a:pathLst>
            </a:custGeom>
            <a:noFill/>
            <a:ln w="0">
              <a:solidFill>
                <a:srgbClr val="FDF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82" name="Freeform 230"/>
            <p:cNvSpPr>
              <a:spLocks/>
            </p:cNvSpPr>
            <p:nvPr/>
          </p:nvSpPr>
          <p:spPr bwMode="auto">
            <a:xfrm>
              <a:off x="2876" y="2970"/>
              <a:ext cx="9" cy="12"/>
            </a:xfrm>
            <a:custGeom>
              <a:avLst/>
              <a:gdLst>
                <a:gd name="T0" fmla="*/ 5 w 9"/>
                <a:gd name="T1" fmla="*/ 12 h 12"/>
                <a:gd name="T2" fmla="*/ 0 w 9"/>
                <a:gd name="T3" fmla="*/ 2 h 12"/>
                <a:gd name="T4" fmla="*/ 2 w 9"/>
                <a:gd name="T5" fmla="*/ 2 h 12"/>
                <a:gd name="T6" fmla="*/ 7 w 9"/>
                <a:gd name="T7" fmla="*/ 10 h 12"/>
                <a:gd name="T8" fmla="*/ 9 w 9"/>
                <a:gd name="T9" fmla="*/ 0 h 12"/>
                <a:gd name="T10" fmla="*/ 9 w 9"/>
                <a:gd name="T11" fmla="*/ 0 h 12"/>
                <a:gd name="T12" fmla="*/ 7 w 9"/>
                <a:gd name="T13" fmla="*/ 12 h 12"/>
                <a:gd name="T14" fmla="*/ 5 w 9"/>
                <a:gd name="T15" fmla="*/ 12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12"/>
                <a:gd name="T26" fmla="*/ 9 w 9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12">
                  <a:moveTo>
                    <a:pt x="5" y="1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7" y="10"/>
                  </a:lnTo>
                  <a:lnTo>
                    <a:pt x="9" y="0"/>
                  </a:lnTo>
                  <a:lnTo>
                    <a:pt x="7" y="12"/>
                  </a:lnTo>
                  <a:lnTo>
                    <a:pt x="5" y="12"/>
                  </a:lnTo>
                </a:path>
              </a:pathLst>
            </a:custGeom>
            <a:noFill/>
            <a:ln w="0">
              <a:solidFill>
                <a:srgbClr val="FDF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83" name="Rectangle 231"/>
            <p:cNvSpPr>
              <a:spLocks noChangeArrowheads="1"/>
            </p:cNvSpPr>
            <p:nvPr/>
          </p:nvSpPr>
          <p:spPr bwMode="auto">
            <a:xfrm>
              <a:off x="2791" y="2922"/>
              <a:ext cx="83" cy="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84" name="Rectangle 232"/>
            <p:cNvSpPr>
              <a:spLocks noChangeArrowheads="1"/>
            </p:cNvSpPr>
            <p:nvPr/>
          </p:nvSpPr>
          <p:spPr bwMode="auto">
            <a:xfrm>
              <a:off x="2791" y="2922"/>
              <a:ext cx="83" cy="86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85" name="Freeform 233"/>
            <p:cNvSpPr>
              <a:spLocks/>
            </p:cNvSpPr>
            <p:nvPr/>
          </p:nvSpPr>
          <p:spPr bwMode="auto">
            <a:xfrm>
              <a:off x="2837" y="2924"/>
              <a:ext cx="18" cy="13"/>
            </a:xfrm>
            <a:custGeom>
              <a:avLst/>
              <a:gdLst>
                <a:gd name="T0" fmla="*/ 12 w 18"/>
                <a:gd name="T1" fmla="*/ 13 h 13"/>
                <a:gd name="T2" fmla="*/ 18 w 18"/>
                <a:gd name="T3" fmla="*/ 11 h 13"/>
                <a:gd name="T4" fmla="*/ 14 w 18"/>
                <a:gd name="T5" fmla="*/ 10 h 13"/>
                <a:gd name="T6" fmla="*/ 16 w 18"/>
                <a:gd name="T7" fmla="*/ 8 h 13"/>
                <a:gd name="T8" fmla="*/ 12 w 18"/>
                <a:gd name="T9" fmla="*/ 6 h 13"/>
                <a:gd name="T10" fmla="*/ 12 w 18"/>
                <a:gd name="T11" fmla="*/ 4 h 13"/>
                <a:gd name="T12" fmla="*/ 8 w 18"/>
                <a:gd name="T13" fmla="*/ 4 h 13"/>
                <a:gd name="T14" fmla="*/ 6 w 18"/>
                <a:gd name="T15" fmla="*/ 0 h 13"/>
                <a:gd name="T16" fmla="*/ 4 w 18"/>
                <a:gd name="T17" fmla="*/ 2 h 13"/>
                <a:gd name="T18" fmla="*/ 0 w 18"/>
                <a:gd name="T19" fmla="*/ 0 h 13"/>
                <a:gd name="T20" fmla="*/ 2 w 18"/>
                <a:gd name="T21" fmla="*/ 8 h 13"/>
                <a:gd name="T22" fmla="*/ 8 w 18"/>
                <a:gd name="T23" fmla="*/ 10 h 13"/>
                <a:gd name="T24" fmla="*/ 12 w 18"/>
                <a:gd name="T25" fmla="*/ 13 h 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13"/>
                <a:gd name="T41" fmla="*/ 18 w 18"/>
                <a:gd name="T42" fmla="*/ 13 h 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13">
                  <a:moveTo>
                    <a:pt x="12" y="13"/>
                  </a:moveTo>
                  <a:lnTo>
                    <a:pt x="18" y="11"/>
                  </a:lnTo>
                  <a:lnTo>
                    <a:pt x="14" y="10"/>
                  </a:lnTo>
                  <a:lnTo>
                    <a:pt x="16" y="8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0"/>
                  </a:lnTo>
                  <a:lnTo>
                    <a:pt x="2" y="8"/>
                  </a:lnTo>
                  <a:lnTo>
                    <a:pt x="8" y="10"/>
                  </a:lnTo>
                  <a:lnTo>
                    <a:pt x="12" y="13"/>
                  </a:lnTo>
                  <a:close/>
                </a:path>
              </a:pathLst>
            </a:custGeom>
            <a:solidFill>
              <a:srgbClr val="C0A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86" name="Freeform 234"/>
            <p:cNvSpPr>
              <a:spLocks/>
            </p:cNvSpPr>
            <p:nvPr/>
          </p:nvSpPr>
          <p:spPr bwMode="auto">
            <a:xfrm>
              <a:off x="2837" y="2924"/>
              <a:ext cx="18" cy="13"/>
            </a:xfrm>
            <a:custGeom>
              <a:avLst/>
              <a:gdLst>
                <a:gd name="T0" fmla="*/ 12 w 18"/>
                <a:gd name="T1" fmla="*/ 13 h 13"/>
                <a:gd name="T2" fmla="*/ 18 w 18"/>
                <a:gd name="T3" fmla="*/ 11 h 13"/>
                <a:gd name="T4" fmla="*/ 14 w 18"/>
                <a:gd name="T5" fmla="*/ 10 h 13"/>
                <a:gd name="T6" fmla="*/ 16 w 18"/>
                <a:gd name="T7" fmla="*/ 8 h 13"/>
                <a:gd name="T8" fmla="*/ 12 w 18"/>
                <a:gd name="T9" fmla="*/ 6 h 13"/>
                <a:gd name="T10" fmla="*/ 12 w 18"/>
                <a:gd name="T11" fmla="*/ 4 h 13"/>
                <a:gd name="T12" fmla="*/ 8 w 18"/>
                <a:gd name="T13" fmla="*/ 4 h 13"/>
                <a:gd name="T14" fmla="*/ 6 w 18"/>
                <a:gd name="T15" fmla="*/ 0 h 13"/>
                <a:gd name="T16" fmla="*/ 4 w 18"/>
                <a:gd name="T17" fmla="*/ 2 h 13"/>
                <a:gd name="T18" fmla="*/ 0 w 18"/>
                <a:gd name="T19" fmla="*/ 0 h 13"/>
                <a:gd name="T20" fmla="*/ 2 w 18"/>
                <a:gd name="T21" fmla="*/ 8 h 13"/>
                <a:gd name="T22" fmla="*/ 8 w 18"/>
                <a:gd name="T23" fmla="*/ 10 h 13"/>
                <a:gd name="T24" fmla="*/ 12 w 18"/>
                <a:gd name="T25" fmla="*/ 13 h 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13"/>
                <a:gd name="T41" fmla="*/ 18 w 18"/>
                <a:gd name="T42" fmla="*/ 13 h 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13">
                  <a:moveTo>
                    <a:pt x="12" y="13"/>
                  </a:moveTo>
                  <a:lnTo>
                    <a:pt x="18" y="11"/>
                  </a:lnTo>
                  <a:lnTo>
                    <a:pt x="14" y="10"/>
                  </a:lnTo>
                  <a:lnTo>
                    <a:pt x="16" y="8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0"/>
                  </a:lnTo>
                  <a:lnTo>
                    <a:pt x="2" y="8"/>
                  </a:lnTo>
                  <a:lnTo>
                    <a:pt x="8" y="10"/>
                  </a:lnTo>
                  <a:lnTo>
                    <a:pt x="12" y="13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87" name="Rectangle 235"/>
            <p:cNvSpPr>
              <a:spLocks noChangeArrowheads="1"/>
            </p:cNvSpPr>
            <p:nvPr/>
          </p:nvSpPr>
          <p:spPr bwMode="auto">
            <a:xfrm>
              <a:off x="2716" y="2922"/>
              <a:ext cx="75" cy="86"/>
            </a:xfrm>
            <a:prstGeom prst="rect">
              <a:avLst/>
            </a:pr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88" name="Rectangle 236"/>
            <p:cNvSpPr>
              <a:spLocks noChangeArrowheads="1"/>
            </p:cNvSpPr>
            <p:nvPr/>
          </p:nvSpPr>
          <p:spPr bwMode="auto">
            <a:xfrm>
              <a:off x="2716" y="2922"/>
              <a:ext cx="75" cy="86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89" name="Freeform 237"/>
            <p:cNvSpPr>
              <a:spLocks noEditPoints="1"/>
            </p:cNvSpPr>
            <p:nvPr/>
          </p:nvSpPr>
          <p:spPr bwMode="auto">
            <a:xfrm>
              <a:off x="2732" y="2951"/>
              <a:ext cx="44" cy="46"/>
            </a:xfrm>
            <a:custGeom>
              <a:avLst/>
              <a:gdLst>
                <a:gd name="T0" fmla="*/ 4 w 44"/>
                <a:gd name="T1" fmla="*/ 11 h 46"/>
                <a:gd name="T2" fmla="*/ 40 w 44"/>
                <a:gd name="T3" fmla="*/ 11 h 46"/>
                <a:gd name="T4" fmla="*/ 40 w 44"/>
                <a:gd name="T5" fmla="*/ 32 h 46"/>
                <a:gd name="T6" fmla="*/ 44 w 44"/>
                <a:gd name="T7" fmla="*/ 36 h 46"/>
                <a:gd name="T8" fmla="*/ 40 w 44"/>
                <a:gd name="T9" fmla="*/ 40 h 46"/>
                <a:gd name="T10" fmla="*/ 38 w 44"/>
                <a:gd name="T11" fmla="*/ 46 h 46"/>
                <a:gd name="T12" fmla="*/ 0 w 44"/>
                <a:gd name="T13" fmla="*/ 46 h 46"/>
                <a:gd name="T14" fmla="*/ 0 w 44"/>
                <a:gd name="T15" fmla="*/ 34 h 46"/>
                <a:gd name="T16" fmla="*/ 4 w 44"/>
                <a:gd name="T17" fmla="*/ 34 h 46"/>
                <a:gd name="T18" fmla="*/ 4 w 44"/>
                <a:gd name="T19" fmla="*/ 11 h 46"/>
                <a:gd name="T20" fmla="*/ 2 w 44"/>
                <a:gd name="T21" fmla="*/ 0 h 46"/>
                <a:gd name="T22" fmla="*/ 2 w 44"/>
                <a:gd name="T23" fmla="*/ 11 h 46"/>
                <a:gd name="T24" fmla="*/ 42 w 44"/>
                <a:gd name="T25" fmla="*/ 11 h 46"/>
                <a:gd name="T26" fmla="*/ 42 w 44"/>
                <a:gd name="T27" fmla="*/ 0 h 46"/>
                <a:gd name="T28" fmla="*/ 36 w 44"/>
                <a:gd name="T29" fmla="*/ 0 h 46"/>
                <a:gd name="T30" fmla="*/ 36 w 44"/>
                <a:gd name="T31" fmla="*/ 6 h 46"/>
                <a:gd name="T32" fmla="*/ 30 w 44"/>
                <a:gd name="T33" fmla="*/ 6 h 46"/>
                <a:gd name="T34" fmla="*/ 30 w 44"/>
                <a:gd name="T35" fmla="*/ 0 h 46"/>
                <a:gd name="T36" fmla="*/ 25 w 44"/>
                <a:gd name="T37" fmla="*/ 0 h 46"/>
                <a:gd name="T38" fmla="*/ 25 w 44"/>
                <a:gd name="T39" fmla="*/ 4 h 46"/>
                <a:gd name="T40" fmla="*/ 19 w 44"/>
                <a:gd name="T41" fmla="*/ 4 h 46"/>
                <a:gd name="T42" fmla="*/ 19 w 44"/>
                <a:gd name="T43" fmla="*/ 0 h 46"/>
                <a:gd name="T44" fmla="*/ 13 w 44"/>
                <a:gd name="T45" fmla="*/ 0 h 46"/>
                <a:gd name="T46" fmla="*/ 13 w 44"/>
                <a:gd name="T47" fmla="*/ 6 h 46"/>
                <a:gd name="T48" fmla="*/ 9 w 44"/>
                <a:gd name="T49" fmla="*/ 6 h 46"/>
                <a:gd name="T50" fmla="*/ 9 w 44"/>
                <a:gd name="T51" fmla="*/ 0 h 46"/>
                <a:gd name="T52" fmla="*/ 2 w 44"/>
                <a:gd name="T53" fmla="*/ 0 h 4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4"/>
                <a:gd name="T82" fmla="*/ 0 h 46"/>
                <a:gd name="T83" fmla="*/ 44 w 44"/>
                <a:gd name="T84" fmla="*/ 46 h 4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4" h="46">
                  <a:moveTo>
                    <a:pt x="4" y="11"/>
                  </a:moveTo>
                  <a:lnTo>
                    <a:pt x="40" y="11"/>
                  </a:lnTo>
                  <a:lnTo>
                    <a:pt x="40" y="32"/>
                  </a:lnTo>
                  <a:lnTo>
                    <a:pt x="44" y="36"/>
                  </a:lnTo>
                  <a:lnTo>
                    <a:pt x="40" y="40"/>
                  </a:lnTo>
                  <a:lnTo>
                    <a:pt x="38" y="46"/>
                  </a:lnTo>
                  <a:lnTo>
                    <a:pt x="0" y="46"/>
                  </a:lnTo>
                  <a:lnTo>
                    <a:pt x="0" y="34"/>
                  </a:lnTo>
                  <a:lnTo>
                    <a:pt x="4" y="34"/>
                  </a:lnTo>
                  <a:lnTo>
                    <a:pt x="4" y="11"/>
                  </a:lnTo>
                  <a:close/>
                  <a:moveTo>
                    <a:pt x="2" y="0"/>
                  </a:moveTo>
                  <a:lnTo>
                    <a:pt x="2" y="11"/>
                  </a:lnTo>
                  <a:lnTo>
                    <a:pt x="42" y="11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25" y="4"/>
                  </a:lnTo>
                  <a:lnTo>
                    <a:pt x="19" y="4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13" y="6"/>
                  </a:lnTo>
                  <a:lnTo>
                    <a:pt x="9" y="6"/>
                  </a:lnTo>
                  <a:lnTo>
                    <a:pt x="9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90" name="Freeform 238"/>
            <p:cNvSpPr>
              <a:spLocks/>
            </p:cNvSpPr>
            <p:nvPr/>
          </p:nvSpPr>
          <p:spPr bwMode="auto">
            <a:xfrm>
              <a:off x="2732" y="2962"/>
              <a:ext cx="44" cy="35"/>
            </a:xfrm>
            <a:custGeom>
              <a:avLst/>
              <a:gdLst>
                <a:gd name="T0" fmla="*/ 4 w 44"/>
                <a:gd name="T1" fmla="*/ 0 h 35"/>
                <a:gd name="T2" fmla="*/ 40 w 44"/>
                <a:gd name="T3" fmla="*/ 0 h 35"/>
                <a:gd name="T4" fmla="*/ 40 w 44"/>
                <a:gd name="T5" fmla="*/ 21 h 35"/>
                <a:gd name="T6" fmla="*/ 44 w 44"/>
                <a:gd name="T7" fmla="*/ 25 h 35"/>
                <a:gd name="T8" fmla="*/ 40 w 44"/>
                <a:gd name="T9" fmla="*/ 29 h 35"/>
                <a:gd name="T10" fmla="*/ 38 w 44"/>
                <a:gd name="T11" fmla="*/ 35 h 35"/>
                <a:gd name="T12" fmla="*/ 0 w 44"/>
                <a:gd name="T13" fmla="*/ 35 h 35"/>
                <a:gd name="T14" fmla="*/ 0 w 44"/>
                <a:gd name="T15" fmla="*/ 23 h 35"/>
                <a:gd name="T16" fmla="*/ 4 w 44"/>
                <a:gd name="T17" fmla="*/ 23 h 35"/>
                <a:gd name="T18" fmla="*/ 4 w 44"/>
                <a:gd name="T19" fmla="*/ 0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35"/>
                <a:gd name="T32" fmla="*/ 44 w 44"/>
                <a:gd name="T33" fmla="*/ 35 h 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35">
                  <a:moveTo>
                    <a:pt x="4" y="0"/>
                  </a:moveTo>
                  <a:lnTo>
                    <a:pt x="40" y="0"/>
                  </a:lnTo>
                  <a:lnTo>
                    <a:pt x="40" y="21"/>
                  </a:lnTo>
                  <a:lnTo>
                    <a:pt x="44" y="25"/>
                  </a:lnTo>
                  <a:lnTo>
                    <a:pt x="40" y="29"/>
                  </a:lnTo>
                  <a:lnTo>
                    <a:pt x="38" y="35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91" name="Freeform 239"/>
            <p:cNvSpPr>
              <a:spLocks/>
            </p:cNvSpPr>
            <p:nvPr/>
          </p:nvSpPr>
          <p:spPr bwMode="auto">
            <a:xfrm>
              <a:off x="2734" y="2951"/>
              <a:ext cx="40" cy="11"/>
            </a:xfrm>
            <a:custGeom>
              <a:avLst/>
              <a:gdLst>
                <a:gd name="T0" fmla="*/ 0 w 40"/>
                <a:gd name="T1" fmla="*/ 0 h 11"/>
                <a:gd name="T2" fmla="*/ 0 w 40"/>
                <a:gd name="T3" fmla="*/ 11 h 11"/>
                <a:gd name="T4" fmla="*/ 40 w 40"/>
                <a:gd name="T5" fmla="*/ 11 h 11"/>
                <a:gd name="T6" fmla="*/ 40 w 40"/>
                <a:gd name="T7" fmla="*/ 0 h 11"/>
                <a:gd name="T8" fmla="*/ 34 w 40"/>
                <a:gd name="T9" fmla="*/ 0 h 11"/>
                <a:gd name="T10" fmla="*/ 34 w 40"/>
                <a:gd name="T11" fmla="*/ 6 h 11"/>
                <a:gd name="T12" fmla="*/ 28 w 40"/>
                <a:gd name="T13" fmla="*/ 6 h 11"/>
                <a:gd name="T14" fmla="*/ 28 w 40"/>
                <a:gd name="T15" fmla="*/ 0 h 11"/>
                <a:gd name="T16" fmla="*/ 23 w 40"/>
                <a:gd name="T17" fmla="*/ 0 h 11"/>
                <a:gd name="T18" fmla="*/ 23 w 40"/>
                <a:gd name="T19" fmla="*/ 4 h 11"/>
                <a:gd name="T20" fmla="*/ 17 w 40"/>
                <a:gd name="T21" fmla="*/ 4 h 11"/>
                <a:gd name="T22" fmla="*/ 17 w 40"/>
                <a:gd name="T23" fmla="*/ 0 h 11"/>
                <a:gd name="T24" fmla="*/ 11 w 40"/>
                <a:gd name="T25" fmla="*/ 0 h 11"/>
                <a:gd name="T26" fmla="*/ 11 w 40"/>
                <a:gd name="T27" fmla="*/ 6 h 11"/>
                <a:gd name="T28" fmla="*/ 7 w 40"/>
                <a:gd name="T29" fmla="*/ 6 h 11"/>
                <a:gd name="T30" fmla="*/ 7 w 40"/>
                <a:gd name="T31" fmla="*/ 0 h 11"/>
                <a:gd name="T32" fmla="*/ 0 w 40"/>
                <a:gd name="T33" fmla="*/ 0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11"/>
                <a:gd name="T53" fmla="*/ 40 w 40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11">
                  <a:moveTo>
                    <a:pt x="0" y="0"/>
                  </a:moveTo>
                  <a:lnTo>
                    <a:pt x="0" y="11"/>
                  </a:lnTo>
                  <a:lnTo>
                    <a:pt x="40" y="11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34" y="6"/>
                  </a:lnTo>
                  <a:lnTo>
                    <a:pt x="28" y="6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17" y="4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11" y="6"/>
                  </a:lnTo>
                  <a:lnTo>
                    <a:pt x="7" y="6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92" name="Freeform 240"/>
            <p:cNvSpPr>
              <a:spLocks/>
            </p:cNvSpPr>
            <p:nvPr/>
          </p:nvSpPr>
          <p:spPr bwMode="auto">
            <a:xfrm>
              <a:off x="2757" y="2964"/>
              <a:ext cx="13" cy="12"/>
            </a:xfrm>
            <a:custGeom>
              <a:avLst/>
              <a:gdLst>
                <a:gd name="T0" fmla="*/ 0 w 13"/>
                <a:gd name="T1" fmla="*/ 12 h 12"/>
                <a:gd name="T2" fmla="*/ 13 w 13"/>
                <a:gd name="T3" fmla="*/ 12 h 12"/>
                <a:gd name="T4" fmla="*/ 13 w 13"/>
                <a:gd name="T5" fmla="*/ 4 h 12"/>
                <a:gd name="T6" fmla="*/ 11 w 13"/>
                <a:gd name="T7" fmla="*/ 2 h 12"/>
                <a:gd name="T8" fmla="*/ 5 w 13"/>
                <a:gd name="T9" fmla="*/ 0 h 12"/>
                <a:gd name="T10" fmla="*/ 2 w 13"/>
                <a:gd name="T11" fmla="*/ 2 h 12"/>
                <a:gd name="T12" fmla="*/ 0 w 13"/>
                <a:gd name="T13" fmla="*/ 4 h 12"/>
                <a:gd name="T14" fmla="*/ 0 w 13"/>
                <a:gd name="T15" fmla="*/ 12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12"/>
                <a:gd name="T26" fmla="*/ 13 w 13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12">
                  <a:moveTo>
                    <a:pt x="0" y="12"/>
                  </a:moveTo>
                  <a:lnTo>
                    <a:pt x="13" y="12"/>
                  </a:lnTo>
                  <a:lnTo>
                    <a:pt x="13" y="4"/>
                  </a:lnTo>
                  <a:lnTo>
                    <a:pt x="11" y="2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956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93" name="Freeform 241"/>
            <p:cNvSpPr>
              <a:spLocks/>
            </p:cNvSpPr>
            <p:nvPr/>
          </p:nvSpPr>
          <p:spPr bwMode="auto">
            <a:xfrm>
              <a:off x="2757" y="2964"/>
              <a:ext cx="13" cy="12"/>
            </a:xfrm>
            <a:custGeom>
              <a:avLst/>
              <a:gdLst>
                <a:gd name="T0" fmla="*/ 0 w 13"/>
                <a:gd name="T1" fmla="*/ 12 h 12"/>
                <a:gd name="T2" fmla="*/ 13 w 13"/>
                <a:gd name="T3" fmla="*/ 12 h 12"/>
                <a:gd name="T4" fmla="*/ 13 w 13"/>
                <a:gd name="T5" fmla="*/ 4 h 12"/>
                <a:gd name="T6" fmla="*/ 11 w 13"/>
                <a:gd name="T7" fmla="*/ 2 h 12"/>
                <a:gd name="T8" fmla="*/ 5 w 13"/>
                <a:gd name="T9" fmla="*/ 0 h 12"/>
                <a:gd name="T10" fmla="*/ 2 w 13"/>
                <a:gd name="T11" fmla="*/ 2 h 12"/>
                <a:gd name="T12" fmla="*/ 0 w 13"/>
                <a:gd name="T13" fmla="*/ 4 h 12"/>
                <a:gd name="T14" fmla="*/ 0 w 13"/>
                <a:gd name="T15" fmla="*/ 12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12"/>
                <a:gd name="T26" fmla="*/ 13 w 13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12">
                  <a:moveTo>
                    <a:pt x="0" y="12"/>
                  </a:moveTo>
                  <a:lnTo>
                    <a:pt x="13" y="12"/>
                  </a:lnTo>
                  <a:lnTo>
                    <a:pt x="13" y="4"/>
                  </a:lnTo>
                  <a:lnTo>
                    <a:pt x="11" y="2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12"/>
                  </a:lnTo>
                </a:path>
              </a:pathLst>
            </a:custGeom>
            <a:noFill/>
            <a:ln w="0">
              <a:solidFill>
                <a:srgbClr val="FDF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94" name="Freeform 242"/>
            <p:cNvSpPr>
              <a:spLocks/>
            </p:cNvSpPr>
            <p:nvPr/>
          </p:nvSpPr>
          <p:spPr bwMode="auto">
            <a:xfrm>
              <a:off x="2737" y="2964"/>
              <a:ext cx="14" cy="12"/>
            </a:xfrm>
            <a:custGeom>
              <a:avLst/>
              <a:gdLst>
                <a:gd name="T0" fmla="*/ 0 w 14"/>
                <a:gd name="T1" fmla="*/ 12 h 12"/>
                <a:gd name="T2" fmla="*/ 14 w 14"/>
                <a:gd name="T3" fmla="*/ 12 h 12"/>
                <a:gd name="T4" fmla="*/ 14 w 14"/>
                <a:gd name="T5" fmla="*/ 4 h 12"/>
                <a:gd name="T6" fmla="*/ 12 w 14"/>
                <a:gd name="T7" fmla="*/ 2 h 12"/>
                <a:gd name="T8" fmla="*/ 6 w 14"/>
                <a:gd name="T9" fmla="*/ 0 h 12"/>
                <a:gd name="T10" fmla="*/ 2 w 14"/>
                <a:gd name="T11" fmla="*/ 2 h 12"/>
                <a:gd name="T12" fmla="*/ 0 w 14"/>
                <a:gd name="T13" fmla="*/ 4 h 12"/>
                <a:gd name="T14" fmla="*/ 0 w 14"/>
                <a:gd name="T15" fmla="*/ 12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2"/>
                <a:gd name="T26" fmla="*/ 14 w 14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2">
                  <a:moveTo>
                    <a:pt x="0" y="12"/>
                  </a:moveTo>
                  <a:lnTo>
                    <a:pt x="14" y="12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956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95" name="Freeform 243"/>
            <p:cNvSpPr>
              <a:spLocks/>
            </p:cNvSpPr>
            <p:nvPr/>
          </p:nvSpPr>
          <p:spPr bwMode="auto">
            <a:xfrm>
              <a:off x="2737" y="2964"/>
              <a:ext cx="14" cy="12"/>
            </a:xfrm>
            <a:custGeom>
              <a:avLst/>
              <a:gdLst>
                <a:gd name="T0" fmla="*/ 0 w 14"/>
                <a:gd name="T1" fmla="*/ 12 h 12"/>
                <a:gd name="T2" fmla="*/ 14 w 14"/>
                <a:gd name="T3" fmla="*/ 12 h 12"/>
                <a:gd name="T4" fmla="*/ 14 w 14"/>
                <a:gd name="T5" fmla="*/ 4 h 12"/>
                <a:gd name="T6" fmla="*/ 12 w 14"/>
                <a:gd name="T7" fmla="*/ 2 h 12"/>
                <a:gd name="T8" fmla="*/ 6 w 14"/>
                <a:gd name="T9" fmla="*/ 0 h 12"/>
                <a:gd name="T10" fmla="*/ 2 w 14"/>
                <a:gd name="T11" fmla="*/ 2 h 12"/>
                <a:gd name="T12" fmla="*/ 0 w 14"/>
                <a:gd name="T13" fmla="*/ 4 h 12"/>
                <a:gd name="T14" fmla="*/ 0 w 14"/>
                <a:gd name="T15" fmla="*/ 12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2"/>
                <a:gd name="T26" fmla="*/ 14 w 14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2">
                  <a:moveTo>
                    <a:pt x="0" y="12"/>
                  </a:moveTo>
                  <a:lnTo>
                    <a:pt x="14" y="12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12"/>
                  </a:lnTo>
                </a:path>
              </a:pathLst>
            </a:custGeom>
            <a:noFill/>
            <a:ln w="0">
              <a:solidFill>
                <a:srgbClr val="FDF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96" name="Freeform 244"/>
            <p:cNvSpPr>
              <a:spLocks/>
            </p:cNvSpPr>
            <p:nvPr/>
          </p:nvSpPr>
          <p:spPr bwMode="auto">
            <a:xfrm>
              <a:off x="2747" y="3074"/>
              <a:ext cx="88" cy="38"/>
            </a:xfrm>
            <a:custGeom>
              <a:avLst/>
              <a:gdLst>
                <a:gd name="T0" fmla="*/ 44 w 88"/>
                <a:gd name="T1" fmla="*/ 0 h 38"/>
                <a:gd name="T2" fmla="*/ 37 w 88"/>
                <a:gd name="T3" fmla="*/ 11 h 38"/>
                <a:gd name="T4" fmla="*/ 27 w 88"/>
                <a:gd name="T5" fmla="*/ 21 h 38"/>
                <a:gd name="T6" fmla="*/ 15 w 88"/>
                <a:gd name="T7" fmla="*/ 26 h 38"/>
                <a:gd name="T8" fmla="*/ 0 w 88"/>
                <a:gd name="T9" fmla="*/ 28 h 38"/>
                <a:gd name="T10" fmla="*/ 19 w 88"/>
                <a:gd name="T11" fmla="*/ 34 h 38"/>
                <a:gd name="T12" fmla="*/ 38 w 88"/>
                <a:gd name="T13" fmla="*/ 38 h 38"/>
                <a:gd name="T14" fmla="*/ 60 w 88"/>
                <a:gd name="T15" fmla="*/ 36 h 38"/>
                <a:gd name="T16" fmla="*/ 88 w 88"/>
                <a:gd name="T17" fmla="*/ 30 h 38"/>
                <a:gd name="T18" fmla="*/ 75 w 88"/>
                <a:gd name="T19" fmla="*/ 26 h 38"/>
                <a:gd name="T20" fmla="*/ 63 w 88"/>
                <a:gd name="T21" fmla="*/ 19 h 38"/>
                <a:gd name="T22" fmla="*/ 52 w 88"/>
                <a:gd name="T23" fmla="*/ 9 h 38"/>
                <a:gd name="T24" fmla="*/ 44 w 88"/>
                <a:gd name="T25" fmla="*/ 0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8"/>
                <a:gd name="T40" fmla="*/ 0 h 38"/>
                <a:gd name="T41" fmla="*/ 88 w 88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8" h="38">
                  <a:moveTo>
                    <a:pt x="44" y="0"/>
                  </a:moveTo>
                  <a:lnTo>
                    <a:pt x="37" y="11"/>
                  </a:lnTo>
                  <a:lnTo>
                    <a:pt x="27" y="21"/>
                  </a:lnTo>
                  <a:lnTo>
                    <a:pt x="15" y="26"/>
                  </a:lnTo>
                  <a:lnTo>
                    <a:pt x="0" y="28"/>
                  </a:lnTo>
                  <a:lnTo>
                    <a:pt x="19" y="34"/>
                  </a:lnTo>
                  <a:lnTo>
                    <a:pt x="38" y="38"/>
                  </a:lnTo>
                  <a:lnTo>
                    <a:pt x="60" y="36"/>
                  </a:lnTo>
                  <a:lnTo>
                    <a:pt x="88" y="30"/>
                  </a:lnTo>
                  <a:lnTo>
                    <a:pt x="75" y="26"/>
                  </a:lnTo>
                  <a:lnTo>
                    <a:pt x="63" y="19"/>
                  </a:lnTo>
                  <a:lnTo>
                    <a:pt x="52" y="9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97" name="Freeform 245"/>
            <p:cNvSpPr>
              <a:spLocks/>
            </p:cNvSpPr>
            <p:nvPr/>
          </p:nvSpPr>
          <p:spPr bwMode="auto">
            <a:xfrm>
              <a:off x="2747" y="3074"/>
              <a:ext cx="88" cy="38"/>
            </a:xfrm>
            <a:custGeom>
              <a:avLst/>
              <a:gdLst>
                <a:gd name="T0" fmla="*/ 44 w 88"/>
                <a:gd name="T1" fmla="*/ 0 h 38"/>
                <a:gd name="T2" fmla="*/ 37 w 88"/>
                <a:gd name="T3" fmla="*/ 11 h 38"/>
                <a:gd name="T4" fmla="*/ 27 w 88"/>
                <a:gd name="T5" fmla="*/ 21 h 38"/>
                <a:gd name="T6" fmla="*/ 15 w 88"/>
                <a:gd name="T7" fmla="*/ 26 h 38"/>
                <a:gd name="T8" fmla="*/ 0 w 88"/>
                <a:gd name="T9" fmla="*/ 28 h 38"/>
                <a:gd name="T10" fmla="*/ 19 w 88"/>
                <a:gd name="T11" fmla="*/ 34 h 38"/>
                <a:gd name="T12" fmla="*/ 38 w 88"/>
                <a:gd name="T13" fmla="*/ 38 h 38"/>
                <a:gd name="T14" fmla="*/ 60 w 88"/>
                <a:gd name="T15" fmla="*/ 36 h 38"/>
                <a:gd name="T16" fmla="*/ 88 w 88"/>
                <a:gd name="T17" fmla="*/ 30 h 38"/>
                <a:gd name="T18" fmla="*/ 75 w 88"/>
                <a:gd name="T19" fmla="*/ 26 h 38"/>
                <a:gd name="T20" fmla="*/ 63 w 88"/>
                <a:gd name="T21" fmla="*/ 19 h 38"/>
                <a:gd name="T22" fmla="*/ 52 w 88"/>
                <a:gd name="T23" fmla="*/ 9 h 38"/>
                <a:gd name="T24" fmla="*/ 44 w 88"/>
                <a:gd name="T25" fmla="*/ 0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8"/>
                <a:gd name="T40" fmla="*/ 0 h 38"/>
                <a:gd name="T41" fmla="*/ 88 w 88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8" h="38">
                  <a:moveTo>
                    <a:pt x="44" y="0"/>
                  </a:moveTo>
                  <a:lnTo>
                    <a:pt x="37" y="11"/>
                  </a:lnTo>
                  <a:lnTo>
                    <a:pt x="27" y="21"/>
                  </a:lnTo>
                  <a:lnTo>
                    <a:pt x="15" y="26"/>
                  </a:lnTo>
                  <a:lnTo>
                    <a:pt x="0" y="28"/>
                  </a:lnTo>
                  <a:lnTo>
                    <a:pt x="19" y="34"/>
                  </a:lnTo>
                  <a:lnTo>
                    <a:pt x="38" y="38"/>
                  </a:lnTo>
                  <a:lnTo>
                    <a:pt x="60" y="36"/>
                  </a:lnTo>
                  <a:lnTo>
                    <a:pt x="88" y="30"/>
                  </a:lnTo>
                  <a:lnTo>
                    <a:pt x="75" y="26"/>
                  </a:lnTo>
                  <a:lnTo>
                    <a:pt x="63" y="19"/>
                  </a:lnTo>
                  <a:lnTo>
                    <a:pt x="52" y="9"/>
                  </a:lnTo>
                  <a:lnTo>
                    <a:pt x="44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98" name="Freeform 246"/>
            <p:cNvSpPr>
              <a:spLocks/>
            </p:cNvSpPr>
            <p:nvPr/>
          </p:nvSpPr>
          <p:spPr bwMode="auto">
            <a:xfrm>
              <a:off x="2784" y="3085"/>
              <a:ext cx="15" cy="17"/>
            </a:xfrm>
            <a:custGeom>
              <a:avLst/>
              <a:gdLst>
                <a:gd name="T0" fmla="*/ 7 w 15"/>
                <a:gd name="T1" fmla="*/ 0 h 17"/>
                <a:gd name="T2" fmla="*/ 11 w 15"/>
                <a:gd name="T3" fmla="*/ 0 h 17"/>
                <a:gd name="T4" fmla="*/ 13 w 15"/>
                <a:gd name="T5" fmla="*/ 2 h 17"/>
                <a:gd name="T6" fmla="*/ 15 w 15"/>
                <a:gd name="T7" fmla="*/ 4 h 17"/>
                <a:gd name="T8" fmla="*/ 15 w 15"/>
                <a:gd name="T9" fmla="*/ 8 h 17"/>
                <a:gd name="T10" fmla="*/ 15 w 15"/>
                <a:gd name="T11" fmla="*/ 12 h 17"/>
                <a:gd name="T12" fmla="*/ 13 w 15"/>
                <a:gd name="T13" fmla="*/ 14 h 17"/>
                <a:gd name="T14" fmla="*/ 11 w 15"/>
                <a:gd name="T15" fmla="*/ 15 h 17"/>
                <a:gd name="T16" fmla="*/ 7 w 15"/>
                <a:gd name="T17" fmla="*/ 17 h 17"/>
                <a:gd name="T18" fmla="*/ 3 w 15"/>
                <a:gd name="T19" fmla="*/ 15 h 17"/>
                <a:gd name="T20" fmla="*/ 1 w 15"/>
                <a:gd name="T21" fmla="*/ 14 h 17"/>
                <a:gd name="T22" fmla="*/ 0 w 15"/>
                <a:gd name="T23" fmla="*/ 12 h 17"/>
                <a:gd name="T24" fmla="*/ 0 w 15"/>
                <a:gd name="T25" fmla="*/ 8 h 17"/>
                <a:gd name="T26" fmla="*/ 0 w 15"/>
                <a:gd name="T27" fmla="*/ 4 h 17"/>
                <a:gd name="T28" fmla="*/ 1 w 15"/>
                <a:gd name="T29" fmla="*/ 2 h 17"/>
                <a:gd name="T30" fmla="*/ 3 w 15"/>
                <a:gd name="T31" fmla="*/ 0 h 17"/>
                <a:gd name="T32" fmla="*/ 7 w 15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7"/>
                <a:gd name="T53" fmla="*/ 15 w 15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7">
                  <a:moveTo>
                    <a:pt x="7" y="0"/>
                  </a:moveTo>
                  <a:lnTo>
                    <a:pt x="11" y="0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5" y="12"/>
                  </a:lnTo>
                  <a:lnTo>
                    <a:pt x="13" y="14"/>
                  </a:lnTo>
                  <a:lnTo>
                    <a:pt x="11" y="15"/>
                  </a:lnTo>
                  <a:lnTo>
                    <a:pt x="7" y="17"/>
                  </a:lnTo>
                  <a:lnTo>
                    <a:pt x="3" y="15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E9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799" name="Freeform 247"/>
            <p:cNvSpPr>
              <a:spLocks/>
            </p:cNvSpPr>
            <p:nvPr/>
          </p:nvSpPr>
          <p:spPr bwMode="auto">
            <a:xfrm>
              <a:off x="2784" y="3085"/>
              <a:ext cx="15" cy="17"/>
            </a:xfrm>
            <a:custGeom>
              <a:avLst/>
              <a:gdLst>
                <a:gd name="T0" fmla="*/ 7 w 15"/>
                <a:gd name="T1" fmla="*/ 0 h 17"/>
                <a:gd name="T2" fmla="*/ 11 w 15"/>
                <a:gd name="T3" fmla="*/ 0 h 17"/>
                <a:gd name="T4" fmla="*/ 13 w 15"/>
                <a:gd name="T5" fmla="*/ 2 h 17"/>
                <a:gd name="T6" fmla="*/ 15 w 15"/>
                <a:gd name="T7" fmla="*/ 4 h 17"/>
                <a:gd name="T8" fmla="*/ 15 w 15"/>
                <a:gd name="T9" fmla="*/ 8 h 17"/>
                <a:gd name="T10" fmla="*/ 15 w 15"/>
                <a:gd name="T11" fmla="*/ 12 h 17"/>
                <a:gd name="T12" fmla="*/ 13 w 15"/>
                <a:gd name="T13" fmla="*/ 14 h 17"/>
                <a:gd name="T14" fmla="*/ 11 w 15"/>
                <a:gd name="T15" fmla="*/ 15 h 17"/>
                <a:gd name="T16" fmla="*/ 7 w 15"/>
                <a:gd name="T17" fmla="*/ 17 h 17"/>
                <a:gd name="T18" fmla="*/ 3 w 15"/>
                <a:gd name="T19" fmla="*/ 15 h 17"/>
                <a:gd name="T20" fmla="*/ 1 w 15"/>
                <a:gd name="T21" fmla="*/ 14 h 17"/>
                <a:gd name="T22" fmla="*/ 0 w 15"/>
                <a:gd name="T23" fmla="*/ 12 h 17"/>
                <a:gd name="T24" fmla="*/ 0 w 15"/>
                <a:gd name="T25" fmla="*/ 8 h 17"/>
                <a:gd name="T26" fmla="*/ 0 w 15"/>
                <a:gd name="T27" fmla="*/ 4 h 17"/>
                <a:gd name="T28" fmla="*/ 1 w 15"/>
                <a:gd name="T29" fmla="*/ 2 h 17"/>
                <a:gd name="T30" fmla="*/ 3 w 15"/>
                <a:gd name="T31" fmla="*/ 0 h 17"/>
                <a:gd name="T32" fmla="*/ 7 w 15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7"/>
                <a:gd name="T53" fmla="*/ 15 w 15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7">
                  <a:moveTo>
                    <a:pt x="7" y="0"/>
                  </a:moveTo>
                  <a:lnTo>
                    <a:pt x="11" y="0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5" y="12"/>
                  </a:lnTo>
                  <a:lnTo>
                    <a:pt x="13" y="14"/>
                  </a:lnTo>
                  <a:lnTo>
                    <a:pt x="11" y="15"/>
                  </a:lnTo>
                  <a:lnTo>
                    <a:pt x="7" y="17"/>
                  </a:lnTo>
                  <a:lnTo>
                    <a:pt x="3" y="15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00" name="Freeform 248"/>
            <p:cNvSpPr>
              <a:spLocks/>
            </p:cNvSpPr>
            <p:nvPr/>
          </p:nvSpPr>
          <p:spPr bwMode="auto">
            <a:xfrm>
              <a:off x="2795" y="3100"/>
              <a:ext cx="13" cy="8"/>
            </a:xfrm>
            <a:custGeom>
              <a:avLst/>
              <a:gdLst>
                <a:gd name="T0" fmla="*/ 0 w 13"/>
                <a:gd name="T1" fmla="*/ 6 h 8"/>
                <a:gd name="T2" fmla="*/ 2 w 13"/>
                <a:gd name="T3" fmla="*/ 2 h 8"/>
                <a:gd name="T4" fmla="*/ 6 w 13"/>
                <a:gd name="T5" fmla="*/ 0 h 8"/>
                <a:gd name="T6" fmla="*/ 10 w 13"/>
                <a:gd name="T7" fmla="*/ 0 h 8"/>
                <a:gd name="T8" fmla="*/ 13 w 13"/>
                <a:gd name="T9" fmla="*/ 2 h 8"/>
                <a:gd name="T10" fmla="*/ 10 w 13"/>
                <a:gd name="T11" fmla="*/ 4 h 8"/>
                <a:gd name="T12" fmla="*/ 8 w 13"/>
                <a:gd name="T13" fmla="*/ 8 h 8"/>
                <a:gd name="T14" fmla="*/ 4 w 13"/>
                <a:gd name="T15" fmla="*/ 8 h 8"/>
                <a:gd name="T16" fmla="*/ 0 w 13"/>
                <a:gd name="T17" fmla="*/ 6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8"/>
                <a:gd name="T29" fmla="*/ 13 w 13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8">
                  <a:moveTo>
                    <a:pt x="0" y="6"/>
                  </a:move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3C7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01" name="Freeform 249"/>
            <p:cNvSpPr>
              <a:spLocks/>
            </p:cNvSpPr>
            <p:nvPr/>
          </p:nvSpPr>
          <p:spPr bwMode="auto">
            <a:xfrm>
              <a:off x="2795" y="3100"/>
              <a:ext cx="13" cy="8"/>
            </a:xfrm>
            <a:custGeom>
              <a:avLst/>
              <a:gdLst>
                <a:gd name="T0" fmla="*/ 0 w 13"/>
                <a:gd name="T1" fmla="*/ 6 h 8"/>
                <a:gd name="T2" fmla="*/ 2 w 13"/>
                <a:gd name="T3" fmla="*/ 2 h 8"/>
                <a:gd name="T4" fmla="*/ 6 w 13"/>
                <a:gd name="T5" fmla="*/ 0 h 8"/>
                <a:gd name="T6" fmla="*/ 10 w 13"/>
                <a:gd name="T7" fmla="*/ 0 h 8"/>
                <a:gd name="T8" fmla="*/ 13 w 13"/>
                <a:gd name="T9" fmla="*/ 2 h 8"/>
                <a:gd name="T10" fmla="*/ 10 w 13"/>
                <a:gd name="T11" fmla="*/ 4 h 8"/>
                <a:gd name="T12" fmla="*/ 8 w 13"/>
                <a:gd name="T13" fmla="*/ 8 h 8"/>
                <a:gd name="T14" fmla="*/ 4 w 13"/>
                <a:gd name="T15" fmla="*/ 8 h 8"/>
                <a:gd name="T16" fmla="*/ 0 w 13"/>
                <a:gd name="T17" fmla="*/ 6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8"/>
                <a:gd name="T29" fmla="*/ 13 w 13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8">
                  <a:moveTo>
                    <a:pt x="0" y="6"/>
                  </a:move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02" name="Freeform 250"/>
            <p:cNvSpPr>
              <a:spLocks/>
            </p:cNvSpPr>
            <p:nvPr/>
          </p:nvSpPr>
          <p:spPr bwMode="auto">
            <a:xfrm>
              <a:off x="2789" y="3102"/>
              <a:ext cx="6" cy="8"/>
            </a:xfrm>
            <a:custGeom>
              <a:avLst/>
              <a:gdLst>
                <a:gd name="T0" fmla="*/ 0 w 6"/>
                <a:gd name="T1" fmla="*/ 0 h 8"/>
                <a:gd name="T2" fmla="*/ 0 w 6"/>
                <a:gd name="T3" fmla="*/ 4 h 8"/>
                <a:gd name="T4" fmla="*/ 0 w 6"/>
                <a:gd name="T5" fmla="*/ 8 h 8"/>
                <a:gd name="T6" fmla="*/ 2 w 6"/>
                <a:gd name="T7" fmla="*/ 8 h 8"/>
                <a:gd name="T8" fmla="*/ 6 w 6"/>
                <a:gd name="T9" fmla="*/ 8 h 8"/>
                <a:gd name="T10" fmla="*/ 4 w 6"/>
                <a:gd name="T11" fmla="*/ 4 h 8"/>
                <a:gd name="T12" fmla="*/ 4 w 6"/>
                <a:gd name="T13" fmla="*/ 0 h 8"/>
                <a:gd name="T14" fmla="*/ 2 w 6"/>
                <a:gd name="T15" fmla="*/ 0 h 8"/>
                <a:gd name="T16" fmla="*/ 0 w 6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8"/>
                <a:gd name="T29" fmla="*/ 6 w 6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2" y="8"/>
                  </a:lnTo>
                  <a:lnTo>
                    <a:pt x="6" y="8"/>
                  </a:lnTo>
                  <a:lnTo>
                    <a:pt x="4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03" name="Freeform 251"/>
            <p:cNvSpPr>
              <a:spLocks/>
            </p:cNvSpPr>
            <p:nvPr/>
          </p:nvSpPr>
          <p:spPr bwMode="auto">
            <a:xfrm>
              <a:off x="2789" y="3102"/>
              <a:ext cx="6" cy="8"/>
            </a:xfrm>
            <a:custGeom>
              <a:avLst/>
              <a:gdLst>
                <a:gd name="T0" fmla="*/ 0 w 6"/>
                <a:gd name="T1" fmla="*/ 0 h 8"/>
                <a:gd name="T2" fmla="*/ 0 w 6"/>
                <a:gd name="T3" fmla="*/ 4 h 8"/>
                <a:gd name="T4" fmla="*/ 0 w 6"/>
                <a:gd name="T5" fmla="*/ 8 h 8"/>
                <a:gd name="T6" fmla="*/ 2 w 6"/>
                <a:gd name="T7" fmla="*/ 8 h 8"/>
                <a:gd name="T8" fmla="*/ 6 w 6"/>
                <a:gd name="T9" fmla="*/ 8 h 8"/>
                <a:gd name="T10" fmla="*/ 4 w 6"/>
                <a:gd name="T11" fmla="*/ 4 h 8"/>
                <a:gd name="T12" fmla="*/ 4 w 6"/>
                <a:gd name="T13" fmla="*/ 0 h 8"/>
                <a:gd name="T14" fmla="*/ 2 w 6"/>
                <a:gd name="T15" fmla="*/ 0 h 8"/>
                <a:gd name="T16" fmla="*/ 0 w 6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8"/>
                <a:gd name="T29" fmla="*/ 6 w 6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2" y="8"/>
                  </a:lnTo>
                  <a:lnTo>
                    <a:pt x="6" y="8"/>
                  </a:lnTo>
                  <a:lnTo>
                    <a:pt x="4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04" name="Freeform 252"/>
            <p:cNvSpPr>
              <a:spLocks/>
            </p:cNvSpPr>
            <p:nvPr/>
          </p:nvSpPr>
          <p:spPr bwMode="auto">
            <a:xfrm>
              <a:off x="2774" y="3100"/>
              <a:ext cx="15" cy="6"/>
            </a:xfrm>
            <a:custGeom>
              <a:avLst/>
              <a:gdLst>
                <a:gd name="T0" fmla="*/ 0 w 15"/>
                <a:gd name="T1" fmla="*/ 2 h 6"/>
                <a:gd name="T2" fmla="*/ 6 w 15"/>
                <a:gd name="T3" fmla="*/ 6 h 6"/>
                <a:gd name="T4" fmla="*/ 15 w 15"/>
                <a:gd name="T5" fmla="*/ 6 h 6"/>
                <a:gd name="T6" fmla="*/ 10 w 15"/>
                <a:gd name="T7" fmla="*/ 2 h 6"/>
                <a:gd name="T8" fmla="*/ 6 w 15"/>
                <a:gd name="T9" fmla="*/ 0 h 6"/>
                <a:gd name="T10" fmla="*/ 2 w 15"/>
                <a:gd name="T11" fmla="*/ 0 h 6"/>
                <a:gd name="T12" fmla="*/ 0 w 15"/>
                <a:gd name="T13" fmla="*/ 2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6"/>
                <a:gd name="T23" fmla="*/ 15 w 15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6">
                  <a:moveTo>
                    <a:pt x="0" y="2"/>
                  </a:moveTo>
                  <a:lnTo>
                    <a:pt x="6" y="6"/>
                  </a:lnTo>
                  <a:lnTo>
                    <a:pt x="15" y="6"/>
                  </a:lnTo>
                  <a:lnTo>
                    <a:pt x="10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C7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05" name="Freeform 253"/>
            <p:cNvSpPr>
              <a:spLocks/>
            </p:cNvSpPr>
            <p:nvPr/>
          </p:nvSpPr>
          <p:spPr bwMode="auto">
            <a:xfrm>
              <a:off x="2774" y="3100"/>
              <a:ext cx="15" cy="6"/>
            </a:xfrm>
            <a:custGeom>
              <a:avLst/>
              <a:gdLst>
                <a:gd name="T0" fmla="*/ 0 w 15"/>
                <a:gd name="T1" fmla="*/ 2 h 6"/>
                <a:gd name="T2" fmla="*/ 6 w 15"/>
                <a:gd name="T3" fmla="*/ 6 h 6"/>
                <a:gd name="T4" fmla="*/ 15 w 15"/>
                <a:gd name="T5" fmla="*/ 6 h 6"/>
                <a:gd name="T6" fmla="*/ 10 w 15"/>
                <a:gd name="T7" fmla="*/ 2 h 6"/>
                <a:gd name="T8" fmla="*/ 6 w 15"/>
                <a:gd name="T9" fmla="*/ 0 h 6"/>
                <a:gd name="T10" fmla="*/ 2 w 15"/>
                <a:gd name="T11" fmla="*/ 0 h 6"/>
                <a:gd name="T12" fmla="*/ 0 w 15"/>
                <a:gd name="T13" fmla="*/ 2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6"/>
                <a:gd name="T23" fmla="*/ 15 w 15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6">
                  <a:moveTo>
                    <a:pt x="0" y="2"/>
                  </a:moveTo>
                  <a:lnTo>
                    <a:pt x="6" y="6"/>
                  </a:lnTo>
                  <a:lnTo>
                    <a:pt x="15" y="6"/>
                  </a:lnTo>
                  <a:lnTo>
                    <a:pt x="10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06" name="Freeform 254"/>
            <p:cNvSpPr>
              <a:spLocks/>
            </p:cNvSpPr>
            <p:nvPr/>
          </p:nvSpPr>
          <p:spPr bwMode="auto">
            <a:xfrm>
              <a:off x="2787" y="3087"/>
              <a:ext cx="8" cy="12"/>
            </a:xfrm>
            <a:custGeom>
              <a:avLst/>
              <a:gdLst>
                <a:gd name="T0" fmla="*/ 4 w 8"/>
                <a:gd name="T1" fmla="*/ 0 h 12"/>
                <a:gd name="T2" fmla="*/ 6 w 8"/>
                <a:gd name="T3" fmla="*/ 2 h 12"/>
                <a:gd name="T4" fmla="*/ 8 w 8"/>
                <a:gd name="T5" fmla="*/ 6 h 12"/>
                <a:gd name="T6" fmla="*/ 6 w 8"/>
                <a:gd name="T7" fmla="*/ 10 h 12"/>
                <a:gd name="T8" fmla="*/ 4 w 8"/>
                <a:gd name="T9" fmla="*/ 12 h 12"/>
                <a:gd name="T10" fmla="*/ 2 w 8"/>
                <a:gd name="T11" fmla="*/ 10 h 12"/>
                <a:gd name="T12" fmla="*/ 0 w 8"/>
                <a:gd name="T13" fmla="*/ 6 h 12"/>
                <a:gd name="T14" fmla="*/ 2 w 8"/>
                <a:gd name="T15" fmla="*/ 2 h 12"/>
                <a:gd name="T16" fmla="*/ 4 w 8"/>
                <a:gd name="T17" fmla="*/ 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12"/>
                <a:gd name="T29" fmla="*/ 8 w 8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12">
                  <a:moveTo>
                    <a:pt x="4" y="0"/>
                  </a:moveTo>
                  <a:lnTo>
                    <a:pt x="6" y="2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07" name="Freeform 255"/>
            <p:cNvSpPr>
              <a:spLocks/>
            </p:cNvSpPr>
            <p:nvPr/>
          </p:nvSpPr>
          <p:spPr bwMode="auto">
            <a:xfrm>
              <a:off x="2787" y="3087"/>
              <a:ext cx="8" cy="12"/>
            </a:xfrm>
            <a:custGeom>
              <a:avLst/>
              <a:gdLst>
                <a:gd name="T0" fmla="*/ 4 w 8"/>
                <a:gd name="T1" fmla="*/ 0 h 12"/>
                <a:gd name="T2" fmla="*/ 6 w 8"/>
                <a:gd name="T3" fmla="*/ 2 h 12"/>
                <a:gd name="T4" fmla="*/ 8 w 8"/>
                <a:gd name="T5" fmla="*/ 6 h 12"/>
                <a:gd name="T6" fmla="*/ 6 w 8"/>
                <a:gd name="T7" fmla="*/ 10 h 12"/>
                <a:gd name="T8" fmla="*/ 4 w 8"/>
                <a:gd name="T9" fmla="*/ 12 h 12"/>
                <a:gd name="T10" fmla="*/ 2 w 8"/>
                <a:gd name="T11" fmla="*/ 10 h 12"/>
                <a:gd name="T12" fmla="*/ 0 w 8"/>
                <a:gd name="T13" fmla="*/ 6 h 12"/>
                <a:gd name="T14" fmla="*/ 2 w 8"/>
                <a:gd name="T15" fmla="*/ 2 h 12"/>
                <a:gd name="T16" fmla="*/ 4 w 8"/>
                <a:gd name="T17" fmla="*/ 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12"/>
                <a:gd name="T29" fmla="*/ 8 w 8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12">
                  <a:moveTo>
                    <a:pt x="4" y="0"/>
                  </a:moveTo>
                  <a:lnTo>
                    <a:pt x="6" y="2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08" name="Freeform 256"/>
            <p:cNvSpPr>
              <a:spLocks noEditPoints="1"/>
            </p:cNvSpPr>
            <p:nvPr/>
          </p:nvSpPr>
          <p:spPr bwMode="auto">
            <a:xfrm>
              <a:off x="2737" y="2930"/>
              <a:ext cx="33" cy="27"/>
            </a:xfrm>
            <a:custGeom>
              <a:avLst/>
              <a:gdLst>
                <a:gd name="T0" fmla="*/ 2 w 33"/>
                <a:gd name="T1" fmla="*/ 15 h 27"/>
                <a:gd name="T2" fmla="*/ 2 w 33"/>
                <a:gd name="T3" fmla="*/ 27 h 27"/>
                <a:gd name="T4" fmla="*/ 8 w 33"/>
                <a:gd name="T5" fmla="*/ 27 h 27"/>
                <a:gd name="T6" fmla="*/ 10 w 33"/>
                <a:gd name="T7" fmla="*/ 15 h 27"/>
                <a:gd name="T8" fmla="*/ 2 w 33"/>
                <a:gd name="T9" fmla="*/ 15 h 27"/>
                <a:gd name="T10" fmla="*/ 25 w 33"/>
                <a:gd name="T11" fmla="*/ 15 h 27"/>
                <a:gd name="T12" fmla="*/ 25 w 33"/>
                <a:gd name="T13" fmla="*/ 27 h 27"/>
                <a:gd name="T14" fmla="*/ 31 w 33"/>
                <a:gd name="T15" fmla="*/ 27 h 27"/>
                <a:gd name="T16" fmla="*/ 31 w 33"/>
                <a:gd name="T17" fmla="*/ 15 h 27"/>
                <a:gd name="T18" fmla="*/ 25 w 33"/>
                <a:gd name="T19" fmla="*/ 15 h 27"/>
                <a:gd name="T20" fmla="*/ 14 w 33"/>
                <a:gd name="T21" fmla="*/ 5 h 27"/>
                <a:gd name="T22" fmla="*/ 14 w 33"/>
                <a:gd name="T23" fmla="*/ 27 h 27"/>
                <a:gd name="T24" fmla="*/ 20 w 33"/>
                <a:gd name="T25" fmla="*/ 27 h 27"/>
                <a:gd name="T26" fmla="*/ 20 w 33"/>
                <a:gd name="T27" fmla="*/ 5 h 27"/>
                <a:gd name="T28" fmla="*/ 14 w 33"/>
                <a:gd name="T29" fmla="*/ 5 h 27"/>
                <a:gd name="T30" fmla="*/ 10 w 33"/>
                <a:gd name="T31" fmla="*/ 0 h 27"/>
                <a:gd name="T32" fmla="*/ 10 w 33"/>
                <a:gd name="T33" fmla="*/ 5 h 27"/>
                <a:gd name="T34" fmla="*/ 24 w 33"/>
                <a:gd name="T35" fmla="*/ 5 h 27"/>
                <a:gd name="T36" fmla="*/ 24 w 33"/>
                <a:gd name="T37" fmla="*/ 0 h 27"/>
                <a:gd name="T38" fmla="*/ 20 w 33"/>
                <a:gd name="T39" fmla="*/ 0 h 27"/>
                <a:gd name="T40" fmla="*/ 20 w 33"/>
                <a:gd name="T41" fmla="*/ 2 h 27"/>
                <a:gd name="T42" fmla="*/ 18 w 33"/>
                <a:gd name="T43" fmla="*/ 2 h 27"/>
                <a:gd name="T44" fmla="*/ 18 w 33"/>
                <a:gd name="T45" fmla="*/ 0 h 27"/>
                <a:gd name="T46" fmla="*/ 16 w 33"/>
                <a:gd name="T47" fmla="*/ 0 h 27"/>
                <a:gd name="T48" fmla="*/ 16 w 33"/>
                <a:gd name="T49" fmla="*/ 2 h 27"/>
                <a:gd name="T50" fmla="*/ 14 w 33"/>
                <a:gd name="T51" fmla="*/ 2 h 27"/>
                <a:gd name="T52" fmla="*/ 14 w 33"/>
                <a:gd name="T53" fmla="*/ 0 h 27"/>
                <a:gd name="T54" fmla="*/ 10 w 33"/>
                <a:gd name="T55" fmla="*/ 0 h 27"/>
                <a:gd name="T56" fmla="*/ 0 w 33"/>
                <a:gd name="T57" fmla="*/ 7 h 27"/>
                <a:gd name="T58" fmla="*/ 0 w 33"/>
                <a:gd name="T59" fmla="*/ 15 h 27"/>
                <a:gd name="T60" fmla="*/ 12 w 33"/>
                <a:gd name="T61" fmla="*/ 15 h 27"/>
                <a:gd name="T62" fmla="*/ 12 w 33"/>
                <a:gd name="T63" fmla="*/ 7 h 27"/>
                <a:gd name="T64" fmla="*/ 10 w 33"/>
                <a:gd name="T65" fmla="*/ 7 h 27"/>
                <a:gd name="T66" fmla="*/ 10 w 33"/>
                <a:gd name="T67" fmla="*/ 11 h 27"/>
                <a:gd name="T68" fmla="*/ 8 w 33"/>
                <a:gd name="T69" fmla="*/ 11 h 27"/>
                <a:gd name="T70" fmla="*/ 8 w 33"/>
                <a:gd name="T71" fmla="*/ 7 h 27"/>
                <a:gd name="T72" fmla="*/ 4 w 33"/>
                <a:gd name="T73" fmla="*/ 7 h 27"/>
                <a:gd name="T74" fmla="*/ 4 w 33"/>
                <a:gd name="T75" fmla="*/ 11 h 27"/>
                <a:gd name="T76" fmla="*/ 2 w 33"/>
                <a:gd name="T77" fmla="*/ 11 h 27"/>
                <a:gd name="T78" fmla="*/ 2 w 33"/>
                <a:gd name="T79" fmla="*/ 7 h 27"/>
                <a:gd name="T80" fmla="*/ 0 w 33"/>
                <a:gd name="T81" fmla="*/ 7 h 27"/>
                <a:gd name="T82" fmla="*/ 22 w 33"/>
                <a:gd name="T83" fmla="*/ 9 h 27"/>
                <a:gd name="T84" fmla="*/ 22 w 33"/>
                <a:gd name="T85" fmla="*/ 15 h 27"/>
                <a:gd name="T86" fmla="*/ 33 w 33"/>
                <a:gd name="T87" fmla="*/ 15 h 27"/>
                <a:gd name="T88" fmla="*/ 33 w 33"/>
                <a:gd name="T89" fmla="*/ 7 h 27"/>
                <a:gd name="T90" fmla="*/ 31 w 33"/>
                <a:gd name="T91" fmla="*/ 7 h 27"/>
                <a:gd name="T92" fmla="*/ 31 w 33"/>
                <a:gd name="T93" fmla="*/ 11 h 27"/>
                <a:gd name="T94" fmla="*/ 29 w 33"/>
                <a:gd name="T95" fmla="*/ 11 h 27"/>
                <a:gd name="T96" fmla="*/ 29 w 33"/>
                <a:gd name="T97" fmla="*/ 9 h 27"/>
                <a:gd name="T98" fmla="*/ 27 w 33"/>
                <a:gd name="T99" fmla="*/ 9 h 27"/>
                <a:gd name="T100" fmla="*/ 27 w 33"/>
                <a:gd name="T101" fmla="*/ 11 h 27"/>
                <a:gd name="T102" fmla="*/ 24 w 33"/>
                <a:gd name="T103" fmla="*/ 11 h 27"/>
                <a:gd name="T104" fmla="*/ 24 w 33"/>
                <a:gd name="T105" fmla="*/ 9 h 27"/>
                <a:gd name="T106" fmla="*/ 22 w 33"/>
                <a:gd name="T107" fmla="*/ 9 h 2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"/>
                <a:gd name="T163" fmla="*/ 0 h 27"/>
                <a:gd name="T164" fmla="*/ 33 w 33"/>
                <a:gd name="T165" fmla="*/ 27 h 2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" h="27">
                  <a:moveTo>
                    <a:pt x="2" y="15"/>
                  </a:moveTo>
                  <a:lnTo>
                    <a:pt x="2" y="27"/>
                  </a:lnTo>
                  <a:lnTo>
                    <a:pt x="8" y="27"/>
                  </a:lnTo>
                  <a:lnTo>
                    <a:pt x="10" y="15"/>
                  </a:lnTo>
                  <a:lnTo>
                    <a:pt x="2" y="15"/>
                  </a:lnTo>
                  <a:close/>
                  <a:moveTo>
                    <a:pt x="25" y="15"/>
                  </a:moveTo>
                  <a:lnTo>
                    <a:pt x="25" y="27"/>
                  </a:lnTo>
                  <a:lnTo>
                    <a:pt x="31" y="27"/>
                  </a:lnTo>
                  <a:lnTo>
                    <a:pt x="31" y="15"/>
                  </a:lnTo>
                  <a:lnTo>
                    <a:pt x="25" y="15"/>
                  </a:lnTo>
                  <a:close/>
                  <a:moveTo>
                    <a:pt x="14" y="5"/>
                  </a:moveTo>
                  <a:lnTo>
                    <a:pt x="14" y="27"/>
                  </a:lnTo>
                  <a:lnTo>
                    <a:pt x="20" y="27"/>
                  </a:lnTo>
                  <a:lnTo>
                    <a:pt x="20" y="5"/>
                  </a:lnTo>
                  <a:lnTo>
                    <a:pt x="14" y="5"/>
                  </a:lnTo>
                  <a:close/>
                  <a:moveTo>
                    <a:pt x="10" y="0"/>
                  </a:moveTo>
                  <a:lnTo>
                    <a:pt x="10" y="5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0" y="0"/>
                  </a:lnTo>
                  <a:close/>
                  <a:moveTo>
                    <a:pt x="0" y="7"/>
                  </a:moveTo>
                  <a:lnTo>
                    <a:pt x="0" y="15"/>
                  </a:lnTo>
                  <a:lnTo>
                    <a:pt x="12" y="15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8" y="7"/>
                  </a:lnTo>
                  <a:lnTo>
                    <a:pt x="4" y="7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2" y="7"/>
                  </a:lnTo>
                  <a:lnTo>
                    <a:pt x="0" y="7"/>
                  </a:lnTo>
                  <a:close/>
                  <a:moveTo>
                    <a:pt x="22" y="9"/>
                  </a:moveTo>
                  <a:lnTo>
                    <a:pt x="22" y="15"/>
                  </a:lnTo>
                  <a:lnTo>
                    <a:pt x="33" y="15"/>
                  </a:lnTo>
                  <a:lnTo>
                    <a:pt x="33" y="7"/>
                  </a:lnTo>
                  <a:lnTo>
                    <a:pt x="31" y="7"/>
                  </a:lnTo>
                  <a:lnTo>
                    <a:pt x="31" y="11"/>
                  </a:lnTo>
                  <a:lnTo>
                    <a:pt x="29" y="11"/>
                  </a:lnTo>
                  <a:lnTo>
                    <a:pt x="29" y="9"/>
                  </a:lnTo>
                  <a:lnTo>
                    <a:pt x="27" y="9"/>
                  </a:lnTo>
                  <a:lnTo>
                    <a:pt x="27" y="11"/>
                  </a:lnTo>
                  <a:lnTo>
                    <a:pt x="24" y="11"/>
                  </a:lnTo>
                  <a:lnTo>
                    <a:pt x="24" y="9"/>
                  </a:lnTo>
                  <a:lnTo>
                    <a:pt x="22" y="9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09" name="Freeform 257"/>
            <p:cNvSpPr>
              <a:spLocks/>
            </p:cNvSpPr>
            <p:nvPr/>
          </p:nvSpPr>
          <p:spPr bwMode="auto">
            <a:xfrm>
              <a:off x="2739" y="2945"/>
              <a:ext cx="8" cy="12"/>
            </a:xfrm>
            <a:custGeom>
              <a:avLst/>
              <a:gdLst>
                <a:gd name="T0" fmla="*/ 0 w 8"/>
                <a:gd name="T1" fmla="*/ 0 h 12"/>
                <a:gd name="T2" fmla="*/ 0 w 8"/>
                <a:gd name="T3" fmla="*/ 12 h 12"/>
                <a:gd name="T4" fmla="*/ 6 w 8"/>
                <a:gd name="T5" fmla="*/ 12 h 12"/>
                <a:gd name="T6" fmla="*/ 8 w 8"/>
                <a:gd name="T7" fmla="*/ 0 h 12"/>
                <a:gd name="T8" fmla="*/ 0 w 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2"/>
                <a:gd name="T17" fmla="*/ 8 w 8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2">
                  <a:moveTo>
                    <a:pt x="0" y="0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10" name="Rectangle 258"/>
            <p:cNvSpPr>
              <a:spLocks noChangeArrowheads="1"/>
            </p:cNvSpPr>
            <p:nvPr/>
          </p:nvSpPr>
          <p:spPr bwMode="auto">
            <a:xfrm>
              <a:off x="2762" y="2945"/>
              <a:ext cx="6" cy="12"/>
            </a:xfrm>
            <a:prstGeom prst="rect">
              <a:avLst/>
            </a:prstGeom>
            <a:noFill/>
            <a:ln w="0">
              <a:solidFill>
                <a:srgbClr val="24211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11" name="Rectangle 259"/>
            <p:cNvSpPr>
              <a:spLocks noChangeArrowheads="1"/>
            </p:cNvSpPr>
            <p:nvPr/>
          </p:nvSpPr>
          <p:spPr bwMode="auto">
            <a:xfrm>
              <a:off x="2751" y="2935"/>
              <a:ext cx="6" cy="22"/>
            </a:xfrm>
            <a:prstGeom prst="rect">
              <a:avLst/>
            </a:prstGeom>
            <a:noFill/>
            <a:ln w="0">
              <a:solidFill>
                <a:srgbClr val="24211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12" name="Freeform 260"/>
            <p:cNvSpPr>
              <a:spLocks/>
            </p:cNvSpPr>
            <p:nvPr/>
          </p:nvSpPr>
          <p:spPr bwMode="auto">
            <a:xfrm>
              <a:off x="2747" y="2930"/>
              <a:ext cx="14" cy="5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5 h 5"/>
                <a:gd name="T4" fmla="*/ 14 w 14"/>
                <a:gd name="T5" fmla="*/ 5 h 5"/>
                <a:gd name="T6" fmla="*/ 14 w 14"/>
                <a:gd name="T7" fmla="*/ 0 h 5"/>
                <a:gd name="T8" fmla="*/ 10 w 14"/>
                <a:gd name="T9" fmla="*/ 0 h 5"/>
                <a:gd name="T10" fmla="*/ 10 w 14"/>
                <a:gd name="T11" fmla="*/ 2 h 5"/>
                <a:gd name="T12" fmla="*/ 8 w 14"/>
                <a:gd name="T13" fmla="*/ 2 h 5"/>
                <a:gd name="T14" fmla="*/ 8 w 14"/>
                <a:gd name="T15" fmla="*/ 0 h 5"/>
                <a:gd name="T16" fmla="*/ 6 w 14"/>
                <a:gd name="T17" fmla="*/ 0 h 5"/>
                <a:gd name="T18" fmla="*/ 6 w 14"/>
                <a:gd name="T19" fmla="*/ 2 h 5"/>
                <a:gd name="T20" fmla="*/ 4 w 14"/>
                <a:gd name="T21" fmla="*/ 2 h 5"/>
                <a:gd name="T22" fmla="*/ 4 w 14"/>
                <a:gd name="T23" fmla="*/ 0 h 5"/>
                <a:gd name="T24" fmla="*/ 0 w 14"/>
                <a:gd name="T25" fmla="*/ 0 h 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"/>
                <a:gd name="T40" fmla="*/ 0 h 5"/>
                <a:gd name="T41" fmla="*/ 14 w 14"/>
                <a:gd name="T42" fmla="*/ 5 h 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" h="5">
                  <a:moveTo>
                    <a:pt x="0" y="0"/>
                  </a:moveTo>
                  <a:lnTo>
                    <a:pt x="0" y="5"/>
                  </a:lnTo>
                  <a:lnTo>
                    <a:pt x="14" y="5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13" name="Freeform 261"/>
            <p:cNvSpPr>
              <a:spLocks/>
            </p:cNvSpPr>
            <p:nvPr/>
          </p:nvSpPr>
          <p:spPr bwMode="auto">
            <a:xfrm>
              <a:off x="2737" y="2937"/>
              <a:ext cx="12" cy="8"/>
            </a:xfrm>
            <a:custGeom>
              <a:avLst/>
              <a:gdLst>
                <a:gd name="T0" fmla="*/ 0 w 12"/>
                <a:gd name="T1" fmla="*/ 0 h 8"/>
                <a:gd name="T2" fmla="*/ 0 w 12"/>
                <a:gd name="T3" fmla="*/ 8 h 8"/>
                <a:gd name="T4" fmla="*/ 12 w 12"/>
                <a:gd name="T5" fmla="*/ 8 h 8"/>
                <a:gd name="T6" fmla="*/ 12 w 12"/>
                <a:gd name="T7" fmla="*/ 0 h 8"/>
                <a:gd name="T8" fmla="*/ 10 w 12"/>
                <a:gd name="T9" fmla="*/ 0 h 8"/>
                <a:gd name="T10" fmla="*/ 10 w 12"/>
                <a:gd name="T11" fmla="*/ 4 h 8"/>
                <a:gd name="T12" fmla="*/ 8 w 12"/>
                <a:gd name="T13" fmla="*/ 4 h 8"/>
                <a:gd name="T14" fmla="*/ 8 w 12"/>
                <a:gd name="T15" fmla="*/ 0 h 8"/>
                <a:gd name="T16" fmla="*/ 4 w 12"/>
                <a:gd name="T17" fmla="*/ 0 h 8"/>
                <a:gd name="T18" fmla="*/ 4 w 12"/>
                <a:gd name="T19" fmla="*/ 4 h 8"/>
                <a:gd name="T20" fmla="*/ 2 w 12"/>
                <a:gd name="T21" fmla="*/ 4 h 8"/>
                <a:gd name="T22" fmla="*/ 2 w 12"/>
                <a:gd name="T23" fmla="*/ 0 h 8"/>
                <a:gd name="T24" fmla="*/ 0 w 12"/>
                <a:gd name="T25" fmla="*/ 0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8"/>
                <a:gd name="T41" fmla="*/ 12 w 12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8">
                  <a:moveTo>
                    <a:pt x="0" y="0"/>
                  </a:moveTo>
                  <a:lnTo>
                    <a:pt x="0" y="8"/>
                  </a:lnTo>
                  <a:lnTo>
                    <a:pt x="12" y="8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14" name="Freeform 262"/>
            <p:cNvSpPr>
              <a:spLocks/>
            </p:cNvSpPr>
            <p:nvPr/>
          </p:nvSpPr>
          <p:spPr bwMode="auto">
            <a:xfrm>
              <a:off x="2759" y="2937"/>
              <a:ext cx="11" cy="8"/>
            </a:xfrm>
            <a:custGeom>
              <a:avLst/>
              <a:gdLst>
                <a:gd name="T0" fmla="*/ 0 w 11"/>
                <a:gd name="T1" fmla="*/ 2 h 8"/>
                <a:gd name="T2" fmla="*/ 0 w 11"/>
                <a:gd name="T3" fmla="*/ 8 h 8"/>
                <a:gd name="T4" fmla="*/ 11 w 11"/>
                <a:gd name="T5" fmla="*/ 8 h 8"/>
                <a:gd name="T6" fmla="*/ 11 w 11"/>
                <a:gd name="T7" fmla="*/ 0 h 8"/>
                <a:gd name="T8" fmla="*/ 9 w 11"/>
                <a:gd name="T9" fmla="*/ 0 h 8"/>
                <a:gd name="T10" fmla="*/ 9 w 11"/>
                <a:gd name="T11" fmla="*/ 4 h 8"/>
                <a:gd name="T12" fmla="*/ 7 w 11"/>
                <a:gd name="T13" fmla="*/ 4 h 8"/>
                <a:gd name="T14" fmla="*/ 7 w 11"/>
                <a:gd name="T15" fmla="*/ 2 h 8"/>
                <a:gd name="T16" fmla="*/ 5 w 11"/>
                <a:gd name="T17" fmla="*/ 2 h 8"/>
                <a:gd name="T18" fmla="*/ 5 w 11"/>
                <a:gd name="T19" fmla="*/ 4 h 8"/>
                <a:gd name="T20" fmla="*/ 2 w 11"/>
                <a:gd name="T21" fmla="*/ 4 h 8"/>
                <a:gd name="T22" fmla="*/ 2 w 11"/>
                <a:gd name="T23" fmla="*/ 2 h 8"/>
                <a:gd name="T24" fmla="*/ 0 w 11"/>
                <a:gd name="T25" fmla="*/ 2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8"/>
                <a:gd name="T41" fmla="*/ 11 w 11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8">
                  <a:moveTo>
                    <a:pt x="0" y="2"/>
                  </a:moveTo>
                  <a:lnTo>
                    <a:pt x="0" y="8"/>
                  </a:lnTo>
                  <a:lnTo>
                    <a:pt x="11" y="8"/>
                  </a:lnTo>
                  <a:lnTo>
                    <a:pt x="11" y="0"/>
                  </a:lnTo>
                  <a:lnTo>
                    <a:pt x="9" y="0"/>
                  </a:lnTo>
                  <a:lnTo>
                    <a:pt x="9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15" name="Freeform 263"/>
            <p:cNvSpPr>
              <a:spLocks/>
            </p:cNvSpPr>
            <p:nvPr/>
          </p:nvSpPr>
          <p:spPr bwMode="auto">
            <a:xfrm>
              <a:off x="2743" y="2901"/>
              <a:ext cx="98" cy="19"/>
            </a:xfrm>
            <a:custGeom>
              <a:avLst/>
              <a:gdLst>
                <a:gd name="T0" fmla="*/ 0 w 98"/>
                <a:gd name="T1" fmla="*/ 11 h 19"/>
                <a:gd name="T2" fmla="*/ 4 w 98"/>
                <a:gd name="T3" fmla="*/ 15 h 19"/>
                <a:gd name="T4" fmla="*/ 16 w 98"/>
                <a:gd name="T5" fmla="*/ 17 h 19"/>
                <a:gd name="T6" fmla="*/ 31 w 98"/>
                <a:gd name="T7" fmla="*/ 19 h 19"/>
                <a:gd name="T8" fmla="*/ 48 w 98"/>
                <a:gd name="T9" fmla="*/ 19 h 19"/>
                <a:gd name="T10" fmla="*/ 67 w 98"/>
                <a:gd name="T11" fmla="*/ 19 h 19"/>
                <a:gd name="T12" fmla="*/ 83 w 98"/>
                <a:gd name="T13" fmla="*/ 17 h 19"/>
                <a:gd name="T14" fmla="*/ 94 w 98"/>
                <a:gd name="T15" fmla="*/ 15 h 19"/>
                <a:gd name="T16" fmla="*/ 98 w 98"/>
                <a:gd name="T17" fmla="*/ 11 h 19"/>
                <a:gd name="T18" fmla="*/ 92 w 98"/>
                <a:gd name="T19" fmla="*/ 6 h 19"/>
                <a:gd name="T20" fmla="*/ 81 w 98"/>
                <a:gd name="T21" fmla="*/ 4 h 19"/>
                <a:gd name="T22" fmla="*/ 65 w 98"/>
                <a:gd name="T23" fmla="*/ 2 h 19"/>
                <a:gd name="T24" fmla="*/ 48 w 98"/>
                <a:gd name="T25" fmla="*/ 0 h 19"/>
                <a:gd name="T26" fmla="*/ 31 w 98"/>
                <a:gd name="T27" fmla="*/ 2 h 19"/>
                <a:gd name="T28" fmla="*/ 16 w 98"/>
                <a:gd name="T29" fmla="*/ 4 h 19"/>
                <a:gd name="T30" fmla="*/ 10 w 98"/>
                <a:gd name="T31" fmla="*/ 6 h 19"/>
                <a:gd name="T32" fmla="*/ 6 w 98"/>
                <a:gd name="T33" fmla="*/ 8 h 19"/>
                <a:gd name="T34" fmla="*/ 2 w 98"/>
                <a:gd name="T35" fmla="*/ 10 h 19"/>
                <a:gd name="T36" fmla="*/ 0 w 98"/>
                <a:gd name="T37" fmla="*/ 11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8"/>
                <a:gd name="T58" fmla="*/ 0 h 19"/>
                <a:gd name="T59" fmla="*/ 98 w 98"/>
                <a:gd name="T60" fmla="*/ 19 h 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8" h="19">
                  <a:moveTo>
                    <a:pt x="0" y="11"/>
                  </a:moveTo>
                  <a:lnTo>
                    <a:pt x="4" y="15"/>
                  </a:lnTo>
                  <a:lnTo>
                    <a:pt x="16" y="17"/>
                  </a:lnTo>
                  <a:lnTo>
                    <a:pt x="31" y="19"/>
                  </a:lnTo>
                  <a:lnTo>
                    <a:pt x="48" y="19"/>
                  </a:lnTo>
                  <a:lnTo>
                    <a:pt x="67" y="19"/>
                  </a:lnTo>
                  <a:lnTo>
                    <a:pt x="83" y="17"/>
                  </a:lnTo>
                  <a:lnTo>
                    <a:pt x="94" y="15"/>
                  </a:lnTo>
                  <a:lnTo>
                    <a:pt x="98" y="11"/>
                  </a:lnTo>
                  <a:lnTo>
                    <a:pt x="92" y="6"/>
                  </a:lnTo>
                  <a:lnTo>
                    <a:pt x="81" y="4"/>
                  </a:lnTo>
                  <a:lnTo>
                    <a:pt x="65" y="2"/>
                  </a:lnTo>
                  <a:lnTo>
                    <a:pt x="48" y="0"/>
                  </a:lnTo>
                  <a:lnTo>
                    <a:pt x="31" y="2"/>
                  </a:lnTo>
                  <a:lnTo>
                    <a:pt x="16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2" y="1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16" name="Freeform 264"/>
            <p:cNvSpPr>
              <a:spLocks noEditPoints="1"/>
            </p:cNvSpPr>
            <p:nvPr/>
          </p:nvSpPr>
          <p:spPr bwMode="auto">
            <a:xfrm>
              <a:off x="2741" y="2899"/>
              <a:ext cx="102" cy="23"/>
            </a:xfrm>
            <a:custGeom>
              <a:avLst/>
              <a:gdLst>
                <a:gd name="T0" fmla="*/ 102 w 102"/>
                <a:gd name="T1" fmla="*/ 12 h 23"/>
                <a:gd name="T2" fmla="*/ 102 w 102"/>
                <a:gd name="T3" fmla="*/ 15 h 23"/>
                <a:gd name="T4" fmla="*/ 98 w 102"/>
                <a:gd name="T5" fmla="*/ 17 h 23"/>
                <a:gd name="T6" fmla="*/ 92 w 102"/>
                <a:gd name="T7" fmla="*/ 19 h 23"/>
                <a:gd name="T8" fmla="*/ 77 w 102"/>
                <a:gd name="T9" fmla="*/ 23 h 23"/>
                <a:gd name="T10" fmla="*/ 60 w 102"/>
                <a:gd name="T11" fmla="*/ 23 h 23"/>
                <a:gd name="T12" fmla="*/ 43 w 102"/>
                <a:gd name="T13" fmla="*/ 23 h 23"/>
                <a:gd name="T14" fmla="*/ 25 w 102"/>
                <a:gd name="T15" fmla="*/ 23 h 23"/>
                <a:gd name="T16" fmla="*/ 10 w 102"/>
                <a:gd name="T17" fmla="*/ 21 h 23"/>
                <a:gd name="T18" fmla="*/ 4 w 102"/>
                <a:gd name="T19" fmla="*/ 17 h 23"/>
                <a:gd name="T20" fmla="*/ 0 w 102"/>
                <a:gd name="T21" fmla="*/ 15 h 23"/>
                <a:gd name="T22" fmla="*/ 4 w 102"/>
                <a:gd name="T23" fmla="*/ 13 h 23"/>
                <a:gd name="T24" fmla="*/ 4 w 102"/>
                <a:gd name="T25" fmla="*/ 13 h 23"/>
                <a:gd name="T26" fmla="*/ 8 w 102"/>
                <a:gd name="T27" fmla="*/ 15 h 23"/>
                <a:gd name="T28" fmla="*/ 18 w 102"/>
                <a:gd name="T29" fmla="*/ 17 h 23"/>
                <a:gd name="T30" fmla="*/ 33 w 102"/>
                <a:gd name="T31" fmla="*/ 19 h 23"/>
                <a:gd name="T32" fmla="*/ 50 w 102"/>
                <a:gd name="T33" fmla="*/ 19 h 23"/>
                <a:gd name="T34" fmla="*/ 69 w 102"/>
                <a:gd name="T35" fmla="*/ 19 h 23"/>
                <a:gd name="T36" fmla="*/ 85 w 102"/>
                <a:gd name="T37" fmla="*/ 17 h 23"/>
                <a:gd name="T38" fmla="*/ 96 w 102"/>
                <a:gd name="T39" fmla="*/ 15 h 23"/>
                <a:gd name="T40" fmla="*/ 98 w 102"/>
                <a:gd name="T41" fmla="*/ 13 h 23"/>
                <a:gd name="T42" fmla="*/ 98 w 102"/>
                <a:gd name="T43" fmla="*/ 12 h 23"/>
                <a:gd name="T44" fmla="*/ 102 w 102"/>
                <a:gd name="T45" fmla="*/ 13 h 23"/>
                <a:gd name="T46" fmla="*/ 100 w 102"/>
                <a:gd name="T47" fmla="*/ 12 h 23"/>
                <a:gd name="T48" fmla="*/ 100 w 102"/>
                <a:gd name="T49" fmla="*/ 12 h 23"/>
                <a:gd name="T50" fmla="*/ 102 w 102"/>
                <a:gd name="T51" fmla="*/ 12 h 23"/>
                <a:gd name="T52" fmla="*/ 102 w 102"/>
                <a:gd name="T53" fmla="*/ 12 h 23"/>
                <a:gd name="T54" fmla="*/ 4 w 102"/>
                <a:gd name="T55" fmla="*/ 13 h 23"/>
                <a:gd name="T56" fmla="*/ 0 w 102"/>
                <a:gd name="T57" fmla="*/ 13 h 23"/>
                <a:gd name="T58" fmla="*/ 2 w 102"/>
                <a:gd name="T59" fmla="*/ 10 h 23"/>
                <a:gd name="T60" fmla="*/ 6 w 102"/>
                <a:gd name="T61" fmla="*/ 8 h 23"/>
                <a:gd name="T62" fmla="*/ 12 w 102"/>
                <a:gd name="T63" fmla="*/ 6 h 23"/>
                <a:gd name="T64" fmla="*/ 18 w 102"/>
                <a:gd name="T65" fmla="*/ 4 h 23"/>
                <a:gd name="T66" fmla="*/ 33 w 102"/>
                <a:gd name="T67" fmla="*/ 2 h 23"/>
                <a:gd name="T68" fmla="*/ 50 w 102"/>
                <a:gd name="T69" fmla="*/ 0 h 23"/>
                <a:gd name="T70" fmla="*/ 67 w 102"/>
                <a:gd name="T71" fmla="*/ 2 h 23"/>
                <a:gd name="T72" fmla="*/ 83 w 102"/>
                <a:gd name="T73" fmla="*/ 4 h 23"/>
                <a:gd name="T74" fmla="*/ 94 w 102"/>
                <a:gd name="T75" fmla="*/ 6 h 23"/>
                <a:gd name="T76" fmla="*/ 100 w 102"/>
                <a:gd name="T77" fmla="*/ 8 h 23"/>
                <a:gd name="T78" fmla="*/ 102 w 102"/>
                <a:gd name="T79" fmla="*/ 12 h 23"/>
                <a:gd name="T80" fmla="*/ 98 w 102"/>
                <a:gd name="T81" fmla="*/ 13 h 23"/>
                <a:gd name="T82" fmla="*/ 96 w 102"/>
                <a:gd name="T83" fmla="*/ 12 h 23"/>
                <a:gd name="T84" fmla="*/ 89 w 102"/>
                <a:gd name="T85" fmla="*/ 8 h 23"/>
                <a:gd name="T86" fmla="*/ 75 w 102"/>
                <a:gd name="T87" fmla="*/ 6 h 23"/>
                <a:gd name="T88" fmla="*/ 58 w 102"/>
                <a:gd name="T89" fmla="*/ 4 h 23"/>
                <a:gd name="T90" fmla="*/ 41 w 102"/>
                <a:gd name="T91" fmla="*/ 4 h 23"/>
                <a:gd name="T92" fmla="*/ 25 w 102"/>
                <a:gd name="T93" fmla="*/ 6 h 23"/>
                <a:gd name="T94" fmla="*/ 16 w 102"/>
                <a:gd name="T95" fmla="*/ 8 h 23"/>
                <a:gd name="T96" fmla="*/ 10 w 102"/>
                <a:gd name="T97" fmla="*/ 10 h 23"/>
                <a:gd name="T98" fmla="*/ 6 w 102"/>
                <a:gd name="T99" fmla="*/ 12 h 23"/>
                <a:gd name="T100" fmla="*/ 4 w 102"/>
                <a:gd name="T101" fmla="*/ 13 h 23"/>
                <a:gd name="T102" fmla="*/ 4 w 102"/>
                <a:gd name="T103" fmla="*/ 13 h 23"/>
                <a:gd name="T104" fmla="*/ 4 w 102"/>
                <a:gd name="T105" fmla="*/ 13 h 23"/>
                <a:gd name="T106" fmla="*/ 4 w 102"/>
                <a:gd name="T107" fmla="*/ 15 h 23"/>
                <a:gd name="T108" fmla="*/ 2 w 102"/>
                <a:gd name="T109" fmla="*/ 15 h 23"/>
                <a:gd name="T110" fmla="*/ 0 w 102"/>
                <a:gd name="T111" fmla="*/ 15 h 23"/>
                <a:gd name="T112" fmla="*/ 0 w 102"/>
                <a:gd name="T113" fmla="*/ 13 h 2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2"/>
                <a:gd name="T172" fmla="*/ 0 h 23"/>
                <a:gd name="T173" fmla="*/ 102 w 102"/>
                <a:gd name="T174" fmla="*/ 23 h 2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2" h="23">
                  <a:moveTo>
                    <a:pt x="98" y="13"/>
                  </a:moveTo>
                  <a:lnTo>
                    <a:pt x="102" y="12"/>
                  </a:lnTo>
                  <a:lnTo>
                    <a:pt x="102" y="13"/>
                  </a:lnTo>
                  <a:lnTo>
                    <a:pt x="102" y="15"/>
                  </a:lnTo>
                  <a:lnTo>
                    <a:pt x="100" y="15"/>
                  </a:lnTo>
                  <a:lnTo>
                    <a:pt x="98" y="17"/>
                  </a:lnTo>
                  <a:lnTo>
                    <a:pt x="96" y="19"/>
                  </a:lnTo>
                  <a:lnTo>
                    <a:pt x="92" y="19"/>
                  </a:lnTo>
                  <a:lnTo>
                    <a:pt x="85" y="21"/>
                  </a:lnTo>
                  <a:lnTo>
                    <a:pt x="77" y="23"/>
                  </a:lnTo>
                  <a:lnTo>
                    <a:pt x="69" y="23"/>
                  </a:lnTo>
                  <a:lnTo>
                    <a:pt x="60" y="23"/>
                  </a:lnTo>
                  <a:lnTo>
                    <a:pt x="50" y="23"/>
                  </a:lnTo>
                  <a:lnTo>
                    <a:pt x="43" y="23"/>
                  </a:lnTo>
                  <a:lnTo>
                    <a:pt x="33" y="23"/>
                  </a:lnTo>
                  <a:lnTo>
                    <a:pt x="25" y="23"/>
                  </a:lnTo>
                  <a:lnTo>
                    <a:pt x="18" y="21"/>
                  </a:lnTo>
                  <a:lnTo>
                    <a:pt x="10" y="21"/>
                  </a:lnTo>
                  <a:lnTo>
                    <a:pt x="6" y="19"/>
                  </a:lnTo>
                  <a:lnTo>
                    <a:pt x="4" y="17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6" y="15"/>
                  </a:lnTo>
                  <a:lnTo>
                    <a:pt x="8" y="15"/>
                  </a:lnTo>
                  <a:lnTo>
                    <a:pt x="12" y="17"/>
                  </a:lnTo>
                  <a:lnTo>
                    <a:pt x="18" y="17"/>
                  </a:lnTo>
                  <a:lnTo>
                    <a:pt x="25" y="19"/>
                  </a:lnTo>
                  <a:lnTo>
                    <a:pt x="33" y="19"/>
                  </a:lnTo>
                  <a:lnTo>
                    <a:pt x="43" y="19"/>
                  </a:lnTo>
                  <a:lnTo>
                    <a:pt x="50" y="19"/>
                  </a:lnTo>
                  <a:lnTo>
                    <a:pt x="60" y="19"/>
                  </a:lnTo>
                  <a:lnTo>
                    <a:pt x="69" y="19"/>
                  </a:lnTo>
                  <a:lnTo>
                    <a:pt x="77" y="19"/>
                  </a:lnTo>
                  <a:lnTo>
                    <a:pt x="85" y="17"/>
                  </a:lnTo>
                  <a:lnTo>
                    <a:pt x="91" y="17"/>
                  </a:lnTo>
                  <a:lnTo>
                    <a:pt x="96" y="15"/>
                  </a:lnTo>
                  <a:lnTo>
                    <a:pt x="96" y="13"/>
                  </a:lnTo>
                  <a:lnTo>
                    <a:pt x="98" y="13"/>
                  </a:lnTo>
                  <a:lnTo>
                    <a:pt x="98" y="12"/>
                  </a:lnTo>
                  <a:lnTo>
                    <a:pt x="98" y="13"/>
                  </a:lnTo>
                  <a:close/>
                  <a:moveTo>
                    <a:pt x="102" y="13"/>
                  </a:moveTo>
                  <a:lnTo>
                    <a:pt x="98" y="12"/>
                  </a:lnTo>
                  <a:lnTo>
                    <a:pt x="100" y="12"/>
                  </a:lnTo>
                  <a:lnTo>
                    <a:pt x="102" y="12"/>
                  </a:lnTo>
                  <a:lnTo>
                    <a:pt x="102" y="13"/>
                  </a:lnTo>
                  <a:close/>
                  <a:moveTo>
                    <a:pt x="4" y="13"/>
                  </a:moveTo>
                  <a:lnTo>
                    <a:pt x="0" y="13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25" y="2"/>
                  </a:lnTo>
                  <a:lnTo>
                    <a:pt x="33" y="2"/>
                  </a:lnTo>
                  <a:lnTo>
                    <a:pt x="41" y="2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5" y="2"/>
                  </a:lnTo>
                  <a:lnTo>
                    <a:pt x="83" y="4"/>
                  </a:lnTo>
                  <a:lnTo>
                    <a:pt x="91" y="4"/>
                  </a:lnTo>
                  <a:lnTo>
                    <a:pt x="94" y="6"/>
                  </a:lnTo>
                  <a:lnTo>
                    <a:pt x="98" y="8"/>
                  </a:lnTo>
                  <a:lnTo>
                    <a:pt x="100" y="8"/>
                  </a:lnTo>
                  <a:lnTo>
                    <a:pt x="102" y="10"/>
                  </a:lnTo>
                  <a:lnTo>
                    <a:pt x="102" y="12"/>
                  </a:lnTo>
                  <a:lnTo>
                    <a:pt x="98" y="13"/>
                  </a:lnTo>
                  <a:lnTo>
                    <a:pt x="98" y="12"/>
                  </a:lnTo>
                  <a:lnTo>
                    <a:pt x="96" y="12"/>
                  </a:lnTo>
                  <a:lnTo>
                    <a:pt x="94" y="10"/>
                  </a:lnTo>
                  <a:lnTo>
                    <a:pt x="89" y="8"/>
                  </a:lnTo>
                  <a:lnTo>
                    <a:pt x="83" y="8"/>
                  </a:lnTo>
                  <a:lnTo>
                    <a:pt x="75" y="6"/>
                  </a:lnTo>
                  <a:lnTo>
                    <a:pt x="67" y="6"/>
                  </a:lnTo>
                  <a:lnTo>
                    <a:pt x="58" y="4"/>
                  </a:lnTo>
                  <a:lnTo>
                    <a:pt x="50" y="4"/>
                  </a:lnTo>
                  <a:lnTo>
                    <a:pt x="41" y="4"/>
                  </a:lnTo>
                  <a:lnTo>
                    <a:pt x="33" y="6"/>
                  </a:lnTo>
                  <a:lnTo>
                    <a:pt x="25" y="6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4" y="13"/>
                  </a:lnTo>
                  <a:close/>
                  <a:moveTo>
                    <a:pt x="0" y="13"/>
                  </a:moveTo>
                  <a:lnTo>
                    <a:pt x="4" y="13"/>
                  </a:lnTo>
                  <a:lnTo>
                    <a:pt x="4" y="15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17" name="Freeform 265"/>
            <p:cNvSpPr>
              <a:spLocks/>
            </p:cNvSpPr>
            <p:nvPr/>
          </p:nvSpPr>
          <p:spPr bwMode="auto">
            <a:xfrm>
              <a:off x="2722" y="2843"/>
              <a:ext cx="142" cy="54"/>
            </a:xfrm>
            <a:custGeom>
              <a:avLst/>
              <a:gdLst>
                <a:gd name="T0" fmla="*/ 142 w 142"/>
                <a:gd name="T1" fmla="*/ 21 h 54"/>
                <a:gd name="T2" fmla="*/ 142 w 142"/>
                <a:gd name="T3" fmla="*/ 18 h 54"/>
                <a:gd name="T4" fmla="*/ 138 w 142"/>
                <a:gd name="T5" fmla="*/ 14 h 54"/>
                <a:gd name="T6" fmla="*/ 134 w 142"/>
                <a:gd name="T7" fmla="*/ 12 h 54"/>
                <a:gd name="T8" fmla="*/ 131 w 142"/>
                <a:gd name="T9" fmla="*/ 10 h 54"/>
                <a:gd name="T10" fmla="*/ 125 w 142"/>
                <a:gd name="T11" fmla="*/ 8 h 54"/>
                <a:gd name="T12" fmla="*/ 119 w 142"/>
                <a:gd name="T13" fmla="*/ 8 h 54"/>
                <a:gd name="T14" fmla="*/ 113 w 142"/>
                <a:gd name="T15" fmla="*/ 10 h 54"/>
                <a:gd name="T16" fmla="*/ 110 w 142"/>
                <a:gd name="T17" fmla="*/ 12 h 54"/>
                <a:gd name="T18" fmla="*/ 102 w 142"/>
                <a:gd name="T19" fmla="*/ 6 h 54"/>
                <a:gd name="T20" fmla="*/ 92 w 142"/>
                <a:gd name="T21" fmla="*/ 2 h 54"/>
                <a:gd name="T22" fmla="*/ 86 w 142"/>
                <a:gd name="T23" fmla="*/ 2 h 54"/>
                <a:gd name="T24" fmla="*/ 81 w 142"/>
                <a:gd name="T25" fmla="*/ 2 h 54"/>
                <a:gd name="T26" fmla="*/ 75 w 142"/>
                <a:gd name="T27" fmla="*/ 4 h 54"/>
                <a:gd name="T28" fmla="*/ 69 w 142"/>
                <a:gd name="T29" fmla="*/ 6 h 54"/>
                <a:gd name="T30" fmla="*/ 65 w 142"/>
                <a:gd name="T31" fmla="*/ 4 h 54"/>
                <a:gd name="T32" fmla="*/ 62 w 142"/>
                <a:gd name="T33" fmla="*/ 2 h 54"/>
                <a:gd name="T34" fmla="*/ 56 w 142"/>
                <a:gd name="T35" fmla="*/ 0 h 54"/>
                <a:gd name="T36" fmla="*/ 52 w 142"/>
                <a:gd name="T37" fmla="*/ 0 h 54"/>
                <a:gd name="T38" fmla="*/ 46 w 142"/>
                <a:gd name="T39" fmla="*/ 2 h 54"/>
                <a:gd name="T40" fmla="*/ 40 w 142"/>
                <a:gd name="T41" fmla="*/ 4 h 54"/>
                <a:gd name="T42" fmla="*/ 37 w 142"/>
                <a:gd name="T43" fmla="*/ 8 h 54"/>
                <a:gd name="T44" fmla="*/ 33 w 142"/>
                <a:gd name="T45" fmla="*/ 12 h 54"/>
                <a:gd name="T46" fmla="*/ 29 w 142"/>
                <a:gd name="T47" fmla="*/ 10 h 54"/>
                <a:gd name="T48" fmla="*/ 23 w 142"/>
                <a:gd name="T49" fmla="*/ 8 h 54"/>
                <a:gd name="T50" fmla="*/ 17 w 142"/>
                <a:gd name="T51" fmla="*/ 8 h 54"/>
                <a:gd name="T52" fmla="*/ 14 w 142"/>
                <a:gd name="T53" fmla="*/ 10 h 54"/>
                <a:gd name="T54" fmla="*/ 8 w 142"/>
                <a:gd name="T55" fmla="*/ 12 h 54"/>
                <a:gd name="T56" fmla="*/ 4 w 142"/>
                <a:gd name="T57" fmla="*/ 16 h 54"/>
                <a:gd name="T58" fmla="*/ 2 w 142"/>
                <a:gd name="T59" fmla="*/ 20 h 54"/>
                <a:gd name="T60" fmla="*/ 0 w 142"/>
                <a:gd name="T61" fmla="*/ 25 h 54"/>
                <a:gd name="T62" fmla="*/ 6 w 142"/>
                <a:gd name="T63" fmla="*/ 45 h 54"/>
                <a:gd name="T64" fmla="*/ 12 w 142"/>
                <a:gd name="T65" fmla="*/ 52 h 54"/>
                <a:gd name="T66" fmla="*/ 17 w 142"/>
                <a:gd name="T67" fmla="*/ 54 h 54"/>
                <a:gd name="T68" fmla="*/ 21 w 142"/>
                <a:gd name="T69" fmla="*/ 54 h 54"/>
                <a:gd name="T70" fmla="*/ 40 w 142"/>
                <a:gd name="T71" fmla="*/ 50 h 54"/>
                <a:gd name="T72" fmla="*/ 67 w 142"/>
                <a:gd name="T73" fmla="*/ 50 h 54"/>
                <a:gd name="T74" fmla="*/ 96 w 142"/>
                <a:gd name="T75" fmla="*/ 50 h 54"/>
                <a:gd name="T76" fmla="*/ 123 w 142"/>
                <a:gd name="T77" fmla="*/ 54 h 54"/>
                <a:gd name="T78" fmla="*/ 127 w 142"/>
                <a:gd name="T79" fmla="*/ 54 h 54"/>
                <a:gd name="T80" fmla="*/ 131 w 142"/>
                <a:gd name="T81" fmla="*/ 52 h 54"/>
                <a:gd name="T82" fmla="*/ 133 w 142"/>
                <a:gd name="T83" fmla="*/ 48 h 54"/>
                <a:gd name="T84" fmla="*/ 136 w 142"/>
                <a:gd name="T85" fmla="*/ 45 h 54"/>
                <a:gd name="T86" fmla="*/ 140 w 142"/>
                <a:gd name="T87" fmla="*/ 33 h 54"/>
                <a:gd name="T88" fmla="*/ 142 w 142"/>
                <a:gd name="T89" fmla="*/ 21 h 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2"/>
                <a:gd name="T136" fmla="*/ 0 h 54"/>
                <a:gd name="T137" fmla="*/ 142 w 142"/>
                <a:gd name="T138" fmla="*/ 54 h 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2" h="54">
                  <a:moveTo>
                    <a:pt x="142" y="21"/>
                  </a:moveTo>
                  <a:lnTo>
                    <a:pt x="142" y="18"/>
                  </a:lnTo>
                  <a:lnTo>
                    <a:pt x="138" y="14"/>
                  </a:lnTo>
                  <a:lnTo>
                    <a:pt x="134" y="12"/>
                  </a:lnTo>
                  <a:lnTo>
                    <a:pt x="131" y="10"/>
                  </a:lnTo>
                  <a:lnTo>
                    <a:pt x="125" y="8"/>
                  </a:lnTo>
                  <a:lnTo>
                    <a:pt x="119" y="8"/>
                  </a:lnTo>
                  <a:lnTo>
                    <a:pt x="113" y="10"/>
                  </a:lnTo>
                  <a:lnTo>
                    <a:pt x="110" y="12"/>
                  </a:lnTo>
                  <a:lnTo>
                    <a:pt x="102" y="6"/>
                  </a:lnTo>
                  <a:lnTo>
                    <a:pt x="92" y="2"/>
                  </a:lnTo>
                  <a:lnTo>
                    <a:pt x="86" y="2"/>
                  </a:lnTo>
                  <a:lnTo>
                    <a:pt x="81" y="2"/>
                  </a:lnTo>
                  <a:lnTo>
                    <a:pt x="75" y="4"/>
                  </a:lnTo>
                  <a:lnTo>
                    <a:pt x="69" y="6"/>
                  </a:lnTo>
                  <a:lnTo>
                    <a:pt x="65" y="4"/>
                  </a:lnTo>
                  <a:lnTo>
                    <a:pt x="62" y="2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46" y="2"/>
                  </a:lnTo>
                  <a:lnTo>
                    <a:pt x="40" y="4"/>
                  </a:lnTo>
                  <a:lnTo>
                    <a:pt x="37" y="8"/>
                  </a:lnTo>
                  <a:lnTo>
                    <a:pt x="33" y="12"/>
                  </a:lnTo>
                  <a:lnTo>
                    <a:pt x="29" y="10"/>
                  </a:lnTo>
                  <a:lnTo>
                    <a:pt x="23" y="8"/>
                  </a:lnTo>
                  <a:lnTo>
                    <a:pt x="17" y="8"/>
                  </a:lnTo>
                  <a:lnTo>
                    <a:pt x="14" y="10"/>
                  </a:lnTo>
                  <a:lnTo>
                    <a:pt x="8" y="12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0" y="25"/>
                  </a:lnTo>
                  <a:lnTo>
                    <a:pt x="6" y="45"/>
                  </a:lnTo>
                  <a:lnTo>
                    <a:pt x="12" y="52"/>
                  </a:lnTo>
                  <a:lnTo>
                    <a:pt x="17" y="54"/>
                  </a:lnTo>
                  <a:lnTo>
                    <a:pt x="21" y="54"/>
                  </a:lnTo>
                  <a:lnTo>
                    <a:pt x="40" y="50"/>
                  </a:lnTo>
                  <a:lnTo>
                    <a:pt x="67" y="50"/>
                  </a:lnTo>
                  <a:lnTo>
                    <a:pt x="96" y="50"/>
                  </a:lnTo>
                  <a:lnTo>
                    <a:pt x="123" y="54"/>
                  </a:lnTo>
                  <a:lnTo>
                    <a:pt x="127" y="54"/>
                  </a:lnTo>
                  <a:lnTo>
                    <a:pt x="131" y="52"/>
                  </a:lnTo>
                  <a:lnTo>
                    <a:pt x="133" y="48"/>
                  </a:lnTo>
                  <a:lnTo>
                    <a:pt x="136" y="45"/>
                  </a:lnTo>
                  <a:lnTo>
                    <a:pt x="140" y="33"/>
                  </a:lnTo>
                  <a:lnTo>
                    <a:pt x="142" y="2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18" name="Freeform 266"/>
            <p:cNvSpPr>
              <a:spLocks/>
            </p:cNvSpPr>
            <p:nvPr/>
          </p:nvSpPr>
          <p:spPr bwMode="auto">
            <a:xfrm>
              <a:off x="2722" y="2843"/>
              <a:ext cx="142" cy="54"/>
            </a:xfrm>
            <a:custGeom>
              <a:avLst/>
              <a:gdLst>
                <a:gd name="T0" fmla="*/ 142 w 142"/>
                <a:gd name="T1" fmla="*/ 21 h 54"/>
                <a:gd name="T2" fmla="*/ 142 w 142"/>
                <a:gd name="T3" fmla="*/ 18 h 54"/>
                <a:gd name="T4" fmla="*/ 138 w 142"/>
                <a:gd name="T5" fmla="*/ 14 h 54"/>
                <a:gd name="T6" fmla="*/ 134 w 142"/>
                <a:gd name="T7" fmla="*/ 12 h 54"/>
                <a:gd name="T8" fmla="*/ 131 w 142"/>
                <a:gd name="T9" fmla="*/ 10 h 54"/>
                <a:gd name="T10" fmla="*/ 125 w 142"/>
                <a:gd name="T11" fmla="*/ 8 h 54"/>
                <a:gd name="T12" fmla="*/ 119 w 142"/>
                <a:gd name="T13" fmla="*/ 8 h 54"/>
                <a:gd name="T14" fmla="*/ 113 w 142"/>
                <a:gd name="T15" fmla="*/ 10 h 54"/>
                <a:gd name="T16" fmla="*/ 110 w 142"/>
                <a:gd name="T17" fmla="*/ 12 h 54"/>
                <a:gd name="T18" fmla="*/ 102 w 142"/>
                <a:gd name="T19" fmla="*/ 6 h 54"/>
                <a:gd name="T20" fmla="*/ 92 w 142"/>
                <a:gd name="T21" fmla="*/ 2 h 54"/>
                <a:gd name="T22" fmla="*/ 86 w 142"/>
                <a:gd name="T23" fmla="*/ 2 h 54"/>
                <a:gd name="T24" fmla="*/ 81 w 142"/>
                <a:gd name="T25" fmla="*/ 2 h 54"/>
                <a:gd name="T26" fmla="*/ 75 w 142"/>
                <a:gd name="T27" fmla="*/ 4 h 54"/>
                <a:gd name="T28" fmla="*/ 69 w 142"/>
                <a:gd name="T29" fmla="*/ 6 h 54"/>
                <a:gd name="T30" fmla="*/ 65 w 142"/>
                <a:gd name="T31" fmla="*/ 4 h 54"/>
                <a:gd name="T32" fmla="*/ 62 w 142"/>
                <a:gd name="T33" fmla="*/ 2 h 54"/>
                <a:gd name="T34" fmla="*/ 56 w 142"/>
                <a:gd name="T35" fmla="*/ 0 h 54"/>
                <a:gd name="T36" fmla="*/ 52 w 142"/>
                <a:gd name="T37" fmla="*/ 0 h 54"/>
                <a:gd name="T38" fmla="*/ 46 w 142"/>
                <a:gd name="T39" fmla="*/ 2 h 54"/>
                <a:gd name="T40" fmla="*/ 40 w 142"/>
                <a:gd name="T41" fmla="*/ 4 h 54"/>
                <a:gd name="T42" fmla="*/ 37 w 142"/>
                <a:gd name="T43" fmla="*/ 8 h 54"/>
                <a:gd name="T44" fmla="*/ 33 w 142"/>
                <a:gd name="T45" fmla="*/ 12 h 54"/>
                <a:gd name="T46" fmla="*/ 29 w 142"/>
                <a:gd name="T47" fmla="*/ 10 h 54"/>
                <a:gd name="T48" fmla="*/ 23 w 142"/>
                <a:gd name="T49" fmla="*/ 8 h 54"/>
                <a:gd name="T50" fmla="*/ 17 w 142"/>
                <a:gd name="T51" fmla="*/ 8 h 54"/>
                <a:gd name="T52" fmla="*/ 14 w 142"/>
                <a:gd name="T53" fmla="*/ 10 h 54"/>
                <a:gd name="T54" fmla="*/ 8 w 142"/>
                <a:gd name="T55" fmla="*/ 12 h 54"/>
                <a:gd name="T56" fmla="*/ 4 w 142"/>
                <a:gd name="T57" fmla="*/ 16 h 54"/>
                <a:gd name="T58" fmla="*/ 2 w 142"/>
                <a:gd name="T59" fmla="*/ 20 h 54"/>
                <a:gd name="T60" fmla="*/ 0 w 142"/>
                <a:gd name="T61" fmla="*/ 25 h 54"/>
                <a:gd name="T62" fmla="*/ 6 w 142"/>
                <a:gd name="T63" fmla="*/ 45 h 54"/>
                <a:gd name="T64" fmla="*/ 12 w 142"/>
                <a:gd name="T65" fmla="*/ 52 h 54"/>
                <a:gd name="T66" fmla="*/ 17 w 142"/>
                <a:gd name="T67" fmla="*/ 54 h 54"/>
                <a:gd name="T68" fmla="*/ 21 w 142"/>
                <a:gd name="T69" fmla="*/ 54 h 54"/>
                <a:gd name="T70" fmla="*/ 40 w 142"/>
                <a:gd name="T71" fmla="*/ 50 h 54"/>
                <a:gd name="T72" fmla="*/ 67 w 142"/>
                <a:gd name="T73" fmla="*/ 50 h 54"/>
                <a:gd name="T74" fmla="*/ 96 w 142"/>
                <a:gd name="T75" fmla="*/ 50 h 54"/>
                <a:gd name="T76" fmla="*/ 123 w 142"/>
                <a:gd name="T77" fmla="*/ 54 h 54"/>
                <a:gd name="T78" fmla="*/ 127 w 142"/>
                <a:gd name="T79" fmla="*/ 54 h 54"/>
                <a:gd name="T80" fmla="*/ 131 w 142"/>
                <a:gd name="T81" fmla="*/ 52 h 54"/>
                <a:gd name="T82" fmla="*/ 133 w 142"/>
                <a:gd name="T83" fmla="*/ 48 h 54"/>
                <a:gd name="T84" fmla="*/ 136 w 142"/>
                <a:gd name="T85" fmla="*/ 45 h 54"/>
                <a:gd name="T86" fmla="*/ 140 w 142"/>
                <a:gd name="T87" fmla="*/ 33 h 54"/>
                <a:gd name="T88" fmla="*/ 142 w 142"/>
                <a:gd name="T89" fmla="*/ 21 h 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2"/>
                <a:gd name="T136" fmla="*/ 0 h 54"/>
                <a:gd name="T137" fmla="*/ 142 w 142"/>
                <a:gd name="T138" fmla="*/ 54 h 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2" h="54">
                  <a:moveTo>
                    <a:pt x="142" y="21"/>
                  </a:moveTo>
                  <a:lnTo>
                    <a:pt x="142" y="18"/>
                  </a:lnTo>
                  <a:lnTo>
                    <a:pt x="138" y="14"/>
                  </a:lnTo>
                  <a:lnTo>
                    <a:pt x="134" y="12"/>
                  </a:lnTo>
                  <a:lnTo>
                    <a:pt x="131" y="10"/>
                  </a:lnTo>
                  <a:lnTo>
                    <a:pt x="125" y="8"/>
                  </a:lnTo>
                  <a:lnTo>
                    <a:pt x="119" y="8"/>
                  </a:lnTo>
                  <a:lnTo>
                    <a:pt x="113" y="10"/>
                  </a:lnTo>
                  <a:lnTo>
                    <a:pt x="110" y="12"/>
                  </a:lnTo>
                  <a:lnTo>
                    <a:pt x="102" y="6"/>
                  </a:lnTo>
                  <a:lnTo>
                    <a:pt x="92" y="2"/>
                  </a:lnTo>
                  <a:lnTo>
                    <a:pt x="86" y="2"/>
                  </a:lnTo>
                  <a:lnTo>
                    <a:pt x="81" y="2"/>
                  </a:lnTo>
                  <a:lnTo>
                    <a:pt x="75" y="4"/>
                  </a:lnTo>
                  <a:lnTo>
                    <a:pt x="69" y="6"/>
                  </a:lnTo>
                  <a:lnTo>
                    <a:pt x="65" y="4"/>
                  </a:lnTo>
                  <a:lnTo>
                    <a:pt x="62" y="2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46" y="2"/>
                  </a:lnTo>
                  <a:lnTo>
                    <a:pt x="40" y="4"/>
                  </a:lnTo>
                  <a:lnTo>
                    <a:pt x="37" y="8"/>
                  </a:lnTo>
                  <a:lnTo>
                    <a:pt x="33" y="12"/>
                  </a:lnTo>
                  <a:lnTo>
                    <a:pt x="29" y="10"/>
                  </a:lnTo>
                  <a:lnTo>
                    <a:pt x="23" y="8"/>
                  </a:lnTo>
                  <a:lnTo>
                    <a:pt x="17" y="8"/>
                  </a:lnTo>
                  <a:lnTo>
                    <a:pt x="14" y="10"/>
                  </a:lnTo>
                  <a:lnTo>
                    <a:pt x="8" y="12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0" y="25"/>
                  </a:lnTo>
                  <a:lnTo>
                    <a:pt x="6" y="45"/>
                  </a:lnTo>
                  <a:lnTo>
                    <a:pt x="12" y="52"/>
                  </a:lnTo>
                  <a:lnTo>
                    <a:pt x="17" y="54"/>
                  </a:lnTo>
                  <a:lnTo>
                    <a:pt x="21" y="54"/>
                  </a:lnTo>
                  <a:lnTo>
                    <a:pt x="40" y="50"/>
                  </a:lnTo>
                  <a:lnTo>
                    <a:pt x="67" y="50"/>
                  </a:lnTo>
                  <a:lnTo>
                    <a:pt x="96" y="50"/>
                  </a:lnTo>
                  <a:lnTo>
                    <a:pt x="123" y="54"/>
                  </a:lnTo>
                  <a:lnTo>
                    <a:pt x="127" y="54"/>
                  </a:lnTo>
                  <a:lnTo>
                    <a:pt x="131" y="52"/>
                  </a:lnTo>
                  <a:lnTo>
                    <a:pt x="133" y="48"/>
                  </a:lnTo>
                  <a:lnTo>
                    <a:pt x="136" y="45"/>
                  </a:lnTo>
                  <a:lnTo>
                    <a:pt x="140" y="33"/>
                  </a:lnTo>
                  <a:lnTo>
                    <a:pt x="142" y="21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19" name="Freeform 267"/>
            <p:cNvSpPr>
              <a:spLocks/>
            </p:cNvSpPr>
            <p:nvPr/>
          </p:nvSpPr>
          <p:spPr bwMode="auto">
            <a:xfrm>
              <a:off x="2747" y="2905"/>
              <a:ext cx="88" cy="13"/>
            </a:xfrm>
            <a:custGeom>
              <a:avLst/>
              <a:gdLst>
                <a:gd name="T0" fmla="*/ 0 w 88"/>
                <a:gd name="T1" fmla="*/ 7 h 13"/>
                <a:gd name="T2" fmla="*/ 8 w 88"/>
                <a:gd name="T3" fmla="*/ 4 h 13"/>
                <a:gd name="T4" fmla="*/ 19 w 88"/>
                <a:gd name="T5" fmla="*/ 2 h 13"/>
                <a:gd name="T6" fmla="*/ 33 w 88"/>
                <a:gd name="T7" fmla="*/ 0 h 13"/>
                <a:gd name="T8" fmla="*/ 48 w 88"/>
                <a:gd name="T9" fmla="*/ 0 h 13"/>
                <a:gd name="T10" fmla="*/ 61 w 88"/>
                <a:gd name="T11" fmla="*/ 2 h 13"/>
                <a:gd name="T12" fmla="*/ 75 w 88"/>
                <a:gd name="T13" fmla="*/ 2 h 13"/>
                <a:gd name="T14" fmla="*/ 85 w 88"/>
                <a:gd name="T15" fmla="*/ 4 h 13"/>
                <a:gd name="T16" fmla="*/ 88 w 88"/>
                <a:gd name="T17" fmla="*/ 7 h 13"/>
                <a:gd name="T18" fmla="*/ 85 w 88"/>
                <a:gd name="T19" fmla="*/ 9 h 13"/>
                <a:gd name="T20" fmla="*/ 75 w 88"/>
                <a:gd name="T21" fmla="*/ 11 h 13"/>
                <a:gd name="T22" fmla="*/ 60 w 88"/>
                <a:gd name="T23" fmla="*/ 13 h 13"/>
                <a:gd name="T24" fmla="*/ 44 w 88"/>
                <a:gd name="T25" fmla="*/ 13 h 13"/>
                <a:gd name="T26" fmla="*/ 27 w 88"/>
                <a:gd name="T27" fmla="*/ 11 h 13"/>
                <a:gd name="T28" fmla="*/ 14 w 88"/>
                <a:gd name="T29" fmla="*/ 11 h 13"/>
                <a:gd name="T30" fmla="*/ 4 w 88"/>
                <a:gd name="T31" fmla="*/ 9 h 13"/>
                <a:gd name="T32" fmla="*/ 0 w 88"/>
                <a:gd name="T33" fmla="*/ 7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8"/>
                <a:gd name="T52" fmla="*/ 0 h 13"/>
                <a:gd name="T53" fmla="*/ 88 w 88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8" h="13">
                  <a:moveTo>
                    <a:pt x="0" y="7"/>
                  </a:moveTo>
                  <a:lnTo>
                    <a:pt x="8" y="4"/>
                  </a:lnTo>
                  <a:lnTo>
                    <a:pt x="19" y="2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1" y="2"/>
                  </a:lnTo>
                  <a:lnTo>
                    <a:pt x="75" y="2"/>
                  </a:lnTo>
                  <a:lnTo>
                    <a:pt x="85" y="4"/>
                  </a:lnTo>
                  <a:lnTo>
                    <a:pt x="88" y="7"/>
                  </a:lnTo>
                  <a:lnTo>
                    <a:pt x="85" y="9"/>
                  </a:lnTo>
                  <a:lnTo>
                    <a:pt x="75" y="11"/>
                  </a:lnTo>
                  <a:lnTo>
                    <a:pt x="60" y="13"/>
                  </a:lnTo>
                  <a:lnTo>
                    <a:pt x="44" y="13"/>
                  </a:lnTo>
                  <a:lnTo>
                    <a:pt x="27" y="11"/>
                  </a:lnTo>
                  <a:lnTo>
                    <a:pt x="14" y="11"/>
                  </a:lnTo>
                  <a:lnTo>
                    <a:pt x="4" y="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20" name="Freeform 268"/>
            <p:cNvSpPr>
              <a:spLocks noEditPoints="1"/>
            </p:cNvSpPr>
            <p:nvPr/>
          </p:nvSpPr>
          <p:spPr bwMode="auto">
            <a:xfrm>
              <a:off x="2745" y="2903"/>
              <a:ext cx="92" cy="17"/>
            </a:xfrm>
            <a:custGeom>
              <a:avLst/>
              <a:gdLst>
                <a:gd name="T0" fmla="*/ 88 w 92"/>
                <a:gd name="T1" fmla="*/ 9 h 17"/>
                <a:gd name="T2" fmla="*/ 88 w 92"/>
                <a:gd name="T3" fmla="*/ 9 h 17"/>
                <a:gd name="T4" fmla="*/ 87 w 92"/>
                <a:gd name="T5" fmla="*/ 8 h 17"/>
                <a:gd name="T6" fmla="*/ 81 w 92"/>
                <a:gd name="T7" fmla="*/ 8 h 17"/>
                <a:gd name="T8" fmla="*/ 69 w 92"/>
                <a:gd name="T9" fmla="*/ 6 h 17"/>
                <a:gd name="T10" fmla="*/ 56 w 92"/>
                <a:gd name="T11" fmla="*/ 4 h 17"/>
                <a:gd name="T12" fmla="*/ 42 w 92"/>
                <a:gd name="T13" fmla="*/ 4 h 17"/>
                <a:gd name="T14" fmla="*/ 27 w 92"/>
                <a:gd name="T15" fmla="*/ 4 h 17"/>
                <a:gd name="T16" fmla="*/ 16 w 92"/>
                <a:gd name="T17" fmla="*/ 6 h 17"/>
                <a:gd name="T18" fmla="*/ 8 w 92"/>
                <a:gd name="T19" fmla="*/ 8 h 17"/>
                <a:gd name="T20" fmla="*/ 4 w 92"/>
                <a:gd name="T21" fmla="*/ 9 h 17"/>
                <a:gd name="T22" fmla="*/ 2 w 92"/>
                <a:gd name="T23" fmla="*/ 8 h 17"/>
                <a:gd name="T24" fmla="*/ 4 w 92"/>
                <a:gd name="T25" fmla="*/ 6 h 17"/>
                <a:gd name="T26" fmla="*/ 10 w 92"/>
                <a:gd name="T27" fmla="*/ 4 h 17"/>
                <a:gd name="T28" fmla="*/ 21 w 92"/>
                <a:gd name="T29" fmla="*/ 2 h 17"/>
                <a:gd name="T30" fmla="*/ 35 w 92"/>
                <a:gd name="T31" fmla="*/ 0 h 17"/>
                <a:gd name="T32" fmla="*/ 50 w 92"/>
                <a:gd name="T33" fmla="*/ 0 h 17"/>
                <a:gd name="T34" fmla="*/ 63 w 92"/>
                <a:gd name="T35" fmla="*/ 2 h 17"/>
                <a:gd name="T36" fmla="*/ 77 w 92"/>
                <a:gd name="T37" fmla="*/ 2 h 17"/>
                <a:gd name="T38" fmla="*/ 87 w 92"/>
                <a:gd name="T39" fmla="*/ 4 h 17"/>
                <a:gd name="T40" fmla="*/ 88 w 92"/>
                <a:gd name="T41" fmla="*/ 6 h 17"/>
                <a:gd name="T42" fmla="*/ 92 w 92"/>
                <a:gd name="T43" fmla="*/ 8 h 17"/>
                <a:gd name="T44" fmla="*/ 88 w 92"/>
                <a:gd name="T45" fmla="*/ 9 h 17"/>
                <a:gd name="T46" fmla="*/ 92 w 92"/>
                <a:gd name="T47" fmla="*/ 8 h 17"/>
                <a:gd name="T48" fmla="*/ 92 w 92"/>
                <a:gd name="T49" fmla="*/ 9 h 17"/>
                <a:gd name="T50" fmla="*/ 90 w 92"/>
                <a:gd name="T51" fmla="*/ 9 h 17"/>
                <a:gd name="T52" fmla="*/ 88 w 92"/>
                <a:gd name="T53" fmla="*/ 9 h 17"/>
                <a:gd name="T54" fmla="*/ 2 w 92"/>
                <a:gd name="T55" fmla="*/ 8 h 17"/>
                <a:gd name="T56" fmla="*/ 4 w 92"/>
                <a:gd name="T57" fmla="*/ 9 h 17"/>
                <a:gd name="T58" fmla="*/ 4 w 92"/>
                <a:gd name="T59" fmla="*/ 9 h 17"/>
                <a:gd name="T60" fmla="*/ 6 w 92"/>
                <a:gd name="T61" fmla="*/ 9 h 17"/>
                <a:gd name="T62" fmla="*/ 16 w 92"/>
                <a:gd name="T63" fmla="*/ 11 h 17"/>
                <a:gd name="T64" fmla="*/ 29 w 92"/>
                <a:gd name="T65" fmla="*/ 13 h 17"/>
                <a:gd name="T66" fmla="*/ 46 w 92"/>
                <a:gd name="T67" fmla="*/ 13 h 17"/>
                <a:gd name="T68" fmla="*/ 62 w 92"/>
                <a:gd name="T69" fmla="*/ 13 h 17"/>
                <a:gd name="T70" fmla="*/ 77 w 92"/>
                <a:gd name="T71" fmla="*/ 11 h 17"/>
                <a:gd name="T72" fmla="*/ 87 w 92"/>
                <a:gd name="T73" fmla="*/ 9 h 17"/>
                <a:gd name="T74" fmla="*/ 88 w 92"/>
                <a:gd name="T75" fmla="*/ 9 h 17"/>
                <a:gd name="T76" fmla="*/ 88 w 92"/>
                <a:gd name="T77" fmla="*/ 9 h 17"/>
                <a:gd name="T78" fmla="*/ 92 w 92"/>
                <a:gd name="T79" fmla="*/ 9 h 17"/>
                <a:gd name="T80" fmla="*/ 88 w 92"/>
                <a:gd name="T81" fmla="*/ 13 h 17"/>
                <a:gd name="T82" fmla="*/ 83 w 92"/>
                <a:gd name="T83" fmla="*/ 15 h 17"/>
                <a:gd name="T84" fmla="*/ 69 w 92"/>
                <a:gd name="T85" fmla="*/ 15 h 17"/>
                <a:gd name="T86" fmla="*/ 54 w 92"/>
                <a:gd name="T87" fmla="*/ 17 h 17"/>
                <a:gd name="T88" fmla="*/ 37 w 92"/>
                <a:gd name="T89" fmla="*/ 17 h 17"/>
                <a:gd name="T90" fmla="*/ 21 w 92"/>
                <a:gd name="T91" fmla="*/ 15 h 17"/>
                <a:gd name="T92" fmla="*/ 10 w 92"/>
                <a:gd name="T93" fmla="*/ 13 h 17"/>
                <a:gd name="T94" fmla="*/ 4 w 92"/>
                <a:gd name="T95" fmla="*/ 11 h 17"/>
                <a:gd name="T96" fmla="*/ 0 w 92"/>
                <a:gd name="T97" fmla="*/ 9 h 17"/>
                <a:gd name="T98" fmla="*/ 2 w 92"/>
                <a:gd name="T99" fmla="*/ 8 h 17"/>
                <a:gd name="T100" fmla="*/ 0 w 92"/>
                <a:gd name="T101" fmla="*/ 8 h 17"/>
                <a:gd name="T102" fmla="*/ 2 w 92"/>
                <a:gd name="T103" fmla="*/ 8 h 17"/>
                <a:gd name="T104" fmla="*/ 4 w 92"/>
                <a:gd name="T105" fmla="*/ 8 h 17"/>
                <a:gd name="T106" fmla="*/ 4 w 92"/>
                <a:gd name="T107" fmla="*/ 8 h 17"/>
                <a:gd name="T108" fmla="*/ 4 w 92"/>
                <a:gd name="T109" fmla="*/ 9 h 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2"/>
                <a:gd name="T166" fmla="*/ 0 h 17"/>
                <a:gd name="T167" fmla="*/ 92 w 92"/>
                <a:gd name="T168" fmla="*/ 17 h 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2" h="17">
                  <a:moveTo>
                    <a:pt x="92" y="8"/>
                  </a:moveTo>
                  <a:lnTo>
                    <a:pt x="88" y="9"/>
                  </a:lnTo>
                  <a:lnTo>
                    <a:pt x="87" y="8"/>
                  </a:lnTo>
                  <a:lnTo>
                    <a:pt x="85" y="8"/>
                  </a:lnTo>
                  <a:lnTo>
                    <a:pt x="81" y="8"/>
                  </a:lnTo>
                  <a:lnTo>
                    <a:pt x="77" y="6"/>
                  </a:lnTo>
                  <a:lnTo>
                    <a:pt x="69" y="6"/>
                  </a:lnTo>
                  <a:lnTo>
                    <a:pt x="63" y="4"/>
                  </a:lnTo>
                  <a:lnTo>
                    <a:pt x="56" y="4"/>
                  </a:lnTo>
                  <a:lnTo>
                    <a:pt x="50" y="4"/>
                  </a:lnTo>
                  <a:lnTo>
                    <a:pt x="42" y="4"/>
                  </a:lnTo>
                  <a:lnTo>
                    <a:pt x="35" y="4"/>
                  </a:lnTo>
                  <a:lnTo>
                    <a:pt x="27" y="4"/>
                  </a:lnTo>
                  <a:lnTo>
                    <a:pt x="21" y="6"/>
                  </a:lnTo>
                  <a:lnTo>
                    <a:pt x="16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9"/>
                  </a:lnTo>
                  <a:lnTo>
                    <a:pt x="4" y="9"/>
                  </a:lnTo>
                  <a:lnTo>
                    <a:pt x="2" y="8"/>
                  </a:lnTo>
                  <a:lnTo>
                    <a:pt x="2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3" y="2"/>
                  </a:lnTo>
                  <a:lnTo>
                    <a:pt x="71" y="2"/>
                  </a:lnTo>
                  <a:lnTo>
                    <a:pt x="77" y="2"/>
                  </a:lnTo>
                  <a:lnTo>
                    <a:pt x="83" y="4"/>
                  </a:lnTo>
                  <a:lnTo>
                    <a:pt x="87" y="4"/>
                  </a:lnTo>
                  <a:lnTo>
                    <a:pt x="88" y="6"/>
                  </a:lnTo>
                  <a:lnTo>
                    <a:pt x="90" y="6"/>
                  </a:lnTo>
                  <a:lnTo>
                    <a:pt x="92" y="8"/>
                  </a:lnTo>
                  <a:close/>
                  <a:moveTo>
                    <a:pt x="88" y="9"/>
                  </a:moveTo>
                  <a:lnTo>
                    <a:pt x="92" y="8"/>
                  </a:lnTo>
                  <a:lnTo>
                    <a:pt x="92" y="9"/>
                  </a:lnTo>
                  <a:lnTo>
                    <a:pt x="90" y="9"/>
                  </a:lnTo>
                  <a:lnTo>
                    <a:pt x="88" y="9"/>
                  </a:lnTo>
                  <a:close/>
                  <a:moveTo>
                    <a:pt x="2" y="8"/>
                  </a:moveTo>
                  <a:lnTo>
                    <a:pt x="4" y="9"/>
                  </a:lnTo>
                  <a:lnTo>
                    <a:pt x="6" y="9"/>
                  </a:lnTo>
                  <a:lnTo>
                    <a:pt x="10" y="9"/>
                  </a:lnTo>
                  <a:lnTo>
                    <a:pt x="16" y="11"/>
                  </a:lnTo>
                  <a:lnTo>
                    <a:pt x="21" y="11"/>
                  </a:lnTo>
                  <a:lnTo>
                    <a:pt x="29" y="13"/>
                  </a:lnTo>
                  <a:lnTo>
                    <a:pt x="37" y="13"/>
                  </a:lnTo>
                  <a:lnTo>
                    <a:pt x="46" y="13"/>
                  </a:lnTo>
                  <a:lnTo>
                    <a:pt x="54" y="13"/>
                  </a:lnTo>
                  <a:lnTo>
                    <a:pt x="62" y="13"/>
                  </a:lnTo>
                  <a:lnTo>
                    <a:pt x="69" y="11"/>
                  </a:lnTo>
                  <a:lnTo>
                    <a:pt x="77" y="11"/>
                  </a:lnTo>
                  <a:lnTo>
                    <a:pt x="83" y="11"/>
                  </a:lnTo>
                  <a:lnTo>
                    <a:pt x="87" y="9"/>
                  </a:lnTo>
                  <a:lnTo>
                    <a:pt x="88" y="9"/>
                  </a:lnTo>
                  <a:lnTo>
                    <a:pt x="88" y="8"/>
                  </a:lnTo>
                  <a:lnTo>
                    <a:pt x="88" y="9"/>
                  </a:lnTo>
                  <a:lnTo>
                    <a:pt x="92" y="8"/>
                  </a:lnTo>
                  <a:lnTo>
                    <a:pt x="92" y="9"/>
                  </a:lnTo>
                  <a:lnTo>
                    <a:pt x="90" y="11"/>
                  </a:lnTo>
                  <a:lnTo>
                    <a:pt x="88" y="13"/>
                  </a:lnTo>
                  <a:lnTo>
                    <a:pt x="87" y="13"/>
                  </a:lnTo>
                  <a:lnTo>
                    <a:pt x="83" y="15"/>
                  </a:lnTo>
                  <a:lnTo>
                    <a:pt x="77" y="15"/>
                  </a:lnTo>
                  <a:lnTo>
                    <a:pt x="69" y="15"/>
                  </a:lnTo>
                  <a:lnTo>
                    <a:pt x="62" y="17"/>
                  </a:lnTo>
                  <a:lnTo>
                    <a:pt x="54" y="17"/>
                  </a:lnTo>
                  <a:lnTo>
                    <a:pt x="44" y="17"/>
                  </a:lnTo>
                  <a:lnTo>
                    <a:pt x="37" y="17"/>
                  </a:lnTo>
                  <a:lnTo>
                    <a:pt x="29" y="15"/>
                  </a:lnTo>
                  <a:lnTo>
                    <a:pt x="21" y="15"/>
                  </a:lnTo>
                  <a:lnTo>
                    <a:pt x="14" y="15"/>
                  </a:lnTo>
                  <a:lnTo>
                    <a:pt x="10" y="13"/>
                  </a:lnTo>
                  <a:lnTo>
                    <a:pt x="4" y="13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2" y="8"/>
                  </a:lnTo>
                  <a:close/>
                  <a:moveTo>
                    <a:pt x="4" y="9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21" name="Freeform 269"/>
            <p:cNvSpPr>
              <a:spLocks/>
            </p:cNvSpPr>
            <p:nvPr/>
          </p:nvSpPr>
          <p:spPr bwMode="auto">
            <a:xfrm>
              <a:off x="2741" y="2895"/>
              <a:ext cx="104" cy="17"/>
            </a:xfrm>
            <a:custGeom>
              <a:avLst/>
              <a:gdLst>
                <a:gd name="T0" fmla="*/ 100 w 104"/>
                <a:gd name="T1" fmla="*/ 17 h 17"/>
                <a:gd name="T2" fmla="*/ 104 w 104"/>
                <a:gd name="T3" fmla="*/ 6 h 17"/>
                <a:gd name="T4" fmla="*/ 81 w 104"/>
                <a:gd name="T5" fmla="*/ 2 h 17"/>
                <a:gd name="T6" fmla="*/ 54 w 104"/>
                <a:gd name="T7" fmla="*/ 0 h 17"/>
                <a:gd name="T8" fmla="*/ 27 w 104"/>
                <a:gd name="T9" fmla="*/ 2 h 17"/>
                <a:gd name="T10" fmla="*/ 0 w 104"/>
                <a:gd name="T11" fmla="*/ 6 h 17"/>
                <a:gd name="T12" fmla="*/ 2 w 104"/>
                <a:gd name="T13" fmla="*/ 17 h 17"/>
                <a:gd name="T14" fmla="*/ 8 w 104"/>
                <a:gd name="T15" fmla="*/ 12 h 17"/>
                <a:gd name="T16" fmla="*/ 20 w 104"/>
                <a:gd name="T17" fmla="*/ 10 h 17"/>
                <a:gd name="T18" fmla="*/ 35 w 104"/>
                <a:gd name="T19" fmla="*/ 8 h 17"/>
                <a:gd name="T20" fmla="*/ 52 w 104"/>
                <a:gd name="T21" fmla="*/ 8 h 17"/>
                <a:gd name="T22" fmla="*/ 69 w 104"/>
                <a:gd name="T23" fmla="*/ 8 h 17"/>
                <a:gd name="T24" fmla="*/ 85 w 104"/>
                <a:gd name="T25" fmla="*/ 10 h 17"/>
                <a:gd name="T26" fmla="*/ 96 w 104"/>
                <a:gd name="T27" fmla="*/ 14 h 17"/>
                <a:gd name="T28" fmla="*/ 100 w 104"/>
                <a:gd name="T29" fmla="*/ 17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4"/>
                <a:gd name="T46" fmla="*/ 0 h 17"/>
                <a:gd name="T47" fmla="*/ 104 w 104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4" h="17">
                  <a:moveTo>
                    <a:pt x="100" y="17"/>
                  </a:moveTo>
                  <a:lnTo>
                    <a:pt x="104" y="6"/>
                  </a:lnTo>
                  <a:lnTo>
                    <a:pt x="81" y="2"/>
                  </a:lnTo>
                  <a:lnTo>
                    <a:pt x="54" y="0"/>
                  </a:lnTo>
                  <a:lnTo>
                    <a:pt x="27" y="2"/>
                  </a:lnTo>
                  <a:lnTo>
                    <a:pt x="0" y="6"/>
                  </a:lnTo>
                  <a:lnTo>
                    <a:pt x="2" y="17"/>
                  </a:lnTo>
                  <a:lnTo>
                    <a:pt x="8" y="12"/>
                  </a:lnTo>
                  <a:lnTo>
                    <a:pt x="20" y="10"/>
                  </a:lnTo>
                  <a:lnTo>
                    <a:pt x="35" y="8"/>
                  </a:lnTo>
                  <a:lnTo>
                    <a:pt x="52" y="8"/>
                  </a:lnTo>
                  <a:lnTo>
                    <a:pt x="69" y="8"/>
                  </a:lnTo>
                  <a:lnTo>
                    <a:pt x="85" y="10"/>
                  </a:lnTo>
                  <a:lnTo>
                    <a:pt x="96" y="14"/>
                  </a:lnTo>
                  <a:lnTo>
                    <a:pt x="100" y="17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22" name="Freeform 270"/>
            <p:cNvSpPr>
              <a:spLocks noEditPoints="1"/>
            </p:cNvSpPr>
            <p:nvPr/>
          </p:nvSpPr>
          <p:spPr bwMode="auto">
            <a:xfrm>
              <a:off x="2739" y="2893"/>
              <a:ext cx="108" cy="21"/>
            </a:xfrm>
            <a:custGeom>
              <a:avLst/>
              <a:gdLst>
                <a:gd name="T0" fmla="*/ 104 w 108"/>
                <a:gd name="T1" fmla="*/ 19 h 21"/>
                <a:gd name="T2" fmla="*/ 106 w 108"/>
                <a:gd name="T3" fmla="*/ 6 h 21"/>
                <a:gd name="T4" fmla="*/ 104 w 108"/>
                <a:gd name="T5" fmla="*/ 6 h 21"/>
                <a:gd name="T6" fmla="*/ 106 w 108"/>
                <a:gd name="T7" fmla="*/ 6 h 21"/>
                <a:gd name="T8" fmla="*/ 108 w 108"/>
                <a:gd name="T9" fmla="*/ 8 h 21"/>
                <a:gd name="T10" fmla="*/ 0 w 108"/>
                <a:gd name="T11" fmla="*/ 8 h 21"/>
                <a:gd name="T12" fmla="*/ 16 w 108"/>
                <a:gd name="T13" fmla="*/ 4 h 21"/>
                <a:gd name="T14" fmla="*/ 35 w 108"/>
                <a:gd name="T15" fmla="*/ 0 h 21"/>
                <a:gd name="T16" fmla="*/ 56 w 108"/>
                <a:gd name="T17" fmla="*/ 0 h 21"/>
                <a:gd name="T18" fmla="*/ 89 w 108"/>
                <a:gd name="T19" fmla="*/ 2 h 21"/>
                <a:gd name="T20" fmla="*/ 106 w 108"/>
                <a:gd name="T21" fmla="*/ 6 h 21"/>
                <a:gd name="T22" fmla="*/ 94 w 108"/>
                <a:gd name="T23" fmla="*/ 8 h 21"/>
                <a:gd name="T24" fmla="*/ 69 w 108"/>
                <a:gd name="T25" fmla="*/ 4 h 21"/>
                <a:gd name="T26" fmla="*/ 43 w 108"/>
                <a:gd name="T27" fmla="*/ 4 h 21"/>
                <a:gd name="T28" fmla="*/ 22 w 108"/>
                <a:gd name="T29" fmla="*/ 6 h 21"/>
                <a:gd name="T30" fmla="*/ 2 w 108"/>
                <a:gd name="T31" fmla="*/ 10 h 21"/>
                <a:gd name="T32" fmla="*/ 2 w 108"/>
                <a:gd name="T33" fmla="*/ 10 h 21"/>
                <a:gd name="T34" fmla="*/ 0 w 108"/>
                <a:gd name="T35" fmla="*/ 8 h 21"/>
                <a:gd name="T36" fmla="*/ 0 w 108"/>
                <a:gd name="T37" fmla="*/ 6 h 21"/>
                <a:gd name="T38" fmla="*/ 6 w 108"/>
                <a:gd name="T39" fmla="*/ 19 h 21"/>
                <a:gd name="T40" fmla="*/ 4 w 108"/>
                <a:gd name="T41" fmla="*/ 6 h 21"/>
                <a:gd name="T42" fmla="*/ 2 w 108"/>
                <a:gd name="T43" fmla="*/ 19 h 21"/>
                <a:gd name="T44" fmla="*/ 6 w 108"/>
                <a:gd name="T45" fmla="*/ 19 h 21"/>
                <a:gd name="T46" fmla="*/ 4 w 108"/>
                <a:gd name="T47" fmla="*/ 21 h 21"/>
                <a:gd name="T48" fmla="*/ 2 w 108"/>
                <a:gd name="T49" fmla="*/ 19 h 21"/>
                <a:gd name="T50" fmla="*/ 100 w 108"/>
                <a:gd name="T51" fmla="*/ 19 h 21"/>
                <a:gd name="T52" fmla="*/ 98 w 108"/>
                <a:gd name="T53" fmla="*/ 18 h 21"/>
                <a:gd name="T54" fmla="*/ 87 w 108"/>
                <a:gd name="T55" fmla="*/ 14 h 21"/>
                <a:gd name="T56" fmla="*/ 62 w 108"/>
                <a:gd name="T57" fmla="*/ 12 h 21"/>
                <a:gd name="T58" fmla="*/ 37 w 108"/>
                <a:gd name="T59" fmla="*/ 12 h 21"/>
                <a:gd name="T60" fmla="*/ 16 w 108"/>
                <a:gd name="T61" fmla="*/ 14 h 21"/>
                <a:gd name="T62" fmla="*/ 8 w 108"/>
                <a:gd name="T63" fmla="*/ 18 h 21"/>
                <a:gd name="T64" fmla="*/ 2 w 108"/>
                <a:gd name="T65" fmla="*/ 18 h 21"/>
                <a:gd name="T66" fmla="*/ 6 w 108"/>
                <a:gd name="T67" fmla="*/ 14 h 21"/>
                <a:gd name="T68" fmla="*/ 22 w 108"/>
                <a:gd name="T69" fmla="*/ 10 h 21"/>
                <a:gd name="T70" fmla="*/ 45 w 108"/>
                <a:gd name="T71" fmla="*/ 8 h 21"/>
                <a:gd name="T72" fmla="*/ 71 w 108"/>
                <a:gd name="T73" fmla="*/ 8 h 21"/>
                <a:gd name="T74" fmla="*/ 93 w 108"/>
                <a:gd name="T75" fmla="*/ 12 h 21"/>
                <a:gd name="T76" fmla="*/ 102 w 108"/>
                <a:gd name="T77" fmla="*/ 16 h 21"/>
                <a:gd name="T78" fmla="*/ 100 w 108"/>
                <a:gd name="T79" fmla="*/ 18 h 21"/>
                <a:gd name="T80" fmla="*/ 104 w 108"/>
                <a:gd name="T81" fmla="*/ 19 h 21"/>
                <a:gd name="T82" fmla="*/ 102 w 108"/>
                <a:gd name="T83" fmla="*/ 21 h 21"/>
                <a:gd name="T84" fmla="*/ 100 w 108"/>
                <a:gd name="T85" fmla="*/ 19 h 2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8"/>
                <a:gd name="T130" fmla="*/ 0 h 21"/>
                <a:gd name="T131" fmla="*/ 108 w 108"/>
                <a:gd name="T132" fmla="*/ 21 h 2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8" h="21">
                  <a:moveTo>
                    <a:pt x="106" y="6"/>
                  </a:moveTo>
                  <a:lnTo>
                    <a:pt x="108" y="8"/>
                  </a:lnTo>
                  <a:lnTo>
                    <a:pt x="104" y="19"/>
                  </a:lnTo>
                  <a:lnTo>
                    <a:pt x="100" y="18"/>
                  </a:lnTo>
                  <a:lnTo>
                    <a:pt x="104" y="8"/>
                  </a:lnTo>
                  <a:lnTo>
                    <a:pt x="106" y="6"/>
                  </a:lnTo>
                  <a:close/>
                  <a:moveTo>
                    <a:pt x="108" y="8"/>
                  </a:moveTo>
                  <a:lnTo>
                    <a:pt x="104" y="8"/>
                  </a:lnTo>
                  <a:lnTo>
                    <a:pt x="104" y="6"/>
                  </a:lnTo>
                  <a:lnTo>
                    <a:pt x="106" y="6"/>
                  </a:lnTo>
                  <a:lnTo>
                    <a:pt x="108" y="6"/>
                  </a:lnTo>
                  <a:lnTo>
                    <a:pt x="108" y="8"/>
                  </a:lnTo>
                  <a:close/>
                  <a:moveTo>
                    <a:pt x="4" y="6"/>
                  </a:moveTo>
                  <a:lnTo>
                    <a:pt x="0" y="8"/>
                  </a:lnTo>
                  <a:lnTo>
                    <a:pt x="2" y="6"/>
                  </a:lnTo>
                  <a:lnTo>
                    <a:pt x="8" y="4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9" y="2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83" y="2"/>
                  </a:lnTo>
                  <a:lnTo>
                    <a:pt x="89" y="2"/>
                  </a:lnTo>
                  <a:lnTo>
                    <a:pt x="94" y="4"/>
                  </a:lnTo>
                  <a:lnTo>
                    <a:pt x="100" y="4"/>
                  </a:lnTo>
                  <a:lnTo>
                    <a:pt x="106" y="6"/>
                  </a:lnTo>
                  <a:lnTo>
                    <a:pt x="106" y="10"/>
                  </a:lnTo>
                  <a:lnTo>
                    <a:pt x="100" y="8"/>
                  </a:lnTo>
                  <a:lnTo>
                    <a:pt x="94" y="8"/>
                  </a:lnTo>
                  <a:lnTo>
                    <a:pt x="89" y="6"/>
                  </a:lnTo>
                  <a:lnTo>
                    <a:pt x="81" y="6"/>
                  </a:lnTo>
                  <a:lnTo>
                    <a:pt x="69" y="4"/>
                  </a:lnTo>
                  <a:lnTo>
                    <a:pt x="56" y="4"/>
                  </a:lnTo>
                  <a:lnTo>
                    <a:pt x="48" y="4"/>
                  </a:lnTo>
                  <a:lnTo>
                    <a:pt x="43" y="4"/>
                  </a:lnTo>
                  <a:lnTo>
                    <a:pt x="35" y="4"/>
                  </a:lnTo>
                  <a:lnTo>
                    <a:pt x="29" y="6"/>
                  </a:lnTo>
                  <a:lnTo>
                    <a:pt x="22" y="6"/>
                  </a:lnTo>
                  <a:lnTo>
                    <a:pt x="16" y="6"/>
                  </a:lnTo>
                  <a:lnTo>
                    <a:pt x="10" y="8"/>
                  </a:lnTo>
                  <a:lnTo>
                    <a:pt x="2" y="10"/>
                  </a:lnTo>
                  <a:lnTo>
                    <a:pt x="4" y="6"/>
                  </a:lnTo>
                  <a:close/>
                  <a:moveTo>
                    <a:pt x="2" y="6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close/>
                  <a:moveTo>
                    <a:pt x="6" y="19"/>
                  </a:moveTo>
                  <a:lnTo>
                    <a:pt x="2" y="19"/>
                  </a:lnTo>
                  <a:lnTo>
                    <a:pt x="0" y="8"/>
                  </a:lnTo>
                  <a:lnTo>
                    <a:pt x="4" y="6"/>
                  </a:lnTo>
                  <a:lnTo>
                    <a:pt x="6" y="19"/>
                  </a:lnTo>
                  <a:close/>
                  <a:moveTo>
                    <a:pt x="2" y="19"/>
                  </a:moveTo>
                  <a:lnTo>
                    <a:pt x="6" y="19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2" y="19"/>
                  </a:lnTo>
                  <a:close/>
                  <a:moveTo>
                    <a:pt x="100" y="18"/>
                  </a:moveTo>
                  <a:lnTo>
                    <a:pt x="104" y="19"/>
                  </a:lnTo>
                  <a:lnTo>
                    <a:pt x="100" y="19"/>
                  </a:lnTo>
                  <a:lnTo>
                    <a:pt x="100" y="18"/>
                  </a:lnTo>
                  <a:lnTo>
                    <a:pt x="98" y="18"/>
                  </a:lnTo>
                  <a:lnTo>
                    <a:pt x="96" y="16"/>
                  </a:lnTo>
                  <a:lnTo>
                    <a:pt x="93" y="16"/>
                  </a:lnTo>
                  <a:lnTo>
                    <a:pt x="87" y="14"/>
                  </a:lnTo>
                  <a:lnTo>
                    <a:pt x="79" y="12"/>
                  </a:lnTo>
                  <a:lnTo>
                    <a:pt x="71" y="12"/>
                  </a:lnTo>
                  <a:lnTo>
                    <a:pt x="62" y="12"/>
                  </a:lnTo>
                  <a:lnTo>
                    <a:pt x="54" y="12"/>
                  </a:lnTo>
                  <a:lnTo>
                    <a:pt x="45" y="12"/>
                  </a:lnTo>
                  <a:lnTo>
                    <a:pt x="37" y="12"/>
                  </a:lnTo>
                  <a:lnTo>
                    <a:pt x="29" y="12"/>
                  </a:lnTo>
                  <a:lnTo>
                    <a:pt x="22" y="14"/>
                  </a:lnTo>
                  <a:lnTo>
                    <a:pt x="16" y="14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6" y="19"/>
                  </a:lnTo>
                  <a:lnTo>
                    <a:pt x="2" y="18"/>
                  </a:lnTo>
                  <a:lnTo>
                    <a:pt x="4" y="16"/>
                  </a:lnTo>
                  <a:lnTo>
                    <a:pt x="6" y="14"/>
                  </a:lnTo>
                  <a:lnTo>
                    <a:pt x="10" y="12"/>
                  </a:lnTo>
                  <a:lnTo>
                    <a:pt x="14" y="12"/>
                  </a:lnTo>
                  <a:lnTo>
                    <a:pt x="22" y="10"/>
                  </a:lnTo>
                  <a:lnTo>
                    <a:pt x="29" y="8"/>
                  </a:lnTo>
                  <a:lnTo>
                    <a:pt x="37" y="8"/>
                  </a:lnTo>
                  <a:lnTo>
                    <a:pt x="45" y="8"/>
                  </a:lnTo>
                  <a:lnTo>
                    <a:pt x="54" y="8"/>
                  </a:lnTo>
                  <a:lnTo>
                    <a:pt x="64" y="8"/>
                  </a:lnTo>
                  <a:lnTo>
                    <a:pt x="71" y="8"/>
                  </a:lnTo>
                  <a:lnTo>
                    <a:pt x="79" y="8"/>
                  </a:lnTo>
                  <a:lnTo>
                    <a:pt x="87" y="10"/>
                  </a:lnTo>
                  <a:lnTo>
                    <a:pt x="93" y="12"/>
                  </a:lnTo>
                  <a:lnTo>
                    <a:pt x="98" y="14"/>
                  </a:lnTo>
                  <a:lnTo>
                    <a:pt x="100" y="14"/>
                  </a:lnTo>
                  <a:lnTo>
                    <a:pt x="102" y="16"/>
                  </a:lnTo>
                  <a:lnTo>
                    <a:pt x="104" y="18"/>
                  </a:lnTo>
                  <a:lnTo>
                    <a:pt x="100" y="18"/>
                  </a:lnTo>
                  <a:close/>
                  <a:moveTo>
                    <a:pt x="100" y="19"/>
                  </a:moveTo>
                  <a:lnTo>
                    <a:pt x="104" y="18"/>
                  </a:lnTo>
                  <a:lnTo>
                    <a:pt x="104" y="19"/>
                  </a:lnTo>
                  <a:lnTo>
                    <a:pt x="102" y="21"/>
                  </a:lnTo>
                  <a:lnTo>
                    <a:pt x="100" y="1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23" name="Freeform 271"/>
            <p:cNvSpPr>
              <a:spLocks noEditPoints="1"/>
            </p:cNvSpPr>
            <p:nvPr/>
          </p:nvSpPr>
          <p:spPr bwMode="auto">
            <a:xfrm>
              <a:off x="2707" y="2807"/>
              <a:ext cx="173" cy="94"/>
            </a:xfrm>
            <a:custGeom>
              <a:avLst/>
              <a:gdLst>
                <a:gd name="T0" fmla="*/ 136 w 173"/>
                <a:gd name="T1" fmla="*/ 94 h 94"/>
                <a:gd name="T2" fmla="*/ 23 w 173"/>
                <a:gd name="T3" fmla="*/ 81 h 94"/>
                <a:gd name="T4" fmla="*/ 42 w 173"/>
                <a:gd name="T5" fmla="*/ 86 h 94"/>
                <a:gd name="T6" fmla="*/ 78 w 173"/>
                <a:gd name="T7" fmla="*/ 84 h 94"/>
                <a:gd name="T8" fmla="*/ 115 w 173"/>
                <a:gd name="T9" fmla="*/ 84 h 94"/>
                <a:gd name="T10" fmla="*/ 149 w 173"/>
                <a:gd name="T11" fmla="*/ 82 h 94"/>
                <a:gd name="T12" fmla="*/ 115 w 173"/>
                <a:gd name="T13" fmla="*/ 81 h 94"/>
                <a:gd name="T14" fmla="*/ 86 w 173"/>
                <a:gd name="T15" fmla="*/ 73 h 94"/>
                <a:gd name="T16" fmla="*/ 55 w 173"/>
                <a:gd name="T17" fmla="*/ 79 h 94"/>
                <a:gd name="T18" fmla="*/ 23 w 173"/>
                <a:gd name="T19" fmla="*/ 81 h 94"/>
                <a:gd name="T20" fmla="*/ 84 w 173"/>
                <a:gd name="T21" fmla="*/ 29 h 94"/>
                <a:gd name="T22" fmla="*/ 84 w 173"/>
                <a:gd name="T23" fmla="*/ 33 h 94"/>
                <a:gd name="T24" fmla="*/ 84 w 173"/>
                <a:gd name="T25" fmla="*/ 38 h 94"/>
                <a:gd name="T26" fmla="*/ 84 w 173"/>
                <a:gd name="T27" fmla="*/ 44 h 94"/>
                <a:gd name="T28" fmla="*/ 165 w 173"/>
                <a:gd name="T29" fmla="*/ 63 h 94"/>
                <a:gd name="T30" fmla="*/ 167 w 173"/>
                <a:gd name="T31" fmla="*/ 54 h 94"/>
                <a:gd name="T32" fmla="*/ 169 w 173"/>
                <a:gd name="T33" fmla="*/ 46 h 94"/>
                <a:gd name="T34" fmla="*/ 167 w 173"/>
                <a:gd name="T35" fmla="*/ 38 h 94"/>
                <a:gd name="T36" fmla="*/ 159 w 173"/>
                <a:gd name="T37" fmla="*/ 31 h 94"/>
                <a:gd name="T38" fmla="*/ 149 w 173"/>
                <a:gd name="T39" fmla="*/ 29 h 94"/>
                <a:gd name="T40" fmla="*/ 142 w 173"/>
                <a:gd name="T41" fmla="*/ 27 h 94"/>
                <a:gd name="T42" fmla="*/ 136 w 173"/>
                <a:gd name="T43" fmla="*/ 27 h 94"/>
                <a:gd name="T44" fmla="*/ 125 w 173"/>
                <a:gd name="T45" fmla="*/ 52 h 94"/>
                <a:gd name="T46" fmla="*/ 126 w 173"/>
                <a:gd name="T47" fmla="*/ 46 h 94"/>
                <a:gd name="T48" fmla="*/ 128 w 173"/>
                <a:gd name="T49" fmla="*/ 38 h 94"/>
                <a:gd name="T50" fmla="*/ 126 w 173"/>
                <a:gd name="T51" fmla="*/ 31 h 94"/>
                <a:gd name="T52" fmla="*/ 121 w 173"/>
                <a:gd name="T53" fmla="*/ 23 h 94"/>
                <a:gd name="T54" fmla="*/ 111 w 173"/>
                <a:gd name="T55" fmla="*/ 19 h 94"/>
                <a:gd name="T56" fmla="*/ 103 w 173"/>
                <a:gd name="T57" fmla="*/ 19 h 94"/>
                <a:gd name="T58" fmla="*/ 96 w 173"/>
                <a:gd name="T59" fmla="*/ 19 h 94"/>
                <a:gd name="T60" fmla="*/ 75 w 173"/>
                <a:gd name="T61" fmla="*/ 19 h 94"/>
                <a:gd name="T62" fmla="*/ 67 w 173"/>
                <a:gd name="T63" fmla="*/ 19 h 94"/>
                <a:gd name="T64" fmla="*/ 59 w 173"/>
                <a:gd name="T65" fmla="*/ 19 h 94"/>
                <a:gd name="T66" fmla="*/ 50 w 173"/>
                <a:gd name="T67" fmla="*/ 23 h 94"/>
                <a:gd name="T68" fmla="*/ 44 w 173"/>
                <a:gd name="T69" fmla="*/ 31 h 94"/>
                <a:gd name="T70" fmla="*/ 42 w 173"/>
                <a:gd name="T71" fmla="*/ 38 h 94"/>
                <a:gd name="T72" fmla="*/ 44 w 173"/>
                <a:gd name="T73" fmla="*/ 46 h 94"/>
                <a:gd name="T74" fmla="*/ 46 w 173"/>
                <a:gd name="T75" fmla="*/ 52 h 94"/>
                <a:gd name="T76" fmla="*/ 36 w 173"/>
                <a:gd name="T77" fmla="*/ 27 h 94"/>
                <a:gd name="T78" fmla="*/ 29 w 173"/>
                <a:gd name="T79" fmla="*/ 27 h 94"/>
                <a:gd name="T80" fmla="*/ 21 w 173"/>
                <a:gd name="T81" fmla="*/ 29 h 94"/>
                <a:gd name="T82" fmla="*/ 4 w 173"/>
                <a:gd name="T83" fmla="*/ 38 h 94"/>
                <a:gd name="T84" fmla="*/ 11 w 173"/>
                <a:gd name="T85" fmla="*/ 31 h 94"/>
                <a:gd name="T86" fmla="*/ 4 w 173"/>
                <a:gd name="T87" fmla="*/ 54 h 94"/>
                <a:gd name="T88" fmla="*/ 2 w 173"/>
                <a:gd name="T89" fmla="*/ 46 h 94"/>
                <a:gd name="T90" fmla="*/ 6 w 173"/>
                <a:gd name="T91" fmla="*/ 63 h 94"/>
                <a:gd name="T92" fmla="*/ 138 w 173"/>
                <a:gd name="T93" fmla="*/ 36 h 94"/>
                <a:gd name="T94" fmla="*/ 159 w 173"/>
                <a:gd name="T95" fmla="*/ 67 h 94"/>
                <a:gd name="T96" fmla="*/ 103 w 173"/>
                <a:gd name="T97" fmla="*/ 29 h 94"/>
                <a:gd name="T98" fmla="*/ 125 w 173"/>
                <a:gd name="T99" fmla="*/ 38 h 94"/>
                <a:gd name="T100" fmla="*/ 96 w 173"/>
                <a:gd name="T101" fmla="*/ 52 h 94"/>
                <a:gd name="T102" fmla="*/ 77 w 173"/>
                <a:gd name="T103" fmla="*/ 31 h 94"/>
                <a:gd name="T104" fmla="*/ 80 w 173"/>
                <a:gd name="T105" fmla="*/ 40 h 94"/>
                <a:gd name="T106" fmla="*/ 55 w 173"/>
                <a:gd name="T107" fmla="*/ 31 h 94"/>
                <a:gd name="T108" fmla="*/ 54 w 173"/>
                <a:gd name="T109" fmla="*/ 29 h 94"/>
                <a:gd name="T110" fmla="*/ 11 w 173"/>
                <a:gd name="T111" fmla="*/ 56 h 94"/>
                <a:gd name="T112" fmla="*/ 27 w 173"/>
                <a:gd name="T113" fmla="*/ 34 h 94"/>
                <a:gd name="T114" fmla="*/ 92 w 173"/>
                <a:gd name="T115" fmla="*/ 13 h 94"/>
                <a:gd name="T116" fmla="*/ 86 w 173"/>
                <a:gd name="T117" fmla="*/ 6 h 94"/>
                <a:gd name="T118" fmla="*/ 84 w 173"/>
                <a:gd name="T119" fmla="*/ 6 h 9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3"/>
                <a:gd name="T181" fmla="*/ 0 h 94"/>
                <a:gd name="T182" fmla="*/ 173 w 173"/>
                <a:gd name="T183" fmla="*/ 94 h 9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3" h="94">
                  <a:moveTo>
                    <a:pt x="32" y="90"/>
                  </a:moveTo>
                  <a:lnTo>
                    <a:pt x="32" y="90"/>
                  </a:lnTo>
                  <a:lnTo>
                    <a:pt x="32" y="92"/>
                  </a:lnTo>
                  <a:lnTo>
                    <a:pt x="34" y="92"/>
                  </a:lnTo>
                  <a:lnTo>
                    <a:pt x="61" y="90"/>
                  </a:lnTo>
                  <a:lnTo>
                    <a:pt x="86" y="88"/>
                  </a:lnTo>
                  <a:lnTo>
                    <a:pt x="109" y="90"/>
                  </a:lnTo>
                  <a:lnTo>
                    <a:pt x="136" y="94"/>
                  </a:lnTo>
                  <a:lnTo>
                    <a:pt x="138" y="94"/>
                  </a:lnTo>
                  <a:lnTo>
                    <a:pt x="138" y="92"/>
                  </a:lnTo>
                  <a:lnTo>
                    <a:pt x="138" y="90"/>
                  </a:lnTo>
                  <a:lnTo>
                    <a:pt x="136" y="90"/>
                  </a:lnTo>
                  <a:lnTo>
                    <a:pt x="107" y="86"/>
                  </a:lnTo>
                  <a:lnTo>
                    <a:pt x="80" y="84"/>
                  </a:lnTo>
                  <a:lnTo>
                    <a:pt x="55" y="86"/>
                  </a:lnTo>
                  <a:lnTo>
                    <a:pt x="32" y="90"/>
                  </a:lnTo>
                  <a:close/>
                  <a:moveTo>
                    <a:pt x="23" y="81"/>
                  </a:moveTo>
                  <a:lnTo>
                    <a:pt x="21" y="81"/>
                  </a:lnTo>
                  <a:lnTo>
                    <a:pt x="21" y="84"/>
                  </a:lnTo>
                  <a:lnTo>
                    <a:pt x="25" y="88"/>
                  </a:lnTo>
                  <a:lnTo>
                    <a:pt x="29" y="90"/>
                  </a:lnTo>
                  <a:lnTo>
                    <a:pt x="32" y="90"/>
                  </a:lnTo>
                  <a:lnTo>
                    <a:pt x="36" y="86"/>
                  </a:lnTo>
                  <a:lnTo>
                    <a:pt x="38" y="84"/>
                  </a:lnTo>
                  <a:lnTo>
                    <a:pt x="42" y="86"/>
                  </a:lnTo>
                  <a:lnTo>
                    <a:pt x="46" y="86"/>
                  </a:lnTo>
                  <a:lnTo>
                    <a:pt x="50" y="84"/>
                  </a:lnTo>
                  <a:lnTo>
                    <a:pt x="52" y="81"/>
                  </a:lnTo>
                  <a:lnTo>
                    <a:pt x="54" y="84"/>
                  </a:lnTo>
                  <a:lnTo>
                    <a:pt x="59" y="84"/>
                  </a:lnTo>
                  <a:lnTo>
                    <a:pt x="63" y="84"/>
                  </a:lnTo>
                  <a:lnTo>
                    <a:pt x="69" y="81"/>
                  </a:lnTo>
                  <a:lnTo>
                    <a:pt x="73" y="82"/>
                  </a:lnTo>
                  <a:lnTo>
                    <a:pt x="78" y="84"/>
                  </a:lnTo>
                  <a:lnTo>
                    <a:pt x="82" y="82"/>
                  </a:lnTo>
                  <a:lnTo>
                    <a:pt x="86" y="81"/>
                  </a:lnTo>
                  <a:lnTo>
                    <a:pt x="88" y="82"/>
                  </a:lnTo>
                  <a:lnTo>
                    <a:pt x="94" y="84"/>
                  </a:lnTo>
                  <a:lnTo>
                    <a:pt x="100" y="82"/>
                  </a:lnTo>
                  <a:lnTo>
                    <a:pt x="103" y="81"/>
                  </a:lnTo>
                  <a:lnTo>
                    <a:pt x="107" y="84"/>
                  </a:lnTo>
                  <a:lnTo>
                    <a:pt x="111" y="86"/>
                  </a:lnTo>
                  <a:lnTo>
                    <a:pt x="115" y="84"/>
                  </a:lnTo>
                  <a:lnTo>
                    <a:pt x="119" y="82"/>
                  </a:lnTo>
                  <a:lnTo>
                    <a:pt x="121" y="86"/>
                  </a:lnTo>
                  <a:lnTo>
                    <a:pt x="125" y="88"/>
                  </a:lnTo>
                  <a:lnTo>
                    <a:pt x="128" y="88"/>
                  </a:lnTo>
                  <a:lnTo>
                    <a:pt x="132" y="86"/>
                  </a:lnTo>
                  <a:lnTo>
                    <a:pt x="136" y="90"/>
                  </a:lnTo>
                  <a:lnTo>
                    <a:pt x="140" y="90"/>
                  </a:lnTo>
                  <a:lnTo>
                    <a:pt x="146" y="88"/>
                  </a:lnTo>
                  <a:lnTo>
                    <a:pt x="149" y="82"/>
                  </a:lnTo>
                  <a:lnTo>
                    <a:pt x="142" y="86"/>
                  </a:lnTo>
                  <a:lnTo>
                    <a:pt x="140" y="88"/>
                  </a:lnTo>
                  <a:lnTo>
                    <a:pt x="138" y="84"/>
                  </a:lnTo>
                  <a:lnTo>
                    <a:pt x="136" y="82"/>
                  </a:lnTo>
                  <a:lnTo>
                    <a:pt x="132" y="84"/>
                  </a:lnTo>
                  <a:lnTo>
                    <a:pt x="126" y="84"/>
                  </a:lnTo>
                  <a:lnTo>
                    <a:pt x="123" y="84"/>
                  </a:lnTo>
                  <a:lnTo>
                    <a:pt x="119" y="79"/>
                  </a:lnTo>
                  <a:lnTo>
                    <a:pt x="115" y="81"/>
                  </a:lnTo>
                  <a:lnTo>
                    <a:pt x="111" y="81"/>
                  </a:lnTo>
                  <a:lnTo>
                    <a:pt x="109" y="79"/>
                  </a:lnTo>
                  <a:lnTo>
                    <a:pt x="105" y="73"/>
                  </a:lnTo>
                  <a:lnTo>
                    <a:pt x="103" y="77"/>
                  </a:lnTo>
                  <a:lnTo>
                    <a:pt x="98" y="81"/>
                  </a:lnTo>
                  <a:lnTo>
                    <a:pt x="94" y="81"/>
                  </a:lnTo>
                  <a:lnTo>
                    <a:pt x="92" y="79"/>
                  </a:lnTo>
                  <a:lnTo>
                    <a:pt x="88" y="77"/>
                  </a:lnTo>
                  <a:lnTo>
                    <a:pt x="86" y="73"/>
                  </a:lnTo>
                  <a:lnTo>
                    <a:pt x="84" y="77"/>
                  </a:lnTo>
                  <a:lnTo>
                    <a:pt x="78" y="81"/>
                  </a:lnTo>
                  <a:lnTo>
                    <a:pt x="75" y="81"/>
                  </a:lnTo>
                  <a:lnTo>
                    <a:pt x="69" y="75"/>
                  </a:lnTo>
                  <a:lnTo>
                    <a:pt x="67" y="79"/>
                  </a:lnTo>
                  <a:lnTo>
                    <a:pt x="63" y="81"/>
                  </a:lnTo>
                  <a:lnTo>
                    <a:pt x="59" y="82"/>
                  </a:lnTo>
                  <a:lnTo>
                    <a:pt x="57" y="81"/>
                  </a:lnTo>
                  <a:lnTo>
                    <a:pt x="55" y="79"/>
                  </a:lnTo>
                  <a:lnTo>
                    <a:pt x="52" y="75"/>
                  </a:lnTo>
                  <a:lnTo>
                    <a:pt x="48" y="81"/>
                  </a:lnTo>
                  <a:lnTo>
                    <a:pt x="46" y="82"/>
                  </a:lnTo>
                  <a:lnTo>
                    <a:pt x="42" y="82"/>
                  </a:lnTo>
                  <a:lnTo>
                    <a:pt x="38" y="79"/>
                  </a:lnTo>
                  <a:lnTo>
                    <a:pt x="36" y="82"/>
                  </a:lnTo>
                  <a:lnTo>
                    <a:pt x="30" y="86"/>
                  </a:lnTo>
                  <a:lnTo>
                    <a:pt x="27" y="86"/>
                  </a:lnTo>
                  <a:lnTo>
                    <a:pt x="23" y="81"/>
                  </a:lnTo>
                  <a:close/>
                  <a:moveTo>
                    <a:pt x="84" y="29"/>
                  </a:moveTo>
                  <a:lnTo>
                    <a:pt x="86" y="29"/>
                  </a:lnTo>
                  <a:lnTo>
                    <a:pt x="86" y="31"/>
                  </a:lnTo>
                  <a:lnTo>
                    <a:pt x="84" y="31"/>
                  </a:lnTo>
                  <a:lnTo>
                    <a:pt x="84" y="29"/>
                  </a:lnTo>
                  <a:close/>
                  <a:moveTo>
                    <a:pt x="84" y="33"/>
                  </a:moveTo>
                  <a:lnTo>
                    <a:pt x="86" y="34"/>
                  </a:lnTo>
                  <a:lnTo>
                    <a:pt x="86" y="36"/>
                  </a:lnTo>
                  <a:lnTo>
                    <a:pt x="84" y="36"/>
                  </a:lnTo>
                  <a:lnTo>
                    <a:pt x="84" y="34"/>
                  </a:lnTo>
                  <a:lnTo>
                    <a:pt x="84" y="33"/>
                  </a:lnTo>
                  <a:close/>
                  <a:moveTo>
                    <a:pt x="84" y="38"/>
                  </a:moveTo>
                  <a:lnTo>
                    <a:pt x="86" y="38"/>
                  </a:lnTo>
                  <a:lnTo>
                    <a:pt x="88" y="40"/>
                  </a:lnTo>
                  <a:lnTo>
                    <a:pt x="86" y="42"/>
                  </a:lnTo>
                  <a:lnTo>
                    <a:pt x="84" y="42"/>
                  </a:lnTo>
                  <a:lnTo>
                    <a:pt x="82" y="40"/>
                  </a:lnTo>
                  <a:lnTo>
                    <a:pt x="84" y="38"/>
                  </a:lnTo>
                  <a:close/>
                  <a:moveTo>
                    <a:pt x="84" y="44"/>
                  </a:moveTo>
                  <a:lnTo>
                    <a:pt x="88" y="44"/>
                  </a:lnTo>
                  <a:lnTo>
                    <a:pt x="88" y="46"/>
                  </a:lnTo>
                  <a:lnTo>
                    <a:pt x="88" y="48"/>
                  </a:lnTo>
                  <a:lnTo>
                    <a:pt x="84" y="50"/>
                  </a:lnTo>
                  <a:lnTo>
                    <a:pt x="82" y="48"/>
                  </a:lnTo>
                  <a:lnTo>
                    <a:pt x="82" y="46"/>
                  </a:lnTo>
                  <a:lnTo>
                    <a:pt x="82" y="44"/>
                  </a:lnTo>
                  <a:lnTo>
                    <a:pt x="84" y="44"/>
                  </a:lnTo>
                  <a:close/>
                  <a:moveTo>
                    <a:pt x="165" y="63"/>
                  </a:moveTo>
                  <a:lnTo>
                    <a:pt x="161" y="63"/>
                  </a:lnTo>
                  <a:lnTo>
                    <a:pt x="161" y="65"/>
                  </a:lnTo>
                  <a:lnTo>
                    <a:pt x="161" y="67"/>
                  </a:lnTo>
                  <a:lnTo>
                    <a:pt x="165" y="69"/>
                  </a:lnTo>
                  <a:lnTo>
                    <a:pt x="167" y="67"/>
                  </a:lnTo>
                  <a:lnTo>
                    <a:pt x="169" y="65"/>
                  </a:lnTo>
                  <a:lnTo>
                    <a:pt x="167" y="63"/>
                  </a:lnTo>
                  <a:lnTo>
                    <a:pt x="165" y="63"/>
                  </a:lnTo>
                  <a:close/>
                  <a:moveTo>
                    <a:pt x="167" y="54"/>
                  </a:moveTo>
                  <a:lnTo>
                    <a:pt x="165" y="54"/>
                  </a:lnTo>
                  <a:lnTo>
                    <a:pt x="163" y="56"/>
                  </a:lnTo>
                  <a:lnTo>
                    <a:pt x="165" y="59"/>
                  </a:lnTo>
                  <a:lnTo>
                    <a:pt x="167" y="59"/>
                  </a:lnTo>
                  <a:lnTo>
                    <a:pt x="171" y="59"/>
                  </a:lnTo>
                  <a:lnTo>
                    <a:pt x="171" y="56"/>
                  </a:lnTo>
                  <a:lnTo>
                    <a:pt x="171" y="54"/>
                  </a:lnTo>
                  <a:lnTo>
                    <a:pt x="167" y="54"/>
                  </a:lnTo>
                  <a:close/>
                  <a:moveTo>
                    <a:pt x="169" y="46"/>
                  </a:moveTo>
                  <a:lnTo>
                    <a:pt x="165" y="46"/>
                  </a:lnTo>
                  <a:lnTo>
                    <a:pt x="165" y="48"/>
                  </a:lnTo>
                  <a:lnTo>
                    <a:pt x="165" y="52"/>
                  </a:lnTo>
                  <a:lnTo>
                    <a:pt x="169" y="52"/>
                  </a:lnTo>
                  <a:lnTo>
                    <a:pt x="171" y="52"/>
                  </a:lnTo>
                  <a:lnTo>
                    <a:pt x="173" y="48"/>
                  </a:lnTo>
                  <a:lnTo>
                    <a:pt x="171" y="46"/>
                  </a:lnTo>
                  <a:lnTo>
                    <a:pt x="169" y="46"/>
                  </a:lnTo>
                  <a:close/>
                  <a:moveTo>
                    <a:pt x="167" y="38"/>
                  </a:moveTo>
                  <a:lnTo>
                    <a:pt x="163" y="38"/>
                  </a:lnTo>
                  <a:lnTo>
                    <a:pt x="163" y="40"/>
                  </a:lnTo>
                  <a:lnTo>
                    <a:pt x="163" y="44"/>
                  </a:lnTo>
                  <a:lnTo>
                    <a:pt x="167" y="44"/>
                  </a:lnTo>
                  <a:lnTo>
                    <a:pt x="169" y="44"/>
                  </a:lnTo>
                  <a:lnTo>
                    <a:pt x="171" y="40"/>
                  </a:lnTo>
                  <a:lnTo>
                    <a:pt x="169" y="38"/>
                  </a:lnTo>
                  <a:lnTo>
                    <a:pt x="167" y="38"/>
                  </a:lnTo>
                  <a:close/>
                  <a:moveTo>
                    <a:pt x="159" y="31"/>
                  </a:moveTo>
                  <a:lnTo>
                    <a:pt x="155" y="33"/>
                  </a:lnTo>
                  <a:lnTo>
                    <a:pt x="155" y="34"/>
                  </a:lnTo>
                  <a:lnTo>
                    <a:pt x="155" y="36"/>
                  </a:lnTo>
                  <a:lnTo>
                    <a:pt x="159" y="38"/>
                  </a:lnTo>
                  <a:lnTo>
                    <a:pt x="161" y="36"/>
                  </a:lnTo>
                  <a:lnTo>
                    <a:pt x="163" y="34"/>
                  </a:lnTo>
                  <a:lnTo>
                    <a:pt x="161" y="33"/>
                  </a:lnTo>
                  <a:lnTo>
                    <a:pt x="159" y="31"/>
                  </a:lnTo>
                  <a:close/>
                  <a:moveTo>
                    <a:pt x="149" y="29"/>
                  </a:moveTo>
                  <a:lnTo>
                    <a:pt x="148" y="31"/>
                  </a:lnTo>
                  <a:lnTo>
                    <a:pt x="148" y="33"/>
                  </a:lnTo>
                  <a:lnTo>
                    <a:pt x="148" y="34"/>
                  </a:lnTo>
                  <a:lnTo>
                    <a:pt x="149" y="34"/>
                  </a:lnTo>
                  <a:lnTo>
                    <a:pt x="153" y="34"/>
                  </a:lnTo>
                  <a:lnTo>
                    <a:pt x="155" y="33"/>
                  </a:lnTo>
                  <a:lnTo>
                    <a:pt x="153" y="31"/>
                  </a:lnTo>
                  <a:lnTo>
                    <a:pt x="149" y="29"/>
                  </a:lnTo>
                  <a:close/>
                  <a:moveTo>
                    <a:pt x="142" y="27"/>
                  </a:moveTo>
                  <a:lnTo>
                    <a:pt x="140" y="29"/>
                  </a:lnTo>
                  <a:lnTo>
                    <a:pt x="138" y="31"/>
                  </a:lnTo>
                  <a:lnTo>
                    <a:pt x="140" y="33"/>
                  </a:lnTo>
                  <a:lnTo>
                    <a:pt x="142" y="34"/>
                  </a:lnTo>
                  <a:lnTo>
                    <a:pt x="146" y="33"/>
                  </a:lnTo>
                  <a:lnTo>
                    <a:pt x="146" y="31"/>
                  </a:lnTo>
                  <a:lnTo>
                    <a:pt x="146" y="29"/>
                  </a:lnTo>
                  <a:lnTo>
                    <a:pt x="142" y="27"/>
                  </a:lnTo>
                  <a:close/>
                  <a:moveTo>
                    <a:pt x="136" y="27"/>
                  </a:moveTo>
                  <a:lnTo>
                    <a:pt x="132" y="29"/>
                  </a:lnTo>
                  <a:lnTo>
                    <a:pt x="130" y="31"/>
                  </a:lnTo>
                  <a:lnTo>
                    <a:pt x="132" y="33"/>
                  </a:lnTo>
                  <a:lnTo>
                    <a:pt x="136" y="34"/>
                  </a:lnTo>
                  <a:lnTo>
                    <a:pt x="138" y="33"/>
                  </a:lnTo>
                  <a:lnTo>
                    <a:pt x="138" y="31"/>
                  </a:lnTo>
                  <a:lnTo>
                    <a:pt x="138" y="29"/>
                  </a:lnTo>
                  <a:lnTo>
                    <a:pt x="136" y="27"/>
                  </a:lnTo>
                  <a:close/>
                  <a:moveTo>
                    <a:pt x="125" y="52"/>
                  </a:moveTo>
                  <a:lnTo>
                    <a:pt x="123" y="52"/>
                  </a:lnTo>
                  <a:lnTo>
                    <a:pt x="121" y="54"/>
                  </a:lnTo>
                  <a:lnTo>
                    <a:pt x="123" y="56"/>
                  </a:lnTo>
                  <a:lnTo>
                    <a:pt x="125" y="56"/>
                  </a:lnTo>
                  <a:lnTo>
                    <a:pt x="126" y="56"/>
                  </a:lnTo>
                  <a:lnTo>
                    <a:pt x="126" y="54"/>
                  </a:lnTo>
                  <a:lnTo>
                    <a:pt x="126" y="52"/>
                  </a:lnTo>
                  <a:lnTo>
                    <a:pt x="125" y="52"/>
                  </a:lnTo>
                  <a:close/>
                  <a:moveTo>
                    <a:pt x="126" y="46"/>
                  </a:moveTo>
                  <a:lnTo>
                    <a:pt x="125" y="46"/>
                  </a:lnTo>
                  <a:lnTo>
                    <a:pt x="123" y="48"/>
                  </a:lnTo>
                  <a:lnTo>
                    <a:pt x="125" y="50"/>
                  </a:lnTo>
                  <a:lnTo>
                    <a:pt x="126" y="50"/>
                  </a:lnTo>
                  <a:lnTo>
                    <a:pt x="128" y="50"/>
                  </a:lnTo>
                  <a:lnTo>
                    <a:pt x="128" y="48"/>
                  </a:lnTo>
                  <a:lnTo>
                    <a:pt x="128" y="46"/>
                  </a:lnTo>
                  <a:lnTo>
                    <a:pt x="126" y="46"/>
                  </a:lnTo>
                  <a:close/>
                  <a:moveTo>
                    <a:pt x="128" y="38"/>
                  </a:moveTo>
                  <a:lnTo>
                    <a:pt x="126" y="38"/>
                  </a:lnTo>
                  <a:lnTo>
                    <a:pt x="125" y="40"/>
                  </a:lnTo>
                  <a:lnTo>
                    <a:pt x="126" y="42"/>
                  </a:lnTo>
                  <a:lnTo>
                    <a:pt x="128" y="44"/>
                  </a:lnTo>
                  <a:lnTo>
                    <a:pt x="130" y="42"/>
                  </a:lnTo>
                  <a:lnTo>
                    <a:pt x="130" y="40"/>
                  </a:lnTo>
                  <a:lnTo>
                    <a:pt x="130" y="38"/>
                  </a:lnTo>
                  <a:lnTo>
                    <a:pt x="128" y="38"/>
                  </a:lnTo>
                  <a:close/>
                  <a:moveTo>
                    <a:pt x="126" y="31"/>
                  </a:moveTo>
                  <a:lnTo>
                    <a:pt x="125" y="31"/>
                  </a:lnTo>
                  <a:lnTo>
                    <a:pt x="123" y="33"/>
                  </a:lnTo>
                  <a:lnTo>
                    <a:pt x="125" y="34"/>
                  </a:lnTo>
                  <a:lnTo>
                    <a:pt x="126" y="36"/>
                  </a:lnTo>
                  <a:lnTo>
                    <a:pt x="128" y="34"/>
                  </a:lnTo>
                  <a:lnTo>
                    <a:pt x="130" y="33"/>
                  </a:lnTo>
                  <a:lnTo>
                    <a:pt x="128" y="31"/>
                  </a:lnTo>
                  <a:lnTo>
                    <a:pt x="126" y="31"/>
                  </a:lnTo>
                  <a:close/>
                  <a:moveTo>
                    <a:pt x="121" y="23"/>
                  </a:moveTo>
                  <a:lnTo>
                    <a:pt x="119" y="25"/>
                  </a:lnTo>
                  <a:lnTo>
                    <a:pt x="117" y="27"/>
                  </a:lnTo>
                  <a:lnTo>
                    <a:pt x="119" y="29"/>
                  </a:lnTo>
                  <a:lnTo>
                    <a:pt x="121" y="31"/>
                  </a:lnTo>
                  <a:lnTo>
                    <a:pt x="123" y="29"/>
                  </a:lnTo>
                  <a:lnTo>
                    <a:pt x="125" y="27"/>
                  </a:lnTo>
                  <a:lnTo>
                    <a:pt x="123" y="25"/>
                  </a:lnTo>
                  <a:lnTo>
                    <a:pt x="121" y="23"/>
                  </a:lnTo>
                  <a:close/>
                  <a:moveTo>
                    <a:pt x="111" y="19"/>
                  </a:moveTo>
                  <a:lnTo>
                    <a:pt x="109" y="21"/>
                  </a:lnTo>
                  <a:lnTo>
                    <a:pt x="107" y="23"/>
                  </a:lnTo>
                  <a:lnTo>
                    <a:pt x="109" y="25"/>
                  </a:lnTo>
                  <a:lnTo>
                    <a:pt x="111" y="27"/>
                  </a:lnTo>
                  <a:lnTo>
                    <a:pt x="115" y="25"/>
                  </a:lnTo>
                  <a:lnTo>
                    <a:pt x="115" y="23"/>
                  </a:lnTo>
                  <a:lnTo>
                    <a:pt x="115" y="21"/>
                  </a:lnTo>
                  <a:lnTo>
                    <a:pt x="111" y="19"/>
                  </a:lnTo>
                  <a:close/>
                  <a:moveTo>
                    <a:pt x="103" y="19"/>
                  </a:moveTo>
                  <a:lnTo>
                    <a:pt x="101" y="19"/>
                  </a:lnTo>
                  <a:lnTo>
                    <a:pt x="100" y="23"/>
                  </a:lnTo>
                  <a:lnTo>
                    <a:pt x="101" y="25"/>
                  </a:lnTo>
                  <a:lnTo>
                    <a:pt x="103" y="25"/>
                  </a:lnTo>
                  <a:lnTo>
                    <a:pt x="107" y="25"/>
                  </a:lnTo>
                  <a:lnTo>
                    <a:pt x="107" y="23"/>
                  </a:lnTo>
                  <a:lnTo>
                    <a:pt x="107" y="19"/>
                  </a:lnTo>
                  <a:lnTo>
                    <a:pt x="103" y="19"/>
                  </a:lnTo>
                  <a:close/>
                  <a:moveTo>
                    <a:pt x="96" y="19"/>
                  </a:moveTo>
                  <a:lnTo>
                    <a:pt x="92" y="21"/>
                  </a:lnTo>
                  <a:lnTo>
                    <a:pt x="92" y="23"/>
                  </a:lnTo>
                  <a:lnTo>
                    <a:pt x="92" y="25"/>
                  </a:lnTo>
                  <a:lnTo>
                    <a:pt x="96" y="27"/>
                  </a:lnTo>
                  <a:lnTo>
                    <a:pt x="98" y="25"/>
                  </a:lnTo>
                  <a:lnTo>
                    <a:pt x="100" y="23"/>
                  </a:lnTo>
                  <a:lnTo>
                    <a:pt x="98" y="21"/>
                  </a:lnTo>
                  <a:lnTo>
                    <a:pt x="96" y="19"/>
                  </a:lnTo>
                  <a:close/>
                  <a:moveTo>
                    <a:pt x="75" y="19"/>
                  </a:moveTo>
                  <a:lnTo>
                    <a:pt x="77" y="21"/>
                  </a:lnTo>
                  <a:lnTo>
                    <a:pt x="78" y="23"/>
                  </a:lnTo>
                  <a:lnTo>
                    <a:pt x="77" y="25"/>
                  </a:lnTo>
                  <a:lnTo>
                    <a:pt x="75" y="27"/>
                  </a:lnTo>
                  <a:lnTo>
                    <a:pt x="73" y="25"/>
                  </a:lnTo>
                  <a:lnTo>
                    <a:pt x="71" y="23"/>
                  </a:lnTo>
                  <a:lnTo>
                    <a:pt x="73" y="21"/>
                  </a:lnTo>
                  <a:lnTo>
                    <a:pt x="75" y="19"/>
                  </a:lnTo>
                  <a:close/>
                  <a:moveTo>
                    <a:pt x="67" y="19"/>
                  </a:moveTo>
                  <a:lnTo>
                    <a:pt x="69" y="19"/>
                  </a:lnTo>
                  <a:lnTo>
                    <a:pt x="71" y="23"/>
                  </a:lnTo>
                  <a:lnTo>
                    <a:pt x="69" y="25"/>
                  </a:lnTo>
                  <a:lnTo>
                    <a:pt x="67" y="25"/>
                  </a:lnTo>
                  <a:lnTo>
                    <a:pt x="65" y="25"/>
                  </a:lnTo>
                  <a:lnTo>
                    <a:pt x="63" y="23"/>
                  </a:lnTo>
                  <a:lnTo>
                    <a:pt x="65" y="19"/>
                  </a:lnTo>
                  <a:lnTo>
                    <a:pt x="67" y="19"/>
                  </a:lnTo>
                  <a:close/>
                  <a:moveTo>
                    <a:pt x="59" y="19"/>
                  </a:moveTo>
                  <a:lnTo>
                    <a:pt x="61" y="21"/>
                  </a:lnTo>
                  <a:lnTo>
                    <a:pt x="63" y="23"/>
                  </a:lnTo>
                  <a:lnTo>
                    <a:pt x="61" y="25"/>
                  </a:lnTo>
                  <a:lnTo>
                    <a:pt x="59" y="27"/>
                  </a:lnTo>
                  <a:lnTo>
                    <a:pt x="55" y="25"/>
                  </a:lnTo>
                  <a:lnTo>
                    <a:pt x="55" y="23"/>
                  </a:lnTo>
                  <a:lnTo>
                    <a:pt x="55" y="21"/>
                  </a:lnTo>
                  <a:lnTo>
                    <a:pt x="59" y="19"/>
                  </a:lnTo>
                  <a:close/>
                  <a:moveTo>
                    <a:pt x="50" y="23"/>
                  </a:moveTo>
                  <a:lnTo>
                    <a:pt x="52" y="25"/>
                  </a:lnTo>
                  <a:lnTo>
                    <a:pt x="54" y="27"/>
                  </a:lnTo>
                  <a:lnTo>
                    <a:pt x="52" y="29"/>
                  </a:lnTo>
                  <a:lnTo>
                    <a:pt x="50" y="31"/>
                  </a:lnTo>
                  <a:lnTo>
                    <a:pt x="48" y="29"/>
                  </a:lnTo>
                  <a:lnTo>
                    <a:pt x="46" y="27"/>
                  </a:lnTo>
                  <a:lnTo>
                    <a:pt x="48" y="25"/>
                  </a:lnTo>
                  <a:lnTo>
                    <a:pt x="50" y="23"/>
                  </a:lnTo>
                  <a:close/>
                  <a:moveTo>
                    <a:pt x="44" y="31"/>
                  </a:moveTo>
                  <a:lnTo>
                    <a:pt x="46" y="31"/>
                  </a:lnTo>
                  <a:lnTo>
                    <a:pt x="46" y="33"/>
                  </a:lnTo>
                  <a:lnTo>
                    <a:pt x="46" y="34"/>
                  </a:lnTo>
                  <a:lnTo>
                    <a:pt x="44" y="36"/>
                  </a:lnTo>
                  <a:lnTo>
                    <a:pt x="42" y="34"/>
                  </a:lnTo>
                  <a:lnTo>
                    <a:pt x="40" y="33"/>
                  </a:lnTo>
                  <a:lnTo>
                    <a:pt x="42" y="31"/>
                  </a:lnTo>
                  <a:lnTo>
                    <a:pt x="44" y="31"/>
                  </a:lnTo>
                  <a:close/>
                  <a:moveTo>
                    <a:pt x="42" y="38"/>
                  </a:moveTo>
                  <a:lnTo>
                    <a:pt x="44" y="38"/>
                  </a:lnTo>
                  <a:lnTo>
                    <a:pt x="46" y="40"/>
                  </a:lnTo>
                  <a:lnTo>
                    <a:pt x="44" y="42"/>
                  </a:lnTo>
                  <a:lnTo>
                    <a:pt x="42" y="44"/>
                  </a:lnTo>
                  <a:lnTo>
                    <a:pt x="40" y="42"/>
                  </a:lnTo>
                  <a:lnTo>
                    <a:pt x="40" y="40"/>
                  </a:lnTo>
                  <a:lnTo>
                    <a:pt x="40" y="38"/>
                  </a:lnTo>
                  <a:lnTo>
                    <a:pt x="42" y="38"/>
                  </a:lnTo>
                  <a:close/>
                  <a:moveTo>
                    <a:pt x="44" y="46"/>
                  </a:moveTo>
                  <a:lnTo>
                    <a:pt x="46" y="46"/>
                  </a:lnTo>
                  <a:lnTo>
                    <a:pt x="48" y="48"/>
                  </a:lnTo>
                  <a:lnTo>
                    <a:pt x="46" y="50"/>
                  </a:lnTo>
                  <a:lnTo>
                    <a:pt x="44" y="50"/>
                  </a:lnTo>
                  <a:lnTo>
                    <a:pt x="42" y="50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4" y="46"/>
                  </a:lnTo>
                  <a:close/>
                  <a:moveTo>
                    <a:pt x="46" y="52"/>
                  </a:moveTo>
                  <a:lnTo>
                    <a:pt x="48" y="52"/>
                  </a:lnTo>
                  <a:lnTo>
                    <a:pt x="50" y="54"/>
                  </a:lnTo>
                  <a:lnTo>
                    <a:pt x="48" y="56"/>
                  </a:lnTo>
                  <a:lnTo>
                    <a:pt x="46" y="56"/>
                  </a:lnTo>
                  <a:lnTo>
                    <a:pt x="44" y="56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6" y="52"/>
                  </a:lnTo>
                  <a:close/>
                  <a:moveTo>
                    <a:pt x="36" y="27"/>
                  </a:moveTo>
                  <a:lnTo>
                    <a:pt x="38" y="29"/>
                  </a:lnTo>
                  <a:lnTo>
                    <a:pt x="40" y="31"/>
                  </a:lnTo>
                  <a:lnTo>
                    <a:pt x="38" y="33"/>
                  </a:lnTo>
                  <a:lnTo>
                    <a:pt x="36" y="34"/>
                  </a:lnTo>
                  <a:lnTo>
                    <a:pt x="32" y="33"/>
                  </a:lnTo>
                  <a:lnTo>
                    <a:pt x="32" y="31"/>
                  </a:lnTo>
                  <a:lnTo>
                    <a:pt x="32" y="29"/>
                  </a:lnTo>
                  <a:lnTo>
                    <a:pt x="36" y="27"/>
                  </a:lnTo>
                  <a:close/>
                  <a:moveTo>
                    <a:pt x="29" y="27"/>
                  </a:moveTo>
                  <a:lnTo>
                    <a:pt x="30" y="29"/>
                  </a:lnTo>
                  <a:lnTo>
                    <a:pt x="32" y="31"/>
                  </a:lnTo>
                  <a:lnTo>
                    <a:pt x="30" y="33"/>
                  </a:lnTo>
                  <a:lnTo>
                    <a:pt x="29" y="34"/>
                  </a:lnTo>
                  <a:lnTo>
                    <a:pt x="25" y="33"/>
                  </a:lnTo>
                  <a:lnTo>
                    <a:pt x="25" y="31"/>
                  </a:lnTo>
                  <a:lnTo>
                    <a:pt x="25" y="29"/>
                  </a:lnTo>
                  <a:lnTo>
                    <a:pt x="29" y="27"/>
                  </a:lnTo>
                  <a:close/>
                  <a:moveTo>
                    <a:pt x="21" y="29"/>
                  </a:moveTo>
                  <a:lnTo>
                    <a:pt x="23" y="31"/>
                  </a:lnTo>
                  <a:lnTo>
                    <a:pt x="23" y="33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7" y="34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21" y="29"/>
                  </a:lnTo>
                  <a:close/>
                  <a:moveTo>
                    <a:pt x="4" y="38"/>
                  </a:moveTo>
                  <a:lnTo>
                    <a:pt x="7" y="38"/>
                  </a:lnTo>
                  <a:lnTo>
                    <a:pt x="7" y="40"/>
                  </a:lnTo>
                  <a:lnTo>
                    <a:pt x="7" y="44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4" y="38"/>
                  </a:lnTo>
                  <a:close/>
                  <a:moveTo>
                    <a:pt x="11" y="31"/>
                  </a:moveTo>
                  <a:lnTo>
                    <a:pt x="15" y="33"/>
                  </a:lnTo>
                  <a:lnTo>
                    <a:pt x="15" y="34"/>
                  </a:lnTo>
                  <a:lnTo>
                    <a:pt x="15" y="36"/>
                  </a:lnTo>
                  <a:lnTo>
                    <a:pt x="11" y="38"/>
                  </a:lnTo>
                  <a:lnTo>
                    <a:pt x="9" y="36"/>
                  </a:lnTo>
                  <a:lnTo>
                    <a:pt x="7" y="34"/>
                  </a:lnTo>
                  <a:lnTo>
                    <a:pt x="9" y="33"/>
                  </a:lnTo>
                  <a:lnTo>
                    <a:pt x="11" y="31"/>
                  </a:lnTo>
                  <a:close/>
                  <a:moveTo>
                    <a:pt x="4" y="54"/>
                  </a:moveTo>
                  <a:lnTo>
                    <a:pt x="6" y="54"/>
                  </a:lnTo>
                  <a:lnTo>
                    <a:pt x="7" y="56"/>
                  </a:lnTo>
                  <a:lnTo>
                    <a:pt x="6" y="59"/>
                  </a:lnTo>
                  <a:lnTo>
                    <a:pt x="4" y="59"/>
                  </a:lnTo>
                  <a:lnTo>
                    <a:pt x="2" y="59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4" y="54"/>
                  </a:lnTo>
                  <a:close/>
                  <a:moveTo>
                    <a:pt x="2" y="46"/>
                  </a:moveTo>
                  <a:lnTo>
                    <a:pt x="6" y="46"/>
                  </a:lnTo>
                  <a:lnTo>
                    <a:pt x="7" y="48"/>
                  </a:lnTo>
                  <a:lnTo>
                    <a:pt x="6" y="52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2" y="46"/>
                  </a:lnTo>
                  <a:close/>
                  <a:moveTo>
                    <a:pt x="6" y="63"/>
                  </a:moveTo>
                  <a:lnTo>
                    <a:pt x="9" y="63"/>
                  </a:lnTo>
                  <a:lnTo>
                    <a:pt x="9" y="65"/>
                  </a:lnTo>
                  <a:lnTo>
                    <a:pt x="9" y="67"/>
                  </a:lnTo>
                  <a:lnTo>
                    <a:pt x="6" y="69"/>
                  </a:lnTo>
                  <a:lnTo>
                    <a:pt x="4" y="67"/>
                  </a:lnTo>
                  <a:lnTo>
                    <a:pt x="2" y="65"/>
                  </a:lnTo>
                  <a:lnTo>
                    <a:pt x="4" y="63"/>
                  </a:lnTo>
                  <a:lnTo>
                    <a:pt x="6" y="63"/>
                  </a:lnTo>
                  <a:close/>
                  <a:moveTo>
                    <a:pt x="157" y="67"/>
                  </a:moveTo>
                  <a:lnTo>
                    <a:pt x="155" y="61"/>
                  </a:lnTo>
                  <a:lnTo>
                    <a:pt x="159" y="56"/>
                  </a:lnTo>
                  <a:lnTo>
                    <a:pt x="161" y="50"/>
                  </a:lnTo>
                  <a:lnTo>
                    <a:pt x="159" y="46"/>
                  </a:lnTo>
                  <a:lnTo>
                    <a:pt x="155" y="42"/>
                  </a:lnTo>
                  <a:lnTo>
                    <a:pt x="149" y="38"/>
                  </a:lnTo>
                  <a:lnTo>
                    <a:pt x="144" y="36"/>
                  </a:lnTo>
                  <a:lnTo>
                    <a:pt x="138" y="36"/>
                  </a:lnTo>
                  <a:lnTo>
                    <a:pt x="130" y="36"/>
                  </a:lnTo>
                  <a:lnTo>
                    <a:pt x="130" y="34"/>
                  </a:lnTo>
                  <a:lnTo>
                    <a:pt x="144" y="34"/>
                  </a:lnTo>
                  <a:lnTo>
                    <a:pt x="157" y="38"/>
                  </a:lnTo>
                  <a:lnTo>
                    <a:pt x="161" y="42"/>
                  </a:lnTo>
                  <a:lnTo>
                    <a:pt x="163" y="48"/>
                  </a:lnTo>
                  <a:lnTo>
                    <a:pt x="161" y="54"/>
                  </a:lnTo>
                  <a:lnTo>
                    <a:pt x="157" y="61"/>
                  </a:lnTo>
                  <a:lnTo>
                    <a:pt x="159" y="67"/>
                  </a:lnTo>
                  <a:lnTo>
                    <a:pt x="157" y="67"/>
                  </a:lnTo>
                  <a:close/>
                  <a:moveTo>
                    <a:pt x="121" y="59"/>
                  </a:moveTo>
                  <a:lnTo>
                    <a:pt x="117" y="50"/>
                  </a:lnTo>
                  <a:lnTo>
                    <a:pt x="121" y="44"/>
                  </a:lnTo>
                  <a:lnTo>
                    <a:pt x="121" y="38"/>
                  </a:lnTo>
                  <a:lnTo>
                    <a:pt x="119" y="34"/>
                  </a:lnTo>
                  <a:lnTo>
                    <a:pt x="115" y="31"/>
                  </a:lnTo>
                  <a:lnTo>
                    <a:pt x="109" y="29"/>
                  </a:lnTo>
                  <a:lnTo>
                    <a:pt x="103" y="29"/>
                  </a:lnTo>
                  <a:lnTo>
                    <a:pt x="98" y="29"/>
                  </a:lnTo>
                  <a:lnTo>
                    <a:pt x="94" y="31"/>
                  </a:lnTo>
                  <a:lnTo>
                    <a:pt x="94" y="29"/>
                  </a:lnTo>
                  <a:lnTo>
                    <a:pt x="100" y="27"/>
                  </a:lnTo>
                  <a:lnTo>
                    <a:pt x="105" y="25"/>
                  </a:lnTo>
                  <a:lnTo>
                    <a:pt x="111" y="27"/>
                  </a:lnTo>
                  <a:lnTo>
                    <a:pt x="117" y="29"/>
                  </a:lnTo>
                  <a:lnTo>
                    <a:pt x="123" y="34"/>
                  </a:lnTo>
                  <a:lnTo>
                    <a:pt x="125" y="38"/>
                  </a:lnTo>
                  <a:lnTo>
                    <a:pt x="125" y="44"/>
                  </a:lnTo>
                  <a:lnTo>
                    <a:pt x="119" y="52"/>
                  </a:lnTo>
                  <a:lnTo>
                    <a:pt x="123" y="56"/>
                  </a:lnTo>
                  <a:lnTo>
                    <a:pt x="121" y="59"/>
                  </a:lnTo>
                  <a:close/>
                  <a:moveTo>
                    <a:pt x="94" y="31"/>
                  </a:moveTo>
                  <a:lnTo>
                    <a:pt x="92" y="36"/>
                  </a:lnTo>
                  <a:lnTo>
                    <a:pt x="92" y="42"/>
                  </a:lnTo>
                  <a:lnTo>
                    <a:pt x="92" y="46"/>
                  </a:lnTo>
                  <a:lnTo>
                    <a:pt x="96" y="52"/>
                  </a:lnTo>
                  <a:lnTo>
                    <a:pt x="88" y="56"/>
                  </a:lnTo>
                  <a:lnTo>
                    <a:pt x="92" y="52"/>
                  </a:lnTo>
                  <a:lnTo>
                    <a:pt x="90" y="46"/>
                  </a:lnTo>
                  <a:lnTo>
                    <a:pt x="90" y="40"/>
                  </a:lnTo>
                  <a:lnTo>
                    <a:pt x="92" y="34"/>
                  </a:lnTo>
                  <a:lnTo>
                    <a:pt x="94" y="29"/>
                  </a:lnTo>
                  <a:lnTo>
                    <a:pt x="94" y="31"/>
                  </a:lnTo>
                  <a:close/>
                  <a:moveTo>
                    <a:pt x="77" y="31"/>
                  </a:moveTo>
                  <a:lnTo>
                    <a:pt x="78" y="36"/>
                  </a:lnTo>
                  <a:lnTo>
                    <a:pt x="78" y="42"/>
                  </a:lnTo>
                  <a:lnTo>
                    <a:pt x="78" y="46"/>
                  </a:lnTo>
                  <a:lnTo>
                    <a:pt x="75" y="52"/>
                  </a:lnTo>
                  <a:lnTo>
                    <a:pt x="82" y="56"/>
                  </a:lnTo>
                  <a:lnTo>
                    <a:pt x="78" y="52"/>
                  </a:lnTo>
                  <a:lnTo>
                    <a:pt x="80" y="46"/>
                  </a:lnTo>
                  <a:lnTo>
                    <a:pt x="80" y="40"/>
                  </a:lnTo>
                  <a:lnTo>
                    <a:pt x="78" y="34"/>
                  </a:lnTo>
                  <a:lnTo>
                    <a:pt x="77" y="29"/>
                  </a:lnTo>
                  <a:lnTo>
                    <a:pt x="77" y="31"/>
                  </a:lnTo>
                  <a:close/>
                  <a:moveTo>
                    <a:pt x="50" y="59"/>
                  </a:moveTo>
                  <a:lnTo>
                    <a:pt x="54" y="50"/>
                  </a:lnTo>
                  <a:lnTo>
                    <a:pt x="50" y="44"/>
                  </a:lnTo>
                  <a:lnTo>
                    <a:pt x="50" y="38"/>
                  </a:lnTo>
                  <a:lnTo>
                    <a:pt x="52" y="34"/>
                  </a:lnTo>
                  <a:lnTo>
                    <a:pt x="55" y="31"/>
                  </a:lnTo>
                  <a:lnTo>
                    <a:pt x="61" y="29"/>
                  </a:lnTo>
                  <a:lnTo>
                    <a:pt x="67" y="29"/>
                  </a:lnTo>
                  <a:lnTo>
                    <a:pt x="73" y="29"/>
                  </a:lnTo>
                  <a:lnTo>
                    <a:pt x="77" y="31"/>
                  </a:lnTo>
                  <a:lnTo>
                    <a:pt x="77" y="29"/>
                  </a:lnTo>
                  <a:lnTo>
                    <a:pt x="71" y="27"/>
                  </a:lnTo>
                  <a:lnTo>
                    <a:pt x="65" y="25"/>
                  </a:lnTo>
                  <a:lnTo>
                    <a:pt x="59" y="27"/>
                  </a:lnTo>
                  <a:lnTo>
                    <a:pt x="54" y="29"/>
                  </a:lnTo>
                  <a:lnTo>
                    <a:pt x="48" y="34"/>
                  </a:lnTo>
                  <a:lnTo>
                    <a:pt x="46" y="38"/>
                  </a:lnTo>
                  <a:lnTo>
                    <a:pt x="46" y="44"/>
                  </a:lnTo>
                  <a:lnTo>
                    <a:pt x="50" y="52"/>
                  </a:lnTo>
                  <a:lnTo>
                    <a:pt x="48" y="56"/>
                  </a:lnTo>
                  <a:lnTo>
                    <a:pt x="50" y="59"/>
                  </a:lnTo>
                  <a:close/>
                  <a:moveTo>
                    <a:pt x="13" y="67"/>
                  </a:moveTo>
                  <a:lnTo>
                    <a:pt x="15" y="61"/>
                  </a:lnTo>
                  <a:lnTo>
                    <a:pt x="11" y="56"/>
                  </a:lnTo>
                  <a:lnTo>
                    <a:pt x="9" y="50"/>
                  </a:lnTo>
                  <a:lnTo>
                    <a:pt x="11" y="46"/>
                  </a:lnTo>
                  <a:lnTo>
                    <a:pt x="15" y="42"/>
                  </a:lnTo>
                  <a:lnTo>
                    <a:pt x="21" y="38"/>
                  </a:lnTo>
                  <a:lnTo>
                    <a:pt x="27" y="36"/>
                  </a:lnTo>
                  <a:lnTo>
                    <a:pt x="32" y="36"/>
                  </a:lnTo>
                  <a:lnTo>
                    <a:pt x="38" y="36"/>
                  </a:lnTo>
                  <a:lnTo>
                    <a:pt x="40" y="34"/>
                  </a:lnTo>
                  <a:lnTo>
                    <a:pt x="27" y="34"/>
                  </a:lnTo>
                  <a:lnTo>
                    <a:pt x="13" y="38"/>
                  </a:lnTo>
                  <a:lnTo>
                    <a:pt x="9" y="42"/>
                  </a:lnTo>
                  <a:lnTo>
                    <a:pt x="7" y="48"/>
                  </a:lnTo>
                  <a:lnTo>
                    <a:pt x="9" y="54"/>
                  </a:lnTo>
                  <a:lnTo>
                    <a:pt x="13" y="61"/>
                  </a:lnTo>
                  <a:lnTo>
                    <a:pt x="11" y="67"/>
                  </a:lnTo>
                  <a:lnTo>
                    <a:pt x="13" y="67"/>
                  </a:lnTo>
                  <a:close/>
                  <a:moveTo>
                    <a:pt x="86" y="10"/>
                  </a:moveTo>
                  <a:lnTo>
                    <a:pt x="92" y="13"/>
                  </a:lnTo>
                  <a:lnTo>
                    <a:pt x="92" y="19"/>
                  </a:lnTo>
                  <a:lnTo>
                    <a:pt x="90" y="23"/>
                  </a:lnTo>
                  <a:lnTo>
                    <a:pt x="86" y="27"/>
                  </a:lnTo>
                  <a:lnTo>
                    <a:pt x="82" y="23"/>
                  </a:lnTo>
                  <a:lnTo>
                    <a:pt x="80" y="17"/>
                  </a:lnTo>
                  <a:lnTo>
                    <a:pt x="82" y="13"/>
                  </a:lnTo>
                  <a:lnTo>
                    <a:pt x="86" y="10"/>
                  </a:lnTo>
                  <a:close/>
                  <a:moveTo>
                    <a:pt x="86" y="19"/>
                  </a:moveTo>
                  <a:lnTo>
                    <a:pt x="86" y="6"/>
                  </a:lnTo>
                  <a:lnTo>
                    <a:pt x="90" y="6"/>
                  </a:lnTo>
                  <a:lnTo>
                    <a:pt x="90" y="4"/>
                  </a:lnTo>
                  <a:lnTo>
                    <a:pt x="86" y="4"/>
                  </a:lnTo>
                  <a:lnTo>
                    <a:pt x="86" y="0"/>
                  </a:lnTo>
                  <a:lnTo>
                    <a:pt x="84" y="0"/>
                  </a:lnTo>
                  <a:lnTo>
                    <a:pt x="84" y="4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4" y="6"/>
                  </a:lnTo>
                  <a:lnTo>
                    <a:pt x="84" y="19"/>
                  </a:lnTo>
                  <a:lnTo>
                    <a:pt x="80" y="19"/>
                  </a:lnTo>
                  <a:lnTo>
                    <a:pt x="80" y="21"/>
                  </a:lnTo>
                  <a:lnTo>
                    <a:pt x="92" y="21"/>
                  </a:lnTo>
                  <a:lnTo>
                    <a:pt x="92" y="19"/>
                  </a:lnTo>
                  <a:lnTo>
                    <a:pt x="8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24" name="Freeform 272"/>
            <p:cNvSpPr>
              <a:spLocks/>
            </p:cNvSpPr>
            <p:nvPr/>
          </p:nvSpPr>
          <p:spPr bwMode="auto">
            <a:xfrm>
              <a:off x="2739" y="2891"/>
              <a:ext cx="106" cy="10"/>
            </a:xfrm>
            <a:custGeom>
              <a:avLst/>
              <a:gdLst>
                <a:gd name="T0" fmla="*/ 0 w 106"/>
                <a:gd name="T1" fmla="*/ 6 h 10"/>
                <a:gd name="T2" fmla="*/ 0 w 106"/>
                <a:gd name="T3" fmla="*/ 6 h 10"/>
                <a:gd name="T4" fmla="*/ 0 w 106"/>
                <a:gd name="T5" fmla="*/ 8 h 10"/>
                <a:gd name="T6" fmla="*/ 0 w 106"/>
                <a:gd name="T7" fmla="*/ 8 h 10"/>
                <a:gd name="T8" fmla="*/ 2 w 106"/>
                <a:gd name="T9" fmla="*/ 8 h 10"/>
                <a:gd name="T10" fmla="*/ 29 w 106"/>
                <a:gd name="T11" fmla="*/ 6 h 10"/>
                <a:gd name="T12" fmla="*/ 54 w 106"/>
                <a:gd name="T13" fmla="*/ 4 h 10"/>
                <a:gd name="T14" fmla="*/ 77 w 106"/>
                <a:gd name="T15" fmla="*/ 6 h 10"/>
                <a:gd name="T16" fmla="*/ 104 w 106"/>
                <a:gd name="T17" fmla="*/ 10 h 10"/>
                <a:gd name="T18" fmla="*/ 106 w 106"/>
                <a:gd name="T19" fmla="*/ 10 h 10"/>
                <a:gd name="T20" fmla="*/ 106 w 106"/>
                <a:gd name="T21" fmla="*/ 8 h 10"/>
                <a:gd name="T22" fmla="*/ 106 w 106"/>
                <a:gd name="T23" fmla="*/ 6 h 10"/>
                <a:gd name="T24" fmla="*/ 104 w 106"/>
                <a:gd name="T25" fmla="*/ 6 h 10"/>
                <a:gd name="T26" fmla="*/ 75 w 106"/>
                <a:gd name="T27" fmla="*/ 2 h 10"/>
                <a:gd name="T28" fmla="*/ 48 w 106"/>
                <a:gd name="T29" fmla="*/ 0 h 10"/>
                <a:gd name="T30" fmla="*/ 23 w 106"/>
                <a:gd name="T31" fmla="*/ 2 h 10"/>
                <a:gd name="T32" fmla="*/ 0 w 106"/>
                <a:gd name="T33" fmla="*/ 6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6"/>
                <a:gd name="T52" fmla="*/ 0 h 10"/>
                <a:gd name="T53" fmla="*/ 106 w 106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6" h="10">
                  <a:moveTo>
                    <a:pt x="0" y="6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29" y="6"/>
                  </a:lnTo>
                  <a:lnTo>
                    <a:pt x="54" y="4"/>
                  </a:lnTo>
                  <a:lnTo>
                    <a:pt x="77" y="6"/>
                  </a:lnTo>
                  <a:lnTo>
                    <a:pt x="104" y="10"/>
                  </a:lnTo>
                  <a:lnTo>
                    <a:pt x="106" y="10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4" y="6"/>
                  </a:lnTo>
                  <a:lnTo>
                    <a:pt x="75" y="2"/>
                  </a:lnTo>
                  <a:lnTo>
                    <a:pt x="48" y="0"/>
                  </a:lnTo>
                  <a:lnTo>
                    <a:pt x="23" y="2"/>
                  </a:ln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25" name="Freeform 273"/>
            <p:cNvSpPr>
              <a:spLocks/>
            </p:cNvSpPr>
            <p:nvPr/>
          </p:nvSpPr>
          <p:spPr bwMode="auto">
            <a:xfrm>
              <a:off x="2728" y="2880"/>
              <a:ext cx="128" cy="17"/>
            </a:xfrm>
            <a:custGeom>
              <a:avLst/>
              <a:gdLst>
                <a:gd name="T0" fmla="*/ 0 w 128"/>
                <a:gd name="T1" fmla="*/ 8 h 17"/>
                <a:gd name="T2" fmla="*/ 0 w 128"/>
                <a:gd name="T3" fmla="*/ 11 h 17"/>
                <a:gd name="T4" fmla="*/ 8 w 128"/>
                <a:gd name="T5" fmla="*/ 17 h 17"/>
                <a:gd name="T6" fmla="*/ 15 w 128"/>
                <a:gd name="T7" fmla="*/ 13 h 17"/>
                <a:gd name="T8" fmla="*/ 21 w 128"/>
                <a:gd name="T9" fmla="*/ 13 h 17"/>
                <a:gd name="T10" fmla="*/ 29 w 128"/>
                <a:gd name="T11" fmla="*/ 11 h 17"/>
                <a:gd name="T12" fmla="*/ 33 w 128"/>
                <a:gd name="T13" fmla="*/ 11 h 17"/>
                <a:gd name="T14" fmla="*/ 42 w 128"/>
                <a:gd name="T15" fmla="*/ 11 h 17"/>
                <a:gd name="T16" fmla="*/ 52 w 128"/>
                <a:gd name="T17" fmla="*/ 9 h 17"/>
                <a:gd name="T18" fmla="*/ 61 w 128"/>
                <a:gd name="T19" fmla="*/ 9 h 17"/>
                <a:gd name="T20" fmla="*/ 67 w 128"/>
                <a:gd name="T21" fmla="*/ 9 h 17"/>
                <a:gd name="T22" fmla="*/ 79 w 128"/>
                <a:gd name="T23" fmla="*/ 9 h 17"/>
                <a:gd name="T24" fmla="*/ 86 w 128"/>
                <a:gd name="T25" fmla="*/ 11 h 17"/>
                <a:gd name="T26" fmla="*/ 94 w 128"/>
                <a:gd name="T27" fmla="*/ 11 h 17"/>
                <a:gd name="T28" fmla="*/ 100 w 128"/>
                <a:gd name="T29" fmla="*/ 13 h 17"/>
                <a:gd name="T30" fmla="*/ 107 w 128"/>
                <a:gd name="T31" fmla="*/ 15 h 17"/>
                <a:gd name="T32" fmla="*/ 115 w 128"/>
                <a:gd name="T33" fmla="*/ 17 h 17"/>
                <a:gd name="T34" fmla="*/ 125 w 128"/>
                <a:gd name="T35" fmla="*/ 15 h 17"/>
                <a:gd name="T36" fmla="*/ 121 w 128"/>
                <a:gd name="T37" fmla="*/ 13 h 17"/>
                <a:gd name="T38" fmla="*/ 117 w 128"/>
                <a:gd name="T39" fmla="*/ 11 h 17"/>
                <a:gd name="T40" fmla="*/ 111 w 128"/>
                <a:gd name="T41" fmla="*/ 11 h 17"/>
                <a:gd name="T42" fmla="*/ 102 w 128"/>
                <a:gd name="T43" fmla="*/ 11 h 17"/>
                <a:gd name="T44" fmla="*/ 94 w 128"/>
                <a:gd name="T45" fmla="*/ 8 h 17"/>
                <a:gd name="T46" fmla="*/ 88 w 128"/>
                <a:gd name="T47" fmla="*/ 6 h 17"/>
                <a:gd name="T48" fmla="*/ 82 w 128"/>
                <a:gd name="T49" fmla="*/ 4 h 17"/>
                <a:gd name="T50" fmla="*/ 73 w 128"/>
                <a:gd name="T51" fmla="*/ 8 h 17"/>
                <a:gd name="T52" fmla="*/ 67 w 128"/>
                <a:gd name="T53" fmla="*/ 4 h 17"/>
                <a:gd name="T54" fmla="*/ 63 w 128"/>
                <a:gd name="T55" fmla="*/ 4 h 17"/>
                <a:gd name="T56" fmla="*/ 54 w 128"/>
                <a:gd name="T57" fmla="*/ 8 h 17"/>
                <a:gd name="T58" fmla="*/ 46 w 128"/>
                <a:gd name="T59" fmla="*/ 6 h 17"/>
                <a:gd name="T60" fmla="*/ 38 w 128"/>
                <a:gd name="T61" fmla="*/ 9 h 17"/>
                <a:gd name="T62" fmla="*/ 34 w 128"/>
                <a:gd name="T63" fmla="*/ 6 h 17"/>
                <a:gd name="T64" fmla="*/ 27 w 128"/>
                <a:gd name="T65" fmla="*/ 8 h 17"/>
                <a:gd name="T66" fmla="*/ 21 w 128"/>
                <a:gd name="T67" fmla="*/ 9 h 17"/>
                <a:gd name="T68" fmla="*/ 15 w 128"/>
                <a:gd name="T69" fmla="*/ 9 h 17"/>
                <a:gd name="T70" fmla="*/ 6 w 128"/>
                <a:gd name="T71" fmla="*/ 13 h 1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8"/>
                <a:gd name="T109" fmla="*/ 0 h 17"/>
                <a:gd name="T110" fmla="*/ 128 w 128"/>
                <a:gd name="T111" fmla="*/ 17 h 1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8" h="17">
                  <a:moveTo>
                    <a:pt x="2" y="8"/>
                  </a:moveTo>
                  <a:lnTo>
                    <a:pt x="0" y="8"/>
                  </a:lnTo>
                  <a:lnTo>
                    <a:pt x="0" y="11"/>
                  </a:lnTo>
                  <a:lnTo>
                    <a:pt x="4" y="15"/>
                  </a:lnTo>
                  <a:lnTo>
                    <a:pt x="8" y="17"/>
                  </a:lnTo>
                  <a:lnTo>
                    <a:pt x="11" y="17"/>
                  </a:lnTo>
                  <a:lnTo>
                    <a:pt x="15" y="13"/>
                  </a:lnTo>
                  <a:lnTo>
                    <a:pt x="17" y="11"/>
                  </a:lnTo>
                  <a:lnTo>
                    <a:pt x="21" y="13"/>
                  </a:lnTo>
                  <a:lnTo>
                    <a:pt x="25" y="13"/>
                  </a:lnTo>
                  <a:lnTo>
                    <a:pt x="29" y="11"/>
                  </a:lnTo>
                  <a:lnTo>
                    <a:pt x="31" y="8"/>
                  </a:lnTo>
                  <a:lnTo>
                    <a:pt x="33" y="11"/>
                  </a:lnTo>
                  <a:lnTo>
                    <a:pt x="38" y="11"/>
                  </a:lnTo>
                  <a:lnTo>
                    <a:pt x="42" y="11"/>
                  </a:lnTo>
                  <a:lnTo>
                    <a:pt x="48" y="8"/>
                  </a:lnTo>
                  <a:lnTo>
                    <a:pt x="52" y="9"/>
                  </a:lnTo>
                  <a:lnTo>
                    <a:pt x="57" y="11"/>
                  </a:lnTo>
                  <a:lnTo>
                    <a:pt x="61" y="9"/>
                  </a:lnTo>
                  <a:lnTo>
                    <a:pt x="65" y="8"/>
                  </a:lnTo>
                  <a:lnTo>
                    <a:pt x="67" y="9"/>
                  </a:lnTo>
                  <a:lnTo>
                    <a:pt x="73" y="11"/>
                  </a:lnTo>
                  <a:lnTo>
                    <a:pt x="79" y="9"/>
                  </a:lnTo>
                  <a:lnTo>
                    <a:pt x="82" y="8"/>
                  </a:lnTo>
                  <a:lnTo>
                    <a:pt x="86" y="11"/>
                  </a:lnTo>
                  <a:lnTo>
                    <a:pt x="90" y="13"/>
                  </a:lnTo>
                  <a:lnTo>
                    <a:pt x="94" y="11"/>
                  </a:lnTo>
                  <a:lnTo>
                    <a:pt x="98" y="9"/>
                  </a:lnTo>
                  <a:lnTo>
                    <a:pt x="100" y="13"/>
                  </a:lnTo>
                  <a:lnTo>
                    <a:pt x="104" y="15"/>
                  </a:lnTo>
                  <a:lnTo>
                    <a:pt x="107" y="15"/>
                  </a:lnTo>
                  <a:lnTo>
                    <a:pt x="111" y="13"/>
                  </a:lnTo>
                  <a:lnTo>
                    <a:pt x="115" y="17"/>
                  </a:lnTo>
                  <a:lnTo>
                    <a:pt x="119" y="17"/>
                  </a:lnTo>
                  <a:lnTo>
                    <a:pt x="125" y="15"/>
                  </a:lnTo>
                  <a:lnTo>
                    <a:pt x="128" y="9"/>
                  </a:lnTo>
                  <a:lnTo>
                    <a:pt x="121" y="13"/>
                  </a:lnTo>
                  <a:lnTo>
                    <a:pt x="119" y="15"/>
                  </a:lnTo>
                  <a:lnTo>
                    <a:pt x="117" y="11"/>
                  </a:lnTo>
                  <a:lnTo>
                    <a:pt x="115" y="9"/>
                  </a:lnTo>
                  <a:lnTo>
                    <a:pt x="111" y="11"/>
                  </a:lnTo>
                  <a:lnTo>
                    <a:pt x="105" y="11"/>
                  </a:lnTo>
                  <a:lnTo>
                    <a:pt x="102" y="11"/>
                  </a:lnTo>
                  <a:lnTo>
                    <a:pt x="98" y="6"/>
                  </a:lnTo>
                  <a:lnTo>
                    <a:pt x="94" y="8"/>
                  </a:lnTo>
                  <a:lnTo>
                    <a:pt x="90" y="8"/>
                  </a:lnTo>
                  <a:lnTo>
                    <a:pt x="88" y="6"/>
                  </a:lnTo>
                  <a:lnTo>
                    <a:pt x="84" y="0"/>
                  </a:lnTo>
                  <a:lnTo>
                    <a:pt x="82" y="4"/>
                  </a:lnTo>
                  <a:lnTo>
                    <a:pt x="77" y="8"/>
                  </a:lnTo>
                  <a:lnTo>
                    <a:pt x="73" y="8"/>
                  </a:lnTo>
                  <a:lnTo>
                    <a:pt x="71" y="6"/>
                  </a:lnTo>
                  <a:lnTo>
                    <a:pt x="67" y="4"/>
                  </a:lnTo>
                  <a:lnTo>
                    <a:pt x="65" y="0"/>
                  </a:lnTo>
                  <a:lnTo>
                    <a:pt x="63" y="4"/>
                  </a:lnTo>
                  <a:lnTo>
                    <a:pt x="57" y="8"/>
                  </a:lnTo>
                  <a:lnTo>
                    <a:pt x="54" y="8"/>
                  </a:lnTo>
                  <a:lnTo>
                    <a:pt x="48" y="2"/>
                  </a:lnTo>
                  <a:lnTo>
                    <a:pt x="46" y="6"/>
                  </a:lnTo>
                  <a:lnTo>
                    <a:pt x="42" y="8"/>
                  </a:lnTo>
                  <a:lnTo>
                    <a:pt x="38" y="9"/>
                  </a:lnTo>
                  <a:lnTo>
                    <a:pt x="36" y="8"/>
                  </a:lnTo>
                  <a:lnTo>
                    <a:pt x="34" y="6"/>
                  </a:lnTo>
                  <a:lnTo>
                    <a:pt x="31" y="2"/>
                  </a:lnTo>
                  <a:lnTo>
                    <a:pt x="27" y="8"/>
                  </a:lnTo>
                  <a:lnTo>
                    <a:pt x="25" y="9"/>
                  </a:lnTo>
                  <a:lnTo>
                    <a:pt x="21" y="9"/>
                  </a:lnTo>
                  <a:lnTo>
                    <a:pt x="17" y="6"/>
                  </a:lnTo>
                  <a:lnTo>
                    <a:pt x="15" y="9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2" y="8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26" name="Freeform 274"/>
            <p:cNvSpPr>
              <a:spLocks/>
            </p:cNvSpPr>
            <p:nvPr/>
          </p:nvSpPr>
          <p:spPr bwMode="auto">
            <a:xfrm>
              <a:off x="2791" y="2836"/>
              <a:ext cx="2" cy="2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0 h 2"/>
                <a:gd name="T14" fmla="*/ 0 w 2"/>
                <a:gd name="T15" fmla="*/ 0 h 2"/>
                <a:gd name="T16" fmla="*/ 0 w 2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2"/>
                <a:gd name="T29" fmla="*/ 2 w 2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27" name="Freeform 275"/>
            <p:cNvSpPr>
              <a:spLocks/>
            </p:cNvSpPr>
            <p:nvPr/>
          </p:nvSpPr>
          <p:spPr bwMode="auto">
            <a:xfrm>
              <a:off x="2791" y="2840"/>
              <a:ext cx="2" cy="3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1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3 h 3"/>
                <a:gd name="T12" fmla="*/ 0 w 2"/>
                <a:gd name="T13" fmla="*/ 1 h 3"/>
                <a:gd name="T14" fmla="*/ 0 w 2"/>
                <a:gd name="T15" fmla="*/ 1 h 3"/>
                <a:gd name="T16" fmla="*/ 0 w 2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3"/>
                <a:gd name="T29" fmla="*/ 2 w 2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3">
                  <a:moveTo>
                    <a:pt x="0" y="0"/>
                  </a:move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28" name="Freeform 276"/>
            <p:cNvSpPr>
              <a:spLocks/>
            </p:cNvSpPr>
            <p:nvPr/>
          </p:nvSpPr>
          <p:spPr bwMode="auto">
            <a:xfrm>
              <a:off x="2789" y="2845"/>
              <a:ext cx="6" cy="4"/>
            </a:xfrm>
            <a:custGeom>
              <a:avLst/>
              <a:gdLst>
                <a:gd name="T0" fmla="*/ 2 w 6"/>
                <a:gd name="T1" fmla="*/ 0 h 4"/>
                <a:gd name="T2" fmla="*/ 4 w 6"/>
                <a:gd name="T3" fmla="*/ 0 h 4"/>
                <a:gd name="T4" fmla="*/ 6 w 6"/>
                <a:gd name="T5" fmla="*/ 2 h 4"/>
                <a:gd name="T6" fmla="*/ 4 w 6"/>
                <a:gd name="T7" fmla="*/ 4 h 4"/>
                <a:gd name="T8" fmla="*/ 2 w 6"/>
                <a:gd name="T9" fmla="*/ 4 h 4"/>
                <a:gd name="T10" fmla="*/ 2 w 6"/>
                <a:gd name="T11" fmla="*/ 4 h 4"/>
                <a:gd name="T12" fmla="*/ 0 w 6"/>
                <a:gd name="T13" fmla="*/ 2 h 4"/>
                <a:gd name="T14" fmla="*/ 2 w 6"/>
                <a:gd name="T15" fmla="*/ 0 h 4"/>
                <a:gd name="T16" fmla="*/ 2 w 6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4"/>
                <a:gd name="T29" fmla="*/ 6 w 6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4">
                  <a:moveTo>
                    <a:pt x="2" y="0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29" name="Freeform 277"/>
            <p:cNvSpPr>
              <a:spLocks/>
            </p:cNvSpPr>
            <p:nvPr/>
          </p:nvSpPr>
          <p:spPr bwMode="auto">
            <a:xfrm>
              <a:off x="2789" y="2851"/>
              <a:ext cx="6" cy="6"/>
            </a:xfrm>
            <a:custGeom>
              <a:avLst/>
              <a:gdLst>
                <a:gd name="T0" fmla="*/ 2 w 6"/>
                <a:gd name="T1" fmla="*/ 0 h 6"/>
                <a:gd name="T2" fmla="*/ 6 w 6"/>
                <a:gd name="T3" fmla="*/ 0 h 6"/>
                <a:gd name="T4" fmla="*/ 6 w 6"/>
                <a:gd name="T5" fmla="*/ 2 h 6"/>
                <a:gd name="T6" fmla="*/ 6 w 6"/>
                <a:gd name="T7" fmla="*/ 4 h 6"/>
                <a:gd name="T8" fmla="*/ 2 w 6"/>
                <a:gd name="T9" fmla="*/ 6 h 6"/>
                <a:gd name="T10" fmla="*/ 0 w 6"/>
                <a:gd name="T11" fmla="*/ 4 h 6"/>
                <a:gd name="T12" fmla="*/ 0 w 6"/>
                <a:gd name="T13" fmla="*/ 2 h 6"/>
                <a:gd name="T14" fmla="*/ 0 w 6"/>
                <a:gd name="T15" fmla="*/ 0 h 6"/>
                <a:gd name="T16" fmla="*/ 2 w 6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6"/>
                <a:gd name="T29" fmla="*/ 6 w 6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6">
                  <a:moveTo>
                    <a:pt x="2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30" name="Freeform 278"/>
            <p:cNvSpPr>
              <a:spLocks/>
            </p:cNvSpPr>
            <p:nvPr/>
          </p:nvSpPr>
          <p:spPr bwMode="auto">
            <a:xfrm>
              <a:off x="2868" y="2870"/>
              <a:ext cx="8" cy="6"/>
            </a:xfrm>
            <a:custGeom>
              <a:avLst/>
              <a:gdLst>
                <a:gd name="T0" fmla="*/ 4 w 8"/>
                <a:gd name="T1" fmla="*/ 0 h 6"/>
                <a:gd name="T2" fmla="*/ 0 w 8"/>
                <a:gd name="T3" fmla="*/ 0 h 6"/>
                <a:gd name="T4" fmla="*/ 0 w 8"/>
                <a:gd name="T5" fmla="*/ 2 h 6"/>
                <a:gd name="T6" fmla="*/ 0 w 8"/>
                <a:gd name="T7" fmla="*/ 4 h 6"/>
                <a:gd name="T8" fmla="*/ 4 w 8"/>
                <a:gd name="T9" fmla="*/ 6 h 6"/>
                <a:gd name="T10" fmla="*/ 6 w 8"/>
                <a:gd name="T11" fmla="*/ 4 h 6"/>
                <a:gd name="T12" fmla="*/ 8 w 8"/>
                <a:gd name="T13" fmla="*/ 2 h 6"/>
                <a:gd name="T14" fmla="*/ 6 w 8"/>
                <a:gd name="T15" fmla="*/ 0 h 6"/>
                <a:gd name="T16" fmla="*/ 4 w 8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6"/>
                <a:gd name="T29" fmla="*/ 8 w 8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6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6"/>
                  </a:lnTo>
                  <a:lnTo>
                    <a:pt x="6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31" name="Freeform 279"/>
            <p:cNvSpPr>
              <a:spLocks/>
            </p:cNvSpPr>
            <p:nvPr/>
          </p:nvSpPr>
          <p:spPr bwMode="auto">
            <a:xfrm>
              <a:off x="2870" y="2861"/>
              <a:ext cx="8" cy="5"/>
            </a:xfrm>
            <a:custGeom>
              <a:avLst/>
              <a:gdLst>
                <a:gd name="T0" fmla="*/ 4 w 8"/>
                <a:gd name="T1" fmla="*/ 0 h 5"/>
                <a:gd name="T2" fmla="*/ 2 w 8"/>
                <a:gd name="T3" fmla="*/ 0 h 5"/>
                <a:gd name="T4" fmla="*/ 0 w 8"/>
                <a:gd name="T5" fmla="*/ 2 h 5"/>
                <a:gd name="T6" fmla="*/ 2 w 8"/>
                <a:gd name="T7" fmla="*/ 5 h 5"/>
                <a:gd name="T8" fmla="*/ 4 w 8"/>
                <a:gd name="T9" fmla="*/ 5 h 5"/>
                <a:gd name="T10" fmla="*/ 8 w 8"/>
                <a:gd name="T11" fmla="*/ 5 h 5"/>
                <a:gd name="T12" fmla="*/ 8 w 8"/>
                <a:gd name="T13" fmla="*/ 2 h 5"/>
                <a:gd name="T14" fmla="*/ 8 w 8"/>
                <a:gd name="T15" fmla="*/ 0 h 5"/>
                <a:gd name="T16" fmla="*/ 4 w 8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5"/>
                <a:gd name="T29" fmla="*/ 8 w 8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5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lnTo>
                    <a:pt x="8" y="5"/>
                  </a:lnTo>
                  <a:lnTo>
                    <a:pt x="8" y="2"/>
                  </a:lnTo>
                  <a:lnTo>
                    <a:pt x="8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grpSp>
          <p:nvGrpSpPr>
            <p:cNvPr id="23832" name="Group 280"/>
            <p:cNvGrpSpPr>
              <a:grpSpLocks/>
            </p:cNvGrpSpPr>
            <p:nvPr/>
          </p:nvGrpSpPr>
          <p:grpSpPr bwMode="auto">
            <a:xfrm>
              <a:off x="2657" y="2807"/>
              <a:ext cx="272" cy="115"/>
              <a:chOff x="2657" y="2807"/>
              <a:chExt cx="272" cy="115"/>
            </a:xfrm>
          </p:grpSpPr>
          <p:sp>
            <p:nvSpPr>
              <p:cNvPr id="23977" name="Freeform 281"/>
              <p:cNvSpPr>
                <a:spLocks/>
              </p:cNvSpPr>
              <p:nvPr/>
            </p:nvSpPr>
            <p:spPr bwMode="auto">
              <a:xfrm>
                <a:off x="2872" y="2853"/>
                <a:ext cx="8" cy="6"/>
              </a:xfrm>
              <a:custGeom>
                <a:avLst/>
                <a:gdLst>
                  <a:gd name="T0" fmla="*/ 4 w 8"/>
                  <a:gd name="T1" fmla="*/ 0 h 6"/>
                  <a:gd name="T2" fmla="*/ 0 w 8"/>
                  <a:gd name="T3" fmla="*/ 0 h 6"/>
                  <a:gd name="T4" fmla="*/ 0 w 8"/>
                  <a:gd name="T5" fmla="*/ 2 h 6"/>
                  <a:gd name="T6" fmla="*/ 0 w 8"/>
                  <a:gd name="T7" fmla="*/ 6 h 6"/>
                  <a:gd name="T8" fmla="*/ 4 w 8"/>
                  <a:gd name="T9" fmla="*/ 6 h 6"/>
                  <a:gd name="T10" fmla="*/ 6 w 8"/>
                  <a:gd name="T11" fmla="*/ 6 h 6"/>
                  <a:gd name="T12" fmla="*/ 8 w 8"/>
                  <a:gd name="T13" fmla="*/ 2 h 6"/>
                  <a:gd name="T14" fmla="*/ 6 w 8"/>
                  <a:gd name="T15" fmla="*/ 0 h 6"/>
                  <a:gd name="T16" fmla="*/ 4 w 8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6"/>
                  <a:gd name="T29" fmla="*/ 8 w 8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6">
                    <a:moveTo>
                      <a:pt x="4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3978" name="Freeform 282"/>
              <p:cNvSpPr>
                <a:spLocks/>
              </p:cNvSpPr>
              <p:nvPr/>
            </p:nvSpPr>
            <p:spPr bwMode="auto">
              <a:xfrm>
                <a:off x="2870" y="2845"/>
                <a:ext cx="8" cy="6"/>
              </a:xfrm>
              <a:custGeom>
                <a:avLst/>
                <a:gdLst>
                  <a:gd name="T0" fmla="*/ 4 w 8"/>
                  <a:gd name="T1" fmla="*/ 0 h 6"/>
                  <a:gd name="T2" fmla="*/ 0 w 8"/>
                  <a:gd name="T3" fmla="*/ 0 h 6"/>
                  <a:gd name="T4" fmla="*/ 0 w 8"/>
                  <a:gd name="T5" fmla="*/ 2 h 6"/>
                  <a:gd name="T6" fmla="*/ 0 w 8"/>
                  <a:gd name="T7" fmla="*/ 6 h 6"/>
                  <a:gd name="T8" fmla="*/ 4 w 8"/>
                  <a:gd name="T9" fmla="*/ 6 h 6"/>
                  <a:gd name="T10" fmla="*/ 6 w 8"/>
                  <a:gd name="T11" fmla="*/ 6 h 6"/>
                  <a:gd name="T12" fmla="*/ 8 w 8"/>
                  <a:gd name="T13" fmla="*/ 2 h 6"/>
                  <a:gd name="T14" fmla="*/ 6 w 8"/>
                  <a:gd name="T15" fmla="*/ 0 h 6"/>
                  <a:gd name="T16" fmla="*/ 4 w 8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6"/>
                  <a:gd name="T29" fmla="*/ 8 w 8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6">
                    <a:moveTo>
                      <a:pt x="4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3979" name="Freeform 283"/>
              <p:cNvSpPr>
                <a:spLocks/>
              </p:cNvSpPr>
              <p:nvPr/>
            </p:nvSpPr>
            <p:spPr bwMode="auto">
              <a:xfrm>
                <a:off x="2862" y="2838"/>
                <a:ext cx="8" cy="7"/>
              </a:xfrm>
              <a:custGeom>
                <a:avLst/>
                <a:gdLst>
                  <a:gd name="T0" fmla="*/ 4 w 8"/>
                  <a:gd name="T1" fmla="*/ 0 h 7"/>
                  <a:gd name="T2" fmla="*/ 0 w 8"/>
                  <a:gd name="T3" fmla="*/ 2 h 7"/>
                  <a:gd name="T4" fmla="*/ 0 w 8"/>
                  <a:gd name="T5" fmla="*/ 3 h 7"/>
                  <a:gd name="T6" fmla="*/ 0 w 8"/>
                  <a:gd name="T7" fmla="*/ 5 h 7"/>
                  <a:gd name="T8" fmla="*/ 4 w 8"/>
                  <a:gd name="T9" fmla="*/ 7 h 7"/>
                  <a:gd name="T10" fmla="*/ 6 w 8"/>
                  <a:gd name="T11" fmla="*/ 5 h 7"/>
                  <a:gd name="T12" fmla="*/ 8 w 8"/>
                  <a:gd name="T13" fmla="*/ 3 h 7"/>
                  <a:gd name="T14" fmla="*/ 6 w 8"/>
                  <a:gd name="T15" fmla="*/ 2 h 7"/>
                  <a:gd name="T16" fmla="*/ 4 w 8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7"/>
                  <a:gd name="T29" fmla="*/ 8 w 8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7">
                    <a:moveTo>
                      <a:pt x="4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8" y="3"/>
                    </a:lnTo>
                    <a:lnTo>
                      <a:pt x="6" y="2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3980" name="Freeform 284"/>
              <p:cNvSpPr>
                <a:spLocks/>
              </p:cNvSpPr>
              <p:nvPr/>
            </p:nvSpPr>
            <p:spPr bwMode="auto">
              <a:xfrm>
                <a:off x="2855" y="2836"/>
                <a:ext cx="7" cy="5"/>
              </a:xfrm>
              <a:custGeom>
                <a:avLst/>
                <a:gdLst>
                  <a:gd name="T0" fmla="*/ 1 w 7"/>
                  <a:gd name="T1" fmla="*/ 0 h 5"/>
                  <a:gd name="T2" fmla="*/ 0 w 7"/>
                  <a:gd name="T3" fmla="*/ 2 h 5"/>
                  <a:gd name="T4" fmla="*/ 0 w 7"/>
                  <a:gd name="T5" fmla="*/ 4 h 5"/>
                  <a:gd name="T6" fmla="*/ 0 w 7"/>
                  <a:gd name="T7" fmla="*/ 5 h 5"/>
                  <a:gd name="T8" fmla="*/ 1 w 7"/>
                  <a:gd name="T9" fmla="*/ 5 h 5"/>
                  <a:gd name="T10" fmla="*/ 5 w 7"/>
                  <a:gd name="T11" fmla="*/ 5 h 5"/>
                  <a:gd name="T12" fmla="*/ 7 w 7"/>
                  <a:gd name="T13" fmla="*/ 4 h 5"/>
                  <a:gd name="T14" fmla="*/ 5 w 7"/>
                  <a:gd name="T15" fmla="*/ 2 h 5"/>
                  <a:gd name="T16" fmla="*/ 1 w 7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5"/>
                  <a:gd name="T29" fmla="*/ 7 w 7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3981" name="Freeform 285"/>
              <p:cNvSpPr>
                <a:spLocks/>
              </p:cNvSpPr>
              <p:nvPr/>
            </p:nvSpPr>
            <p:spPr bwMode="auto">
              <a:xfrm>
                <a:off x="2845" y="2834"/>
                <a:ext cx="8" cy="7"/>
              </a:xfrm>
              <a:custGeom>
                <a:avLst/>
                <a:gdLst>
                  <a:gd name="T0" fmla="*/ 4 w 8"/>
                  <a:gd name="T1" fmla="*/ 0 h 7"/>
                  <a:gd name="T2" fmla="*/ 2 w 8"/>
                  <a:gd name="T3" fmla="*/ 2 h 7"/>
                  <a:gd name="T4" fmla="*/ 0 w 8"/>
                  <a:gd name="T5" fmla="*/ 4 h 7"/>
                  <a:gd name="T6" fmla="*/ 2 w 8"/>
                  <a:gd name="T7" fmla="*/ 6 h 7"/>
                  <a:gd name="T8" fmla="*/ 4 w 8"/>
                  <a:gd name="T9" fmla="*/ 7 h 7"/>
                  <a:gd name="T10" fmla="*/ 8 w 8"/>
                  <a:gd name="T11" fmla="*/ 6 h 7"/>
                  <a:gd name="T12" fmla="*/ 8 w 8"/>
                  <a:gd name="T13" fmla="*/ 4 h 7"/>
                  <a:gd name="T14" fmla="*/ 8 w 8"/>
                  <a:gd name="T15" fmla="*/ 2 h 7"/>
                  <a:gd name="T16" fmla="*/ 4 w 8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7"/>
                  <a:gd name="T29" fmla="*/ 8 w 8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7">
                    <a:moveTo>
                      <a:pt x="4" y="0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3982" name="Freeform 286"/>
              <p:cNvSpPr>
                <a:spLocks/>
              </p:cNvSpPr>
              <p:nvPr/>
            </p:nvSpPr>
            <p:spPr bwMode="auto">
              <a:xfrm>
                <a:off x="2837" y="2834"/>
                <a:ext cx="8" cy="7"/>
              </a:xfrm>
              <a:custGeom>
                <a:avLst/>
                <a:gdLst>
                  <a:gd name="T0" fmla="*/ 6 w 8"/>
                  <a:gd name="T1" fmla="*/ 0 h 7"/>
                  <a:gd name="T2" fmla="*/ 2 w 8"/>
                  <a:gd name="T3" fmla="*/ 2 h 7"/>
                  <a:gd name="T4" fmla="*/ 0 w 8"/>
                  <a:gd name="T5" fmla="*/ 4 h 7"/>
                  <a:gd name="T6" fmla="*/ 2 w 8"/>
                  <a:gd name="T7" fmla="*/ 6 h 7"/>
                  <a:gd name="T8" fmla="*/ 6 w 8"/>
                  <a:gd name="T9" fmla="*/ 7 h 7"/>
                  <a:gd name="T10" fmla="*/ 8 w 8"/>
                  <a:gd name="T11" fmla="*/ 6 h 7"/>
                  <a:gd name="T12" fmla="*/ 8 w 8"/>
                  <a:gd name="T13" fmla="*/ 4 h 7"/>
                  <a:gd name="T14" fmla="*/ 8 w 8"/>
                  <a:gd name="T15" fmla="*/ 2 h 7"/>
                  <a:gd name="T16" fmla="*/ 6 w 8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7"/>
                  <a:gd name="T29" fmla="*/ 8 w 8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7">
                    <a:moveTo>
                      <a:pt x="6" y="0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7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3983" name="Freeform 287"/>
              <p:cNvSpPr>
                <a:spLocks/>
              </p:cNvSpPr>
              <p:nvPr/>
            </p:nvSpPr>
            <p:spPr bwMode="auto">
              <a:xfrm>
                <a:off x="2828" y="2859"/>
                <a:ext cx="5" cy="4"/>
              </a:xfrm>
              <a:custGeom>
                <a:avLst/>
                <a:gdLst>
                  <a:gd name="T0" fmla="*/ 4 w 5"/>
                  <a:gd name="T1" fmla="*/ 0 h 4"/>
                  <a:gd name="T2" fmla="*/ 2 w 5"/>
                  <a:gd name="T3" fmla="*/ 0 h 4"/>
                  <a:gd name="T4" fmla="*/ 0 w 5"/>
                  <a:gd name="T5" fmla="*/ 2 h 4"/>
                  <a:gd name="T6" fmla="*/ 2 w 5"/>
                  <a:gd name="T7" fmla="*/ 4 h 4"/>
                  <a:gd name="T8" fmla="*/ 4 w 5"/>
                  <a:gd name="T9" fmla="*/ 4 h 4"/>
                  <a:gd name="T10" fmla="*/ 5 w 5"/>
                  <a:gd name="T11" fmla="*/ 4 h 4"/>
                  <a:gd name="T12" fmla="*/ 5 w 5"/>
                  <a:gd name="T13" fmla="*/ 2 h 4"/>
                  <a:gd name="T14" fmla="*/ 5 w 5"/>
                  <a:gd name="T15" fmla="*/ 0 h 4"/>
                  <a:gd name="T16" fmla="*/ 4 w 5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4"/>
                  <a:gd name="T29" fmla="*/ 5 w 5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4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3984" name="Freeform 288"/>
              <p:cNvSpPr>
                <a:spLocks/>
              </p:cNvSpPr>
              <p:nvPr/>
            </p:nvSpPr>
            <p:spPr bwMode="auto">
              <a:xfrm>
                <a:off x="2830" y="2853"/>
                <a:ext cx="5" cy="4"/>
              </a:xfrm>
              <a:custGeom>
                <a:avLst/>
                <a:gdLst>
                  <a:gd name="T0" fmla="*/ 3 w 5"/>
                  <a:gd name="T1" fmla="*/ 0 h 4"/>
                  <a:gd name="T2" fmla="*/ 2 w 5"/>
                  <a:gd name="T3" fmla="*/ 0 h 4"/>
                  <a:gd name="T4" fmla="*/ 0 w 5"/>
                  <a:gd name="T5" fmla="*/ 2 h 4"/>
                  <a:gd name="T6" fmla="*/ 2 w 5"/>
                  <a:gd name="T7" fmla="*/ 4 h 4"/>
                  <a:gd name="T8" fmla="*/ 3 w 5"/>
                  <a:gd name="T9" fmla="*/ 4 h 4"/>
                  <a:gd name="T10" fmla="*/ 5 w 5"/>
                  <a:gd name="T11" fmla="*/ 4 h 4"/>
                  <a:gd name="T12" fmla="*/ 5 w 5"/>
                  <a:gd name="T13" fmla="*/ 2 h 4"/>
                  <a:gd name="T14" fmla="*/ 5 w 5"/>
                  <a:gd name="T15" fmla="*/ 0 h 4"/>
                  <a:gd name="T16" fmla="*/ 3 w 5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4"/>
                  <a:gd name="T29" fmla="*/ 5 w 5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4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3985" name="Freeform 289"/>
              <p:cNvSpPr>
                <a:spLocks/>
              </p:cNvSpPr>
              <p:nvPr/>
            </p:nvSpPr>
            <p:spPr bwMode="auto">
              <a:xfrm>
                <a:off x="2832" y="2845"/>
                <a:ext cx="5" cy="6"/>
              </a:xfrm>
              <a:custGeom>
                <a:avLst/>
                <a:gdLst>
                  <a:gd name="T0" fmla="*/ 3 w 5"/>
                  <a:gd name="T1" fmla="*/ 0 h 6"/>
                  <a:gd name="T2" fmla="*/ 1 w 5"/>
                  <a:gd name="T3" fmla="*/ 0 h 6"/>
                  <a:gd name="T4" fmla="*/ 0 w 5"/>
                  <a:gd name="T5" fmla="*/ 2 h 6"/>
                  <a:gd name="T6" fmla="*/ 1 w 5"/>
                  <a:gd name="T7" fmla="*/ 4 h 6"/>
                  <a:gd name="T8" fmla="*/ 3 w 5"/>
                  <a:gd name="T9" fmla="*/ 6 h 6"/>
                  <a:gd name="T10" fmla="*/ 5 w 5"/>
                  <a:gd name="T11" fmla="*/ 4 h 6"/>
                  <a:gd name="T12" fmla="*/ 5 w 5"/>
                  <a:gd name="T13" fmla="*/ 2 h 6"/>
                  <a:gd name="T14" fmla="*/ 5 w 5"/>
                  <a:gd name="T15" fmla="*/ 0 h 6"/>
                  <a:gd name="T16" fmla="*/ 3 w 5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6"/>
                  <a:gd name="T29" fmla="*/ 5 w 5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6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3986" name="Freeform 290"/>
              <p:cNvSpPr>
                <a:spLocks/>
              </p:cNvSpPr>
              <p:nvPr/>
            </p:nvSpPr>
            <p:spPr bwMode="auto">
              <a:xfrm>
                <a:off x="2830" y="2838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2 w 7"/>
                  <a:gd name="T3" fmla="*/ 0 h 5"/>
                  <a:gd name="T4" fmla="*/ 0 w 7"/>
                  <a:gd name="T5" fmla="*/ 2 h 5"/>
                  <a:gd name="T6" fmla="*/ 2 w 7"/>
                  <a:gd name="T7" fmla="*/ 3 h 5"/>
                  <a:gd name="T8" fmla="*/ 3 w 7"/>
                  <a:gd name="T9" fmla="*/ 5 h 5"/>
                  <a:gd name="T10" fmla="*/ 5 w 7"/>
                  <a:gd name="T11" fmla="*/ 3 h 5"/>
                  <a:gd name="T12" fmla="*/ 7 w 7"/>
                  <a:gd name="T13" fmla="*/ 2 h 5"/>
                  <a:gd name="T14" fmla="*/ 5 w 7"/>
                  <a:gd name="T15" fmla="*/ 0 h 5"/>
                  <a:gd name="T16" fmla="*/ 3 w 7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5"/>
                  <a:gd name="T29" fmla="*/ 7 w 7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3987" name="Freeform 291"/>
              <p:cNvSpPr>
                <a:spLocks/>
              </p:cNvSpPr>
              <p:nvPr/>
            </p:nvSpPr>
            <p:spPr bwMode="auto">
              <a:xfrm>
                <a:off x="2824" y="2830"/>
                <a:ext cx="8" cy="8"/>
              </a:xfrm>
              <a:custGeom>
                <a:avLst/>
                <a:gdLst>
                  <a:gd name="T0" fmla="*/ 4 w 8"/>
                  <a:gd name="T1" fmla="*/ 0 h 8"/>
                  <a:gd name="T2" fmla="*/ 2 w 8"/>
                  <a:gd name="T3" fmla="*/ 2 h 8"/>
                  <a:gd name="T4" fmla="*/ 0 w 8"/>
                  <a:gd name="T5" fmla="*/ 4 h 8"/>
                  <a:gd name="T6" fmla="*/ 2 w 8"/>
                  <a:gd name="T7" fmla="*/ 6 h 8"/>
                  <a:gd name="T8" fmla="*/ 4 w 8"/>
                  <a:gd name="T9" fmla="*/ 8 h 8"/>
                  <a:gd name="T10" fmla="*/ 6 w 8"/>
                  <a:gd name="T11" fmla="*/ 6 h 8"/>
                  <a:gd name="T12" fmla="*/ 8 w 8"/>
                  <a:gd name="T13" fmla="*/ 4 h 8"/>
                  <a:gd name="T14" fmla="*/ 6 w 8"/>
                  <a:gd name="T15" fmla="*/ 2 h 8"/>
                  <a:gd name="T16" fmla="*/ 4 w 8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8"/>
                  <a:gd name="T29" fmla="*/ 8 w 8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8">
                    <a:moveTo>
                      <a:pt x="4" y="0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3988" name="Freeform 292"/>
              <p:cNvSpPr>
                <a:spLocks/>
              </p:cNvSpPr>
              <p:nvPr/>
            </p:nvSpPr>
            <p:spPr bwMode="auto">
              <a:xfrm>
                <a:off x="2814" y="2826"/>
                <a:ext cx="8" cy="8"/>
              </a:xfrm>
              <a:custGeom>
                <a:avLst/>
                <a:gdLst>
                  <a:gd name="T0" fmla="*/ 4 w 8"/>
                  <a:gd name="T1" fmla="*/ 0 h 8"/>
                  <a:gd name="T2" fmla="*/ 2 w 8"/>
                  <a:gd name="T3" fmla="*/ 2 h 8"/>
                  <a:gd name="T4" fmla="*/ 0 w 8"/>
                  <a:gd name="T5" fmla="*/ 4 h 8"/>
                  <a:gd name="T6" fmla="*/ 2 w 8"/>
                  <a:gd name="T7" fmla="*/ 6 h 8"/>
                  <a:gd name="T8" fmla="*/ 4 w 8"/>
                  <a:gd name="T9" fmla="*/ 8 h 8"/>
                  <a:gd name="T10" fmla="*/ 8 w 8"/>
                  <a:gd name="T11" fmla="*/ 6 h 8"/>
                  <a:gd name="T12" fmla="*/ 8 w 8"/>
                  <a:gd name="T13" fmla="*/ 4 h 8"/>
                  <a:gd name="T14" fmla="*/ 8 w 8"/>
                  <a:gd name="T15" fmla="*/ 2 h 8"/>
                  <a:gd name="T16" fmla="*/ 4 w 8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8"/>
                  <a:gd name="T29" fmla="*/ 8 w 8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8">
                    <a:moveTo>
                      <a:pt x="4" y="0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3989" name="Freeform 293"/>
              <p:cNvSpPr>
                <a:spLocks/>
              </p:cNvSpPr>
              <p:nvPr/>
            </p:nvSpPr>
            <p:spPr bwMode="auto">
              <a:xfrm>
                <a:off x="2807" y="2826"/>
                <a:ext cx="7" cy="6"/>
              </a:xfrm>
              <a:custGeom>
                <a:avLst/>
                <a:gdLst>
                  <a:gd name="T0" fmla="*/ 3 w 7"/>
                  <a:gd name="T1" fmla="*/ 0 h 6"/>
                  <a:gd name="T2" fmla="*/ 1 w 7"/>
                  <a:gd name="T3" fmla="*/ 0 h 6"/>
                  <a:gd name="T4" fmla="*/ 0 w 7"/>
                  <a:gd name="T5" fmla="*/ 4 h 6"/>
                  <a:gd name="T6" fmla="*/ 1 w 7"/>
                  <a:gd name="T7" fmla="*/ 6 h 6"/>
                  <a:gd name="T8" fmla="*/ 3 w 7"/>
                  <a:gd name="T9" fmla="*/ 6 h 6"/>
                  <a:gd name="T10" fmla="*/ 7 w 7"/>
                  <a:gd name="T11" fmla="*/ 6 h 6"/>
                  <a:gd name="T12" fmla="*/ 7 w 7"/>
                  <a:gd name="T13" fmla="*/ 4 h 6"/>
                  <a:gd name="T14" fmla="*/ 7 w 7"/>
                  <a:gd name="T15" fmla="*/ 0 h 6"/>
                  <a:gd name="T16" fmla="*/ 3 w 7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6"/>
                  <a:gd name="T29" fmla="*/ 7 w 7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6">
                    <a:moveTo>
                      <a:pt x="3" y="0"/>
                    </a:moveTo>
                    <a:lnTo>
                      <a:pt x="1" y="0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3990" name="Freeform 294"/>
              <p:cNvSpPr>
                <a:spLocks/>
              </p:cNvSpPr>
              <p:nvPr/>
            </p:nvSpPr>
            <p:spPr bwMode="auto">
              <a:xfrm>
                <a:off x="2799" y="2826"/>
                <a:ext cx="8" cy="8"/>
              </a:xfrm>
              <a:custGeom>
                <a:avLst/>
                <a:gdLst>
                  <a:gd name="T0" fmla="*/ 4 w 8"/>
                  <a:gd name="T1" fmla="*/ 0 h 8"/>
                  <a:gd name="T2" fmla="*/ 0 w 8"/>
                  <a:gd name="T3" fmla="*/ 2 h 8"/>
                  <a:gd name="T4" fmla="*/ 0 w 8"/>
                  <a:gd name="T5" fmla="*/ 4 h 8"/>
                  <a:gd name="T6" fmla="*/ 0 w 8"/>
                  <a:gd name="T7" fmla="*/ 6 h 8"/>
                  <a:gd name="T8" fmla="*/ 4 w 8"/>
                  <a:gd name="T9" fmla="*/ 8 h 8"/>
                  <a:gd name="T10" fmla="*/ 6 w 8"/>
                  <a:gd name="T11" fmla="*/ 6 h 8"/>
                  <a:gd name="T12" fmla="*/ 8 w 8"/>
                  <a:gd name="T13" fmla="*/ 4 h 8"/>
                  <a:gd name="T14" fmla="*/ 6 w 8"/>
                  <a:gd name="T15" fmla="*/ 2 h 8"/>
                  <a:gd name="T16" fmla="*/ 4 w 8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8"/>
                  <a:gd name="T29" fmla="*/ 8 w 8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8">
                    <a:moveTo>
                      <a:pt x="4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3991" name="Freeform 295"/>
              <p:cNvSpPr>
                <a:spLocks/>
              </p:cNvSpPr>
              <p:nvPr/>
            </p:nvSpPr>
            <p:spPr bwMode="auto">
              <a:xfrm>
                <a:off x="2778" y="2826"/>
                <a:ext cx="7" cy="8"/>
              </a:xfrm>
              <a:custGeom>
                <a:avLst/>
                <a:gdLst>
                  <a:gd name="T0" fmla="*/ 4 w 7"/>
                  <a:gd name="T1" fmla="*/ 0 h 8"/>
                  <a:gd name="T2" fmla="*/ 6 w 7"/>
                  <a:gd name="T3" fmla="*/ 2 h 8"/>
                  <a:gd name="T4" fmla="*/ 7 w 7"/>
                  <a:gd name="T5" fmla="*/ 4 h 8"/>
                  <a:gd name="T6" fmla="*/ 6 w 7"/>
                  <a:gd name="T7" fmla="*/ 6 h 8"/>
                  <a:gd name="T8" fmla="*/ 4 w 7"/>
                  <a:gd name="T9" fmla="*/ 8 h 8"/>
                  <a:gd name="T10" fmla="*/ 2 w 7"/>
                  <a:gd name="T11" fmla="*/ 6 h 8"/>
                  <a:gd name="T12" fmla="*/ 0 w 7"/>
                  <a:gd name="T13" fmla="*/ 4 h 8"/>
                  <a:gd name="T14" fmla="*/ 2 w 7"/>
                  <a:gd name="T15" fmla="*/ 2 h 8"/>
                  <a:gd name="T16" fmla="*/ 4 w 7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8"/>
                  <a:gd name="T29" fmla="*/ 7 w 7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8">
                    <a:moveTo>
                      <a:pt x="4" y="0"/>
                    </a:moveTo>
                    <a:lnTo>
                      <a:pt x="6" y="2"/>
                    </a:lnTo>
                    <a:lnTo>
                      <a:pt x="7" y="4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3992" name="Freeform 296"/>
              <p:cNvSpPr>
                <a:spLocks/>
              </p:cNvSpPr>
              <p:nvPr/>
            </p:nvSpPr>
            <p:spPr bwMode="auto">
              <a:xfrm>
                <a:off x="2770" y="2826"/>
                <a:ext cx="8" cy="6"/>
              </a:xfrm>
              <a:custGeom>
                <a:avLst/>
                <a:gdLst>
                  <a:gd name="T0" fmla="*/ 4 w 8"/>
                  <a:gd name="T1" fmla="*/ 0 h 6"/>
                  <a:gd name="T2" fmla="*/ 6 w 8"/>
                  <a:gd name="T3" fmla="*/ 0 h 6"/>
                  <a:gd name="T4" fmla="*/ 8 w 8"/>
                  <a:gd name="T5" fmla="*/ 4 h 6"/>
                  <a:gd name="T6" fmla="*/ 6 w 8"/>
                  <a:gd name="T7" fmla="*/ 6 h 6"/>
                  <a:gd name="T8" fmla="*/ 4 w 8"/>
                  <a:gd name="T9" fmla="*/ 6 h 6"/>
                  <a:gd name="T10" fmla="*/ 2 w 8"/>
                  <a:gd name="T11" fmla="*/ 6 h 6"/>
                  <a:gd name="T12" fmla="*/ 0 w 8"/>
                  <a:gd name="T13" fmla="*/ 4 h 6"/>
                  <a:gd name="T14" fmla="*/ 2 w 8"/>
                  <a:gd name="T15" fmla="*/ 0 h 6"/>
                  <a:gd name="T16" fmla="*/ 4 w 8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6"/>
                  <a:gd name="T29" fmla="*/ 8 w 8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6">
                    <a:moveTo>
                      <a:pt x="4" y="0"/>
                    </a:moveTo>
                    <a:lnTo>
                      <a:pt x="6" y="0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3993" name="Freeform 297"/>
              <p:cNvSpPr>
                <a:spLocks/>
              </p:cNvSpPr>
              <p:nvPr/>
            </p:nvSpPr>
            <p:spPr bwMode="auto">
              <a:xfrm>
                <a:off x="2762" y="2826"/>
                <a:ext cx="8" cy="8"/>
              </a:xfrm>
              <a:custGeom>
                <a:avLst/>
                <a:gdLst>
                  <a:gd name="T0" fmla="*/ 4 w 8"/>
                  <a:gd name="T1" fmla="*/ 0 h 8"/>
                  <a:gd name="T2" fmla="*/ 6 w 8"/>
                  <a:gd name="T3" fmla="*/ 2 h 8"/>
                  <a:gd name="T4" fmla="*/ 8 w 8"/>
                  <a:gd name="T5" fmla="*/ 4 h 8"/>
                  <a:gd name="T6" fmla="*/ 6 w 8"/>
                  <a:gd name="T7" fmla="*/ 6 h 8"/>
                  <a:gd name="T8" fmla="*/ 4 w 8"/>
                  <a:gd name="T9" fmla="*/ 8 h 8"/>
                  <a:gd name="T10" fmla="*/ 0 w 8"/>
                  <a:gd name="T11" fmla="*/ 6 h 8"/>
                  <a:gd name="T12" fmla="*/ 0 w 8"/>
                  <a:gd name="T13" fmla="*/ 4 h 8"/>
                  <a:gd name="T14" fmla="*/ 0 w 8"/>
                  <a:gd name="T15" fmla="*/ 2 h 8"/>
                  <a:gd name="T16" fmla="*/ 4 w 8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8"/>
                  <a:gd name="T29" fmla="*/ 8 w 8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8">
                    <a:moveTo>
                      <a:pt x="4" y="0"/>
                    </a:moveTo>
                    <a:lnTo>
                      <a:pt x="6" y="2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3994" name="Freeform 298"/>
              <p:cNvSpPr>
                <a:spLocks/>
              </p:cNvSpPr>
              <p:nvPr/>
            </p:nvSpPr>
            <p:spPr bwMode="auto">
              <a:xfrm>
                <a:off x="2753" y="2830"/>
                <a:ext cx="8" cy="8"/>
              </a:xfrm>
              <a:custGeom>
                <a:avLst/>
                <a:gdLst>
                  <a:gd name="T0" fmla="*/ 4 w 8"/>
                  <a:gd name="T1" fmla="*/ 0 h 8"/>
                  <a:gd name="T2" fmla="*/ 6 w 8"/>
                  <a:gd name="T3" fmla="*/ 2 h 8"/>
                  <a:gd name="T4" fmla="*/ 8 w 8"/>
                  <a:gd name="T5" fmla="*/ 4 h 8"/>
                  <a:gd name="T6" fmla="*/ 6 w 8"/>
                  <a:gd name="T7" fmla="*/ 6 h 8"/>
                  <a:gd name="T8" fmla="*/ 4 w 8"/>
                  <a:gd name="T9" fmla="*/ 8 h 8"/>
                  <a:gd name="T10" fmla="*/ 2 w 8"/>
                  <a:gd name="T11" fmla="*/ 6 h 8"/>
                  <a:gd name="T12" fmla="*/ 0 w 8"/>
                  <a:gd name="T13" fmla="*/ 4 h 8"/>
                  <a:gd name="T14" fmla="*/ 2 w 8"/>
                  <a:gd name="T15" fmla="*/ 2 h 8"/>
                  <a:gd name="T16" fmla="*/ 4 w 8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8"/>
                  <a:gd name="T29" fmla="*/ 8 w 8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8">
                    <a:moveTo>
                      <a:pt x="4" y="0"/>
                    </a:moveTo>
                    <a:lnTo>
                      <a:pt x="6" y="2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3995" name="Freeform 299"/>
              <p:cNvSpPr>
                <a:spLocks/>
              </p:cNvSpPr>
              <p:nvPr/>
            </p:nvSpPr>
            <p:spPr bwMode="auto">
              <a:xfrm>
                <a:off x="2747" y="2838"/>
                <a:ext cx="6" cy="5"/>
              </a:xfrm>
              <a:custGeom>
                <a:avLst/>
                <a:gdLst>
                  <a:gd name="T0" fmla="*/ 4 w 6"/>
                  <a:gd name="T1" fmla="*/ 0 h 5"/>
                  <a:gd name="T2" fmla="*/ 6 w 6"/>
                  <a:gd name="T3" fmla="*/ 0 h 5"/>
                  <a:gd name="T4" fmla="*/ 6 w 6"/>
                  <a:gd name="T5" fmla="*/ 2 h 5"/>
                  <a:gd name="T6" fmla="*/ 6 w 6"/>
                  <a:gd name="T7" fmla="*/ 3 h 5"/>
                  <a:gd name="T8" fmla="*/ 4 w 6"/>
                  <a:gd name="T9" fmla="*/ 5 h 5"/>
                  <a:gd name="T10" fmla="*/ 2 w 6"/>
                  <a:gd name="T11" fmla="*/ 3 h 5"/>
                  <a:gd name="T12" fmla="*/ 0 w 6"/>
                  <a:gd name="T13" fmla="*/ 2 h 5"/>
                  <a:gd name="T14" fmla="*/ 2 w 6"/>
                  <a:gd name="T15" fmla="*/ 0 h 5"/>
                  <a:gd name="T16" fmla="*/ 4 w 6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5"/>
                  <a:gd name="T29" fmla="*/ 6 w 6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5">
                    <a:moveTo>
                      <a:pt x="4" y="0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3996" name="Freeform 300"/>
              <p:cNvSpPr>
                <a:spLocks/>
              </p:cNvSpPr>
              <p:nvPr/>
            </p:nvSpPr>
            <p:spPr bwMode="auto">
              <a:xfrm>
                <a:off x="2747" y="2845"/>
                <a:ext cx="6" cy="6"/>
              </a:xfrm>
              <a:custGeom>
                <a:avLst/>
                <a:gdLst>
                  <a:gd name="T0" fmla="*/ 2 w 6"/>
                  <a:gd name="T1" fmla="*/ 0 h 6"/>
                  <a:gd name="T2" fmla="*/ 4 w 6"/>
                  <a:gd name="T3" fmla="*/ 0 h 6"/>
                  <a:gd name="T4" fmla="*/ 6 w 6"/>
                  <a:gd name="T5" fmla="*/ 2 h 6"/>
                  <a:gd name="T6" fmla="*/ 4 w 6"/>
                  <a:gd name="T7" fmla="*/ 4 h 6"/>
                  <a:gd name="T8" fmla="*/ 2 w 6"/>
                  <a:gd name="T9" fmla="*/ 6 h 6"/>
                  <a:gd name="T10" fmla="*/ 0 w 6"/>
                  <a:gd name="T11" fmla="*/ 4 h 6"/>
                  <a:gd name="T12" fmla="*/ 0 w 6"/>
                  <a:gd name="T13" fmla="*/ 2 h 6"/>
                  <a:gd name="T14" fmla="*/ 0 w 6"/>
                  <a:gd name="T15" fmla="*/ 0 h 6"/>
                  <a:gd name="T16" fmla="*/ 2 w 6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6"/>
                  <a:gd name="T29" fmla="*/ 6 w 6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6">
                    <a:moveTo>
                      <a:pt x="2" y="0"/>
                    </a:moveTo>
                    <a:lnTo>
                      <a:pt x="4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3997" name="Freeform 301"/>
              <p:cNvSpPr>
                <a:spLocks/>
              </p:cNvSpPr>
              <p:nvPr/>
            </p:nvSpPr>
            <p:spPr bwMode="auto">
              <a:xfrm>
                <a:off x="2749" y="2853"/>
                <a:ext cx="6" cy="4"/>
              </a:xfrm>
              <a:custGeom>
                <a:avLst/>
                <a:gdLst>
                  <a:gd name="T0" fmla="*/ 2 w 6"/>
                  <a:gd name="T1" fmla="*/ 0 h 4"/>
                  <a:gd name="T2" fmla="*/ 4 w 6"/>
                  <a:gd name="T3" fmla="*/ 0 h 4"/>
                  <a:gd name="T4" fmla="*/ 6 w 6"/>
                  <a:gd name="T5" fmla="*/ 2 h 4"/>
                  <a:gd name="T6" fmla="*/ 4 w 6"/>
                  <a:gd name="T7" fmla="*/ 4 h 4"/>
                  <a:gd name="T8" fmla="*/ 2 w 6"/>
                  <a:gd name="T9" fmla="*/ 4 h 4"/>
                  <a:gd name="T10" fmla="*/ 0 w 6"/>
                  <a:gd name="T11" fmla="*/ 4 h 4"/>
                  <a:gd name="T12" fmla="*/ 0 w 6"/>
                  <a:gd name="T13" fmla="*/ 2 h 4"/>
                  <a:gd name="T14" fmla="*/ 0 w 6"/>
                  <a:gd name="T15" fmla="*/ 0 h 4"/>
                  <a:gd name="T16" fmla="*/ 2 w 6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4"/>
                  <a:gd name="T29" fmla="*/ 6 w 6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4">
                    <a:moveTo>
                      <a:pt x="2" y="0"/>
                    </a:moveTo>
                    <a:lnTo>
                      <a:pt x="4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3998" name="Freeform 302"/>
              <p:cNvSpPr>
                <a:spLocks/>
              </p:cNvSpPr>
              <p:nvPr/>
            </p:nvSpPr>
            <p:spPr bwMode="auto">
              <a:xfrm>
                <a:off x="2751" y="2859"/>
                <a:ext cx="6" cy="4"/>
              </a:xfrm>
              <a:custGeom>
                <a:avLst/>
                <a:gdLst>
                  <a:gd name="T0" fmla="*/ 2 w 6"/>
                  <a:gd name="T1" fmla="*/ 0 h 4"/>
                  <a:gd name="T2" fmla="*/ 4 w 6"/>
                  <a:gd name="T3" fmla="*/ 0 h 4"/>
                  <a:gd name="T4" fmla="*/ 6 w 6"/>
                  <a:gd name="T5" fmla="*/ 2 h 4"/>
                  <a:gd name="T6" fmla="*/ 4 w 6"/>
                  <a:gd name="T7" fmla="*/ 4 h 4"/>
                  <a:gd name="T8" fmla="*/ 2 w 6"/>
                  <a:gd name="T9" fmla="*/ 4 h 4"/>
                  <a:gd name="T10" fmla="*/ 0 w 6"/>
                  <a:gd name="T11" fmla="*/ 4 h 4"/>
                  <a:gd name="T12" fmla="*/ 0 w 6"/>
                  <a:gd name="T13" fmla="*/ 2 h 4"/>
                  <a:gd name="T14" fmla="*/ 0 w 6"/>
                  <a:gd name="T15" fmla="*/ 0 h 4"/>
                  <a:gd name="T16" fmla="*/ 2 w 6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4"/>
                  <a:gd name="T29" fmla="*/ 6 w 6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4">
                    <a:moveTo>
                      <a:pt x="2" y="0"/>
                    </a:moveTo>
                    <a:lnTo>
                      <a:pt x="4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3999" name="Freeform 303"/>
              <p:cNvSpPr>
                <a:spLocks/>
              </p:cNvSpPr>
              <p:nvPr/>
            </p:nvSpPr>
            <p:spPr bwMode="auto">
              <a:xfrm>
                <a:off x="2739" y="2834"/>
                <a:ext cx="8" cy="7"/>
              </a:xfrm>
              <a:custGeom>
                <a:avLst/>
                <a:gdLst>
                  <a:gd name="T0" fmla="*/ 4 w 8"/>
                  <a:gd name="T1" fmla="*/ 0 h 7"/>
                  <a:gd name="T2" fmla="*/ 6 w 8"/>
                  <a:gd name="T3" fmla="*/ 2 h 7"/>
                  <a:gd name="T4" fmla="*/ 8 w 8"/>
                  <a:gd name="T5" fmla="*/ 4 h 7"/>
                  <a:gd name="T6" fmla="*/ 6 w 8"/>
                  <a:gd name="T7" fmla="*/ 6 h 7"/>
                  <a:gd name="T8" fmla="*/ 4 w 8"/>
                  <a:gd name="T9" fmla="*/ 7 h 7"/>
                  <a:gd name="T10" fmla="*/ 0 w 8"/>
                  <a:gd name="T11" fmla="*/ 6 h 7"/>
                  <a:gd name="T12" fmla="*/ 0 w 8"/>
                  <a:gd name="T13" fmla="*/ 4 h 7"/>
                  <a:gd name="T14" fmla="*/ 0 w 8"/>
                  <a:gd name="T15" fmla="*/ 2 h 7"/>
                  <a:gd name="T16" fmla="*/ 4 w 8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7"/>
                  <a:gd name="T29" fmla="*/ 8 w 8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7">
                    <a:moveTo>
                      <a:pt x="4" y="0"/>
                    </a:moveTo>
                    <a:lnTo>
                      <a:pt x="6" y="2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00" name="Freeform 304"/>
              <p:cNvSpPr>
                <a:spLocks/>
              </p:cNvSpPr>
              <p:nvPr/>
            </p:nvSpPr>
            <p:spPr bwMode="auto">
              <a:xfrm>
                <a:off x="2732" y="2834"/>
                <a:ext cx="7" cy="7"/>
              </a:xfrm>
              <a:custGeom>
                <a:avLst/>
                <a:gdLst>
                  <a:gd name="T0" fmla="*/ 4 w 7"/>
                  <a:gd name="T1" fmla="*/ 0 h 7"/>
                  <a:gd name="T2" fmla="*/ 5 w 7"/>
                  <a:gd name="T3" fmla="*/ 2 h 7"/>
                  <a:gd name="T4" fmla="*/ 7 w 7"/>
                  <a:gd name="T5" fmla="*/ 4 h 7"/>
                  <a:gd name="T6" fmla="*/ 5 w 7"/>
                  <a:gd name="T7" fmla="*/ 6 h 7"/>
                  <a:gd name="T8" fmla="*/ 4 w 7"/>
                  <a:gd name="T9" fmla="*/ 7 h 7"/>
                  <a:gd name="T10" fmla="*/ 0 w 7"/>
                  <a:gd name="T11" fmla="*/ 6 h 7"/>
                  <a:gd name="T12" fmla="*/ 0 w 7"/>
                  <a:gd name="T13" fmla="*/ 4 h 7"/>
                  <a:gd name="T14" fmla="*/ 0 w 7"/>
                  <a:gd name="T15" fmla="*/ 2 h 7"/>
                  <a:gd name="T16" fmla="*/ 4 w 7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4" y="0"/>
                    </a:moveTo>
                    <a:lnTo>
                      <a:pt x="5" y="2"/>
                    </a:lnTo>
                    <a:lnTo>
                      <a:pt x="7" y="4"/>
                    </a:lnTo>
                    <a:lnTo>
                      <a:pt x="5" y="6"/>
                    </a:lnTo>
                    <a:lnTo>
                      <a:pt x="4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01" name="Freeform 305"/>
              <p:cNvSpPr>
                <a:spLocks/>
              </p:cNvSpPr>
              <p:nvPr/>
            </p:nvSpPr>
            <p:spPr bwMode="auto">
              <a:xfrm>
                <a:off x="2724" y="2836"/>
                <a:ext cx="6" cy="5"/>
              </a:xfrm>
              <a:custGeom>
                <a:avLst/>
                <a:gdLst>
                  <a:gd name="T0" fmla="*/ 4 w 6"/>
                  <a:gd name="T1" fmla="*/ 0 h 5"/>
                  <a:gd name="T2" fmla="*/ 6 w 6"/>
                  <a:gd name="T3" fmla="*/ 2 h 5"/>
                  <a:gd name="T4" fmla="*/ 6 w 6"/>
                  <a:gd name="T5" fmla="*/ 4 h 5"/>
                  <a:gd name="T6" fmla="*/ 6 w 6"/>
                  <a:gd name="T7" fmla="*/ 5 h 5"/>
                  <a:gd name="T8" fmla="*/ 4 w 6"/>
                  <a:gd name="T9" fmla="*/ 5 h 5"/>
                  <a:gd name="T10" fmla="*/ 0 w 6"/>
                  <a:gd name="T11" fmla="*/ 5 h 5"/>
                  <a:gd name="T12" fmla="*/ 0 w 6"/>
                  <a:gd name="T13" fmla="*/ 4 h 5"/>
                  <a:gd name="T14" fmla="*/ 0 w 6"/>
                  <a:gd name="T15" fmla="*/ 2 h 5"/>
                  <a:gd name="T16" fmla="*/ 4 w 6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5"/>
                  <a:gd name="T29" fmla="*/ 6 w 6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5">
                    <a:moveTo>
                      <a:pt x="4" y="0"/>
                    </a:moveTo>
                    <a:lnTo>
                      <a:pt x="6" y="2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02" name="Freeform 306"/>
              <p:cNvSpPr>
                <a:spLocks/>
              </p:cNvSpPr>
              <p:nvPr/>
            </p:nvSpPr>
            <p:spPr bwMode="auto">
              <a:xfrm>
                <a:off x="2709" y="2845"/>
                <a:ext cx="5" cy="6"/>
              </a:xfrm>
              <a:custGeom>
                <a:avLst/>
                <a:gdLst>
                  <a:gd name="T0" fmla="*/ 2 w 5"/>
                  <a:gd name="T1" fmla="*/ 0 h 6"/>
                  <a:gd name="T2" fmla="*/ 5 w 5"/>
                  <a:gd name="T3" fmla="*/ 0 h 6"/>
                  <a:gd name="T4" fmla="*/ 5 w 5"/>
                  <a:gd name="T5" fmla="*/ 2 h 6"/>
                  <a:gd name="T6" fmla="*/ 5 w 5"/>
                  <a:gd name="T7" fmla="*/ 6 h 6"/>
                  <a:gd name="T8" fmla="*/ 2 w 5"/>
                  <a:gd name="T9" fmla="*/ 6 h 6"/>
                  <a:gd name="T10" fmla="*/ 0 w 5"/>
                  <a:gd name="T11" fmla="*/ 6 h 6"/>
                  <a:gd name="T12" fmla="*/ 0 w 5"/>
                  <a:gd name="T13" fmla="*/ 2 h 6"/>
                  <a:gd name="T14" fmla="*/ 0 w 5"/>
                  <a:gd name="T15" fmla="*/ 0 h 6"/>
                  <a:gd name="T16" fmla="*/ 2 w 5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6"/>
                  <a:gd name="T29" fmla="*/ 5 w 5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6">
                    <a:moveTo>
                      <a:pt x="2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5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03" name="Freeform 307"/>
              <p:cNvSpPr>
                <a:spLocks/>
              </p:cNvSpPr>
              <p:nvPr/>
            </p:nvSpPr>
            <p:spPr bwMode="auto">
              <a:xfrm>
                <a:off x="2714" y="2838"/>
                <a:ext cx="8" cy="7"/>
              </a:xfrm>
              <a:custGeom>
                <a:avLst/>
                <a:gdLst>
                  <a:gd name="T0" fmla="*/ 4 w 8"/>
                  <a:gd name="T1" fmla="*/ 0 h 7"/>
                  <a:gd name="T2" fmla="*/ 8 w 8"/>
                  <a:gd name="T3" fmla="*/ 2 h 7"/>
                  <a:gd name="T4" fmla="*/ 8 w 8"/>
                  <a:gd name="T5" fmla="*/ 3 h 7"/>
                  <a:gd name="T6" fmla="*/ 8 w 8"/>
                  <a:gd name="T7" fmla="*/ 5 h 7"/>
                  <a:gd name="T8" fmla="*/ 4 w 8"/>
                  <a:gd name="T9" fmla="*/ 7 h 7"/>
                  <a:gd name="T10" fmla="*/ 2 w 8"/>
                  <a:gd name="T11" fmla="*/ 5 h 7"/>
                  <a:gd name="T12" fmla="*/ 0 w 8"/>
                  <a:gd name="T13" fmla="*/ 3 h 7"/>
                  <a:gd name="T14" fmla="*/ 2 w 8"/>
                  <a:gd name="T15" fmla="*/ 2 h 7"/>
                  <a:gd name="T16" fmla="*/ 4 w 8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7"/>
                  <a:gd name="T29" fmla="*/ 8 w 8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7">
                    <a:moveTo>
                      <a:pt x="4" y="0"/>
                    </a:moveTo>
                    <a:lnTo>
                      <a:pt x="8" y="2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04" name="Freeform 308"/>
              <p:cNvSpPr>
                <a:spLocks/>
              </p:cNvSpPr>
              <p:nvPr/>
            </p:nvSpPr>
            <p:spPr bwMode="auto">
              <a:xfrm>
                <a:off x="2707" y="2861"/>
                <a:ext cx="7" cy="5"/>
              </a:xfrm>
              <a:custGeom>
                <a:avLst/>
                <a:gdLst>
                  <a:gd name="T0" fmla="*/ 4 w 7"/>
                  <a:gd name="T1" fmla="*/ 0 h 5"/>
                  <a:gd name="T2" fmla="*/ 6 w 7"/>
                  <a:gd name="T3" fmla="*/ 0 h 5"/>
                  <a:gd name="T4" fmla="*/ 7 w 7"/>
                  <a:gd name="T5" fmla="*/ 2 h 5"/>
                  <a:gd name="T6" fmla="*/ 6 w 7"/>
                  <a:gd name="T7" fmla="*/ 5 h 5"/>
                  <a:gd name="T8" fmla="*/ 4 w 7"/>
                  <a:gd name="T9" fmla="*/ 5 h 5"/>
                  <a:gd name="T10" fmla="*/ 2 w 7"/>
                  <a:gd name="T11" fmla="*/ 5 h 5"/>
                  <a:gd name="T12" fmla="*/ 0 w 7"/>
                  <a:gd name="T13" fmla="*/ 2 h 5"/>
                  <a:gd name="T14" fmla="*/ 2 w 7"/>
                  <a:gd name="T15" fmla="*/ 0 h 5"/>
                  <a:gd name="T16" fmla="*/ 4 w 7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5"/>
                  <a:gd name="T29" fmla="*/ 7 w 7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5">
                    <a:moveTo>
                      <a:pt x="4" y="0"/>
                    </a:moveTo>
                    <a:lnTo>
                      <a:pt x="6" y="0"/>
                    </a:lnTo>
                    <a:lnTo>
                      <a:pt x="7" y="2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05" name="Freeform 309"/>
              <p:cNvSpPr>
                <a:spLocks/>
              </p:cNvSpPr>
              <p:nvPr/>
            </p:nvSpPr>
            <p:spPr bwMode="auto">
              <a:xfrm>
                <a:off x="2707" y="2853"/>
                <a:ext cx="7" cy="6"/>
              </a:xfrm>
              <a:custGeom>
                <a:avLst/>
                <a:gdLst>
                  <a:gd name="T0" fmla="*/ 2 w 7"/>
                  <a:gd name="T1" fmla="*/ 0 h 6"/>
                  <a:gd name="T2" fmla="*/ 6 w 7"/>
                  <a:gd name="T3" fmla="*/ 0 h 6"/>
                  <a:gd name="T4" fmla="*/ 7 w 7"/>
                  <a:gd name="T5" fmla="*/ 2 h 6"/>
                  <a:gd name="T6" fmla="*/ 6 w 7"/>
                  <a:gd name="T7" fmla="*/ 6 h 6"/>
                  <a:gd name="T8" fmla="*/ 2 w 7"/>
                  <a:gd name="T9" fmla="*/ 6 h 6"/>
                  <a:gd name="T10" fmla="*/ 0 w 7"/>
                  <a:gd name="T11" fmla="*/ 6 h 6"/>
                  <a:gd name="T12" fmla="*/ 0 w 7"/>
                  <a:gd name="T13" fmla="*/ 2 h 6"/>
                  <a:gd name="T14" fmla="*/ 0 w 7"/>
                  <a:gd name="T15" fmla="*/ 0 h 6"/>
                  <a:gd name="T16" fmla="*/ 2 w 7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6"/>
                  <a:gd name="T29" fmla="*/ 7 w 7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6">
                    <a:moveTo>
                      <a:pt x="2" y="0"/>
                    </a:moveTo>
                    <a:lnTo>
                      <a:pt x="6" y="0"/>
                    </a:lnTo>
                    <a:lnTo>
                      <a:pt x="7" y="2"/>
                    </a:lnTo>
                    <a:lnTo>
                      <a:pt x="6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06" name="Freeform 310"/>
              <p:cNvSpPr>
                <a:spLocks/>
              </p:cNvSpPr>
              <p:nvPr/>
            </p:nvSpPr>
            <p:spPr bwMode="auto">
              <a:xfrm>
                <a:off x="2709" y="2870"/>
                <a:ext cx="7" cy="6"/>
              </a:xfrm>
              <a:custGeom>
                <a:avLst/>
                <a:gdLst>
                  <a:gd name="T0" fmla="*/ 4 w 7"/>
                  <a:gd name="T1" fmla="*/ 0 h 6"/>
                  <a:gd name="T2" fmla="*/ 7 w 7"/>
                  <a:gd name="T3" fmla="*/ 0 h 6"/>
                  <a:gd name="T4" fmla="*/ 7 w 7"/>
                  <a:gd name="T5" fmla="*/ 2 h 6"/>
                  <a:gd name="T6" fmla="*/ 7 w 7"/>
                  <a:gd name="T7" fmla="*/ 4 h 6"/>
                  <a:gd name="T8" fmla="*/ 4 w 7"/>
                  <a:gd name="T9" fmla="*/ 6 h 6"/>
                  <a:gd name="T10" fmla="*/ 2 w 7"/>
                  <a:gd name="T11" fmla="*/ 4 h 6"/>
                  <a:gd name="T12" fmla="*/ 0 w 7"/>
                  <a:gd name="T13" fmla="*/ 2 h 6"/>
                  <a:gd name="T14" fmla="*/ 2 w 7"/>
                  <a:gd name="T15" fmla="*/ 0 h 6"/>
                  <a:gd name="T16" fmla="*/ 4 w 7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6"/>
                  <a:gd name="T29" fmla="*/ 7 w 7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6">
                    <a:moveTo>
                      <a:pt x="4" y="0"/>
                    </a:moveTo>
                    <a:lnTo>
                      <a:pt x="7" y="0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07" name="Freeform 311"/>
              <p:cNvSpPr>
                <a:spLocks/>
              </p:cNvSpPr>
              <p:nvPr/>
            </p:nvSpPr>
            <p:spPr bwMode="auto">
              <a:xfrm>
                <a:off x="2837" y="2841"/>
                <a:ext cx="33" cy="33"/>
              </a:xfrm>
              <a:custGeom>
                <a:avLst/>
                <a:gdLst>
                  <a:gd name="T0" fmla="*/ 27 w 33"/>
                  <a:gd name="T1" fmla="*/ 33 h 33"/>
                  <a:gd name="T2" fmla="*/ 25 w 33"/>
                  <a:gd name="T3" fmla="*/ 27 h 33"/>
                  <a:gd name="T4" fmla="*/ 29 w 33"/>
                  <a:gd name="T5" fmla="*/ 22 h 33"/>
                  <a:gd name="T6" fmla="*/ 31 w 33"/>
                  <a:gd name="T7" fmla="*/ 16 h 33"/>
                  <a:gd name="T8" fmla="*/ 29 w 33"/>
                  <a:gd name="T9" fmla="*/ 12 h 33"/>
                  <a:gd name="T10" fmla="*/ 25 w 33"/>
                  <a:gd name="T11" fmla="*/ 8 h 33"/>
                  <a:gd name="T12" fmla="*/ 19 w 33"/>
                  <a:gd name="T13" fmla="*/ 4 h 33"/>
                  <a:gd name="T14" fmla="*/ 14 w 33"/>
                  <a:gd name="T15" fmla="*/ 2 h 33"/>
                  <a:gd name="T16" fmla="*/ 8 w 33"/>
                  <a:gd name="T17" fmla="*/ 2 h 33"/>
                  <a:gd name="T18" fmla="*/ 0 w 33"/>
                  <a:gd name="T19" fmla="*/ 2 h 33"/>
                  <a:gd name="T20" fmla="*/ 0 w 33"/>
                  <a:gd name="T21" fmla="*/ 0 h 33"/>
                  <a:gd name="T22" fmla="*/ 14 w 33"/>
                  <a:gd name="T23" fmla="*/ 0 h 33"/>
                  <a:gd name="T24" fmla="*/ 27 w 33"/>
                  <a:gd name="T25" fmla="*/ 4 h 33"/>
                  <a:gd name="T26" fmla="*/ 31 w 33"/>
                  <a:gd name="T27" fmla="*/ 8 h 33"/>
                  <a:gd name="T28" fmla="*/ 33 w 33"/>
                  <a:gd name="T29" fmla="*/ 14 h 33"/>
                  <a:gd name="T30" fmla="*/ 31 w 33"/>
                  <a:gd name="T31" fmla="*/ 20 h 33"/>
                  <a:gd name="T32" fmla="*/ 27 w 33"/>
                  <a:gd name="T33" fmla="*/ 27 h 33"/>
                  <a:gd name="T34" fmla="*/ 29 w 33"/>
                  <a:gd name="T35" fmla="*/ 33 h 33"/>
                  <a:gd name="T36" fmla="*/ 27 w 33"/>
                  <a:gd name="T37" fmla="*/ 33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3"/>
                  <a:gd name="T58" fmla="*/ 0 h 33"/>
                  <a:gd name="T59" fmla="*/ 33 w 33"/>
                  <a:gd name="T60" fmla="*/ 33 h 3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3" h="33">
                    <a:moveTo>
                      <a:pt x="27" y="33"/>
                    </a:moveTo>
                    <a:lnTo>
                      <a:pt x="25" y="27"/>
                    </a:lnTo>
                    <a:lnTo>
                      <a:pt x="29" y="22"/>
                    </a:lnTo>
                    <a:lnTo>
                      <a:pt x="31" y="16"/>
                    </a:lnTo>
                    <a:lnTo>
                      <a:pt x="29" y="12"/>
                    </a:lnTo>
                    <a:lnTo>
                      <a:pt x="25" y="8"/>
                    </a:lnTo>
                    <a:lnTo>
                      <a:pt x="19" y="4"/>
                    </a:lnTo>
                    <a:lnTo>
                      <a:pt x="14" y="2"/>
                    </a:lnTo>
                    <a:lnTo>
                      <a:pt x="8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7" y="4"/>
                    </a:lnTo>
                    <a:lnTo>
                      <a:pt x="31" y="8"/>
                    </a:lnTo>
                    <a:lnTo>
                      <a:pt x="33" y="14"/>
                    </a:lnTo>
                    <a:lnTo>
                      <a:pt x="31" y="20"/>
                    </a:lnTo>
                    <a:lnTo>
                      <a:pt x="27" y="27"/>
                    </a:lnTo>
                    <a:lnTo>
                      <a:pt x="29" y="33"/>
                    </a:lnTo>
                    <a:lnTo>
                      <a:pt x="27" y="33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08" name="Freeform 312"/>
              <p:cNvSpPr>
                <a:spLocks/>
              </p:cNvSpPr>
              <p:nvPr/>
            </p:nvSpPr>
            <p:spPr bwMode="auto">
              <a:xfrm>
                <a:off x="2801" y="2832"/>
                <a:ext cx="31" cy="34"/>
              </a:xfrm>
              <a:custGeom>
                <a:avLst/>
                <a:gdLst>
                  <a:gd name="T0" fmla="*/ 27 w 31"/>
                  <a:gd name="T1" fmla="*/ 34 h 34"/>
                  <a:gd name="T2" fmla="*/ 23 w 31"/>
                  <a:gd name="T3" fmla="*/ 25 h 34"/>
                  <a:gd name="T4" fmla="*/ 27 w 31"/>
                  <a:gd name="T5" fmla="*/ 19 h 34"/>
                  <a:gd name="T6" fmla="*/ 27 w 31"/>
                  <a:gd name="T7" fmla="*/ 13 h 34"/>
                  <a:gd name="T8" fmla="*/ 25 w 31"/>
                  <a:gd name="T9" fmla="*/ 9 h 34"/>
                  <a:gd name="T10" fmla="*/ 21 w 31"/>
                  <a:gd name="T11" fmla="*/ 6 h 34"/>
                  <a:gd name="T12" fmla="*/ 15 w 31"/>
                  <a:gd name="T13" fmla="*/ 4 h 34"/>
                  <a:gd name="T14" fmla="*/ 9 w 31"/>
                  <a:gd name="T15" fmla="*/ 4 h 34"/>
                  <a:gd name="T16" fmla="*/ 4 w 31"/>
                  <a:gd name="T17" fmla="*/ 4 h 34"/>
                  <a:gd name="T18" fmla="*/ 0 w 31"/>
                  <a:gd name="T19" fmla="*/ 6 h 34"/>
                  <a:gd name="T20" fmla="*/ 0 w 31"/>
                  <a:gd name="T21" fmla="*/ 4 h 34"/>
                  <a:gd name="T22" fmla="*/ 6 w 31"/>
                  <a:gd name="T23" fmla="*/ 2 h 34"/>
                  <a:gd name="T24" fmla="*/ 11 w 31"/>
                  <a:gd name="T25" fmla="*/ 0 h 34"/>
                  <a:gd name="T26" fmla="*/ 17 w 31"/>
                  <a:gd name="T27" fmla="*/ 2 h 34"/>
                  <a:gd name="T28" fmla="*/ 23 w 31"/>
                  <a:gd name="T29" fmla="*/ 4 h 34"/>
                  <a:gd name="T30" fmla="*/ 29 w 31"/>
                  <a:gd name="T31" fmla="*/ 9 h 34"/>
                  <a:gd name="T32" fmla="*/ 31 w 31"/>
                  <a:gd name="T33" fmla="*/ 13 h 34"/>
                  <a:gd name="T34" fmla="*/ 31 w 31"/>
                  <a:gd name="T35" fmla="*/ 19 h 34"/>
                  <a:gd name="T36" fmla="*/ 25 w 31"/>
                  <a:gd name="T37" fmla="*/ 27 h 34"/>
                  <a:gd name="T38" fmla="*/ 29 w 31"/>
                  <a:gd name="T39" fmla="*/ 31 h 34"/>
                  <a:gd name="T40" fmla="*/ 27 w 31"/>
                  <a:gd name="T41" fmla="*/ 34 h 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1"/>
                  <a:gd name="T64" fmla="*/ 0 h 34"/>
                  <a:gd name="T65" fmla="*/ 31 w 31"/>
                  <a:gd name="T66" fmla="*/ 34 h 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1" h="34">
                    <a:moveTo>
                      <a:pt x="27" y="34"/>
                    </a:moveTo>
                    <a:lnTo>
                      <a:pt x="23" y="25"/>
                    </a:lnTo>
                    <a:lnTo>
                      <a:pt x="27" y="19"/>
                    </a:lnTo>
                    <a:lnTo>
                      <a:pt x="27" y="13"/>
                    </a:lnTo>
                    <a:lnTo>
                      <a:pt x="25" y="9"/>
                    </a:lnTo>
                    <a:lnTo>
                      <a:pt x="21" y="6"/>
                    </a:lnTo>
                    <a:lnTo>
                      <a:pt x="15" y="4"/>
                    </a:lnTo>
                    <a:lnTo>
                      <a:pt x="9" y="4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7" y="2"/>
                    </a:lnTo>
                    <a:lnTo>
                      <a:pt x="23" y="4"/>
                    </a:lnTo>
                    <a:lnTo>
                      <a:pt x="29" y="9"/>
                    </a:lnTo>
                    <a:lnTo>
                      <a:pt x="31" y="13"/>
                    </a:lnTo>
                    <a:lnTo>
                      <a:pt x="31" y="19"/>
                    </a:lnTo>
                    <a:lnTo>
                      <a:pt x="25" y="27"/>
                    </a:lnTo>
                    <a:lnTo>
                      <a:pt x="29" y="31"/>
                    </a:lnTo>
                    <a:lnTo>
                      <a:pt x="27" y="34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09" name="Freeform 313"/>
              <p:cNvSpPr>
                <a:spLocks/>
              </p:cNvSpPr>
              <p:nvPr/>
            </p:nvSpPr>
            <p:spPr bwMode="auto">
              <a:xfrm>
                <a:off x="2795" y="2836"/>
                <a:ext cx="8" cy="27"/>
              </a:xfrm>
              <a:custGeom>
                <a:avLst/>
                <a:gdLst>
                  <a:gd name="T0" fmla="*/ 6 w 8"/>
                  <a:gd name="T1" fmla="*/ 2 h 27"/>
                  <a:gd name="T2" fmla="*/ 4 w 8"/>
                  <a:gd name="T3" fmla="*/ 7 h 27"/>
                  <a:gd name="T4" fmla="*/ 4 w 8"/>
                  <a:gd name="T5" fmla="*/ 13 h 27"/>
                  <a:gd name="T6" fmla="*/ 4 w 8"/>
                  <a:gd name="T7" fmla="*/ 17 h 27"/>
                  <a:gd name="T8" fmla="*/ 8 w 8"/>
                  <a:gd name="T9" fmla="*/ 23 h 27"/>
                  <a:gd name="T10" fmla="*/ 0 w 8"/>
                  <a:gd name="T11" fmla="*/ 27 h 27"/>
                  <a:gd name="T12" fmla="*/ 0 w 8"/>
                  <a:gd name="T13" fmla="*/ 27 h 27"/>
                  <a:gd name="T14" fmla="*/ 4 w 8"/>
                  <a:gd name="T15" fmla="*/ 23 h 27"/>
                  <a:gd name="T16" fmla="*/ 2 w 8"/>
                  <a:gd name="T17" fmla="*/ 17 h 27"/>
                  <a:gd name="T18" fmla="*/ 2 w 8"/>
                  <a:gd name="T19" fmla="*/ 11 h 27"/>
                  <a:gd name="T20" fmla="*/ 4 w 8"/>
                  <a:gd name="T21" fmla="*/ 5 h 27"/>
                  <a:gd name="T22" fmla="*/ 6 w 8"/>
                  <a:gd name="T23" fmla="*/ 0 h 27"/>
                  <a:gd name="T24" fmla="*/ 6 w 8"/>
                  <a:gd name="T25" fmla="*/ 2 h 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27"/>
                  <a:gd name="T41" fmla="*/ 8 w 8"/>
                  <a:gd name="T42" fmla="*/ 27 h 2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27">
                    <a:moveTo>
                      <a:pt x="6" y="2"/>
                    </a:moveTo>
                    <a:lnTo>
                      <a:pt x="4" y="7"/>
                    </a:lnTo>
                    <a:lnTo>
                      <a:pt x="4" y="13"/>
                    </a:lnTo>
                    <a:lnTo>
                      <a:pt x="4" y="17"/>
                    </a:lnTo>
                    <a:lnTo>
                      <a:pt x="8" y="23"/>
                    </a:lnTo>
                    <a:lnTo>
                      <a:pt x="0" y="27"/>
                    </a:lnTo>
                    <a:lnTo>
                      <a:pt x="4" y="23"/>
                    </a:lnTo>
                    <a:lnTo>
                      <a:pt x="2" y="17"/>
                    </a:lnTo>
                    <a:lnTo>
                      <a:pt x="2" y="11"/>
                    </a:lnTo>
                    <a:lnTo>
                      <a:pt x="4" y="5"/>
                    </a:lnTo>
                    <a:lnTo>
                      <a:pt x="6" y="0"/>
                    </a:lnTo>
                    <a:lnTo>
                      <a:pt x="6" y="2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10" name="Freeform 314"/>
              <p:cNvSpPr>
                <a:spLocks/>
              </p:cNvSpPr>
              <p:nvPr/>
            </p:nvSpPr>
            <p:spPr bwMode="auto">
              <a:xfrm>
                <a:off x="2782" y="2836"/>
                <a:ext cx="7" cy="27"/>
              </a:xfrm>
              <a:custGeom>
                <a:avLst/>
                <a:gdLst>
                  <a:gd name="T0" fmla="*/ 2 w 7"/>
                  <a:gd name="T1" fmla="*/ 2 h 27"/>
                  <a:gd name="T2" fmla="*/ 3 w 7"/>
                  <a:gd name="T3" fmla="*/ 7 h 27"/>
                  <a:gd name="T4" fmla="*/ 3 w 7"/>
                  <a:gd name="T5" fmla="*/ 13 h 27"/>
                  <a:gd name="T6" fmla="*/ 3 w 7"/>
                  <a:gd name="T7" fmla="*/ 17 h 27"/>
                  <a:gd name="T8" fmla="*/ 0 w 7"/>
                  <a:gd name="T9" fmla="*/ 23 h 27"/>
                  <a:gd name="T10" fmla="*/ 7 w 7"/>
                  <a:gd name="T11" fmla="*/ 27 h 27"/>
                  <a:gd name="T12" fmla="*/ 7 w 7"/>
                  <a:gd name="T13" fmla="*/ 27 h 27"/>
                  <a:gd name="T14" fmla="*/ 3 w 7"/>
                  <a:gd name="T15" fmla="*/ 23 h 27"/>
                  <a:gd name="T16" fmla="*/ 5 w 7"/>
                  <a:gd name="T17" fmla="*/ 17 h 27"/>
                  <a:gd name="T18" fmla="*/ 5 w 7"/>
                  <a:gd name="T19" fmla="*/ 11 h 27"/>
                  <a:gd name="T20" fmla="*/ 3 w 7"/>
                  <a:gd name="T21" fmla="*/ 5 h 27"/>
                  <a:gd name="T22" fmla="*/ 2 w 7"/>
                  <a:gd name="T23" fmla="*/ 0 h 27"/>
                  <a:gd name="T24" fmla="*/ 2 w 7"/>
                  <a:gd name="T25" fmla="*/ 2 h 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27"/>
                  <a:gd name="T41" fmla="*/ 7 w 7"/>
                  <a:gd name="T42" fmla="*/ 27 h 2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27">
                    <a:moveTo>
                      <a:pt x="2" y="2"/>
                    </a:moveTo>
                    <a:lnTo>
                      <a:pt x="3" y="7"/>
                    </a:lnTo>
                    <a:lnTo>
                      <a:pt x="3" y="13"/>
                    </a:lnTo>
                    <a:lnTo>
                      <a:pt x="3" y="17"/>
                    </a:lnTo>
                    <a:lnTo>
                      <a:pt x="0" y="23"/>
                    </a:lnTo>
                    <a:lnTo>
                      <a:pt x="7" y="27"/>
                    </a:lnTo>
                    <a:lnTo>
                      <a:pt x="3" y="23"/>
                    </a:lnTo>
                    <a:lnTo>
                      <a:pt x="5" y="17"/>
                    </a:lnTo>
                    <a:lnTo>
                      <a:pt x="5" y="11"/>
                    </a:lnTo>
                    <a:lnTo>
                      <a:pt x="3" y="5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11" name="Freeform 315"/>
              <p:cNvSpPr>
                <a:spLocks/>
              </p:cNvSpPr>
              <p:nvPr/>
            </p:nvSpPr>
            <p:spPr bwMode="auto">
              <a:xfrm>
                <a:off x="2753" y="2832"/>
                <a:ext cx="31" cy="34"/>
              </a:xfrm>
              <a:custGeom>
                <a:avLst/>
                <a:gdLst>
                  <a:gd name="T0" fmla="*/ 4 w 31"/>
                  <a:gd name="T1" fmla="*/ 34 h 34"/>
                  <a:gd name="T2" fmla="*/ 8 w 31"/>
                  <a:gd name="T3" fmla="*/ 25 h 34"/>
                  <a:gd name="T4" fmla="*/ 4 w 31"/>
                  <a:gd name="T5" fmla="*/ 19 h 34"/>
                  <a:gd name="T6" fmla="*/ 4 w 31"/>
                  <a:gd name="T7" fmla="*/ 13 h 34"/>
                  <a:gd name="T8" fmla="*/ 6 w 31"/>
                  <a:gd name="T9" fmla="*/ 9 h 34"/>
                  <a:gd name="T10" fmla="*/ 9 w 31"/>
                  <a:gd name="T11" fmla="*/ 6 h 34"/>
                  <a:gd name="T12" fmla="*/ 15 w 31"/>
                  <a:gd name="T13" fmla="*/ 4 h 34"/>
                  <a:gd name="T14" fmla="*/ 21 w 31"/>
                  <a:gd name="T15" fmla="*/ 4 h 34"/>
                  <a:gd name="T16" fmla="*/ 27 w 31"/>
                  <a:gd name="T17" fmla="*/ 4 h 34"/>
                  <a:gd name="T18" fmla="*/ 31 w 31"/>
                  <a:gd name="T19" fmla="*/ 6 h 34"/>
                  <a:gd name="T20" fmla="*/ 31 w 31"/>
                  <a:gd name="T21" fmla="*/ 4 h 34"/>
                  <a:gd name="T22" fmla="*/ 25 w 31"/>
                  <a:gd name="T23" fmla="*/ 2 h 34"/>
                  <a:gd name="T24" fmla="*/ 19 w 31"/>
                  <a:gd name="T25" fmla="*/ 0 h 34"/>
                  <a:gd name="T26" fmla="*/ 13 w 31"/>
                  <a:gd name="T27" fmla="*/ 2 h 34"/>
                  <a:gd name="T28" fmla="*/ 8 w 31"/>
                  <a:gd name="T29" fmla="*/ 4 h 34"/>
                  <a:gd name="T30" fmla="*/ 2 w 31"/>
                  <a:gd name="T31" fmla="*/ 9 h 34"/>
                  <a:gd name="T32" fmla="*/ 0 w 31"/>
                  <a:gd name="T33" fmla="*/ 13 h 34"/>
                  <a:gd name="T34" fmla="*/ 0 w 31"/>
                  <a:gd name="T35" fmla="*/ 19 h 34"/>
                  <a:gd name="T36" fmla="*/ 4 w 31"/>
                  <a:gd name="T37" fmla="*/ 27 h 34"/>
                  <a:gd name="T38" fmla="*/ 2 w 31"/>
                  <a:gd name="T39" fmla="*/ 31 h 34"/>
                  <a:gd name="T40" fmla="*/ 4 w 31"/>
                  <a:gd name="T41" fmla="*/ 34 h 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1"/>
                  <a:gd name="T64" fmla="*/ 0 h 34"/>
                  <a:gd name="T65" fmla="*/ 31 w 31"/>
                  <a:gd name="T66" fmla="*/ 34 h 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1" h="34">
                    <a:moveTo>
                      <a:pt x="4" y="34"/>
                    </a:moveTo>
                    <a:lnTo>
                      <a:pt x="8" y="25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9" y="6"/>
                    </a:lnTo>
                    <a:lnTo>
                      <a:pt x="15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25" y="2"/>
                    </a:lnTo>
                    <a:lnTo>
                      <a:pt x="19" y="0"/>
                    </a:lnTo>
                    <a:lnTo>
                      <a:pt x="13" y="2"/>
                    </a:lnTo>
                    <a:lnTo>
                      <a:pt x="8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7"/>
                    </a:lnTo>
                    <a:lnTo>
                      <a:pt x="2" y="31"/>
                    </a:lnTo>
                    <a:lnTo>
                      <a:pt x="4" y="34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12" name="Freeform 316"/>
              <p:cNvSpPr>
                <a:spLocks/>
              </p:cNvSpPr>
              <p:nvPr/>
            </p:nvSpPr>
            <p:spPr bwMode="auto">
              <a:xfrm>
                <a:off x="2714" y="2841"/>
                <a:ext cx="33" cy="33"/>
              </a:xfrm>
              <a:custGeom>
                <a:avLst/>
                <a:gdLst>
                  <a:gd name="T0" fmla="*/ 6 w 33"/>
                  <a:gd name="T1" fmla="*/ 33 h 33"/>
                  <a:gd name="T2" fmla="*/ 8 w 33"/>
                  <a:gd name="T3" fmla="*/ 27 h 33"/>
                  <a:gd name="T4" fmla="*/ 4 w 33"/>
                  <a:gd name="T5" fmla="*/ 22 h 33"/>
                  <a:gd name="T6" fmla="*/ 2 w 33"/>
                  <a:gd name="T7" fmla="*/ 16 h 33"/>
                  <a:gd name="T8" fmla="*/ 4 w 33"/>
                  <a:gd name="T9" fmla="*/ 12 h 33"/>
                  <a:gd name="T10" fmla="*/ 8 w 33"/>
                  <a:gd name="T11" fmla="*/ 8 h 33"/>
                  <a:gd name="T12" fmla="*/ 14 w 33"/>
                  <a:gd name="T13" fmla="*/ 4 h 33"/>
                  <a:gd name="T14" fmla="*/ 20 w 33"/>
                  <a:gd name="T15" fmla="*/ 2 h 33"/>
                  <a:gd name="T16" fmla="*/ 25 w 33"/>
                  <a:gd name="T17" fmla="*/ 2 h 33"/>
                  <a:gd name="T18" fmla="*/ 31 w 33"/>
                  <a:gd name="T19" fmla="*/ 2 h 33"/>
                  <a:gd name="T20" fmla="*/ 33 w 33"/>
                  <a:gd name="T21" fmla="*/ 0 h 33"/>
                  <a:gd name="T22" fmla="*/ 20 w 33"/>
                  <a:gd name="T23" fmla="*/ 0 h 33"/>
                  <a:gd name="T24" fmla="*/ 6 w 33"/>
                  <a:gd name="T25" fmla="*/ 4 h 33"/>
                  <a:gd name="T26" fmla="*/ 2 w 33"/>
                  <a:gd name="T27" fmla="*/ 8 h 33"/>
                  <a:gd name="T28" fmla="*/ 0 w 33"/>
                  <a:gd name="T29" fmla="*/ 14 h 33"/>
                  <a:gd name="T30" fmla="*/ 2 w 33"/>
                  <a:gd name="T31" fmla="*/ 20 h 33"/>
                  <a:gd name="T32" fmla="*/ 6 w 33"/>
                  <a:gd name="T33" fmla="*/ 27 h 33"/>
                  <a:gd name="T34" fmla="*/ 4 w 33"/>
                  <a:gd name="T35" fmla="*/ 33 h 33"/>
                  <a:gd name="T36" fmla="*/ 6 w 33"/>
                  <a:gd name="T37" fmla="*/ 33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3"/>
                  <a:gd name="T58" fmla="*/ 0 h 33"/>
                  <a:gd name="T59" fmla="*/ 33 w 33"/>
                  <a:gd name="T60" fmla="*/ 33 h 3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3" h="33">
                    <a:moveTo>
                      <a:pt x="6" y="33"/>
                    </a:moveTo>
                    <a:lnTo>
                      <a:pt x="8" y="27"/>
                    </a:lnTo>
                    <a:lnTo>
                      <a:pt x="4" y="22"/>
                    </a:lnTo>
                    <a:lnTo>
                      <a:pt x="2" y="16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0" y="2"/>
                    </a:lnTo>
                    <a:lnTo>
                      <a:pt x="25" y="2"/>
                    </a:lnTo>
                    <a:lnTo>
                      <a:pt x="31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6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20"/>
                    </a:lnTo>
                    <a:lnTo>
                      <a:pt x="6" y="27"/>
                    </a:lnTo>
                    <a:lnTo>
                      <a:pt x="4" y="33"/>
                    </a:lnTo>
                    <a:lnTo>
                      <a:pt x="6" y="33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13" name="Freeform 317"/>
              <p:cNvSpPr>
                <a:spLocks/>
              </p:cNvSpPr>
              <p:nvPr/>
            </p:nvSpPr>
            <p:spPr bwMode="auto">
              <a:xfrm>
                <a:off x="2787" y="2817"/>
                <a:ext cx="12" cy="17"/>
              </a:xfrm>
              <a:custGeom>
                <a:avLst/>
                <a:gdLst>
                  <a:gd name="T0" fmla="*/ 6 w 12"/>
                  <a:gd name="T1" fmla="*/ 0 h 17"/>
                  <a:gd name="T2" fmla="*/ 12 w 12"/>
                  <a:gd name="T3" fmla="*/ 3 h 17"/>
                  <a:gd name="T4" fmla="*/ 12 w 12"/>
                  <a:gd name="T5" fmla="*/ 9 h 17"/>
                  <a:gd name="T6" fmla="*/ 10 w 12"/>
                  <a:gd name="T7" fmla="*/ 13 h 17"/>
                  <a:gd name="T8" fmla="*/ 6 w 12"/>
                  <a:gd name="T9" fmla="*/ 17 h 17"/>
                  <a:gd name="T10" fmla="*/ 2 w 12"/>
                  <a:gd name="T11" fmla="*/ 13 h 17"/>
                  <a:gd name="T12" fmla="*/ 0 w 12"/>
                  <a:gd name="T13" fmla="*/ 7 h 17"/>
                  <a:gd name="T14" fmla="*/ 2 w 12"/>
                  <a:gd name="T15" fmla="*/ 3 h 17"/>
                  <a:gd name="T16" fmla="*/ 6 w 12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17"/>
                  <a:gd name="T29" fmla="*/ 12 w 12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17">
                    <a:moveTo>
                      <a:pt x="6" y="0"/>
                    </a:moveTo>
                    <a:lnTo>
                      <a:pt x="12" y="3"/>
                    </a:lnTo>
                    <a:lnTo>
                      <a:pt x="12" y="9"/>
                    </a:lnTo>
                    <a:lnTo>
                      <a:pt x="10" y="13"/>
                    </a:lnTo>
                    <a:lnTo>
                      <a:pt x="6" y="17"/>
                    </a:lnTo>
                    <a:lnTo>
                      <a:pt x="2" y="13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14" name="Freeform 318"/>
              <p:cNvSpPr>
                <a:spLocks/>
              </p:cNvSpPr>
              <p:nvPr/>
            </p:nvSpPr>
            <p:spPr bwMode="auto">
              <a:xfrm>
                <a:off x="2787" y="2807"/>
                <a:ext cx="12" cy="21"/>
              </a:xfrm>
              <a:custGeom>
                <a:avLst/>
                <a:gdLst>
                  <a:gd name="T0" fmla="*/ 6 w 12"/>
                  <a:gd name="T1" fmla="*/ 19 h 21"/>
                  <a:gd name="T2" fmla="*/ 6 w 12"/>
                  <a:gd name="T3" fmla="*/ 6 h 21"/>
                  <a:gd name="T4" fmla="*/ 10 w 12"/>
                  <a:gd name="T5" fmla="*/ 6 h 21"/>
                  <a:gd name="T6" fmla="*/ 10 w 12"/>
                  <a:gd name="T7" fmla="*/ 4 h 21"/>
                  <a:gd name="T8" fmla="*/ 6 w 12"/>
                  <a:gd name="T9" fmla="*/ 4 h 21"/>
                  <a:gd name="T10" fmla="*/ 6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2 w 12"/>
                  <a:gd name="T17" fmla="*/ 4 h 21"/>
                  <a:gd name="T18" fmla="*/ 2 w 12"/>
                  <a:gd name="T19" fmla="*/ 6 h 21"/>
                  <a:gd name="T20" fmla="*/ 4 w 12"/>
                  <a:gd name="T21" fmla="*/ 6 h 21"/>
                  <a:gd name="T22" fmla="*/ 4 w 12"/>
                  <a:gd name="T23" fmla="*/ 19 h 21"/>
                  <a:gd name="T24" fmla="*/ 0 w 12"/>
                  <a:gd name="T25" fmla="*/ 19 h 21"/>
                  <a:gd name="T26" fmla="*/ 0 w 12"/>
                  <a:gd name="T27" fmla="*/ 21 h 21"/>
                  <a:gd name="T28" fmla="*/ 12 w 12"/>
                  <a:gd name="T29" fmla="*/ 21 h 21"/>
                  <a:gd name="T30" fmla="*/ 12 w 12"/>
                  <a:gd name="T31" fmla="*/ 19 h 21"/>
                  <a:gd name="T32" fmla="*/ 6 w 12"/>
                  <a:gd name="T33" fmla="*/ 19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21"/>
                  <a:gd name="T53" fmla="*/ 12 w 12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21">
                    <a:moveTo>
                      <a:pt x="6" y="19"/>
                    </a:moveTo>
                    <a:lnTo>
                      <a:pt x="6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19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12" y="21"/>
                    </a:lnTo>
                    <a:lnTo>
                      <a:pt x="12" y="19"/>
                    </a:lnTo>
                    <a:lnTo>
                      <a:pt x="6" y="19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15" name="Freeform 319"/>
              <p:cNvSpPr>
                <a:spLocks noEditPoints="1"/>
              </p:cNvSpPr>
              <p:nvPr/>
            </p:nvSpPr>
            <p:spPr bwMode="auto">
              <a:xfrm>
                <a:off x="2713" y="2857"/>
                <a:ext cx="161" cy="32"/>
              </a:xfrm>
              <a:custGeom>
                <a:avLst/>
                <a:gdLst>
                  <a:gd name="T0" fmla="*/ 157 w 161"/>
                  <a:gd name="T1" fmla="*/ 23 h 32"/>
                  <a:gd name="T2" fmla="*/ 149 w 161"/>
                  <a:gd name="T3" fmla="*/ 23 h 32"/>
                  <a:gd name="T4" fmla="*/ 143 w 161"/>
                  <a:gd name="T5" fmla="*/ 27 h 32"/>
                  <a:gd name="T6" fmla="*/ 140 w 161"/>
                  <a:gd name="T7" fmla="*/ 27 h 32"/>
                  <a:gd name="T8" fmla="*/ 138 w 161"/>
                  <a:gd name="T9" fmla="*/ 29 h 32"/>
                  <a:gd name="T10" fmla="*/ 136 w 161"/>
                  <a:gd name="T11" fmla="*/ 29 h 32"/>
                  <a:gd name="T12" fmla="*/ 136 w 161"/>
                  <a:gd name="T13" fmla="*/ 32 h 32"/>
                  <a:gd name="T14" fmla="*/ 140 w 161"/>
                  <a:gd name="T15" fmla="*/ 32 h 32"/>
                  <a:gd name="T16" fmla="*/ 143 w 161"/>
                  <a:gd name="T17" fmla="*/ 31 h 32"/>
                  <a:gd name="T18" fmla="*/ 147 w 161"/>
                  <a:gd name="T19" fmla="*/ 27 h 32"/>
                  <a:gd name="T20" fmla="*/ 157 w 161"/>
                  <a:gd name="T21" fmla="*/ 27 h 32"/>
                  <a:gd name="T22" fmla="*/ 120 w 161"/>
                  <a:gd name="T23" fmla="*/ 29 h 32"/>
                  <a:gd name="T24" fmla="*/ 126 w 161"/>
                  <a:gd name="T25" fmla="*/ 25 h 32"/>
                  <a:gd name="T26" fmla="*/ 124 w 161"/>
                  <a:gd name="T27" fmla="*/ 19 h 32"/>
                  <a:gd name="T28" fmla="*/ 120 w 161"/>
                  <a:gd name="T29" fmla="*/ 13 h 32"/>
                  <a:gd name="T30" fmla="*/ 113 w 161"/>
                  <a:gd name="T31" fmla="*/ 9 h 32"/>
                  <a:gd name="T32" fmla="*/ 107 w 161"/>
                  <a:gd name="T33" fmla="*/ 11 h 32"/>
                  <a:gd name="T34" fmla="*/ 101 w 161"/>
                  <a:gd name="T35" fmla="*/ 17 h 32"/>
                  <a:gd name="T36" fmla="*/ 97 w 161"/>
                  <a:gd name="T37" fmla="*/ 21 h 32"/>
                  <a:gd name="T38" fmla="*/ 101 w 161"/>
                  <a:gd name="T39" fmla="*/ 27 h 32"/>
                  <a:gd name="T40" fmla="*/ 120 w 161"/>
                  <a:gd name="T41" fmla="*/ 29 h 32"/>
                  <a:gd name="T42" fmla="*/ 69 w 161"/>
                  <a:gd name="T43" fmla="*/ 25 h 32"/>
                  <a:gd name="T44" fmla="*/ 61 w 161"/>
                  <a:gd name="T45" fmla="*/ 17 h 32"/>
                  <a:gd name="T46" fmla="*/ 67 w 161"/>
                  <a:gd name="T47" fmla="*/ 11 h 32"/>
                  <a:gd name="T48" fmla="*/ 72 w 161"/>
                  <a:gd name="T49" fmla="*/ 4 h 32"/>
                  <a:gd name="T50" fmla="*/ 78 w 161"/>
                  <a:gd name="T51" fmla="*/ 0 h 32"/>
                  <a:gd name="T52" fmla="*/ 86 w 161"/>
                  <a:gd name="T53" fmla="*/ 4 h 32"/>
                  <a:gd name="T54" fmla="*/ 94 w 161"/>
                  <a:gd name="T55" fmla="*/ 13 h 32"/>
                  <a:gd name="T56" fmla="*/ 97 w 161"/>
                  <a:gd name="T57" fmla="*/ 19 h 32"/>
                  <a:gd name="T58" fmla="*/ 92 w 161"/>
                  <a:gd name="T59" fmla="*/ 25 h 32"/>
                  <a:gd name="T60" fmla="*/ 34 w 161"/>
                  <a:gd name="T61" fmla="*/ 27 h 32"/>
                  <a:gd name="T62" fmla="*/ 28 w 161"/>
                  <a:gd name="T63" fmla="*/ 23 h 32"/>
                  <a:gd name="T64" fmla="*/ 32 w 161"/>
                  <a:gd name="T65" fmla="*/ 17 h 32"/>
                  <a:gd name="T66" fmla="*/ 36 w 161"/>
                  <a:gd name="T67" fmla="*/ 11 h 32"/>
                  <a:gd name="T68" fmla="*/ 42 w 161"/>
                  <a:gd name="T69" fmla="*/ 7 h 32"/>
                  <a:gd name="T70" fmla="*/ 48 w 161"/>
                  <a:gd name="T71" fmla="*/ 9 h 32"/>
                  <a:gd name="T72" fmla="*/ 53 w 161"/>
                  <a:gd name="T73" fmla="*/ 15 h 32"/>
                  <a:gd name="T74" fmla="*/ 57 w 161"/>
                  <a:gd name="T75" fmla="*/ 19 h 32"/>
                  <a:gd name="T76" fmla="*/ 53 w 161"/>
                  <a:gd name="T77" fmla="*/ 25 h 32"/>
                  <a:gd name="T78" fmla="*/ 34 w 161"/>
                  <a:gd name="T79" fmla="*/ 27 h 32"/>
                  <a:gd name="T80" fmla="*/ 1 w 161"/>
                  <a:gd name="T81" fmla="*/ 21 h 32"/>
                  <a:gd name="T82" fmla="*/ 11 w 161"/>
                  <a:gd name="T83" fmla="*/ 19 h 32"/>
                  <a:gd name="T84" fmla="*/ 15 w 161"/>
                  <a:gd name="T85" fmla="*/ 25 h 32"/>
                  <a:gd name="T86" fmla="*/ 19 w 161"/>
                  <a:gd name="T87" fmla="*/ 25 h 32"/>
                  <a:gd name="T88" fmla="*/ 23 w 161"/>
                  <a:gd name="T89" fmla="*/ 25 h 32"/>
                  <a:gd name="T90" fmla="*/ 23 w 161"/>
                  <a:gd name="T91" fmla="*/ 27 h 32"/>
                  <a:gd name="T92" fmla="*/ 23 w 161"/>
                  <a:gd name="T93" fmla="*/ 31 h 32"/>
                  <a:gd name="T94" fmla="*/ 21 w 161"/>
                  <a:gd name="T95" fmla="*/ 31 h 32"/>
                  <a:gd name="T96" fmla="*/ 15 w 161"/>
                  <a:gd name="T97" fmla="*/ 27 h 32"/>
                  <a:gd name="T98" fmla="*/ 11 w 161"/>
                  <a:gd name="T99" fmla="*/ 25 h 32"/>
                  <a:gd name="T100" fmla="*/ 3 w 161"/>
                  <a:gd name="T101" fmla="*/ 23 h 3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1"/>
                  <a:gd name="T154" fmla="*/ 0 h 32"/>
                  <a:gd name="T155" fmla="*/ 161 w 161"/>
                  <a:gd name="T156" fmla="*/ 32 h 3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1" h="32">
                    <a:moveTo>
                      <a:pt x="161" y="27"/>
                    </a:moveTo>
                    <a:lnTo>
                      <a:pt x="157" y="23"/>
                    </a:lnTo>
                    <a:lnTo>
                      <a:pt x="153" y="21"/>
                    </a:lnTo>
                    <a:lnTo>
                      <a:pt x="149" y="23"/>
                    </a:lnTo>
                    <a:lnTo>
                      <a:pt x="145" y="25"/>
                    </a:lnTo>
                    <a:lnTo>
                      <a:pt x="143" y="27"/>
                    </a:lnTo>
                    <a:lnTo>
                      <a:pt x="140" y="25"/>
                    </a:lnTo>
                    <a:lnTo>
                      <a:pt x="140" y="27"/>
                    </a:lnTo>
                    <a:lnTo>
                      <a:pt x="140" y="29"/>
                    </a:lnTo>
                    <a:lnTo>
                      <a:pt x="138" y="29"/>
                    </a:lnTo>
                    <a:lnTo>
                      <a:pt x="134" y="29"/>
                    </a:lnTo>
                    <a:lnTo>
                      <a:pt x="136" y="29"/>
                    </a:lnTo>
                    <a:lnTo>
                      <a:pt x="138" y="31"/>
                    </a:lnTo>
                    <a:lnTo>
                      <a:pt x="136" y="32"/>
                    </a:lnTo>
                    <a:lnTo>
                      <a:pt x="134" y="32"/>
                    </a:lnTo>
                    <a:lnTo>
                      <a:pt x="140" y="32"/>
                    </a:lnTo>
                    <a:lnTo>
                      <a:pt x="143" y="32"/>
                    </a:lnTo>
                    <a:lnTo>
                      <a:pt x="143" y="31"/>
                    </a:lnTo>
                    <a:lnTo>
                      <a:pt x="145" y="29"/>
                    </a:lnTo>
                    <a:lnTo>
                      <a:pt x="147" y="27"/>
                    </a:lnTo>
                    <a:lnTo>
                      <a:pt x="151" y="27"/>
                    </a:lnTo>
                    <a:lnTo>
                      <a:pt x="157" y="27"/>
                    </a:lnTo>
                    <a:lnTo>
                      <a:pt x="161" y="27"/>
                    </a:lnTo>
                    <a:close/>
                    <a:moveTo>
                      <a:pt x="120" y="29"/>
                    </a:moveTo>
                    <a:lnTo>
                      <a:pt x="119" y="25"/>
                    </a:lnTo>
                    <a:lnTo>
                      <a:pt x="126" y="25"/>
                    </a:lnTo>
                    <a:lnTo>
                      <a:pt x="120" y="23"/>
                    </a:lnTo>
                    <a:lnTo>
                      <a:pt x="124" y="19"/>
                    </a:lnTo>
                    <a:lnTo>
                      <a:pt x="117" y="19"/>
                    </a:lnTo>
                    <a:lnTo>
                      <a:pt x="120" y="13"/>
                    </a:lnTo>
                    <a:lnTo>
                      <a:pt x="115" y="13"/>
                    </a:lnTo>
                    <a:lnTo>
                      <a:pt x="113" y="9"/>
                    </a:lnTo>
                    <a:lnTo>
                      <a:pt x="111" y="13"/>
                    </a:lnTo>
                    <a:lnTo>
                      <a:pt x="107" y="11"/>
                    </a:lnTo>
                    <a:lnTo>
                      <a:pt x="109" y="19"/>
                    </a:lnTo>
                    <a:lnTo>
                      <a:pt x="101" y="17"/>
                    </a:lnTo>
                    <a:lnTo>
                      <a:pt x="103" y="21"/>
                    </a:lnTo>
                    <a:lnTo>
                      <a:pt x="97" y="21"/>
                    </a:lnTo>
                    <a:lnTo>
                      <a:pt x="103" y="25"/>
                    </a:lnTo>
                    <a:lnTo>
                      <a:pt x="101" y="27"/>
                    </a:lnTo>
                    <a:lnTo>
                      <a:pt x="109" y="27"/>
                    </a:lnTo>
                    <a:lnTo>
                      <a:pt x="120" y="29"/>
                    </a:lnTo>
                    <a:close/>
                    <a:moveTo>
                      <a:pt x="80" y="23"/>
                    </a:moveTo>
                    <a:lnTo>
                      <a:pt x="69" y="25"/>
                    </a:lnTo>
                    <a:lnTo>
                      <a:pt x="71" y="21"/>
                    </a:lnTo>
                    <a:lnTo>
                      <a:pt x="61" y="17"/>
                    </a:lnTo>
                    <a:lnTo>
                      <a:pt x="71" y="15"/>
                    </a:lnTo>
                    <a:lnTo>
                      <a:pt x="67" y="11"/>
                    </a:lnTo>
                    <a:lnTo>
                      <a:pt x="76" y="15"/>
                    </a:lnTo>
                    <a:lnTo>
                      <a:pt x="72" y="4"/>
                    </a:lnTo>
                    <a:lnTo>
                      <a:pt x="76" y="7"/>
                    </a:lnTo>
                    <a:lnTo>
                      <a:pt x="78" y="0"/>
                    </a:lnTo>
                    <a:lnTo>
                      <a:pt x="82" y="7"/>
                    </a:lnTo>
                    <a:lnTo>
                      <a:pt x="86" y="4"/>
                    </a:lnTo>
                    <a:lnTo>
                      <a:pt x="84" y="15"/>
                    </a:lnTo>
                    <a:lnTo>
                      <a:pt x="94" y="13"/>
                    </a:lnTo>
                    <a:lnTo>
                      <a:pt x="88" y="17"/>
                    </a:lnTo>
                    <a:lnTo>
                      <a:pt x="97" y="19"/>
                    </a:lnTo>
                    <a:lnTo>
                      <a:pt x="90" y="21"/>
                    </a:lnTo>
                    <a:lnTo>
                      <a:pt x="92" y="25"/>
                    </a:lnTo>
                    <a:lnTo>
                      <a:pt x="80" y="23"/>
                    </a:lnTo>
                    <a:close/>
                    <a:moveTo>
                      <a:pt x="34" y="27"/>
                    </a:moveTo>
                    <a:lnTo>
                      <a:pt x="36" y="25"/>
                    </a:lnTo>
                    <a:lnTo>
                      <a:pt x="28" y="23"/>
                    </a:lnTo>
                    <a:lnTo>
                      <a:pt x="34" y="21"/>
                    </a:lnTo>
                    <a:lnTo>
                      <a:pt x="32" y="17"/>
                    </a:lnTo>
                    <a:lnTo>
                      <a:pt x="40" y="17"/>
                    </a:lnTo>
                    <a:lnTo>
                      <a:pt x="36" y="11"/>
                    </a:lnTo>
                    <a:lnTo>
                      <a:pt x="40" y="11"/>
                    </a:lnTo>
                    <a:lnTo>
                      <a:pt x="42" y="7"/>
                    </a:lnTo>
                    <a:lnTo>
                      <a:pt x="44" y="11"/>
                    </a:lnTo>
                    <a:lnTo>
                      <a:pt x="48" y="9"/>
                    </a:lnTo>
                    <a:lnTo>
                      <a:pt x="46" y="17"/>
                    </a:lnTo>
                    <a:lnTo>
                      <a:pt x="53" y="15"/>
                    </a:lnTo>
                    <a:lnTo>
                      <a:pt x="51" y="19"/>
                    </a:lnTo>
                    <a:lnTo>
                      <a:pt x="57" y="19"/>
                    </a:lnTo>
                    <a:lnTo>
                      <a:pt x="51" y="23"/>
                    </a:lnTo>
                    <a:lnTo>
                      <a:pt x="53" y="25"/>
                    </a:lnTo>
                    <a:lnTo>
                      <a:pt x="46" y="25"/>
                    </a:lnTo>
                    <a:lnTo>
                      <a:pt x="34" y="27"/>
                    </a:lnTo>
                    <a:close/>
                    <a:moveTo>
                      <a:pt x="0" y="23"/>
                    </a:moveTo>
                    <a:lnTo>
                      <a:pt x="1" y="21"/>
                    </a:lnTo>
                    <a:lnTo>
                      <a:pt x="7" y="19"/>
                    </a:lnTo>
                    <a:lnTo>
                      <a:pt x="11" y="19"/>
                    </a:lnTo>
                    <a:lnTo>
                      <a:pt x="13" y="23"/>
                    </a:lnTo>
                    <a:lnTo>
                      <a:pt x="15" y="25"/>
                    </a:lnTo>
                    <a:lnTo>
                      <a:pt x="19" y="23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3" y="25"/>
                    </a:lnTo>
                    <a:lnTo>
                      <a:pt x="24" y="25"/>
                    </a:lnTo>
                    <a:lnTo>
                      <a:pt x="23" y="27"/>
                    </a:lnTo>
                    <a:lnTo>
                      <a:pt x="23" y="29"/>
                    </a:lnTo>
                    <a:lnTo>
                      <a:pt x="23" y="31"/>
                    </a:lnTo>
                    <a:lnTo>
                      <a:pt x="24" y="31"/>
                    </a:lnTo>
                    <a:lnTo>
                      <a:pt x="21" y="31"/>
                    </a:lnTo>
                    <a:lnTo>
                      <a:pt x="17" y="31"/>
                    </a:lnTo>
                    <a:lnTo>
                      <a:pt x="15" y="27"/>
                    </a:lnTo>
                    <a:lnTo>
                      <a:pt x="13" y="25"/>
                    </a:lnTo>
                    <a:lnTo>
                      <a:pt x="11" y="25"/>
                    </a:lnTo>
                    <a:lnTo>
                      <a:pt x="9" y="23"/>
                    </a:lnTo>
                    <a:lnTo>
                      <a:pt x="3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16" name="Freeform 320"/>
              <p:cNvSpPr>
                <a:spLocks/>
              </p:cNvSpPr>
              <p:nvPr/>
            </p:nvSpPr>
            <p:spPr bwMode="auto">
              <a:xfrm>
                <a:off x="2847" y="2878"/>
                <a:ext cx="27" cy="11"/>
              </a:xfrm>
              <a:custGeom>
                <a:avLst/>
                <a:gdLst>
                  <a:gd name="T0" fmla="*/ 27 w 27"/>
                  <a:gd name="T1" fmla="*/ 6 h 11"/>
                  <a:gd name="T2" fmla="*/ 23 w 27"/>
                  <a:gd name="T3" fmla="*/ 2 h 11"/>
                  <a:gd name="T4" fmla="*/ 19 w 27"/>
                  <a:gd name="T5" fmla="*/ 0 h 11"/>
                  <a:gd name="T6" fmla="*/ 15 w 27"/>
                  <a:gd name="T7" fmla="*/ 2 h 11"/>
                  <a:gd name="T8" fmla="*/ 11 w 27"/>
                  <a:gd name="T9" fmla="*/ 4 h 11"/>
                  <a:gd name="T10" fmla="*/ 9 w 27"/>
                  <a:gd name="T11" fmla="*/ 6 h 11"/>
                  <a:gd name="T12" fmla="*/ 6 w 27"/>
                  <a:gd name="T13" fmla="*/ 4 h 11"/>
                  <a:gd name="T14" fmla="*/ 6 w 27"/>
                  <a:gd name="T15" fmla="*/ 6 h 11"/>
                  <a:gd name="T16" fmla="*/ 6 w 27"/>
                  <a:gd name="T17" fmla="*/ 8 h 11"/>
                  <a:gd name="T18" fmla="*/ 4 w 27"/>
                  <a:gd name="T19" fmla="*/ 8 h 11"/>
                  <a:gd name="T20" fmla="*/ 0 w 27"/>
                  <a:gd name="T21" fmla="*/ 8 h 11"/>
                  <a:gd name="T22" fmla="*/ 2 w 27"/>
                  <a:gd name="T23" fmla="*/ 8 h 11"/>
                  <a:gd name="T24" fmla="*/ 4 w 27"/>
                  <a:gd name="T25" fmla="*/ 10 h 11"/>
                  <a:gd name="T26" fmla="*/ 2 w 27"/>
                  <a:gd name="T27" fmla="*/ 11 h 11"/>
                  <a:gd name="T28" fmla="*/ 0 w 27"/>
                  <a:gd name="T29" fmla="*/ 11 h 11"/>
                  <a:gd name="T30" fmla="*/ 6 w 27"/>
                  <a:gd name="T31" fmla="*/ 11 h 11"/>
                  <a:gd name="T32" fmla="*/ 9 w 27"/>
                  <a:gd name="T33" fmla="*/ 11 h 11"/>
                  <a:gd name="T34" fmla="*/ 9 w 27"/>
                  <a:gd name="T35" fmla="*/ 10 h 11"/>
                  <a:gd name="T36" fmla="*/ 11 w 27"/>
                  <a:gd name="T37" fmla="*/ 8 h 11"/>
                  <a:gd name="T38" fmla="*/ 13 w 27"/>
                  <a:gd name="T39" fmla="*/ 6 h 11"/>
                  <a:gd name="T40" fmla="*/ 17 w 27"/>
                  <a:gd name="T41" fmla="*/ 6 h 11"/>
                  <a:gd name="T42" fmla="*/ 23 w 27"/>
                  <a:gd name="T43" fmla="*/ 6 h 11"/>
                  <a:gd name="T44" fmla="*/ 27 w 27"/>
                  <a:gd name="T45" fmla="*/ 6 h 1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7"/>
                  <a:gd name="T70" fmla="*/ 0 h 11"/>
                  <a:gd name="T71" fmla="*/ 27 w 27"/>
                  <a:gd name="T72" fmla="*/ 11 h 1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7" h="11">
                    <a:moveTo>
                      <a:pt x="27" y="6"/>
                    </a:moveTo>
                    <a:lnTo>
                      <a:pt x="23" y="2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9" y="6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6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7" y="6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17" name="Freeform 321"/>
              <p:cNvSpPr>
                <a:spLocks/>
              </p:cNvSpPr>
              <p:nvPr/>
            </p:nvSpPr>
            <p:spPr bwMode="auto">
              <a:xfrm>
                <a:off x="2810" y="2866"/>
                <a:ext cx="29" cy="20"/>
              </a:xfrm>
              <a:custGeom>
                <a:avLst/>
                <a:gdLst>
                  <a:gd name="T0" fmla="*/ 23 w 29"/>
                  <a:gd name="T1" fmla="*/ 20 h 20"/>
                  <a:gd name="T2" fmla="*/ 22 w 29"/>
                  <a:gd name="T3" fmla="*/ 16 h 20"/>
                  <a:gd name="T4" fmla="*/ 29 w 29"/>
                  <a:gd name="T5" fmla="*/ 16 h 20"/>
                  <a:gd name="T6" fmla="*/ 23 w 29"/>
                  <a:gd name="T7" fmla="*/ 14 h 20"/>
                  <a:gd name="T8" fmla="*/ 27 w 29"/>
                  <a:gd name="T9" fmla="*/ 10 h 20"/>
                  <a:gd name="T10" fmla="*/ 20 w 29"/>
                  <a:gd name="T11" fmla="*/ 10 h 20"/>
                  <a:gd name="T12" fmla="*/ 23 w 29"/>
                  <a:gd name="T13" fmla="*/ 4 h 20"/>
                  <a:gd name="T14" fmla="*/ 18 w 29"/>
                  <a:gd name="T15" fmla="*/ 4 h 20"/>
                  <a:gd name="T16" fmla="*/ 16 w 29"/>
                  <a:gd name="T17" fmla="*/ 0 h 20"/>
                  <a:gd name="T18" fmla="*/ 14 w 29"/>
                  <a:gd name="T19" fmla="*/ 4 h 20"/>
                  <a:gd name="T20" fmla="*/ 10 w 29"/>
                  <a:gd name="T21" fmla="*/ 2 h 20"/>
                  <a:gd name="T22" fmla="*/ 12 w 29"/>
                  <a:gd name="T23" fmla="*/ 10 h 20"/>
                  <a:gd name="T24" fmla="*/ 4 w 29"/>
                  <a:gd name="T25" fmla="*/ 8 h 20"/>
                  <a:gd name="T26" fmla="*/ 6 w 29"/>
                  <a:gd name="T27" fmla="*/ 12 h 20"/>
                  <a:gd name="T28" fmla="*/ 0 w 29"/>
                  <a:gd name="T29" fmla="*/ 12 h 20"/>
                  <a:gd name="T30" fmla="*/ 6 w 29"/>
                  <a:gd name="T31" fmla="*/ 16 h 20"/>
                  <a:gd name="T32" fmla="*/ 4 w 29"/>
                  <a:gd name="T33" fmla="*/ 18 h 20"/>
                  <a:gd name="T34" fmla="*/ 12 w 29"/>
                  <a:gd name="T35" fmla="*/ 18 h 20"/>
                  <a:gd name="T36" fmla="*/ 23 w 29"/>
                  <a:gd name="T37" fmla="*/ 20 h 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9"/>
                  <a:gd name="T58" fmla="*/ 0 h 20"/>
                  <a:gd name="T59" fmla="*/ 29 w 29"/>
                  <a:gd name="T60" fmla="*/ 20 h 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9" h="20">
                    <a:moveTo>
                      <a:pt x="23" y="20"/>
                    </a:moveTo>
                    <a:lnTo>
                      <a:pt x="22" y="16"/>
                    </a:lnTo>
                    <a:lnTo>
                      <a:pt x="29" y="16"/>
                    </a:lnTo>
                    <a:lnTo>
                      <a:pt x="23" y="14"/>
                    </a:lnTo>
                    <a:lnTo>
                      <a:pt x="27" y="10"/>
                    </a:lnTo>
                    <a:lnTo>
                      <a:pt x="20" y="10"/>
                    </a:lnTo>
                    <a:lnTo>
                      <a:pt x="23" y="4"/>
                    </a:lnTo>
                    <a:lnTo>
                      <a:pt x="18" y="4"/>
                    </a:lnTo>
                    <a:lnTo>
                      <a:pt x="16" y="0"/>
                    </a:lnTo>
                    <a:lnTo>
                      <a:pt x="14" y="4"/>
                    </a:lnTo>
                    <a:lnTo>
                      <a:pt x="10" y="2"/>
                    </a:lnTo>
                    <a:lnTo>
                      <a:pt x="12" y="10"/>
                    </a:lnTo>
                    <a:lnTo>
                      <a:pt x="4" y="8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16"/>
                    </a:lnTo>
                    <a:lnTo>
                      <a:pt x="4" y="18"/>
                    </a:lnTo>
                    <a:lnTo>
                      <a:pt x="12" y="18"/>
                    </a:lnTo>
                    <a:lnTo>
                      <a:pt x="23" y="2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18" name="Freeform 322"/>
              <p:cNvSpPr>
                <a:spLocks/>
              </p:cNvSpPr>
              <p:nvPr/>
            </p:nvSpPr>
            <p:spPr bwMode="auto">
              <a:xfrm>
                <a:off x="2774" y="2857"/>
                <a:ext cx="36" cy="25"/>
              </a:xfrm>
              <a:custGeom>
                <a:avLst/>
                <a:gdLst>
                  <a:gd name="T0" fmla="*/ 19 w 36"/>
                  <a:gd name="T1" fmla="*/ 23 h 25"/>
                  <a:gd name="T2" fmla="*/ 8 w 36"/>
                  <a:gd name="T3" fmla="*/ 25 h 25"/>
                  <a:gd name="T4" fmla="*/ 10 w 36"/>
                  <a:gd name="T5" fmla="*/ 21 h 25"/>
                  <a:gd name="T6" fmla="*/ 0 w 36"/>
                  <a:gd name="T7" fmla="*/ 17 h 25"/>
                  <a:gd name="T8" fmla="*/ 10 w 36"/>
                  <a:gd name="T9" fmla="*/ 15 h 25"/>
                  <a:gd name="T10" fmla="*/ 6 w 36"/>
                  <a:gd name="T11" fmla="*/ 11 h 25"/>
                  <a:gd name="T12" fmla="*/ 15 w 36"/>
                  <a:gd name="T13" fmla="*/ 15 h 25"/>
                  <a:gd name="T14" fmla="*/ 11 w 36"/>
                  <a:gd name="T15" fmla="*/ 4 h 25"/>
                  <a:gd name="T16" fmla="*/ 15 w 36"/>
                  <a:gd name="T17" fmla="*/ 7 h 25"/>
                  <a:gd name="T18" fmla="*/ 17 w 36"/>
                  <a:gd name="T19" fmla="*/ 0 h 25"/>
                  <a:gd name="T20" fmla="*/ 21 w 36"/>
                  <a:gd name="T21" fmla="*/ 7 h 25"/>
                  <a:gd name="T22" fmla="*/ 25 w 36"/>
                  <a:gd name="T23" fmla="*/ 4 h 25"/>
                  <a:gd name="T24" fmla="*/ 23 w 36"/>
                  <a:gd name="T25" fmla="*/ 15 h 25"/>
                  <a:gd name="T26" fmla="*/ 33 w 36"/>
                  <a:gd name="T27" fmla="*/ 13 h 25"/>
                  <a:gd name="T28" fmla="*/ 27 w 36"/>
                  <a:gd name="T29" fmla="*/ 17 h 25"/>
                  <a:gd name="T30" fmla="*/ 36 w 36"/>
                  <a:gd name="T31" fmla="*/ 19 h 25"/>
                  <a:gd name="T32" fmla="*/ 29 w 36"/>
                  <a:gd name="T33" fmla="*/ 21 h 25"/>
                  <a:gd name="T34" fmla="*/ 31 w 36"/>
                  <a:gd name="T35" fmla="*/ 25 h 25"/>
                  <a:gd name="T36" fmla="*/ 19 w 36"/>
                  <a:gd name="T37" fmla="*/ 23 h 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6"/>
                  <a:gd name="T58" fmla="*/ 0 h 25"/>
                  <a:gd name="T59" fmla="*/ 36 w 36"/>
                  <a:gd name="T60" fmla="*/ 25 h 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6" h="25">
                    <a:moveTo>
                      <a:pt x="19" y="23"/>
                    </a:moveTo>
                    <a:lnTo>
                      <a:pt x="8" y="25"/>
                    </a:lnTo>
                    <a:lnTo>
                      <a:pt x="10" y="21"/>
                    </a:lnTo>
                    <a:lnTo>
                      <a:pt x="0" y="17"/>
                    </a:lnTo>
                    <a:lnTo>
                      <a:pt x="10" y="15"/>
                    </a:lnTo>
                    <a:lnTo>
                      <a:pt x="6" y="11"/>
                    </a:lnTo>
                    <a:lnTo>
                      <a:pt x="15" y="15"/>
                    </a:lnTo>
                    <a:lnTo>
                      <a:pt x="11" y="4"/>
                    </a:lnTo>
                    <a:lnTo>
                      <a:pt x="15" y="7"/>
                    </a:lnTo>
                    <a:lnTo>
                      <a:pt x="17" y="0"/>
                    </a:lnTo>
                    <a:lnTo>
                      <a:pt x="21" y="7"/>
                    </a:lnTo>
                    <a:lnTo>
                      <a:pt x="25" y="4"/>
                    </a:lnTo>
                    <a:lnTo>
                      <a:pt x="23" y="15"/>
                    </a:lnTo>
                    <a:lnTo>
                      <a:pt x="33" y="13"/>
                    </a:lnTo>
                    <a:lnTo>
                      <a:pt x="27" y="17"/>
                    </a:lnTo>
                    <a:lnTo>
                      <a:pt x="36" y="19"/>
                    </a:lnTo>
                    <a:lnTo>
                      <a:pt x="29" y="21"/>
                    </a:lnTo>
                    <a:lnTo>
                      <a:pt x="31" y="25"/>
                    </a:lnTo>
                    <a:lnTo>
                      <a:pt x="19" y="23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19" name="Freeform 323"/>
              <p:cNvSpPr>
                <a:spLocks/>
              </p:cNvSpPr>
              <p:nvPr/>
            </p:nvSpPr>
            <p:spPr bwMode="auto">
              <a:xfrm>
                <a:off x="2741" y="2864"/>
                <a:ext cx="29" cy="20"/>
              </a:xfrm>
              <a:custGeom>
                <a:avLst/>
                <a:gdLst>
                  <a:gd name="T0" fmla="*/ 6 w 29"/>
                  <a:gd name="T1" fmla="*/ 20 h 20"/>
                  <a:gd name="T2" fmla="*/ 8 w 29"/>
                  <a:gd name="T3" fmla="*/ 18 h 20"/>
                  <a:gd name="T4" fmla="*/ 0 w 29"/>
                  <a:gd name="T5" fmla="*/ 16 h 20"/>
                  <a:gd name="T6" fmla="*/ 6 w 29"/>
                  <a:gd name="T7" fmla="*/ 14 h 20"/>
                  <a:gd name="T8" fmla="*/ 4 w 29"/>
                  <a:gd name="T9" fmla="*/ 10 h 20"/>
                  <a:gd name="T10" fmla="*/ 12 w 29"/>
                  <a:gd name="T11" fmla="*/ 10 h 20"/>
                  <a:gd name="T12" fmla="*/ 8 w 29"/>
                  <a:gd name="T13" fmla="*/ 4 h 20"/>
                  <a:gd name="T14" fmla="*/ 12 w 29"/>
                  <a:gd name="T15" fmla="*/ 4 h 20"/>
                  <a:gd name="T16" fmla="*/ 14 w 29"/>
                  <a:gd name="T17" fmla="*/ 0 h 20"/>
                  <a:gd name="T18" fmla="*/ 16 w 29"/>
                  <a:gd name="T19" fmla="*/ 4 h 20"/>
                  <a:gd name="T20" fmla="*/ 20 w 29"/>
                  <a:gd name="T21" fmla="*/ 2 h 20"/>
                  <a:gd name="T22" fmla="*/ 18 w 29"/>
                  <a:gd name="T23" fmla="*/ 10 h 20"/>
                  <a:gd name="T24" fmla="*/ 25 w 29"/>
                  <a:gd name="T25" fmla="*/ 8 h 20"/>
                  <a:gd name="T26" fmla="*/ 23 w 29"/>
                  <a:gd name="T27" fmla="*/ 12 h 20"/>
                  <a:gd name="T28" fmla="*/ 29 w 29"/>
                  <a:gd name="T29" fmla="*/ 12 h 20"/>
                  <a:gd name="T30" fmla="*/ 23 w 29"/>
                  <a:gd name="T31" fmla="*/ 16 h 20"/>
                  <a:gd name="T32" fmla="*/ 25 w 29"/>
                  <a:gd name="T33" fmla="*/ 18 h 20"/>
                  <a:gd name="T34" fmla="*/ 18 w 29"/>
                  <a:gd name="T35" fmla="*/ 18 h 20"/>
                  <a:gd name="T36" fmla="*/ 6 w 29"/>
                  <a:gd name="T37" fmla="*/ 20 h 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9"/>
                  <a:gd name="T58" fmla="*/ 0 h 20"/>
                  <a:gd name="T59" fmla="*/ 29 w 29"/>
                  <a:gd name="T60" fmla="*/ 20 h 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9" h="20">
                    <a:moveTo>
                      <a:pt x="6" y="20"/>
                    </a:moveTo>
                    <a:lnTo>
                      <a:pt x="8" y="18"/>
                    </a:lnTo>
                    <a:lnTo>
                      <a:pt x="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12" y="10"/>
                    </a:lnTo>
                    <a:lnTo>
                      <a:pt x="8" y="4"/>
                    </a:lnTo>
                    <a:lnTo>
                      <a:pt x="12" y="4"/>
                    </a:lnTo>
                    <a:lnTo>
                      <a:pt x="14" y="0"/>
                    </a:lnTo>
                    <a:lnTo>
                      <a:pt x="16" y="4"/>
                    </a:lnTo>
                    <a:lnTo>
                      <a:pt x="20" y="2"/>
                    </a:lnTo>
                    <a:lnTo>
                      <a:pt x="18" y="10"/>
                    </a:lnTo>
                    <a:lnTo>
                      <a:pt x="25" y="8"/>
                    </a:lnTo>
                    <a:lnTo>
                      <a:pt x="23" y="12"/>
                    </a:lnTo>
                    <a:lnTo>
                      <a:pt x="29" y="12"/>
                    </a:lnTo>
                    <a:lnTo>
                      <a:pt x="23" y="16"/>
                    </a:lnTo>
                    <a:lnTo>
                      <a:pt x="25" y="18"/>
                    </a:lnTo>
                    <a:lnTo>
                      <a:pt x="18" y="18"/>
                    </a:lnTo>
                    <a:lnTo>
                      <a:pt x="6" y="2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20" name="Freeform 324"/>
              <p:cNvSpPr>
                <a:spLocks/>
              </p:cNvSpPr>
              <p:nvPr/>
            </p:nvSpPr>
            <p:spPr bwMode="auto">
              <a:xfrm>
                <a:off x="2713" y="2876"/>
                <a:ext cx="24" cy="12"/>
              </a:xfrm>
              <a:custGeom>
                <a:avLst/>
                <a:gdLst>
                  <a:gd name="T0" fmla="*/ 0 w 24"/>
                  <a:gd name="T1" fmla="*/ 4 h 12"/>
                  <a:gd name="T2" fmla="*/ 1 w 24"/>
                  <a:gd name="T3" fmla="*/ 2 h 12"/>
                  <a:gd name="T4" fmla="*/ 7 w 24"/>
                  <a:gd name="T5" fmla="*/ 0 h 12"/>
                  <a:gd name="T6" fmla="*/ 11 w 24"/>
                  <a:gd name="T7" fmla="*/ 0 h 12"/>
                  <a:gd name="T8" fmla="*/ 13 w 24"/>
                  <a:gd name="T9" fmla="*/ 4 h 12"/>
                  <a:gd name="T10" fmla="*/ 15 w 24"/>
                  <a:gd name="T11" fmla="*/ 6 h 12"/>
                  <a:gd name="T12" fmla="*/ 19 w 24"/>
                  <a:gd name="T13" fmla="*/ 4 h 12"/>
                  <a:gd name="T14" fmla="*/ 19 w 24"/>
                  <a:gd name="T15" fmla="*/ 6 h 12"/>
                  <a:gd name="T16" fmla="*/ 21 w 24"/>
                  <a:gd name="T17" fmla="*/ 6 h 12"/>
                  <a:gd name="T18" fmla="*/ 23 w 24"/>
                  <a:gd name="T19" fmla="*/ 6 h 12"/>
                  <a:gd name="T20" fmla="*/ 24 w 24"/>
                  <a:gd name="T21" fmla="*/ 6 h 12"/>
                  <a:gd name="T22" fmla="*/ 23 w 24"/>
                  <a:gd name="T23" fmla="*/ 8 h 12"/>
                  <a:gd name="T24" fmla="*/ 23 w 24"/>
                  <a:gd name="T25" fmla="*/ 10 h 12"/>
                  <a:gd name="T26" fmla="*/ 23 w 24"/>
                  <a:gd name="T27" fmla="*/ 12 h 12"/>
                  <a:gd name="T28" fmla="*/ 24 w 24"/>
                  <a:gd name="T29" fmla="*/ 12 h 12"/>
                  <a:gd name="T30" fmla="*/ 21 w 24"/>
                  <a:gd name="T31" fmla="*/ 12 h 12"/>
                  <a:gd name="T32" fmla="*/ 17 w 24"/>
                  <a:gd name="T33" fmla="*/ 12 h 12"/>
                  <a:gd name="T34" fmla="*/ 15 w 24"/>
                  <a:gd name="T35" fmla="*/ 8 h 12"/>
                  <a:gd name="T36" fmla="*/ 13 w 24"/>
                  <a:gd name="T37" fmla="*/ 6 h 12"/>
                  <a:gd name="T38" fmla="*/ 11 w 24"/>
                  <a:gd name="T39" fmla="*/ 6 h 12"/>
                  <a:gd name="T40" fmla="*/ 9 w 24"/>
                  <a:gd name="T41" fmla="*/ 4 h 12"/>
                  <a:gd name="T42" fmla="*/ 3 w 24"/>
                  <a:gd name="T43" fmla="*/ 4 h 12"/>
                  <a:gd name="T44" fmla="*/ 0 w 24"/>
                  <a:gd name="T45" fmla="*/ 4 h 1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4"/>
                  <a:gd name="T70" fmla="*/ 0 h 12"/>
                  <a:gd name="T71" fmla="*/ 24 w 24"/>
                  <a:gd name="T72" fmla="*/ 12 h 1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4" h="12">
                    <a:moveTo>
                      <a:pt x="0" y="4"/>
                    </a:moveTo>
                    <a:lnTo>
                      <a:pt x="1" y="2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21" y="6"/>
                    </a:lnTo>
                    <a:lnTo>
                      <a:pt x="23" y="6"/>
                    </a:lnTo>
                    <a:lnTo>
                      <a:pt x="24" y="6"/>
                    </a:lnTo>
                    <a:lnTo>
                      <a:pt x="23" y="8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24" y="12"/>
                    </a:lnTo>
                    <a:lnTo>
                      <a:pt x="21" y="12"/>
                    </a:lnTo>
                    <a:lnTo>
                      <a:pt x="17" y="12"/>
                    </a:lnTo>
                    <a:lnTo>
                      <a:pt x="15" y="8"/>
                    </a:lnTo>
                    <a:lnTo>
                      <a:pt x="13" y="6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3" y="4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21" name="Freeform 325"/>
              <p:cNvSpPr>
                <a:spLocks/>
              </p:cNvSpPr>
              <p:nvPr/>
            </p:nvSpPr>
            <p:spPr bwMode="auto">
              <a:xfrm>
                <a:off x="2720" y="2884"/>
                <a:ext cx="8" cy="5"/>
              </a:xfrm>
              <a:custGeom>
                <a:avLst/>
                <a:gdLst>
                  <a:gd name="T0" fmla="*/ 6 w 8"/>
                  <a:gd name="T1" fmla="*/ 0 h 5"/>
                  <a:gd name="T2" fmla="*/ 2 w 8"/>
                  <a:gd name="T3" fmla="*/ 0 h 5"/>
                  <a:gd name="T4" fmla="*/ 2 w 8"/>
                  <a:gd name="T5" fmla="*/ 2 h 5"/>
                  <a:gd name="T6" fmla="*/ 0 w 8"/>
                  <a:gd name="T7" fmla="*/ 2 h 5"/>
                  <a:gd name="T8" fmla="*/ 2 w 8"/>
                  <a:gd name="T9" fmla="*/ 4 h 5"/>
                  <a:gd name="T10" fmla="*/ 4 w 8"/>
                  <a:gd name="T11" fmla="*/ 5 h 5"/>
                  <a:gd name="T12" fmla="*/ 6 w 8"/>
                  <a:gd name="T13" fmla="*/ 5 h 5"/>
                  <a:gd name="T14" fmla="*/ 6 w 8"/>
                  <a:gd name="T15" fmla="*/ 4 h 5"/>
                  <a:gd name="T16" fmla="*/ 8 w 8"/>
                  <a:gd name="T17" fmla="*/ 2 h 5"/>
                  <a:gd name="T18" fmla="*/ 6 w 8"/>
                  <a:gd name="T19" fmla="*/ 0 h 5"/>
                  <a:gd name="T20" fmla="*/ 6 w 8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5"/>
                  <a:gd name="T35" fmla="*/ 8 w 8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5">
                    <a:moveTo>
                      <a:pt x="6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22" name="Freeform 326"/>
              <p:cNvSpPr>
                <a:spLocks/>
              </p:cNvSpPr>
              <p:nvPr/>
            </p:nvSpPr>
            <p:spPr bwMode="auto">
              <a:xfrm>
                <a:off x="2720" y="2884"/>
                <a:ext cx="8" cy="5"/>
              </a:xfrm>
              <a:custGeom>
                <a:avLst/>
                <a:gdLst>
                  <a:gd name="T0" fmla="*/ 6 w 8"/>
                  <a:gd name="T1" fmla="*/ 0 h 5"/>
                  <a:gd name="T2" fmla="*/ 2 w 8"/>
                  <a:gd name="T3" fmla="*/ 0 h 5"/>
                  <a:gd name="T4" fmla="*/ 2 w 8"/>
                  <a:gd name="T5" fmla="*/ 2 h 5"/>
                  <a:gd name="T6" fmla="*/ 0 w 8"/>
                  <a:gd name="T7" fmla="*/ 2 h 5"/>
                  <a:gd name="T8" fmla="*/ 2 w 8"/>
                  <a:gd name="T9" fmla="*/ 4 h 5"/>
                  <a:gd name="T10" fmla="*/ 4 w 8"/>
                  <a:gd name="T11" fmla="*/ 5 h 5"/>
                  <a:gd name="T12" fmla="*/ 6 w 8"/>
                  <a:gd name="T13" fmla="*/ 5 h 5"/>
                  <a:gd name="T14" fmla="*/ 6 w 8"/>
                  <a:gd name="T15" fmla="*/ 4 h 5"/>
                  <a:gd name="T16" fmla="*/ 8 w 8"/>
                  <a:gd name="T17" fmla="*/ 2 h 5"/>
                  <a:gd name="T18" fmla="*/ 6 w 8"/>
                  <a:gd name="T19" fmla="*/ 0 h 5"/>
                  <a:gd name="T20" fmla="*/ 6 w 8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5"/>
                  <a:gd name="T35" fmla="*/ 8 w 8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5">
                    <a:moveTo>
                      <a:pt x="6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23" name="Freeform 327"/>
              <p:cNvSpPr>
                <a:spLocks/>
              </p:cNvSpPr>
              <p:nvPr/>
            </p:nvSpPr>
            <p:spPr bwMode="auto">
              <a:xfrm>
                <a:off x="2739" y="2880"/>
                <a:ext cx="6" cy="6"/>
              </a:xfrm>
              <a:custGeom>
                <a:avLst/>
                <a:gdLst>
                  <a:gd name="T0" fmla="*/ 4 w 6"/>
                  <a:gd name="T1" fmla="*/ 0 h 6"/>
                  <a:gd name="T2" fmla="*/ 0 w 6"/>
                  <a:gd name="T3" fmla="*/ 2 h 6"/>
                  <a:gd name="T4" fmla="*/ 0 w 6"/>
                  <a:gd name="T5" fmla="*/ 4 h 6"/>
                  <a:gd name="T6" fmla="*/ 2 w 6"/>
                  <a:gd name="T7" fmla="*/ 6 h 6"/>
                  <a:gd name="T8" fmla="*/ 6 w 6"/>
                  <a:gd name="T9" fmla="*/ 4 h 6"/>
                  <a:gd name="T10" fmla="*/ 4 w 6"/>
                  <a:gd name="T11" fmla="*/ 2 h 6"/>
                  <a:gd name="T12" fmla="*/ 4 w 6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6"/>
                  <a:gd name="T23" fmla="*/ 6 w 6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6">
                    <a:moveTo>
                      <a:pt x="4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24" name="Freeform 328"/>
              <p:cNvSpPr>
                <a:spLocks/>
              </p:cNvSpPr>
              <p:nvPr/>
            </p:nvSpPr>
            <p:spPr bwMode="auto">
              <a:xfrm>
                <a:off x="2739" y="2880"/>
                <a:ext cx="6" cy="6"/>
              </a:xfrm>
              <a:custGeom>
                <a:avLst/>
                <a:gdLst>
                  <a:gd name="T0" fmla="*/ 4 w 6"/>
                  <a:gd name="T1" fmla="*/ 0 h 6"/>
                  <a:gd name="T2" fmla="*/ 0 w 6"/>
                  <a:gd name="T3" fmla="*/ 2 h 6"/>
                  <a:gd name="T4" fmla="*/ 0 w 6"/>
                  <a:gd name="T5" fmla="*/ 4 h 6"/>
                  <a:gd name="T6" fmla="*/ 2 w 6"/>
                  <a:gd name="T7" fmla="*/ 6 h 6"/>
                  <a:gd name="T8" fmla="*/ 6 w 6"/>
                  <a:gd name="T9" fmla="*/ 4 h 6"/>
                  <a:gd name="T10" fmla="*/ 4 w 6"/>
                  <a:gd name="T11" fmla="*/ 2 h 6"/>
                  <a:gd name="T12" fmla="*/ 4 w 6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6"/>
                  <a:gd name="T23" fmla="*/ 6 w 6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6">
                    <a:moveTo>
                      <a:pt x="4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25" name="Freeform 329"/>
              <p:cNvSpPr>
                <a:spLocks/>
              </p:cNvSpPr>
              <p:nvPr/>
            </p:nvSpPr>
            <p:spPr bwMode="auto">
              <a:xfrm>
                <a:off x="2755" y="2874"/>
                <a:ext cx="6" cy="8"/>
              </a:xfrm>
              <a:custGeom>
                <a:avLst/>
                <a:gdLst>
                  <a:gd name="T0" fmla="*/ 0 w 6"/>
                  <a:gd name="T1" fmla="*/ 0 h 8"/>
                  <a:gd name="T2" fmla="*/ 0 w 6"/>
                  <a:gd name="T3" fmla="*/ 2 h 8"/>
                  <a:gd name="T4" fmla="*/ 0 w 6"/>
                  <a:gd name="T5" fmla="*/ 6 h 8"/>
                  <a:gd name="T6" fmla="*/ 2 w 6"/>
                  <a:gd name="T7" fmla="*/ 8 h 8"/>
                  <a:gd name="T8" fmla="*/ 4 w 6"/>
                  <a:gd name="T9" fmla="*/ 6 h 8"/>
                  <a:gd name="T10" fmla="*/ 6 w 6"/>
                  <a:gd name="T11" fmla="*/ 4 h 8"/>
                  <a:gd name="T12" fmla="*/ 4 w 6"/>
                  <a:gd name="T13" fmla="*/ 2 h 8"/>
                  <a:gd name="T14" fmla="*/ 2 w 6"/>
                  <a:gd name="T15" fmla="*/ 0 h 8"/>
                  <a:gd name="T16" fmla="*/ 0 w 6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8"/>
                  <a:gd name="T29" fmla="*/ 6 w 6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8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26" name="Freeform 330"/>
              <p:cNvSpPr>
                <a:spLocks/>
              </p:cNvSpPr>
              <p:nvPr/>
            </p:nvSpPr>
            <p:spPr bwMode="auto">
              <a:xfrm>
                <a:off x="2755" y="2874"/>
                <a:ext cx="6" cy="8"/>
              </a:xfrm>
              <a:custGeom>
                <a:avLst/>
                <a:gdLst>
                  <a:gd name="T0" fmla="*/ 0 w 6"/>
                  <a:gd name="T1" fmla="*/ 0 h 8"/>
                  <a:gd name="T2" fmla="*/ 0 w 6"/>
                  <a:gd name="T3" fmla="*/ 2 h 8"/>
                  <a:gd name="T4" fmla="*/ 0 w 6"/>
                  <a:gd name="T5" fmla="*/ 6 h 8"/>
                  <a:gd name="T6" fmla="*/ 2 w 6"/>
                  <a:gd name="T7" fmla="*/ 8 h 8"/>
                  <a:gd name="T8" fmla="*/ 4 w 6"/>
                  <a:gd name="T9" fmla="*/ 6 h 8"/>
                  <a:gd name="T10" fmla="*/ 6 w 6"/>
                  <a:gd name="T11" fmla="*/ 4 h 8"/>
                  <a:gd name="T12" fmla="*/ 4 w 6"/>
                  <a:gd name="T13" fmla="*/ 2 h 8"/>
                  <a:gd name="T14" fmla="*/ 2 w 6"/>
                  <a:gd name="T15" fmla="*/ 0 h 8"/>
                  <a:gd name="T16" fmla="*/ 0 w 6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8"/>
                  <a:gd name="T29" fmla="*/ 6 w 6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8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27" name="Freeform 331"/>
              <p:cNvSpPr>
                <a:spLocks/>
              </p:cNvSpPr>
              <p:nvPr/>
            </p:nvSpPr>
            <p:spPr bwMode="auto">
              <a:xfrm>
                <a:off x="2772" y="2876"/>
                <a:ext cx="6" cy="6"/>
              </a:xfrm>
              <a:custGeom>
                <a:avLst/>
                <a:gdLst>
                  <a:gd name="T0" fmla="*/ 4 w 6"/>
                  <a:gd name="T1" fmla="*/ 0 h 6"/>
                  <a:gd name="T2" fmla="*/ 0 w 6"/>
                  <a:gd name="T3" fmla="*/ 0 h 6"/>
                  <a:gd name="T4" fmla="*/ 0 w 6"/>
                  <a:gd name="T5" fmla="*/ 4 h 6"/>
                  <a:gd name="T6" fmla="*/ 4 w 6"/>
                  <a:gd name="T7" fmla="*/ 6 h 6"/>
                  <a:gd name="T8" fmla="*/ 6 w 6"/>
                  <a:gd name="T9" fmla="*/ 4 h 6"/>
                  <a:gd name="T10" fmla="*/ 6 w 6"/>
                  <a:gd name="T11" fmla="*/ 2 h 6"/>
                  <a:gd name="T12" fmla="*/ 4 w 6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6"/>
                  <a:gd name="T23" fmla="*/ 6 w 6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6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28" name="Freeform 332"/>
              <p:cNvSpPr>
                <a:spLocks/>
              </p:cNvSpPr>
              <p:nvPr/>
            </p:nvSpPr>
            <p:spPr bwMode="auto">
              <a:xfrm>
                <a:off x="2772" y="2876"/>
                <a:ext cx="6" cy="6"/>
              </a:xfrm>
              <a:custGeom>
                <a:avLst/>
                <a:gdLst>
                  <a:gd name="T0" fmla="*/ 4 w 6"/>
                  <a:gd name="T1" fmla="*/ 0 h 6"/>
                  <a:gd name="T2" fmla="*/ 0 w 6"/>
                  <a:gd name="T3" fmla="*/ 0 h 6"/>
                  <a:gd name="T4" fmla="*/ 0 w 6"/>
                  <a:gd name="T5" fmla="*/ 4 h 6"/>
                  <a:gd name="T6" fmla="*/ 4 w 6"/>
                  <a:gd name="T7" fmla="*/ 6 h 6"/>
                  <a:gd name="T8" fmla="*/ 6 w 6"/>
                  <a:gd name="T9" fmla="*/ 4 h 6"/>
                  <a:gd name="T10" fmla="*/ 6 w 6"/>
                  <a:gd name="T11" fmla="*/ 2 h 6"/>
                  <a:gd name="T12" fmla="*/ 4 w 6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6"/>
                  <a:gd name="T23" fmla="*/ 6 w 6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6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29" name="Freeform 333"/>
              <p:cNvSpPr>
                <a:spLocks/>
              </p:cNvSpPr>
              <p:nvPr/>
            </p:nvSpPr>
            <p:spPr bwMode="auto">
              <a:xfrm>
                <a:off x="2789" y="2872"/>
                <a:ext cx="8" cy="6"/>
              </a:xfrm>
              <a:custGeom>
                <a:avLst/>
                <a:gdLst>
                  <a:gd name="T0" fmla="*/ 4 w 8"/>
                  <a:gd name="T1" fmla="*/ 0 h 6"/>
                  <a:gd name="T2" fmla="*/ 2 w 8"/>
                  <a:gd name="T3" fmla="*/ 0 h 6"/>
                  <a:gd name="T4" fmla="*/ 0 w 8"/>
                  <a:gd name="T5" fmla="*/ 2 h 6"/>
                  <a:gd name="T6" fmla="*/ 0 w 8"/>
                  <a:gd name="T7" fmla="*/ 4 h 6"/>
                  <a:gd name="T8" fmla="*/ 2 w 8"/>
                  <a:gd name="T9" fmla="*/ 6 h 6"/>
                  <a:gd name="T10" fmla="*/ 6 w 8"/>
                  <a:gd name="T11" fmla="*/ 6 h 6"/>
                  <a:gd name="T12" fmla="*/ 8 w 8"/>
                  <a:gd name="T13" fmla="*/ 4 h 6"/>
                  <a:gd name="T14" fmla="*/ 6 w 8"/>
                  <a:gd name="T15" fmla="*/ 2 h 6"/>
                  <a:gd name="T16" fmla="*/ 4 w 8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6"/>
                  <a:gd name="T29" fmla="*/ 8 w 8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6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30" name="Freeform 334"/>
              <p:cNvSpPr>
                <a:spLocks/>
              </p:cNvSpPr>
              <p:nvPr/>
            </p:nvSpPr>
            <p:spPr bwMode="auto">
              <a:xfrm>
                <a:off x="2789" y="2872"/>
                <a:ext cx="8" cy="6"/>
              </a:xfrm>
              <a:custGeom>
                <a:avLst/>
                <a:gdLst>
                  <a:gd name="T0" fmla="*/ 4 w 8"/>
                  <a:gd name="T1" fmla="*/ 0 h 6"/>
                  <a:gd name="T2" fmla="*/ 2 w 8"/>
                  <a:gd name="T3" fmla="*/ 0 h 6"/>
                  <a:gd name="T4" fmla="*/ 0 w 8"/>
                  <a:gd name="T5" fmla="*/ 2 h 6"/>
                  <a:gd name="T6" fmla="*/ 0 w 8"/>
                  <a:gd name="T7" fmla="*/ 4 h 6"/>
                  <a:gd name="T8" fmla="*/ 2 w 8"/>
                  <a:gd name="T9" fmla="*/ 6 h 6"/>
                  <a:gd name="T10" fmla="*/ 6 w 8"/>
                  <a:gd name="T11" fmla="*/ 6 h 6"/>
                  <a:gd name="T12" fmla="*/ 8 w 8"/>
                  <a:gd name="T13" fmla="*/ 4 h 6"/>
                  <a:gd name="T14" fmla="*/ 6 w 8"/>
                  <a:gd name="T15" fmla="*/ 2 h 6"/>
                  <a:gd name="T16" fmla="*/ 4 w 8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6"/>
                  <a:gd name="T29" fmla="*/ 8 w 8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6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31" name="Freeform 335"/>
              <p:cNvSpPr>
                <a:spLocks/>
              </p:cNvSpPr>
              <p:nvPr/>
            </p:nvSpPr>
            <p:spPr bwMode="auto">
              <a:xfrm>
                <a:off x="2807" y="2876"/>
                <a:ext cx="7" cy="6"/>
              </a:xfrm>
              <a:custGeom>
                <a:avLst/>
                <a:gdLst>
                  <a:gd name="T0" fmla="*/ 3 w 7"/>
                  <a:gd name="T1" fmla="*/ 0 h 6"/>
                  <a:gd name="T2" fmla="*/ 1 w 7"/>
                  <a:gd name="T3" fmla="*/ 0 h 6"/>
                  <a:gd name="T4" fmla="*/ 0 w 7"/>
                  <a:gd name="T5" fmla="*/ 2 h 6"/>
                  <a:gd name="T6" fmla="*/ 0 w 7"/>
                  <a:gd name="T7" fmla="*/ 2 h 6"/>
                  <a:gd name="T8" fmla="*/ 1 w 7"/>
                  <a:gd name="T9" fmla="*/ 4 h 6"/>
                  <a:gd name="T10" fmla="*/ 3 w 7"/>
                  <a:gd name="T11" fmla="*/ 6 h 6"/>
                  <a:gd name="T12" fmla="*/ 7 w 7"/>
                  <a:gd name="T13" fmla="*/ 4 h 6"/>
                  <a:gd name="T14" fmla="*/ 5 w 7"/>
                  <a:gd name="T15" fmla="*/ 2 h 6"/>
                  <a:gd name="T16" fmla="*/ 3 w 7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6"/>
                  <a:gd name="T29" fmla="*/ 7 w 7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6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6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32" name="Freeform 336"/>
              <p:cNvSpPr>
                <a:spLocks/>
              </p:cNvSpPr>
              <p:nvPr/>
            </p:nvSpPr>
            <p:spPr bwMode="auto">
              <a:xfrm>
                <a:off x="2807" y="2876"/>
                <a:ext cx="7" cy="6"/>
              </a:xfrm>
              <a:custGeom>
                <a:avLst/>
                <a:gdLst>
                  <a:gd name="T0" fmla="*/ 3 w 7"/>
                  <a:gd name="T1" fmla="*/ 0 h 6"/>
                  <a:gd name="T2" fmla="*/ 1 w 7"/>
                  <a:gd name="T3" fmla="*/ 0 h 6"/>
                  <a:gd name="T4" fmla="*/ 0 w 7"/>
                  <a:gd name="T5" fmla="*/ 2 h 6"/>
                  <a:gd name="T6" fmla="*/ 0 w 7"/>
                  <a:gd name="T7" fmla="*/ 2 h 6"/>
                  <a:gd name="T8" fmla="*/ 1 w 7"/>
                  <a:gd name="T9" fmla="*/ 4 h 6"/>
                  <a:gd name="T10" fmla="*/ 3 w 7"/>
                  <a:gd name="T11" fmla="*/ 6 h 6"/>
                  <a:gd name="T12" fmla="*/ 7 w 7"/>
                  <a:gd name="T13" fmla="*/ 4 h 6"/>
                  <a:gd name="T14" fmla="*/ 5 w 7"/>
                  <a:gd name="T15" fmla="*/ 2 h 6"/>
                  <a:gd name="T16" fmla="*/ 3 w 7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6"/>
                  <a:gd name="T29" fmla="*/ 7 w 7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6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6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33" name="Freeform 337"/>
              <p:cNvSpPr>
                <a:spLocks/>
              </p:cNvSpPr>
              <p:nvPr/>
            </p:nvSpPr>
            <p:spPr bwMode="auto">
              <a:xfrm>
                <a:off x="2820" y="2876"/>
                <a:ext cx="8" cy="6"/>
              </a:xfrm>
              <a:custGeom>
                <a:avLst/>
                <a:gdLst>
                  <a:gd name="T0" fmla="*/ 6 w 8"/>
                  <a:gd name="T1" fmla="*/ 0 h 6"/>
                  <a:gd name="T2" fmla="*/ 8 w 8"/>
                  <a:gd name="T3" fmla="*/ 2 h 6"/>
                  <a:gd name="T4" fmla="*/ 8 w 8"/>
                  <a:gd name="T5" fmla="*/ 6 h 6"/>
                  <a:gd name="T6" fmla="*/ 6 w 8"/>
                  <a:gd name="T7" fmla="*/ 6 h 6"/>
                  <a:gd name="T8" fmla="*/ 2 w 8"/>
                  <a:gd name="T9" fmla="*/ 6 h 6"/>
                  <a:gd name="T10" fmla="*/ 0 w 8"/>
                  <a:gd name="T11" fmla="*/ 4 h 6"/>
                  <a:gd name="T12" fmla="*/ 2 w 8"/>
                  <a:gd name="T13" fmla="*/ 2 h 6"/>
                  <a:gd name="T14" fmla="*/ 4 w 8"/>
                  <a:gd name="T15" fmla="*/ 0 h 6"/>
                  <a:gd name="T16" fmla="*/ 6 w 8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6"/>
                  <a:gd name="T29" fmla="*/ 8 w 8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6">
                    <a:moveTo>
                      <a:pt x="6" y="0"/>
                    </a:moveTo>
                    <a:lnTo>
                      <a:pt x="8" y="2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34" name="Freeform 338"/>
              <p:cNvSpPr>
                <a:spLocks/>
              </p:cNvSpPr>
              <p:nvPr/>
            </p:nvSpPr>
            <p:spPr bwMode="auto">
              <a:xfrm>
                <a:off x="2820" y="2876"/>
                <a:ext cx="8" cy="6"/>
              </a:xfrm>
              <a:custGeom>
                <a:avLst/>
                <a:gdLst>
                  <a:gd name="T0" fmla="*/ 6 w 8"/>
                  <a:gd name="T1" fmla="*/ 0 h 6"/>
                  <a:gd name="T2" fmla="*/ 8 w 8"/>
                  <a:gd name="T3" fmla="*/ 2 h 6"/>
                  <a:gd name="T4" fmla="*/ 8 w 8"/>
                  <a:gd name="T5" fmla="*/ 6 h 6"/>
                  <a:gd name="T6" fmla="*/ 6 w 8"/>
                  <a:gd name="T7" fmla="*/ 6 h 6"/>
                  <a:gd name="T8" fmla="*/ 2 w 8"/>
                  <a:gd name="T9" fmla="*/ 6 h 6"/>
                  <a:gd name="T10" fmla="*/ 0 w 8"/>
                  <a:gd name="T11" fmla="*/ 4 h 6"/>
                  <a:gd name="T12" fmla="*/ 2 w 8"/>
                  <a:gd name="T13" fmla="*/ 2 h 6"/>
                  <a:gd name="T14" fmla="*/ 4 w 8"/>
                  <a:gd name="T15" fmla="*/ 0 h 6"/>
                  <a:gd name="T16" fmla="*/ 6 w 8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6"/>
                  <a:gd name="T29" fmla="*/ 8 w 8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6">
                    <a:moveTo>
                      <a:pt x="6" y="0"/>
                    </a:moveTo>
                    <a:lnTo>
                      <a:pt x="8" y="2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35" name="Freeform 339"/>
              <p:cNvSpPr>
                <a:spLocks/>
              </p:cNvSpPr>
              <p:nvPr/>
            </p:nvSpPr>
            <p:spPr bwMode="auto">
              <a:xfrm>
                <a:off x="2841" y="2882"/>
                <a:ext cx="4" cy="6"/>
              </a:xfrm>
              <a:custGeom>
                <a:avLst/>
                <a:gdLst>
                  <a:gd name="T0" fmla="*/ 2 w 4"/>
                  <a:gd name="T1" fmla="*/ 0 h 6"/>
                  <a:gd name="T2" fmla="*/ 4 w 4"/>
                  <a:gd name="T3" fmla="*/ 2 h 6"/>
                  <a:gd name="T4" fmla="*/ 4 w 4"/>
                  <a:gd name="T5" fmla="*/ 4 h 6"/>
                  <a:gd name="T6" fmla="*/ 2 w 4"/>
                  <a:gd name="T7" fmla="*/ 6 h 6"/>
                  <a:gd name="T8" fmla="*/ 0 w 4"/>
                  <a:gd name="T9" fmla="*/ 4 h 6"/>
                  <a:gd name="T10" fmla="*/ 0 w 4"/>
                  <a:gd name="T11" fmla="*/ 2 h 6"/>
                  <a:gd name="T12" fmla="*/ 2 w 4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6"/>
                  <a:gd name="T23" fmla="*/ 4 w 4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6">
                    <a:moveTo>
                      <a:pt x="2" y="0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36" name="Freeform 340"/>
              <p:cNvSpPr>
                <a:spLocks/>
              </p:cNvSpPr>
              <p:nvPr/>
            </p:nvSpPr>
            <p:spPr bwMode="auto">
              <a:xfrm>
                <a:off x="2841" y="2882"/>
                <a:ext cx="4" cy="6"/>
              </a:xfrm>
              <a:custGeom>
                <a:avLst/>
                <a:gdLst>
                  <a:gd name="T0" fmla="*/ 2 w 4"/>
                  <a:gd name="T1" fmla="*/ 0 h 6"/>
                  <a:gd name="T2" fmla="*/ 4 w 4"/>
                  <a:gd name="T3" fmla="*/ 2 h 6"/>
                  <a:gd name="T4" fmla="*/ 4 w 4"/>
                  <a:gd name="T5" fmla="*/ 4 h 6"/>
                  <a:gd name="T6" fmla="*/ 2 w 4"/>
                  <a:gd name="T7" fmla="*/ 6 h 6"/>
                  <a:gd name="T8" fmla="*/ 0 w 4"/>
                  <a:gd name="T9" fmla="*/ 4 h 6"/>
                  <a:gd name="T10" fmla="*/ 0 w 4"/>
                  <a:gd name="T11" fmla="*/ 2 h 6"/>
                  <a:gd name="T12" fmla="*/ 2 w 4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6"/>
                  <a:gd name="T23" fmla="*/ 4 w 4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6">
                    <a:moveTo>
                      <a:pt x="2" y="0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37" name="Freeform 341"/>
              <p:cNvSpPr>
                <a:spLocks/>
              </p:cNvSpPr>
              <p:nvPr/>
            </p:nvSpPr>
            <p:spPr bwMode="auto">
              <a:xfrm>
                <a:off x="2858" y="2886"/>
                <a:ext cx="6" cy="5"/>
              </a:xfrm>
              <a:custGeom>
                <a:avLst/>
                <a:gdLst>
                  <a:gd name="T0" fmla="*/ 0 w 6"/>
                  <a:gd name="T1" fmla="*/ 0 h 5"/>
                  <a:gd name="T2" fmla="*/ 4 w 6"/>
                  <a:gd name="T3" fmla="*/ 2 h 5"/>
                  <a:gd name="T4" fmla="*/ 6 w 6"/>
                  <a:gd name="T5" fmla="*/ 2 h 5"/>
                  <a:gd name="T6" fmla="*/ 6 w 6"/>
                  <a:gd name="T7" fmla="*/ 3 h 5"/>
                  <a:gd name="T8" fmla="*/ 6 w 6"/>
                  <a:gd name="T9" fmla="*/ 3 h 5"/>
                  <a:gd name="T10" fmla="*/ 4 w 6"/>
                  <a:gd name="T11" fmla="*/ 5 h 5"/>
                  <a:gd name="T12" fmla="*/ 2 w 6"/>
                  <a:gd name="T13" fmla="*/ 5 h 5"/>
                  <a:gd name="T14" fmla="*/ 0 w 6"/>
                  <a:gd name="T15" fmla="*/ 3 h 5"/>
                  <a:gd name="T16" fmla="*/ 0 w 6"/>
                  <a:gd name="T17" fmla="*/ 2 h 5"/>
                  <a:gd name="T18" fmla="*/ 0 w 6"/>
                  <a:gd name="T19" fmla="*/ 0 h 5"/>
                  <a:gd name="T20" fmla="*/ 0 w 6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5"/>
                  <a:gd name="T35" fmla="*/ 6 w 6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5">
                    <a:moveTo>
                      <a:pt x="0" y="0"/>
                    </a:moveTo>
                    <a:lnTo>
                      <a:pt x="4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38" name="Freeform 342"/>
              <p:cNvSpPr>
                <a:spLocks/>
              </p:cNvSpPr>
              <p:nvPr/>
            </p:nvSpPr>
            <p:spPr bwMode="auto">
              <a:xfrm>
                <a:off x="2858" y="2886"/>
                <a:ext cx="6" cy="5"/>
              </a:xfrm>
              <a:custGeom>
                <a:avLst/>
                <a:gdLst>
                  <a:gd name="T0" fmla="*/ 0 w 6"/>
                  <a:gd name="T1" fmla="*/ 0 h 5"/>
                  <a:gd name="T2" fmla="*/ 4 w 6"/>
                  <a:gd name="T3" fmla="*/ 2 h 5"/>
                  <a:gd name="T4" fmla="*/ 6 w 6"/>
                  <a:gd name="T5" fmla="*/ 2 h 5"/>
                  <a:gd name="T6" fmla="*/ 6 w 6"/>
                  <a:gd name="T7" fmla="*/ 3 h 5"/>
                  <a:gd name="T8" fmla="*/ 6 w 6"/>
                  <a:gd name="T9" fmla="*/ 3 h 5"/>
                  <a:gd name="T10" fmla="*/ 4 w 6"/>
                  <a:gd name="T11" fmla="*/ 5 h 5"/>
                  <a:gd name="T12" fmla="*/ 2 w 6"/>
                  <a:gd name="T13" fmla="*/ 5 h 5"/>
                  <a:gd name="T14" fmla="*/ 0 w 6"/>
                  <a:gd name="T15" fmla="*/ 3 h 5"/>
                  <a:gd name="T16" fmla="*/ 0 w 6"/>
                  <a:gd name="T17" fmla="*/ 2 h 5"/>
                  <a:gd name="T18" fmla="*/ 0 w 6"/>
                  <a:gd name="T19" fmla="*/ 0 h 5"/>
                  <a:gd name="T20" fmla="*/ 0 w 6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5"/>
                  <a:gd name="T35" fmla="*/ 6 w 6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5">
                    <a:moveTo>
                      <a:pt x="0" y="0"/>
                    </a:moveTo>
                    <a:lnTo>
                      <a:pt x="4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39" name="Freeform 343"/>
              <p:cNvSpPr>
                <a:spLocks/>
              </p:cNvSpPr>
              <p:nvPr/>
            </p:nvSpPr>
            <p:spPr bwMode="auto">
              <a:xfrm>
                <a:off x="2751" y="2901"/>
                <a:ext cx="4" cy="4"/>
              </a:xfrm>
              <a:custGeom>
                <a:avLst/>
                <a:gdLst>
                  <a:gd name="T0" fmla="*/ 2 w 4"/>
                  <a:gd name="T1" fmla="*/ 0 h 4"/>
                  <a:gd name="T2" fmla="*/ 4 w 4"/>
                  <a:gd name="T3" fmla="*/ 0 h 4"/>
                  <a:gd name="T4" fmla="*/ 4 w 4"/>
                  <a:gd name="T5" fmla="*/ 0 h 4"/>
                  <a:gd name="T6" fmla="*/ 4 w 4"/>
                  <a:gd name="T7" fmla="*/ 2 h 4"/>
                  <a:gd name="T8" fmla="*/ 2 w 4"/>
                  <a:gd name="T9" fmla="*/ 4 h 4"/>
                  <a:gd name="T10" fmla="*/ 0 w 4"/>
                  <a:gd name="T11" fmla="*/ 4 h 4"/>
                  <a:gd name="T12" fmla="*/ 0 w 4"/>
                  <a:gd name="T13" fmla="*/ 2 h 4"/>
                  <a:gd name="T14" fmla="*/ 0 w 4"/>
                  <a:gd name="T15" fmla="*/ 0 h 4"/>
                  <a:gd name="T16" fmla="*/ 2 w 4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2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40" name="Freeform 344"/>
              <p:cNvSpPr>
                <a:spLocks/>
              </p:cNvSpPr>
              <p:nvPr/>
            </p:nvSpPr>
            <p:spPr bwMode="auto">
              <a:xfrm>
                <a:off x="2751" y="2901"/>
                <a:ext cx="4" cy="4"/>
              </a:xfrm>
              <a:custGeom>
                <a:avLst/>
                <a:gdLst>
                  <a:gd name="T0" fmla="*/ 2 w 4"/>
                  <a:gd name="T1" fmla="*/ 0 h 4"/>
                  <a:gd name="T2" fmla="*/ 4 w 4"/>
                  <a:gd name="T3" fmla="*/ 0 h 4"/>
                  <a:gd name="T4" fmla="*/ 4 w 4"/>
                  <a:gd name="T5" fmla="*/ 0 h 4"/>
                  <a:gd name="T6" fmla="*/ 4 w 4"/>
                  <a:gd name="T7" fmla="*/ 2 h 4"/>
                  <a:gd name="T8" fmla="*/ 2 w 4"/>
                  <a:gd name="T9" fmla="*/ 4 h 4"/>
                  <a:gd name="T10" fmla="*/ 0 w 4"/>
                  <a:gd name="T11" fmla="*/ 4 h 4"/>
                  <a:gd name="T12" fmla="*/ 0 w 4"/>
                  <a:gd name="T13" fmla="*/ 2 h 4"/>
                  <a:gd name="T14" fmla="*/ 0 w 4"/>
                  <a:gd name="T15" fmla="*/ 0 h 4"/>
                  <a:gd name="T16" fmla="*/ 2 w 4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2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41" name="Freeform 345"/>
              <p:cNvSpPr>
                <a:spLocks/>
              </p:cNvSpPr>
              <p:nvPr/>
            </p:nvSpPr>
            <p:spPr bwMode="auto">
              <a:xfrm>
                <a:off x="2830" y="2901"/>
                <a:ext cx="3" cy="4"/>
              </a:xfrm>
              <a:custGeom>
                <a:avLst/>
                <a:gdLst>
                  <a:gd name="T0" fmla="*/ 2 w 3"/>
                  <a:gd name="T1" fmla="*/ 0 h 4"/>
                  <a:gd name="T2" fmla="*/ 2 w 3"/>
                  <a:gd name="T3" fmla="*/ 0 h 4"/>
                  <a:gd name="T4" fmla="*/ 0 w 3"/>
                  <a:gd name="T5" fmla="*/ 0 h 4"/>
                  <a:gd name="T6" fmla="*/ 0 w 3"/>
                  <a:gd name="T7" fmla="*/ 2 h 4"/>
                  <a:gd name="T8" fmla="*/ 2 w 3"/>
                  <a:gd name="T9" fmla="*/ 4 h 4"/>
                  <a:gd name="T10" fmla="*/ 3 w 3"/>
                  <a:gd name="T11" fmla="*/ 4 h 4"/>
                  <a:gd name="T12" fmla="*/ 3 w 3"/>
                  <a:gd name="T13" fmla="*/ 2 h 4"/>
                  <a:gd name="T14" fmla="*/ 3 w 3"/>
                  <a:gd name="T15" fmla="*/ 0 h 4"/>
                  <a:gd name="T16" fmla="*/ 2 w 3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4"/>
                  <a:gd name="T29" fmla="*/ 3 w 3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42" name="Freeform 346"/>
              <p:cNvSpPr>
                <a:spLocks/>
              </p:cNvSpPr>
              <p:nvPr/>
            </p:nvSpPr>
            <p:spPr bwMode="auto">
              <a:xfrm>
                <a:off x="2830" y="2901"/>
                <a:ext cx="3" cy="4"/>
              </a:xfrm>
              <a:custGeom>
                <a:avLst/>
                <a:gdLst>
                  <a:gd name="T0" fmla="*/ 2 w 3"/>
                  <a:gd name="T1" fmla="*/ 0 h 4"/>
                  <a:gd name="T2" fmla="*/ 2 w 3"/>
                  <a:gd name="T3" fmla="*/ 0 h 4"/>
                  <a:gd name="T4" fmla="*/ 0 w 3"/>
                  <a:gd name="T5" fmla="*/ 0 h 4"/>
                  <a:gd name="T6" fmla="*/ 0 w 3"/>
                  <a:gd name="T7" fmla="*/ 2 h 4"/>
                  <a:gd name="T8" fmla="*/ 2 w 3"/>
                  <a:gd name="T9" fmla="*/ 4 h 4"/>
                  <a:gd name="T10" fmla="*/ 3 w 3"/>
                  <a:gd name="T11" fmla="*/ 4 h 4"/>
                  <a:gd name="T12" fmla="*/ 3 w 3"/>
                  <a:gd name="T13" fmla="*/ 2 h 4"/>
                  <a:gd name="T14" fmla="*/ 3 w 3"/>
                  <a:gd name="T15" fmla="*/ 0 h 4"/>
                  <a:gd name="T16" fmla="*/ 2 w 3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4"/>
                  <a:gd name="T29" fmla="*/ 3 w 3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43" name="Freeform 347"/>
              <p:cNvSpPr>
                <a:spLocks/>
              </p:cNvSpPr>
              <p:nvPr/>
            </p:nvSpPr>
            <p:spPr bwMode="auto">
              <a:xfrm>
                <a:off x="2778" y="2897"/>
                <a:ext cx="4" cy="4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2 h 4"/>
                  <a:gd name="T6" fmla="*/ 2 w 4"/>
                  <a:gd name="T7" fmla="*/ 4 h 4"/>
                  <a:gd name="T8" fmla="*/ 2 w 4"/>
                  <a:gd name="T9" fmla="*/ 4 h 4"/>
                  <a:gd name="T10" fmla="*/ 0 w 4"/>
                  <a:gd name="T11" fmla="*/ 4 h 4"/>
                  <a:gd name="T12" fmla="*/ 0 w 4"/>
                  <a:gd name="T13" fmla="*/ 2 h 4"/>
                  <a:gd name="T14" fmla="*/ 0 w 4"/>
                  <a:gd name="T15" fmla="*/ 2 h 4"/>
                  <a:gd name="T16" fmla="*/ 2 w 4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44" name="Freeform 348"/>
              <p:cNvSpPr>
                <a:spLocks/>
              </p:cNvSpPr>
              <p:nvPr/>
            </p:nvSpPr>
            <p:spPr bwMode="auto">
              <a:xfrm>
                <a:off x="2778" y="2897"/>
                <a:ext cx="4" cy="4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2 h 4"/>
                  <a:gd name="T6" fmla="*/ 2 w 4"/>
                  <a:gd name="T7" fmla="*/ 4 h 4"/>
                  <a:gd name="T8" fmla="*/ 2 w 4"/>
                  <a:gd name="T9" fmla="*/ 4 h 4"/>
                  <a:gd name="T10" fmla="*/ 0 w 4"/>
                  <a:gd name="T11" fmla="*/ 4 h 4"/>
                  <a:gd name="T12" fmla="*/ 0 w 4"/>
                  <a:gd name="T13" fmla="*/ 2 h 4"/>
                  <a:gd name="T14" fmla="*/ 0 w 4"/>
                  <a:gd name="T15" fmla="*/ 2 h 4"/>
                  <a:gd name="T16" fmla="*/ 2 w 4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45" name="Freeform 349"/>
              <p:cNvSpPr>
                <a:spLocks/>
              </p:cNvSpPr>
              <p:nvPr/>
            </p:nvSpPr>
            <p:spPr bwMode="auto">
              <a:xfrm>
                <a:off x="2805" y="2897"/>
                <a:ext cx="3" cy="4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0 h 4"/>
                  <a:gd name="T4" fmla="*/ 0 w 3"/>
                  <a:gd name="T5" fmla="*/ 2 h 4"/>
                  <a:gd name="T6" fmla="*/ 0 w 3"/>
                  <a:gd name="T7" fmla="*/ 4 h 4"/>
                  <a:gd name="T8" fmla="*/ 2 w 3"/>
                  <a:gd name="T9" fmla="*/ 4 h 4"/>
                  <a:gd name="T10" fmla="*/ 3 w 3"/>
                  <a:gd name="T11" fmla="*/ 4 h 4"/>
                  <a:gd name="T12" fmla="*/ 3 w 3"/>
                  <a:gd name="T13" fmla="*/ 2 h 4"/>
                  <a:gd name="T14" fmla="*/ 3 w 3"/>
                  <a:gd name="T15" fmla="*/ 0 h 4"/>
                  <a:gd name="T16" fmla="*/ 2 w 3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4"/>
                  <a:gd name="T29" fmla="*/ 3 w 3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46" name="Freeform 350"/>
              <p:cNvSpPr>
                <a:spLocks/>
              </p:cNvSpPr>
              <p:nvPr/>
            </p:nvSpPr>
            <p:spPr bwMode="auto">
              <a:xfrm>
                <a:off x="2805" y="2897"/>
                <a:ext cx="3" cy="4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0 h 4"/>
                  <a:gd name="T4" fmla="*/ 0 w 3"/>
                  <a:gd name="T5" fmla="*/ 2 h 4"/>
                  <a:gd name="T6" fmla="*/ 0 w 3"/>
                  <a:gd name="T7" fmla="*/ 4 h 4"/>
                  <a:gd name="T8" fmla="*/ 2 w 3"/>
                  <a:gd name="T9" fmla="*/ 4 h 4"/>
                  <a:gd name="T10" fmla="*/ 3 w 3"/>
                  <a:gd name="T11" fmla="*/ 4 h 4"/>
                  <a:gd name="T12" fmla="*/ 3 w 3"/>
                  <a:gd name="T13" fmla="*/ 2 h 4"/>
                  <a:gd name="T14" fmla="*/ 3 w 3"/>
                  <a:gd name="T15" fmla="*/ 0 h 4"/>
                  <a:gd name="T16" fmla="*/ 2 w 3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4"/>
                  <a:gd name="T29" fmla="*/ 3 w 3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47" name="Freeform 351"/>
              <p:cNvSpPr>
                <a:spLocks/>
              </p:cNvSpPr>
              <p:nvPr/>
            </p:nvSpPr>
            <p:spPr bwMode="auto">
              <a:xfrm>
                <a:off x="2759" y="2899"/>
                <a:ext cx="13" cy="4"/>
              </a:xfrm>
              <a:custGeom>
                <a:avLst/>
                <a:gdLst>
                  <a:gd name="T0" fmla="*/ 7 w 13"/>
                  <a:gd name="T1" fmla="*/ 0 h 4"/>
                  <a:gd name="T2" fmla="*/ 11 w 13"/>
                  <a:gd name="T3" fmla="*/ 0 h 4"/>
                  <a:gd name="T4" fmla="*/ 13 w 13"/>
                  <a:gd name="T5" fmla="*/ 0 h 4"/>
                  <a:gd name="T6" fmla="*/ 11 w 13"/>
                  <a:gd name="T7" fmla="*/ 2 h 4"/>
                  <a:gd name="T8" fmla="*/ 7 w 13"/>
                  <a:gd name="T9" fmla="*/ 4 h 4"/>
                  <a:gd name="T10" fmla="*/ 2 w 13"/>
                  <a:gd name="T11" fmla="*/ 4 h 4"/>
                  <a:gd name="T12" fmla="*/ 0 w 13"/>
                  <a:gd name="T13" fmla="*/ 2 h 4"/>
                  <a:gd name="T14" fmla="*/ 2 w 13"/>
                  <a:gd name="T15" fmla="*/ 0 h 4"/>
                  <a:gd name="T16" fmla="*/ 7 w 13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4"/>
                  <a:gd name="T29" fmla="*/ 13 w 13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4">
                    <a:moveTo>
                      <a:pt x="7" y="0"/>
                    </a:moveTo>
                    <a:lnTo>
                      <a:pt x="11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7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92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48" name="Freeform 352"/>
              <p:cNvSpPr>
                <a:spLocks/>
              </p:cNvSpPr>
              <p:nvPr/>
            </p:nvSpPr>
            <p:spPr bwMode="auto">
              <a:xfrm>
                <a:off x="2759" y="2899"/>
                <a:ext cx="13" cy="4"/>
              </a:xfrm>
              <a:custGeom>
                <a:avLst/>
                <a:gdLst>
                  <a:gd name="T0" fmla="*/ 7 w 13"/>
                  <a:gd name="T1" fmla="*/ 0 h 4"/>
                  <a:gd name="T2" fmla="*/ 11 w 13"/>
                  <a:gd name="T3" fmla="*/ 0 h 4"/>
                  <a:gd name="T4" fmla="*/ 13 w 13"/>
                  <a:gd name="T5" fmla="*/ 0 h 4"/>
                  <a:gd name="T6" fmla="*/ 11 w 13"/>
                  <a:gd name="T7" fmla="*/ 2 h 4"/>
                  <a:gd name="T8" fmla="*/ 7 w 13"/>
                  <a:gd name="T9" fmla="*/ 4 h 4"/>
                  <a:gd name="T10" fmla="*/ 2 w 13"/>
                  <a:gd name="T11" fmla="*/ 4 h 4"/>
                  <a:gd name="T12" fmla="*/ 0 w 13"/>
                  <a:gd name="T13" fmla="*/ 2 h 4"/>
                  <a:gd name="T14" fmla="*/ 2 w 13"/>
                  <a:gd name="T15" fmla="*/ 0 h 4"/>
                  <a:gd name="T16" fmla="*/ 7 w 13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4"/>
                  <a:gd name="T29" fmla="*/ 13 w 13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4">
                    <a:moveTo>
                      <a:pt x="7" y="0"/>
                    </a:moveTo>
                    <a:lnTo>
                      <a:pt x="11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7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49" name="Freeform 353"/>
              <p:cNvSpPr>
                <a:spLocks/>
              </p:cNvSpPr>
              <p:nvPr/>
            </p:nvSpPr>
            <p:spPr bwMode="auto">
              <a:xfrm>
                <a:off x="2812" y="2899"/>
                <a:ext cx="16" cy="4"/>
              </a:xfrm>
              <a:custGeom>
                <a:avLst/>
                <a:gdLst>
                  <a:gd name="T0" fmla="*/ 8 w 16"/>
                  <a:gd name="T1" fmla="*/ 0 h 4"/>
                  <a:gd name="T2" fmla="*/ 2 w 16"/>
                  <a:gd name="T3" fmla="*/ 0 h 4"/>
                  <a:gd name="T4" fmla="*/ 0 w 16"/>
                  <a:gd name="T5" fmla="*/ 0 h 4"/>
                  <a:gd name="T6" fmla="*/ 2 w 16"/>
                  <a:gd name="T7" fmla="*/ 2 h 4"/>
                  <a:gd name="T8" fmla="*/ 8 w 16"/>
                  <a:gd name="T9" fmla="*/ 4 h 4"/>
                  <a:gd name="T10" fmla="*/ 12 w 16"/>
                  <a:gd name="T11" fmla="*/ 4 h 4"/>
                  <a:gd name="T12" fmla="*/ 16 w 16"/>
                  <a:gd name="T13" fmla="*/ 2 h 4"/>
                  <a:gd name="T14" fmla="*/ 14 w 16"/>
                  <a:gd name="T15" fmla="*/ 0 h 4"/>
                  <a:gd name="T16" fmla="*/ 8 w 16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4"/>
                  <a:gd name="T29" fmla="*/ 16 w 16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4">
                    <a:moveTo>
                      <a:pt x="8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8" y="4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92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50" name="Freeform 354"/>
              <p:cNvSpPr>
                <a:spLocks/>
              </p:cNvSpPr>
              <p:nvPr/>
            </p:nvSpPr>
            <p:spPr bwMode="auto">
              <a:xfrm>
                <a:off x="2812" y="2899"/>
                <a:ext cx="16" cy="4"/>
              </a:xfrm>
              <a:custGeom>
                <a:avLst/>
                <a:gdLst>
                  <a:gd name="T0" fmla="*/ 8 w 16"/>
                  <a:gd name="T1" fmla="*/ 0 h 4"/>
                  <a:gd name="T2" fmla="*/ 2 w 16"/>
                  <a:gd name="T3" fmla="*/ 0 h 4"/>
                  <a:gd name="T4" fmla="*/ 0 w 16"/>
                  <a:gd name="T5" fmla="*/ 0 h 4"/>
                  <a:gd name="T6" fmla="*/ 2 w 16"/>
                  <a:gd name="T7" fmla="*/ 2 h 4"/>
                  <a:gd name="T8" fmla="*/ 8 w 16"/>
                  <a:gd name="T9" fmla="*/ 4 h 4"/>
                  <a:gd name="T10" fmla="*/ 12 w 16"/>
                  <a:gd name="T11" fmla="*/ 4 h 4"/>
                  <a:gd name="T12" fmla="*/ 16 w 16"/>
                  <a:gd name="T13" fmla="*/ 2 h 4"/>
                  <a:gd name="T14" fmla="*/ 14 w 16"/>
                  <a:gd name="T15" fmla="*/ 0 h 4"/>
                  <a:gd name="T16" fmla="*/ 8 w 16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4"/>
                  <a:gd name="T29" fmla="*/ 16 w 16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4">
                    <a:moveTo>
                      <a:pt x="8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8" y="4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8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51" name="Freeform 355"/>
              <p:cNvSpPr>
                <a:spLocks/>
              </p:cNvSpPr>
              <p:nvPr/>
            </p:nvSpPr>
            <p:spPr bwMode="auto">
              <a:xfrm>
                <a:off x="2785" y="2897"/>
                <a:ext cx="16" cy="4"/>
              </a:xfrm>
              <a:custGeom>
                <a:avLst/>
                <a:gdLst>
                  <a:gd name="T0" fmla="*/ 8 w 16"/>
                  <a:gd name="T1" fmla="*/ 0 h 4"/>
                  <a:gd name="T2" fmla="*/ 12 w 16"/>
                  <a:gd name="T3" fmla="*/ 0 h 4"/>
                  <a:gd name="T4" fmla="*/ 16 w 16"/>
                  <a:gd name="T5" fmla="*/ 2 h 4"/>
                  <a:gd name="T6" fmla="*/ 12 w 16"/>
                  <a:gd name="T7" fmla="*/ 2 h 4"/>
                  <a:gd name="T8" fmla="*/ 8 w 16"/>
                  <a:gd name="T9" fmla="*/ 4 h 4"/>
                  <a:gd name="T10" fmla="*/ 2 w 16"/>
                  <a:gd name="T11" fmla="*/ 2 h 4"/>
                  <a:gd name="T12" fmla="*/ 0 w 16"/>
                  <a:gd name="T13" fmla="*/ 0 h 4"/>
                  <a:gd name="T14" fmla="*/ 2 w 16"/>
                  <a:gd name="T15" fmla="*/ 0 h 4"/>
                  <a:gd name="T16" fmla="*/ 8 w 16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4"/>
                  <a:gd name="T29" fmla="*/ 16 w 16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4">
                    <a:moveTo>
                      <a:pt x="8" y="0"/>
                    </a:moveTo>
                    <a:lnTo>
                      <a:pt x="12" y="0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8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52" name="Freeform 356"/>
              <p:cNvSpPr>
                <a:spLocks/>
              </p:cNvSpPr>
              <p:nvPr/>
            </p:nvSpPr>
            <p:spPr bwMode="auto">
              <a:xfrm>
                <a:off x="2785" y="2897"/>
                <a:ext cx="16" cy="4"/>
              </a:xfrm>
              <a:custGeom>
                <a:avLst/>
                <a:gdLst>
                  <a:gd name="T0" fmla="*/ 8 w 16"/>
                  <a:gd name="T1" fmla="*/ 0 h 4"/>
                  <a:gd name="T2" fmla="*/ 12 w 16"/>
                  <a:gd name="T3" fmla="*/ 0 h 4"/>
                  <a:gd name="T4" fmla="*/ 16 w 16"/>
                  <a:gd name="T5" fmla="*/ 2 h 4"/>
                  <a:gd name="T6" fmla="*/ 12 w 16"/>
                  <a:gd name="T7" fmla="*/ 2 h 4"/>
                  <a:gd name="T8" fmla="*/ 8 w 16"/>
                  <a:gd name="T9" fmla="*/ 4 h 4"/>
                  <a:gd name="T10" fmla="*/ 2 w 16"/>
                  <a:gd name="T11" fmla="*/ 2 h 4"/>
                  <a:gd name="T12" fmla="*/ 0 w 16"/>
                  <a:gd name="T13" fmla="*/ 0 h 4"/>
                  <a:gd name="T14" fmla="*/ 2 w 16"/>
                  <a:gd name="T15" fmla="*/ 0 h 4"/>
                  <a:gd name="T16" fmla="*/ 8 w 16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4"/>
                  <a:gd name="T29" fmla="*/ 16 w 16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4">
                    <a:moveTo>
                      <a:pt x="8" y="0"/>
                    </a:moveTo>
                    <a:lnTo>
                      <a:pt x="12" y="0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8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53" name="Freeform 357"/>
              <p:cNvSpPr>
                <a:spLocks/>
              </p:cNvSpPr>
              <p:nvPr/>
            </p:nvSpPr>
            <p:spPr bwMode="auto">
              <a:xfrm>
                <a:off x="2737" y="2901"/>
                <a:ext cx="8" cy="8"/>
              </a:xfrm>
              <a:custGeom>
                <a:avLst/>
                <a:gdLst>
                  <a:gd name="T0" fmla="*/ 4 w 8"/>
                  <a:gd name="T1" fmla="*/ 0 h 8"/>
                  <a:gd name="T2" fmla="*/ 0 w 8"/>
                  <a:gd name="T3" fmla="*/ 6 h 8"/>
                  <a:gd name="T4" fmla="*/ 6 w 8"/>
                  <a:gd name="T5" fmla="*/ 8 h 8"/>
                  <a:gd name="T6" fmla="*/ 8 w 8"/>
                  <a:gd name="T7" fmla="*/ 4 h 8"/>
                  <a:gd name="T8" fmla="*/ 4 w 8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4" y="0"/>
                    </a:moveTo>
                    <a:lnTo>
                      <a:pt x="0" y="6"/>
                    </a:lnTo>
                    <a:lnTo>
                      <a:pt x="6" y="8"/>
                    </a:lnTo>
                    <a:lnTo>
                      <a:pt x="8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54" name="Freeform 358"/>
              <p:cNvSpPr>
                <a:spLocks/>
              </p:cNvSpPr>
              <p:nvPr/>
            </p:nvSpPr>
            <p:spPr bwMode="auto">
              <a:xfrm>
                <a:off x="2737" y="2901"/>
                <a:ext cx="8" cy="8"/>
              </a:xfrm>
              <a:custGeom>
                <a:avLst/>
                <a:gdLst>
                  <a:gd name="T0" fmla="*/ 4 w 8"/>
                  <a:gd name="T1" fmla="*/ 0 h 8"/>
                  <a:gd name="T2" fmla="*/ 0 w 8"/>
                  <a:gd name="T3" fmla="*/ 6 h 8"/>
                  <a:gd name="T4" fmla="*/ 6 w 8"/>
                  <a:gd name="T5" fmla="*/ 8 h 8"/>
                  <a:gd name="T6" fmla="*/ 8 w 8"/>
                  <a:gd name="T7" fmla="*/ 4 h 8"/>
                  <a:gd name="T8" fmla="*/ 4 w 8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4" y="0"/>
                    </a:moveTo>
                    <a:lnTo>
                      <a:pt x="0" y="6"/>
                    </a:lnTo>
                    <a:lnTo>
                      <a:pt x="6" y="8"/>
                    </a:lnTo>
                    <a:lnTo>
                      <a:pt x="8" y="4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55" name="Freeform 359"/>
              <p:cNvSpPr>
                <a:spLocks/>
              </p:cNvSpPr>
              <p:nvPr/>
            </p:nvSpPr>
            <p:spPr bwMode="auto">
              <a:xfrm>
                <a:off x="2839" y="2901"/>
                <a:ext cx="8" cy="8"/>
              </a:xfrm>
              <a:custGeom>
                <a:avLst/>
                <a:gdLst>
                  <a:gd name="T0" fmla="*/ 6 w 8"/>
                  <a:gd name="T1" fmla="*/ 0 h 8"/>
                  <a:gd name="T2" fmla="*/ 8 w 8"/>
                  <a:gd name="T3" fmla="*/ 6 h 8"/>
                  <a:gd name="T4" fmla="*/ 4 w 8"/>
                  <a:gd name="T5" fmla="*/ 8 h 8"/>
                  <a:gd name="T6" fmla="*/ 0 w 8"/>
                  <a:gd name="T7" fmla="*/ 4 h 8"/>
                  <a:gd name="T8" fmla="*/ 6 w 8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6" y="0"/>
                    </a:moveTo>
                    <a:lnTo>
                      <a:pt x="8" y="6"/>
                    </a:lnTo>
                    <a:lnTo>
                      <a:pt x="4" y="8"/>
                    </a:lnTo>
                    <a:lnTo>
                      <a:pt x="0" y="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56" name="Freeform 360"/>
              <p:cNvSpPr>
                <a:spLocks/>
              </p:cNvSpPr>
              <p:nvPr/>
            </p:nvSpPr>
            <p:spPr bwMode="auto">
              <a:xfrm>
                <a:off x="2839" y="2901"/>
                <a:ext cx="8" cy="8"/>
              </a:xfrm>
              <a:custGeom>
                <a:avLst/>
                <a:gdLst>
                  <a:gd name="T0" fmla="*/ 6 w 8"/>
                  <a:gd name="T1" fmla="*/ 0 h 8"/>
                  <a:gd name="T2" fmla="*/ 8 w 8"/>
                  <a:gd name="T3" fmla="*/ 6 h 8"/>
                  <a:gd name="T4" fmla="*/ 4 w 8"/>
                  <a:gd name="T5" fmla="*/ 8 h 8"/>
                  <a:gd name="T6" fmla="*/ 0 w 8"/>
                  <a:gd name="T7" fmla="*/ 4 h 8"/>
                  <a:gd name="T8" fmla="*/ 6 w 8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6" y="0"/>
                    </a:moveTo>
                    <a:lnTo>
                      <a:pt x="8" y="6"/>
                    </a:lnTo>
                    <a:lnTo>
                      <a:pt x="4" y="8"/>
                    </a:lnTo>
                    <a:lnTo>
                      <a:pt x="0" y="4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57" name="Freeform 361"/>
              <p:cNvSpPr>
                <a:spLocks/>
              </p:cNvSpPr>
              <p:nvPr/>
            </p:nvSpPr>
            <p:spPr bwMode="auto">
              <a:xfrm>
                <a:off x="2897" y="2914"/>
                <a:ext cx="23" cy="6"/>
              </a:xfrm>
              <a:custGeom>
                <a:avLst/>
                <a:gdLst>
                  <a:gd name="T0" fmla="*/ 0 w 23"/>
                  <a:gd name="T1" fmla="*/ 4 h 6"/>
                  <a:gd name="T2" fmla="*/ 4 w 23"/>
                  <a:gd name="T3" fmla="*/ 4 h 6"/>
                  <a:gd name="T4" fmla="*/ 11 w 23"/>
                  <a:gd name="T5" fmla="*/ 6 h 6"/>
                  <a:gd name="T6" fmla="*/ 19 w 23"/>
                  <a:gd name="T7" fmla="*/ 4 h 6"/>
                  <a:gd name="T8" fmla="*/ 23 w 23"/>
                  <a:gd name="T9" fmla="*/ 4 h 6"/>
                  <a:gd name="T10" fmla="*/ 19 w 23"/>
                  <a:gd name="T11" fmla="*/ 2 h 6"/>
                  <a:gd name="T12" fmla="*/ 11 w 23"/>
                  <a:gd name="T13" fmla="*/ 0 h 6"/>
                  <a:gd name="T14" fmla="*/ 4 w 23"/>
                  <a:gd name="T15" fmla="*/ 2 h 6"/>
                  <a:gd name="T16" fmla="*/ 0 w 23"/>
                  <a:gd name="T17" fmla="*/ 4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6"/>
                  <a:gd name="T29" fmla="*/ 23 w 23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6">
                    <a:moveTo>
                      <a:pt x="0" y="4"/>
                    </a:moveTo>
                    <a:lnTo>
                      <a:pt x="4" y="4"/>
                    </a:lnTo>
                    <a:lnTo>
                      <a:pt x="11" y="6"/>
                    </a:lnTo>
                    <a:lnTo>
                      <a:pt x="19" y="4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58" name="Freeform 362"/>
              <p:cNvSpPr>
                <a:spLocks noEditPoints="1"/>
              </p:cNvSpPr>
              <p:nvPr/>
            </p:nvSpPr>
            <p:spPr bwMode="auto">
              <a:xfrm>
                <a:off x="2895" y="2912"/>
                <a:ext cx="27" cy="10"/>
              </a:xfrm>
              <a:custGeom>
                <a:avLst/>
                <a:gdLst>
                  <a:gd name="T0" fmla="*/ 27 w 27"/>
                  <a:gd name="T1" fmla="*/ 4 h 10"/>
                  <a:gd name="T2" fmla="*/ 27 w 27"/>
                  <a:gd name="T3" fmla="*/ 8 h 10"/>
                  <a:gd name="T4" fmla="*/ 23 w 27"/>
                  <a:gd name="T5" fmla="*/ 8 h 10"/>
                  <a:gd name="T6" fmla="*/ 17 w 27"/>
                  <a:gd name="T7" fmla="*/ 10 h 10"/>
                  <a:gd name="T8" fmla="*/ 9 w 27"/>
                  <a:gd name="T9" fmla="*/ 10 h 10"/>
                  <a:gd name="T10" fmla="*/ 4 w 27"/>
                  <a:gd name="T11" fmla="*/ 8 h 10"/>
                  <a:gd name="T12" fmla="*/ 2 w 27"/>
                  <a:gd name="T13" fmla="*/ 8 h 10"/>
                  <a:gd name="T14" fmla="*/ 4 w 27"/>
                  <a:gd name="T15" fmla="*/ 6 h 10"/>
                  <a:gd name="T16" fmla="*/ 4 w 27"/>
                  <a:gd name="T17" fmla="*/ 4 h 10"/>
                  <a:gd name="T18" fmla="*/ 6 w 27"/>
                  <a:gd name="T19" fmla="*/ 4 h 10"/>
                  <a:gd name="T20" fmla="*/ 13 w 27"/>
                  <a:gd name="T21" fmla="*/ 6 h 10"/>
                  <a:gd name="T22" fmla="*/ 21 w 27"/>
                  <a:gd name="T23" fmla="*/ 6 h 10"/>
                  <a:gd name="T24" fmla="*/ 23 w 27"/>
                  <a:gd name="T25" fmla="*/ 4 h 10"/>
                  <a:gd name="T26" fmla="*/ 23 w 27"/>
                  <a:gd name="T27" fmla="*/ 6 h 10"/>
                  <a:gd name="T28" fmla="*/ 27 w 27"/>
                  <a:gd name="T29" fmla="*/ 6 h 10"/>
                  <a:gd name="T30" fmla="*/ 23 w 27"/>
                  <a:gd name="T31" fmla="*/ 4 h 10"/>
                  <a:gd name="T32" fmla="*/ 25 w 27"/>
                  <a:gd name="T33" fmla="*/ 4 h 10"/>
                  <a:gd name="T34" fmla="*/ 27 w 27"/>
                  <a:gd name="T35" fmla="*/ 4 h 10"/>
                  <a:gd name="T36" fmla="*/ 27 w 27"/>
                  <a:gd name="T37" fmla="*/ 4 h 10"/>
                  <a:gd name="T38" fmla="*/ 4 w 27"/>
                  <a:gd name="T39" fmla="*/ 6 h 10"/>
                  <a:gd name="T40" fmla="*/ 0 w 27"/>
                  <a:gd name="T41" fmla="*/ 4 h 10"/>
                  <a:gd name="T42" fmla="*/ 2 w 27"/>
                  <a:gd name="T43" fmla="*/ 2 h 10"/>
                  <a:gd name="T44" fmla="*/ 6 w 27"/>
                  <a:gd name="T45" fmla="*/ 2 h 10"/>
                  <a:gd name="T46" fmla="*/ 13 w 27"/>
                  <a:gd name="T47" fmla="*/ 0 h 10"/>
                  <a:gd name="T48" fmla="*/ 21 w 27"/>
                  <a:gd name="T49" fmla="*/ 2 h 10"/>
                  <a:gd name="T50" fmla="*/ 25 w 27"/>
                  <a:gd name="T51" fmla="*/ 2 h 10"/>
                  <a:gd name="T52" fmla="*/ 27 w 27"/>
                  <a:gd name="T53" fmla="*/ 4 h 10"/>
                  <a:gd name="T54" fmla="*/ 23 w 27"/>
                  <a:gd name="T55" fmla="*/ 6 h 10"/>
                  <a:gd name="T56" fmla="*/ 23 w 27"/>
                  <a:gd name="T57" fmla="*/ 6 h 10"/>
                  <a:gd name="T58" fmla="*/ 17 w 27"/>
                  <a:gd name="T59" fmla="*/ 4 h 10"/>
                  <a:gd name="T60" fmla="*/ 9 w 27"/>
                  <a:gd name="T61" fmla="*/ 4 h 10"/>
                  <a:gd name="T62" fmla="*/ 6 w 27"/>
                  <a:gd name="T63" fmla="*/ 6 h 10"/>
                  <a:gd name="T64" fmla="*/ 4 w 27"/>
                  <a:gd name="T65" fmla="*/ 6 h 10"/>
                  <a:gd name="T66" fmla="*/ 4 w 27"/>
                  <a:gd name="T67" fmla="*/ 6 h 10"/>
                  <a:gd name="T68" fmla="*/ 4 w 27"/>
                  <a:gd name="T69" fmla="*/ 6 h 10"/>
                  <a:gd name="T70" fmla="*/ 4 w 27"/>
                  <a:gd name="T71" fmla="*/ 6 h 10"/>
                  <a:gd name="T72" fmla="*/ 2 w 27"/>
                  <a:gd name="T73" fmla="*/ 8 h 10"/>
                  <a:gd name="T74" fmla="*/ 0 w 27"/>
                  <a:gd name="T75" fmla="*/ 6 h 10"/>
                  <a:gd name="T76" fmla="*/ 0 w 27"/>
                  <a:gd name="T77" fmla="*/ 4 h 1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7"/>
                  <a:gd name="T118" fmla="*/ 0 h 10"/>
                  <a:gd name="T119" fmla="*/ 27 w 27"/>
                  <a:gd name="T120" fmla="*/ 10 h 1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7" h="10">
                    <a:moveTo>
                      <a:pt x="23" y="6"/>
                    </a:moveTo>
                    <a:lnTo>
                      <a:pt x="27" y="4"/>
                    </a:lnTo>
                    <a:lnTo>
                      <a:pt x="27" y="6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1" y="8"/>
                    </a:lnTo>
                    <a:lnTo>
                      <a:pt x="17" y="10"/>
                    </a:lnTo>
                    <a:lnTo>
                      <a:pt x="13" y="10"/>
                    </a:lnTo>
                    <a:lnTo>
                      <a:pt x="9" y="10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9" y="6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1" y="6"/>
                    </a:lnTo>
                    <a:lnTo>
                      <a:pt x="23" y="4"/>
                    </a:lnTo>
                    <a:lnTo>
                      <a:pt x="23" y="6"/>
                    </a:lnTo>
                    <a:close/>
                    <a:moveTo>
                      <a:pt x="27" y="6"/>
                    </a:moveTo>
                    <a:lnTo>
                      <a:pt x="23" y="6"/>
                    </a:lnTo>
                    <a:lnTo>
                      <a:pt x="23" y="4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27" y="6"/>
                    </a:lnTo>
                    <a:close/>
                    <a:moveTo>
                      <a:pt x="4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7" y="4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7" y="4"/>
                    </a:lnTo>
                    <a:lnTo>
                      <a:pt x="13" y="4"/>
                    </a:lnTo>
                    <a:lnTo>
                      <a:pt x="9" y="4"/>
                    </a:lnTo>
                    <a:lnTo>
                      <a:pt x="6" y="6"/>
                    </a:lnTo>
                    <a:lnTo>
                      <a:pt x="4" y="6"/>
                    </a:lnTo>
                    <a:close/>
                    <a:moveTo>
                      <a:pt x="0" y="4"/>
                    </a:moveTo>
                    <a:lnTo>
                      <a:pt x="4" y="6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59" name="Freeform 363"/>
              <p:cNvSpPr>
                <a:spLocks/>
              </p:cNvSpPr>
              <p:nvPr/>
            </p:nvSpPr>
            <p:spPr bwMode="auto">
              <a:xfrm>
                <a:off x="2893" y="2901"/>
                <a:ext cx="33" cy="13"/>
              </a:xfrm>
              <a:custGeom>
                <a:avLst/>
                <a:gdLst>
                  <a:gd name="T0" fmla="*/ 33 w 33"/>
                  <a:gd name="T1" fmla="*/ 6 h 13"/>
                  <a:gd name="T2" fmla="*/ 33 w 33"/>
                  <a:gd name="T3" fmla="*/ 4 h 13"/>
                  <a:gd name="T4" fmla="*/ 31 w 33"/>
                  <a:gd name="T5" fmla="*/ 2 h 13"/>
                  <a:gd name="T6" fmla="*/ 27 w 33"/>
                  <a:gd name="T7" fmla="*/ 2 h 13"/>
                  <a:gd name="T8" fmla="*/ 25 w 33"/>
                  <a:gd name="T9" fmla="*/ 4 h 13"/>
                  <a:gd name="T10" fmla="*/ 21 w 33"/>
                  <a:gd name="T11" fmla="*/ 0 h 13"/>
                  <a:gd name="T12" fmla="*/ 15 w 33"/>
                  <a:gd name="T13" fmla="*/ 2 h 13"/>
                  <a:gd name="T14" fmla="*/ 11 w 33"/>
                  <a:gd name="T15" fmla="*/ 0 h 13"/>
                  <a:gd name="T16" fmla="*/ 8 w 33"/>
                  <a:gd name="T17" fmla="*/ 4 h 13"/>
                  <a:gd name="T18" fmla="*/ 6 w 33"/>
                  <a:gd name="T19" fmla="*/ 2 h 13"/>
                  <a:gd name="T20" fmla="*/ 2 w 33"/>
                  <a:gd name="T21" fmla="*/ 2 h 13"/>
                  <a:gd name="T22" fmla="*/ 0 w 33"/>
                  <a:gd name="T23" fmla="*/ 4 h 13"/>
                  <a:gd name="T24" fmla="*/ 0 w 33"/>
                  <a:gd name="T25" fmla="*/ 6 h 13"/>
                  <a:gd name="T26" fmla="*/ 2 w 33"/>
                  <a:gd name="T27" fmla="*/ 13 h 13"/>
                  <a:gd name="T28" fmla="*/ 4 w 33"/>
                  <a:gd name="T29" fmla="*/ 13 h 13"/>
                  <a:gd name="T30" fmla="*/ 15 w 33"/>
                  <a:gd name="T31" fmla="*/ 11 h 13"/>
                  <a:gd name="T32" fmla="*/ 29 w 33"/>
                  <a:gd name="T33" fmla="*/ 13 h 13"/>
                  <a:gd name="T34" fmla="*/ 31 w 33"/>
                  <a:gd name="T35" fmla="*/ 11 h 13"/>
                  <a:gd name="T36" fmla="*/ 33 w 33"/>
                  <a:gd name="T37" fmla="*/ 6 h 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3"/>
                  <a:gd name="T58" fmla="*/ 0 h 13"/>
                  <a:gd name="T59" fmla="*/ 33 w 33"/>
                  <a:gd name="T60" fmla="*/ 13 h 1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3" h="13">
                    <a:moveTo>
                      <a:pt x="33" y="6"/>
                    </a:moveTo>
                    <a:lnTo>
                      <a:pt x="33" y="4"/>
                    </a:lnTo>
                    <a:lnTo>
                      <a:pt x="31" y="2"/>
                    </a:lnTo>
                    <a:lnTo>
                      <a:pt x="27" y="2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3"/>
                    </a:lnTo>
                    <a:lnTo>
                      <a:pt x="4" y="13"/>
                    </a:lnTo>
                    <a:lnTo>
                      <a:pt x="15" y="11"/>
                    </a:lnTo>
                    <a:lnTo>
                      <a:pt x="29" y="13"/>
                    </a:lnTo>
                    <a:lnTo>
                      <a:pt x="31" y="11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60" name="Freeform 364"/>
              <p:cNvSpPr>
                <a:spLocks/>
              </p:cNvSpPr>
              <p:nvPr/>
            </p:nvSpPr>
            <p:spPr bwMode="auto">
              <a:xfrm>
                <a:off x="2893" y="2901"/>
                <a:ext cx="33" cy="13"/>
              </a:xfrm>
              <a:custGeom>
                <a:avLst/>
                <a:gdLst>
                  <a:gd name="T0" fmla="*/ 33 w 33"/>
                  <a:gd name="T1" fmla="*/ 6 h 13"/>
                  <a:gd name="T2" fmla="*/ 33 w 33"/>
                  <a:gd name="T3" fmla="*/ 4 h 13"/>
                  <a:gd name="T4" fmla="*/ 31 w 33"/>
                  <a:gd name="T5" fmla="*/ 2 h 13"/>
                  <a:gd name="T6" fmla="*/ 27 w 33"/>
                  <a:gd name="T7" fmla="*/ 2 h 13"/>
                  <a:gd name="T8" fmla="*/ 25 w 33"/>
                  <a:gd name="T9" fmla="*/ 4 h 13"/>
                  <a:gd name="T10" fmla="*/ 21 w 33"/>
                  <a:gd name="T11" fmla="*/ 0 h 13"/>
                  <a:gd name="T12" fmla="*/ 15 w 33"/>
                  <a:gd name="T13" fmla="*/ 2 h 13"/>
                  <a:gd name="T14" fmla="*/ 11 w 33"/>
                  <a:gd name="T15" fmla="*/ 0 h 13"/>
                  <a:gd name="T16" fmla="*/ 8 w 33"/>
                  <a:gd name="T17" fmla="*/ 4 h 13"/>
                  <a:gd name="T18" fmla="*/ 6 w 33"/>
                  <a:gd name="T19" fmla="*/ 2 h 13"/>
                  <a:gd name="T20" fmla="*/ 2 w 33"/>
                  <a:gd name="T21" fmla="*/ 2 h 13"/>
                  <a:gd name="T22" fmla="*/ 0 w 33"/>
                  <a:gd name="T23" fmla="*/ 4 h 13"/>
                  <a:gd name="T24" fmla="*/ 0 w 33"/>
                  <a:gd name="T25" fmla="*/ 6 h 13"/>
                  <a:gd name="T26" fmla="*/ 2 w 33"/>
                  <a:gd name="T27" fmla="*/ 13 h 13"/>
                  <a:gd name="T28" fmla="*/ 4 w 33"/>
                  <a:gd name="T29" fmla="*/ 13 h 13"/>
                  <a:gd name="T30" fmla="*/ 15 w 33"/>
                  <a:gd name="T31" fmla="*/ 11 h 13"/>
                  <a:gd name="T32" fmla="*/ 29 w 33"/>
                  <a:gd name="T33" fmla="*/ 13 h 13"/>
                  <a:gd name="T34" fmla="*/ 31 w 33"/>
                  <a:gd name="T35" fmla="*/ 11 h 13"/>
                  <a:gd name="T36" fmla="*/ 33 w 33"/>
                  <a:gd name="T37" fmla="*/ 6 h 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3"/>
                  <a:gd name="T58" fmla="*/ 0 h 13"/>
                  <a:gd name="T59" fmla="*/ 33 w 33"/>
                  <a:gd name="T60" fmla="*/ 13 h 1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3" h="13">
                    <a:moveTo>
                      <a:pt x="33" y="6"/>
                    </a:moveTo>
                    <a:lnTo>
                      <a:pt x="33" y="4"/>
                    </a:lnTo>
                    <a:lnTo>
                      <a:pt x="31" y="2"/>
                    </a:lnTo>
                    <a:lnTo>
                      <a:pt x="27" y="2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3"/>
                    </a:lnTo>
                    <a:lnTo>
                      <a:pt x="4" y="13"/>
                    </a:lnTo>
                    <a:lnTo>
                      <a:pt x="15" y="11"/>
                    </a:lnTo>
                    <a:lnTo>
                      <a:pt x="29" y="13"/>
                    </a:lnTo>
                    <a:lnTo>
                      <a:pt x="31" y="11"/>
                    </a:lnTo>
                    <a:lnTo>
                      <a:pt x="33" y="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61" name="Freeform 365"/>
              <p:cNvSpPr>
                <a:spLocks/>
              </p:cNvSpPr>
              <p:nvPr/>
            </p:nvSpPr>
            <p:spPr bwMode="auto">
              <a:xfrm>
                <a:off x="2899" y="2916"/>
                <a:ext cx="19" cy="2"/>
              </a:xfrm>
              <a:custGeom>
                <a:avLst/>
                <a:gdLst>
                  <a:gd name="T0" fmla="*/ 0 w 19"/>
                  <a:gd name="T1" fmla="*/ 2 h 2"/>
                  <a:gd name="T2" fmla="*/ 9 w 19"/>
                  <a:gd name="T3" fmla="*/ 0 h 2"/>
                  <a:gd name="T4" fmla="*/ 19 w 19"/>
                  <a:gd name="T5" fmla="*/ 0 h 2"/>
                  <a:gd name="T6" fmla="*/ 9 w 19"/>
                  <a:gd name="T7" fmla="*/ 2 h 2"/>
                  <a:gd name="T8" fmla="*/ 0 w 19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"/>
                  <a:gd name="T17" fmla="*/ 19 w 19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">
                    <a:moveTo>
                      <a:pt x="0" y="2"/>
                    </a:moveTo>
                    <a:lnTo>
                      <a:pt x="9" y="0"/>
                    </a:lnTo>
                    <a:lnTo>
                      <a:pt x="19" y="0"/>
                    </a:lnTo>
                    <a:lnTo>
                      <a:pt x="9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62" name="Freeform 366"/>
              <p:cNvSpPr>
                <a:spLocks noEditPoints="1"/>
              </p:cNvSpPr>
              <p:nvPr/>
            </p:nvSpPr>
            <p:spPr bwMode="auto">
              <a:xfrm>
                <a:off x="2897" y="2914"/>
                <a:ext cx="23" cy="6"/>
              </a:xfrm>
              <a:custGeom>
                <a:avLst/>
                <a:gdLst>
                  <a:gd name="T0" fmla="*/ 19 w 23"/>
                  <a:gd name="T1" fmla="*/ 4 h 6"/>
                  <a:gd name="T2" fmla="*/ 21 w 23"/>
                  <a:gd name="T3" fmla="*/ 4 h 6"/>
                  <a:gd name="T4" fmla="*/ 15 w 23"/>
                  <a:gd name="T5" fmla="*/ 4 h 6"/>
                  <a:gd name="T6" fmla="*/ 9 w 23"/>
                  <a:gd name="T7" fmla="*/ 4 h 6"/>
                  <a:gd name="T8" fmla="*/ 4 w 23"/>
                  <a:gd name="T9" fmla="*/ 4 h 6"/>
                  <a:gd name="T10" fmla="*/ 0 w 23"/>
                  <a:gd name="T11" fmla="*/ 2 h 6"/>
                  <a:gd name="T12" fmla="*/ 6 w 23"/>
                  <a:gd name="T13" fmla="*/ 0 h 6"/>
                  <a:gd name="T14" fmla="*/ 11 w 23"/>
                  <a:gd name="T15" fmla="*/ 0 h 6"/>
                  <a:gd name="T16" fmla="*/ 19 w 23"/>
                  <a:gd name="T17" fmla="*/ 0 h 6"/>
                  <a:gd name="T18" fmla="*/ 23 w 23"/>
                  <a:gd name="T19" fmla="*/ 2 h 6"/>
                  <a:gd name="T20" fmla="*/ 21 w 23"/>
                  <a:gd name="T21" fmla="*/ 4 h 6"/>
                  <a:gd name="T22" fmla="*/ 23 w 23"/>
                  <a:gd name="T23" fmla="*/ 2 h 6"/>
                  <a:gd name="T24" fmla="*/ 23 w 23"/>
                  <a:gd name="T25" fmla="*/ 4 h 6"/>
                  <a:gd name="T26" fmla="*/ 23 w 23"/>
                  <a:gd name="T27" fmla="*/ 4 h 6"/>
                  <a:gd name="T28" fmla="*/ 21 w 23"/>
                  <a:gd name="T29" fmla="*/ 4 h 6"/>
                  <a:gd name="T30" fmla="*/ 0 w 23"/>
                  <a:gd name="T31" fmla="*/ 2 h 6"/>
                  <a:gd name="T32" fmla="*/ 4 w 23"/>
                  <a:gd name="T33" fmla="*/ 4 h 6"/>
                  <a:gd name="T34" fmla="*/ 2 w 23"/>
                  <a:gd name="T35" fmla="*/ 2 h 6"/>
                  <a:gd name="T36" fmla="*/ 4 w 23"/>
                  <a:gd name="T37" fmla="*/ 2 h 6"/>
                  <a:gd name="T38" fmla="*/ 11 w 23"/>
                  <a:gd name="T39" fmla="*/ 2 h 6"/>
                  <a:gd name="T40" fmla="*/ 19 w 23"/>
                  <a:gd name="T41" fmla="*/ 2 h 6"/>
                  <a:gd name="T42" fmla="*/ 21 w 23"/>
                  <a:gd name="T43" fmla="*/ 2 h 6"/>
                  <a:gd name="T44" fmla="*/ 19 w 23"/>
                  <a:gd name="T45" fmla="*/ 4 h 6"/>
                  <a:gd name="T46" fmla="*/ 23 w 23"/>
                  <a:gd name="T47" fmla="*/ 4 h 6"/>
                  <a:gd name="T48" fmla="*/ 21 w 23"/>
                  <a:gd name="T49" fmla="*/ 6 h 6"/>
                  <a:gd name="T50" fmla="*/ 15 w 23"/>
                  <a:gd name="T51" fmla="*/ 6 h 6"/>
                  <a:gd name="T52" fmla="*/ 7 w 23"/>
                  <a:gd name="T53" fmla="*/ 6 h 6"/>
                  <a:gd name="T54" fmla="*/ 2 w 23"/>
                  <a:gd name="T55" fmla="*/ 6 h 6"/>
                  <a:gd name="T56" fmla="*/ 0 w 23"/>
                  <a:gd name="T57" fmla="*/ 4 h 6"/>
                  <a:gd name="T58" fmla="*/ 0 w 23"/>
                  <a:gd name="T59" fmla="*/ 2 h 6"/>
                  <a:gd name="T60" fmla="*/ 0 w 23"/>
                  <a:gd name="T61" fmla="*/ 2 h 6"/>
                  <a:gd name="T62" fmla="*/ 0 w 23"/>
                  <a:gd name="T63" fmla="*/ 2 h 6"/>
                  <a:gd name="T64" fmla="*/ 2 w 23"/>
                  <a:gd name="T65" fmla="*/ 2 h 6"/>
                  <a:gd name="T66" fmla="*/ 4 w 23"/>
                  <a:gd name="T67" fmla="*/ 2 h 6"/>
                  <a:gd name="T68" fmla="*/ 4 w 23"/>
                  <a:gd name="T69" fmla="*/ 4 h 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3"/>
                  <a:gd name="T106" fmla="*/ 0 h 6"/>
                  <a:gd name="T107" fmla="*/ 23 w 23"/>
                  <a:gd name="T108" fmla="*/ 6 h 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3" h="6">
                    <a:moveTo>
                      <a:pt x="23" y="2"/>
                    </a:moveTo>
                    <a:lnTo>
                      <a:pt x="19" y="4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5" y="4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2"/>
                    </a:lnTo>
                    <a:close/>
                    <a:moveTo>
                      <a:pt x="21" y="4"/>
                    </a:moveTo>
                    <a:lnTo>
                      <a:pt x="23" y="2"/>
                    </a:lnTo>
                    <a:lnTo>
                      <a:pt x="23" y="4"/>
                    </a:lnTo>
                    <a:lnTo>
                      <a:pt x="21" y="4"/>
                    </a:lnTo>
                    <a:close/>
                    <a:moveTo>
                      <a:pt x="0" y="2"/>
                    </a:moveTo>
                    <a:lnTo>
                      <a:pt x="2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11" y="2"/>
                    </a:lnTo>
                    <a:lnTo>
                      <a:pt x="15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23" y="2"/>
                    </a:lnTo>
                    <a:lnTo>
                      <a:pt x="23" y="4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5" y="6"/>
                    </a:lnTo>
                    <a:lnTo>
                      <a:pt x="11" y="6"/>
                    </a:lnTo>
                    <a:lnTo>
                      <a:pt x="7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  <a:moveTo>
                      <a:pt x="4" y="4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63" name="Freeform 367"/>
              <p:cNvSpPr>
                <a:spLocks/>
              </p:cNvSpPr>
              <p:nvPr/>
            </p:nvSpPr>
            <p:spPr bwMode="auto">
              <a:xfrm>
                <a:off x="2897" y="2914"/>
                <a:ext cx="25" cy="2"/>
              </a:xfrm>
              <a:custGeom>
                <a:avLst/>
                <a:gdLst>
                  <a:gd name="T0" fmla="*/ 23 w 25"/>
                  <a:gd name="T1" fmla="*/ 2 h 2"/>
                  <a:gd name="T2" fmla="*/ 25 w 25"/>
                  <a:gd name="T3" fmla="*/ 0 h 2"/>
                  <a:gd name="T4" fmla="*/ 11 w 25"/>
                  <a:gd name="T5" fmla="*/ 0 h 2"/>
                  <a:gd name="T6" fmla="*/ 0 w 25"/>
                  <a:gd name="T7" fmla="*/ 0 h 2"/>
                  <a:gd name="T8" fmla="*/ 0 w 25"/>
                  <a:gd name="T9" fmla="*/ 2 h 2"/>
                  <a:gd name="T10" fmla="*/ 4 w 25"/>
                  <a:gd name="T11" fmla="*/ 2 h 2"/>
                  <a:gd name="T12" fmla="*/ 11 w 25"/>
                  <a:gd name="T13" fmla="*/ 0 h 2"/>
                  <a:gd name="T14" fmla="*/ 19 w 25"/>
                  <a:gd name="T15" fmla="*/ 2 h 2"/>
                  <a:gd name="T16" fmla="*/ 23 w 25"/>
                  <a:gd name="T17" fmla="*/ 2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2"/>
                  <a:gd name="T29" fmla="*/ 25 w 25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2">
                    <a:moveTo>
                      <a:pt x="23" y="2"/>
                    </a:moveTo>
                    <a:lnTo>
                      <a:pt x="25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11" y="0"/>
                    </a:lnTo>
                    <a:lnTo>
                      <a:pt x="19" y="2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FFF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64" name="Freeform 368"/>
              <p:cNvSpPr>
                <a:spLocks noEditPoints="1"/>
              </p:cNvSpPr>
              <p:nvPr/>
            </p:nvSpPr>
            <p:spPr bwMode="auto">
              <a:xfrm>
                <a:off x="2895" y="2912"/>
                <a:ext cx="29" cy="6"/>
              </a:xfrm>
              <a:custGeom>
                <a:avLst/>
                <a:gdLst>
                  <a:gd name="T0" fmla="*/ 27 w 29"/>
                  <a:gd name="T1" fmla="*/ 4 h 6"/>
                  <a:gd name="T2" fmla="*/ 23 w 29"/>
                  <a:gd name="T3" fmla="*/ 4 h 6"/>
                  <a:gd name="T4" fmla="*/ 27 w 29"/>
                  <a:gd name="T5" fmla="*/ 0 h 6"/>
                  <a:gd name="T6" fmla="*/ 25 w 29"/>
                  <a:gd name="T7" fmla="*/ 2 h 6"/>
                  <a:gd name="T8" fmla="*/ 25 w 29"/>
                  <a:gd name="T9" fmla="*/ 0 h 6"/>
                  <a:gd name="T10" fmla="*/ 27 w 29"/>
                  <a:gd name="T11" fmla="*/ 0 h 6"/>
                  <a:gd name="T12" fmla="*/ 27 w 29"/>
                  <a:gd name="T13" fmla="*/ 2 h 6"/>
                  <a:gd name="T14" fmla="*/ 27 w 29"/>
                  <a:gd name="T15" fmla="*/ 4 h 6"/>
                  <a:gd name="T16" fmla="*/ 0 w 29"/>
                  <a:gd name="T17" fmla="*/ 2 h 6"/>
                  <a:gd name="T18" fmla="*/ 4 w 29"/>
                  <a:gd name="T19" fmla="*/ 0 h 6"/>
                  <a:gd name="T20" fmla="*/ 11 w 29"/>
                  <a:gd name="T21" fmla="*/ 0 h 6"/>
                  <a:gd name="T22" fmla="*/ 17 w 29"/>
                  <a:gd name="T23" fmla="*/ 0 h 6"/>
                  <a:gd name="T24" fmla="*/ 23 w 29"/>
                  <a:gd name="T25" fmla="*/ 0 h 6"/>
                  <a:gd name="T26" fmla="*/ 25 w 29"/>
                  <a:gd name="T27" fmla="*/ 4 h 6"/>
                  <a:gd name="T28" fmla="*/ 21 w 29"/>
                  <a:gd name="T29" fmla="*/ 4 h 6"/>
                  <a:gd name="T30" fmla="*/ 13 w 29"/>
                  <a:gd name="T31" fmla="*/ 2 h 6"/>
                  <a:gd name="T32" fmla="*/ 8 w 29"/>
                  <a:gd name="T33" fmla="*/ 4 h 6"/>
                  <a:gd name="T34" fmla="*/ 2 w 29"/>
                  <a:gd name="T35" fmla="*/ 4 h 6"/>
                  <a:gd name="T36" fmla="*/ 2 w 29"/>
                  <a:gd name="T37" fmla="*/ 0 h 6"/>
                  <a:gd name="T38" fmla="*/ 2 w 29"/>
                  <a:gd name="T39" fmla="*/ 4 h 6"/>
                  <a:gd name="T40" fmla="*/ 0 w 29"/>
                  <a:gd name="T41" fmla="*/ 4 h 6"/>
                  <a:gd name="T42" fmla="*/ 0 w 29"/>
                  <a:gd name="T43" fmla="*/ 2 h 6"/>
                  <a:gd name="T44" fmla="*/ 0 w 29"/>
                  <a:gd name="T45" fmla="*/ 0 h 6"/>
                  <a:gd name="T46" fmla="*/ 4 w 29"/>
                  <a:gd name="T47" fmla="*/ 6 h 6"/>
                  <a:gd name="T48" fmla="*/ 0 w 29"/>
                  <a:gd name="T49" fmla="*/ 2 h 6"/>
                  <a:gd name="T50" fmla="*/ 4 w 29"/>
                  <a:gd name="T51" fmla="*/ 4 h 6"/>
                  <a:gd name="T52" fmla="*/ 0 w 29"/>
                  <a:gd name="T53" fmla="*/ 6 h 6"/>
                  <a:gd name="T54" fmla="*/ 4 w 29"/>
                  <a:gd name="T55" fmla="*/ 6 h 6"/>
                  <a:gd name="T56" fmla="*/ 4 w 29"/>
                  <a:gd name="T57" fmla="*/ 6 h 6"/>
                  <a:gd name="T58" fmla="*/ 2 w 29"/>
                  <a:gd name="T59" fmla="*/ 6 h 6"/>
                  <a:gd name="T60" fmla="*/ 0 w 29"/>
                  <a:gd name="T61" fmla="*/ 6 h 6"/>
                  <a:gd name="T62" fmla="*/ 23 w 29"/>
                  <a:gd name="T63" fmla="*/ 4 h 6"/>
                  <a:gd name="T64" fmla="*/ 23 w 29"/>
                  <a:gd name="T65" fmla="*/ 6 h 6"/>
                  <a:gd name="T66" fmla="*/ 23 w 29"/>
                  <a:gd name="T67" fmla="*/ 6 h 6"/>
                  <a:gd name="T68" fmla="*/ 21 w 29"/>
                  <a:gd name="T69" fmla="*/ 6 h 6"/>
                  <a:gd name="T70" fmla="*/ 13 w 29"/>
                  <a:gd name="T71" fmla="*/ 4 h 6"/>
                  <a:gd name="T72" fmla="*/ 6 w 29"/>
                  <a:gd name="T73" fmla="*/ 6 h 6"/>
                  <a:gd name="T74" fmla="*/ 4 w 29"/>
                  <a:gd name="T75" fmla="*/ 6 h 6"/>
                  <a:gd name="T76" fmla="*/ 4 w 29"/>
                  <a:gd name="T77" fmla="*/ 6 h 6"/>
                  <a:gd name="T78" fmla="*/ 2 w 29"/>
                  <a:gd name="T79" fmla="*/ 2 h 6"/>
                  <a:gd name="T80" fmla="*/ 4 w 29"/>
                  <a:gd name="T81" fmla="*/ 2 h 6"/>
                  <a:gd name="T82" fmla="*/ 9 w 29"/>
                  <a:gd name="T83" fmla="*/ 0 h 6"/>
                  <a:gd name="T84" fmla="*/ 17 w 29"/>
                  <a:gd name="T85" fmla="*/ 0 h 6"/>
                  <a:gd name="T86" fmla="*/ 23 w 29"/>
                  <a:gd name="T87" fmla="*/ 2 h 6"/>
                  <a:gd name="T88" fmla="*/ 25 w 29"/>
                  <a:gd name="T89" fmla="*/ 2 h 6"/>
                  <a:gd name="T90" fmla="*/ 23 w 29"/>
                  <a:gd name="T91" fmla="*/ 4 h 6"/>
                  <a:gd name="T92" fmla="*/ 27 w 29"/>
                  <a:gd name="T93" fmla="*/ 4 h 6"/>
                  <a:gd name="T94" fmla="*/ 27 w 29"/>
                  <a:gd name="T95" fmla="*/ 6 h 6"/>
                  <a:gd name="T96" fmla="*/ 25 w 29"/>
                  <a:gd name="T97" fmla="*/ 6 h 6"/>
                  <a:gd name="T98" fmla="*/ 25 w 29"/>
                  <a:gd name="T99" fmla="*/ 6 h 6"/>
                  <a:gd name="T100" fmla="*/ 23 w 29"/>
                  <a:gd name="T101" fmla="*/ 6 h 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"/>
                  <a:gd name="T154" fmla="*/ 0 h 6"/>
                  <a:gd name="T155" fmla="*/ 29 w 29"/>
                  <a:gd name="T156" fmla="*/ 6 h 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" h="6">
                    <a:moveTo>
                      <a:pt x="27" y="0"/>
                    </a:moveTo>
                    <a:lnTo>
                      <a:pt x="27" y="4"/>
                    </a:lnTo>
                    <a:lnTo>
                      <a:pt x="27" y="6"/>
                    </a:lnTo>
                    <a:lnTo>
                      <a:pt x="23" y="4"/>
                    </a:lnTo>
                    <a:lnTo>
                      <a:pt x="25" y="2"/>
                    </a:lnTo>
                    <a:lnTo>
                      <a:pt x="27" y="0"/>
                    </a:lnTo>
                    <a:close/>
                    <a:moveTo>
                      <a:pt x="27" y="4"/>
                    </a:moveTo>
                    <a:lnTo>
                      <a:pt x="25" y="2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7" y="4"/>
                    </a:lnTo>
                    <a:close/>
                    <a:moveTo>
                      <a:pt x="4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4"/>
                    </a:lnTo>
                    <a:lnTo>
                      <a:pt x="21" y="4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4" y="2"/>
                    </a:lnTo>
                    <a:close/>
                    <a:moveTo>
                      <a:pt x="2" y="0"/>
                    </a:move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4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6"/>
                    </a:lnTo>
                    <a:close/>
                    <a:moveTo>
                      <a:pt x="0" y="6"/>
                    </a:moveTo>
                    <a:lnTo>
                      <a:pt x="4" y="4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23" y="4"/>
                    </a:moveTo>
                    <a:lnTo>
                      <a:pt x="27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7" y="4"/>
                    </a:lnTo>
                    <a:lnTo>
                      <a:pt x="13" y="4"/>
                    </a:lnTo>
                    <a:lnTo>
                      <a:pt x="9" y="4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7" y="4"/>
                    </a:lnTo>
                    <a:lnTo>
                      <a:pt x="23" y="4"/>
                    </a:lnTo>
                    <a:close/>
                    <a:moveTo>
                      <a:pt x="23" y="6"/>
                    </a:moveTo>
                    <a:lnTo>
                      <a:pt x="27" y="4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3" y="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65" name="Freeform 369"/>
              <p:cNvSpPr>
                <a:spLocks noEditPoints="1"/>
              </p:cNvSpPr>
              <p:nvPr/>
            </p:nvSpPr>
            <p:spPr bwMode="auto">
              <a:xfrm>
                <a:off x="2889" y="2893"/>
                <a:ext cx="40" cy="21"/>
              </a:xfrm>
              <a:custGeom>
                <a:avLst/>
                <a:gdLst>
                  <a:gd name="T0" fmla="*/ 33 w 40"/>
                  <a:gd name="T1" fmla="*/ 21 h 21"/>
                  <a:gd name="T2" fmla="*/ 8 w 40"/>
                  <a:gd name="T3" fmla="*/ 21 h 21"/>
                  <a:gd name="T4" fmla="*/ 19 w 40"/>
                  <a:gd name="T5" fmla="*/ 19 h 21"/>
                  <a:gd name="T6" fmla="*/ 33 w 40"/>
                  <a:gd name="T7" fmla="*/ 21 h 21"/>
                  <a:gd name="T8" fmla="*/ 25 w 40"/>
                  <a:gd name="T9" fmla="*/ 18 h 21"/>
                  <a:gd name="T10" fmla="*/ 8 w 40"/>
                  <a:gd name="T11" fmla="*/ 18 h 21"/>
                  <a:gd name="T12" fmla="*/ 19 w 40"/>
                  <a:gd name="T13" fmla="*/ 6 h 21"/>
                  <a:gd name="T14" fmla="*/ 19 w 40"/>
                  <a:gd name="T15" fmla="*/ 8 h 21"/>
                  <a:gd name="T16" fmla="*/ 19 w 40"/>
                  <a:gd name="T17" fmla="*/ 10 h 21"/>
                  <a:gd name="T18" fmla="*/ 21 w 40"/>
                  <a:gd name="T19" fmla="*/ 10 h 21"/>
                  <a:gd name="T20" fmla="*/ 38 w 40"/>
                  <a:gd name="T21" fmla="*/ 14 h 21"/>
                  <a:gd name="T22" fmla="*/ 38 w 40"/>
                  <a:gd name="T23" fmla="*/ 12 h 21"/>
                  <a:gd name="T24" fmla="*/ 38 w 40"/>
                  <a:gd name="T25" fmla="*/ 12 h 21"/>
                  <a:gd name="T26" fmla="*/ 40 w 40"/>
                  <a:gd name="T27" fmla="*/ 10 h 21"/>
                  <a:gd name="T28" fmla="*/ 40 w 40"/>
                  <a:gd name="T29" fmla="*/ 10 h 21"/>
                  <a:gd name="T30" fmla="*/ 38 w 40"/>
                  <a:gd name="T31" fmla="*/ 8 h 21"/>
                  <a:gd name="T32" fmla="*/ 35 w 40"/>
                  <a:gd name="T33" fmla="*/ 8 h 21"/>
                  <a:gd name="T34" fmla="*/ 33 w 40"/>
                  <a:gd name="T35" fmla="*/ 8 h 21"/>
                  <a:gd name="T36" fmla="*/ 31 w 40"/>
                  <a:gd name="T37" fmla="*/ 6 h 21"/>
                  <a:gd name="T38" fmla="*/ 29 w 40"/>
                  <a:gd name="T39" fmla="*/ 12 h 21"/>
                  <a:gd name="T40" fmla="*/ 29 w 40"/>
                  <a:gd name="T41" fmla="*/ 10 h 21"/>
                  <a:gd name="T42" fmla="*/ 29 w 40"/>
                  <a:gd name="T43" fmla="*/ 10 h 21"/>
                  <a:gd name="T44" fmla="*/ 31 w 40"/>
                  <a:gd name="T45" fmla="*/ 8 h 21"/>
                  <a:gd name="T46" fmla="*/ 31 w 40"/>
                  <a:gd name="T47" fmla="*/ 8 h 21"/>
                  <a:gd name="T48" fmla="*/ 29 w 40"/>
                  <a:gd name="T49" fmla="*/ 6 h 21"/>
                  <a:gd name="T50" fmla="*/ 27 w 40"/>
                  <a:gd name="T51" fmla="*/ 6 h 21"/>
                  <a:gd name="T52" fmla="*/ 23 w 40"/>
                  <a:gd name="T53" fmla="*/ 6 h 21"/>
                  <a:gd name="T54" fmla="*/ 21 w 40"/>
                  <a:gd name="T55" fmla="*/ 4 h 21"/>
                  <a:gd name="T56" fmla="*/ 17 w 40"/>
                  <a:gd name="T57" fmla="*/ 4 h 21"/>
                  <a:gd name="T58" fmla="*/ 15 w 40"/>
                  <a:gd name="T59" fmla="*/ 4 h 21"/>
                  <a:gd name="T60" fmla="*/ 15 w 40"/>
                  <a:gd name="T61" fmla="*/ 4 h 21"/>
                  <a:gd name="T62" fmla="*/ 14 w 40"/>
                  <a:gd name="T63" fmla="*/ 4 h 21"/>
                  <a:gd name="T64" fmla="*/ 10 w 40"/>
                  <a:gd name="T65" fmla="*/ 6 h 21"/>
                  <a:gd name="T66" fmla="*/ 10 w 40"/>
                  <a:gd name="T67" fmla="*/ 8 h 21"/>
                  <a:gd name="T68" fmla="*/ 10 w 40"/>
                  <a:gd name="T69" fmla="*/ 10 h 21"/>
                  <a:gd name="T70" fmla="*/ 10 w 40"/>
                  <a:gd name="T71" fmla="*/ 12 h 21"/>
                  <a:gd name="T72" fmla="*/ 12 w 40"/>
                  <a:gd name="T73" fmla="*/ 12 h 21"/>
                  <a:gd name="T74" fmla="*/ 8 w 40"/>
                  <a:gd name="T75" fmla="*/ 6 h 21"/>
                  <a:gd name="T76" fmla="*/ 6 w 40"/>
                  <a:gd name="T77" fmla="*/ 6 h 21"/>
                  <a:gd name="T78" fmla="*/ 6 w 40"/>
                  <a:gd name="T79" fmla="*/ 6 h 21"/>
                  <a:gd name="T80" fmla="*/ 4 w 40"/>
                  <a:gd name="T81" fmla="*/ 6 h 21"/>
                  <a:gd name="T82" fmla="*/ 0 w 40"/>
                  <a:gd name="T83" fmla="*/ 10 h 21"/>
                  <a:gd name="T84" fmla="*/ 2 w 40"/>
                  <a:gd name="T85" fmla="*/ 8 h 21"/>
                  <a:gd name="T86" fmla="*/ 0 w 40"/>
                  <a:gd name="T87" fmla="*/ 14 h 21"/>
                  <a:gd name="T88" fmla="*/ 0 w 40"/>
                  <a:gd name="T89" fmla="*/ 12 h 21"/>
                  <a:gd name="T90" fmla="*/ 2 w 40"/>
                  <a:gd name="T91" fmla="*/ 16 h 21"/>
                  <a:gd name="T92" fmla="*/ 37 w 40"/>
                  <a:gd name="T93" fmla="*/ 14 h 21"/>
                  <a:gd name="T94" fmla="*/ 38 w 40"/>
                  <a:gd name="T95" fmla="*/ 10 h 21"/>
                  <a:gd name="T96" fmla="*/ 23 w 40"/>
                  <a:gd name="T97" fmla="*/ 6 h 21"/>
                  <a:gd name="T98" fmla="*/ 29 w 40"/>
                  <a:gd name="T99" fmla="*/ 14 h 21"/>
                  <a:gd name="T100" fmla="*/ 21 w 40"/>
                  <a:gd name="T101" fmla="*/ 6 h 21"/>
                  <a:gd name="T102" fmla="*/ 19 w 40"/>
                  <a:gd name="T103" fmla="*/ 8 h 21"/>
                  <a:gd name="T104" fmla="*/ 17 w 40"/>
                  <a:gd name="T105" fmla="*/ 6 h 21"/>
                  <a:gd name="T106" fmla="*/ 2 w 40"/>
                  <a:gd name="T107" fmla="*/ 16 h 21"/>
                  <a:gd name="T108" fmla="*/ 2 w 40"/>
                  <a:gd name="T109" fmla="*/ 8 h 21"/>
                  <a:gd name="T110" fmla="*/ 19 w 40"/>
                  <a:gd name="T111" fmla="*/ 6 h 21"/>
                  <a:gd name="T112" fmla="*/ 19 w 40"/>
                  <a:gd name="T113" fmla="*/ 0 h 21"/>
                  <a:gd name="T114" fmla="*/ 19 w 40"/>
                  <a:gd name="T115" fmla="*/ 4 h 2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0"/>
                  <a:gd name="T175" fmla="*/ 0 h 21"/>
                  <a:gd name="T176" fmla="*/ 40 w 40"/>
                  <a:gd name="T177" fmla="*/ 21 h 2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0" h="21">
                    <a:moveTo>
                      <a:pt x="8" y="21"/>
                    </a:moveTo>
                    <a:lnTo>
                      <a:pt x="8" y="21"/>
                    </a:lnTo>
                    <a:lnTo>
                      <a:pt x="19" y="19"/>
                    </a:lnTo>
                    <a:lnTo>
                      <a:pt x="31" y="21"/>
                    </a:lnTo>
                    <a:lnTo>
                      <a:pt x="33" y="21"/>
                    </a:lnTo>
                    <a:lnTo>
                      <a:pt x="31" y="21"/>
                    </a:lnTo>
                    <a:lnTo>
                      <a:pt x="19" y="19"/>
                    </a:lnTo>
                    <a:lnTo>
                      <a:pt x="8" y="21"/>
                    </a:lnTo>
                    <a:close/>
                    <a:moveTo>
                      <a:pt x="4" y="19"/>
                    </a:moveTo>
                    <a:lnTo>
                      <a:pt x="4" y="19"/>
                    </a:lnTo>
                    <a:lnTo>
                      <a:pt x="6" y="19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7" y="19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3" y="19"/>
                    </a:lnTo>
                    <a:lnTo>
                      <a:pt x="25" y="19"/>
                    </a:lnTo>
                    <a:lnTo>
                      <a:pt x="27" y="19"/>
                    </a:lnTo>
                    <a:lnTo>
                      <a:pt x="29" y="19"/>
                    </a:lnTo>
                    <a:lnTo>
                      <a:pt x="31" y="19"/>
                    </a:lnTo>
                    <a:lnTo>
                      <a:pt x="33" y="21"/>
                    </a:lnTo>
                    <a:lnTo>
                      <a:pt x="35" y="19"/>
                    </a:lnTo>
                    <a:lnTo>
                      <a:pt x="33" y="19"/>
                    </a:lnTo>
                    <a:lnTo>
                      <a:pt x="31" y="19"/>
                    </a:lnTo>
                    <a:lnTo>
                      <a:pt x="29" y="19"/>
                    </a:lnTo>
                    <a:lnTo>
                      <a:pt x="27" y="18"/>
                    </a:lnTo>
                    <a:lnTo>
                      <a:pt x="25" y="19"/>
                    </a:lnTo>
                    <a:lnTo>
                      <a:pt x="25" y="18"/>
                    </a:lnTo>
                    <a:lnTo>
                      <a:pt x="23" y="18"/>
                    </a:lnTo>
                    <a:lnTo>
                      <a:pt x="19" y="16"/>
                    </a:lnTo>
                    <a:lnTo>
                      <a:pt x="17" y="19"/>
                    </a:lnTo>
                    <a:lnTo>
                      <a:pt x="15" y="18"/>
                    </a:lnTo>
                    <a:lnTo>
                      <a:pt x="15" y="19"/>
                    </a:lnTo>
                    <a:lnTo>
                      <a:pt x="12" y="18"/>
                    </a:lnTo>
                    <a:lnTo>
                      <a:pt x="10" y="19"/>
                    </a:lnTo>
                    <a:lnTo>
                      <a:pt x="8" y="18"/>
                    </a:lnTo>
                    <a:lnTo>
                      <a:pt x="8" y="19"/>
                    </a:lnTo>
                    <a:lnTo>
                      <a:pt x="4" y="19"/>
                    </a:lnTo>
                    <a:close/>
                    <a:moveTo>
                      <a:pt x="19" y="6"/>
                    </a:moveTo>
                    <a:lnTo>
                      <a:pt x="19" y="6"/>
                    </a:lnTo>
                    <a:close/>
                    <a:moveTo>
                      <a:pt x="19" y="8"/>
                    </a:moveTo>
                    <a:lnTo>
                      <a:pt x="19" y="8"/>
                    </a:lnTo>
                    <a:close/>
                    <a:moveTo>
                      <a:pt x="19" y="8"/>
                    </a:moveTo>
                    <a:lnTo>
                      <a:pt x="19" y="8"/>
                    </a:lnTo>
                    <a:lnTo>
                      <a:pt x="19" y="10"/>
                    </a:lnTo>
                    <a:lnTo>
                      <a:pt x="19" y="8"/>
                    </a:lnTo>
                    <a:close/>
                    <a:moveTo>
                      <a:pt x="19" y="10"/>
                    </a:moveTo>
                    <a:lnTo>
                      <a:pt x="19" y="10"/>
                    </a:lnTo>
                    <a:lnTo>
                      <a:pt x="21" y="10"/>
                    </a:lnTo>
                    <a:lnTo>
                      <a:pt x="19" y="12"/>
                    </a:lnTo>
                    <a:lnTo>
                      <a:pt x="19" y="10"/>
                    </a:lnTo>
                    <a:close/>
                    <a:moveTo>
                      <a:pt x="38" y="14"/>
                    </a:moveTo>
                    <a:lnTo>
                      <a:pt x="38" y="14"/>
                    </a:lnTo>
                    <a:lnTo>
                      <a:pt x="37" y="16"/>
                    </a:lnTo>
                    <a:lnTo>
                      <a:pt x="38" y="16"/>
                    </a:lnTo>
                    <a:lnTo>
                      <a:pt x="38" y="14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14"/>
                    </a:lnTo>
                    <a:lnTo>
                      <a:pt x="40" y="14"/>
                    </a:lnTo>
                    <a:lnTo>
                      <a:pt x="40" y="12"/>
                    </a:lnTo>
                    <a:lnTo>
                      <a:pt x="38" y="12"/>
                    </a:lnTo>
                    <a:close/>
                    <a:moveTo>
                      <a:pt x="38" y="10"/>
                    </a:moveTo>
                    <a:lnTo>
                      <a:pt x="38" y="10"/>
                    </a:lnTo>
                    <a:lnTo>
                      <a:pt x="38" y="12"/>
                    </a:lnTo>
                    <a:lnTo>
                      <a:pt x="40" y="12"/>
                    </a:lnTo>
                    <a:lnTo>
                      <a:pt x="40" y="10"/>
                    </a:lnTo>
                    <a:lnTo>
                      <a:pt x="38" y="10"/>
                    </a:lnTo>
                    <a:close/>
                    <a:moveTo>
                      <a:pt x="38" y="8"/>
                    </a:moveTo>
                    <a:lnTo>
                      <a:pt x="38" y="8"/>
                    </a:lnTo>
                    <a:lnTo>
                      <a:pt x="38" y="10"/>
                    </a:lnTo>
                    <a:lnTo>
                      <a:pt x="40" y="10"/>
                    </a:lnTo>
                    <a:lnTo>
                      <a:pt x="38" y="8"/>
                    </a:lnTo>
                    <a:close/>
                    <a:moveTo>
                      <a:pt x="37" y="6"/>
                    </a:moveTo>
                    <a:lnTo>
                      <a:pt x="37" y="8"/>
                    </a:lnTo>
                    <a:lnTo>
                      <a:pt x="38" y="8"/>
                    </a:lnTo>
                    <a:lnTo>
                      <a:pt x="37" y="6"/>
                    </a:lnTo>
                    <a:close/>
                    <a:moveTo>
                      <a:pt x="35" y="6"/>
                    </a:moveTo>
                    <a:lnTo>
                      <a:pt x="35" y="6"/>
                    </a:lnTo>
                    <a:lnTo>
                      <a:pt x="35" y="8"/>
                    </a:lnTo>
                    <a:lnTo>
                      <a:pt x="37" y="8"/>
                    </a:lnTo>
                    <a:lnTo>
                      <a:pt x="35" y="6"/>
                    </a:lnTo>
                    <a:close/>
                    <a:moveTo>
                      <a:pt x="33" y="6"/>
                    </a:moveTo>
                    <a:lnTo>
                      <a:pt x="33" y="6"/>
                    </a:lnTo>
                    <a:lnTo>
                      <a:pt x="33" y="8"/>
                    </a:lnTo>
                    <a:lnTo>
                      <a:pt x="35" y="8"/>
                    </a:lnTo>
                    <a:lnTo>
                      <a:pt x="35" y="6"/>
                    </a:lnTo>
                    <a:lnTo>
                      <a:pt x="33" y="6"/>
                    </a:lnTo>
                    <a:close/>
                    <a:moveTo>
                      <a:pt x="31" y="6"/>
                    </a:moveTo>
                    <a:lnTo>
                      <a:pt x="31" y="6"/>
                    </a:lnTo>
                    <a:lnTo>
                      <a:pt x="31" y="8"/>
                    </a:lnTo>
                    <a:lnTo>
                      <a:pt x="33" y="8"/>
                    </a:lnTo>
                    <a:lnTo>
                      <a:pt x="33" y="6"/>
                    </a:lnTo>
                    <a:lnTo>
                      <a:pt x="31" y="6"/>
                    </a:lnTo>
                    <a:close/>
                    <a:moveTo>
                      <a:pt x="29" y="12"/>
                    </a:moveTo>
                    <a:lnTo>
                      <a:pt x="29" y="12"/>
                    </a:lnTo>
                    <a:lnTo>
                      <a:pt x="29" y="14"/>
                    </a:lnTo>
                    <a:lnTo>
                      <a:pt x="29" y="12"/>
                    </a:lnTo>
                    <a:close/>
                    <a:moveTo>
                      <a:pt x="29" y="10"/>
                    </a:moveTo>
                    <a:lnTo>
                      <a:pt x="29" y="10"/>
                    </a:lnTo>
                    <a:lnTo>
                      <a:pt x="29" y="12"/>
                    </a:lnTo>
                    <a:lnTo>
                      <a:pt x="31" y="12"/>
                    </a:lnTo>
                    <a:lnTo>
                      <a:pt x="29" y="10"/>
                    </a:lnTo>
                    <a:close/>
                    <a:moveTo>
                      <a:pt x="29" y="8"/>
                    </a:moveTo>
                    <a:lnTo>
                      <a:pt x="29" y="8"/>
                    </a:lnTo>
                    <a:lnTo>
                      <a:pt x="29" y="10"/>
                    </a:lnTo>
                    <a:lnTo>
                      <a:pt x="31" y="10"/>
                    </a:lnTo>
                    <a:lnTo>
                      <a:pt x="31" y="8"/>
                    </a:lnTo>
                    <a:lnTo>
                      <a:pt x="29" y="8"/>
                    </a:lnTo>
                    <a:close/>
                    <a:moveTo>
                      <a:pt x="29" y="6"/>
                    </a:moveTo>
                    <a:lnTo>
                      <a:pt x="29" y="6"/>
                    </a:lnTo>
                    <a:lnTo>
                      <a:pt x="29" y="8"/>
                    </a:lnTo>
                    <a:lnTo>
                      <a:pt x="31" y="8"/>
                    </a:lnTo>
                    <a:lnTo>
                      <a:pt x="31" y="6"/>
                    </a:lnTo>
                    <a:lnTo>
                      <a:pt x="29" y="6"/>
                    </a:lnTo>
                    <a:close/>
                    <a:moveTo>
                      <a:pt x="29" y="6"/>
                    </a:moveTo>
                    <a:lnTo>
                      <a:pt x="27" y="6"/>
                    </a:lnTo>
                    <a:lnTo>
                      <a:pt x="29" y="6"/>
                    </a:lnTo>
                    <a:close/>
                    <a:moveTo>
                      <a:pt x="27" y="4"/>
                    </a:moveTo>
                    <a:lnTo>
                      <a:pt x="25" y="4"/>
                    </a:lnTo>
                    <a:lnTo>
                      <a:pt x="25" y="6"/>
                    </a:lnTo>
                    <a:lnTo>
                      <a:pt x="27" y="6"/>
                    </a:lnTo>
                    <a:lnTo>
                      <a:pt x="27" y="4"/>
                    </a:lnTo>
                    <a:close/>
                    <a:moveTo>
                      <a:pt x="23" y="4"/>
                    </a:moveTo>
                    <a:lnTo>
                      <a:pt x="23" y="4"/>
                    </a:lnTo>
                    <a:lnTo>
                      <a:pt x="23" y="6"/>
                    </a:lnTo>
                    <a:lnTo>
                      <a:pt x="25" y="6"/>
                    </a:lnTo>
                    <a:lnTo>
                      <a:pt x="25" y="4"/>
                    </a:lnTo>
                    <a:lnTo>
                      <a:pt x="23" y="4"/>
                    </a:lnTo>
                    <a:close/>
                    <a:moveTo>
                      <a:pt x="21" y="4"/>
                    </a:moveTo>
                    <a:lnTo>
                      <a:pt x="21" y="4"/>
                    </a:lnTo>
                    <a:lnTo>
                      <a:pt x="21" y="6"/>
                    </a:lnTo>
                    <a:lnTo>
                      <a:pt x="23" y="6"/>
                    </a:lnTo>
                    <a:lnTo>
                      <a:pt x="23" y="4"/>
                    </a:lnTo>
                    <a:lnTo>
                      <a:pt x="21" y="4"/>
                    </a:lnTo>
                    <a:close/>
                    <a:moveTo>
                      <a:pt x="17" y="4"/>
                    </a:moveTo>
                    <a:lnTo>
                      <a:pt x="17" y="4"/>
                    </a:lnTo>
                    <a:lnTo>
                      <a:pt x="17" y="6"/>
                    </a:lnTo>
                    <a:lnTo>
                      <a:pt x="15" y="4"/>
                    </a:lnTo>
                    <a:lnTo>
                      <a:pt x="17" y="4"/>
                    </a:lnTo>
                    <a:close/>
                    <a:moveTo>
                      <a:pt x="15" y="4"/>
                    </a:moveTo>
                    <a:lnTo>
                      <a:pt x="15" y="4"/>
                    </a:lnTo>
                    <a:lnTo>
                      <a:pt x="15" y="6"/>
                    </a:lnTo>
                    <a:lnTo>
                      <a:pt x="14" y="4"/>
                    </a:lnTo>
                    <a:lnTo>
                      <a:pt x="15" y="4"/>
                    </a:lnTo>
                    <a:close/>
                    <a:moveTo>
                      <a:pt x="14" y="4"/>
                    </a:moveTo>
                    <a:lnTo>
                      <a:pt x="14" y="4"/>
                    </a:lnTo>
                    <a:lnTo>
                      <a:pt x="14" y="6"/>
                    </a:lnTo>
                    <a:lnTo>
                      <a:pt x="12" y="4"/>
                    </a:lnTo>
                    <a:lnTo>
                      <a:pt x="14" y="4"/>
                    </a:lnTo>
                    <a:close/>
                    <a:moveTo>
                      <a:pt x="12" y="6"/>
                    </a:moveTo>
                    <a:lnTo>
                      <a:pt x="12" y="6"/>
                    </a:lnTo>
                    <a:lnTo>
                      <a:pt x="10" y="6"/>
                    </a:lnTo>
                    <a:lnTo>
                      <a:pt x="12" y="6"/>
                    </a:lnTo>
                    <a:close/>
                    <a:moveTo>
                      <a:pt x="10" y="6"/>
                    </a:moveTo>
                    <a:lnTo>
                      <a:pt x="10" y="6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10" y="6"/>
                    </a:lnTo>
                    <a:close/>
                    <a:moveTo>
                      <a:pt x="10" y="8"/>
                    </a:moveTo>
                    <a:lnTo>
                      <a:pt x="10" y="8"/>
                    </a:lnTo>
                    <a:lnTo>
                      <a:pt x="10" y="10"/>
                    </a:lnTo>
                    <a:lnTo>
                      <a:pt x="10" y="8"/>
                    </a:lnTo>
                    <a:close/>
                    <a:moveTo>
                      <a:pt x="10" y="10"/>
                    </a:moveTo>
                    <a:lnTo>
                      <a:pt x="10" y="10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10" y="10"/>
                    </a:lnTo>
                    <a:close/>
                    <a:moveTo>
                      <a:pt x="10" y="12"/>
                    </a:moveTo>
                    <a:lnTo>
                      <a:pt x="12" y="12"/>
                    </a:lnTo>
                    <a:lnTo>
                      <a:pt x="10" y="14"/>
                    </a:lnTo>
                    <a:lnTo>
                      <a:pt x="10" y="12"/>
                    </a:lnTo>
                    <a:close/>
                    <a:moveTo>
                      <a:pt x="8" y="6"/>
                    </a:moveTo>
                    <a:lnTo>
                      <a:pt x="8" y="6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8" y="6"/>
                    </a:lnTo>
                    <a:close/>
                    <a:moveTo>
                      <a:pt x="6" y="6"/>
                    </a:moveTo>
                    <a:lnTo>
                      <a:pt x="8" y="6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6"/>
                    </a:lnTo>
                    <a:close/>
                    <a:moveTo>
                      <a:pt x="4" y="6"/>
                    </a:moveTo>
                    <a:lnTo>
                      <a:pt x="6" y="6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6"/>
                    </a:lnTo>
                    <a:close/>
                    <a:moveTo>
                      <a:pt x="0" y="8"/>
                    </a:moveTo>
                    <a:lnTo>
                      <a:pt x="2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8"/>
                    </a:lnTo>
                    <a:close/>
                    <a:moveTo>
                      <a:pt x="2" y="6"/>
                    </a:moveTo>
                    <a:lnTo>
                      <a:pt x="2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close/>
                    <a:moveTo>
                      <a:pt x="0" y="12"/>
                    </a:moveTo>
                    <a:lnTo>
                      <a:pt x="0" y="12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2"/>
                    </a:lnTo>
                    <a:close/>
                    <a:moveTo>
                      <a:pt x="0" y="10"/>
                    </a:moveTo>
                    <a:lnTo>
                      <a:pt x="0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0"/>
                    </a:lnTo>
                    <a:close/>
                    <a:moveTo>
                      <a:pt x="2" y="14"/>
                    </a:moveTo>
                    <a:lnTo>
                      <a:pt x="2" y="14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2" y="14"/>
                    </a:lnTo>
                    <a:close/>
                    <a:moveTo>
                      <a:pt x="37" y="16"/>
                    </a:moveTo>
                    <a:lnTo>
                      <a:pt x="37" y="14"/>
                    </a:lnTo>
                    <a:lnTo>
                      <a:pt x="37" y="12"/>
                    </a:lnTo>
                    <a:lnTo>
                      <a:pt x="37" y="10"/>
                    </a:lnTo>
                    <a:lnTo>
                      <a:pt x="33" y="8"/>
                    </a:lnTo>
                    <a:lnTo>
                      <a:pt x="31" y="8"/>
                    </a:lnTo>
                    <a:lnTo>
                      <a:pt x="33" y="8"/>
                    </a:lnTo>
                    <a:lnTo>
                      <a:pt x="37" y="8"/>
                    </a:lnTo>
                    <a:lnTo>
                      <a:pt x="38" y="10"/>
                    </a:lnTo>
                    <a:lnTo>
                      <a:pt x="37" y="14"/>
                    </a:lnTo>
                    <a:lnTo>
                      <a:pt x="37" y="16"/>
                    </a:lnTo>
                    <a:close/>
                    <a:moveTo>
                      <a:pt x="29" y="14"/>
                    </a:moveTo>
                    <a:lnTo>
                      <a:pt x="27" y="12"/>
                    </a:lnTo>
                    <a:lnTo>
                      <a:pt x="29" y="8"/>
                    </a:lnTo>
                    <a:lnTo>
                      <a:pt x="27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5" y="6"/>
                    </a:lnTo>
                    <a:lnTo>
                      <a:pt x="27" y="6"/>
                    </a:lnTo>
                    <a:lnTo>
                      <a:pt x="29" y="8"/>
                    </a:lnTo>
                    <a:lnTo>
                      <a:pt x="27" y="12"/>
                    </a:lnTo>
                    <a:lnTo>
                      <a:pt x="29" y="14"/>
                    </a:lnTo>
                    <a:close/>
                    <a:moveTo>
                      <a:pt x="21" y="6"/>
                    </a:moveTo>
                    <a:lnTo>
                      <a:pt x="21" y="10"/>
                    </a:lnTo>
                    <a:lnTo>
                      <a:pt x="21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21" y="12"/>
                    </a:lnTo>
                    <a:lnTo>
                      <a:pt x="21" y="8"/>
                    </a:lnTo>
                    <a:lnTo>
                      <a:pt x="21" y="6"/>
                    </a:lnTo>
                    <a:close/>
                    <a:moveTo>
                      <a:pt x="17" y="6"/>
                    </a:moveTo>
                    <a:lnTo>
                      <a:pt x="17" y="10"/>
                    </a:lnTo>
                    <a:lnTo>
                      <a:pt x="17" y="12"/>
                    </a:lnTo>
                    <a:lnTo>
                      <a:pt x="19" y="14"/>
                    </a:lnTo>
                    <a:lnTo>
                      <a:pt x="19" y="12"/>
                    </a:lnTo>
                    <a:lnTo>
                      <a:pt x="17" y="12"/>
                    </a:lnTo>
                    <a:lnTo>
                      <a:pt x="19" y="8"/>
                    </a:lnTo>
                    <a:lnTo>
                      <a:pt x="17" y="6"/>
                    </a:lnTo>
                    <a:close/>
                    <a:moveTo>
                      <a:pt x="12" y="14"/>
                    </a:moveTo>
                    <a:lnTo>
                      <a:pt x="12" y="12"/>
                    </a:lnTo>
                    <a:lnTo>
                      <a:pt x="12" y="8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2" y="6"/>
                    </a:lnTo>
                    <a:lnTo>
                      <a:pt x="10" y="8"/>
                    </a:lnTo>
                    <a:lnTo>
                      <a:pt x="12" y="12"/>
                    </a:lnTo>
                    <a:lnTo>
                      <a:pt x="12" y="14"/>
                    </a:lnTo>
                    <a:close/>
                    <a:moveTo>
                      <a:pt x="2" y="16"/>
                    </a:moveTo>
                    <a:lnTo>
                      <a:pt x="4" y="14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10" y="8"/>
                    </a:lnTo>
                    <a:lnTo>
                      <a:pt x="6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14"/>
                    </a:lnTo>
                    <a:lnTo>
                      <a:pt x="2" y="16"/>
                    </a:lnTo>
                    <a:close/>
                    <a:moveTo>
                      <a:pt x="19" y="2"/>
                    </a:moveTo>
                    <a:lnTo>
                      <a:pt x="21" y="4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2"/>
                    </a:lnTo>
                    <a:close/>
                    <a:moveTo>
                      <a:pt x="19" y="4"/>
                    </a:moveTo>
                    <a:lnTo>
                      <a:pt x="19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66" name="Freeform 370"/>
              <p:cNvSpPr>
                <a:spLocks/>
              </p:cNvSpPr>
              <p:nvPr/>
            </p:nvSpPr>
            <p:spPr bwMode="auto">
              <a:xfrm>
                <a:off x="2897" y="2912"/>
                <a:ext cx="25" cy="2"/>
              </a:xfrm>
              <a:custGeom>
                <a:avLst/>
                <a:gdLst>
                  <a:gd name="T0" fmla="*/ 0 w 25"/>
                  <a:gd name="T1" fmla="*/ 2 h 2"/>
                  <a:gd name="T2" fmla="*/ 0 w 25"/>
                  <a:gd name="T3" fmla="*/ 2 h 2"/>
                  <a:gd name="T4" fmla="*/ 0 w 25"/>
                  <a:gd name="T5" fmla="*/ 2 h 2"/>
                  <a:gd name="T6" fmla="*/ 11 w 25"/>
                  <a:gd name="T7" fmla="*/ 0 h 2"/>
                  <a:gd name="T8" fmla="*/ 23 w 25"/>
                  <a:gd name="T9" fmla="*/ 2 h 2"/>
                  <a:gd name="T10" fmla="*/ 25 w 25"/>
                  <a:gd name="T11" fmla="*/ 2 h 2"/>
                  <a:gd name="T12" fmla="*/ 25 w 25"/>
                  <a:gd name="T13" fmla="*/ 2 h 2"/>
                  <a:gd name="T14" fmla="*/ 25 w 25"/>
                  <a:gd name="T15" fmla="*/ 2 h 2"/>
                  <a:gd name="T16" fmla="*/ 23 w 25"/>
                  <a:gd name="T17" fmla="*/ 2 h 2"/>
                  <a:gd name="T18" fmla="*/ 11 w 25"/>
                  <a:gd name="T19" fmla="*/ 0 h 2"/>
                  <a:gd name="T20" fmla="*/ 0 w 25"/>
                  <a:gd name="T21" fmla="*/ 2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"/>
                  <a:gd name="T34" fmla="*/ 0 h 2"/>
                  <a:gd name="T35" fmla="*/ 25 w 2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" h="2">
                    <a:moveTo>
                      <a:pt x="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3" y="2"/>
                    </a:lnTo>
                    <a:lnTo>
                      <a:pt x="11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67" name="Freeform 371"/>
              <p:cNvSpPr>
                <a:spLocks/>
              </p:cNvSpPr>
              <p:nvPr/>
            </p:nvSpPr>
            <p:spPr bwMode="auto">
              <a:xfrm>
                <a:off x="2893" y="2909"/>
                <a:ext cx="31" cy="5"/>
              </a:xfrm>
              <a:custGeom>
                <a:avLst/>
                <a:gdLst>
                  <a:gd name="T0" fmla="*/ 0 w 31"/>
                  <a:gd name="T1" fmla="*/ 3 h 5"/>
                  <a:gd name="T2" fmla="*/ 0 w 31"/>
                  <a:gd name="T3" fmla="*/ 3 h 5"/>
                  <a:gd name="T4" fmla="*/ 0 w 31"/>
                  <a:gd name="T5" fmla="*/ 3 h 5"/>
                  <a:gd name="T6" fmla="*/ 2 w 31"/>
                  <a:gd name="T7" fmla="*/ 3 h 5"/>
                  <a:gd name="T8" fmla="*/ 4 w 31"/>
                  <a:gd name="T9" fmla="*/ 5 h 5"/>
                  <a:gd name="T10" fmla="*/ 4 w 31"/>
                  <a:gd name="T11" fmla="*/ 3 h 5"/>
                  <a:gd name="T12" fmla="*/ 6 w 31"/>
                  <a:gd name="T13" fmla="*/ 3 h 5"/>
                  <a:gd name="T14" fmla="*/ 6 w 31"/>
                  <a:gd name="T15" fmla="*/ 3 h 5"/>
                  <a:gd name="T16" fmla="*/ 8 w 31"/>
                  <a:gd name="T17" fmla="*/ 3 h 5"/>
                  <a:gd name="T18" fmla="*/ 10 w 31"/>
                  <a:gd name="T19" fmla="*/ 3 h 5"/>
                  <a:gd name="T20" fmla="*/ 11 w 31"/>
                  <a:gd name="T21" fmla="*/ 3 h 5"/>
                  <a:gd name="T22" fmla="*/ 13 w 31"/>
                  <a:gd name="T23" fmla="*/ 3 h 5"/>
                  <a:gd name="T24" fmla="*/ 15 w 31"/>
                  <a:gd name="T25" fmla="*/ 3 h 5"/>
                  <a:gd name="T26" fmla="*/ 17 w 31"/>
                  <a:gd name="T27" fmla="*/ 3 h 5"/>
                  <a:gd name="T28" fmla="*/ 19 w 31"/>
                  <a:gd name="T29" fmla="*/ 3 h 5"/>
                  <a:gd name="T30" fmla="*/ 21 w 31"/>
                  <a:gd name="T31" fmla="*/ 3 h 5"/>
                  <a:gd name="T32" fmla="*/ 23 w 31"/>
                  <a:gd name="T33" fmla="*/ 3 h 5"/>
                  <a:gd name="T34" fmla="*/ 25 w 31"/>
                  <a:gd name="T35" fmla="*/ 3 h 5"/>
                  <a:gd name="T36" fmla="*/ 27 w 31"/>
                  <a:gd name="T37" fmla="*/ 3 h 5"/>
                  <a:gd name="T38" fmla="*/ 29 w 31"/>
                  <a:gd name="T39" fmla="*/ 5 h 5"/>
                  <a:gd name="T40" fmla="*/ 29 w 31"/>
                  <a:gd name="T41" fmla="*/ 5 h 5"/>
                  <a:gd name="T42" fmla="*/ 31 w 31"/>
                  <a:gd name="T43" fmla="*/ 3 h 5"/>
                  <a:gd name="T44" fmla="*/ 31 w 31"/>
                  <a:gd name="T45" fmla="*/ 3 h 5"/>
                  <a:gd name="T46" fmla="*/ 29 w 31"/>
                  <a:gd name="T47" fmla="*/ 3 h 5"/>
                  <a:gd name="T48" fmla="*/ 27 w 31"/>
                  <a:gd name="T49" fmla="*/ 3 h 5"/>
                  <a:gd name="T50" fmla="*/ 25 w 31"/>
                  <a:gd name="T51" fmla="*/ 3 h 5"/>
                  <a:gd name="T52" fmla="*/ 23 w 31"/>
                  <a:gd name="T53" fmla="*/ 2 h 5"/>
                  <a:gd name="T54" fmla="*/ 21 w 31"/>
                  <a:gd name="T55" fmla="*/ 3 h 5"/>
                  <a:gd name="T56" fmla="*/ 21 w 31"/>
                  <a:gd name="T57" fmla="*/ 2 h 5"/>
                  <a:gd name="T58" fmla="*/ 19 w 31"/>
                  <a:gd name="T59" fmla="*/ 2 h 5"/>
                  <a:gd name="T60" fmla="*/ 15 w 31"/>
                  <a:gd name="T61" fmla="*/ 0 h 5"/>
                  <a:gd name="T62" fmla="*/ 13 w 31"/>
                  <a:gd name="T63" fmla="*/ 3 h 5"/>
                  <a:gd name="T64" fmla="*/ 11 w 31"/>
                  <a:gd name="T65" fmla="*/ 2 h 5"/>
                  <a:gd name="T66" fmla="*/ 11 w 31"/>
                  <a:gd name="T67" fmla="*/ 3 h 5"/>
                  <a:gd name="T68" fmla="*/ 8 w 31"/>
                  <a:gd name="T69" fmla="*/ 2 h 5"/>
                  <a:gd name="T70" fmla="*/ 6 w 31"/>
                  <a:gd name="T71" fmla="*/ 3 h 5"/>
                  <a:gd name="T72" fmla="*/ 4 w 31"/>
                  <a:gd name="T73" fmla="*/ 2 h 5"/>
                  <a:gd name="T74" fmla="*/ 4 w 31"/>
                  <a:gd name="T75" fmla="*/ 3 h 5"/>
                  <a:gd name="T76" fmla="*/ 0 w 31"/>
                  <a:gd name="T77" fmla="*/ 3 h 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1"/>
                  <a:gd name="T118" fmla="*/ 0 h 5"/>
                  <a:gd name="T119" fmla="*/ 31 w 31"/>
                  <a:gd name="T120" fmla="*/ 5 h 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1" h="5">
                    <a:moveTo>
                      <a:pt x="0" y="3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7" y="3"/>
                    </a:lnTo>
                    <a:lnTo>
                      <a:pt x="29" y="5"/>
                    </a:lnTo>
                    <a:lnTo>
                      <a:pt x="31" y="3"/>
                    </a:lnTo>
                    <a:lnTo>
                      <a:pt x="29" y="3"/>
                    </a:lnTo>
                    <a:lnTo>
                      <a:pt x="27" y="3"/>
                    </a:lnTo>
                    <a:lnTo>
                      <a:pt x="25" y="3"/>
                    </a:lnTo>
                    <a:lnTo>
                      <a:pt x="23" y="2"/>
                    </a:lnTo>
                    <a:lnTo>
                      <a:pt x="21" y="3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5" y="0"/>
                    </a:lnTo>
                    <a:lnTo>
                      <a:pt x="13" y="3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68" name="Freeform 372"/>
              <p:cNvSpPr>
                <a:spLocks/>
              </p:cNvSpPr>
              <p:nvPr/>
            </p:nvSpPr>
            <p:spPr bwMode="auto">
              <a:xfrm>
                <a:off x="2908" y="2901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0 h 2"/>
                  <a:gd name="T6" fmla="*/ 0 w 1"/>
                  <a:gd name="T7" fmla="*/ 2 h 2"/>
                  <a:gd name="T8" fmla="*/ 0 w 1"/>
                  <a:gd name="T9" fmla="*/ 2 h 2"/>
                  <a:gd name="T10" fmla="*/ 0 w 1"/>
                  <a:gd name="T11" fmla="*/ 2 h 2"/>
                  <a:gd name="T12" fmla="*/ 0 w 1"/>
                  <a:gd name="T13" fmla="*/ 0 h 2"/>
                  <a:gd name="T14" fmla="*/ 0 w 1"/>
                  <a:gd name="T15" fmla="*/ 0 h 2"/>
                  <a:gd name="T16" fmla="*/ 0 w 1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2"/>
                  <a:gd name="T29" fmla="*/ 1 w 1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69" name="Freeform 373"/>
              <p:cNvSpPr>
                <a:spLocks/>
              </p:cNvSpPr>
              <p:nvPr/>
            </p:nvSpPr>
            <p:spPr bwMode="auto">
              <a:xfrm>
                <a:off x="2908" y="2903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0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2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70" name="Freeform 374"/>
              <p:cNvSpPr>
                <a:spLocks/>
              </p:cNvSpPr>
              <p:nvPr/>
            </p:nvSpPr>
            <p:spPr bwMode="auto">
              <a:xfrm>
                <a:off x="2926" y="2907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  <a:gd name="T10" fmla="*/ 1 w 1"/>
                  <a:gd name="T11" fmla="*/ 2 h 2"/>
                  <a:gd name="T12" fmla="*/ 1 w 1"/>
                  <a:gd name="T13" fmla="*/ 2 h 2"/>
                  <a:gd name="T14" fmla="*/ 1 w 1"/>
                  <a:gd name="T15" fmla="*/ 0 h 2"/>
                  <a:gd name="T16" fmla="*/ 1 w 1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2"/>
                  <a:gd name="T29" fmla="*/ 1 w 1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2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71" name="Freeform 375"/>
              <p:cNvSpPr>
                <a:spLocks/>
              </p:cNvSpPr>
              <p:nvPr/>
            </p:nvSpPr>
            <p:spPr bwMode="auto">
              <a:xfrm>
                <a:off x="2927" y="290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  <a:gd name="T14" fmla="*/ 2 w 2"/>
                  <a:gd name="T15" fmla="*/ 0 h 2"/>
                  <a:gd name="T16" fmla="*/ 0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72" name="Freeform 376"/>
              <p:cNvSpPr>
                <a:spLocks/>
              </p:cNvSpPr>
              <p:nvPr/>
            </p:nvSpPr>
            <p:spPr bwMode="auto">
              <a:xfrm>
                <a:off x="2927" y="2903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  <a:gd name="T14" fmla="*/ 2 w 2"/>
                  <a:gd name="T15" fmla="*/ 0 h 2"/>
                  <a:gd name="T16" fmla="*/ 0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73" name="Freeform 377"/>
              <p:cNvSpPr>
                <a:spLocks/>
              </p:cNvSpPr>
              <p:nvPr/>
            </p:nvSpPr>
            <p:spPr bwMode="auto">
              <a:xfrm>
                <a:off x="2927" y="290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2 h 2"/>
                  <a:gd name="T12" fmla="*/ 2 w 2"/>
                  <a:gd name="T13" fmla="*/ 2 h 2"/>
                  <a:gd name="T14" fmla="*/ 0 w 2"/>
                  <a:gd name="T15" fmla="*/ 0 h 2"/>
                  <a:gd name="T16" fmla="*/ 0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74" name="Freeform 378"/>
              <p:cNvSpPr>
                <a:spLocks/>
              </p:cNvSpPr>
              <p:nvPr/>
            </p:nvSpPr>
            <p:spPr bwMode="auto">
              <a:xfrm>
                <a:off x="2926" y="2899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0 w 1"/>
                  <a:gd name="T7" fmla="*/ 2 h 2"/>
                  <a:gd name="T8" fmla="*/ 0 w 1"/>
                  <a:gd name="T9" fmla="*/ 2 h 2"/>
                  <a:gd name="T10" fmla="*/ 1 w 1"/>
                  <a:gd name="T11" fmla="*/ 2 h 2"/>
                  <a:gd name="T12" fmla="*/ 1 w 1"/>
                  <a:gd name="T13" fmla="*/ 2 h 2"/>
                  <a:gd name="T14" fmla="*/ 1 w 1"/>
                  <a:gd name="T15" fmla="*/ 2 h 2"/>
                  <a:gd name="T16" fmla="*/ 0 w 1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2"/>
                  <a:gd name="T29" fmla="*/ 1 w 1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75" name="Freeform 379"/>
              <p:cNvSpPr>
                <a:spLocks/>
              </p:cNvSpPr>
              <p:nvPr/>
            </p:nvSpPr>
            <p:spPr bwMode="auto">
              <a:xfrm>
                <a:off x="2924" y="289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2 h 2"/>
                  <a:gd name="T12" fmla="*/ 2 w 2"/>
                  <a:gd name="T13" fmla="*/ 2 h 2"/>
                  <a:gd name="T14" fmla="*/ 0 w 2"/>
                  <a:gd name="T15" fmla="*/ 0 h 2"/>
                  <a:gd name="T16" fmla="*/ 0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76" name="Freeform 380"/>
              <p:cNvSpPr>
                <a:spLocks/>
              </p:cNvSpPr>
              <p:nvPr/>
            </p:nvSpPr>
            <p:spPr bwMode="auto">
              <a:xfrm>
                <a:off x="2922" y="289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2 h 2"/>
                  <a:gd name="T8" fmla="*/ 0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  <a:gd name="T14" fmla="*/ 2 w 2"/>
                  <a:gd name="T15" fmla="*/ 0 h 2"/>
                  <a:gd name="T16" fmla="*/ 0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77" name="Freeform 381"/>
              <p:cNvSpPr>
                <a:spLocks/>
              </p:cNvSpPr>
              <p:nvPr/>
            </p:nvSpPr>
            <p:spPr bwMode="auto">
              <a:xfrm>
                <a:off x="2920" y="289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2 h 2"/>
                  <a:gd name="T8" fmla="*/ 0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  <a:gd name="T14" fmla="*/ 2 w 2"/>
                  <a:gd name="T15" fmla="*/ 0 h 2"/>
                  <a:gd name="T16" fmla="*/ 0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78" name="Freeform 382"/>
              <p:cNvSpPr>
                <a:spLocks/>
              </p:cNvSpPr>
              <p:nvPr/>
            </p:nvSpPr>
            <p:spPr bwMode="auto">
              <a:xfrm>
                <a:off x="2918" y="2905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2 h 2"/>
                  <a:gd name="T10" fmla="*/ 0 w 1"/>
                  <a:gd name="T11" fmla="*/ 0 h 2"/>
                  <a:gd name="T12" fmla="*/ 0 w 1"/>
                  <a:gd name="T13" fmla="*/ 0 h 2"/>
                  <a:gd name="T14" fmla="*/ 0 w 1"/>
                  <a:gd name="T15" fmla="*/ 0 h 2"/>
                  <a:gd name="T16" fmla="*/ 0 w 1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2"/>
                  <a:gd name="T29" fmla="*/ 1 w 1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79" name="Freeform 383"/>
              <p:cNvSpPr>
                <a:spLocks/>
              </p:cNvSpPr>
              <p:nvPr/>
            </p:nvSpPr>
            <p:spPr bwMode="auto">
              <a:xfrm>
                <a:off x="2918" y="2903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2 h 2"/>
                  <a:gd name="T12" fmla="*/ 2 w 2"/>
                  <a:gd name="T13" fmla="*/ 2 h 2"/>
                  <a:gd name="T14" fmla="*/ 0 w 2"/>
                  <a:gd name="T15" fmla="*/ 0 h 2"/>
                  <a:gd name="T16" fmla="*/ 0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80" name="Freeform 384"/>
              <p:cNvSpPr>
                <a:spLocks/>
              </p:cNvSpPr>
              <p:nvPr/>
            </p:nvSpPr>
            <p:spPr bwMode="auto">
              <a:xfrm>
                <a:off x="2918" y="290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  <a:gd name="T14" fmla="*/ 2 w 2"/>
                  <a:gd name="T15" fmla="*/ 0 h 2"/>
                  <a:gd name="T16" fmla="*/ 0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81" name="Freeform 385"/>
              <p:cNvSpPr>
                <a:spLocks/>
              </p:cNvSpPr>
              <p:nvPr/>
            </p:nvSpPr>
            <p:spPr bwMode="auto">
              <a:xfrm>
                <a:off x="2918" y="289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  <a:gd name="T14" fmla="*/ 2 w 2"/>
                  <a:gd name="T15" fmla="*/ 0 h 2"/>
                  <a:gd name="T16" fmla="*/ 0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82" name="Freeform 386"/>
              <p:cNvSpPr>
                <a:spLocks/>
              </p:cNvSpPr>
              <p:nvPr/>
            </p:nvSpPr>
            <p:spPr bwMode="auto">
              <a:xfrm>
                <a:off x="2916" y="2899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0 w 2"/>
                  <a:gd name="T7" fmla="*/ 0 h 1"/>
                  <a:gd name="T8" fmla="*/ 2 w 2"/>
                  <a:gd name="T9" fmla="*/ 0 h 1"/>
                  <a:gd name="T10" fmla="*/ 2 w 2"/>
                  <a:gd name="T11" fmla="*/ 0 h 1"/>
                  <a:gd name="T12" fmla="*/ 2 w 2"/>
                  <a:gd name="T13" fmla="*/ 0 h 1"/>
                  <a:gd name="T14" fmla="*/ 2 w 2"/>
                  <a:gd name="T15" fmla="*/ 0 h 1"/>
                  <a:gd name="T16" fmla="*/ 2 w 2"/>
                  <a:gd name="T17" fmla="*/ 0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1"/>
                  <a:gd name="T29" fmla="*/ 2 w 2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83" name="Freeform 387"/>
              <p:cNvSpPr>
                <a:spLocks/>
              </p:cNvSpPr>
              <p:nvPr/>
            </p:nvSpPr>
            <p:spPr bwMode="auto">
              <a:xfrm>
                <a:off x="2914" y="289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  <a:gd name="T14" fmla="*/ 2 w 2"/>
                  <a:gd name="T15" fmla="*/ 0 h 2"/>
                  <a:gd name="T16" fmla="*/ 2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84" name="Freeform 388"/>
              <p:cNvSpPr>
                <a:spLocks/>
              </p:cNvSpPr>
              <p:nvPr/>
            </p:nvSpPr>
            <p:spPr bwMode="auto">
              <a:xfrm>
                <a:off x="2912" y="2897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2 h 2"/>
                  <a:gd name="T8" fmla="*/ 0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  <a:gd name="T14" fmla="*/ 2 w 2"/>
                  <a:gd name="T15" fmla="*/ 0 h 2"/>
                  <a:gd name="T16" fmla="*/ 0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85" name="Freeform 389"/>
              <p:cNvSpPr>
                <a:spLocks/>
              </p:cNvSpPr>
              <p:nvPr/>
            </p:nvSpPr>
            <p:spPr bwMode="auto">
              <a:xfrm>
                <a:off x="2910" y="2897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2 h 2"/>
                  <a:gd name="T8" fmla="*/ 0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  <a:gd name="T14" fmla="*/ 2 w 2"/>
                  <a:gd name="T15" fmla="*/ 0 h 2"/>
                  <a:gd name="T16" fmla="*/ 0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86" name="Freeform 390"/>
              <p:cNvSpPr>
                <a:spLocks/>
              </p:cNvSpPr>
              <p:nvPr/>
            </p:nvSpPr>
            <p:spPr bwMode="auto">
              <a:xfrm>
                <a:off x="2904" y="289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0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0 h 2"/>
                  <a:gd name="T14" fmla="*/ 2 w 2"/>
                  <a:gd name="T15" fmla="*/ 0 h 2"/>
                  <a:gd name="T16" fmla="*/ 2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87" name="Freeform 391"/>
              <p:cNvSpPr>
                <a:spLocks/>
              </p:cNvSpPr>
              <p:nvPr/>
            </p:nvSpPr>
            <p:spPr bwMode="auto">
              <a:xfrm>
                <a:off x="2903" y="2897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  <a:gd name="T8" fmla="*/ 1 w 1"/>
                  <a:gd name="T9" fmla="*/ 2 h 2"/>
                  <a:gd name="T10" fmla="*/ 1 w 1"/>
                  <a:gd name="T11" fmla="*/ 2 h 2"/>
                  <a:gd name="T12" fmla="*/ 0 w 1"/>
                  <a:gd name="T13" fmla="*/ 0 h 2"/>
                  <a:gd name="T14" fmla="*/ 1 w 1"/>
                  <a:gd name="T15" fmla="*/ 0 h 2"/>
                  <a:gd name="T16" fmla="*/ 1 w 1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2"/>
                  <a:gd name="T29" fmla="*/ 1 w 1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2">
                    <a:moveTo>
                      <a:pt x="1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88" name="Freeform 392"/>
              <p:cNvSpPr>
                <a:spLocks/>
              </p:cNvSpPr>
              <p:nvPr/>
            </p:nvSpPr>
            <p:spPr bwMode="auto">
              <a:xfrm>
                <a:off x="2901" y="289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0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0 h 2"/>
                  <a:gd name="T14" fmla="*/ 2 w 2"/>
                  <a:gd name="T15" fmla="*/ 0 h 2"/>
                  <a:gd name="T16" fmla="*/ 2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89" name="Freeform 393"/>
              <p:cNvSpPr>
                <a:spLocks/>
              </p:cNvSpPr>
              <p:nvPr/>
            </p:nvSpPr>
            <p:spPr bwMode="auto">
              <a:xfrm>
                <a:off x="2899" y="2899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  <a:gd name="T4" fmla="*/ 2 w 2"/>
                  <a:gd name="T5" fmla="*/ 0 h 1"/>
                  <a:gd name="T6" fmla="*/ 2 w 2"/>
                  <a:gd name="T7" fmla="*/ 0 h 1"/>
                  <a:gd name="T8" fmla="*/ 2 w 2"/>
                  <a:gd name="T9" fmla="*/ 0 h 1"/>
                  <a:gd name="T10" fmla="*/ 2 w 2"/>
                  <a:gd name="T11" fmla="*/ 0 h 1"/>
                  <a:gd name="T12" fmla="*/ 0 w 2"/>
                  <a:gd name="T13" fmla="*/ 0 h 1"/>
                  <a:gd name="T14" fmla="*/ 2 w 2"/>
                  <a:gd name="T15" fmla="*/ 0 h 1"/>
                  <a:gd name="T16" fmla="*/ 2 w 2"/>
                  <a:gd name="T17" fmla="*/ 0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1"/>
                  <a:gd name="T29" fmla="*/ 2 w 2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90" name="Freeform 394"/>
              <p:cNvSpPr>
                <a:spLocks/>
              </p:cNvSpPr>
              <p:nvPr/>
            </p:nvSpPr>
            <p:spPr bwMode="auto">
              <a:xfrm>
                <a:off x="2899" y="289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2 h 2"/>
                  <a:gd name="T12" fmla="*/ 0 w 2"/>
                  <a:gd name="T13" fmla="*/ 2 h 2"/>
                  <a:gd name="T14" fmla="*/ 0 w 2"/>
                  <a:gd name="T15" fmla="*/ 0 h 2"/>
                  <a:gd name="T16" fmla="*/ 0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91" name="Freeform 395"/>
              <p:cNvSpPr>
                <a:spLocks/>
              </p:cNvSpPr>
              <p:nvPr/>
            </p:nvSpPr>
            <p:spPr bwMode="auto">
              <a:xfrm>
                <a:off x="2899" y="2901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0 w 1"/>
                  <a:gd name="T7" fmla="*/ 2 h 2"/>
                  <a:gd name="T8" fmla="*/ 0 w 1"/>
                  <a:gd name="T9" fmla="*/ 2 h 2"/>
                  <a:gd name="T10" fmla="*/ 0 w 1"/>
                  <a:gd name="T11" fmla="*/ 2 h 2"/>
                  <a:gd name="T12" fmla="*/ 0 w 1"/>
                  <a:gd name="T13" fmla="*/ 2 h 2"/>
                  <a:gd name="T14" fmla="*/ 0 w 1"/>
                  <a:gd name="T15" fmla="*/ 0 h 2"/>
                  <a:gd name="T16" fmla="*/ 0 w 1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2"/>
                  <a:gd name="T29" fmla="*/ 1 w 1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92" name="Freeform 396"/>
              <p:cNvSpPr>
                <a:spLocks/>
              </p:cNvSpPr>
              <p:nvPr/>
            </p:nvSpPr>
            <p:spPr bwMode="auto">
              <a:xfrm>
                <a:off x="2899" y="2903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2 h 2"/>
                  <a:gd name="T12" fmla="*/ 0 w 2"/>
                  <a:gd name="T13" fmla="*/ 2 h 2"/>
                  <a:gd name="T14" fmla="*/ 0 w 2"/>
                  <a:gd name="T15" fmla="*/ 0 h 2"/>
                  <a:gd name="T16" fmla="*/ 0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93" name="Freeform 397"/>
              <p:cNvSpPr>
                <a:spLocks/>
              </p:cNvSpPr>
              <p:nvPr/>
            </p:nvSpPr>
            <p:spPr bwMode="auto">
              <a:xfrm>
                <a:off x="2899" y="290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0 h 2"/>
                  <a:gd name="T6" fmla="*/ 2 w 2"/>
                  <a:gd name="T7" fmla="*/ 0 h 2"/>
                  <a:gd name="T8" fmla="*/ 0 w 2"/>
                  <a:gd name="T9" fmla="*/ 2 h 2"/>
                  <a:gd name="T10" fmla="*/ 0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94" name="Freeform 398"/>
              <p:cNvSpPr>
                <a:spLocks/>
              </p:cNvSpPr>
              <p:nvPr/>
            </p:nvSpPr>
            <p:spPr bwMode="auto">
              <a:xfrm>
                <a:off x="2897" y="289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0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2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95" name="Freeform 399"/>
              <p:cNvSpPr>
                <a:spLocks/>
              </p:cNvSpPr>
              <p:nvPr/>
            </p:nvSpPr>
            <p:spPr bwMode="auto">
              <a:xfrm>
                <a:off x="2895" y="289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0 h 2"/>
                  <a:gd name="T6" fmla="*/ 2 w 2"/>
                  <a:gd name="T7" fmla="*/ 2 h 2"/>
                  <a:gd name="T8" fmla="*/ 0 w 2"/>
                  <a:gd name="T9" fmla="*/ 2 h 2"/>
                  <a:gd name="T10" fmla="*/ 0 w 2"/>
                  <a:gd name="T11" fmla="*/ 2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96" name="Freeform 400"/>
              <p:cNvSpPr>
                <a:spLocks/>
              </p:cNvSpPr>
              <p:nvPr/>
            </p:nvSpPr>
            <p:spPr bwMode="auto">
              <a:xfrm>
                <a:off x="2893" y="289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2 w 2"/>
                  <a:gd name="T7" fmla="*/ 2 h 2"/>
                  <a:gd name="T8" fmla="*/ 0 w 2"/>
                  <a:gd name="T9" fmla="*/ 2 h 2"/>
                  <a:gd name="T10" fmla="*/ 0 w 2"/>
                  <a:gd name="T11" fmla="*/ 2 h 2"/>
                  <a:gd name="T12" fmla="*/ 0 w 2"/>
                  <a:gd name="T13" fmla="*/ 2 h 2"/>
                  <a:gd name="T14" fmla="*/ 0 w 2"/>
                  <a:gd name="T15" fmla="*/ 0 h 2"/>
                  <a:gd name="T16" fmla="*/ 0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97" name="Freeform 401"/>
              <p:cNvSpPr>
                <a:spLocks/>
              </p:cNvSpPr>
              <p:nvPr/>
            </p:nvSpPr>
            <p:spPr bwMode="auto">
              <a:xfrm>
                <a:off x="2889" y="290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2 w 2"/>
                  <a:gd name="T7" fmla="*/ 2 h 2"/>
                  <a:gd name="T8" fmla="*/ 0 w 2"/>
                  <a:gd name="T9" fmla="*/ 2 h 2"/>
                  <a:gd name="T10" fmla="*/ 0 w 2"/>
                  <a:gd name="T11" fmla="*/ 2 h 2"/>
                  <a:gd name="T12" fmla="*/ 0 w 2"/>
                  <a:gd name="T13" fmla="*/ 2 h 2"/>
                  <a:gd name="T14" fmla="*/ 0 w 2"/>
                  <a:gd name="T15" fmla="*/ 0 h 2"/>
                  <a:gd name="T16" fmla="*/ 0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98" name="Freeform 402"/>
              <p:cNvSpPr>
                <a:spLocks/>
              </p:cNvSpPr>
              <p:nvPr/>
            </p:nvSpPr>
            <p:spPr bwMode="auto">
              <a:xfrm>
                <a:off x="2891" y="289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  <a:gd name="T16" fmla="*/ 0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99" name="Freeform 403"/>
              <p:cNvSpPr>
                <a:spLocks/>
              </p:cNvSpPr>
              <p:nvPr/>
            </p:nvSpPr>
            <p:spPr bwMode="auto">
              <a:xfrm>
                <a:off x="2889" y="290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2 h 2"/>
                  <a:gd name="T12" fmla="*/ 0 w 2"/>
                  <a:gd name="T13" fmla="*/ 2 h 2"/>
                  <a:gd name="T14" fmla="*/ 0 w 2"/>
                  <a:gd name="T15" fmla="*/ 0 h 2"/>
                  <a:gd name="T16" fmla="*/ 0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00" name="Freeform 404"/>
              <p:cNvSpPr>
                <a:spLocks/>
              </p:cNvSpPr>
              <p:nvPr/>
            </p:nvSpPr>
            <p:spPr bwMode="auto">
              <a:xfrm>
                <a:off x="2889" y="2903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2 h 2"/>
                  <a:gd name="T12" fmla="*/ 0 w 2"/>
                  <a:gd name="T13" fmla="*/ 2 h 2"/>
                  <a:gd name="T14" fmla="*/ 0 w 2"/>
                  <a:gd name="T15" fmla="*/ 0 h 2"/>
                  <a:gd name="T16" fmla="*/ 0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01" name="Freeform 405"/>
              <p:cNvSpPr>
                <a:spLocks/>
              </p:cNvSpPr>
              <p:nvPr/>
            </p:nvSpPr>
            <p:spPr bwMode="auto">
              <a:xfrm>
                <a:off x="2889" y="290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0 w 2"/>
                  <a:gd name="T11" fmla="*/ 2 h 2"/>
                  <a:gd name="T12" fmla="*/ 0 w 2"/>
                  <a:gd name="T13" fmla="*/ 2 h 2"/>
                  <a:gd name="T14" fmla="*/ 0 w 2"/>
                  <a:gd name="T15" fmla="*/ 0 h 2"/>
                  <a:gd name="T16" fmla="*/ 2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02" name="Freeform 406"/>
              <p:cNvSpPr>
                <a:spLocks/>
              </p:cNvSpPr>
              <p:nvPr/>
            </p:nvSpPr>
            <p:spPr bwMode="auto">
              <a:xfrm>
                <a:off x="2920" y="2901"/>
                <a:ext cx="7" cy="8"/>
              </a:xfrm>
              <a:custGeom>
                <a:avLst/>
                <a:gdLst>
                  <a:gd name="T0" fmla="*/ 6 w 7"/>
                  <a:gd name="T1" fmla="*/ 8 h 8"/>
                  <a:gd name="T2" fmla="*/ 6 w 7"/>
                  <a:gd name="T3" fmla="*/ 6 h 8"/>
                  <a:gd name="T4" fmla="*/ 6 w 7"/>
                  <a:gd name="T5" fmla="*/ 4 h 8"/>
                  <a:gd name="T6" fmla="*/ 6 w 7"/>
                  <a:gd name="T7" fmla="*/ 2 h 8"/>
                  <a:gd name="T8" fmla="*/ 2 w 7"/>
                  <a:gd name="T9" fmla="*/ 0 h 8"/>
                  <a:gd name="T10" fmla="*/ 0 w 7"/>
                  <a:gd name="T11" fmla="*/ 0 h 8"/>
                  <a:gd name="T12" fmla="*/ 0 w 7"/>
                  <a:gd name="T13" fmla="*/ 0 h 8"/>
                  <a:gd name="T14" fmla="*/ 2 w 7"/>
                  <a:gd name="T15" fmla="*/ 0 h 8"/>
                  <a:gd name="T16" fmla="*/ 6 w 7"/>
                  <a:gd name="T17" fmla="*/ 0 h 8"/>
                  <a:gd name="T18" fmla="*/ 7 w 7"/>
                  <a:gd name="T19" fmla="*/ 2 h 8"/>
                  <a:gd name="T20" fmla="*/ 6 w 7"/>
                  <a:gd name="T21" fmla="*/ 6 h 8"/>
                  <a:gd name="T22" fmla="*/ 6 w 7"/>
                  <a:gd name="T23" fmla="*/ 8 h 8"/>
                  <a:gd name="T24" fmla="*/ 6 w 7"/>
                  <a:gd name="T25" fmla="*/ 8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8"/>
                  <a:gd name="T41" fmla="*/ 7 w 7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8">
                    <a:moveTo>
                      <a:pt x="6" y="8"/>
                    </a:moveTo>
                    <a:lnTo>
                      <a:pt x="6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7" y="2"/>
                    </a:lnTo>
                    <a:lnTo>
                      <a:pt x="6" y="6"/>
                    </a:lnTo>
                    <a:lnTo>
                      <a:pt x="6" y="8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03" name="Freeform 407"/>
              <p:cNvSpPr>
                <a:spLocks/>
              </p:cNvSpPr>
              <p:nvPr/>
            </p:nvSpPr>
            <p:spPr bwMode="auto">
              <a:xfrm>
                <a:off x="2910" y="2899"/>
                <a:ext cx="8" cy="8"/>
              </a:xfrm>
              <a:custGeom>
                <a:avLst/>
                <a:gdLst>
                  <a:gd name="T0" fmla="*/ 8 w 8"/>
                  <a:gd name="T1" fmla="*/ 8 h 8"/>
                  <a:gd name="T2" fmla="*/ 6 w 8"/>
                  <a:gd name="T3" fmla="*/ 6 h 8"/>
                  <a:gd name="T4" fmla="*/ 8 w 8"/>
                  <a:gd name="T5" fmla="*/ 2 h 8"/>
                  <a:gd name="T6" fmla="*/ 6 w 8"/>
                  <a:gd name="T7" fmla="*/ 0 h 8"/>
                  <a:gd name="T8" fmla="*/ 2 w 8"/>
                  <a:gd name="T9" fmla="*/ 0 h 8"/>
                  <a:gd name="T10" fmla="*/ 0 w 8"/>
                  <a:gd name="T11" fmla="*/ 0 h 8"/>
                  <a:gd name="T12" fmla="*/ 0 w 8"/>
                  <a:gd name="T13" fmla="*/ 0 h 8"/>
                  <a:gd name="T14" fmla="*/ 4 w 8"/>
                  <a:gd name="T15" fmla="*/ 0 h 8"/>
                  <a:gd name="T16" fmla="*/ 6 w 8"/>
                  <a:gd name="T17" fmla="*/ 0 h 8"/>
                  <a:gd name="T18" fmla="*/ 8 w 8"/>
                  <a:gd name="T19" fmla="*/ 2 h 8"/>
                  <a:gd name="T20" fmla="*/ 6 w 8"/>
                  <a:gd name="T21" fmla="*/ 6 h 8"/>
                  <a:gd name="T22" fmla="*/ 8 w 8"/>
                  <a:gd name="T23" fmla="*/ 8 h 8"/>
                  <a:gd name="T24" fmla="*/ 8 w 8"/>
                  <a:gd name="T25" fmla="*/ 8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8"/>
                  <a:gd name="T41" fmla="*/ 8 w 8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8">
                    <a:moveTo>
                      <a:pt x="8" y="8"/>
                    </a:moveTo>
                    <a:lnTo>
                      <a:pt x="6" y="6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6" y="6"/>
                    </a:lnTo>
                    <a:lnTo>
                      <a:pt x="8" y="8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04" name="Freeform 408"/>
              <p:cNvSpPr>
                <a:spLocks/>
              </p:cNvSpPr>
              <p:nvPr/>
            </p:nvSpPr>
            <p:spPr bwMode="auto">
              <a:xfrm>
                <a:off x="2908" y="2899"/>
                <a:ext cx="2" cy="8"/>
              </a:xfrm>
              <a:custGeom>
                <a:avLst/>
                <a:gdLst>
                  <a:gd name="T0" fmla="*/ 2 w 2"/>
                  <a:gd name="T1" fmla="*/ 0 h 8"/>
                  <a:gd name="T2" fmla="*/ 2 w 2"/>
                  <a:gd name="T3" fmla="*/ 4 h 8"/>
                  <a:gd name="T4" fmla="*/ 2 w 2"/>
                  <a:gd name="T5" fmla="*/ 6 h 8"/>
                  <a:gd name="T6" fmla="*/ 2 w 2"/>
                  <a:gd name="T7" fmla="*/ 8 h 8"/>
                  <a:gd name="T8" fmla="*/ 0 w 2"/>
                  <a:gd name="T9" fmla="*/ 6 h 8"/>
                  <a:gd name="T10" fmla="*/ 2 w 2"/>
                  <a:gd name="T11" fmla="*/ 6 h 8"/>
                  <a:gd name="T12" fmla="*/ 2 w 2"/>
                  <a:gd name="T13" fmla="*/ 2 h 8"/>
                  <a:gd name="T14" fmla="*/ 2 w 2"/>
                  <a:gd name="T15" fmla="*/ 0 h 8"/>
                  <a:gd name="T16" fmla="*/ 2 w 2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8"/>
                  <a:gd name="T29" fmla="*/ 2 w 2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8">
                    <a:moveTo>
                      <a:pt x="2" y="0"/>
                    </a:moveTo>
                    <a:lnTo>
                      <a:pt x="2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05" name="Freeform 409"/>
              <p:cNvSpPr>
                <a:spLocks/>
              </p:cNvSpPr>
              <p:nvPr/>
            </p:nvSpPr>
            <p:spPr bwMode="auto">
              <a:xfrm>
                <a:off x="2906" y="2899"/>
                <a:ext cx="2" cy="8"/>
              </a:xfrm>
              <a:custGeom>
                <a:avLst/>
                <a:gdLst>
                  <a:gd name="T0" fmla="*/ 0 w 2"/>
                  <a:gd name="T1" fmla="*/ 0 h 8"/>
                  <a:gd name="T2" fmla="*/ 0 w 2"/>
                  <a:gd name="T3" fmla="*/ 4 h 8"/>
                  <a:gd name="T4" fmla="*/ 0 w 2"/>
                  <a:gd name="T5" fmla="*/ 6 h 8"/>
                  <a:gd name="T6" fmla="*/ 2 w 2"/>
                  <a:gd name="T7" fmla="*/ 8 h 8"/>
                  <a:gd name="T8" fmla="*/ 2 w 2"/>
                  <a:gd name="T9" fmla="*/ 6 h 8"/>
                  <a:gd name="T10" fmla="*/ 0 w 2"/>
                  <a:gd name="T11" fmla="*/ 6 h 8"/>
                  <a:gd name="T12" fmla="*/ 2 w 2"/>
                  <a:gd name="T13" fmla="*/ 2 h 8"/>
                  <a:gd name="T14" fmla="*/ 0 w 2"/>
                  <a:gd name="T15" fmla="*/ 0 h 8"/>
                  <a:gd name="T16" fmla="*/ 0 w 2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8"/>
                  <a:gd name="T29" fmla="*/ 2 w 2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8">
                    <a:moveTo>
                      <a:pt x="0" y="0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06" name="Freeform 410"/>
              <p:cNvSpPr>
                <a:spLocks/>
              </p:cNvSpPr>
              <p:nvPr/>
            </p:nvSpPr>
            <p:spPr bwMode="auto">
              <a:xfrm>
                <a:off x="2899" y="2899"/>
                <a:ext cx="7" cy="8"/>
              </a:xfrm>
              <a:custGeom>
                <a:avLst/>
                <a:gdLst>
                  <a:gd name="T0" fmla="*/ 2 w 7"/>
                  <a:gd name="T1" fmla="*/ 8 h 8"/>
                  <a:gd name="T2" fmla="*/ 2 w 7"/>
                  <a:gd name="T3" fmla="*/ 6 h 8"/>
                  <a:gd name="T4" fmla="*/ 2 w 7"/>
                  <a:gd name="T5" fmla="*/ 2 h 8"/>
                  <a:gd name="T6" fmla="*/ 4 w 7"/>
                  <a:gd name="T7" fmla="*/ 0 h 8"/>
                  <a:gd name="T8" fmla="*/ 5 w 7"/>
                  <a:gd name="T9" fmla="*/ 0 h 8"/>
                  <a:gd name="T10" fmla="*/ 7 w 7"/>
                  <a:gd name="T11" fmla="*/ 0 h 8"/>
                  <a:gd name="T12" fmla="*/ 7 w 7"/>
                  <a:gd name="T13" fmla="*/ 0 h 8"/>
                  <a:gd name="T14" fmla="*/ 5 w 7"/>
                  <a:gd name="T15" fmla="*/ 0 h 8"/>
                  <a:gd name="T16" fmla="*/ 2 w 7"/>
                  <a:gd name="T17" fmla="*/ 0 h 8"/>
                  <a:gd name="T18" fmla="*/ 0 w 7"/>
                  <a:gd name="T19" fmla="*/ 2 h 8"/>
                  <a:gd name="T20" fmla="*/ 2 w 7"/>
                  <a:gd name="T21" fmla="*/ 6 h 8"/>
                  <a:gd name="T22" fmla="*/ 2 w 7"/>
                  <a:gd name="T23" fmla="*/ 8 h 8"/>
                  <a:gd name="T24" fmla="*/ 2 w 7"/>
                  <a:gd name="T25" fmla="*/ 8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8"/>
                  <a:gd name="T41" fmla="*/ 7 w 7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8">
                    <a:moveTo>
                      <a:pt x="2" y="8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2" y="8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07" name="Freeform 411"/>
              <p:cNvSpPr>
                <a:spLocks/>
              </p:cNvSpPr>
              <p:nvPr/>
            </p:nvSpPr>
            <p:spPr bwMode="auto">
              <a:xfrm>
                <a:off x="2891" y="2901"/>
                <a:ext cx="8" cy="8"/>
              </a:xfrm>
              <a:custGeom>
                <a:avLst/>
                <a:gdLst>
                  <a:gd name="T0" fmla="*/ 0 w 8"/>
                  <a:gd name="T1" fmla="*/ 8 h 8"/>
                  <a:gd name="T2" fmla="*/ 2 w 8"/>
                  <a:gd name="T3" fmla="*/ 6 h 8"/>
                  <a:gd name="T4" fmla="*/ 0 w 8"/>
                  <a:gd name="T5" fmla="*/ 4 h 8"/>
                  <a:gd name="T6" fmla="*/ 2 w 8"/>
                  <a:gd name="T7" fmla="*/ 2 h 8"/>
                  <a:gd name="T8" fmla="*/ 4 w 8"/>
                  <a:gd name="T9" fmla="*/ 0 h 8"/>
                  <a:gd name="T10" fmla="*/ 8 w 8"/>
                  <a:gd name="T11" fmla="*/ 0 h 8"/>
                  <a:gd name="T12" fmla="*/ 8 w 8"/>
                  <a:gd name="T13" fmla="*/ 0 h 8"/>
                  <a:gd name="T14" fmla="*/ 4 w 8"/>
                  <a:gd name="T15" fmla="*/ 0 h 8"/>
                  <a:gd name="T16" fmla="*/ 0 w 8"/>
                  <a:gd name="T17" fmla="*/ 0 h 8"/>
                  <a:gd name="T18" fmla="*/ 0 w 8"/>
                  <a:gd name="T19" fmla="*/ 2 h 8"/>
                  <a:gd name="T20" fmla="*/ 0 w 8"/>
                  <a:gd name="T21" fmla="*/ 6 h 8"/>
                  <a:gd name="T22" fmla="*/ 0 w 8"/>
                  <a:gd name="T23" fmla="*/ 8 h 8"/>
                  <a:gd name="T24" fmla="*/ 0 w 8"/>
                  <a:gd name="T25" fmla="*/ 8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8"/>
                  <a:gd name="T41" fmla="*/ 8 w 8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8">
                    <a:moveTo>
                      <a:pt x="0" y="8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08" name="Freeform 412"/>
              <p:cNvSpPr>
                <a:spLocks/>
              </p:cNvSpPr>
              <p:nvPr/>
            </p:nvSpPr>
            <p:spPr bwMode="auto">
              <a:xfrm>
                <a:off x="2908" y="2895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2 h 4"/>
                  <a:gd name="T4" fmla="*/ 0 w 2"/>
                  <a:gd name="T5" fmla="*/ 4 h 4"/>
                  <a:gd name="T6" fmla="*/ 0 w 2"/>
                  <a:gd name="T7" fmla="*/ 4 h 4"/>
                  <a:gd name="T8" fmla="*/ 0 w 2"/>
                  <a:gd name="T9" fmla="*/ 2 h 4"/>
                  <a:gd name="T10" fmla="*/ 0 w 2"/>
                  <a:gd name="T11" fmla="*/ 0 h 4"/>
                  <a:gd name="T12" fmla="*/ 0 w 2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4"/>
                  <a:gd name="T23" fmla="*/ 2 w 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4">
                    <a:moveTo>
                      <a:pt x="0" y="0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09" name="Freeform 413"/>
              <p:cNvSpPr>
                <a:spLocks/>
              </p:cNvSpPr>
              <p:nvPr/>
            </p:nvSpPr>
            <p:spPr bwMode="auto">
              <a:xfrm>
                <a:off x="2908" y="2893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0 h 4"/>
                  <a:gd name="T8" fmla="*/ 0 w 2"/>
                  <a:gd name="T9" fmla="*/ 0 h 4"/>
                  <a:gd name="T10" fmla="*/ 0 w 2"/>
                  <a:gd name="T11" fmla="*/ 0 h 4"/>
                  <a:gd name="T12" fmla="*/ 0 w 2"/>
                  <a:gd name="T13" fmla="*/ 0 h 4"/>
                  <a:gd name="T14" fmla="*/ 0 w 2"/>
                  <a:gd name="T15" fmla="*/ 0 h 4"/>
                  <a:gd name="T16" fmla="*/ 0 w 2"/>
                  <a:gd name="T17" fmla="*/ 0 h 4"/>
                  <a:gd name="T18" fmla="*/ 0 w 2"/>
                  <a:gd name="T19" fmla="*/ 0 h 4"/>
                  <a:gd name="T20" fmla="*/ 0 w 2"/>
                  <a:gd name="T21" fmla="*/ 0 h 4"/>
                  <a:gd name="T22" fmla="*/ 0 w 2"/>
                  <a:gd name="T23" fmla="*/ 4 h 4"/>
                  <a:gd name="T24" fmla="*/ 0 w 2"/>
                  <a:gd name="T25" fmla="*/ 4 h 4"/>
                  <a:gd name="T26" fmla="*/ 0 w 2"/>
                  <a:gd name="T27" fmla="*/ 4 h 4"/>
                  <a:gd name="T28" fmla="*/ 2 w 2"/>
                  <a:gd name="T29" fmla="*/ 4 h 4"/>
                  <a:gd name="T30" fmla="*/ 2 w 2"/>
                  <a:gd name="T31" fmla="*/ 4 h 4"/>
                  <a:gd name="T32" fmla="*/ 0 w 2"/>
                  <a:gd name="T33" fmla="*/ 4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"/>
                  <a:gd name="T52" fmla="*/ 0 h 4"/>
                  <a:gd name="T53" fmla="*/ 2 w 2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10" name="Freeform 414"/>
              <p:cNvSpPr>
                <a:spLocks noEditPoints="1"/>
              </p:cNvSpPr>
              <p:nvPr/>
            </p:nvSpPr>
            <p:spPr bwMode="auto">
              <a:xfrm>
                <a:off x="2889" y="2905"/>
                <a:ext cx="38" cy="7"/>
              </a:xfrm>
              <a:custGeom>
                <a:avLst/>
                <a:gdLst>
                  <a:gd name="T0" fmla="*/ 37 w 38"/>
                  <a:gd name="T1" fmla="*/ 4 h 7"/>
                  <a:gd name="T2" fmla="*/ 35 w 38"/>
                  <a:gd name="T3" fmla="*/ 6 h 7"/>
                  <a:gd name="T4" fmla="*/ 35 w 38"/>
                  <a:gd name="T5" fmla="*/ 6 h 7"/>
                  <a:gd name="T6" fmla="*/ 33 w 38"/>
                  <a:gd name="T7" fmla="*/ 6 h 7"/>
                  <a:gd name="T8" fmla="*/ 33 w 38"/>
                  <a:gd name="T9" fmla="*/ 6 h 7"/>
                  <a:gd name="T10" fmla="*/ 33 w 38"/>
                  <a:gd name="T11" fmla="*/ 7 h 7"/>
                  <a:gd name="T12" fmla="*/ 33 w 38"/>
                  <a:gd name="T13" fmla="*/ 7 h 7"/>
                  <a:gd name="T14" fmla="*/ 37 w 38"/>
                  <a:gd name="T15" fmla="*/ 6 h 7"/>
                  <a:gd name="T16" fmla="*/ 29 w 38"/>
                  <a:gd name="T17" fmla="*/ 6 h 7"/>
                  <a:gd name="T18" fmla="*/ 31 w 38"/>
                  <a:gd name="T19" fmla="*/ 6 h 7"/>
                  <a:gd name="T20" fmla="*/ 31 w 38"/>
                  <a:gd name="T21" fmla="*/ 4 h 7"/>
                  <a:gd name="T22" fmla="*/ 29 w 38"/>
                  <a:gd name="T23" fmla="*/ 2 h 7"/>
                  <a:gd name="T24" fmla="*/ 27 w 38"/>
                  <a:gd name="T25" fmla="*/ 2 h 7"/>
                  <a:gd name="T26" fmla="*/ 27 w 38"/>
                  <a:gd name="T27" fmla="*/ 2 h 7"/>
                  <a:gd name="T28" fmla="*/ 25 w 38"/>
                  <a:gd name="T29" fmla="*/ 4 h 7"/>
                  <a:gd name="T30" fmla="*/ 23 w 38"/>
                  <a:gd name="T31" fmla="*/ 4 h 7"/>
                  <a:gd name="T32" fmla="*/ 25 w 38"/>
                  <a:gd name="T33" fmla="*/ 6 h 7"/>
                  <a:gd name="T34" fmla="*/ 29 w 38"/>
                  <a:gd name="T35" fmla="*/ 6 h 7"/>
                  <a:gd name="T36" fmla="*/ 17 w 38"/>
                  <a:gd name="T37" fmla="*/ 6 h 7"/>
                  <a:gd name="T38" fmla="*/ 15 w 38"/>
                  <a:gd name="T39" fmla="*/ 4 h 7"/>
                  <a:gd name="T40" fmla="*/ 17 w 38"/>
                  <a:gd name="T41" fmla="*/ 2 h 7"/>
                  <a:gd name="T42" fmla="*/ 17 w 38"/>
                  <a:gd name="T43" fmla="*/ 0 h 7"/>
                  <a:gd name="T44" fmla="*/ 19 w 38"/>
                  <a:gd name="T45" fmla="*/ 0 h 7"/>
                  <a:gd name="T46" fmla="*/ 21 w 38"/>
                  <a:gd name="T47" fmla="*/ 0 h 7"/>
                  <a:gd name="T48" fmla="*/ 23 w 38"/>
                  <a:gd name="T49" fmla="*/ 2 h 7"/>
                  <a:gd name="T50" fmla="*/ 23 w 38"/>
                  <a:gd name="T51" fmla="*/ 4 h 7"/>
                  <a:gd name="T52" fmla="*/ 23 w 38"/>
                  <a:gd name="T53" fmla="*/ 6 h 7"/>
                  <a:gd name="T54" fmla="*/ 10 w 38"/>
                  <a:gd name="T55" fmla="*/ 6 h 7"/>
                  <a:gd name="T56" fmla="*/ 8 w 38"/>
                  <a:gd name="T57" fmla="*/ 6 h 7"/>
                  <a:gd name="T58" fmla="*/ 8 w 38"/>
                  <a:gd name="T59" fmla="*/ 4 h 7"/>
                  <a:gd name="T60" fmla="*/ 10 w 38"/>
                  <a:gd name="T61" fmla="*/ 2 h 7"/>
                  <a:gd name="T62" fmla="*/ 12 w 38"/>
                  <a:gd name="T63" fmla="*/ 2 h 7"/>
                  <a:gd name="T64" fmla="*/ 12 w 38"/>
                  <a:gd name="T65" fmla="*/ 2 h 7"/>
                  <a:gd name="T66" fmla="*/ 14 w 38"/>
                  <a:gd name="T67" fmla="*/ 4 h 7"/>
                  <a:gd name="T68" fmla="*/ 14 w 38"/>
                  <a:gd name="T69" fmla="*/ 4 h 7"/>
                  <a:gd name="T70" fmla="*/ 14 w 38"/>
                  <a:gd name="T71" fmla="*/ 6 h 7"/>
                  <a:gd name="T72" fmla="*/ 10 w 38"/>
                  <a:gd name="T73" fmla="*/ 6 h 7"/>
                  <a:gd name="T74" fmla="*/ 2 w 38"/>
                  <a:gd name="T75" fmla="*/ 4 h 7"/>
                  <a:gd name="T76" fmla="*/ 4 w 38"/>
                  <a:gd name="T77" fmla="*/ 6 h 7"/>
                  <a:gd name="T78" fmla="*/ 6 w 38"/>
                  <a:gd name="T79" fmla="*/ 6 h 7"/>
                  <a:gd name="T80" fmla="*/ 6 w 38"/>
                  <a:gd name="T81" fmla="*/ 6 h 7"/>
                  <a:gd name="T82" fmla="*/ 6 w 38"/>
                  <a:gd name="T83" fmla="*/ 6 h 7"/>
                  <a:gd name="T84" fmla="*/ 6 w 38"/>
                  <a:gd name="T85" fmla="*/ 6 h 7"/>
                  <a:gd name="T86" fmla="*/ 6 w 38"/>
                  <a:gd name="T87" fmla="*/ 6 h 7"/>
                  <a:gd name="T88" fmla="*/ 4 w 38"/>
                  <a:gd name="T89" fmla="*/ 6 h 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8"/>
                  <a:gd name="T136" fmla="*/ 0 h 7"/>
                  <a:gd name="T137" fmla="*/ 38 w 38"/>
                  <a:gd name="T138" fmla="*/ 7 h 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8" h="7">
                    <a:moveTo>
                      <a:pt x="38" y="6"/>
                    </a:moveTo>
                    <a:lnTo>
                      <a:pt x="37" y="4"/>
                    </a:lnTo>
                    <a:lnTo>
                      <a:pt x="35" y="6"/>
                    </a:lnTo>
                    <a:lnTo>
                      <a:pt x="33" y="6"/>
                    </a:lnTo>
                    <a:lnTo>
                      <a:pt x="33" y="7"/>
                    </a:lnTo>
                    <a:lnTo>
                      <a:pt x="35" y="7"/>
                    </a:lnTo>
                    <a:lnTo>
                      <a:pt x="37" y="6"/>
                    </a:lnTo>
                    <a:lnTo>
                      <a:pt x="38" y="6"/>
                    </a:lnTo>
                    <a:close/>
                    <a:moveTo>
                      <a:pt x="29" y="6"/>
                    </a:moveTo>
                    <a:lnTo>
                      <a:pt x="29" y="6"/>
                    </a:lnTo>
                    <a:lnTo>
                      <a:pt x="31" y="6"/>
                    </a:lnTo>
                    <a:lnTo>
                      <a:pt x="29" y="6"/>
                    </a:lnTo>
                    <a:lnTo>
                      <a:pt x="31" y="4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7" y="2"/>
                    </a:lnTo>
                    <a:lnTo>
                      <a:pt x="27" y="4"/>
                    </a:lnTo>
                    <a:lnTo>
                      <a:pt x="25" y="4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6"/>
                    </a:lnTo>
                    <a:lnTo>
                      <a:pt x="29" y="6"/>
                    </a:lnTo>
                    <a:close/>
                    <a:moveTo>
                      <a:pt x="19" y="4"/>
                    </a:moveTo>
                    <a:lnTo>
                      <a:pt x="17" y="6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9" y="4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21" y="4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23" y="4"/>
                    </a:lnTo>
                    <a:lnTo>
                      <a:pt x="21" y="4"/>
                    </a:lnTo>
                    <a:lnTo>
                      <a:pt x="23" y="6"/>
                    </a:lnTo>
                    <a:lnTo>
                      <a:pt x="19" y="4"/>
                    </a:lnTo>
                    <a:close/>
                    <a:moveTo>
                      <a:pt x="10" y="6"/>
                    </a:moveTo>
                    <a:lnTo>
                      <a:pt x="10" y="6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0" y="6"/>
                    </a:lnTo>
                    <a:close/>
                    <a:moveTo>
                      <a:pt x="0" y="6"/>
                    </a:moveTo>
                    <a:lnTo>
                      <a:pt x="2" y="4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11" name="Freeform 415"/>
              <p:cNvSpPr>
                <a:spLocks/>
              </p:cNvSpPr>
              <p:nvPr/>
            </p:nvSpPr>
            <p:spPr bwMode="auto">
              <a:xfrm>
                <a:off x="2922" y="2909"/>
                <a:ext cx="5" cy="3"/>
              </a:xfrm>
              <a:custGeom>
                <a:avLst/>
                <a:gdLst>
                  <a:gd name="T0" fmla="*/ 5 w 5"/>
                  <a:gd name="T1" fmla="*/ 2 h 3"/>
                  <a:gd name="T2" fmla="*/ 4 w 5"/>
                  <a:gd name="T3" fmla="*/ 0 h 3"/>
                  <a:gd name="T4" fmla="*/ 2 w 5"/>
                  <a:gd name="T5" fmla="*/ 2 h 3"/>
                  <a:gd name="T6" fmla="*/ 2 w 5"/>
                  <a:gd name="T7" fmla="*/ 2 h 3"/>
                  <a:gd name="T8" fmla="*/ 2 w 5"/>
                  <a:gd name="T9" fmla="*/ 2 h 3"/>
                  <a:gd name="T10" fmla="*/ 2 w 5"/>
                  <a:gd name="T11" fmla="*/ 2 h 3"/>
                  <a:gd name="T12" fmla="*/ 0 w 5"/>
                  <a:gd name="T13" fmla="*/ 2 h 3"/>
                  <a:gd name="T14" fmla="*/ 0 w 5"/>
                  <a:gd name="T15" fmla="*/ 2 h 3"/>
                  <a:gd name="T16" fmla="*/ 0 w 5"/>
                  <a:gd name="T17" fmla="*/ 2 h 3"/>
                  <a:gd name="T18" fmla="*/ 0 w 5"/>
                  <a:gd name="T19" fmla="*/ 2 h 3"/>
                  <a:gd name="T20" fmla="*/ 0 w 5"/>
                  <a:gd name="T21" fmla="*/ 3 h 3"/>
                  <a:gd name="T22" fmla="*/ 0 w 5"/>
                  <a:gd name="T23" fmla="*/ 3 h 3"/>
                  <a:gd name="T24" fmla="*/ 0 w 5"/>
                  <a:gd name="T25" fmla="*/ 3 h 3"/>
                  <a:gd name="T26" fmla="*/ 0 w 5"/>
                  <a:gd name="T27" fmla="*/ 3 h 3"/>
                  <a:gd name="T28" fmla="*/ 2 w 5"/>
                  <a:gd name="T29" fmla="*/ 3 h 3"/>
                  <a:gd name="T30" fmla="*/ 4 w 5"/>
                  <a:gd name="T31" fmla="*/ 2 h 3"/>
                  <a:gd name="T32" fmla="*/ 5 w 5"/>
                  <a:gd name="T33" fmla="*/ 2 h 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"/>
                  <a:gd name="T52" fmla="*/ 0 h 3"/>
                  <a:gd name="T53" fmla="*/ 5 w 5"/>
                  <a:gd name="T54" fmla="*/ 3 h 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" h="3">
                    <a:moveTo>
                      <a:pt x="5" y="2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5" y="2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12" name="Freeform 416"/>
              <p:cNvSpPr>
                <a:spLocks/>
              </p:cNvSpPr>
              <p:nvPr/>
            </p:nvSpPr>
            <p:spPr bwMode="auto">
              <a:xfrm>
                <a:off x="2912" y="2907"/>
                <a:ext cx="8" cy="4"/>
              </a:xfrm>
              <a:custGeom>
                <a:avLst/>
                <a:gdLst>
                  <a:gd name="T0" fmla="*/ 6 w 8"/>
                  <a:gd name="T1" fmla="*/ 4 h 4"/>
                  <a:gd name="T2" fmla="*/ 6 w 8"/>
                  <a:gd name="T3" fmla="*/ 4 h 4"/>
                  <a:gd name="T4" fmla="*/ 8 w 8"/>
                  <a:gd name="T5" fmla="*/ 4 h 4"/>
                  <a:gd name="T6" fmla="*/ 6 w 8"/>
                  <a:gd name="T7" fmla="*/ 4 h 4"/>
                  <a:gd name="T8" fmla="*/ 8 w 8"/>
                  <a:gd name="T9" fmla="*/ 2 h 4"/>
                  <a:gd name="T10" fmla="*/ 6 w 8"/>
                  <a:gd name="T11" fmla="*/ 2 h 4"/>
                  <a:gd name="T12" fmla="*/ 6 w 8"/>
                  <a:gd name="T13" fmla="*/ 0 h 4"/>
                  <a:gd name="T14" fmla="*/ 6 w 8"/>
                  <a:gd name="T15" fmla="*/ 0 h 4"/>
                  <a:gd name="T16" fmla="*/ 4 w 8"/>
                  <a:gd name="T17" fmla="*/ 0 h 4"/>
                  <a:gd name="T18" fmla="*/ 4 w 8"/>
                  <a:gd name="T19" fmla="*/ 0 h 4"/>
                  <a:gd name="T20" fmla="*/ 4 w 8"/>
                  <a:gd name="T21" fmla="*/ 0 h 4"/>
                  <a:gd name="T22" fmla="*/ 4 w 8"/>
                  <a:gd name="T23" fmla="*/ 2 h 4"/>
                  <a:gd name="T24" fmla="*/ 2 w 8"/>
                  <a:gd name="T25" fmla="*/ 2 h 4"/>
                  <a:gd name="T26" fmla="*/ 2 w 8"/>
                  <a:gd name="T27" fmla="*/ 2 h 4"/>
                  <a:gd name="T28" fmla="*/ 0 w 8"/>
                  <a:gd name="T29" fmla="*/ 2 h 4"/>
                  <a:gd name="T30" fmla="*/ 2 w 8"/>
                  <a:gd name="T31" fmla="*/ 4 h 4"/>
                  <a:gd name="T32" fmla="*/ 2 w 8"/>
                  <a:gd name="T33" fmla="*/ 4 h 4"/>
                  <a:gd name="T34" fmla="*/ 4 w 8"/>
                  <a:gd name="T35" fmla="*/ 4 h 4"/>
                  <a:gd name="T36" fmla="*/ 6 w 8"/>
                  <a:gd name="T37" fmla="*/ 4 h 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"/>
                  <a:gd name="T58" fmla="*/ 0 h 4"/>
                  <a:gd name="T59" fmla="*/ 8 w 8"/>
                  <a:gd name="T60" fmla="*/ 4 h 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" h="4">
                    <a:moveTo>
                      <a:pt x="6" y="4"/>
                    </a:moveTo>
                    <a:lnTo>
                      <a:pt x="6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4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13" name="Freeform 417"/>
              <p:cNvSpPr>
                <a:spLocks/>
              </p:cNvSpPr>
              <p:nvPr/>
            </p:nvSpPr>
            <p:spPr bwMode="auto">
              <a:xfrm>
                <a:off x="2904" y="2905"/>
                <a:ext cx="8" cy="6"/>
              </a:xfrm>
              <a:custGeom>
                <a:avLst/>
                <a:gdLst>
                  <a:gd name="T0" fmla="*/ 4 w 8"/>
                  <a:gd name="T1" fmla="*/ 4 h 6"/>
                  <a:gd name="T2" fmla="*/ 2 w 8"/>
                  <a:gd name="T3" fmla="*/ 6 h 6"/>
                  <a:gd name="T4" fmla="*/ 2 w 8"/>
                  <a:gd name="T5" fmla="*/ 4 h 6"/>
                  <a:gd name="T6" fmla="*/ 0 w 8"/>
                  <a:gd name="T7" fmla="*/ 4 h 6"/>
                  <a:gd name="T8" fmla="*/ 2 w 8"/>
                  <a:gd name="T9" fmla="*/ 4 h 6"/>
                  <a:gd name="T10" fmla="*/ 2 w 8"/>
                  <a:gd name="T11" fmla="*/ 2 h 6"/>
                  <a:gd name="T12" fmla="*/ 4 w 8"/>
                  <a:gd name="T13" fmla="*/ 4 h 6"/>
                  <a:gd name="T14" fmla="*/ 2 w 8"/>
                  <a:gd name="T15" fmla="*/ 0 h 6"/>
                  <a:gd name="T16" fmla="*/ 4 w 8"/>
                  <a:gd name="T17" fmla="*/ 2 h 6"/>
                  <a:gd name="T18" fmla="*/ 4 w 8"/>
                  <a:gd name="T19" fmla="*/ 0 h 6"/>
                  <a:gd name="T20" fmla="*/ 6 w 8"/>
                  <a:gd name="T21" fmla="*/ 2 h 6"/>
                  <a:gd name="T22" fmla="*/ 6 w 8"/>
                  <a:gd name="T23" fmla="*/ 0 h 6"/>
                  <a:gd name="T24" fmla="*/ 6 w 8"/>
                  <a:gd name="T25" fmla="*/ 4 h 6"/>
                  <a:gd name="T26" fmla="*/ 8 w 8"/>
                  <a:gd name="T27" fmla="*/ 2 h 6"/>
                  <a:gd name="T28" fmla="*/ 6 w 8"/>
                  <a:gd name="T29" fmla="*/ 4 h 6"/>
                  <a:gd name="T30" fmla="*/ 8 w 8"/>
                  <a:gd name="T31" fmla="*/ 4 h 6"/>
                  <a:gd name="T32" fmla="*/ 6 w 8"/>
                  <a:gd name="T33" fmla="*/ 4 h 6"/>
                  <a:gd name="T34" fmla="*/ 8 w 8"/>
                  <a:gd name="T35" fmla="*/ 6 h 6"/>
                  <a:gd name="T36" fmla="*/ 4 w 8"/>
                  <a:gd name="T37" fmla="*/ 4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"/>
                  <a:gd name="T58" fmla="*/ 0 h 6"/>
                  <a:gd name="T59" fmla="*/ 8 w 8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" h="6">
                    <a:moveTo>
                      <a:pt x="4" y="4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8" y="6"/>
                    </a:lnTo>
                    <a:lnTo>
                      <a:pt x="4" y="4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14" name="Freeform 418"/>
              <p:cNvSpPr>
                <a:spLocks/>
              </p:cNvSpPr>
              <p:nvPr/>
            </p:nvSpPr>
            <p:spPr bwMode="auto">
              <a:xfrm>
                <a:off x="2897" y="2907"/>
                <a:ext cx="6" cy="4"/>
              </a:xfrm>
              <a:custGeom>
                <a:avLst/>
                <a:gdLst>
                  <a:gd name="T0" fmla="*/ 2 w 6"/>
                  <a:gd name="T1" fmla="*/ 4 h 4"/>
                  <a:gd name="T2" fmla="*/ 2 w 6"/>
                  <a:gd name="T3" fmla="*/ 4 h 4"/>
                  <a:gd name="T4" fmla="*/ 0 w 6"/>
                  <a:gd name="T5" fmla="*/ 4 h 4"/>
                  <a:gd name="T6" fmla="*/ 2 w 6"/>
                  <a:gd name="T7" fmla="*/ 2 h 4"/>
                  <a:gd name="T8" fmla="*/ 0 w 6"/>
                  <a:gd name="T9" fmla="*/ 2 h 4"/>
                  <a:gd name="T10" fmla="*/ 2 w 6"/>
                  <a:gd name="T11" fmla="*/ 2 h 4"/>
                  <a:gd name="T12" fmla="*/ 2 w 6"/>
                  <a:gd name="T13" fmla="*/ 0 h 4"/>
                  <a:gd name="T14" fmla="*/ 2 w 6"/>
                  <a:gd name="T15" fmla="*/ 0 h 4"/>
                  <a:gd name="T16" fmla="*/ 4 w 6"/>
                  <a:gd name="T17" fmla="*/ 0 h 4"/>
                  <a:gd name="T18" fmla="*/ 4 w 6"/>
                  <a:gd name="T19" fmla="*/ 0 h 4"/>
                  <a:gd name="T20" fmla="*/ 4 w 6"/>
                  <a:gd name="T21" fmla="*/ 0 h 4"/>
                  <a:gd name="T22" fmla="*/ 4 w 6"/>
                  <a:gd name="T23" fmla="*/ 2 h 4"/>
                  <a:gd name="T24" fmla="*/ 6 w 6"/>
                  <a:gd name="T25" fmla="*/ 2 h 4"/>
                  <a:gd name="T26" fmla="*/ 6 w 6"/>
                  <a:gd name="T27" fmla="*/ 2 h 4"/>
                  <a:gd name="T28" fmla="*/ 6 w 6"/>
                  <a:gd name="T29" fmla="*/ 2 h 4"/>
                  <a:gd name="T30" fmla="*/ 6 w 6"/>
                  <a:gd name="T31" fmla="*/ 4 h 4"/>
                  <a:gd name="T32" fmla="*/ 6 w 6"/>
                  <a:gd name="T33" fmla="*/ 4 h 4"/>
                  <a:gd name="T34" fmla="*/ 4 w 6"/>
                  <a:gd name="T35" fmla="*/ 4 h 4"/>
                  <a:gd name="T36" fmla="*/ 2 w 6"/>
                  <a:gd name="T37" fmla="*/ 4 h 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"/>
                  <a:gd name="T58" fmla="*/ 0 h 4"/>
                  <a:gd name="T59" fmla="*/ 6 w 6"/>
                  <a:gd name="T60" fmla="*/ 4 h 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4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15" name="Freeform 419"/>
              <p:cNvSpPr>
                <a:spLocks/>
              </p:cNvSpPr>
              <p:nvPr/>
            </p:nvSpPr>
            <p:spPr bwMode="auto">
              <a:xfrm>
                <a:off x="2889" y="2909"/>
                <a:ext cx="6" cy="3"/>
              </a:xfrm>
              <a:custGeom>
                <a:avLst/>
                <a:gdLst>
                  <a:gd name="T0" fmla="*/ 0 w 6"/>
                  <a:gd name="T1" fmla="*/ 2 h 3"/>
                  <a:gd name="T2" fmla="*/ 2 w 6"/>
                  <a:gd name="T3" fmla="*/ 0 h 3"/>
                  <a:gd name="T4" fmla="*/ 4 w 6"/>
                  <a:gd name="T5" fmla="*/ 2 h 3"/>
                  <a:gd name="T6" fmla="*/ 4 w 6"/>
                  <a:gd name="T7" fmla="*/ 2 h 3"/>
                  <a:gd name="T8" fmla="*/ 6 w 6"/>
                  <a:gd name="T9" fmla="*/ 0 h 3"/>
                  <a:gd name="T10" fmla="*/ 6 w 6"/>
                  <a:gd name="T11" fmla="*/ 2 h 3"/>
                  <a:gd name="T12" fmla="*/ 6 w 6"/>
                  <a:gd name="T13" fmla="*/ 2 h 3"/>
                  <a:gd name="T14" fmla="*/ 6 w 6"/>
                  <a:gd name="T15" fmla="*/ 2 h 3"/>
                  <a:gd name="T16" fmla="*/ 6 w 6"/>
                  <a:gd name="T17" fmla="*/ 2 h 3"/>
                  <a:gd name="T18" fmla="*/ 6 w 6"/>
                  <a:gd name="T19" fmla="*/ 2 h 3"/>
                  <a:gd name="T20" fmla="*/ 6 w 6"/>
                  <a:gd name="T21" fmla="*/ 2 h 3"/>
                  <a:gd name="T22" fmla="*/ 6 w 6"/>
                  <a:gd name="T23" fmla="*/ 2 h 3"/>
                  <a:gd name="T24" fmla="*/ 6 w 6"/>
                  <a:gd name="T25" fmla="*/ 3 h 3"/>
                  <a:gd name="T26" fmla="*/ 6 w 6"/>
                  <a:gd name="T27" fmla="*/ 2 h 3"/>
                  <a:gd name="T28" fmla="*/ 4 w 6"/>
                  <a:gd name="T29" fmla="*/ 3 h 3"/>
                  <a:gd name="T30" fmla="*/ 4 w 6"/>
                  <a:gd name="T31" fmla="*/ 2 h 3"/>
                  <a:gd name="T32" fmla="*/ 0 w 6"/>
                  <a:gd name="T33" fmla="*/ 2 h 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3"/>
                  <a:gd name="T53" fmla="*/ 6 w 6"/>
                  <a:gd name="T54" fmla="*/ 3 h 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16" name="Freeform 420"/>
              <p:cNvSpPr>
                <a:spLocks/>
              </p:cNvSpPr>
              <p:nvPr/>
            </p:nvSpPr>
            <p:spPr bwMode="auto">
              <a:xfrm>
                <a:off x="2893" y="291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17" name="Freeform 421"/>
              <p:cNvSpPr>
                <a:spLocks/>
              </p:cNvSpPr>
              <p:nvPr/>
            </p:nvSpPr>
            <p:spPr bwMode="auto">
              <a:xfrm>
                <a:off x="2893" y="291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18" name="Rectangle 422"/>
              <p:cNvSpPr>
                <a:spLocks noChangeArrowheads="1"/>
              </p:cNvSpPr>
              <p:nvPr/>
            </p:nvSpPr>
            <p:spPr bwMode="auto">
              <a:xfrm>
                <a:off x="2897" y="2911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19" name="Rectangle 423"/>
              <p:cNvSpPr>
                <a:spLocks noChangeArrowheads="1"/>
              </p:cNvSpPr>
              <p:nvPr/>
            </p:nvSpPr>
            <p:spPr bwMode="auto">
              <a:xfrm>
                <a:off x="2901" y="2909"/>
                <a:ext cx="1" cy="2"/>
              </a:xfrm>
              <a:prstGeom prst="rect">
                <a:avLst/>
              </a:pr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20" name="Rectangle 424"/>
              <p:cNvSpPr>
                <a:spLocks noChangeArrowheads="1"/>
              </p:cNvSpPr>
              <p:nvPr/>
            </p:nvSpPr>
            <p:spPr bwMode="auto">
              <a:xfrm>
                <a:off x="2901" y="2909"/>
                <a:ext cx="1" cy="2"/>
              </a:xfrm>
              <a:prstGeom prst="rect">
                <a:avLst/>
              </a:prstGeom>
              <a:noFill/>
              <a:ln w="0">
                <a:solidFill>
                  <a:srgbClr val="24211D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21" name="Rectangle 425"/>
              <p:cNvSpPr>
                <a:spLocks noChangeArrowheads="1"/>
              </p:cNvSpPr>
              <p:nvPr/>
            </p:nvSpPr>
            <p:spPr bwMode="auto">
              <a:xfrm>
                <a:off x="2904" y="2909"/>
                <a:ext cx="1" cy="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22" name="Rectangle 426"/>
              <p:cNvSpPr>
                <a:spLocks noChangeArrowheads="1"/>
              </p:cNvSpPr>
              <p:nvPr/>
            </p:nvSpPr>
            <p:spPr bwMode="auto">
              <a:xfrm>
                <a:off x="2904" y="2909"/>
                <a:ext cx="1" cy="2"/>
              </a:xfrm>
              <a:prstGeom prst="rect">
                <a:avLst/>
              </a:prstGeom>
              <a:noFill/>
              <a:ln w="0">
                <a:solidFill>
                  <a:srgbClr val="24211D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23" name="Freeform 427"/>
              <p:cNvSpPr>
                <a:spLocks/>
              </p:cNvSpPr>
              <p:nvPr/>
            </p:nvSpPr>
            <p:spPr bwMode="auto">
              <a:xfrm>
                <a:off x="2908" y="2909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0 w 2"/>
                  <a:gd name="T7" fmla="*/ 0 h 1"/>
                  <a:gd name="T8" fmla="*/ 2 w 2"/>
                  <a:gd name="T9" fmla="*/ 0 h 1"/>
                  <a:gd name="T10" fmla="*/ 2 w 2"/>
                  <a:gd name="T11" fmla="*/ 0 h 1"/>
                  <a:gd name="T12" fmla="*/ 0 w 2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24" name="Freeform 428"/>
              <p:cNvSpPr>
                <a:spLocks/>
              </p:cNvSpPr>
              <p:nvPr/>
            </p:nvSpPr>
            <p:spPr bwMode="auto">
              <a:xfrm>
                <a:off x="2908" y="2909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0 w 2"/>
                  <a:gd name="T7" fmla="*/ 0 h 1"/>
                  <a:gd name="T8" fmla="*/ 2 w 2"/>
                  <a:gd name="T9" fmla="*/ 0 h 1"/>
                  <a:gd name="T10" fmla="*/ 2 w 2"/>
                  <a:gd name="T11" fmla="*/ 0 h 1"/>
                  <a:gd name="T12" fmla="*/ 0 w 2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25" name="Rectangle 429"/>
              <p:cNvSpPr>
                <a:spLocks noChangeArrowheads="1"/>
              </p:cNvSpPr>
              <p:nvPr/>
            </p:nvSpPr>
            <p:spPr bwMode="auto">
              <a:xfrm>
                <a:off x="2912" y="2909"/>
                <a:ext cx="2" cy="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26" name="Rectangle 430"/>
              <p:cNvSpPr>
                <a:spLocks noChangeArrowheads="1"/>
              </p:cNvSpPr>
              <p:nvPr/>
            </p:nvSpPr>
            <p:spPr bwMode="auto">
              <a:xfrm>
                <a:off x="2912" y="2909"/>
                <a:ext cx="2" cy="2"/>
              </a:xfrm>
              <a:prstGeom prst="rect">
                <a:avLst/>
              </a:prstGeom>
              <a:noFill/>
              <a:ln w="0">
                <a:solidFill>
                  <a:srgbClr val="24211D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27" name="Freeform 431"/>
              <p:cNvSpPr>
                <a:spLocks/>
              </p:cNvSpPr>
              <p:nvPr/>
            </p:nvSpPr>
            <p:spPr bwMode="auto">
              <a:xfrm>
                <a:off x="2916" y="2909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0 w 1"/>
                  <a:gd name="T7" fmla="*/ 2 h 2"/>
                  <a:gd name="T8" fmla="*/ 0 w 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28" name="Freeform 432"/>
              <p:cNvSpPr>
                <a:spLocks/>
              </p:cNvSpPr>
              <p:nvPr/>
            </p:nvSpPr>
            <p:spPr bwMode="auto">
              <a:xfrm>
                <a:off x="2916" y="2909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0 w 1"/>
                  <a:gd name="T7" fmla="*/ 2 h 2"/>
                  <a:gd name="T8" fmla="*/ 0 w 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29" name="Freeform 433"/>
              <p:cNvSpPr>
                <a:spLocks/>
              </p:cNvSpPr>
              <p:nvPr/>
            </p:nvSpPr>
            <p:spPr bwMode="auto">
              <a:xfrm>
                <a:off x="2920" y="291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  <a:gd name="T6" fmla="*/ 0 w 2"/>
                  <a:gd name="T7" fmla="*/ 0 h 1"/>
                  <a:gd name="T8" fmla="*/ 0 w 2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30" name="Freeform 434"/>
              <p:cNvSpPr>
                <a:spLocks/>
              </p:cNvSpPr>
              <p:nvPr/>
            </p:nvSpPr>
            <p:spPr bwMode="auto">
              <a:xfrm>
                <a:off x="2920" y="291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  <a:gd name="T6" fmla="*/ 0 w 2"/>
                  <a:gd name="T7" fmla="*/ 0 h 1"/>
                  <a:gd name="T8" fmla="*/ 0 w 2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31" name="Freeform 435"/>
              <p:cNvSpPr>
                <a:spLocks/>
              </p:cNvSpPr>
              <p:nvPr/>
            </p:nvSpPr>
            <p:spPr bwMode="auto">
              <a:xfrm>
                <a:off x="2924" y="2912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0 h 1"/>
                  <a:gd name="T6" fmla="*/ 0 w 2"/>
                  <a:gd name="T7" fmla="*/ 0 h 1"/>
                  <a:gd name="T8" fmla="*/ 0 w 2"/>
                  <a:gd name="T9" fmla="*/ 0 h 1"/>
                  <a:gd name="T10" fmla="*/ 0 w 2"/>
                  <a:gd name="T11" fmla="*/ 0 h 1"/>
                  <a:gd name="T12" fmla="*/ 0 w 2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32" name="Freeform 436"/>
              <p:cNvSpPr>
                <a:spLocks/>
              </p:cNvSpPr>
              <p:nvPr/>
            </p:nvSpPr>
            <p:spPr bwMode="auto">
              <a:xfrm>
                <a:off x="2924" y="2912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0 h 1"/>
                  <a:gd name="T6" fmla="*/ 0 w 2"/>
                  <a:gd name="T7" fmla="*/ 0 h 1"/>
                  <a:gd name="T8" fmla="*/ 0 w 2"/>
                  <a:gd name="T9" fmla="*/ 0 h 1"/>
                  <a:gd name="T10" fmla="*/ 0 w 2"/>
                  <a:gd name="T11" fmla="*/ 0 h 1"/>
                  <a:gd name="T12" fmla="*/ 0 w 2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33" name="Freeform 437"/>
              <p:cNvSpPr>
                <a:spLocks/>
              </p:cNvSpPr>
              <p:nvPr/>
            </p:nvSpPr>
            <p:spPr bwMode="auto">
              <a:xfrm>
                <a:off x="2899" y="291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0 h 2"/>
                  <a:gd name="T6" fmla="*/ 2 w 2"/>
                  <a:gd name="T7" fmla="*/ 0 h 2"/>
                  <a:gd name="T8" fmla="*/ 0 w 2"/>
                  <a:gd name="T9" fmla="*/ 2 h 2"/>
                  <a:gd name="T10" fmla="*/ 0 w 2"/>
                  <a:gd name="T11" fmla="*/ 2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34" name="Freeform 438"/>
              <p:cNvSpPr>
                <a:spLocks/>
              </p:cNvSpPr>
              <p:nvPr/>
            </p:nvSpPr>
            <p:spPr bwMode="auto">
              <a:xfrm>
                <a:off x="2899" y="291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0 h 2"/>
                  <a:gd name="T6" fmla="*/ 2 w 2"/>
                  <a:gd name="T7" fmla="*/ 0 h 2"/>
                  <a:gd name="T8" fmla="*/ 0 w 2"/>
                  <a:gd name="T9" fmla="*/ 2 h 2"/>
                  <a:gd name="T10" fmla="*/ 0 w 2"/>
                  <a:gd name="T11" fmla="*/ 2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35" name="Freeform 439"/>
              <p:cNvSpPr>
                <a:spLocks/>
              </p:cNvSpPr>
              <p:nvPr/>
            </p:nvSpPr>
            <p:spPr bwMode="auto">
              <a:xfrm>
                <a:off x="2918" y="2914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2 h 2"/>
                  <a:gd name="T10" fmla="*/ 0 w 1"/>
                  <a:gd name="T11" fmla="*/ 2 h 2"/>
                  <a:gd name="T12" fmla="*/ 0 w 1"/>
                  <a:gd name="T13" fmla="*/ 0 h 2"/>
                  <a:gd name="T14" fmla="*/ 0 w 1"/>
                  <a:gd name="T15" fmla="*/ 0 h 2"/>
                  <a:gd name="T16" fmla="*/ 0 w 1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2"/>
                  <a:gd name="T29" fmla="*/ 1 w 1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36" name="Freeform 440"/>
              <p:cNvSpPr>
                <a:spLocks/>
              </p:cNvSpPr>
              <p:nvPr/>
            </p:nvSpPr>
            <p:spPr bwMode="auto">
              <a:xfrm>
                <a:off x="2918" y="2914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2 h 2"/>
                  <a:gd name="T10" fmla="*/ 0 w 1"/>
                  <a:gd name="T11" fmla="*/ 2 h 2"/>
                  <a:gd name="T12" fmla="*/ 0 w 1"/>
                  <a:gd name="T13" fmla="*/ 0 h 2"/>
                  <a:gd name="T14" fmla="*/ 0 w 1"/>
                  <a:gd name="T15" fmla="*/ 0 h 2"/>
                  <a:gd name="T16" fmla="*/ 0 w 1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2"/>
                  <a:gd name="T29" fmla="*/ 1 w 1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37" name="Freeform 441"/>
              <p:cNvSpPr>
                <a:spLocks/>
              </p:cNvSpPr>
              <p:nvPr/>
            </p:nvSpPr>
            <p:spPr bwMode="auto">
              <a:xfrm>
                <a:off x="2904" y="2914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0 h 1"/>
                  <a:gd name="T6" fmla="*/ 2 w 2"/>
                  <a:gd name="T7" fmla="*/ 0 h 1"/>
                  <a:gd name="T8" fmla="*/ 0 w 2"/>
                  <a:gd name="T9" fmla="*/ 0 h 1"/>
                  <a:gd name="T10" fmla="*/ 0 w 2"/>
                  <a:gd name="T11" fmla="*/ 0 h 1"/>
                  <a:gd name="T12" fmla="*/ 0 w 2"/>
                  <a:gd name="T13" fmla="*/ 0 h 1"/>
                  <a:gd name="T14" fmla="*/ 0 w 2"/>
                  <a:gd name="T15" fmla="*/ 0 h 1"/>
                  <a:gd name="T16" fmla="*/ 0 w 2"/>
                  <a:gd name="T17" fmla="*/ 0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1"/>
                  <a:gd name="T29" fmla="*/ 2 w 2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38" name="Freeform 442"/>
              <p:cNvSpPr>
                <a:spLocks/>
              </p:cNvSpPr>
              <p:nvPr/>
            </p:nvSpPr>
            <p:spPr bwMode="auto">
              <a:xfrm>
                <a:off x="2904" y="2914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0 h 1"/>
                  <a:gd name="T6" fmla="*/ 2 w 2"/>
                  <a:gd name="T7" fmla="*/ 0 h 1"/>
                  <a:gd name="T8" fmla="*/ 0 w 2"/>
                  <a:gd name="T9" fmla="*/ 0 h 1"/>
                  <a:gd name="T10" fmla="*/ 0 w 2"/>
                  <a:gd name="T11" fmla="*/ 0 h 1"/>
                  <a:gd name="T12" fmla="*/ 0 w 2"/>
                  <a:gd name="T13" fmla="*/ 0 h 1"/>
                  <a:gd name="T14" fmla="*/ 0 w 2"/>
                  <a:gd name="T15" fmla="*/ 0 h 1"/>
                  <a:gd name="T16" fmla="*/ 0 w 2"/>
                  <a:gd name="T17" fmla="*/ 0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1"/>
                  <a:gd name="T29" fmla="*/ 2 w 2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39" name="Freeform 443"/>
              <p:cNvSpPr>
                <a:spLocks/>
              </p:cNvSpPr>
              <p:nvPr/>
            </p:nvSpPr>
            <p:spPr bwMode="auto">
              <a:xfrm>
                <a:off x="2912" y="291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1"/>
                  <a:gd name="T29" fmla="*/ 1 w 1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40" name="Freeform 444"/>
              <p:cNvSpPr>
                <a:spLocks/>
              </p:cNvSpPr>
              <p:nvPr/>
            </p:nvSpPr>
            <p:spPr bwMode="auto">
              <a:xfrm>
                <a:off x="2901" y="2914"/>
                <a:ext cx="3" cy="1"/>
              </a:xfrm>
              <a:custGeom>
                <a:avLst/>
                <a:gdLst>
                  <a:gd name="T0" fmla="*/ 2 w 3"/>
                  <a:gd name="T1" fmla="*/ 0 h 1"/>
                  <a:gd name="T2" fmla="*/ 3 w 3"/>
                  <a:gd name="T3" fmla="*/ 0 h 1"/>
                  <a:gd name="T4" fmla="*/ 3 w 3"/>
                  <a:gd name="T5" fmla="*/ 0 h 1"/>
                  <a:gd name="T6" fmla="*/ 3 w 3"/>
                  <a:gd name="T7" fmla="*/ 0 h 1"/>
                  <a:gd name="T8" fmla="*/ 2 w 3"/>
                  <a:gd name="T9" fmla="*/ 0 h 1"/>
                  <a:gd name="T10" fmla="*/ 0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  <a:gd name="T16" fmla="*/ 2 w 3"/>
                  <a:gd name="T17" fmla="*/ 0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"/>
                  <a:gd name="T29" fmla="*/ 3 w 3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">
                    <a:moveTo>
                      <a:pt x="2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92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41" name="Freeform 445"/>
              <p:cNvSpPr>
                <a:spLocks/>
              </p:cNvSpPr>
              <p:nvPr/>
            </p:nvSpPr>
            <p:spPr bwMode="auto">
              <a:xfrm>
                <a:off x="2901" y="2914"/>
                <a:ext cx="3" cy="1"/>
              </a:xfrm>
              <a:custGeom>
                <a:avLst/>
                <a:gdLst>
                  <a:gd name="T0" fmla="*/ 2 w 3"/>
                  <a:gd name="T1" fmla="*/ 0 h 1"/>
                  <a:gd name="T2" fmla="*/ 3 w 3"/>
                  <a:gd name="T3" fmla="*/ 0 h 1"/>
                  <a:gd name="T4" fmla="*/ 3 w 3"/>
                  <a:gd name="T5" fmla="*/ 0 h 1"/>
                  <a:gd name="T6" fmla="*/ 3 w 3"/>
                  <a:gd name="T7" fmla="*/ 0 h 1"/>
                  <a:gd name="T8" fmla="*/ 2 w 3"/>
                  <a:gd name="T9" fmla="*/ 0 h 1"/>
                  <a:gd name="T10" fmla="*/ 0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  <a:gd name="T16" fmla="*/ 2 w 3"/>
                  <a:gd name="T17" fmla="*/ 0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"/>
                  <a:gd name="T29" fmla="*/ 3 w 3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">
                    <a:moveTo>
                      <a:pt x="2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42" name="Freeform 446"/>
              <p:cNvSpPr>
                <a:spLocks/>
              </p:cNvSpPr>
              <p:nvPr/>
            </p:nvSpPr>
            <p:spPr bwMode="auto">
              <a:xfrm>
                <a:off x="2914" y="2914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0 w 2"/>
                  <a:gd name="T7" fmla="*/ 0 h 1"/>
                  <a:gd name="T8" fmla="*/ 2 w 2"/>
                  <a:gd name="T9" fmla="*/ 0 h 1"/>
                  <a:gd name="T10" fmla="*/ 2 w 2"/>
                  <a:gd name="T11" fmla="*/ 0 h 1"/>
                  <a:gd name="T12" fmla="*/ 2 w 2"/>
                  <a:gd name="T13" fmla="*/ 0 h 1"/>
                  <a:gd name="T14" fmla="*/ 2 w 2"/>
                  <a:gd name="T15" fmla="*/ 0 h 1"/>
                  <a:gd name="T16" fmla="*/ 2 w 2"/>
                  <a:gd name="T17" fmla="*/ 0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1"/>
                  <a:gd name="T29" fmla="*/ 2 w 2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92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43" name="Freeform 447"/>
              <p:cNvSpPr>
                <a:spLocks/>
              </p:cNvSpPr>
              <p:nvPr/>
            </p:nvSpPr>
            <p:spPr bwMode="auto">
              <a:xfrm>
                <a:off x="2914" y="2914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0 w 2"/>
                  <a:gd name="T7" fmla="*/ 0 h 1"/>
                  <a:gd name="T8" fmla="*/ 2 w 2"/>
                  <a:gd name="T9" fmla="*/ 0 h 1"/>
                  <a:gd name="T10" fmla="*/ 2 w 2"/>
                  <a:gd name="T11" fmla="*/ 0 h 1"/>
                  <a:gd name="T12" fmla="*/ 2 w 2"/>
                  <a:gd name="T13" fmla="*/ 0 h 1"/>
                  <a:gd name="T14" fmla="*/ 2 w 2"/>
                  <a:gd name="T15" fmla="*/ 0 h 1"/>
                  <a:gd name="T16" fmla="*/ 2 w 2"/>
                  <a:gd name="T17" fmla="*/ 0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1"/>
                  <a:gd name="T29" fmla="*/ 2 w 2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44" name="Freeform 448"/>
              <p:cNvSpPr>
                <a:spLocks/>
              </p:cNvSpPr>
              <p:nvPr/>
            </p:nvSpPr>
            <p:spPr bwMode="auto">
              <a:xfrm>
                <a:off x="2906" y="2914"/>
                <a:ext cx="4" cy="1"/>
              </a:xfrm>
              <a:custGeom>
                <a:avLst/>
                <a:gdLst>
                  <a:gd name="T0" fmla="*/ 2 w 4"/>
                  <a:gd name="T1" fmla="*/ 0 h 1"/>
                  <a:gd name="T2" fmla="*/ 4 w 4"/>
                  <a:gd name="T3" fmla="*/ 0 h 1"/>
                  <a:gd name="T4" fmla="*/ 4 w 4"/>
                  <a:gd name="T5" fmla="*/ 0 h 1"/>
                  <a:gd name="T6" fmla="*/ 4 w 4"/>
                  <a:gd name="T7" fmla="*/ 0 h 1"/>
                  <a:gd name="T8" fmla="*/ 2 w 4"/>
                  <a:gd name="T9" fmla="*/ 0 h 1"/>
                  <a:gd name="T10" fmla="*/ 2 w 4"/>
                  <a:gd name="T11" fmla="*/ 0 h 1"/>
                  <a:gd name="T12" fmla="*/ 0 w 4"/>
                  <a:gd name="T13" fmla="*/ 0 h 1"/>
                  <a:gd name="T14" fmla="*/ 2 w 4"/>
                  <a:gd name="T15" fmla="*/ 0 h 1"/>
                  <a:gd name="T16" fmla="*/ 2 w 4"/>
                  <a:gd name="T17" fmla="*/ 0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2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45" name="Freeform 449"/>
              <p:cNvSpPr>
                <a:spLocks/>
              </p:cNvSpPr>
              <p:nvPr/>
            </p:nvSpPr>
            <p:spPr bwMode="auto">
              <a:xfrm>
                <a:off x="2906" y="2914"/>
                <a:ext cx="4" cy="1"/>
              </a:xfrm>
              <a:custGeom>
                <a:avLst/>
                <a:gdLst>
                  <a:gd name="T0" fmla="*/ 2 w 4"/>
                  <a:gd name="T1" fmla="*/ 0 h 1"/>
                  <a:gd name="T2" fmla="*/ 4 w 4"/>
                  <a:gd name="T3" fmla="*/ 0 h 1"/>
                  <a:gd name="T4" fmla="*/ 4 w 4"/>
                  <a:gd name="T5" fmla="*/ 0 h 1"/>
                  <a:gd name="T6" fmla="*/ 4 w 4"/>
                  <a:gd name="T7" fmla="*/ 0 h 1"/>
                  <a:gd name="T8" fmla="*/ 2 w 4"/>
                  <a:gd name="T9" fmla="*/ 0 h 1"/>
                  <a:gd name="T10" fmla="*/ 2 w 4"/>
                  <a:gd name="T11" fmla="*/ 0 h 1"/>
                  <a:gd name="T12" fmla="*/ 0 w 4"/>
                  <a:gd name="T13" fmla="*/ 0 h 1"/>
                  <a:gd name="T14" fmla="*/ 2 w 4"/>
                  <a:gd name="T15" fmla="*/ 0 h 1"/>
                  <a:gd name="T16" fmla="*/ 2 w 4"/>
                  <a:gd name="T17" fmla="*/ 0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2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46" name="Freeform 450"/>
              <p:cNvSpPr>
                <a:spLocks/>
              </p:cNvSpPr>
              <p:nvPr/>
            </p:nvSpPr>
            <p:spPr bwMode="auto">
              <a:xfrm>
                <a:off x="2897" y="291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0 w 2"/>
                  <a:gd name="T5" fmla="*/ 2 h 2"/>
                  <a:gd name="T6" fmla="*/ 2 w 2"/>
                  <a:gd name="T7" fmla="*/ 2 h 2"/>
                  <a:gd name="T8" fmla="*/ 0 w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47" name="Freeform 451"/>
              <p:cNvSpPr>
                <a:spLocks/>
              </p:cNvSpPr>
              <p:nvPr/>
            </p:nvSpPr>
            <p:spPr bwMode="auto">
              <a:xfrm>
                <a:off x="2897" y="291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0 w 2"/>
                  <a:gd name="T5" fmla="*/ 2 h 2"/>
                  <a:gd name="T6" fmla="*/ 2 w 2"/>
                  <a:gd name="T7" fmla="*/ 2 h 2"/>
                  <a:gd name="T8" fmla="*/ 0 w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48" name="Freeform 452"/>
              <p:cNvSpPr>
                <a:spLocks/>
              </p:cNvSpPr>
              <p:nvPr/>
            </p:nvSpPr>
            <p:spPr bwMode="auto">
              <a:xfrm>
                <a:off x="2920" y="2914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49" name="Freeform 453"/>
              <p:cNvSpPr>
                <a:spLocks/>
              </p:cNvSpPr>
              <p:nvPr/>
            </p:nvSpPr>
            <p:spPr bwMode="auto">
              <a:xfrm>
                <a:off x="2920" y="2914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50" name="Freeform 454"/>
              <p:cNvSpPr>
                <a:spLocks/>
              </p:cNvSpPr>
              <p:nvPr/>
            </p:nvSpPr>
            <p:spPr bwMode="auto">
              <a:xfrm>
                <a:off x="2665" y="2914"/>
                <a:ext cx="23" cy="6"/>
              </a:xfrm>
              <a:custGeom>
                <a:avLst/>
                <a:gdLst>
                  <a:gd name="T0" fmla="*/ 0 w 23"/>
                  <a:gd name="T1" fmla="*/ 4 h 6"/>
                  <a:gd name="T2" fmla="*/ 3 w 23"/>
                  <a:gd name="T3" fmla="*/ 4 h 6"/>
                  <a:gd name="T4" fmla="*/ 11 w 23"/>
                  <a:gd name="T5" fmla="*/ 6 h 6"/>
                  <a:gd name="T6" fmla="*/ 19 w 23"/>
                  <a:gd name="T7" fmla="*/ 4 h 6"/>
                  <a:gd name="T8" fmla="*/ 23 w 23"/>
                  <a:gd name="T9" fmla="*/ 4 h 6"/>
                  <a:gd name="T10" fmla="*/ 19 w 23"/>
                  <a:gd name="T11" fmla="*/ 2 h 6"/>
                  <a:gd name="T12" fmla="*/ 11 w 23"/>
                  <a:gd name="T13" fmla="*/ 0 h 6"/>
                  <a:gd name="T14" fmla="*/ 3 w 23"/>
                  <a:gd name="T15" fmla="*/ 2 h 6"/>
                  <a:gd name="T16" fmla="*/ 0 w 23"/>
                  <a:gd name="T17" fmla="*/ 4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6"/>
                  <a:gd name="T29" fmla="*/ 23 w 23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6">
                    <a:moveTo>
                      <a:pt x="0" y="4"/>
                    </a:moveTo>
                    <a:lnTo>
                      <a:pt x="3" y="4"/>
                    </a:lnTo>
                    <a:lnTo>
                      <a:pt x="11" y="6"/>
                    </a:lnTo>
                    <a:lnTo>
                      <a:pt x="19" y="4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1" y="0"/>
                    </a:lnTo>
                    <a:lnTo>
                      <a:pt x="3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51" name="Freeform 455"/>
              <p:cNvSpPr>
                <a:spLocks noEditPoints="1"/>
              </p:cNvSpPr>
              <p:nvPr/>
            </p:nvSpPr>
            <p:spPr bwMode="auto">
              <a:xfrm>
                <a:off x="2665" y="2912"/>
                <a:ext cx="24" cy="10"/>
              </a:xfrm>
              <a:custGeom>
                <a:avLst/>
                <a:gdLst>
                  <a:gd name="T0" fmla="*/ 24 w 24"/>
                  <a:gd name="T1" fmla="*/ 4 h 10"/>
                  <a:gd name="T2" fmla="*/ 24 w 24"/>
                  <a:gd name="T3" fmla="*/ 8 h 10"/>
                  <a:gd name="T4" fmla="*/ 21 w 24"/>
                  <a:gd name="T5" fmla="*/ 8 h 10"/>
                  <a:gd name="T6" fmla="*/ 17 w 24"/>
                  <a:gd name="T7" fmla="*/ 10 h 10"/>
                  <a:gd name="T8" fmla="*/ 7 w 24"/>
                  <a:gd name="T9" fmla="*/ 10 h 10"/>
                  <a:gd name="T10" fmla="*/ 1 w 24"/>
                  <a:gd name="T11" fmla="*/ 8 h 10"/>
                  <a:gd name="T12" fmla="*/ 0 w 24"/>
                  <a:gd name="T13" fmla="*/ 8 h 10"/>
                  <a:gd name="T14" fmla="*/ 1 w 24"/>
                  <a:gd name="T15" fmla="*/ 6 h 10"/>
                  <a:gd name="T16" fmla="*/ 1 w 24"/>
                  <a:gd name="T17" fmla="*/ 4 h 10"/>
                  <a:gd name="T18" fmla="*/ 3 w 24"/>
                  <a:gd name="T19" fmla="*/ 4 h 10"/>
                  <a:gd name="T20" fmla="*/ 11 w 24"/>
                  <a:gd name="T21" fmla="*/ 6 h 10"/>
                  <a:gd name="T22" fmla="*/ 19 w 24"/>
                  <a:gd name="T23" fmla="*/ 6 h 10"/>
                  <a:gd name="T24" fmla="*/ 21 w 24"/>
                  <a:gd name="T25" fmla="*/ 4 h 10"/>
                  <a:gd name="T26" fmla="*/ 21 w 24"/>
                  <a:gd name="T27" fmla="*/ 6 h 10"/>
                  <a:gd name="T28" fmla="*/ 24 w 24"/>
                  <a:gd name="T29" fmla="*/ 6 h 10"/>
                  <a:gd name="T30" fmla="*/ 23 w 24"/>
                  <a:gd name="T31" fmla="*/ 4 h 10"/>
                  <a:gd name="T32" fmla="*/ 23 w 24"/>
                  <a:gd name="T33" fmla="*/ 4 h 10"/>
                  <a:gd name="T34" fmla="*/ 24 w 24"/>
                  <a:gd name="T35" fmla="*/ 4 h 10"/>
                  <a:gd name="T36" fmla="*/ 24 w 24"/>
                  <a:gd name="T37" fmla="*/ 4 h 10"/>
                  <a:gd name="T38" fmla="*/ 1 w 24"/>
                  <a:gd name="T39" fmla="*/ 6 h 10"/>
                  <a:gd name="T40" fmla="*/ 0 w 24"/>
                  <a:gd name="T41" fmla="*/ 6 h 10"/>
                  <a:gd name="T42" fmla="*/ 1 w 24"/>
                  <a:gd name="T43" fmla="*/ 2 h 10"/>
                  <a:gd name="T44" fmla="*/ 3 w 24"/>
                  <a:gd name="T45" fmla="*/ 2 h 10"/>
                  <a:gd name="T46" fmla="*/ 11 w 24"/>
                  <a:gd name="T47" fmla="*/ 0 h 10"/>
                  <a:gd name="T48" fmla="*/ 19 w 24"/>
                  <a:gd name="T49" fmla="*/ 2 h 10"/>
                  <a:gd name="T50" fmla="*/ 23 w 24"/>
                  <a:gd name="T51" fmla="*/ 2 h 10"/>
                  <a:gd name="T52" fmla="*/ 24 w 24"/>
                  <a:gd name="T53" fmla="*/ 4 h 10"/>
                  <a:gd name="T54" fmla="*/ 23 w 24"/>
                  <a:gd name="T55" fmla="*/ 6 h 10"/>
                  <a:gd name="T56" fmla="*/ 21 w 24"/>
                  <a:gd name="T57" fmla="*/ 6 h 10"/>
                  <a:gd name="T58" fmla="*/ 15 w 24"/>
                  <a:gd name="T59" fmla="*/ 4 h 10"/>
                  <a:gd name="T60" fmla="*/ 7 w 24"/>
                  <a:gd name="T61" fmla="*/ 4 h 10"/>
                  <a:gd name="T62" fmla="*/ 3 w 24"/>
                  <a:gd name="T63" fmla="*/ 6 h 10"/>
                  <a:gd name="T64" fmla="*/ 1 w 24"/>
                  <a:gd name="T65" fmla="*/ 6 h 10"/>
                  <a:gd name="T66" fmla="*/ 1 w 24"/>
                  <a:gd name="T67" fmla="*/ 6 h 10"/>
                  <a:gd name="T68" fmla="*/ 1 w 24"/>
                  <a:gd name="T69" fmla="*/ 6 h 10"/>
                  <a:gd name="T70" fmla="*/ 1 w 24"/>
                  <a:gd name="T71" fmla="*/ 6 h 10"/>
                  <a:gd name="T72" fmla="*/ 0 w 24"/>
                  <a:gd name="T73" fmla="*/ 8 h 10"/>
                  <a:gd name="T74" fmla="*/ 0 w 24"/>
                  <a:gd name="T75" fmla="*/ 6 h 10"/>
                  <a:gd name="T76" fmla="*/ 0 w 24"/>
                  <a:gd name="T77" fmla="*/ 6 h 1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4"/>
                  <a:gd name="T118" fmla="*/ 0 h 10"/>
                  <a:gd name="T119" fmla="*/ 24 w 24"/>
                  <a:gd name="T120" fmla="*/ 10 h 1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4" h="10">
                    <a:moveTo>
                      <a:pt x="23" y="6"/>
                    </a:moveTo>
                    <a:lnTo>
                      <a:pt x="24" y="4"/>
                    </a:lnTo>
                    <a:lnTo>
                      <a:pt x="24" y="6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1" y="8"/>
                    </a:lnTo>
                    <a:lnTo>
                      <a:pt x="17" y="10"/>
                    </a:lnTo>
                    <a:lnTo>
                      <a:pt x="11" y="10"/>
                    </a:lnTo>
                    <a:lnTo>
                      <a:pt x="7" y="10"/>
                    </a:lnTo>
                    <a:lnTo>
                      <a:pt x="3" y="8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7" y="6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19" y="6"/>
                    </a:lnTo>
                    <a:lnTo>
                      <a:pt x="21" y="4"/>
                    </a:lnTo>
                    <a:lnTo>
                      <a:pt x="23" y="4"/>
                    </a:lnTo>
                    <a:lnTo>
                      <a:pt x="21" y="6"/>
                    </a:lnTo>
                    <a:lnTo>
                      <a:pt x="23" y="6"/>
                    </a:lnTo>
                    <a:close/>
                    <a:moveTo>
                      <a:pt x="24" y="6"/>
                    </a:moveTo>
                    <a:lnTo>
                      <a:pt x="21" y="6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4" y="6"/>
                    </a:lnTo>
                    <a:close/>
                    <a:moveTo>
                      <a:pt x="1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4" y="4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5" y="4"/>
                    </a:lnTo>
                    <a:lnTo>
                      <a:pt x="11" y="4"/>
                    </a:lnTo>
                    <a:lnTo>
                      <a:pt x="7" y="4"/>
                    </a:lnTo>
                    <a:lnTo>
                      <a:pt x="3" y="6"/>
                    </a:lnTo>
                    <a:lnTo>
                      <a:pt x="1" y="6"/>
                    </a:lnTo>
                    <a:close/>
                    <a:moveTo>
                      <a:pt x="0" y="6"/>
                    </a:moveTo>
                    <a:lnTo>
                      <a:pt x="1" y="6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52" name="Freeform 456"/>
              <p:cNvSpPr>
                <a:spLocks/>
              </p:cNvSpPr>
              <p:nvPr/>
            </p:nvSpPr>
            <p:spPr bwMode="auto">
              <a:xfrm>
                <a:off x="2661" y="2901"/>
                <a:ext cx="32" cy="13"/>
              </a:xfrm>
              <a:custGeom>
                <a:avLst/>
                <a:gdLst>
                  <a:gd name="T0" fmla="*/ 32 w 32"/>
                  <a:gd name="T1" fmla="*/ 6 h 13"/>
                  <a:gd name="T2" fmla="*/ 32 w 32"/>
                  <a:gd name="T3" fmla="*/ 4 h 13"/>
                  <a:gd name="T4" fmla="*/ 30 w 32"/>
                  <a:gd name="T5" fmla="*/ 2 h 13"/>
                  <a:gd name="T6" fmla="*/ 27 w 32"/>
                  <a:gd name="T7" fmla="*/ 2 h 13"/>
                  <a:gd name="T8" fmla="*/ 25 w 32"/>
                  <a:gd name="T9" fmla="*/ 4 h 13"/>
                  <a:gd name="T10" fmla="*/ 21 w 32"/>
                  <a:gd name="T11" fmla="*/ 0 h 13"/>
                  <a:gd name="T12" fmla="*/ 15 w 32"/>
                  <a:gd name="T13" fmla="*/ 2 h 13"/>
                  <a:gd name="T14" fmla="*/ 11 w 32"/>
                  <a:gd name="T15" fmla="*/ 0 h 13"/>
                  <a:gd name="T16" fmla="*/ 7 w 32"/>
                  <a:gd name="T17" fmla="*/ 4 h 13"/>
                  <a:gd name="T18" fmla="*/ 5 w 32"/>
                  <a:gd name="T19" fmla="*/ 2 h 13"/>
                  <a:gd name="T20" fmla="*/ 2 w 32"/>
                  <a:gd name="T21" fmla="*/ 2 h 13"/>
                  <a:gd name="T22" fmla="*/ 0 w 32"/>
                  <a:gd name="T23" fmla="*/ 4 h 13"/>
                  <a:gd name="T24" fmla="*/ 0 w 32"/>
                  <a:gd name="T25" fmla="*/ 6 h 13"/>
                  <a:gd name="T26" fmla="*/ 2 w 32"/>
                  <a:gd name="T27" fmla="*/ 13 h 13"/>
                  <a:gd name="T28" fmla="*/ 4 w 32"/>
                  <a:gd name="T29" fmla="*/ 13 h 13"/>
                  <a:gd name="T30" fmla="*/ 15 w 32"/>
                  <a:gd name="T31" fmla="*/ 11 h 13"/>
                  <a:gd name="T32" fmla="*/ 28 w 32"/>
                  <a:gd name="T33" fmla="*/ 13 h 13"/>
                  <a:gd name="T34" fmla="*/ 30 w 32"/>
                  <a:gd name="T35" fmla="*/ 11 h 13"/>
                  <a:gd name="T36" fmla="*/ 32 w 32"/>
                  <a:gd name="T37" fmla="*/ 6 h 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"/>
                  <a:gd name="T58" fmla="*/ 0 h 13"/>
                  <a:gd name="T59" fmla="*/ 32 w 32"/>
                  <a:gd name="T60" fmla="*/ 13 h 1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" h="13">
                    <a:moveTo>
                      <a:pt x="32" y="6"/>
                    </a:moveTo>
                    <a:lnTo>
                      <a:pt x="32" y="4"/>
                    </a:lnTo>
                    <a:lnTo>
                      <a:pt x="30" y="2"/>
                    </a:lnTo>
                    <a:lnTo>
                      <a:pt x="27" y="2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3"/>
                    </a:lnTo>
                    <a:lnTo>
                      <a:pt x="4" y="13"/>
                    </a:lnTo>
                    <a:lnTo>
                      <a:pt x="15" y="11"/>
                    </a:lnTo>
                    <a:lnTo>
                      <a:pt x="28" y="13"/>
                    </a:lnTo>
                    <a:lnTo>
                      <a:pt x="30" y="11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53" name="Freeform 457"/>
              <p:cNvSpPr>
                <a:spLocks/>
              </p:cNvSpPr>
              <p:nvPr/>
            </p:nvSpPr>
            <p:spPr bwMode="auto">
              <a:xfrm>
                <a:off x="2661" y="2901"/>
                <a:ext cx="32" cy="13"/>
              </a:xfrm>
              <a:custGeom>
                <a:avLst/>
                <a:gdLst>
                  <a:gd name="T0" fmla="*/ 32 w 32"/>
                  <a:gd name="T1" fmla="*/ 6 h 13"/>
                  <a:gd name="T2" fmla="*/ 32 w 32"/>
                  <a:gd name="T3" fmla="*/ 4 h 13"/>
                  <a:gd name="T4" fmla="*/ 30 w 32"/>
                  <a:gd name="T5" fmla="*/ 2 h 13"/>
                  <a:gd name="T6" fmla="*/ 27 w 32"/>
                  <a:gd name="T7" fmla="*/ 2 h 13"/>
                  <a:gd name="T8" fmla="*/ 25 w 32"/>
                  <a:gd name="T9" fmla="*/ 4 h 13"/>
                  <a:gd name="T10" fmla="*/ 21 w 32"/>
                  <a:gd name="T11" fmla="*/ 0 h 13"/>
                  <a:gd name="T12" fmla="*/ 15 w 32"/>
                  <a:gd name="T13" fmla="*/ 2 h 13"/>
                  <a:gd name="T14" fmla="*/ 11 w 32"/>
                  <a:gd name="T15" fmla="*/ 0 h 13"/>
                  <a:gd name="T16" fmla="*/ 7 w 32"/>
                  <a:gd name="T17" fmla="*/ 4 h 13"/>
                  <a:gd name="T18" fmla="*/ 5 w 32"/>
                  <a:gd name="T19" fmla="*/ 2 h 13"/>
                  <a:gd name="T20" fmla="*/ 2 w 32"/>
                  <a:gd name="T21" fmla="*/ 2 h 13"/>
                  <a:gd name="T22" fmla="*/ 0 w 32"/>
                  <a:gd name="T23" fmla="*/ 4 h 13"/>
                  <a:gd name="T24" fmla="*/ 0 w 32"/>
                  <a:gd name="T25" fmla="*/ 6 h 13"/>
                  <a:gd name="T26" fmla="*/ 2 w 32"/>
                  <a:gd name="T27" fmla="*/ 13 h 13"/>
                  <a:gd name="T28" fmla="*/ 4 w 32"/>
                  <a:gd name="T29" fmla="*/ 13 h 13"/>
                  <a:gd name="T30" fmla="*/ 15 w 32"/>
                  <a:gd name="T31" fmla="*/ 11 h 13"/>
                  <a:gd name="T32" fmla="*/ 28 w 32"/>
                  <a:gd name="T33" fmla="*/ 13 h 13"/>
                  <a:gd name="T34" fmla="*/ 30 w 32"/>
                  <a:gd name="T35" fmla="*/ 11 h 13"/>
                  <a:gd name="T36" fmla="*/ 32 w 32"/>
                  <a:gd name="T37" fmla="*/ 6 h 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"/>
                  <a:gd name="T58" fmla="*/ 0 h 13"/>
                  <a:gd name="T59" fmla="*/ 32 w 32"/>
                  <a:gd name="T60" fmla="*/ 13 h 1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" h="13">
                    <a:moveTo>
                      <a:pt x="32" y="6"/>
                    </a:moveTo>
                    <a:lnTo>
                      <a:pt x="32" y="4"/>
                    </a:lnTo>
                    <a:lnTo>
                      <a:pt x="30" y="2"/>
                    </a:lnTo>
                    <a:lnTo>
                      <a:pt x="27" y="2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3"/>
                    </a:lnTo>
                    <a:lnTo>
                      <a:pt x="4" y="13"/>
                    </a:lnTo>
                    <a:lnTo>
                      <a:pt x="15" y="11"/>
                    </a:lnTo>
                    <a:lnTo>
                      <a:pt x="28" y="13"/>
                    </a:lnTo>
                    <a:lnTo>
                      <a:pt x="30" y="11"/>
                    </a:lnTo>
                    <a:lnTo>
                      <a:pt x="32" y="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54" name="Freeform 458"/>
              <p:cNvSpPr>
                <a:spLocks/>
              </p:cNvSpPr>
              <p:nvPr/>
            </p:nvSpPr>
            <p:spPr bwMode="auto">
              <a:xfrm>
                <a:off x="2666" y="2916"/>
                <a:ext cx="22" cy="2"/>
              </a:xfrm>
              <a:custGeom>
                <a:avLst/>
                <a:gdLst>
                  <a:gd name="T0" fmla="*/ 0 w 22"/>
                  <a:gd name="T1" fmla="*/ 2 h 2"/>
                  <a:gd name="T2" fmla="*/ 12 w 22"/>
                  <a:gd name="T3" fmla="*/ 0 h 2"/>
                  <a:gd name="T4" fmla="*/ 22 w 22"/>
                  <a:gd name="T5" fmla="*/ 0 h 2"/>
                  <a:gd name="T6" fmla="*/ 10 w 22"/>
                  <a:gd name="T7" fmla="*/ 2 h 2"/>
                  <a:gd name="T8" fmla="*/ 0 w 22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"/>
                  <a:gd name="T17" fmla="*/ 22 w 2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">
                    <a:moveTo>
                      <a:pt x="0" y="2"/>
                    </a:moveTo>
                    <a:lnTo>
                      <a:pt x="12" y="0"/>
                    </a:lnTo>
                    <a:lnTo>
                      <a:pt x="22" y="0"/>
                    </a:lnTo>
                    <a:lnTo>
                      <a:pt x="1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55" name="Freeform 459"/>
              <p:cNvSpPr>
                <a:spLocks noEditPoints="1"/>
              </p:cNvSpPr>
              <p:nvPr/>
            </p:nvSpPr>
            <p:spPr bwMode="auto">
              <a:xfrm>
                <a:off x="2665" y="2914"/>
                <a:ext cx="24" cy="6"/>
              </a:xfrm>
              <a:custGeom>
                <a:avLst/>
                <a:gdLst>
                  <a:gd name="T0" fmla="*/ 21 w 24"/>
                  <a:gd name="T1" fmla="*/ 2 h 6"/>
                  <a:gd name="T2" fmla="*/ 21 w 24"/>
                  <a:gd name="T3" fmla="*/ 4 h 6"/>
                  <a:gd name="T4" fmla="*/ 15 w 24"/>
                  <a:gd name="T5" fmla="*/ 4 h 6"/>
                  <a:gd name="T6" fmla="*/ 9 w 24"/>
                  <a:gd name="T7" fmla="*/ 4 h 6"/>
                  <a:gd name="T8" fmla="*/ 3 w 24"/>
                  <a:gd name="T9" fmla="*/ 4 h 6"/>
                  <a:gd name="T10" fmla="*/ 0 w 24"/>
                  <a:gd name="T11" fmla="*/ 2 h 6"/>
                  <a:gd name="T12" fmla="*/ 5 w 24"/>
                  <a:gd name="T13" fmla="*/ 0 h 6"/>
                  <a:gd name="T14" fmla="*/ 13 w 24"/>
                  <a:gd name="T15" fmla="*/ 0 h 6"/>
                  <a:gd name="T16" fmla="*/ 19 w 24"/>
                  <a:gd name="T17" fmla="*/ 0 h 6"/>
                  <a:gd name="T18" fmla="*/ 23 w 24"/>
                  <a:gd name="T19" fmla="*/ 2 h 6"/>
                  <a:gd name="T20" fmla="*/ 21 w 24"/>
                  <a:gd name="T21" fmla="*/ 4 h 6"/>
                  <a:gd name="T22" fmla="*/ 24 w 24"/>
                  <a:gd name="T23" fmla="*/ 2 h 6"/>
                  <a:gd name="T24" fmla="*/ 24 w 24"/>
                  <a:gd name="T25" fmla="*/ 4 h 6"/>
                  <a:gd name="T26" fmla="*/ 23 w 24"/>
                  <a:gd name="T27" fmla="*/ 4 h 6"/>
                  <a:gd name="T28" fmla="*/ 21 w 24"/>
                  <a:gd name="T29" fmla="*/ 4 h 6"/>
                  <a:gd name="T30" fmla="*/ 0 w 24"/>
                  <a:gd name="T31" fmla="*/ 2 h 6"/>
                  <a:gd name="T32" fmla="*/ 3 w 24"/>
                  <a:gd name="T33" fmla="*/ 4 h 6"/>
                  <a:gd name="T34" fmla="*/ 3 w 24"/>
                  <a:gd name="T35" fmla="*/ 2 h 6"/>
                  <a:gd name="T36" fmla="*/ 11 w 24"/>
                  <a:gd name="T37" fmla="*/ 2 h 6"/>
                  <a:gd name="T38" fmla="*/ 19 w 24"/>
                  <a:gd name="T39" fmla="*/ 2 h 6"/>
                  <a:gd name="T40" fmla="*/ 21 w 24"/>
                  <a:gd name="T41" fmla="*/ 2 h 6"/>
                  <a:gd name="T42" fmla="*/ 21 w 24"/>
                  <a:gd name="T43" fmla="*/ 2 h 6"/>
                  <a:gd name="T44" fmla="*/ 23 w 24"/>
                  <a:gd name="T45" fmla="*/ 4 h 6"/>
                  <a:gd name="T46" fmla="*/ 21 w 24"/>
                  <a:gd name="T47" fmla="*/ 6 h 6"/>
                  <a:gd name="T48" fmla="*/ 15 w 24"/>
                  <a:gd name="T49" fmla="*/ 6 h 6"/>
                  <a:gd name="T50" fmla="*/ 7 w 24"/>
                  <a:gd name="T51" fmla="*/ 6 h 6"/>
                  <a:gd name="T52" fmla="*/ 1 w 24"/>
                  <a:gd name="T53" fmla="*/ 6 h 6"/>
                  <a:gd name="T54" fmla="*/ 0 w 24"/>
                  <a:gd name="T55" fmla="*/ 2 h 6"/>
                  <a:gd name="T56" fmla="*/ 0 w 24"/>
                  <a:gd name="T57" fmla="*/ 2 h 6"/>
                  <a:gd name="T58" fmla="*/ 0 w 24"/>
                  <a:gd name="T59" fmla="*/ 2 h 6"/>
                  <a:gd name="T60" fmla="*/ 1 w 24"/>
                  <a:gd name="T61" fmla="*/ 2 h 6"/>
                  <a:gd name="T62" fmla="*/ 3 w 24"/>
                  <a:gd name="T63" fmla="*/ 2 h 6"/>
                  <a:gd name="T64" fmla="*/ 3 w 24"/>
                  <a:gd name="T65" fmla="*/ 4 h 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"/>
                  <a:gd name="T100" fmla="*/ 0 h 6"/>
                  <a:gd name="T101" fmla="*/ 24 w 24"/>
                  <a:gd name="T102" fmla="*/ 6 h 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" h="6">
                    <a:moveTo>
                      <a:pt x="24" y="2"/>
                    </a:moveTo>
                    <a:lnTo>
                      <a:pt x="21" y="2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9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2"/>
                    </a:lnTo>
                    <a:lnTo>
                      <a:pt x="24" y="2"/>
                    </a:lnTo>
                    <a:close/>
                    <a:moveTo>
                      <a:pt x="21" y="4"/>
                    </a:moveTo>
                    <a:lnTo>
                      <a:pt x="23" y="2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3" y="4"/>
                    </a:lnTo>
                    <a:lnTo>
                      <a:pt x="21" y="4"/>
                    </a:lnTo>
                    <a:close/>
                    <a:moveTo>
                      <a:pt x="0" y="2"/>
                    </a:moveTo>
                    <a:lnTo>
                      <a:pt x="1" y="4"/>
                    </a:lnTo>
                    <a:lnTo>
                      <a:pt x="3" y="4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7" y="2"/>
                    </a:lnTo>
                    <a:lnTo>
                      <a:pt x="11" y="2"/>
                    </a:lnTo>
                    <a:lnTo>
                      <a:pt x="15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4" y="2"/>
                    </a:lnTo>
                    <a:lnTo>
                      <a:pt x="23" y="4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5" y="6"/>
                    </a:lnTo>
                    <a:lnTo>
                      <a:pt x="11" y="6"/>
                    </a:lnTo>
                    <a:lnTo>
                      <a:pt x="7" y="6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2"/>
                    </a:lnTo>
                    <a:close/>
                    <a:moveTo>
                      <a:pt x="3" y="4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56" name="Freeform 460"/>
              <p:cNvSpPr>
                <a:spLocks/>
              </p:cNvSpPr>
              <p:nvPr/>
            </p:nvSpPr>
            <p:spPr bwMode="auto">
              <a:xfrm>
                <a:off x="2665" y="2914"/>
                <a:ext cx="24" cy="2"/>
              </a:xfrm>
              <a:custGeom>
                <a:avLst/>
                <a:gdLst>
                  <a:gd name="T0" fmla="*/ 23 w 24"/>
                  <a:gd name="T1" fmla="*/ 2 h 2"/>
                  <a:gd name="T2" fmla="*/ 24 w 24"/>
                  <a:gd name="T3" fmla="*/ 0 h 2"/>
                  <a:gd name="T4" fmla="*/ 13 w 24"/>
                  <a:gd name="T5" fmla="*/ 0 h 2"/>
                  <a:gd name="T6" fmla="*/ 0 w 24"/>
                  <a:gd name="T7" fmla="*/ 0 h 2"/>
                  <a:gd name="T8" fmla="*/ 0 w 24"/>
                  <a:gd name="T9" fmla="*/ 2 h 2"/>
                  <a:gd name="T10" fmla="*/ 3 w 24"/>
                  <a:gd name="T11" fmla="*/ 2 h 2"/>
                  <a:gd name="T12" fmla="*/ 11 w 24"/>
                  <a:gd name="T13" fmla="*/ 0 h 2"/>
                  <a:gd name="T14" fmla="*/ 19 w 24"/>
                  <a:gd name="T15" fmla="*/ 2 h 2"/>
                  <a:gd name="T16" fmla="*/ 23 w 24"/>
                  <a:gd name="T17" fmla="*/ 2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2"/>
                  <a:gd name="T29" fmla="*/ 24 w 2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2">
                    <a:moveTo>
                      <a:pt x="23" y="2"/>
                    </a:moveTo>
                    <a:lnTo>
                      <a:pt x="24" y="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11" y="0"/>
                    </a:lnTo>
                    <a:lnTo>
                      <a:pt x="19" y="2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FFF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57" name="Freeform 461"/>
              <p:cNvSpPr>
                <a:spLocks noEditPoints="1"/>
              </p:cNvSpPr>
              <p:nvPr/>
            </p:nvSpPr>
            <p:spPr bwMode="auto">
              <a:xfrm>
                <a:off x="2663" y="2912"/>
                <a:ext cx="28" cy="6"/>
              </a:xfrm>
              <a:custGeom>
                <a:avLst/>
                <a:gdLst>
                  <a:gd name="T0" fmla="*/ 28 w 28"/>
                  <a:gd name="T1" fmla="*/ 2 h 6"/>
                  <a:gd name="T2" fmla="*/ 23 w 28"/>
                  <a:gd name="T3" fmla="*/ 4 h 6"/>
                  <a:gd name="T4" fmla="*/ 26 w 28"/>
                  <a:gd name="T5" fmla="*/ 0 h 6"/>
                  <a:gd name="T6" fmla="*/ 25 w 28"/>
                  <a:gd name="T7" fmla="*/ 2 h 6"/>
                  <a:gd name="T8" fmla="*/ 25 w 28"/>
                  <a:gd name="T9" fmla="*/ 0 h 6"/>
                  <a:gd name="T10" fmla="*/ 26 w 28"/>
                  <a:gd name="T11" fmla="*/ 0 h 6"/>
                  <a:gd name="T12" fmla="*/ 28 w 28"/>
                  <a:gd name="T13" fmla="*/ 2 h 6"/>
                  <a:gd name="T14" fmla="*/ 28 w 28"/>
                  <a:gd name="T15" fmla="*/ 2 h 6"/>
                  <a:gd name="T16" fmla="*/ 0 w 28"/>
                  <a:gd name="T17" fmla="*/ 2 h 6"/>
                  <a:gd name="T18" fmla="*/ 5 w 28"/>
                  <a:gd name="T19" fmla="*/ 0 h 6"/>
                  <a:gd name="T20" fmla="*/ 11 w 28"/>
                  <a:gd name="T21" fmla="*/ 0 h 6"/>
                  <a:gd name="T22" fmla="*/ 17 w 28"/>
                  <a:gd name="T23" fmla="*/ 0 h 6"/>
                  <a:gd name="T24" fmla="*/ 25 w 28"/>
                  <a:gd name="T25" fmla="*/ 0 h 6"/>
                  <a:gd name="T26" fmla="*/ 25 w 28"/>
                  <a:gd name="T27" fmla="*/ 4 h 6"/>
                  <a:gd name="T28" fmla="*/ 21 w 28"/>
                  <a:gd name="T29" fmla="*/ 4 h 6"/>
                  <a:gd name="T30" fmla="*/ 15 w 28"/>
                  <a:gd name="T31" fmla="*/ 2 h 6"/>
                  <a:gd name="T32" fmla="*/ 7 w 28"/>
                  <a:gd name="T33" fmla="*/ 4 h 6"/>
                  <a:gd name="T34" fmla="*/ 2 w 28"/>
                  <a:gd name="T35" fmla="*/ 4 h 6"/>
                  <a:gd name="T36" fmla="*/ 2 w 28"/>
                  <a:gd name="T37" fmla="*/ 0 h 6"/>
                  <a:gd name="T38" fmla="*/ 2 w 28"/>
                  <a:gd name="T39" fmla="*/ 4 h 6"/>
                  <a:gd name="T40" fmla="*/ 0 w 28"/>
                  <a:gd name="T41" fmla="*/ 4 h 6"/>
                  <a:gd name="T42" fmla="*/ 0 w 28"/>
                  <a:gd name="T43" fmla="*/ 2 h 6"/>
                  <a:gd name="T44" fmla="*/ 2 w 28"/>
                  <a:gd name="T45" fmla="*/ 0 h 6"/>
                  <a:gd name="T46" fmla="*/ 3 w 28"/>
                  <a:gd name="T47" fmla="*/ 6 h 6"/>
                  <a:gd name="T48" fmla="*/ 0 w 28"/>
                  <a:gd name="T49" fmla="*/ 2 h 6"/>
                  <a:gd name="T50" fmla="*/ 3 w 28"/>
                  <a:gd name="T51" fmla="*/ 4 h 6"/>
                  <a:gd name="T52" fmla="*/ 0 w 28"/>
                  <a:gd name="T53" fmla="*/ 6 h 6"/>
                  <a:gd name="T54" fmla="*/ 3 w 28"/>
                  <a:gd name="T55" fmla="*/ 6 h 6"/>
                  <a:gd name="T56" fmla="*/ 3 w 28"/>
                  <a:gd name="T57" fmla="*/ 6 h 6"/>
                  <a:gd name="T58" fmla="*/ 2 w 28"/>
                  <a:gd name="T59" fmla="*/ 6 h 6"/>
                  <a:gd name="T60" fmla="*/ 0 w 28"/>
                  <a:gd name="T61" fmla="*/ 6 h 6"/>
                  <a:gd name="T62" fmla="*/ 23 w 28"/>
                  <a:gd name="T63" fmla="*/ 4 h 6"/>
                  <a:gd name="T64" fmla="*/ 23 w 28"/>
                  <a:gd name="T65" fmla="*/ 6 h 6"/>
                  <a:gd name="T66" fmla="*/ 23 w 28"/>
                  <a:gd name="T67" fmla="*/ 6 h 6"/>
                  <a:gd name="T68" fmla="*/ 21 w 28"/>
                  <a:gd name="T69" fmla="*/ 6 h 6"/>
                  <a:gd name="T70" fmla="*/ 13 w 28"/>
                  <a:gd name="T71" fmla="*/ 4 h 6"/>
                  <a:gd name="T72" fmla="*/ 7 w 28"/>
                  <a:gd name="T73" fmla="*/ 6 h 6"/>
                  <a:gd name="T74" fmla="*/ 3 w 28"/>
                  <a:gd name="T75" fmla="*/ 6 h 6"/>
                  <a:gd name="T76" fmla="*/ 3 w 28"/>
                  <a:gd name="T77" fmla="*/ 6 h 6"/>
                  <a:gd name="T78" fmla="*/ 2 w 28"/>
                  <a:gd name="T79" fmla="*/ 2 h 6"/>
                  <a:gd name="T80" fmla="*/ 3 w 28"/>
                  <a:gd name="T81" fmla="*/ 2 h 6"/>
                  <a:gd name="T82" fmla="*/ 9 w 28"/>
                  <a:gd name="T83" fmla="*/ 0 h 6"/>
                  <a:gd name="T84" fmla="*/ 19 w 28"/>
                  <a:gd name="T85" fmla="*/ 0 h 6"/>
                  <a:gd name="T86" fmla="*/ 23 w 28"/>
                  <a:gd name="T87" fmla="*/ 2 h 6"/>
                  <a:gd name="T88" fmla="*/ 26 w 28"/>
                  <a:gd name="T89" fmla="*/ 2 h 6"/>
                  <a:gd name="T90" fmla="*/ 23 w 28"/>
                  <a:gd name="T91" fmla="*/ 4 h 6"/>
                  <a:gd name="T92" fmla="*/ 26 w 28"/>
                  <a:gd name="T93" fmla="*/ 4 h 6"/>
                  <a:gd name="T94" fmla="*/ 26 w 28"/>
                  <a:gd name="T95" fmla="*/ 6 h 6"/>
                  <a:gd name="T96" fmla="*/ 26 w 28"/>
                  <a:gd name="T97" fmla="*/ 6 h 6"/>
                  <a:gd name="T98" fmla="*/ 25 w 28"/>
                  <a:gd name="T99" fmla="*/ 6 h 6"/>
                  <a:gd name="T100" fmla="*/ 23 w 28"/>
                  <a:gd name="T101" fmla="*/ 6 h 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8"/>
                  <a:gd name="T154" fmla="*/ 0 h 6"/>
                  <a:gd name="T155" fmla="*/ 28 w 28"/>
                  <a:gd name="T156" fmla="*/ 6 h 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8" h="6">
                    <a:moveTo>
                      <a:pt x="26" y="0"/>
                    </a:moveTo>
                    <a:lnTo>
                      <a:pt x="28" y="2"/>
                    </a:lnTo>
                    <a:lnTo>
                      <a:pt x="26" y="6"/>
                    </a:lnTo>
                    <a:lnTo>
                      <a:pt x="23" y="4"/>
                    </a:lnTo>
                    <a:lnTo>
                      <a:pt x="25" y="2"/>
                    </a:lnTo>
                    <a:lnTo>
                      <a:pt x="26" y="0"/>
                    </a:lnTo>
                    <a:close/>
                    <a:moveTo>
                      <a:pt x="28" y="2"/>
                    </a:moveTo>
                    <a:lnTo>
                      <a:pt x="25" y="2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8" y="2"/>
                    </a:lnTo>
                    <a:close/>
                    <a:moveTo>
                      <a:pt x="3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5" y="4"/>
                    </a:lnTo>
                    <a:lnTo>
                      <a:pt x="23" y="4"/>
                    </a:lnTo>
                    <a:lnTo>
                      <a:pt x="21" y="4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1" y="2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2" y="4"/>
                    </a:lnTo>
                    <a:lnTo>
                      <a:pt x="3" y="2"/>
                    </a:lnTo>
                    <a:close/>
                    <a:moveTo>
                      <a:pt x="2" y="0"/>
                    </a:move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6"/>
                    </a:lnTo>
                    <a:close/>
                    <a:moveTo>
                      <a:pt x="0" y="6"/>
                    </a:moveTo>
                    <a:lnTo>
                      <a:pt x="3" y="4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23" y="4"/>
                    </a:moveTo>
                    <a:lnTo>
                      <a:pt x="26" y="6"/>
                    </a:lnTo>
                    <a:lnTo>
                      <a:pt x="23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7" y="4"/>
                    </a:lnTo>
                    <a:lnTo>
                      <a:pt x="13" y="4"/>
                    </a:lnTo>
                    <a:lnTo>
                      <a:pt x="9" y="4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3" y="4"/>
                    </a:lnTo>
                    <a:close/>
                    <a:moveTo>
                      <a:pt x="23" y="6"/>
                    </a:moveTo>
                    <a:lnTo>
                      <a:pt x="26" y="4"/>
                    </a:lnTo>
                    <a:lnTo>
                      <a:pt x="26" y="6"/>
                    </a:lnTo>
                    <a:lnTo>
                      <a:pt x="25" y="6"/>
                    </a:lnTo>
                    <a:lnTo>
                      <a:pt x="23" y="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58" name="Freeform 462"/>
              <p:cNvSpPr>
                <a:spLocks noEditPoints="1"/>
              </p:cNvSpPr>
              <p:nvPr/>
            </p:nvSpPr>
            <p:spPr bwMode="auto">
              <a:xfrm>
                <a:off x="2657" y="2893"/>
                <a:ext cx="40" cy="21"/>
              </a:xfrm>
              <a:custGeom>
                <a:avLst/>
                <a:gdLst>
                  <a:gd name="T0" fmla="*/ 32 w 40"/>
                  <a:gd name="T1" fmla="*/ 21 h 21"/>
                  <a:gd name="T2" fmla="*/ 8 w 40"/>
                  <a:gd name="T3" fmla="*/ 21 h 21"/>
                  <a:gd name="T4" fmla="*/ 19 w 40"/>
                  <a:gd name="T5" fmla="*/ 19 h 21"/>
                  <a:gd name="T6" fmla="*/ 32 w 40"/>
                  <a:gd name="T7" fmla="*/ 21 h 21"/>
                  <a:gd name="T8" fmla="*/ 25 w 40"/>
                  <a:gd name="T9" fmla="*/ 18 h 21"/>
                  <a:gd name="T10" fmla="*/ 9 w 40"/>
                  <a:gd name="T11" fmla="*/ 18 h 21"/>
                  <a:gd name="T12" fmla="*/ 19 w 40"/>
                  <a:gd name="T13" fmla="*/ 6 h 21"/>
                  <a:gd name="T14" fmla="*/ 19 w 40"/>
                  <a:gd name="T15" fmla="*/ 8 h 21"/>
                  <a:gd name="T16" fmla="*/ 21 w 40"/>
                  <a:gd name="T17" fmla="*/ 10 h 21"/>
                  <a:gd name="T18" fmla="*/ 21 w 40"/>
                  <a:gd name="T19" fmla="*/ 10 h 21"/>
                  <a:gd name="T20" fmla="*/ 38 w 40"/>
                  <a:gd name="T21" fmla="*/ 14 h 21"/>
                  <a:gd name="T22" fmla="*/ 38 w 40"/>
                  <a:gd name="T23" fmla="*/ 12 h 21"/>
                  <a:gd name="T24" fmla="*/ 38 w 40"/>
                  <a:gd name="T25" fmla="*/ 12 h 21"/>
                  <a:gd name="T26" fmla="*/ 40 w 40"/>
                  <a:gd name="T27" fmla="*/ 10 h 21"/>
                  <a:gd name="T28" fmla="*/ 40 w 40"/>
                  <a:gd name="T29" fmla="*/ 10 h 21"/>
                  <a:gd name="T30" fmla="*/ 38 w 40"/>
                  <a:gd name="T31" fmla="*/ 8 h 21"/>
                  <a:gd name="T32" fmla="*/ 34 w 40"/>
                  <a:gd name="T33" fmla="*/ 8 h 21"/>
                  <a:gd name="T34" fmla="*/ 32 w 40"/>
                  <a:gd name="T35" fmla="*/ 8 h 21"/>
                  <a:gd name="T36" fmla="*/ 31 w 40"/>
                  <a:gd name="T37" fmla="*/ 6 h 21"/>
                  <a:gd name="T38" fmla="*/ 29 w 40"/>
                  <a:gd name="T39" fmla="*/ 12 h 21"/>
                  <a:gd name="T40" fmla="*/ 29 w 40"/>
                  <a:gd name="T41" fmla="*/ 10 h 21"/>
                  <a:gd name="T42" fmla="*/ 29 w 40"/>
                  <a:gd name="T43" fmla="*/ 10 h 21"/>
                  <a:gd name="T44" fmla="*/ 31 w 40"/>
                  <a:gd name="T45" fmla="*/ 8 h 21"/>
                  <a:gd name="T46" fmla="*/ 31 w 40"/>
                  <a:gd name="T47" fmla="*/ 8 h 21"/>
                  <a:gd name="T48" fmla="*/ 29 w 40"/>
                  <a:gd name="T49" fmla="*/ 6 h 21"/>
                  <a:gd name="T50" fmla="*/ 27 w 40"/>
                  <a:gd name="T51" fmla="*/ 6 h 21"/>
                  <a:gd name="T52" fmla="*/ 23 w 40"/>
                  <a:gd name="T53" fmla="*/ 6 h 21"/>
                  <a:gd name="T54" fmla="*/ 21 w 40"/>
                  <a:gd name="T55" fmla="*/ 4 h 21"/>
                  <a:gd name="T56" fmla="*/ 17 w 40"/>
                  <a:gd name="T57" fmla="*/ 4 h 21"/>
                  <a:gd name="T58" fmla="*/ 15 w 40"/>
                  <a:gd name="T59" fmla="*/ 4 h 21"/>
                  <a:gd name="T60" fmla="*/ 15 w 40"/>
                  <a:gd name="T61" fmla="*/ 4 h 21"/>
                  <a:gd name="T62" fmla="*/ 13 w 40"/>
                  <a:gd name="T63" fmla="*/ 4 h 21"/>
                  <a:gd name="T64" fmla="*/ 11 w 40"/>
                  <a:gd name="T65" fmla="*/ 6 h 21"/>
                  <a:gd name="T66" fmla="*/ 9 w 40"/>
                  <a:gd name="T67" fmla="*/ 8 h 21"/>
                  <a:gd name="T68" fmla="*/ 9 w 40"/>
                  <a:gd name="T69" fmla="*/ 10 h 21"/>
                  <a:gd name="T70" fmla="*/ 11 w 40"/>
                  <a:gd name="T71" fmla="*/ 12 h 21"/>
                  <a:gd name="T72" fmla="*/ 11 w 40"/>
                  <a:gd name="T73" fmla="*/ 12 h 21"/>
                  <a:gd name="T74" fmla="*/ 9 w 40"/>
                  <a:gd name="T75" fmla="*/ 6 h 21"/>
                  <a:gd name="T76" fmla="*/ 6 w 40"/>
                  <a:gd name="T77" fmla="*/ 6 h 21"/>
                  <a:gd name="T78" fmla="*/ 6 w 40"/>
                  <a:gd name="T79" fmla="*/ 6 h 21"/>
                  <a:gd name="T80" fmla="*/ 4 w 40"/>
                  <a:gd name="T81" fmla="*/ 6 h 21"/>
                  <a:gd name="T82" fmla="*/ 0 w 40"/>
                  <a:gd name="T83" fmla="*/ 10 h 21"/>
                  <a:gd name="T84" fmla="*/ 2 w 40"/>
                  <a:gd name="T85" fmla="*/ 8 h 21"/>
                  <a:gd name="T86" fmla="*/ 0 w 40"/>
                  <a:gd name="T87" fmla="*/ 14 h 21"/>
                  <a:gd name="T88" fmla="*/ 2 w 40"/>
                  <a:gd name="T89" fmla="*/ 12 h 21"/>
                  <a:gd name="T90" fmla="*/ 2 w 40"/>
                  <a:gd name="T91" fmla="*/ 16 h 21"/>
                  <a:gd name="T92" fmla="*/ 36 w 40"/>
                  <a:gd name="T93" fmla="*/ 14 h 21"/>
                  <a:gd name="T94" fmla="*/ 38 w 40"/>
                  <a:gd name="T95" fmla="*/ 10 h 21"/>
                  <a:gd name="T96" fmla="*/ 23 w 40"/>
                  <a:gd name="T97" fmla="*/ 6 h 21"/>
                  <a:gd name="T98" fmla="*/ 29 w 40"/>
                  <a:gd name="T99" fmla="*/ 14 h 21"/>
                  <a:gd name="T100" fmla="*/ 21 w 40"/>
                  <a:gd name="T101" fmla="*/ 6 h 21"/>
                  <a:gd name="T102" fmla="*/ 19 w 40"/>
                  <a:gd name="T103" fmla="*/ 8 h 21"/>
                  <a:gd name="T104" fmla="*/ 17 w 40"/>
                  <a:gd name="T105" fmla="*/ 6 h 21"/>
                  <a:gd name="T106" fmla="*/ 4 w 40"/>
                  <a:gd name="T107" fmla="*/ 16 h 21"/>
                  <a:gd name="T108" fmla="*/ 4 w 40"/>
                  <a:gd name="T109" fmla="*/ 8 h 21"/>
                  <a:gd name="T110" fmla="*/ 19 w 40"/>
                  <a:gd name="T111" fmla="*/ 6 h 21"/>
                  <a:gd name="T112" fmla="*/ 21 w 40"/>
                  <a:gd name="T113" fmla="*/ 0 h 21"/>
                  <a:gd name="T114" fmla="*/ 19 w 40"/>
                  <a:gd name="T115" fmla="*/ 4 h 2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0"/>
                  <a:gd name="T175" fmla="*/ 0 h 21"/>
                  <a:gd name="T176" fmla="*/ 40 w 40"/>
                  <a:gd name="T177" fmla="*/ 21 h 2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0" h="21">
                    <a:moveTo>
                      <a:pt x="8" y="21"/>
                    </a:moveTo>
                    <a:lnTo>
                      <a:pt x="8" y="21"/>
                    </a:lnTo>
                    <a:lnTo>
                      <a:pt x="19" y="19"/>
                    </a:lnTo>
                    <a:lnTo>
                      <a:pt x="32" y="21"/>
                    </a:lnTo>
                    <a:lnTo>
                      <a:pt x="19" y="19"/>
                    </a:lnTo>
                    <a:lnTo>
                      <a:pt x="8" y="21"/>
                    </a:lnTo>
                    <a:close/>
                    <a:moveTo>
                      <a:pt x="6" y="19"/>
                    </a:moveTo>
                    <a:lnTo>
                      <a:pt x="4" y="19"/>
                    </a:lnTo>
                    <a:lnTo>
                      <a:pt x="6" y="19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9" y="19"/>
                    </a:lnTo>
                    <a:lnTo>
                      <a:pt x="11" y="19"/>
                    </a:lnTo>
                    <a:lnTo>
                      <a:pt x="13" y="19"/>
                    </a:lnTo>
                    <a:lnTo>
                      <a:pt x="15" y="19"/>
                    </a:lnTo>
                    <a:lnTo>
                      <a:pt x="17" y="19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5" y="19"/>
                    </a:lnTo>
                    <a:lnTo>
                      <a:pt x="27" y="19"/>
                    </a:lnTo>
                    <a:lnTo>
                      <a:pt x="29" y="19"/>
                    </a:lnTo>
                    <a:lnTo>
                      <a:pt x="31" y="19"/>
                    </a:lnTo>
                    <a:lnTo>
                      <a:pt x="32" y="21"/>
                    </a:lnTo>
                    <a:lnTo>
                      <a:pt x="34" y="19"/>
                    </a:lnTo>
                    <a:lnTo>
                      <a:pt x="32" y="19"/>
                    </a:lnTo>
                    <a:lnTo>
                      <a:pt x="29" y="19"/>
                    </a:lnTo>
                    <a:lnTo>
                      <a:pt x="27" y="18"/>
                    </a:lnTo>
                    <a:lnTo>
                      <a:pt x="27" y="19"/>
                    </a:lnTo>
                    <a:lnTo>
                      <a:pt x="25" y="18"/>
                    </a:lnTo>
                    <a:lnTo>
                      <a:pt x="23" y="18"/>
                    </a:lnTo>
                    <a:lnTo>
                      <a:pt x="21" y="16"/>
                    </a:lnTo>
                    <a:lnTo>
                      <a:pt x="19" y="19"/>
                    </a:lnTo>
                    <a:lnTo>
                      <a:pt x="15" y="18"/>
                    </a:lnTo>
                    <a:lnTo>
                      <a:pt x="15" y="19"/>
                    </a:lnTo>
                    <a:lnTo>
                      <a:pt x="11" y="18"/>
                    </a:lnTo>
                    <a:lnTo>
                      <a:pt x="11" y="19"/>
                    </a:lnTo>
                    <a:lnTo>
                      <a:pt x="9" y="18"/>
                    </a:lnTo>
                    <a:lnTo>
                      <a:pt x="8" y="19"/>
                    </a:lnTo>
                    <a:lnTo>
                      <a:pt x="6" y="19"/>
                    </a:lnTo>
                    <a:close/>
                    <a:moveTo>
                      <a:pt x="19" y="6"/>
                    </a:moveTo>
                    <a:lnTo>
                      <a:pt x="19" y="6"/>
                    </a:lnTo>
                    <a:lnTo>
                      <a:pt x="21" y="6"/>
                    </a:lnTo>
                    <a:lnTo>
                      <a:pt x="19" y="6"/>
                    </a:lnTo>
                    <a:close/>
                    <a:moveTo>
                      <a:pt x="19" y="8"/>
                    </a:moveTo>
                    <a:lnTo>
                      <a:pt x="19" y="8"/>
                    </a:lnTo>
                    <a:lnTo>
                      <a:pt x="21" y="8"/>
                    </a:lnTo>
                    <a:lnTo>
                      <a:pt x="19" y="8"/>
                    </a:lnTo>
                    <a:close/>
                    <a:moveTo>
                      <a:pt x="19" y="8"/>
                    </a:moveTo>
                    <a:lnTo>
                      <a:pt x="21" y="8"/>
                    </a:lnTo>
                    <a:lnTo>
                      <a:pt x="21" y="10"/>
                    </a:lnTo>
                    <a:lnTo>
                      <a:pt x="19" y="10"/>
                    </a:lnTo>
                    <a:lnTo>
                      <a:pt x="19" y="8"/>
                    </a:lnTo>
                    <a:close/>
                    <a:moveTo>
                      <a:pt x="19" y="10"/>
                    </a:moveTo>
                    <a:lnTo>
                      <a:pt x="21" y="10"/>
                    </a:lnTo>
                    <a:lnTo>
                      <a:pt x="21" y="12"/>
                    </a:lnTo>
                    <a:lnTo>
                      <a:pt x="19" y="12"/>
                    </a:lnTo>
                    <a:lnTo>
                      <a:pt x="19" y="10"/>
                    </a:lnTo>
                    <a:close/>
                    <a:moveTo>
                      <a:pt x="38" y="14"/>
                    </a:moveTo>
                    <a:lnTo>
                      <a:pt x="38" y="14"/>
                    </a:lnTo>
                    <a:lnTo>
                      <a:pt x="38" y="16"/>
                    </a:lnTo>
                    <a:lnTo>
                      <a:pt x="40" y="16"/>
                    </a:lnTo>
                    <a:lnTo>
                      <a:pt x="38" y="14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14"/>
                    </a:lnTo>
                    <a:lnTo>
                      <a:pt x="40" y="14"/>
                    </a:lnTo>
                    <a:lnTo>
                      <a:pt x="40" y="12"/>
                    </a:lnTo>
                    <a:lnTo>
                      <a:pt x="38" y="12"/>
                    </a:lnTo>
                    <a:close/>
                    <a:moveTo>
                      <a:pt x="40" y="10"/>
                    </a:moveTo>
                    <a:lnTo>
                      <a:pt x="38" y="10"/>
                    </a:lnTo>
                    <a:lnTo>
                      <a:pt x="38" y="12"/>
                    </a:lnTo>
                    <a:lnTo>
                      <a:pt x="40" y="12"/>
                    </a:lnTo>
                    <a:lnTo>
                      <a:pt x="40" y="10"/>
                    </a:lnTo>
                    <a:close/>
                    <a:moveTo>
                      <a:pt x="38" y="8"/>
                    </a:moveTo>
                    <a:lnTo>
                      <a:pt x="38" y="8"/>
                    </a:lnTo>
                    <a:lnTo>
                      <a:pt x="38" y="10"/>
                    </a:lnTo>
                    <a:lnTo>
                      <a:pt x="40" y="10"/>
                    </a:lnTo>
                    <a:lnTo>
                      <a:pt x="40" y="8"/>
                    </a:lnTo>
                    <a:lnTo>
                      <a:pt x="38" y="8"/>
                    </a:lnTo>
                    <a:close/>
                    <a:moveTo>
                      <a:pt x="36" y="6"/>
                    </a:moveTo>
                    <a:lnTo>
                      <a:pt x="36" y="8"/>
                    </a:lnTo>
                    <a:lnTo>
                      <a:pt x="38" y="8"/>
                    </a:lnTo>
                    <a:lnTo>
                      <a:pt x="36" y="6"/>
                    </a:lnTo>
                    <a:close/>
                    <a:moveTo>
                      <a:pt x="34" y="6"/>
                    </a:moveTo>
                    <a:lnTo>
                      <a:pt x="34" y="6"/>
                    </a:lnTo>
                    <a:lnTo>
                      <a:pt x="34" y="8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4" y="6"/>
                    </a:lnTo>
                    <a:close/>
                    <a:moveTo>
                      <a:pt x="32" y="6"/>
                    </a:moveTo>
                    <a:lnTo>
                      <a:pt x="32" y="6"/>
                    </a:lnTo>
                    <a:lnTo>
                      <a:pt x="32" y="8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2" y="6"/>
                    </a:lnTo>
                    <a:close/>
                    <a:moveTo>
                      <a:pt x="32" y="6"/>
                    </a:moveTo>
                    <a:lnTo>
                      <a:pt x="31" y="6"/>
                    </a:lnTo>
                    <a:lnTo>
                      <a:pt x="31" y="8"/>
                    </a:lnTo>
                    <a:lnTo>
                      <a:pt x="32" y="8"/>
                    </a:lnTo>
                    <a:lnTo>
                      <a:pt x="32" y="6"/>
                    </a:lnTo>
                    <a:close/>
                    <a:moveTo>
                      <a:pt x="29" y="12"/>
                    </a:moveTo>
                    <a:lnTo>
                      <a:pt x="29" y="12"/>
                    </a:lnTo>
                    <a:lnTo>
                      <a:pt x="29" y="14"/>
                    </a:lnTo>
                    <a:lnTo>
                      <a:pt x="29" y="12"/>
                    </a:lnTo>
                    <a:lnTo>
                      <a:pt x="31" y="12"/>
                    </a:lnTo>
                    <a:lnTo>
                      <a:pt x="29" y="12"/>
                    </a:lnTo>
                    <a:close/>
                    <a:moveTo>
                      <a:pt x="29" y="10"/>
                    </a:moveTo>
                    <a:lnTo>
                      <a:pt x="29" y="10"/>
                    </a:lnTo>
                    <a:lnTo>
                      <a:pt x="29" y="12"/>
                    </a:lnTo>
                    <a:lnTo>
                      <a:pt x="31" y="12"/>
                    </a:lnTo>
                    <a:lnTo>
                      <a:pt x="31" y="10"/>
                    </a:lnTo>
                    <a:lnTo>
                      <a:pt x="29" y="10"/>
                    </a:lnTo>
                    <a:close/>
                    <a:moveTo>
                      <a:pt x="31" y="8"/>
                    </a:moveTo>
                    <a:lnTo>
                      <a:pt x="29" y="8"/>
                    </a:lnTo>
                    <a:lnTo>
                      <a:pt x="29" y="10"/>
                    </a:lnTo>
                    <a:lnTo>
                      <a:pt x="31" y="10"/>
                    </a:lnTo>
                    <a:lnTo>
                      <a:pt x="31" y="8"/>
                    </a:lnTo>
                    <a:close/>
                    <a:moveTo>
                      <a:pt x="31" y="6"/>
                    </a:moveTo>
                    <a:lnTo>
                      <a:pt x="29" y="6"/>
                    </a:lnTo>
                    <a:lnTo>
                      <a:pt x="29" y="8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  <a:moveTo>
                      <a:pt x="29" y="6"/>
                    </a:moveTo>
                    <a:lnTo>
                      <a:pt x="27" y="6"/>
                    </a:lnTo>
                    <a:lnTo>
                      <a:pt x="29" y="6"/>
                    </a:lnTo>
                    <a:close/>
                    <a:moveTo>
                      <a:pt x="27" y="4"/>
                    </a:moveTo>
                    <a:lnTo>
                      <a:pt x="25" y="4"/>
                    </a:lnTo>
                    <a:lnTo>
                      <a:pt x="25" y="6"/>
                    </a:lnTo>
                    <a:lnTo>
                      <a:pt x="27" y="6"/>
                    </a:lnTo>
                    <a:lnTo>
                      <a:pt x="27" y="4"/>
                    </a:lnTo>
                    <a:close/>
                    <a:moveTo>
                      <a:pt x="25" y="4"/>
                    </a:moveTo>
                    <a:lnTo>
                      <a:pt x="23" y="4"/>
                    </a:lnTo>
                    <a:lnTo>
                      <a:pt x="23" y="6"/>
                    </a:lnTo>
                    <a:lnTo>
                      <a:pt x="25" y="6"/>
                    </a:lnTo>
                    <a:lnTo>
                      <a:pt x="25" y="4"/>
                    </a:lnTo>
                    <a:close/>
                    <a:moveTo>
                      <a:pt x="23" y="4"/>
                    </a:moveTo>
                    <a:lnTo>
                      <a:pt x="21" y="4"/>
                    </a:lnTo>
                    <a:lnTo>
                      <a:pt x="21" y="6"/>
                    </a:lnTo>
                    <a:lnTo>
                      <a:pt x="23" y="6"/>
                    </a:lnTo>
                    <a:lnTo>
                      <a:pt x="23" y="4"/>
                    </a:lnTo>
                    <a:close/>
                    <a:moveTo>
                      <a:pt x="17" y="4"/>
                    </a:moveTo>
                    <a:lnTo>
                      <a:pt x="17" y="4"/>
                    </a:lnTo>
                    <a:lnTo>
                      <a:pt x="17" y="6"/>
                    </a:lnTo>
                    <a:lnTo>
                      <a:pt x="17" y="4"/>
                    </a:lnTo>
                    <a:close/>
                    <a:moveTo>
                      <a:pt x="15" y="4"/>
                    </a:moveTo>
                    <a:lnTo>
                      <a:pt x="15" y="4"/>
                    </a:lnTo>
                    <a:lnTo>
                      <a:pt x="17" y="4"/>
                    </a:lnTo>
                    <a:lnTo>
                      <a:pt x="15" y="6"/>
                    </a:lnTo>
                    <a:lnTo>
                      <a:pt x="15" y="4"/>
                    </a:lnTo>
                    <a:close/>
                    <a:moveTo>
                      <a:pt x="13" y="4"/>
                    </a:moveTo>
                    <a:lnTo>
                      <a:pt x="13" y="4"/>
                    </a:lnTo>
                    <a:lnTo>
                      <a:pt x="15" y="4"/>
                    </a:lnTo>
                    <a:lnTo>
                      <a:pt x="13" y="6"/>
                    </a:lnTo>
                    <a:lnTo>
                      <a:pt x="13" y="4"/>
                    </a:lnTo>
                    <a:close/>
                    <a:moveTo>
                      <a:pt x="11" y="6"/>
                    </a:moveTo>
                    <a:lnTo>
                      <a:pt x="11" y="6"/>
                    </a:lnTo>
                    <a:lnTo>
                      <a:pt x="13" y="6"/>
                    </a:lnTo>
                    <a:lnTo>
                      <a:pt x="11" y="6"/>
                    </a:lnTo>
                    <a:close/>
                    <a:moveTo>
                      <a:pt x="9" y="6"/>
                    </a:moveTo>
                    <a:lnTo>
                      <a:pt x="11" y="6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9" y="6"/>
                    </a:lnTo>
                    <a:close/>
                    <a:moveTo>
                      <a:pt x="9" y="8"/>
                    </a:moveTo>
                    <a:lnTo>
                      <a:pt x="9" y="8"/>
                    </a:lnTo>
                    <a:lnTo>
                      <a:pt x="11" y="10"/>
                    </a:lnTo>
                    <a:lnTo>
                      <a:pt x="9" y="10"/>
                    </a:lnTo>
                    <a:lnTo>
                      <a:pt x="9" y="8"/>
                    </a:lnTo>
                    <a:close/>
                    <a:moveTo>
                      <a:pt x="9" y="10"/>
                    </a:moveTo>
                    <a:lnTo>
                      <a:pt x="11" y="10"/>
                    </a:lnTo>
                    <a:lnTo>
                      <a:pt x="11" y="12"/>
                    </a:lnTo>
                    <a:lnTo>
                      <a:pt x="9" y="12"/>
                    </a:lnTo>
                    <a:lnTo>
                      <a:pt x="9" y="10"/>
                    </a:lnTo>
                    <a:close/>
                    <a:moveTo>
                      <a:pt x="11" y="12"/>
                    </a:moveTo>
                    <a:lnTo>
                      <a:pt x="11" y="12"/>
                    </a:lnTo>
                    <a:lnTo>
                      <a:pt x="11" y="14"/>
                    </a:lnTo>
                    <a:lnTo>
                      <a:pt x="9" y="12"/>
                    </a:lnTo>
                    <a:lnTo>
                      <a:pt x="11" y="12"/>
                    </a:lnTo>
                    <a:close/>
                    <a:moveTo>
                      <a:pt x="8" y="6"/>
                    </a:moveTo>
                    <a:lnTo>
                      <a:pt x="9" y="6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8" y="6"/>
                    </a:lnTo>
                    <a:close/>
                    <a:moveTo>
                      <a:pt x="6" y="6"/>
                    </a:moveTo>
                    <a:lnTo>
                      <a:pt x="8" y="6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6"/>
                    </a:lnTo>
                    <a:close/>
                    <a:moveTo>
                      <a:pt x="4" y="6"/>
                    </a:moveTo>
                    <a:lnTo>
                      <a:pt x="6" y="6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6"/>
                    </a:lnTo>
                    <a:close/>
                    <a:moveTo>
                      <a:pt x="0" y="8"/>
                    </a:moveTo>
                    <a:lnTo>
                      <a:pt x="2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8"/>
                    </a:lnTo>
                    <a:close/>
                    <a:moveTo>
                      <a:pt x="2" y="6"/>
                    </a:move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close/>
                    <a:moveTo>
                      <a:pt x="0" y="12"/>
                    </a:moveTo>
                    <a:lnTo>
                      <a:pt x="2" y="12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2"/>
                    </a:lnTo>
                    <a:close/>
                    <a:moveTo>
                      <a:pt x="0" y="10"/>
                    </a:moveTo>
                    <a:lnTo>
                      <a:pt x="2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0"/>
                    </a:lnTo>
                    <a:close/>
                    <a:moveTo>
                      <a:pt x="2" y="14"/>
                    </a:moveTo>
                    <a:lnTo>
                      <a:pt x="2" y="14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2" y="14"/>
                    </a:lnTo>
                    <a:close/>
                    <a:moveTo>
                      <a:pt x="36" y="16"/>
                    </a:moveTo>
                    <a:lnTo>
                      <a:pt x="36" y="14"/>
                    </a:lnTo>
                    <a:lnTo>
                      <a:pt x="38" y="12"/>
                    </a:lnTo>
                    <a:lnTo>
                      <a:pt x="36" y="10"/>
                    </a:lnTo>
                    <a:lnTo>
                      <a:pt x="34" y="8"/>
                    </a:lnTo>
                    <a:lnTo>
                      <a:pt x="31" y="8"/>
                    </a:lnTo>
                    <a:lnTo>
                      <a:pt x="34" y="8"/>
                    </a:lnTo>
                    <a:lnTo>
                      <a:pt x="36" y="8"/>
                    </a:lnTo>
                    <a:lnTo>
                      <a:pt x="38" y="10"/>
                    </a:lnTo>
                    <a:lnTo>
                      <a:pt x="36" y="14"/>
                    </a:lnTo>
                    <a:lnTo>
                      <a:pt x="36" y="16"/>
                    </a:lnTo>
                    <a:close/>
                    <a:moveTo>
                      <a:pt x="29" y="14"/>
                    </a:moveTo>
                    <a:lnTo>
                      <a:pt x="27" y="12"/>
                    </a:lnTo>
                    <a:lnTo>
                      <a:pt x="29" y="8"/>
                    </a:lnTo>
                    <a:lnTo>
                      <a:pt x="27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5" y="6"/>
                    </a:lnTo>
                    <a:lnTo>
                      <a:pt x="27" y="6"/>
                    </a:lnTo>
                    <a:lnTo>
                      <a:pt x="29" y="8"/>
                    </a:lnTo>
                    <a:lnTo>
                      <a:pt x="29" y="12"/>
                    </a:lnTo>
                    <a:lnTo>
                      <a:pt x="29" y="14"/>
                    </a:lnTo>
                    <a:close/>
                    <a:moveTo>
                      <a:pt x="21" y="6"/>
                    </a:moveTo>
                    <a:lnTo>
                      <a:pt x="21" y="10"/>
                    </a:lnTo>
                    <a:lnTo>
                      <a:pt x="23" y="12"/>
                    </a:lnTo>
                    <a:lnTo>
                      <a:pt x="21" y="14"/>
                    </a:lnTo>
                    <a:lnTo>
                      <a:pt x="21" y="12"/>
                    </a:lnTo>
                    <a:lnTo>
                      <a:pt x="21" y="8"/>
                    </a:lnTo>
                    <a:lnTo>
                      <a:pt x="21" y="6"/>
                    </a:lnTo>
                    <a:close/>
                    <a:moveTo>
                      <a:pt x="17" y="6"/>
                    </a:moveTo>
                    <a:lnTo>
                      <a:pt x="19" y="10"/>
                    </a:lnTo>
                    <a:lnTo>
                      <a:pt x="17" y="12"/>
                    </a:lnTo>
                    <a:lnTo>
                      <a:pt x="19" y="14"/>
                    </a:lnTo>
                    <a:lnTo>
                      <a:pt x="19" y="12"/>
                    </a:lnTo>
                    <a:lnTo>
                      <a:pt x="17" y="12"/>
                    </a:lnTo>
                    <a:lnTo>
                      <a:pt x="19" y="8"/>
                    </a:lnTo>
                    <a:lnTo>
                      <a:pt x="17" y="6"/>
                    </a:lnTo>
                    <a:close/>
                    <a:moveTo>
                      <a:pt x="11" y="14"/>
                    </a:moveTo>
                    <a:lnTo>
                      <a:pt x="11" y="12"/>
                    </a:lnTo>
                    <a:lnTo>
                      <a:pt x="11" y="8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11" y="12"/>
                    </a:lnTo>
                    <a:lnTo>
                      <a:pt x="11" y="14"/>
                    </a:lnTo>
                    <a:close/>
                    <a:moveTo>
                      <a:pt x="4" y="16"/>
                    </a:moveTo>
                    <a:lnTo>
                      <a:pt x="4" y="14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9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4" y="14"/>
                    </a:lnTo>
                    <a:lnTo>
                      <a:pt x="2" y="16"/>
                    </a:lnTo>
                    <a:lnTo>
                      <a:pt x="4" y="16"/>
                    </a:lnTo>
                    <a:close/>
                    <a:moveTo>
                      <a:pt x="21" y="2"/>
                    </a:moveTo>
                    <a:lnTo>
                      <a:pt x="21" y="4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2"/>
                    </a:lnTo>
                    <a:lnTo>
                      <a:pt x="21" y="2"/>
                    </a:lnTo>
                    <a:close/>
                    <a:moveTo>
                      <a:pt x="21" y="4"/>
                    </a:moveTo>
                    <a:lnTo>
                      <a:pt x="21" y="0"/>
                    </a:lnTo>
                    <a:lnTo>
                      <a:pt x="19" y="0"/>
                    </a:lnTo>
                    <a:lnTo>
                      <a:pt x="19" y="4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59" name="Freeform 463"/>
              <p:cNvSpPr>
                <a:spLocks/>
              </p:cNvSpPr>
              <p:nvPr/>
            </p:nvSpPr>
            <p:spPr bwMode="auto">
              <a:xfrm>
                <a:off x="2665" y="2912"/>
                <a:ext cx="24" cy="2"/>
              </a:xfrm>
              <a:custGeom>
                <a:avLst/>
                <a:gdLst>
                  <a:gd name="T0" fmla="*/ 0 w 24"/>
                  <a:gd name="T1" fmla="*/ 2 h 2"/>
                  <a:gd name="T2" fmla="*/ 0 w 24"/>
                  <a:gd name="T3" fmla="*/ 2 h 2"/>
                  <a:gd name="T4" fmla="*/ 0 w 24"/>
                  <a:gd name="T5" fmla="*/ 2 h 2"/>
                  <a:gd name="T6" fmla="*/ 11 w 24"/>
                  <a:gd name="T7" fmla="*/ 0 h 2"/>
                  <a:gd name="T8" fmla="*/ 24 w 24"/>
                  <a:gd name="T9" fmla="*/ 2 h 2"/>
                  <a:gd name="T10" fmla="*/ 24 w 24"/>
                  <a:gd name="T11" fmla="*/ 2 h 2"/>
                  <a:gd name="T12" fmla="*/ 24 w 24"/>
                  <a:gd name="T13" fmla="*/ 2 h 2"/>
                  <a:gd name="T14" fmla="*/ 24 w 24"/>
                  <a:gd name="T15" fmla="*/ 2 h 2"/>
                  <a:gd name="T16" fmla="*/ 24 w 24"/>
                  <a:gd name="T17" fmla="*/ 2 h 2"/>
                  <a:gd name="T18" fmla="*/ 11 w 24"/>
                  <a:gd name="T19" fmla="*/ 0 h 2"/>
                  <a:gd name="T20" fmla="*/ 0 w 24"/>
                  <a:gd name="T21" fmla="*/ 2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"/>
                  <a:gd name="T34" fmla="*/ 0 h 2"/>
                  <a:gd name="T35" fmla="*/ 24 w 24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" h="2">
                    <a:moveTo>
                      <a:pt x="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4" y="2"/>
                    </a:lnTo>
                    <a:lnTo>
                      <a:pt x="11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60" name="Freeform 464"/>
              <p:cNvSpPr>
                <a:spLocks/>
              </p:cNvSpPr>
              <p:nvPr/>
            </p:nvSpPr>
            <p:spPr bwMode="auto">
              <a:xfrm>
                <a:off x="2661" y="2909"/>
                <a:ext cx="30" cy="5"/>
              </a:xfrm>
              <a:custGeom>
                <a:avLst/>
                <a:gdLst>
                  <a:gd name="T0" fmla="*/ 2 w 30"/>
                  <a:gd name="T1" fmla="*/ 3 h 5"/>
                  <a:gd name="T2" fmla="*/ 0 w 30"/>
                  <a:gd name="T3" fmla="*/ 3 h 5"/>
                  <a:gd name="T4" fmla="*/ 0 w 30"/>
                  <a:gd name="T5" fmla="*/ 3 h 5"/>
                  <a:gd name="T6" fmla="*/ 2 w 30"/>
                  <a:gd name="T7" fmla="*/ 3 h 5"/>
                  <a:gd name="T8" fmla="*/ 4 w 30"/>
                  <a:gd name="T9" fmla="*/ 5 h 5"/>
                  <a:gd name="T10" fmla="*/ 4 w 30"/>
                  <a:gd name="T11" fmla="*/ 3 h 5"/>
                  <a:gd name="T12" fmla="*/ 5 w 30"/>
                  <a:gd name="T13" fmla="*/ 3 h 5"/>
                  <a:gd name="T14" fmla="*/ 7 w 30"/>
                  <a:gd name="T15" fmla="*/ 3 h 5"/>
                  <a:gd name="T16" fmla="*/ 7 w 30"/>
                  <a:gd name="T17" fmla="*/ 3 h 5"/>
                  <a:gd name="T18" fmla="*/ 9 w 30"/>
                  <a:gd name="T19" fmla="*/ 3 h 5"/>
                  <a:gd name="T20" fmla="*/ 11 w 30"/>
                  <a:gd name="T21" fmla="*/ 3 h 5"/>
                  <a:gd name="T22" fmla="*/ 13 w 30"/>
                  <a:gd name="T23" fmla="*/ 3 h 5"/>
                  <a:gd name="T24" fmla="*/ 15 w 30"/>
                  <a:gd name="T25" fmla="*/ 3 h 5"/>
                  <a:gd name="T26" fmla="*/ 17 w 30"/>
                  <a:gd name="T27" fmla="*/ 3 h 5"/>
                  <a:gd name="T28" fmla="*/ 21 w 30"/>
                  <a:gd name="T29" fmla="*/ 3 h 5"/>
                  <a:gd name="T30" fmla="*/ 21 w 30"/>
                  <a:gd name="T31" fmla="*/ 3 h 5"/>
                  <a:gd name="T32" fmla="*/ 23 w 30"/>
                  <a:gd name="T33" fmla="*/ 3 h 5"/>
                  <a:gd name="T34" fmla="*/ 25 w 30"/>
                  <a:gd name="T35" fmla="*/ 3 h 5"/>
                  <a:gd name="T36" fmla="*/ 27 w 30"/>
                  <a:gd name="T37" fmla="*/ 3 h 5"/>
                  <a:gd name="T38" fmla="*/ 28 w 30"/>
                  <a:gd name="T39" fmla="*/ 5 h 5"/>
                  <a:gd name="T40" fmla="*/ 28 w 30"/>
                  <a:gd name="T41" fmla="*/ 5 h 5"/>
                  <a:gd name="T42" fmla="*/ 30 w 30"/>
                  <a:gd name="T43" fmla="*/ 3 h 5"/>
                  <a:gd name="T44" fmla="*/ 30 w 30"/>
                  <a:gd name="T45" fmla="*/ 3 h 5"/>
                  <a:gd name="T46" fmla="*/ 28 w 30"/>
                  <a:gd name="T47" fmla="*/ 3 h 5"/>
                  <a:gd name="T48" fmla="*/ 28 w 30"/>
                  <a:gd name="T49" fmla="*/ 3 h 5"/>
                  <a:gd name="T50" fmla="*/ 25 w 30"/>
                  <a:gd name="T51" fmla="*/ 3 h 5"/>
                  <a:gd name="T52" fmla="*/ 23 w 30"/>
                  <a:gd name="T53" fmla="*/ 2 h 5"/>
                  <a:gd name="T54" fmla="*/ 23 w 30"/>
                  <a:gd name="T55" fmla="*/ 3 h 5"/>
                  <a:gd name="T56" fmla="*/ 21 w 30"/>
                  <a:gd name="T57" fmla="*/ 2 h 5"/>
                  <a:gd name="T58" fmla="*/ 19 w 30"/>
                  <a:gd name="T59" fmla="*/ 2 h 5"/>
                  <a:gd name="T60" fmla="*/ 17 w 30"/>
                  <a:gd name="T61" fmla="*/ 0 h 5"/>
                  <a:gd name="T62" fmla="*/ 15 w 30"/>
                  <a:gd name="T63" fmla="*/ 3 h 5"/>
                  <a:gd name="T64" fmla="*/ 11 w 30"/>
                  <a:gd name="T65" fmla="*/ 2 h 5"/>
                  <a:gd name="T66" fmla="*/ 11 w 30"/>
                  <a:gd name="T67" fmla="*/ 3 h 5"/>
                  <a:gd name="T68" fmla="*/ 7 w 30"/>
                  <a:gd name="T69" fmla="*/ 2 h 5"/>
                  <a:gd name="T70" fmla="*/ 7 w 30"/>
                  <a:gd name="T71" fmla="*/ 3 h 5"/>
                  <a:gd name="T72" fmla="*/ 5 w 30"/>
                  <a:gd name="T73" fmla="*/ 2 h 5"/>
                  <a:gd name="T74" fmla="*/ 4 w 30"/>
                  <a:gd name="T75" fmla="*/ 3 h 5"/>
                  <a:gd name="T76" fmla="*/ 2 w 30"/>
                  <a:gd name="T77" fmla="*/ 3 h 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5"/>
                  <a:gd name="T119" fmla="*/ 30 w 30"/>
                  <a:gd name="T120" fmla="*/ 5 h 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5">
                    <a:moveTo>
                      <a:pt x="2" y="3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7" y="3"/>
                    </a:lnTo>
                    <a:lnTo>
                      <a:pt x="28" y="5"/>
                    </a:lnTo>
                    <a:lnTo>
                      <a:pt x="30" y="3"/>
                    </a:lnTo>
                    <a:lnTo>
                      <a:pt x="28" y="3"/>
                    </a:lnTo>
                    <a:lnTo>
                      <a:pt x="25" y="3"/>
                    </a:lnTo>
                    <a:lnTo>
                      <a:pt x="23" y="2"/>
                    </a:lnTo>
                    <a:lnTo>
                      <a:pt x="23" y="3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7" y="0"/>
                    </a:lnTo>
                    <a:lnTo>
                      <a:pt x="15" y="3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61" name="Freeform 465"/>
              <p:cNvSpPr>
                <a:spLocks/>
              </p:cNvSpPr>
              <p:nvPr/>
            </p:nvSpPr>
            <p:spPr bwMode="auto">
              <a:xfrm>
                <a:off x="2676" y="2899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  <a:gd name="T6" fmla="*/ 0 w 2"/>
                  <a:gd name="T7" fmla="*/ 0 h 1"/>
                  <a:gd name="T8" fmla="*/ 0 w 2"/>
                  <a:gd name="T9" fmla="*/ 0 h 1"/>
                  <a:gd name="T10" fmla="*/ 0 w 2"/>
                  <a:gd name="T11" fmla="*/ 0 h 1"/>
                  <a:gd name="T12" fmla="*/ 0 w 2"/>
                  <a:gd name="T13" fmla="*/ 0 h 1"/>
                  <a:gd name="T14" fmla="*/ 0 w 2"/>
                  <a:gd name="T15" fmla="*/ 0 h 1"/>
                  <a:gd name="T16" fmla="*/ 0 w 2"/>
                  <a:gd name="T17" fmla="*/ 0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1"/>
                  <a:gd name="T29" fmla="*/ 2 w 2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62" name="Freeform 466"/>
              <p:cNvSpPr>
                <a:spLocks/>
              </p:cNvSpPr>
              <p:nvPr/>
            </p:nvSpPr>
            <p:spPr bwMode="auto">
              <a:xfrm>
                <a:off x="2676" y="290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  <a:gd name="T6" fmla="*/ 0 w 2"/>
                  <a:gd name="T7" fmla="*/ 0 h 1"/>
                  <a:gd name="T8" fmla="*/ 0 w 2"/>
                  <a:gd name="T9" fmla="*/ 0 h 1"/>
                  <a:gd name="T10" fmla="*/ 0 w 2"/>
                  <a:gd name="T11" fmla="*/ 0 h 1"/>
                  <a:gd name="T12" fmla="*/ 0 w 2"/>
                  <a:gd name="T13" fmla="*/ 0 h 1"/>
                  <a:gd name="T14" fmla="*/ 0 w 2"/>
                  <a:gd name="T15" fmla="*/ 0 h 1"/>
                  <a:gd name="T16" fmla="*/ 0 w 2"/>
                  <a:gd name="T17" fmla="*/ 0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1"/>
                  <a:gd name="T29" fmla="*/ 2 w 2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63" name="Freeform 467"/>
              <p:cNvSpPr>
                <a:spLocks/>
              </p:cNvSpPr>
              <p:nvPr/>
            </p:nvSpPr>
            <p:spPr bwMode="auto">
              <a:xfrm>
                <a:off x="2676" y="290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0 h 2"/>
                  <a:gd name="T6" fmla="*/ 2 w 2"/>
                  <a:gd name="T7" fmla="*/ 2 h 2"/>
                  <a:gd name="T8" fmla="*/ 0 w 2"/>
                  <a:gd name="T9" fmla="*/ 2 h 2"/>
                  <a:gd name="T10" fmla="*/ 0 w 2"/>
                  <a:gd name="T11" fmla="*/ 2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64" name="Freeform 468"/>
              <p:cNvSpPr>
                <a:spLocks/>
              </p:cNvSpPr>
              <p:nvPr/>
            </p:nvSpPr>
            <p:spPr bwMode="auto">
              <a:xfrm>
                <a:off x="2676" y="2903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0 h 2"/>
                  <a:gd name="T6" fmla="*/ 2 w 2"/>
                  <a:gd name="T7" fmla="*/ 2 h 2"/>
                  <a:gd name="T8" fmla="*/ 0 w 2"/>
                  <a:gd name="T9" fmla="*/ 2 h 2"/>
                  <a:gd name="T10" fmla="*/ 0 w 2"/>
                  <a:gd name="T11" fmla="*/ 2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65" name="Freeform 469"/>
              <p:cNvSpPr>
                <a:spLocks/>
              </p:cNvSpPr>
              <p:nvPr/>
            </p:nvSpPr>
            <p:spPr bwMode="auto">
              <a:xfrm>
                <a:off x="2695" y="2907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2 h 2"/>
                  <a:gd name="T12" fmla="*/ 2 w 2"/>
                  <a:gd name="T13" fmla="*/ 2 h 2"/>
                  <a:gd name="T14" fmla="*/ 0 w 2"/>
                  <a:gd name="T15" fmla="*/ 0 h 2"/>
                  <a:gd name="T16" fmla="*/ 0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66" name="Freeform 470"/>
              <p:cNvSpPr>
                <a:spLocks/>
              </p:cNvSpPr>
              <p:nvPr/>
            </p:nvSpPr>
            <p:spPr bwMode="auto">
              <a:xfrm>
                <a:off x="2695" y="290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  <a:gd name="T14" fmla="*/ 2 w 2"/>
                  <a:gd name="T15" fmla="*/ 0 h 2"/>
                  <a:gd name="T16" fmla="*/ 0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67" name="Freeform 471"/>
              <p:cNvSpPr>
                <a:spLocks/>
              </p:cNvSpPr>
              <p:nvPr/>
            </p:nvSpPr>
            <p:spPr bwMode="auto">
              <a:xfrm>
                <a:off x="2695" y="2903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  <a:gd name="T14" fmla="*/ 2 w 2"/>
                  <a:gd name="T15" fmla="*/ 0 h 2"/>
                  <a:gd name="T16" fmla="*/ 2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68" name="Freeform 472"/>
              <p:cNvSpPr>
                <a:spLocks/>
              </p:cNvSpPr>
              <p:nvPr/>
            </p:nvSpPr>
            <p:spPr bwMode="auto">
              <a:xfrm>
                <a:off x="2695" y="290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  <a:gd name="T14" fmla="*/ 2 w 2"/>
                  <a:gd name="T15" fmla="*/ 0 h 2"/>
                  <a:gd name="T16" fmla="*/ 0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69" name="Freeform 473"/>
              <p:cNvSpPr>
                <a:spLocks/>
              </p:cNvSpPr>
              <p:nvPr/>
            </p:nvSpPr>
            <p:spPr bwMode="auto">
              <a:xfrm>
                <a:off x="2693" y="289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  <a:gd name="T14" fmla="*/ 2 w 2"/>
                  <a:gd name="T15" fmla="*/ 2 h 2"/>
                  <a:gd name="T16" fmla="*/ 0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70" name="Freeform 474"/>
              <p:cNvSpPr>
                <a:spLocks/>
              </p:cNvSpPr>
              <p:nvPr/>
            </p:nvSpPr>
            <p:spPr bwMode="auto">
              <a:xfrm>
                <a:off x="2691" y="289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  <a:gd name="T14" fmla="*/ 2 w 2"/>
                  <a:gd name="T15" fmla="*/ 0 h 2"/>
                  <a:gd name="T16" fmla="*/ 0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71" name="Freeform 475"/>
              <p:cNvSpPr>
                <a:spLocks/>
              </p:cNvSpPr>
              <p:nvPr/>
            </p:nvSpPr>
            <p:spPr bwMode="auto">
              <a:xfrm>
                <a:off x="2689" y="289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2 h 2"/>
                  <a:gd name="T8" fmla="*/ 0 w 2"/>
                  <a:gd name="T9" fmla="*/ 2 h 2"/>
                  <a:gd name="T10" fmla="*/ 2 w 2"/>
                  <a:gd name="T11" fmla="*/ 2 h 2"/>
                  <a:gd name="T12" fmla="*/ 2 w 2"/>
                  <a:gd name="T13" fmla="*/ 0 h 2"/>
                  <a:gd name="T14" fmla="*/ 2 w 2"/>
                  <a:gd name="T15" fmla="*/ 0 h 2"/>
                  <a:gd name="T16" fmla="*/ 0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72" name="Freeform 476"/>
              <p:cNvSpPr>
                <a:spLocks/>
              </p:cNvSpPr>
              <p:nvPr/>
            </p:nvSpPr>
            <p:spPr bwMode="auto">
              <a:xfrm>
                <a:off x="2688" y="2899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0 w 1"/>
                  <a:gd name="T5" fmla="*/ 0 h 2"/>
                  <a:gd name="T6" fmla="*/ 0 w 1"/>
                  <a:gd name="T7" fmla="*/ 2 h 2"/>
                  <a:gd name="T8" fmla="*/ 1 w 1"/>
                  <a:gd name="T9" fmla="*/ 2 h 2"/>
                  <a:gd name="T10" fmla="*/ 1 w 1"/>
                  <a:gd name="T11" fmla="*/ 2 h 2"/>
                  <a:gd name="T12" fmla="*/ 1 w 1"/>
                  <a:gd name="T13" fmla="*/ 0 h 2"/>
                  <a:gd name="T14" fmla="*/ 1 w 1"/>
                  <a:gd name="T15" fmla="*/ 0 h 2"/>
                  <a:gd name="T16" fmla="*/ 1 w 1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2"/>
                  <a:gd name="T29" fmla="*/ 1 w 1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73" name="Freeform 477"/>
              <p:cNvSpPr>
                <a:spLocks/>
              </p:cNvSpPr>
              <p:nvPr/>
            </p:nvSpPr>
            <p:spPr bwMode="auto">
              <a:xfrm>
                <a:off x="2686" y="290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2 h 2"/>
                  <a:gd name="T10" fmla="*/ 0 w 2"/>
                  <a:gd name="T11" fmla="*/ 0 h 2"/>
                  <a:gd name="T12" fmla="*/ 2 w 2"/>
                  <a:gd name="T13" fmla="*/ 0 h 2"/>
                  <a:gd name="T14" fmla="*/ 0 w 2"/>
                  <a:gd name="T15" fmla="*/ 0 h 2"/>
                  <a:gd name="T16" fmla="*/ 0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74" name="Freeform 478"/>
              <p:cNvSpPr>
                <a:spLocks/>
              </p:cNvSpPr>
              <p:nvPr/>
            </p:nvSpPr>
            <p:spPr bwMode="auto">
              <a:xfrm>
                <a:off x="2686" y="2903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  <a:gd name="T14" fmla="*/ 2 w 2"/>
                  <a:gd name="T15" fmla="*/ 0 h 2"/>
                  <a:gd name="T16" fmla="*/ 0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75" name="Freeform 479"/>
              <p:cNvSpPr>
                <a:spLocks/>
              </p:cNvSpPr>
              <p:nvPr/>
            </p:nvSpPr>
            <p:spPr bwMode="auto">
              <a:xfrm>
                <a:off x="2686" y="2901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  <a:gd name="T14" fmla="*/ 2 w 2"/>
                  <a:gd name="T15" fmla="*/ 0 h 2"/>
                  <a:gd name="T16" fmla="*/ 2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176" name="Freeform 480"/>
              <p:cNvSpPr>
                <a:spLocks/>
              </p:cNvSpPr>
              <p:nvPr/>
            </p:nvSpPr>
            <p:spPr bwMode="auto">
              <a:xfrm>
                <a:off x="2686" y="2899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  <a:gd name="T14" fmla="*/ 2 w 2"/>
                  <a:gd name="T15" fmla="*/ 0 h 2"/>
                  <a:gd name="T16" fmla="*/ 2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i-FI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3833" name="Freeform 481"/>
            <p:cNvSpPr>
              <a:spLocks/>
            </p:cNvSpPr>
            <p:nvPr/>
          </p:nvSpPr>
          <p:spPr bwMode="auto">
            <a:xfrm>
              <a:off x="2684" y="2899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  <a:gd name="T14" fmla="*/ 2 w 2"/>
                <a:gd name="T15" fmla="*/ 0 h 1"/>
                <a:gd name="T16" fmla="*/ 2 w 2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1"/>
                <a:gd name="T29" fmla="*/ 2 w 2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34" name="Freeform 482"/>
            <p:cNvSpPr>
              <a:spLocks/>
            </p:cNvSpPr>
            <p:nvPr/>
          </p:nvSpPr>
          <p:spPr bwMode="auto">
            <a:xfrm>
              <a:off x="2682" y="2897"/>
              <a:ext cx="2" cy="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2 h 2"/>
                <a:gd name="T12" fmla="*/ 2 w 2"/>
                <a:gd name="T13" fmla="*/ 0 h 2"/>
                <a:gd name="T14" fmla="*/ 2 w 2"/>
                <a:gd name="T15" fmla="*/ 0 h 2"/>
                <a:gd name="T16" fmla="*/ 2 w 2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2"/>
                <a:gd name="T29" fmla="*/ 2 w 2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35" name="Freeform 483"/>
            <p:cNvSpPr>
              <a:spLocks/>
            </p:cNvSpPr>
            <p:nvPr/>
          </p:nvSpPr>
          <p:spPr bwMode="auto">
            <a:xfrm>
              <a:off x="2680" y="2897"/>
              <a:ext cx="2" cy="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2 h 2"/>
                <a:gd name="T12" fmla="*/ 2 w 2"/>
                <a:gd name="T13" fmla="*/ 0 h 2"/>
                <a:gd name="T14" fmla="*/ 2 w 2"/>
                <a:gd name="T15" fmla="*/ 0 h 2"/>
                <a:gd name="T16" fmla="*/ 2 w 2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2"/>
                <a:gd name="T29" fmla="*/ 2 w 2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36" name="Freeform 484"/>
            <p:cNvSpPr>
              <a:spLocks/>
            </p:cNvSpPr>
            <p:nvPr/>
          </p:nvSpPr>
          <p:spPr bwMode="auto">
            <a:xfrm>
              <a:off x="2678" y="2897"/>
              <a:ext cx="2" cy="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2 h 2"/>
                <a:gd name="T12" fmla="*/ 2 w 2"/>
                <a:gd name="T13" fmla="*/ 0 h 2"/>
                <a:gd name="T14" fmla="*/ 2 w 2"/>
                <a:gd name="T15" fmla="*/ 0 h 2"/>
                <a:gd name="T16" fmla="*/ 2 w 2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2"/>
                <a:gd name="T29" fmla="*/ 2 w 2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37" name="Freeform 485"/>
            <p:cNvSpPr>
              <a:spLocks/>
            </p:cNvSpPr>
            <p:nvPr/>
          </p:nvSpPr>
          <p:spPr bwMode="auto">
            <a:xfrm>
              <a:off x="2674" y="2897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0 h 2"/>
                <a:gd name="T14" fmla="*/ 0 w 1"/>
                <a:gd name="T15" fmla="*/ 0 h 2"/>
                <a:gd name="T16" fmla="*/ 0 w 1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2"/>
                <a:gd name="T29" fmla="*/ 1 w 1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38" name="Freeform 486"/>
            <p:cNvSpPr>
              <a:spLocks/>
            </p:cNvSpPr>
            <p:nvPr/>
          </p:nvSpPr>
          <p:spPr bwMode="auto">
            <a:xfrm>
              <a:off x="2672" y="2897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0 h 2"/>
                <a:gd name="T14" fmla="*/ 0 w 2"/>
                <a:gd name="T15" fmla="*/ 0 h 2"/>
                <a:gd name="T16" fmla="*/ 0 w 2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2"/>
                <a:gd name="T29" fmla="*/ 2 w 2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39" name="Freeform 487"/>
            <p:cNvSpPr>
              <a:spLocks/>
            </p:cNvSpPr>
            <p:nvPr/>
          </p:nvSpPr>
          <p:spPr bwMode="auto">
            <a:xfrm>
              <a:off x="2670" y="2897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0 h 2"/>
                <a:gd name="T14" fmla="*/ 0 w 2"/>
                <a:gd name="T15" fmla="*/ 0 h 2"/>
                <a:gd name="T16" fmla="*/ 0 w 2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2"/>
                <a:gd name="T29" fmla="*/ 2 w 2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40" name="Freeform 488"/>
            <p:cNvSpPr>
              <a:spLocks/>
            </p:cNvSpPr>
            <p:nvPr/>
          </p:nvSpPr>
          <p:spPr bwMode="auto">
            <a:xfrm>
              <a:off x="2668" y="2899"/>
              <a:ext cx="2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0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0 w 2"/>
                <a:gd name="T15" fmla="*/ 0 h 1"/>
                <a:gd name="T16" fmla="*/ 0 w 2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1"/>
                <a:gd name="T29" fmla="*/ 2 w 2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41" name="Freeform 489"/>
            <p:cNvSpPr>
              <a:spLocks/>
            </p:cNvSpPr>
            <p:nvPr/>
          </p:nvSpPr>
          <p:spPr bwMode="auto">
            <a:xfrm>
              <a:off x="2666" y="2899"/>
              <a:ext cx="2" cy="2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2 h 2"/>
                <a:gd name="T14" fmla="*/ 0 w 2"/>
                <a:gd name="T15" fmla="*/ 0 h 2"/>
                <a:gd name="T16" fmla="*/ 0 w 2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2"/>
                <a:gd name="T29" fmla="*/ 2 w 2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42" name="Freeform 490"/>
            <p:cNvSpPr>
              <a:spLocks/>
            </p:cNvSpPr>
            <p:nvPr/>
          </p:nvSpPr>
          <p:spPr bwMode="auto">
            <a:xfrm>
              <a:off x="2666" y="2901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2 h 2"/>
                <a:gd name="T14" fmla="*/ 0 w 2"/>
                <a:gd name="T15" fmla="*/ 0 h 2"/>
                <a:gd name="T16" fmla="*/ 0 w 2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2"/>
                <a:gd name="T29" fmla="*/ 2 w 2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43" name="Freeform 491"/>
            <p:cNvSpPr>
              <a:spLocks/>
            </p:cNvSpPr>
            <p:nvPr/>
          </p:nvSpPr>
          <p:spPr bwMode="auto">
            <a:xfrm>
              <a:off x="2666" y="2903"/>
              <a:ext cx="2" cy="2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2 h 2"/>
                <a:gd name="T14" fmla="*/ 0 w 2"/>
                <a:gd name="T15" fmla="*/ 0 h 2"/>
                <a:gd name="T16" fmla="*/ 0 w 2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2"/>
                <a:gd name="T29" fmla="*/ 2 w 2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44" name="Freeform 492"/>
            <p:cNvSpPr>
              <a:spLocks/>
            </p:cNvSpPr>
            <p:nvPr/>
          </p:nvSpPr>
          <p:spPr bwMode="auto">
            <a:xfrm>
              <a:off x="2666" y="2905"/>
              <a:ext cx="2" cy="2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0 h 2"/>
                <a:gd name="T6" fmla="*/ 2 w 2"/>
                <a:gd name="T7" fmla="*/ 0 h 2"/>
                <a:gd name="T8" fmla="*/ 2 w 2"/>
                <a:gd name="T9" fmla="*/ 2 h 2"/>
                <a:gd name="T10" fmla="*/ 0 w 2"/>
                <a:gd name="T11" fmla="*/ 0 h 2"/>
                <a:gd name="T12" fmla="*/ 0 w 2"/>
                <a:gd name="T13" fmla="*/ 0 h 2"/>
                <a:gd name="T14" fmla="*/ 0 w 2"/>
                <a:gd name="T15" fmla="*/ 0 h 2"/>
                <a:gd name="T16" fmla="*/ 2 w 2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2"/>
                <a:gd name="T29" fmla="*/ 2 w 2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45" name="Freeform 493"/>
            <p:cNvSpPr>
              <a:spLocks/>
            </p:cNvSpPr>
            <p:nvPr/>
          </p:nvSpPr>
          <p:spPr bwMode="auto">
            <a:xfrm>
              <a:off x="2665" y="2899"/>
              <a:ext cx="1" cy="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0 h 2"/>
                <a:gd name="T14" fmla="*/ 0 w 1"/>
                <a:gd name="T15" fmla="*/ 0 h 2"/>
                <a:gd name="T16" fmla="*/ 0 w 1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2"/>
                <a:gd name="T29" fmla="*/ 1 w 1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2">
                  <a:moveTo>
                    <a:pt x="0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46" name="Freeform 494"/>
            <p:cNvSpPr>
              <a:spLocks/>
            </p:cNvSpPr>
            <p:nvPr/>
          </p:nvSpPr>
          <p:spPr bwMode="auto">
            <a:xfrm>
              <a:off x="2663" y="2899"/>
              <a:ext cx="2" cy="2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0 h 2"/>
                <a:gd name="T14" fmla="*/ 0 w 2"/>
                <a:gd name="T15" fmla="*/ 0 h 2"/>
                <a:gd name="T16" fmla="*/ 0 w 2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2"/>
                <a:gd name="T29" fmla="*/ 2 w 2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47" name="Freeform 495"/>
            <p:cNvSpPr>
              <a:spLocks/>
            </p:cNvSpPr>
            <p:nvPr/>
          </p:nvSpPr>
          <p:spPr bwMode="auto">
            <a:xfrm>
              <a:off x="2661" y="2899"/>
              <a:ext cx="2" cy="2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2 h 2"/>
                <a:gd name="T14" fmla="*/ 0 w 2"/>
                <a:gd name="T15" fmla="*/ 0 h 2"/>
                <a:gd name="T16" fmla="*/ 0 w 2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2"/>
                <a:gd name="T29" fmla="*/ 2 w 2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48" name="Freeform 496"/>
            <p:cNvSpPr>
              <a:spLocks/>
            </p:cNvSpPr>
            <p:nvPr/>
          </p:nvSpPr>
          <p:spPr bwMode="auto">
            <a:xfrm>
              <a:off x="2657" y="2901"/>
              <a:ext cx="2" cy="2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2 h 2"/>
                <a:gd name="T14" fmla="*/ 0 w 2"/>
                <a:gd name="T15" fmla="*/ 0 h 2"/>
                <a:gd name="T16" fmla="*/ 0 w 2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2"/>
                <a:gd name="T29" fmla="*/ 2 w 2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49" name="Freeform 497"/>
            <p:cNvSpPr>
              <a:spLocks/>
            </p:cNvSpPr>
            <p:nvPr/>
          </p:nvSpPr>
          <p:spPr bwMode="auto">
            <a:xfrm>
              <a:off x="2659" y="2899"/>
              <a:ext cx="2" cy="2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2 h 2"/>
                <a:gd name="T14" fmla="*/ 0 w 2"/>
                <a:gd name="T15" fmla="*/ 2 h 2"/>
                <a:gd name="T16" fmla="*/ 0 w 2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2"/>
                <a:gd name="T29" fmla="*/ 2 w 2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50" name="Freeform 498"/>
            <p:cNvSpPr>
              <a:spLocks/>
            </p:cNvSpPr>
            <p:nvPr/>
          </p:nvSpPr>
          <p:spPr bwMode="auto">
            <a:xfrm>
              <a:off x="2657" y="2905"/>
              <a:ext cx="2" cy="2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2 h 2"/>
                <a:gd name="T14" fmla="*/ 0 w 2"/>
                <a:gd name="T15" fmla="*/ 0 h 2"/>
                <a:gd name="T16" fmla="*/ 0 w 2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2"/>
                <a:gd name="T29" fmla="*/ 2 w 2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51" name="Freeform 499"/>
            <p:cNvSpPr>
              <a:spLocks/>
            </p:cNvSpPr>
            <p:nvPr/>
          </p:nvSpPr>
          <p:spPr bwMode="auto">
            <a:xfrm>
              <a:off x="2657" y="2903"/>
              <a:ext cx="2" cy="2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2 h 2"/>
                <a:gd name="T14" fmla="*/ 0 w 2"/>
                <a:gd name="T15" fmla="*/ 0 h 2"/>
                <a:gd name="T16" fmla="*/ 0 w 2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2"/>
                <a:gd name="T29" fmla="*/ 2 w 2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52" name="Freeform 500"/>
            <p:cNvSpPr>
              <a:spLocks/>
            </p:cNvSpPr>
            <p:nvPr/>
          </p:nvSpPr>
          <p:spPr bwMode="auto">
            <a:xfrm>
              <a:off x="2657" y="2907"/>
              <a:ext cx="2" cy="2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2 w 2"/>
                <a:gd name="T9" fmla="*/ 2 h 2"/>
                <a:gd name="T10" fmla="*/ 0 w 2"/>
                <a:gd name="T11" fmla="*/ 2 h 2"/>
                <a:gd name="T12" fmla="*/ 0 w 2"/>
                <a:gd name="T13" fmla="*/ 2 h 2"/>
                <a:gd name="T14" fmla="*/ 0 w 2"/>
                <a:gd name="T15" fmla="*/ 0 h 2"/>
                <a:gd name="T16" fmla="*/ 2 w 2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2"/>
                <a:gd name="T29" fmla="*/ 2 w 2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53" name="Freeform 501"/>
            <p:cNvSpPr>
              <a:spLocks/>
            </p:cNvSpPr>
            <p:nvPr/>
          </p:nvSpPr>
          <p:spPr bwMode="auto">
            <a:xfrm>
              <a:off x="2688" y="2901"/>
              <a:ext cx="7" cy="8"/>
            </a:xfrm>
            <a:custGeom>
              <a:avLst/>
              <a:gdLst>
                <a:gd name="T0" fmla="*/ 5 w 7"/>
                <a:gd name="T1" fmla="*/ 8 h 8"/>
                <a:gd name="T2" fmla="*/ 5 w 7"/>
                <a:gd name="T3" fmla="*/ 6 h 8"/>
                <a:gd name="T4" fmla="*/ 7 w 7"/>
                <a:gd name="T5" fmla="*/ 4 h 8"/>
                <a:gd name="T6" fmla="*/ 5 w 7"/>
                <a:gd name="T7" fmla="*/ 2 h 8"/>
                <a:gd name="T8" fmla="*/ 3 w 7"/>
                <a:gd name="T9" fmla="*/ 0 h 8"/>
                <a:gd name="T10" fmla="*/ 0 w 7"/>
                <a:gd name="T11" fmla="*/ 0 h 8"/>
                <a:gd name="T12" fmla="*/ 0 w 7"/>
                <a:gd name="T13" fmla="*/ 0 h 8"/>
                <a:gd name="T14" fmla="*/ 3 w 7"/>
                <a:gd name="T15" fmla="*/ 0 h 8"/>
                <a:gd name="T16" fmla="*/ 5 w 7"/>
                <a:gd name="T17" fmla="*/ 0 h 8"/>
                <a:gd name="T18" fmla="*/ 7 w 7"/>
                <a:gd name="T19" fmla="*/ 2 h 8"/>
                <a:gd name="T20" fmla="*/ 5 w 7"/>
                <a:gd name="T21" fmla="*/ 6 h 8"/>
                <a:gd name="T22" fmla="*/ 5 w 7"/>
                <a:gd name="T23" fmla="*/ 8 h 8"/>
                <a:gd name="T24" fmla="*/ 5 w 7"/>
                <a:gd name="T25" fmla="*/ 8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8"/>
                <a:gd name="T41" fmla="*/ 7 w 7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8">
                  <a:moveTo>
                    <a:pt x="5" y="8"/>
                  </a:moveTo>
                  <a:lnTo>
                    <a:pt x="5" y="6"/>
                  </a:lnTo>
                  <a:lnTo>
                    <a:pt x="7" y="4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2"/>
                  </a:lnTo>
                  <a:lnTo>
                    <a:pt x="5" y="6"/>
                  </a:lnTo>
                  <a:lnTo>
                    <a:pt x="5" y="8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54" name="Freeform 502"/>
            <p:cNvSpPr>
              <a:spLocks/>
            </p:cNvSpPr>
            <p:nvPr/>
          </p:nvSpPr>
          <p:spPr bwMode="auto">
            <a:xfrm>
              <a:off x="2678" y="2899"/>
              <a:ext cx="8" cy="8"/>
            </a:xfrm>
            <a:custGeom>
              <a:avLst/>
              <a:gdLst>
                <a:gd name="T0" fmla="*/ 8 w 8"/>
                <a:gd name="T1" fmla="*/ 8 h 8"/>
                <a:gd name="T2" fmla="*/ 6 w 8"/>
                <a:gd name="T3" fmla="*/ 6 h 8"/>
                <a:gd name="T4" fmla="*/ 8 w 8"/>
                <a:gd name="T5" fmla="*/ 2 h 8"/>
                <a:gd name="T6" fmla="*/ 6 w 8"/>
                <a:gd name="T7" fmla="*/ 0 h 8"/>
                <a:gd name="T8" fmla="*/ 2 w 8"/>
                <a:gd name="T9" fmla="*/ 0 h 8"/>
                <a:gd name="T10" fmla="*/ 0 w 8"/>
                <a:gd name="T11" fmla="*/ 0 h 8"/>
                <a:gd name="T12" fmla="*/ 0 w 8"/>
                <a:gd name="T13" fmla="*/ 0 h 8"/>
                <a:gd name="T14" fmla="*/ 4 w 8"/>
                <a:gd name="T15" fmla="*/ 0 h 8"/>
                <a:gd name="T16" fmla="*/ 6 w 8"/>
                <a:gd name="T17" fmla="*/ 0 h 8"/>
                <a:gd name="T18" fmla="*/ 8 w 8"/>
                <a:gd name="T19" fmla="*/ 2 h 8"/>
                <a:gd name="T20" fmla="*/ 8 w 8"/>
                <a:gd name="T21" fmla="*/ 6 h 8"/>
                <a:gd name="T22" fmla="*/ 8 w 8"/>
                <a:gd name="T23" fmla="*/ 8 h 8"/>
                <a:gd name="T24" fmla="*/ 8 w 8"/>
                <a:gd name="T25" fmla="*/ 8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8"/>
                <a:gd name="T41" fmla="*/ 8 w 8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8">
                  <a:moveTo>
                    <a:pt x="8" y="8"/>
                  </a:moveTo>
                  <a:lnTo>
                    <a:pt x="6" y="6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8" y="8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55" name="Freeform 503"/>
            <p:cNvSpPr>
              <a:spLocks/>
            </p:cNvSpPr>
            <p:nvPr/>
          </p:nvSpPr>
          <p:spPr bwMode="auto">
            <a:xfrm>
              <a:off x="2678" y="2899"/>
              <a:ext cx="2" cy="8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4 h 8"/>
                <a:gd name="T4" fmla="*/ 2 w 2"/>
                <a:gd name="T5" fmla="*/ 6 h 8"/>
                <a:gd name="T6" fmla="*/ 0 w 2"/>
                <a:gd name="T7" fmla="*/ 8 h 8"/>
                <a:gd name="T8" fmla="*/ 0 w 2"/>
                <a:gd name="T9" fmla="*/ 6 h 8"/>
                <a:gd name="T10" fmla="*/ 0 w 2"/>
                <a:gd name="T11" fmla="*/ 6 h 8"/>
                <a:gd name="T12" fmla="*/ 0 w 2"/>
                <a:gd name="T13" fmla="*/ 2 h 8"/>
                <a:gd name="T14" fmla="*/ 0 w 2"/>
                <a:gd name="T15" fmla="*/ 0 h 8"/>
                <a:gd name="T16" fmla="*/ 0 w 2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8"/>
                <a:gd name="T29" fmla="*/ 2 w 2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8">
                  <a:moveTo>
                    <a:pt x="0" y="0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56" name="Freeform 504"/>
            <p:cNvSpPr>
              <a:spLocks/>
            </p:cNvSpPr>
            <p:nvPr/>
          </p:nvSpPr>
          <p:spPr bwMode="auto">
            <a:xfrm>
              <a:off x="2674" y="2899"/>
              <a:ext cx="2" cy="8"/>
            </a:xfrm>
            <a:custGeom>
              <a:avLst/>
              <a:gdLst>
                <a:gd name="T0" fmla="*/ 0 w 2"/>
                <a:gd name="T1" fmla="*/ 0 h 8"/>
                <a:gd name="T2" fmla="*/ 2 w 2"/>
                <a:gd name="T3" fmla="*/ 4 h 8"/>
                <a:gd name="T4" fmla="*/ 0 w 2"/>
                <a:gd name="T5" fmla="*/ 6 h 8"/>
                <a:gd name="T6" fmla="*/ 2 w 2"/>
                <a:gd name="T7" fmla="*/ 8 h 8"/>
                <a:gd name="T8" fmla="*/ 2 w 2"/>
                <a:gd name="T9" fmla="*/ 6 h 8"/>
                <a:gd name="T10" fmla="*/ 0 w 2"/>
                <a:gd name="T11" fmla="*/ 6 h 8"/>
                <a:gd name="T12" fmla="*/ 2 w 2"/>
                <a:gd name="T13" fmla="*/ 2 h 8"/>
                <a:gd name="T14" fmla="*/ 0 w 2"/>
                <a:gd name="T15" fmla="*/ 0 h 8"/>
                <a:gd name="T16" fmla="*/ 0 w 2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8"/>
                <a:gd name="T29" fmla="*/ 2 w 2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8">
                  <a:moveTo>
                    <a:pt x="0" y="0"/>
                  </a:move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57" name="Freeform 505"/>
            <p:cNvSpPr>
              <a:spLocks/>
            </p:cNvSpPr>
            <p:nvPr/>
          </p:nvSpPr>
          <p:spPr bwMode="auto">
            <a:xfrm>
              <a:off x="2668" y="2899"/>
              <a:ext cx="6" cy="8"/>
            </a:xfrm>
            <a:custGeom>
              <a:avLst/>
              <a:gdLst>
                <a:gd name="T0" fmla="*/ 0 w 6"/>
                <a:gd name="T1" fmla="*/ 8 h 8"/>
                <a:gd name="T2" fmla="*/ 0 w 6"/>
                <a:gd name="T3" fmla="*/ 6 h 8"/>
                <a:gd name="T4" fmla="*/ 0 w 6"/>
                <a:gd name="T5" fmla="*/ 2 h 8"/>
                <a:gd name="T6" fmla="*/ 2 w 6"/>
                <a:gd name="T7" fmla="*/ 0 h 8"/>
                <a:gd name="T8" fmla="*/ 4 w 6"/>
                <a:gd name="T9" fmla="*/ 0 h 8"/>
                <a:gd name="T10" fmla="*/ 6 w 6"/>
                <a:gd name="T11" fmla="*/ 0 h 8"/>
                <a:gd name="T12" fmla="*/ 6 w 6"/>
                <a:gd name="T13" fmla="*/ 0 h 8"/>
                <a:gd name="T14" fmla="*/ 4 w 6"/>
                <a:gd name="T15" fmla="*/ 0 h 8"/>
                <a:gd name="T16" fmla="*/ 0 w 6"/>
                <a:gd name="T17" fmla="*/ 0 h 8"/>
                <a:gd name="T18" fmla="*/ 0 w 6"/>
                <a:gd name="T19" fmla="*/ 2 h 8"/>
                <a:gd name="T20" fmla="*/ 0 w 6"/>
                <a:gd name="T21" fmla="*/ 6 h 8"/>
                <a:gd name="T22" fmla="*/ 0 w 6"/>
                <a:gd name="T23" fmla="*/ 8 h 8"/>
                <a:gd name="T24" fmla="*/ 0 w 6"/>
                <a:gd name="T25" fmla="*/ 8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8"/>
                <a:gd name="T41" fmla="*/ 6 w 6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8">
                  <a:moveTo>
                    <a:pt x="0" y="8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58" name="Freeform 506"/>
            <p:cNvSpPr>
              <a:spLocks/>
            </p:cNvSpPr>
            <p:nvPr/>
          </p:nvSpPr>
          <p:spPr bwMode="auto">
            <a:xfrm>
              <a:off x="2659" y="2901"/>
              <a:ext cx="7" cy="8"/>
            </a:xfrm>
            <a:custGeom>
              <a:avLst/>
              <a:gdLst>
                <a:gd name="T0" fmla="*/ 2 w 7"/>
                <a:gd name="T1" fmla="*/ 8 h 8"/>
                <a:gd name="T2" fmla="*/ 2 w 7"/>
                <a:gd name="T3" fmla="*/ 6 h 8"/>
                <a:gd name="T4" fmla="*/ 0 w 7"/>
                <a:gd name="T5" fmla="*/ 4 h 8"/>
                <a:gd name="T6" fmla="*/ 2 w 7"/>
                <a:gd name="T7" fmla="*/ 2 h 8"/>
                <a:gd name="T8" fmla="*/ 4 w 7"/>
                <a:gd name="T9" fmla="*/ 0 h 8"/>
                <a:gd name="T10" fmla="*/ 7 w 7"/>
                <a:gd name="T11" fmla="*/ 0 h 8"/>
                <a:gd name="T12" fmla="*/ 7 w 7"/>
                <a:gd name="T13" fmla="*/ 0 h 8"/>
                <a:gd name="T14" fmla="*/ 4 w 7"/>
                <a:gd name="T15" fmla="*/ 0 h 8"/>
                <a:gd name="T16" fmla="*/ 2 w 7"/>
                <a:gd name="T17" fmla="*/ 0 h 8"/>
                <a:gd name="T18" fmla="*/ 0 w 7"/>
                <a:gd name="T19" fmla="*/ 2 h 8"/>
                <a:gd name="T20" fmla="*/ 2 w 7"/>
                <a:gd name="T21" fmla="*/ 6 h 8"/>
                <a:gd name="T22" fmla="*/ 0 w 7"/>
                <a:gd name="T23" fmla="*/ 8 h 8"/>
                <a:gd name="T24" fmla="*/ 2 w 7"/>
                <a:gd name="T25" fmla="*/ 8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8"/>
                <a:gd name="T41" fmla="*/ 7 w 7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8">
                  <a:moveTo>
                    <a:pt x="2" y="8"/>
                  </a:moveTo>
                  <a:lnTo>
                    <a:pt x="2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8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59" name="Freeform 507"/>
            <p:cNvSpPr>
              <a:spLocks/>
            </p:cNvSpPr>
            <p:nvPr/>
          </p:nvSpPr>
          <p:spPr bwMode="auto">
            <a:xfrm>
              <a:off x="2676" y="2895"/>
              <a:ext cx="2" cy="4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2 h 4"/>
                <a:gd name="T4" fmla="*/ 2 w 2"/>
                <a:gd name="T5" fmla="*/ 4 h 4"/>
                <a:gd name="T6" fmla="*/ 0 w 2"/>
                <a:gd name="T7" fmla="*/ 4 h 4"/>
                <a:gd name="T8" fmla="*/ 0 w 2"/>
                <a:gd name="T9" fmla="*/ 2 h 4"/>
                <a:gd name="T10" fmla="*/ 0 w 2"/>
                <a:gd name="T11" fmla="*/ 0 h 4"/>
                <a:gd name="T12" fmla="*/ 2 w 2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4"/>
                <a:gd name="T23" fmla="*/ 2 w 2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4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60" name="Freeform 508"/>
            <p:cNvSpPr>
              <a:spLocks/>
            </p:cNvSpPr>
            <p:nvPr/>
          </p:nvSpPr>
          <p:spPr bwMode="auto">
            <a:xfrm>
              <a:off x="2676" y="2893"/>
              <a:ext cx="2" cy="4"/>
            </a:xfrm>
            <a:custGeom>
              <a:avLst/>
              <a:gdLst>
                <a:gd name="T0" fmla="*/ 2 w 2"/>
                <a:gd name="T1" fmla="*/ 4 h 4"/>
                <a:gd name="T2" fmla="*/ 2 w 2"/>
                <a:gd name="T3" fmla="*/ 0 h 4"/>
                <a:gd name="T4" fmla="*/ 2 w 2"/>
                <a:gd name="T5" fmla="*/ 0 h 4"/>
                <a:gd name="T6" fmla="*/ 2 w 2"/>
                <a:gd name="T7" fmla="*/ 0 h 4"/>
                <a:gd name="T8" fmla="*/ 2 w 2"/>
                <a:gd name="T9" fmla="*/ 0 h 4"/>
                <a:gd name="T10" fmla="*/ 2 w 2"/>
                <a:gd name="T11" fmla="*/ 0 h 4"/>
                <a:gd name="T12" fmla="*/ 0 w 2"/>
                <a:gd name="T13" fmla="*/ 0 h 4"/>
                <a:gd name="T14" fmla="*/ 0 w 2"/>
                <a:gd name="T15" fmla="*/ 0 h 4"/>
                <a:gd name="T16" fmla="*/ 0 w 2"/>
                <a:gd name="T17" fmla="*/ 0 h 4"/>
                <a:gd name="T18" fmla="*/ 0 w 2"/>
                <a:gd name="T19" fmla="*/ 0 h 4"/>
                <a:gd name="T20" fmla="*/ 0 w 2"/>
                <a:gd name="T21" fmla="*/ 0 h 4"/>
                <a:gd name="T22" fmla="*/ 0 w 2"/>
                <a:gd name="T23" fmla="*/ 4 h 4"/>
                <a:gd name="T24" fmla="*/ 0 w 2"/>
                <a:gd name="T25" fmla="*/ 4 h 4"/>
                <a:gd name="T26" fmla="*/ 0 w 2"/>
                <a:gd name="T27" fmla="*/ 4 h 4"/>
                <a:gd name="T28" fmla="*/ 2 w 2"/>
                <a:gd name="T29" fmla="*/ 4 h 4"/>
                <a:gd name="T30" fmla="*/ 2 w 2"/>
                <a:gd name="T31" fmla="*/ 4 h 4"/>
                <a:gd name="T32" fmla="*/ 2 w 2"/>
                <a:gd name="T33" fmla="*/ 4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"/>
                <a:gd name="T52" fmla="*/ 0 h 4"/>
                <a:gd name="T53" fmla="*/ 2 w 2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" h="4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61" name="Freeform 509"/>
            <p:cNvSpPr>
              <a:spLocks noEditPoints="1"/>
            </p:cNvSpPr>
            <p:nvPr/>
          </p:nvSpPr>
          <p:spPr bwMode="auto">
            <a:xfrm>
              <a:off x="2657" y="2905"/>
              <a:ext cx="38" cy="7"/>
            </a:xfrm>
            <a:custGeom>
              <a:avLst/>
              <a:gdLst>
                <a:gd name="T0" fmla="*/ 36 w 38"/>
                <a:gd name="T1" fmla="*/ 4 h 7"/>
                <a:gd name="T2" fmla="*/ 34 w 38"/>
                <a:gd name="T3" fmla="*/ 6 h 7"/>
                <a:gd name="T4" fmla="*/ 34 w 38"/>
                <a:gd name="T5" fmla="*/ 6 h 7"/>
                <a:gd name="T6" fmla="*/ 32 w 38"/>
                <a:gd name="T7" fmla="*/ 6 h 7"/>
                <a:gd name="T8" fmla="*/ 32 w 38"/>
                <a:gd name="T9" fmla="*/ 6 h 7"/>
                <a:gd name="T10" fmla="*/ 32 w 38"/>
                <a:gd name="T11" fmla="*/ 7 h 7"/>
                <a:gd name="T12" fmla="*/ 34 w 38"/>
                <a:gd name="T13" fmla="*/ 7 h 7"/>
                <a:gd name="T14" fmla="*/ 36 w 38"/>
                <a:gd name="T15" fmla="*/ 6 h 7"/>
                <a:gd name="T16" fmla="*/ 31 w 38"/>
                <a:gd name="T17" fmla="*/ 6 h 7"/>
                <a:gd name="T18" fmla="*/ 31 w 38"/>
                <a:gd name="T19" fmla="*/ 6 h 7"/>
                <a:gd name="T20" fmla="*/ 31 w 38"/>
                <a:gd name="T21" fmla="*/ 4 h 7"/>
                <a:gd name="T22" fmla="*/ 29 w 38"/>
                <a:gd name="T23" fmla="*/ 2 h 7"/>
                <a:gd name="T24" fmla="*/ 29 w 38"/>
                <a:gd name="T25" fmla="*/ 2 h 7"/>
                <a:gd name="T26" fmla="*/ 27 w 38"/>
                <a:gd name="T27" fmla="*/ 2 h 7"/>
                <a:gd name="T28" fmla="*/ 25 w 38"/>
                <a:gd name="T29" fmla="*/ 4 h 7"/>
                <a:gd name="T30" fmla="*/ 25 w 38"/>
                <a:gd name="T31" fmla="*/ 4 h 7"/>
                <a:gd name="T32" fmla="*/ 25 w 38"/>
                <a:gd name="T33" fmla="*/ 6 h 7"/>
                <a:gd name="T34" fmla="*/ 31 w 38"/>
                <a:gd name="T35" fmla="*/ 6 h 7"/>
                <a:gd name="T36" fmla="*/ 17 w 38"/>
                <a:gd name="T37" fmla="*/ 6 h 7"/>
                <a:gd name="T38" fmla="*/ 15 w 38"/>
                <a:gd name="T39" fmla="*/ 4 h 7"/>
                <a:gd name="T40" fmla="*/ 17 w 38"/>
                <a:gd name="T41" fmla="*/ 2 h 7"/>
                <a:gd name="T42" fmla="*/ 17 w 38"/>
                <a:gd name="T43" fmla="*/ 0 h 7"/>
                <a:gd name="T44" fmla="*/ 19 w 38"/>
                <a:gd name="T45" fmla="*/ 0 h 7"/>
                <a:gd name="T46" fmla="*/ 21 w 38"/>
                <a:gd name="T47" fmla="*/ 0 h 7"/>
                <a:gd name="T48" fmla="*/ 23 w 38"/>
                <a:gd name="T49" fmla="*/ 2 h 7"/>
                <a:gd name="T50" fmla="*/ 25 w 38"/>
                <a:gd name="T51" fmla="*/ 4 h 7"/>
                <a:gd name="T52" fmla="*/ 23 w 38"/>
                <a:gd name="T53" fmla="*/ 6 h 7"/>
                <a:gd name="T54" fmla="*/ 9 w 38"/>
                <a:gd name="T55" fmla="*/ 6 h 7"/>
                <a:gd name="T56" fmla="*/ 8 w 38"/>
                <a:gd name="T57" fmla="*/ 6 h 7"/>
                <a:gd name="T58" fmla="*/ 8 w 38"/>
                <a:gd name="T59" fmla="*/ 4 h 7"/>
                <a:gd name="T60" fmla="*/ 9 w 38"/>
                <a:gd name="T61" fmla="*/ 2 h 7"/>
                <a:gd name="T62" fmla="*/ 11 w 38"/>
                <a:gd name="T63" fmla="*/ 2 h 7"/>
                <a:gd name="T64" fmla="*/ 13 w 38"/>
                <a:gd name="T65" fmla="*/ 2 h 7"/>
                <a:gd name="T66" fmla="*/ 13 w 38"/>
                <a:gd name="T67" fmla="*/ 4 h 7"/>
                <a:gd name="T68" fmla="*/ 15 w 38"/>
                <a:gd name="T69" fmla="*/ 4 h 7"/>
                <a:gd name="T70" fmla="*/ 13 w 38"/>
                <a:gd name="T71" fmla="*/ 6 h 7"/>
                <a:gd name="T72" fmla="*/ 9 w 38"/>
                <a:gd name="T73" fmla="*/ 6 h 7"/>
                <a:gd name="T74" fmla="*/ 4 w 38"/>
                <a:gd name="T75" fmla="*/ 4 h 7"/>
                <a:gd name="T76" fmla="*/ 6 w 38"/>
                <a:gd name="T77" fmla="*/ 6 h 7"/>
                <a:gd name="T78" fmla="*/ 6 w 38"/>
                <a:gd name="T79" fmla="*/ 6 h 7"/>
                <a:gd name="T80" fmla="*/ 6 w 38"/>
                <a:gd name="T81" fmla="*/ 6 h 7"/>
                <a:gd name="T82" fmla="*/ 6 w 38"/>
                <a:gd name="T83" fmla="*/ 6 h 7"/>
                <a:gd name="T84" fmla="*/ 6 w 38"/>
                <a:gd name="T85" fmla="*/ 6 h 7"/>
                <a:gd name="T86" fmla="*/ 6 w 38"/>
                <a:gd name="T87" fmla="*/ 6 h 7"/>
                <a:gd name="T88" fmla="*/ 4 w 38"/>
                <a:gd name="T89" fmla="*/ 6 h 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8"/>
                <a:gd name="T136" fmla="*/ 0 h 7"/>
                <a:gd name="T137" fmla="*/ 38 w 38"/>
                <a:gd name="T138" fmla="*/ 7 h 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8" h="7">
                  <a:moveTo>
                    <a:pt x="38" y="6"/>
                  </a:moveTo>
                  <a:lnTo>
                    <a:pt x="36" y="4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4" y="7"/>
                  </a:lnTo>
                  <a:lnTo>
                    <a:pt x="32" y="7"/>
                  </a:lnTo>
                  <a:lnTo>
                    <a:pt x="34" y="7"/>
                  </a:lnTo>
                  <a:lnTo>
                    <a:pt x="36" y="6"/>
                  </a:lnTo>
                  <a:lnTo>
                    <a:pt x="38" y="6"/>
                  </a:lnTo>
                  <a:close/>
                  <a:moveTo>
                    <a:pt x="31" y="6"/>
                  </a:moveTo>
                  <a:lnTo>
                    <a:pt x="29" y="6"/>
                  </a:lnTo>
                  <a:lnTo>
                    <a:pt x="31" y="6"/>
                  </a:lnTo>
                  <a:lnTo>
                    <a:pt x="29" y="6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7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7" y="6"/>
                  </a:lnTo>
                  <a:lnTo>
                    <a:pt x="31" y="6"/>
                  </a:lnTo>
                  <a:close/>
                  <a:moveTo>
                    <a:pt x="21" y="4"/>
                  </a:moveTo>
                  <a:lnTo>
                    <a:pt x="17" y="6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7" y="4"/>
                  </a:lnTo>
                  <a:lnTo>
                    <a:pt x="17" y="2"/>
                  </a:lnTo>
                  <a:lnTo>
                    <a:pt x="19" y="4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21" y="4"/>
                  </a:lnTo>
                  <a:lnTo>
                    <a:pt x="23" y="2"/>
                  </a:lnTo>
                  <a:lnTo>
                    <a:pt x="23" y="4"/>
                  </a:lnTo>
                  <a:lnTo>
                    <a:pt x="25" y="4"/>
                  </a:lnTo>
                  <a:lnTo>
                    <a:pt x="23" y="4"/>
                  </a:lnTo>
                  <a:lnTo>
                    <a:pt x="23" y="6"/>
                  </a:lnTo>
                  <a:lnTo>
                    <a:pt x="21" y="4"/>
                  </a:lnTo>
                  <a:close/>
                  <a:moveTo>
                    <a:pt x="9" y="6"/>
                  </a:moveTo>
                  <a:lnTo>
                    <a:pt x="9" y="6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9" y="6"/>
                  </a:lnTo>
                  <a:close/>
                  <a:moveTo>
                    <a:pt x="0" y="6"/>
                  </a:moveTo>
                  <a:lnTo>
                    <a:pt x="4" y="4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8" y="7"/>
                  </a:lnTo>
                  <a:lnTo>
                    <a:pt x="6" y="6"/>
                  </a:lnTo>
                  <a:lnTo>
                    <a:pt x="6" y="7"/>
                  </a:lnTo>
                  <a:lnTo>
                    <a:pt x="4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62" name="Freeform 510"/>
            <p:cNvSpPr>
              <a:spLocks/>
            </p:cNvSpPr>
            <p:nvPr/>
          </p:nvSpPr>
          <p:spPr bwMode="auto">
            <a:xfrm>
              <a:off x="2689" y="2909"/>
              <a:ext cx="6" cy="3"/>
            </a:xfrm>
            <a:custGeom>
              <a:avLst/>
              <a:gdLst>
                <a:gd name="T0" fmla="*/ 6 w 6"/>
                <a:gd name="T1" fmla="*/ 2 h 3"/>
                <a:gd name="T2" fmla="*/ 4 w 6"/>
                <a:gd name="T3" fmla="*/ 0 h 3"/>
                <a:gd name="T4" fmla="*/ 2 w 6"/>
                <a:gd name="T5" fmla="*/ 2 h 3"/>
                <a:gd name="T6" fmla="*/ 2 w 6"/>
                <a:gd name="T7" fmla="*/ 2 h 3"/>
                <a:gd name="T8" fmla="*/ 2 w 6"/>
                <a:gd name="T9" fmla="*/ 2 h 3"/>
                <a:gd name="T10" fmla="*/ 2 w 6"/>
                <a:gd name="T11" fmla="*/ 2 h 3"/>
                <a:gd name="T12" fmla="*/ 2 w 6"/>
                <a:gd name="T13" fmla="*/ 2 h 3"/>
                <a:gd name="T14" fmla="*/ 0 w 6"/>
                <a:gd name="T15" fmla="*/ 2 h 3"/>
                <a:gd name="T16" fmla="*/ 0 w 6"/>
                <a:gd name="T17" fmla="*/ 2 h 3"/>
                <a:gd name="T18" fmla="*/ 0 w 6"/>
                <a:gd name="T19" fmla="*/ 2 h 3"/>
                <a:gd name="T20" fmla="*/ 2 w 6"/>
                <a:gd name="T21" fmla="*/ 3 h 3"/>
                <a:gd name="T22" fmla="*/ 0 w 6"/>
                <a:gd name="T23" fmla="*/ 3 h 3"/>
                <a:gd name="T24" fmla="*/ 0 w 6"/>
                <a:gd name="T25" fmla="*/ 3 h 3"/>
                <a:gd name="T26" fmla="*/ 2 w 6"/>
                <a:gd name="T27" fmla="*/ 3 h 3"/>
                <a:gd name="T28" fmla="*/ 2 w 6"/>
                <a:gd name="T29" fmla="*/ 3 h 3"/>
                <a:gd name="T30" fmla="*/ 4 w 6"/>
                <a:gd name="T31" fmla="*/ 2 h 3"/>
                <a:gd name="T32" fmla="*/ 6 w 6"/>
                <a:gd name="T33" fmla="*/ 2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3"/>
                <a:gd name="T53" fmla="*/ 6 w 6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3">
                  <a:moveTo>
                    <a:pt x="6" y="2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2"/>
                  </a:lnTo>
                  <a:lnTo>
                    <a:pt x="6" y="2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63" name="Freeform 511"/>
            <p:cNvSpPr>
              <a:spLocks/>
            </p:cNvSpPr>
            <p:nvPr/>
          </p:nvSpPr>
          <p:spPr bwMode="auto">
            <a:xfrm>
              <a:off x="2682" y="2907"/>
              <a:ext cx="6" cy="4"/>
            </a:xfrm>
            <a:custGeom>
              <a:avLst/>
              <a:gdLst>
                <a:gd name="T0" fmla="*/ 6 w 6"/>
                <a:gd name="T1" fmla="*/ 4 h 4"/>
                <a:gd name="T2" fmla="*/ 4 w 6"/>
                <a:gd name="T3" fmla="*/ 4 h 4"/>
                <a:gd name="T4" fmla="*/ 6 w 6"/>
                <a:gd name="T5" fmla="*/ 4 h 4"/>
                <a:gd name="T6" fmla="*/ 4 w 6"/>
                <a:gd name="T7" fmla="*/ 4 h 4"/>
                <a:gd name="T8" fmla="*/ 6 w 6"/>
                <a:gd name="T9" fmla="*/ 2 h 4"/>
                <a:gd name="T10" fmla="*/ 4 w 6"/>
                <a:gd name="T11" fmla="*/ 2 h 4"/>
                <a:gd name="T12" fmla="*/ 4 w 6"/>
                <a:gd name="T13" fmla="*/ 0 h 4"/>
                <a:gd name="T14" fmla="*/ 4 w 6"/>
                <a:gd name="T15" fmla="*/ 0 h 4"/>
                <a:gd name="T16" fmla="*/ 4 w 6"/>
                <a:gd name="T17" fmla="*/ 0 h 4"/>
                <a:gd name="T18" fmla="*/ 2 w 6"/>
                <a:gd name="T19" fmla="*/ 0 h 4"/>
                <a:gd name="T20" fmla="*/ 2 w 6"/>
                <a:gd name="T21" fmla="*/ 0 h 4"/>
                <a:gd name="T22" fmla="*/ 2 w 6"/>
                <a:gd name="T23" fmla="*/ 2 h 4"/>
                <a:gd name="T24" fmla="*/ 0 w 6"/>
                <a:gd name="T25" fmla="*/ 2 h 4"/>
                <a:gd name="T26" fmla="*/ 0 w 6"/>
                <a:gd name="T27" fmla="*/ 2 h 4"/>
                <a:gd name="T28" fmla="*/ 0 w 6"/>
                <a:gd name="T29" fmla="*/ 2 h 4"/>
                <a:gd name="T30" fmla="*/ 0 w 6"/>
                <a:gd name="T31" fmla="*/ 4 h 4"/>
                <a:gd name="T32" fmla="*/ 0 w 6"/>
                <a:gd name="T33" fmla="*/ 4 h 4"/>
                <a:gd name="T34" fmla="*/ 2 w 6"/>
                <a:gd name="T35" fmla="*/ 4 h 4"/>
                <a:gd name="T36" fmla="*/ 6 w 6"/>
                <a:gd name="T37" fmla="*/ 4 h 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4"/>
                <a:gd name="T59" fmla="*/ 6 w 6"/>
                <a:gd name="T60" fmla="*/ 4 h 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4">
                  <a:moveTo>
                    <a:pt x="6" y="4"/>
                  </a:moveTo>
                  <a:lnTo>
                    <a:pt x="4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6" y="4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64" name="Freeform 512"/>
            <p:cNvSpPr>
              <a:spLocks/>
            </p:cNvSpPr>
            <p:nvPr/>
          </p:nvSpPr>
          <p:spPr bwMode="auto">
            <a:xfrm>
              <a:off x="2672" y="2905"/>
              <a:ext cx="10" cy="6"/>
            </a:xfrm>
            <a:custGeom>
              <a:avLst/>
              <a:gdLst>
                <a:gd name="T0" fmla="*/ 6 w 10"/>
                <a:gd name="T1" fmla="*/ 4 h 6"/>
                <a:gd name="T2" fmla="*/ 2 w 10"/>
                <a:gd name="T3" fmla="*/ 6 h 6"/>
                <a:gd name="T4" fmla="*/ 2 w 10"/>
                <a:gd name="T5" fmla="*/ 4 h 6"/>
                <a:gd name="T6" fmla="*/ 0 w 10"/>
                <a:gd name="T7" fmla="*/ 4 h 6"/>
                <a:gd name="T8" fmla="*/ 2 w 10"/>
                <a:gd name="T9" fmla="*/ 4 h 6"/>
                <a:gd name="T10" fmla="*/ 2 w 10"/>
                <a:gd name="T11" fmla="*/ 2 h 6"/>
                <a:gd name="T12" fmla="*/ 4 w 10"/>
                <a:gd name="T13" fmla="*/ 4 h 6"/>
                <a:gd name="T14" fmla="*/ 2 w 10"/>
                <a:gd name="T15" fmla="*/ 0 h 6"/>
                <a:gd name="T16" fmla="*/ 4 w 10"/>
                <a:gd name="T17" fmla="*/ 2 h 6"/>
                <a:gd name="T18" fmla="*/ 4 w 10"/>
                <a:gd name="T19" fmla="*/ 0 h 6"/>
                <a:gd name="T20" fmla="*/ 6 w 10"/>
                <a:gd name="T21" fmla="*/ 2 h 6"/>
                <a:gd name="T22" fmla="*/ 6 w 10"/>
                <a:gd name="T23" fmla="*/ 0 h 6"/>
                <a:gd name="T24" fmla="*/ 6 w 10"/>
                <a:gd name="T25" fmla="*/ 4 h 6"/>
                <a:gd name="T26" fmla="*/ 8 w 10"/>
                <a:gd name="T27" fmla="*/ 2 h 6"/>
                <a:gd name="T28" fmla="*/ 8 w 10"/>
                <a:gd name="T29" fmla="*/ 4 h 6"/>
                <a:gd name="T30" fmla="*/ 10 w 10"/>
                <a:gd name="T31" fmla="*/ 4 h 6"/>
                <a:gd name="T32" fmla="*/ 8 w 10"/>
                <a:gd name="T33" fmla="*/ 4 h 6"/>
                <a:gd name="T34" fmla="*/ 8 w 10"/>
                <a:gd name="T35" fmla="*/ 6 h 6"/>
                <a:gd name="T36" fmla="*/ 6 w 10"/>
                <a:gd name="T37" fmla="*/ 4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6"/>
                <a:gd name="T59" fmla="*/ 10 w 10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6">
                  <a:moveTo>
                    <a:pt x="6" y="4"/>
                  </a:moveTo>
                  <a:lnTo>
                    <a:pt x="2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4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4"/>
                  </a:lnTo>
                  <a:lnTo>
                    <a:pt x="8" y="2"/>
                  </a:lnTo>
                  <a:lnTo>
                    <a:pt x="8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6" y="4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65" name="Freeform 513"/>
            <p:cNvSpPr>
              <a:spLocks/>
            </p:cNvSpPr>
            <p:nvPr/>
          </p:nvSpPr>
          <p:spPr bwMode="auto">
            <a:xfrm>
              <a:off x="2665" y="2907"/>
              <a:ext cx="7" cy="4"/>
            </a:xfrm>
            <a:custGeom>
              <a:avLst/>
              <a:gdLst>
                <a:gd name="T0" fmla="*/ 1 w 7"/>
                <a:gd name="T1" fmla="*/ 4 h 4"/>
                <a:gd name="T2" fmla="*/ 1 w 7"/>
                <a:gd name="T3" fmla="*/ 4 h 4"/>
                <a:gd name="T4" fmla="*/ 0 w 7"/>
                <a:gd name="T5" fmla="*/ 4 h 4"/>
                <a:gd name="T6" fmla="*/ 1 w 7"/>
                <a:gd name="T7" fmla="*/ 2 h 4"/>
                <a:gd name="T8" fmla="*/ 0 w 7"/>
                <a:gd name="T9" fmla="*/ 2 h 4"/>
                <a:gd name="T10" fmla="*/ 3 w 7"/>
                <a:gd name="T11" fmla="*/ 2 h 4"/>
                <a:gd name="T12" fmla="*/ 1 w 7"/>
                <a:gd name="T13" fmla="*/ 0 h 4"/>
                <a:gd name="T14" fmla="*/ 3 w 7"/>
                <a:gd name="T15" fmla="*/ 0 h 4"/>
                <a:gd name="T16" fmla="*/ 3 w 7"/>
                <a:gd name="T17" fmla="*/ 0 h 4"/>
                <a:gd name="T18" fmla="*/ 3 w 7"/>
                <a:gd name="T19" fmla="*/ 0 h 4"/>
                <a:gd name="T20" fmla="*/ 5 w 7"/>
                <a:gd name="T21" fmla="*/ 0 h 4"/>
                <a:gd name="T22" fmla="*/ 3 w 7"/>
                <a:gd name="T23" fmla="*/ 2 h 4"/>
                <a:gd name="T24" fmla="*/ 5 w 7"/>
                <a:gd name="T25" fmla="*/ 2 h 4"/>
                <a:gd name="T26" fmla="*/ 5 w 7"/>
                <a:gd name="T27" fmla="*/ 2 h 4"/>
                <a:gd name="T28" fmla="*/ 7 w 7"/>
                <a:gd name="T29" fmla="*/ 2 h 4"/>
                <a:gd name="T30" fmla="*/ 5 w 7"/>
                <a:gd name="T31" fmla="*/ 4 h 4"/>
                <a:gd name="T32" fmla="*/ 5 w 7"/>
                <a:gd name="T33" fmla="*/ 4 h 4"/>
                <a:gd name="T34" fmla="*/ 3 w 7"/>
                <a:gd name="T35" fmla="*/ 4 h 4"/>
                <a:gd name="T36" fmla="*/ 1 w 7"/>
                <a:gd name="T37" fmla="*/ 4 h 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4"/>
                <a:gd name="T59" fmla="*/ 7 w 7"/>
                <a:gd name="T60" fmla="*/ 4 h 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4">
                  <a:moveTo>
                    <a:pt x="1" y="4"/>
                  </a:moveTo>
                  <a:lnTo>
                    <a:pt x="1" y="4"/>
                  </a:lnTo>
                  <a:lnTo>
                    <a:pt x="0" y="4"/>
                  </a:lnTo>
                  <a:lnTo>
                    <a:pt x="1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4"/>
                  </a:lnTo>
                  <a:lnTo>
                    <a:pt x="1" y="4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66" name="Freeform 514"/>
            <p:cNvSpPr>
              <a:spLocks/>
            </p:cNvSpPr>
            <p:nvPr/>
          </p:nvSpPr>
          <p:spPr bwMode="auto">
            <a:xfrm>
              <a:off x="2657" y="2909"/>
              <a:ext cx="8" cy="3"/>
            </a:xfrm>
            <a:custGeom>
              <a:avLst/>
              <a:gdLst>
                <a:gd name="T0" fmla="*/ 0 w 8"/>
                <a:gd name="T1" fmla="*/ 2 h 3"/>
                <a:gd name="T2" fmla="*/ 4 w 8"/>
                <a:gd name="T3" fmla="*/ 0 h 3"/>
                <a:gd name="T4" fmla="*/ 4 w 8"/>
                <a:gd name="T5" fmla="*/ 2 h 3"/>
                <a:gd name="T6" fmla="*/ 6 w 8"/>
                <a:gd name="T7" fmla="*/ 2 h 3"/>
                <a:gd name="T8" fmla="*/ 6 w 8"/>
                <a:gd name="T9" fmla="*/ 0 h 3"/>
                <a:gd name="T10" fmla="*/ 6 w 8"/>
                <a:gd name="T11" fmla="*/ 2 h 3"/>
                <a:gd name="T12" fmla="*/ 6 w 8"/>
                <a:gd name="T13" fmla="*/ 2 h 3"/>
                <a:gd name="T14" fmla="*/ 6 w 8"/>
                <a:gd name="T15" fmla="*/ 2 h 3"/>
                <a:gd name="T16" fmla="*/ 8 w 8"/>
                <a:gd name="T17" fmla="*/ 2 h 3"/>
                <a:gd name="T18" fmla="*/ 6 w 8"/>
                <a:gd name="T19" fmla="*/ 2 h 3"/>
                <a:gd name="T20" fmla="*/ 6 w 8"/>
                <a:gd name="T21" fmla="*/ 2 h 3"/>
                <a:gd name="T22" fmla="*/ 6 w 8"/>
                <a:gd name="T23" fmla="*/ 2 h 3"/>
                <a:gd name="T24" fmla="*/ 8 w 8"/>
                <a:gd name="T25" fmla="*/ 3 h 3"/>
                <a:gd name="T26" fmla="*/ 6 w 8"/>
                <a:gd name="T27" fmla="*/ 2 h 3"/>
                <a:gd name="T28" fmla="*/ 6 w 8"/>
                <a:gd name="T29" fmla="*/ 3 h 3"/>
                <a:gd name="T30" fmla="*/ 4 w 8"/>
                <a:gd name="T31" fmla="*/ 2 h 3"/>
                <a:gd name="T32" fmla="*/ 0 w 8"/>
                <a:gd name="T33" fmla="*/ 2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3"/>
                <a:gd name="T53" fmla="*/ 8 w 8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3">
                  <a:moveTo>
                    <a:pt x="0" y="2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3"/>
                  </a:lnTo>
                  <a:lnTo>
                    <a:pt x="4" y="2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67" name="Freeform 515"/>
            <p:cNvSpPr>
              <a:spLocks/>
            </p:cNvSpPr>
            <p:nvPr/>
          </p:nvSpPr>
          <p:spPr bwMode="auto">
            <a:xfrm>
              <a:off x="2661" y="2911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"/>
                <a:gd name="T23" fmla="*/ 1 w 1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68" name="Freeform 516"/>
            <p:cNvSpPr>
              <a:spLocks/>
            </p:cNvSpPr>
            <p:nvPr/>
          </p:nvSpPr>
          <p:spPr bwMode="auto">
            <a:xfrm>
              <a:off x="2661" y="2911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"/>
                <a:gd name="T23" fmla="*/ 1 w 1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69" name="Rectangle 517"/>
            <p:cNvSpPr>
              <a:spLocks noChangeArrowheads="1"/>
            </p:cNvSpPr>
            <p:nvPr/>
          </p:nvSpPr>
          <p:spPr bwMode="auto">
            <a:xfrm>
              <a:off x="2665" y="2911"/>
              <a:ext cx="1" cy="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70" name="Rectangle 518"/>
            <p:cNvSpPr>
              <a:spLocks noChangeArrowheads="1"/>
            </p:cNvSpPr>
            <p:nvPr/>
          </p:nvSpPr>
          <p:spPr bwMode="auto">
            <a:xfrm>
              <a:off x="2665" y="2911"/>
              <a:ext cx="1" cy="1"/>
            </a:xfrm>
            <a:prstGeom prst="rect">
              <a:avLst/>
            </a:prstGeom>
            <a:noFill/>
            <a:ln w="0">
              <a:solidFill>
                <a:srgbClr val="24211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71" name="Rectangle 519"/>
            <p:cNvSpPr>
              <a:spLocks noChangeArrowheads="1"/>
            </p:cNvSpPr>
            <p:nvPr/>
          </p:nvSpPr>
          <p:spPr bwMode="auto">
            <a:xfrm>
              <a:off x="2668" y="2909"/>
              <a:ext cx="1" cy="2"/>
            </a:xfrm>
            <a:prstGeom prst="rect">
              <a:avLst/>
            </a:pr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72" name="Rectangle 520"/>
            <p:cNvSpPr>
              <a:spLocks noChangeArrowheads="1"/>
            </p:cNvSpPr>
            <p:nvPr/>
          </p:nvSpPr>
          <p:spPr bwMode="auto">
            <a:xfrm>
              <a:off x="2668" y="2909"/>
              <a:ext cx="1" cy="2"/>
            </a:xfrm>
            <a:prstGeom prst="rect">
              <a:avLst/>
            </a:prstGeom>
            <a:noFill/>
            <a:ln w="0">
              <a:solidFill>
                <a:srgbClr val="24211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73" name="Freeform 521"/>
            <p:cNvSpPr>
              <a:spLocks/>
            </p:cNvSpPr>
            <p:nvPr/>
          </p:nvSpPr>
          <p:spPr bwMode="auto">
            <a:xfrm>
              <a:off x="2672" y="2909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2 h 2"/>
                <a:gd name="T8" fmla="*/ 0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74" name="Freeform 522"/>
            <p:cNvSpPr>
              <a:spLocks/>
            </p:cNvSpPr>
            <p:nvPr/>
          </p:nvSpPr>
          <p:spPr bwMode="auto">
            <a:xfrm>
              <a:off x="2672" y="2909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2 h 2"/>
                <a:gd name="T8" fmla="*/ 0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75" name="Freeform 523"/>
            <p:cNvSpPr>
              <a:spLocks/>
            </p:cNvSpPr>
            <p:nvPr/>
          </p:nvSpPr>
          <p:spPr bwMode="auto">
            <a:xfrm>
              <a:off x="2676" y="2909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1"/>
                <a:gd name="T23" fmla="*/ 2 w 2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76" name="Freeform 524"/>
            <p:cNvSpPr>
              <a:spLocks/>
            </p:cNvSpPr>
            <p:nvPr/>
          </p:nvSpPr>
          <p:spPr bwMode="auto">
            <a:xfrm>
              <a:off x="2676" y="2909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1"/>
                <a:gd name="T23" fmla="*/ 2 w 2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77" name="Freeform 525"/>
            <p:cNvSpPr>
              <a:spLocks/>
            </p:cNvSpPr>
            <p:nvPr/>
          </p:nvSpPr>
          <p:spPr bwMode="auto">
            <a:xfrm>
              <a:off x="2680" y="2909"/>
              <a:ext cx="2" cy="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78" name="Freeform 526"/>
            <p:cNvSpPr>
              <a:spLocks/>
            </p:cNvSpPr>
            <p:nvPr/>
          </p:nvSpPr>
          <p:spPr bwMode="auto">
            <a:xfrm>
              <a:off x="2680" y="2909"/>
              <a:ext cx="2" cy="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79" name="Freeform 527"/>
            <p:cNvSpPr>
              <a:spLocks/>
            </p:cNvSpPr>
            <p:nvPr/>
          </p:nvSpPr>
          <p:spPr bwMode="auto">
            <a:xfrm>
              <a:off x="2684" y="2909"/>
              <a:ext cx="2" cy="2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2 h 2"/>
                <a:gd name="T6" fmla="*/ 0 w 2"/>
                <a:gd name="T7" fmla="*/ 2 h 2"/>
                <a:gd name="T8" fmla="*/ 0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80" name="Freeform 528"/>
            <p:cNvSpPr>
              <a:spLocks/>
            </p:cNvSpPr>
            <p:nvPr/>
          </p:nvSpPr>
          <p:spPr bwMode="auto">
            <a:xfrm>
              <a:off x="2684" y="2909"/>
              <a:ext cx="2" cy="2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2 h 2"/>
                <a:gd name="T6" fmla="*/ 0 w 2"/>
                <a:gd name="T7" fmla="*/ 2 h 2"/>
                <a:gd name="T8" fmla="*/ 0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81" name="Rectangle 529"/>
            <p:cNvSpPr>
              <a:spLocks noChangeArrowheads="1"/>
            </p:cNvSpPr>
            <p:nvPr/>
          </p:nvSpPr>
          <p:spPr bwMode="auto">
            <a:xfrm>
              <a:off x="2688" y="2911"/>
              <a:ext cx="1" cy="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82" name="Rectangle 530"/>
            <p:cNvSpPr>
              <a:spLocks noChangeArrowheads="1"/>
            </p:cNvSpPr>
            <p:nvPr/>
          </p:nvSpPr>
          <p:spPr bwMode="auto">
            <a:xfrm>
              <a:off x="2688" y="2911"/>
              <a:ext cx="1" cy="1"/>
            </a:xfrm>
            <a:prstGeom prst="rect">
              <a:avLst/>
            </a:prstGeom>
            <a:noFill/>
            <a:ln w="0">
              <a:solidFill>
                <a:srgbClr val="24211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83" name="Freeform 531"/>
            <p:cNvSpPr>
              <a:spLocks/>
            </p:cNvSpPr>
            <p:nvPr/>
          </p:nvSpPr>
          <p:spPr bwMode="auto">
            <a:xfrm>
              <a:off x="2691" y="2912"/>
              <a:ext cx="2" cy="1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0 h 1"/>
                <a:gd name="T6" fmla="*/ 2 w 2"/>
                <a:gd name="T7" fmla="*/ 0 h 1"/>
                <a:gd name="T8" fmla="*/ 0 w 2"/>
                <a:gd name="T9" fmla="*/ 0 h 1"/>
                <a:gd name="T10" fmla="*/ 2 w 2"/>
                <a:gd name="T11" fmla="*/ 0 h 1"/>
                <a:gd name="T12" fmla="*/ 2 w 2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1"/>
                <a:gd name="T23" fmla="*/ 2 w 2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84" name="Freeform 532"/>
            <p:cNvSpPr>
              <a:spLocks/>
            </p:cNvSpPr>
            <p:nvPr/>
          </p:nvSpPr>
          <p:spPr bwMode="auto">
            <a:xfrm>
              <a:off x="2691" y="2912"/>
              <a:ext cx="2" cy="1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0 h 1"/>
                <a:gd name="T6" fmla="*/ 2 w 2"/>
                <a:gd name="T7" fmla="*/ 0 h 1"/>
                <a:gd name="T8" fmla="*/ 0 w 2"/>
                <a:gd name="T9" fmla="*/ 0 h 1"/>
                <a:gd name="T10" fmla="*/ 2 w 2"/>
                <a:gd name="T11" fmla="*/ 0 h 1"/>
                <a:gd name="T12" fmla="*/ 2 w 2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1"/>
                <a:gd name="T23" fmla="*/ 2 w 2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85" name="Freeform 533"/>
            <p:cNvSpPr>
              <a:spLocks/>
            </p:cNvSpPr>
            <p:nvPr/>
          </p:nvSpPr>
          <p:spPr bwMode="auto">
            <a:xfrm>
              <a:off x="2666" y="2914"/>
              <a:ext cx="2" cy="2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0 h 2"/>
                <a:gd name="T6" fmla="*/ 2 w 2"/>
                <a:gd name="T7" fmla="*/ 0 h 2"/>
                <a:gd name="T8" fmla="*/ 2 w 2"/>
                <a:gd name="T9" fmla="*/ 2 h 2"/>
                <a:gd name="T10" fmla="*/ 0 w 2"/>
                <a:gd name="T11" fmla="*/ 2 h 2"/>
                <a:gd name="T12" fmla="*/ 0 w 2"/>
                <a:gd name="T13" fmla="*/ 0 h 2"/>
                <a:gd name="T14" fmla="*/ 0 w 2"/>
                <a:gd name="T15" fmla="*/ 0 h 2"/>
                <a:gd name="T16" fmla="*/ 2 w 2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2"/>
                <a:gd name="T29" fmla="*/ 2 w 2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86" name="Freeform 534"/>
            <p:cNvSpPr>
              <a:spLocks/>
            </p:cNvSpPr>
            <p:nvPr/>
          </p:nvSpPr>
          <p:spPr bwMode="auto">
            <a:xfrm>
              <a:off x="2666" y="2914"/>
              <a:ext cx="2" cy="2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0 h 2"/>
                <a:gd name="T6" fmla="*/ 2 w 2"/>
                <a:gd name="T7" fmla="*/ 0 h 2"/>
                <a:gd name="T8" fmla="*/ 2 w 2"/>
                <a:gd name="T9" fmla="*/ 2 h 2"/>
                <a:gd name="T10" fmla="*/ 0 w 2"/>
                <a:gd name="T11" fmla="*/ 2 h 2"/>
                <a:gd name="T12" fmla="*/ 0 w 2"/>
                <a:gd name="T13" fmla="*/ 0 h 2"/>
                <a:gd name="T14" fmla="*/ 0 w 2"/>
                <a:gd name="T15" fmla="*/ 0 h 2"/>
                <a:gd name="T16" fmla="*/ 2 w 2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2"/>
                <a:gd name="T29" fmla="*/ 2 w 2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87" name="Freeform 535"/>
            <p:cNvSpPr>
              <a:spLocks/>
            </p:cNvSpPr>
            <p:nvPr/>
          </p:nvSpPr>
          <p:spPr bwMode="auto">
            <a:xfrm>
              <a:off x="2686" y="2914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0 h 2"/>
                <a:gd name="T8" fmla="*/ 0 w 2"/>
                <a:gd name="T9" fmla="*/ 2 h 2"/>
                <a:gd name="T10" fmla="*/ 0 w 2"/>
                <a:gd name="T11" fmla="*/ 2 h 2"/>
                <a:gd name="T12" fmla="*/ 2 w 2"/>
                <a:gd name="T13" fmla="*/ 0 h 2"/>
                <a:gd name="T14" fmla="*/ 0 w 2"/>
                <a:gd name="T15" fmla="*/ 0 h 2"/>
                <a:gd name="T16" fmla="*/ 0 w 2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2"/>
                <a:gd name="T29" fmla="*/ 2 w 2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88" name="Freeform 536"/>
            <p:cNvSpPr>
              <a:spLocks/>
            </p:cNvSpPr>
            <p:nvPr/>
          </p:nvSpPr>
          <p:spPr bwMode="auto">
            <a:xfrm>
              <a:off x="2686" y="2914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0 h 2"/>
                <a:gd name="T8" fmla="*/ 0 w 2"/>
                <a:gd name="T9" fmla="*/ 2 h 2"/>
                <a:gd name="T10" fmla="*/ 0 w 2"/>
                <a:gd name="T11" fmla="*/ 2 h 2"/>
                <a:gd name="T12" fmla="*/ 2 w 2"/>
                <a:gd name="T13" fmla="*/ 0 h 2"/>
                <a:gd name="T14" fmla="*/ 0 w 2"/>
                <a:gd name="T15" fmla="*/ 0 h 2"/>
                <a:gd name="T16" fmla="*/ 0 w 2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2"/>
                <a:gd name="T29" fmla="*/ 2 w 2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89" name="Freeform 537"/>
            <p:cNvSpPr>
              <a:spLocks/>
            </p:cNvSpPr>
            <p:nvPr/>
          </p:nvSpPr>
          <p:spPr bwMode="auto">
            <a:xfrm>
              <a:off x="2672" y="2914"/>
              <a:ext cx="2" cy="1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0 h 1"/>
                <a:gd name="T6" fmla="*/ 2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0 w 2"/>
                <a:gd name="T13" fmla="*/ 0 h 1"/>
                <a:gd name="T14" fmla="*/ 2 w 2"/>
                <a:gd name="T15" fmla="*/ 0 h 1"/>
                <a:gd name="T16" fmla="*/ 2 w 2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1"/>
                <a:gd name="T29" fmla="*/ 2 w 2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90" name="Freeform 538"/>
            <p:cNvSpPr>
              <a:spLocks/>
            </p:cNvSpPr>
            <p:nvPr/>
          </p:nvSpPr>
          <p:spPr bwMode="auto">
            <a:xfrm>
              <a:off x="2672" y="2914"/>
              <a:ext cx="2" cy="1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0 h 1"/>
                <a:gd name="T6" fmla="*/ 2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0 w 2"/>
                <a:gd name="T13" fmla="*/ 0 h 1"/>
                <a:gd name="T14" fmla="*/ 2 w 2"/>
                <a:gd name="T15" fmla="*/ 0 h 1"/>
                <a:gd name="T16" fmla="*/ 2 w 2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1"/>
                <a:gd name="T29" fmla="*/ 2 w 2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91" name="Freeform 539"/>
            <p:cNvSpPr>
              <a:spLocks/>
            </p:cNvSpPr>
            <p:nvPr/>
          </p:nvSpPr>
          <p:spPr bwMode="auto">
            <a:xfrm>
              <a:off x="2680" y="2914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"/>
                <a:gd name="T29" fmla="*/ 1 w 1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92" name="Freeform 540"/>
            <p:cNvSpPr>
              <a:spLocks/>
            </p:cNvSpPr>
            <p:nvPr/>
          </p:nvSpPr>
          <p:spPr bwMode="auto">
            <a:xfrm>
              <a:off x="2668" y="2914"/>
              <a:ext cx="4" cy="1"/>
            </a:xfrm>
            <a:custGeom>
              <a:avLst/>
              <a:gdLst>
                <a:gd name="T0" fmla="*/ 2 w 4"/>
                <a:gd name="T1" fmla="*/ 0 h 1"/>
                <a:gd name="T2" fmla="*/ 4 w 4"/>
                <a:gd name="T3" fmla="*/ 0 h 1"/>
                <a:gd name="T4" fmla="*/ 4 w 4"/>
                <a:gd name="T5" fmla="*/ 0 h 1"/>
                <a:gd name="T6" fmla="*/ 4 w 4"/>
                <a:gd name="T7" fmla="*/ 0 h 1"/>
                <a:gd name="T8" fmla="*/ 2 w 4"/>
                <a:gd name="T9" fmla="*/ 0 h 1"/>
                <a:gd name="T10" fmla="*/ 2 w 4"/>
                <a:gd name="T11" fmla="*/ 0 h 1"/>
                <a:gd name="T12" fmla="*/ 0 w 4"/>
                <a:gd name="T13" fmla="*/ 0 h 1"/>
                <a:gd name="T14" fmla="*/ 2 w 4"/>
                <a:gd name="T15" fmla="*/ 0 h 1"/>
                <a:gd name="T16" fmla="*/ 2 w 4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1"/>
                <a:gd name="T29" fmla="*/ 4 w 4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1">
                  <a:moveTo>
                    <a:pt x="2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9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93" name="Freeform 541"/>
            <p:cNvSpPr>
              <a:spLocks/>
            </p:cNvSpPr>
            <p:nvPr/>
          </p:nvSpPr>
          <p:spPr bwMode="auto">
            <a:xfrm>
              <a:off x="2668" y="2914"/>
              <a:ext cx="4" cy="1"/>
            </a:xfrm>
            <a:custGeom>
              <a:avLst/>
              <a:gdLst>
                <a:gd name="T0" fmla="*/ 2 w 4"/>
                <a:gd name="T1" fmla="*/ 0 h 1"/>
                <a:gd name="T2" fmla="*/ 4 w 4"/>
                <a:gd name="T3" fmla="*/ 0 h 1"/>
                <a:gd name="T4" fmla="*/ 4 w 4"/>
                <a:gd name="T5" fmla="*/ 0 h 1"/>
                <a:gd name="T6" fmla="*/ 4 w 4"/>
                <a:gd name="T7" fmla="*/ 0 h 1"/>
                <a:gd name="T8" fmla="*/ 2 w 4"/>
                <a:gd name="T9" fmla="*/ 0 h 1"/>
                <a:gd name="T10" fmla="*/ 2 w 4"/>
                <a:gd name="T11" fmla="*/ 0 h 1"/>
                <a:gd name="T12" fmla="*/ 0 w 4"/>
                <a:gd name="T13" fmla="*/ 0 h 1"/>
                <a:gd name="T14" fmla="*/ 2 w 4"/>
                <a:gd name="T15" fmla="*/ 0 h 1"/>
                <a:gd name="T16" fmla="*/ 2 w 4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1"/>
                <a:gd name="T29" fmla="*/ 4 w 4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1">
                  <a:moveTo>
                    <a:pt x="2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94" name="Freeform 542"/>
            <p:cNvSpPr>
              <a:spLocks/>
            </p:cNvSpPr>
            <p:nvPr/>
          </p:nvSpPr>
          <p:spPr bwMode="auto">
            <a:xfrm>
              <a:off x="2682" y="2914"/>
              <a:ext cx="4" cy="1"/>
            </a:xfrm>
            <a:custGeom>
              <a:avLst/>
              <a:gdLst>
                <a:gd name="T0" fmla="*/ 2 w 4"/>
                <a:gd name="T1" fmla="*/ 0 h 1"/>
                <a:gd name="T2" fmla="*/ 0 w 4"/>
                <a:gd name="T3" fmla="*/ 0 h 1"/>
                <a:gd name="T4" fmla="*/ 0 w 4"/>
                <a:gd name="T5" fmla="*/ 0 h 1"/>
                <a:gd name="T6" fmla="*/ 0 w 4"/>
                <a:gd name="T7" fmla="*/ 0 h 1"/>
                <a:gd name="T8" fmla="*/ 2 w 4"/>
                <a:gd name="T9" fmla="*/ 0 h 1"/>
                <a:gd name="T10" fmla="*/ 2 w 4"/>
                <a:gd name="T11" fmla="*/ 0 h 1"/>
                <a:gd name="T12" fmla="*/ 4 w 4"/>
                <a:gd name="T13" fmla="*/ 0 h 1"/>
                <a:gd name="T14" fmla="*/ 2 w 4"/>
                <a:gd name="T15" fmla="*/ 0 h 1"/>
                <a:gd name="T16" fmla="*/ 2 w 4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1"/>
                <a:gd name="T29" fmla="*/ 4 w 4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9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95" name="Freeform 543"/>
            <p:cNvSpPr>
              <a:spLocks/>
            </p:cNvSpPr>
            <p:nvPr/>
          </p:nvSpPr>
          <p:spPr bwMode="auto">
            <a:xfrm>
              <a:off x="2682" y="2914"/>
              <a:ext cx="4" cy="1"/>
            </a:xfrm>
            <a:custGeom>
              <a:avLst/>
              <a:gdLst>
                <a:gd name="T0" fmla="*/ 2 w 4"/>
                <a:gd name="T1" fmla="*/ 0 h 1"/>
                <a:gd name="T2" fmla="*/ 0 w 4"/>
                <a:gd name="T3" fmla="*/ 0 h 1"/>
                <a:gd name="T4" fmla="*/ 0 w 4"/>
                <a:gd name="T5" fmla="*/ 0 h 1"/>
                <a:gd name="T6" fmla="*/ 0 w 4"/>
                <a:gd name="T7" fmla="*/ 0 h 1"/>
                <a:gd name="T8" fmla="*/ 2 w 4"/>
                <a:gd name="T9" fmla="*/ 0 h 1"/>
                <a:gd name="T10" fmla="*/ 2 w 4"/>
                <a:gd name="T11" fmla="*/ 0 h 1"/>
                <a:gd name="T12" fmla="*/ 4 w 4"/>
                <a:gd name="T13" fmla="*/ 0 h 1"/>
                <a:gd name="T14" fmla="*/ 2 w 4"/>
                <a:gd name="T15" fmla="*/ 0 h 1"/>
                <a:gd name="T16" fmla="*/ 2 w 4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1"/>
                <a:gd name="T29" fmla="*/ 4 w 4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96" name="Freeform 544"/>
            <p:cNvSpPr>
              <a:spLocks/>
            </p:cNvSpPr>
            <p:nvPr/>
          </p:nvSpPr>
          <p:spPr bwMode="auto">
            <a:xfrm>
              <a:off x="2676" y="2914"/>
              <a:ext cx="2" cy="1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0 h 1"/>
                <a:gd name="T6" fmla="*/ 2 w 2"/>
                <a:gd name="T7" fmla="*/ 0 h 1"/>
                <a:gd name="T8" fmla="*/ 2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0 w 2"/>
                <a:gd name="T15" fmla="*/ 0 h 1"/>
                <a:gd name="T16" fmla="*/ 2 w 2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1"/>
                <a:gd name="T29" fmla="*/ 2 w 2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97" name="Freeform 545"/>
            <p:cNvSpPr>
              <a:spLocks/>
            </p:cNvSpPr>
            <p:nvPr/>
          </p:nvSpPr>
          <p:spPr bwMode="auto">
            <a:xfrm>
              <a:off x="2676" y="2914"/>
              <a:ext cx="2" cy="1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0 h 1"/>
                <a:gd name="T6" fmla="*/ 2 w 2"/>
                <a:gd name="T7" fmla="*/ 0 h 1"/>
                <a:gd name="T8" fmla="*/ 2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0 w 2"/>
                <a:gd name="T15" fmla="*/ 0 h 1"/>
                <a:gd name="T16" fmla="*/ 2 w 2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1"/>
                <a:gd name="T29" fmla="*/ 2 w 2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98" name="Freeform 546"/>
            <p:cNvSpPr>
              <a:spLocks/>
            </p:cNvSpPr>
            <p:nvPr/>
          </p:nvSpPr>
          <p:spPr bwMode="auto">
            <a:xfrm>
              <a:off x="2665" y="2914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2 h 2"/>
                <a:gd name="T8" fmla="*/ 0 w 1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99" name="Freeform 547"/>
            <p:cNvSpPr>
              <a:spLocks/>
            </p:cNvSpPr>
            <p:nvPr/>
          </p:nvSpPr>
          <p:spPr bwMode="auto">
            <a:xfrm>
              <a:off x="2665" y="2914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2 h 2"/>
                <a:gd name="T8" fmla="*/ 0 w 1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00" name="Freeform 548"/>
            <p:cNvSpPr>
              <a:spLocks/>
            </p:cNvSpPr>
            <p:nvPr/>
          </p:nvSpPr>
          <p:spPr bwMode="auto">
            <a:xfrm>
              <a:off x="2688" y="2914"/>
              <a:ext cx="1" cy="2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2 h 2"/>
                <a:gd name="T4" fmla="*/ 1 w 1"/>
                <a:gd name="T5" fmla="*/ 2 h 2"/>
                <a:gd name="T6" fmla="*/ 0 w 1"/>
                <a:gd name="T7" fmla="*/ 2 h 2"/>
                <a:gd name="T8" fmla="*/ 1 w 1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1" y="0"/>
                  </a:moveTo>
                  <a:lnTo>
                    <a:pt x="1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01" name="Freeform 549"/>
            <p:cNvSpPr>
              <a:spLocks/>
            </p:cNvSpPr>
            <p:nvPr/>
          </p:nvSpPr>
          <p:spPr bwMode="auto">
            <a:xfrm>
              <a:off x="2688" y="2914"/>
              <a:ext cx="1" cy="2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2 h 2"/>
                <a:gd name="T4" fmla="*/ 1 w 1"/>
                <a:gd name="T5" fmla="*/ 2 h 2"/>
                <a:gd name="T6" fmla="*/ 0 w 1"/>
                <a:gd name="T7" fmla="*/ 2 h 2"/>
                <a:gd name="T8" fmla="*/ 1 w 1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1" y="0"/>
                  </a:moveTo>
                  <a:lnTo>
                    <a:pt x="1" y="2"/>
                  </a:lnTo>
                  <a:lnTo>
                    <a:pt x="0" y="2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02" name="Freeform 550"/>
            <p:cNvSpPr>
              <a:spLocks/>
            </p:cNvSpPr>
            <p:nvPr/>
          </p:nvSpPr>
          <p:spPr bwMode="auto">
            <a:xfrm>
              <a:off x="2791" y="3008"/>
              <a:ext cx="81" cy="96"/>
            </a:xfrm>
            <a:custGeom>
              <a:avLst/>
              <a:gdLst>
                <a:gd name="T0" fmla="*/ 0 w 81"/>
                <a:gd name="T1" fmla="*/ 0 h 96"/>
                <a:gd name="T2" fmla="*/ 81 w 81"/>
                <a:gd name="T3" fmla="*/ 0 h 96"/>
                <a:gd name="T4" fmla="*/ 81 w 81"/>
                <a:gd name="T5" fmla="*/ 66 h 96"/>
                <a:gd name="T6" fmla="*/ 81 w 81"/>
                <a:gd name="T7" fmla="*/ 71 h 96"/>
                <a:gd name="T8" fmla="*/ 79 w 81"/>
                <a:gd name="T9" fmla="*/ 77 h 96"/>
                <a:gd name="T10" fmla="*/ 75 w 81"/>
                <a:gd name="T11" fmla="*/ 81 h 96"/>
                <a:gd name="T12" fmla="*/ 69 w 81"/>
                <a:gd name="T13" fmla="*/ 85 h 96"/>
                <a:gd name="T14" fmla="*/ 56 w 81"/>
                <a:gd name="T15" fmla="*/ 92 h 96"/>
                <a:gd name="T16" fmla="*/ 44 w 81"/>
                <a:gd name="T17" fmla="*/ 96 h 96"/>
                <a:gd name="T18" fmla="*/ 29 w 81"/>
                <a:gd name="T19" fmla="*/ 91 h 96"/>
                <a:gd name="T20" fmla="*/ 17 w 81"/>
                <a:gd name="T21" fmla="*/ 85 h 96"/>
                <a:gd name="T22" fmla="*/ 8 w 81"/>
                <a:gd name="T23" fmla="*/ 75 h 96"/>
                <a:gd name="T24" fmla="*/ 0 w 81"/>
                <a:gd name="T25" fmla="*/ 66 h 96"/>
                <a:gd name="T26" fmla="*/ 0 w 81"/>
                <a:gd name="T27" fmla="*/ 0 h 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1"/>
                <a:gd name="T43" fmla="*/ 0 h 96"/>
                <a:gd name="T44" fmla="*/ 81 w 81"/>
                <a:gd name="T45" fmla="*/ 96 h 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1" h="96">
                  <a:moveTo>
                    <a:pt x="0" y="0"/>
                  </a:moveTo>
                  <a:lnTo>
                    <a:pt x="81" y="0"/>
                  </a:lnTo>
                  <a:lnTo>
                    <a:pt x="81" y="66"/>
                  </a:lnTo>
                  <a:lnTo>
                    <a:pt x="81" y="71"/>
                  </a:lnTo>
                  <a:lnTo>
                    <a:pt x="79" y="77"/>
                  </a:lnTo>
                  <a:lnTo>
                    <a:pt x="75" y="81"/>
                  </a:lnTo>
                  <a:lnTo>
                    <a:pt x="69" y="85"/>
                  </a:lnTo>
                  <a:lnTo>
                    <a:pt x="56" y="92"/>
                  </a:lnTo>
                  <a:lnTo>
                    <a:pt x="44" y="96"/>
                  </a:lnTo>
                  <a:lnTo>
                    <a:pt x="29" y="91"/>
                  </a:lnTo>
                  <a:lnTo>
                    <a:pt x="17" y="85"/>
                  </a:lnTo>
                  <a:lnTo>
                    <a:pt x="8" y="75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03" name="Freeform 551"/>
            <p:cNvSpPr>
              <a:spLocks/>
            </p:cNvSpPr>
            <p:nvPr/>
          </p:nvSpPr>
          <p:spPr bwMode="auto">
            <a:xfrm>
              <a:off x="2791" y="3008"/>
              <a:ext cx="81" cy="96"/>
            </a:xfrm>
            <a:custGeom>
              <a:avLst/>
              <a:gdLst>
                <a:gd name="T0" fmla="*/ 0 w 81"/>
                <a:gd name="T1" fmla="*/ 0 h 96"/>
                <a:gd name="T2" fmla="*/ 81 w 81"/>
                <a:gd name="T3" fmla="*/ 0 h 96"/>
                <a:gd name="T4" fmla="*/ 81 w 81"/>
                <a:gd name="T5" fmla="*/ 66 h 96"/>
                <a:gd name="T6" fmla="*/ 81 w 81"/>
                <a:gd name="T7" fmla="*/ 71 h 96"/>
                <a:gd name="T8" fmla="*/ 79 w 81"/>
                <a:gd name="T9" fmla="*/ 77 h 96"/>
                <a:gd name="T10" fmla="*/ 75 w 81"/>
                <a:gd name="T11" fmla="*/ 81 h 96"/>
                <a:gd name="T12" fmla="*/ 69 w 81"/>
                <a:gd name="T13" fmla="*/ 85 h 96"/>
                <a:gd name="T14" fmla="*/ 56 w 81"/>
                <a:gd name="T15" fmla="*/ 92 h 96"/>
                <a:gd name="T16" fmla="*/ 44 w 81"/>
                <a:gd name="T17" fmla="*/ 96 h 96"/>
                <a:gd name="T18" fmla="*/ 29 w 81"/>
                <a:gd name="T19" fmla="*/ 91 h 96"/>
                <a:gd name="T20" fmla="*/ 17 w 81"/>
                <a:gd name="T21" fmla="*/ 85 h 96"/>
                <a:gd name="T22" fmla="*/ 8 w 81"/>
                <a:gd name="T23" fmla="*/ 75 h 96"/>
                <a:gd name="T24" fmla="*/ 0 w 81"/>
                <a:gd name="T25" fmla="*/ 66 h 96"/>
                <a:gd name="T26" fmla="*/ 0 w 81"/>
                <a:gd name="T27" fmla="*/ 0 h 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1"/>
                <a:gd name="T43" fmla="*/ 0 h 96"/>
                <a:gd name="T44" fmla="*/ 81 w 81"/>
                <a:gd name="T45" fmla="*/ 96 h 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1" h="96">
                  <a:moveTo>
                    <a:pt x="0" y="0"/>
                  </a:moveTo>
                  <a:lnTo>
                    <a:pt x="81" y="0"/>
                  </a:lnTo>
                  <a:lnTo>
                    <a:pt x="81" y="66"/>
                  </a:lnTo>
                  <a:lnTo>
                    <a:pt x="81" y="71"/>
                  </a:lnTo>
                  <a:lnTo>
                    <a:pt x="79" y="77"/>
                  </a:lnTo>
                  <a:lnTo>
                    <a:pt x="75" y="81"/>
                  </a:lnTo>
                  <a:lnTo>
                    <a:pt x="69" y="85"/>
                  </a:lnTo>
                  <a:lnTo>
                    <a:pt x="56" y="92"/>
                  </a:lnTo>
                  <a:lnTo>
                    <a:pt x="44" y="96"/>
                  </a:lnTo>
                  <a:lnTo>
                    <a:pt x="29" y="91"/>
                  </a:lnTo>
                  <a:lnTo>
                    <a:pt x="17" y="85"/>
                  </a:lnTo>
                  <a:lnTo>
                    <a:pt x="8" y="75"/>
                  </a:lnTo>
                  <a:lnTo>
                    <a:pt x="0" y="6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04" name="Freeform 552"/>
            <p:cNvSpPr>
              <a:spLocks noEditPoints="1"/>
            </p:cNvSpPr>
            <p:nvPr/>
          </p:nvSpPr>
          <p:spPr bwMode="auto">
            <a:xfrm>
              <a:off x="2797" y="3010"/>
              <a:ext cx="69" cy="81"/>
            </a:xfrm>
            <a:custGeom>
              <a:avLst/>
              <a:gdLst>
                <a:gd name="T0" fmla="*/ 38 w 69"/>
                <a:gd name="T1" fmla="*/ 12 h 81"/>
                <a:gd name="T2" fmla="*/ 33 w 69"/>
                <a:gd name="T3" fmla="*/ 23 h 81"/>
                <a:gd name="T4" fmla="*/ 33 w 69"/>
                <a:gd name="T5" fmla="*/ 10 h 81"/>
                <a:gd name="T6" fmla="*/ 56 w 69"/>
                <a:gd name="T7" fmla="*/ 8 h 81"/>
                <a:gd name="T8" fmla="*/ 46 w 69"/>
                <a:gd name="T9" fmla="*/ 2 h 81"/>
                <a:gd name="T10" fmla="*/ 59 w 69"/>
                <a:gd name="T11" fmla="*/ 2 h 81"/>
                <a:gd name="T12" fmla="*/ 23 w 69"/>
                <a:gd name="T13" fmla="*/ 10 h 81"/>
                <a:gd name="T14" fmla="*/ 13 w 69"/>
                <a:gd name="T15" fmla="*/ 2 h 81"/>
                <a:gd name="T16" fmla="*/ 27 w 69"/>
                <a:gd name="T17" fmla="*/ 2 h 81"/>
                <a:gd name="T18" fmla="*/ 8 w 69"/>
                <a:gd name="T19" fmla="*/ 18 h 81"/>
                <a:gd name="T20" fmla="*/ 2 w 69"/>
                <a:gd name="T21" fmla="*/ 27 h 81"/>
                <a:gd name="T22" fmla="*/ 2 w 69"/>
                <a:gd name="T23" fmla="*/ 14 h 81"/>
                <a:gd name="T24" fmla="*/ 21 w 69"/>
                <a:gd name="T25" fmla="*/ 14 h 81"/>
                <a:gd name="T26" fmla="*/ 25 w 69"/>
                <a:gd name="T27" fmla="*/ 25 h 81"/>
                <a:gd name="T28" fmla="*/ 15 w 69"/>
                <a:gd name="T29" fmla="*/ 18 h 81"/>
                <a:gd name="T30" fmla="*/ 50 w 69"/>
                <a:gd name="T31" fmla="*/ 14 h 81"/>
                <a:gd name="T32" fmla="*/ 48 w 69"/>
                <a:gd name="T33" fmla="*/ 23 h 81"/>
                <a:gd name="T34" fmla="*/ 58 w 69"/>
                <a:gd name="T35" fmla="*/ 16 h 81"/>
                <a:gd name="T36" fmla="*/ 69 w 69"/>
                <a:gd name="T37" fmla="*/ 18 h 81"/>
                <a:gd name="T38" fmla="*/ 63 w 69"/>
                <a:gd name="T39" fmla="*/ 27 h 81"/>
                <a:gd name="T40" fmla="*/ 63 w 69"/>
                <a:gd name="T41" fmla="*/ 14 h 81"/>
                <a:gd name="T42" fmla="*/ 56 w 69"/>
                <a:gd name="T43" fmla="*/ 37 h 81"/>
                <a:gd name="T44" fmla="*/ 46 w 69"/>
                <a:gd name="T45" fmla="*/ 29 h 81"/>
                <a:gd name="T46" fmla="*/ 59 w 69"/>
                <a:gd name="T47" fmla="*/ 31 h 81"/>
                <a:gd name="T48" fmla="*/ 23 w 69"/>
                <a:gd name="T49" fmla="*/ 37 h 81"/>
                <a:gd name="T50" fmla="*/ 13 w 69"/>
                <a:gd name="T51" fmla="*/ 29 h 81"/>
                <a:gd name="T52" fmla="*/ 27 w 69"/>
                <a:gd name="T53" fmla="*/ 29 h 81"/>
                <a:gd name="T54" fmla="*/ 10 w 69"/>
                <a:gd name="T55" fmla="*/ 41 h 81"/>
                <a:gd name="T56" fmla="*/ 2 w 69"/>
                <a:gd name="T57" fmla="*/ 50 h 81"/>
                <a:gd name="T58" fmla="*/ 2 w 69"/>
                <a:gd name="T59" fmla="*/ 37 h 81"/>
                <a:gd name="T60" fmla="*/ 21 w 69"/>
                <a:gd name="T61" fmla="*/ 39 h 81"/>
                <a:gd name="T62" fmla="*/ 17 w 69"/>
                <a:gd name="T63" fmla="*/ 50 h 81"/>
                <a:gd name="T64" fmla="*/ 27 w 69"/>
                <a:gd name="T65" fmla="*/ 41 h 81"/>
                <a:gd name="T66" fmla="*/ 50 w 69"/>
                <a:gd name="T67" fmla="*/ 39 h 81"/>
                <a:gd name="T68" fmla="*/ 54 w 69"/>
                <a:gd name="T69" fmla="*/ 50 h 81"/>
                <a:gd name="T70" fmla="*/ 44 w 69"/>
                <a:gd name="T71" fmla="*/ 42 h 81"/>
                <a:gd name="T72" fmla="*/ 69 w 69"/>
                <a:gd name="T73" fmla="*/ 39 h 81"/>
                <a:gd name="T74" fmla="*/ 63 w 69"/>
                <a:gd name="T75" fmla="*/ 50 h 81"/>
                <a:gd name="T76" fmla="*/ 63 w 69"/>
                <a:gd name="T77" fmla="*/ 37 h 81"/>
                <a:gd name="T78" fmla="*/ 38 w 69"/>
                <a:gd name="T79" fmla="*/ 54 h 81"/>
                <a:gd name="T80" fmla="*/ 33 w 69"/>
                <a:gd name="T81" fmla="*/ 64 h 81"/>
                <a:gd name="T82" fmla="*/ 33 w 69"/>
                <a:gd name="T83" fmla="*/ 50 h 81"/>
                <a:gd name="T84" fmla="*/ 56 w 69"/>
                <a:gd name="T85" fmla="*/ 67 h 81"/>
                <a:gd name="T86" fmla="*/ 50 w 69"/>
                <a:gd name="T87" fmla="*/ 79 h 81"/>
                <a:gd name="T88" fmla="*/ 59 w 69"/>
                <a:gd name="T89" fmla="*/ 71 h 81"/>
                <a:gd name="T90" fmla="*/ 17 w 69"/>
                <a:gd name="T91" fmla="*/ 69 h 81"/>
                <a:gd name="T92" fmla="*/ 23 w 69"/>
                <a:gd name="T93" fmla="*/ 79 h 81"/>
                <a:gd name="T94" fmla="*/ 13 w 69"/>
                <a:gd name="T95" fmla="*/ 75 h 8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81"/>
                <a:gd name="T146" fmla="*/ 69 w 69"/>
                <a:gd name="T147" fmla="*/ 81 h 8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81">
                  <a:moveTo>
                    <a:pt x="33" y="10"/>
                  </a:moveTo>
                  <a:lnTo>
                    <a:pt x="36" y="10"/>
                  </a:lnTo>
                  <a:lnTo>
                    <a:pt x="38" y="12"/>
                  </a:lnTo>
                  <a:lnTo>
                    <a:pt x="38" y="19"/>
                  </a:lnTo>
                  <a:lnTo>
                    <a:pt x="36" y="23"/>
                  </a:lnTo>
                  <a:lnTo>
                    <a:pt x="33" y="23"/>
                  </a:lnTo>
                  <a:lnTo>
                    <a:pt x="31" y="19"/>
                  </a:lnTo>
                  <a:lnTo>
                    <a:pt x="31" y="14"/>
                  </a:lnTo>
                  <a:lnTo>
                    <a:pt x="33" y="10"/>
                  </a:lnTo>
                  <a:close/>
                  <a:moveTo>
                    <a:pt x="59" y="2"/>
                  </a:moveTo>
                  <a:lnTo>
                    <a:pt x="59" y="6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6" y="2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59" y="2"/>
                  </a:lnTo>
                  <a:close/>
                  <a:moveTo>
                    <a:pt x="27" y="2"/>
                  </a:moveTo>
                  <a:lnTo>
                    <a:pt x="27" y="6"/>
                  </a:lnTo>
                  <a:lnTo>
                    <a:pt x="23" y="10"/>
                  </a:lnTo>
                  <a:lnTo>
                    <a:pt x="15" y="10"/>
                  </a:lnTo>
                  <a:lnTo>
                    <a:pt x="13" y="8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27" y="2"/>
                  </a:lnTo>
                  <a:close/>
                  <a:moveTo>
                    <a:pt x="2" y="14"/>
                  </a:moveTo>
                  <a:lnTo>
                    <a:pt x="6" y="14"/>
                  </a:lnTo>
                  <a:lnTo>
                    <a:pt x="8" y="18"/>
                  </a:lnTo>
                  <a:lnTo>
                    <a:pt x="8" y="25"/>
                  </a:lnTo>
                  <a:lnTo>
                    <a:pt x="6" y="27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2" y="14"/>
                  </a:lnTo>
                  <a:close/>
                  <a:moveTo>
                    <a:pt x="15" y="18"/>
                  </a:moveTo>
                  <a:lnTo>
                    <a:pt x="17" y="14"/>
                  </a:lnTo>
                  <a:lnTo>
                    <a:pt x="21" y="14"/>
                  </a:lnTo>
                  <a:lnTo>
                    <a:pt x="27" y="18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21" y="25"/>
                  </a:lnTo>
                  <a:lnTo>
                    <a:pt x="15" y="19"/>
                  </a:lnTo>
                  <a:lnTo>
                    <a:pt x="15" y="18"/>
                  </a:lnTo>
                  <a:close/>
                  <a:moveTo>
                    <a:pt x="58" y="16"/>
                  </a:moveTo>
                  <a:lnTo>
                    <a:pt x="54" y="14"/>
                  </a:lnTo>
                  <a:lnTo>
                    <a:pt x="50" y="14"/>
                  </a:lnTo>
                  <a:lnTo>
                    <a:pt x="46" y="18"/>
                  </a:lnTo>
                  <a:lnTo>
                    <a:pt x="44" y="21"/>
                  </a:lnTo>
                  <a:lnTo>
                    <a:pt x="48" y="23"/>
                  </a:lnTo>
                  <a:lnTo>
                    <a:pt x="50" y="23"/>
                  </a:lnTo>
                  <a:lnTo>
                    <a:pt x="56" y="19"/>
                  </a:lnTo>
                  <a:lnTo>
                    <a:pt x="58" y="16"/>
                  </a:lnTo>
                  <a:close/>
                  <a:moveTo>
                    <a:pt x="63" y="14"/>
                  </a:moveTo>
                  <a:lnTo>
                    <a:pt x="67" y="14"/>
                  </a:lnTo>
                  <a:lnTo>
                    <a:pt x="69" y="18"/>
                  </a:lnTo>
                  <a:lnTo>
                    <a:pt x="69" y="25"/>
                  </a:lnTo>
                  <a:lnTo>
                    <a:pt x="67" y="27"/>
                  </a:lnTo>
                  <a:lnTo>
                    <a:pt x="63" y="27"/>
                  </a:lnTo>
                  <a:lnTo>
                    <a:pt x="59" y="25"/>
                  </a:lnTo>
                  <a:lnTo>
                    <a:pt x="59" y="18"/>
                  </a:lnTo>
                  <a:lnTo>
                    <a:pt x="63" y="14"/>
                  </a:lnTo>
                  <a:close/>
                  <a:moveTo>
                    <a:pt x="59" y="31"/>
                  </a:moveTo>
                  <a:lnTo>
                    <a:pt x="59" y="35"/>
                  </a:lnTo>
                  <a:lnTo>
                    <a:pt x="56" y="37"/>
                  </a:lnTo>
                  <a:lnTo>
                    <a:pt x="48" y="37"/>
                  </a:lnTo>
                  <a:lnTo>
                    <a:pt x="46" y="35"/>
                  </a:lnTo>
                  <a:lnTo>
                    <a:pt x="46" y="29"/>
                  </a:lnTo>
                  <a:lnTo>
                    <a:pt x="48" y="27"/>
                  </a:lnTo>
                  <a:lnTo>
                    <a:pt x="56" y="27"/>
                  </a:lnTo>
                  <a:lnTo>
                    <a:pt x="59" y="31"/>
                  </a:lnTo>
                  <a:close/>
                  <a:moveTo>
                    <a:pt x="27" y="29"/>
                  </a:moveTo>
                  <a:lnTo>
                    <a:pt x="27" y="33"/>
                  </a:lnTo>
                  <a:lnTo>
                    <a:pt x="23" y="37"/>
                  </a:lnTo>
                  <a:lnTo>
                    <a:pt x="15" y="37"/>
                  </a:lnTo>
                  <a:lnTo>
                    <a:pt x="13" y="35"/>
                  </a:lnTo>
                  <a:lnTo>
                    <a:pt x="13" y="29"/>
                  </a:lnTo>
                  <a:lnTo>
                    <a:pt x="15" y="27"/>
                  </a:lnTo>
                  <a:lnTo>
                    <a:pt x="23" y="27"/>
                  </a:lnTo>
                  <a:lnTo>
                    <a:pt x="27" y="29"/>
                  </a:lnTo>
                  <a:close/>
                  <a:moveTo>
                    <a:pt x="2" y="37"/>
                  </a:moveTo>
                  <a:lnTo>
                    <a:pt x="6" y="37"/>
                  </a:lnTo>
                  <a:lnTo>
                    <a:pt x="10" y="41"/>
                  </a:lnTo>
                  <a:lnTo>
                    <a:pt x="10" y="48"/>
                  </a:lnTo>
                  <a:lnTo>
                    <a:pt x="6" y="50"/>
                  </a:lnTo>
                  <a:lnTo>
                    <a:pt x="2" y="50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2" y="37"/>
                  </a:lnTo>
                  <a:close/>
                  <a:moveTo>
                    <a:pt x="27" y="41"/>
                  </a:moveTo>
                  <a:lnTo>
                    <a:pt x="23" y="39"/>
                  </a:lnTo>
                  <a:lnTo>
                    <a:pt x="21" y="39"/>
                  </a:lnTo>
                  <a:lnTo>
                    <a:pt x="15" y="42"/>
                  </a:lnTo>
                  <a:lnTo>
                    <a:pt x="13" y="46"/>
                  </a:lnTo>
                  <a:lnTo>
                    <a:pt x="17" y="50"/>
                  </a:lnTo>
                  <a:lnTo>
                    <a:pt x="21" y="50"/>
                  </a:lnTo>
                  <a:lnTo>
                    <a:pt x="27" y="44"/>
                  </a:lnTo>
                  <a:lnTo>
                    <a:pt x="27" y="41"/>
                  </a:lnTo>
                  <a:close/>
                  <a:moveTo>
                    <a:pt x="44" y="42"/>
                  </a:moveTo>
                  <a:lnTo>
                    <a:pt x="48" y="39"/>
                  </a:lnTo>
                  <a:lnTo>
                    <a:pt x="50" y="39"/>
                  </a:lnTo>
                  <a:lnTo>
                    <a:pt x="58" y="44"/>
                  </a:lnTo>
                  <a:lnTo>
                    <a:pt x="58" y="46"/>
                  </a:lnTo>
                  <a:lnTo>
                    <a:pt x="54" y="50"/>
                  </a:lnTo>
                  <a:lnTo>
                    <a:pt x="50" y="50"/>
                  </a:lnTo>
                  <a:lnTo>
                    <a:pt x="46" y="46"/>
                  </a:lnTo>
                  <a:lnTo>
                    <a:pt x="44" y="42"/>
                  </a:lnTo>
                  <a:close/>
                  <a:moveTo>
                    <a:pt x="63" y="37"/>
                  </a:moveTo>
                  <a:lnTo>
                    <a:pt x="67" y="37"/>
                  </a:lnTo>
                  <a:lnTo>
                    <a:pt x="69" y="39"/>
                  </a:lnTo>
                  <a:lnTo>
                    <a:pt x="69" y="46"/>
                  </a:lnTo>
                  <a:lnTo>
                    <a:pt x="67" y="50"/>
                  </a:lnTo>
                  <a:lnTo>
                    <a:pt x="63" y="50"/>
                  </a:lnTo>
                  <a:lnTo>
                    <a:pt x="61" y="46"/>
                  </a:lnTo>
                  <a:lnTo>
                    <a:pt x="61" y="39"/>
                  </a:lnTo>
                  <a:lnTo>
                    <a:pt x="63" y="37"/>
                  </a:lnTo>
                  <a:close/>
                  <a:moveTo>
                    <a:pt x="33" y="50"/>
                  </a:moveTo>
                  <a:lnTo>
                    <a:pt x="36" y="50"/>
                  </a:lnTo>
                  <a:lnTo>
                    <a:pt x="38" y="54"/>
                  </a:lnTo>
                  <a:lnTo>
                    <a:pt x="38" y="62"/>
                  </a:lnTo>
                  <a:lnTo>
                    <a:pt x="36" y="64"/>
                  </a:lnTo>
                  <a:lnTo>
                    <a:pt x="33" y="64"/>
                  </a:lnTo>
                  <a:lnTo>
                    <a:pt x="31" y="62"/>
                  </a:lnTo>
                  <a:lnTo>
                    <a:pt x="31" y="54"/>
                  </a:lnTo>
                  <a:lnTo>
                    <a:pt x="33" y="50"/>
                  </a:lnTo>
                  <a:close/>
                  <a:moveTo>
                    <a:pt x="59" y="71"/>
                  </a:moveTo>
                  <a:lnTo>
                    <a:pt x="58" y="69"/>
                  </a:lnTo>
                  <a:lnTo>
                    <a:pt x="56" y="67"/>
                  </a:lnTo>
                  <a:lnTo>
                    <a:pt x="48" y="71"/>
                  </a:lnTo>
                  <a:lnTo>
                    <a:pt x="48" y="73"/>
                  </a:lnTo>
                  <a:lnTo>
                    <a:pt x="50" y="79"/>
                  </a:lnTo>
                  <a:lnTo>
                    <a:pt x="52" y="79"/>
                  </a:lnTo>
                  <a:lnTo>
                    <a:pt x="59" y="75"/>
                  </a:lnTo>
                  <a:lnTo>
                    <a:pt x="59" y="71"/>
                  </a:lnTo>
                  <a:close/>
                  <a:moveTo>
                    <a:pt x="13" y="75"/>
                  </a:moveTo>
                  <a:lnTo>
                    <a:pt x="13" y="71"/>
                  </a:lnTo>
                  <a:lnTo>
                    <a:pt x="17" y="69"/>
                  </a:lnTo>
                  <a:lnTo>
                    <a:pt x="25" y="73"/>
                  </a:lnTo>
                  <a:lnTo>
                    <a:pt x="25" y="75"/>
                  </a:lnTo>
                  <a:lnTo>
                    <a:pt x="23" y="79"/>
                  </a:lnTo>
                  <a:lnTo>
                    <a:pt x="21" y="81"/>
                  </a:lnTo>
                  <a:lnTo>
                    <a:pt x="13" y="77"/>
                  </a:lnTo>
                  <a:lnTo>
                    <a:pt x="13" y="75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05" name="Freeform 553"/>
            <p:cNvSpPr>
              <a:spLocks/>
            </p:cNvSpPr>
            <p:nvPr/>
          </p:nvSpPr>
          <p:spPr bwMode="auto">
            <a:xfrm>
              <a:off x="2828" y="3020"/>
              <a:ext cx="7" cy="13"/>
            </a:xfrm>
            <a:custGeom>
              <a:avLst/>
              <a:gdLst>
                <a:gd name="T0" fmla="*/ 2 w 7"/>
                <a:gd name="T1" fmla="*/ 0 h 13"/>
                <a:gd name="T2" fmla="*/ 5 w 7"/>
                <a:gd name="T3" fmla="*/ 0 h 13"/>
                <a:gd name="T4" fmla="*/ 7 w 7"/>
                <a:gd name="T5" fmla="*/ 2 h 13"/>
                <a:gd name="T6" fmla="*/ 7 w 7"/>
                <a:gd name="T7" fmla="*/ 9 h 13"/>
                <a:gd name="T8" fmla="*/ 5 w 7"/>
                <a:gd name="T9" fmla="*/ 13 h 13"/>
                <a:gd name="T10" fmla="*/ 2 w 7"/>
                <a:gd name="T11" fmla="*/ 13 h 13"/>
                <a:gd name="T12" fmla="*/ 0 w 7"/>
                <a:gd name="T13" fmla="*/ 9 h 13"/>
                <a:gd name="T14" fmla="*/ 0 w 7"/>
                <a:gd name="T15" fmla="*/ 4 h 13"/>
                <a:gd name="T16" fmla="*/ 2 w 7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3"/>
                <a:gd name="T29" fmla="*/ 7 w 7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3">
                  <a:moveTo>
                    <a:pt x="2" y="0"/>
                  </a:moveTo>
                  <a:lnTo>
                    <a:pt x="5" y="0"/>
                  </a:lnTo>
                  <a:lnTo>
                    <a:pt x="7" y="2"/>
                  </a:lnTo>
                  <a:lnTo>
                    <a:pt x="7" y="9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06" name="Freeform 554"/>
            <p:cNvSpPr>
              <a:spLocks/>
            </p:cNvSpPr>
            <p:nvPr/>
          </p:nvSpPr>
          <p:spPr bwMode="auto">
            <a:xfrm>
              <a:off x="2843" y="3010"/>
              <a:ext cx="13" cy="8"/>
            </a:xfrm>
            <a:custGeom>
              <a:avLst/>
              <a:gdLst>
                <a:gd name="T0" fmla="*/ 13 w 13"/>
                <a:gd name="T1" fmla="*/ 2 h 8"/>
                <a:gd name="T2" fmla="*/ 13 w 13"/>
                <a:gd name="T3" fmla="*/ 6 h 8"/>
                <a:gd name="T4" fmla="*/ 10 w 13"/>
                <a:gd name="T5" fmla="*/ 8 h 8"/>
                <a:gd name="T6" fmla="*/ 2 w 13"/>
                <a:gd name="T7" fmla="*/ 8 h 8"/>
                <a:gd name="T8" fmla="*/ 0 w 13"/>
                <a:gd name="T9" fmla="*/ 6 h 8"/>
                <a:gd name="T10" fmla="*/ 0 w 13"/>
                <a:gd name="T11" fmla="*/ 2 h 8"/>
                <a:gd name="T12" fmla="*/ 2 w 13"/>
                <a:gd name="T13" fmla="*/ 0 h 8"/>
                <a:gd name="T14" fmla="*/ 10 w 13"/>
                <a:gd name="T15" fmla="*/ 0 h 8"/>
                <a:gd name="T16" fmla="*/ 13 w 13"/>
                <a:gd name="T17" fmla="*/ 2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8"/>
                <a:gd name="T29" fmla="*/ 13 w 13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8">
                  <a:moveTo>
                    <a:pt x="13" y="2"/>
                  </a:moveTo>
                  <a:lnTo>
                    <a:pt x="13" y="6"/>
                  </a:lnTo>
                  <a:lnTo>
                    <a:pt x="10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10" y="0"/>
                  </a:lnTo>
                  <a:lnTo>
                    <a:pt x="13" y="2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07" name="Freeform 555"/>
            <p:cNvSpPr>
              <a:spLocks/>
            </p:cNvSpPr>
            <p:nvPr/>
          </p:nvSpPr>
          <p:spPr bwMode="auto">
            <a:xfrm>
              <a:off x="2810" y="3010"/>
              <a:ext cx="14" cy="10"/>
            </a:xfrm>
            <a:custGeom>
              <a:avLst/>
              <a:gdLst>
                <a:gd name="T0" fmla="*/ 14 w 14"/>
                <a:gd name="T1" fmla="*/ 2 h 10"/>
                <a:gd name="T2" fmla="*/ 14 w 14"/>
                <a:gd name="T3" fmla="*/ 6 h 10"/>
                <a:gd name="T4" fmla="*/ 10 w 14"/>
                <a:gd name="T5" fmla="*/ 10 h 10"/>
                <a:gd name="T6" fmla="*/ 2 w 14"/>
                <a:gd name="T7" fmla="*/ 10 h 10"/>
                <a:gd name="T8" fmla="*/ 0 w 14"/>
                <a:gd name="T9" fmla="*/ 8 h 10"/>
                <a:gd name="T10" fmla="*/ 0 w 14"/>
                <a:gd name="T11" fmla="*/ 2 h 10"/>
                <a:gd name="T12" fmla="*/ 2 w 14"/>
                <a:gd name="T13" fmla="*/ 0 h 10"/>
                <a:gd name="T14" fmla="*/ 10 w 14"/>
                <a:gd name="T15" fmla="*/ 0 h 10"/>
                <a:gd name="T16" fmla="*/ 14 w 14"/>
                <a:gd name="T17" fmla="*/ 2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10"/>
                <a:gd name="T29" fmla="*/ 14 w 14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10">
                  <a:moveTo>
                    <a:pt x="14" y="2"/>
                  </a:moveTo>
                  <a:lnTo>
                    <a:pt x="14" y="6"/>
                  </a:lnTo>
                  <a:lnTo>
                    <a:pt x="10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2"/>
                  </a:lnTo>
                  <a:lnTo>
                    <a:pt x="2" y="0"/>
                  </a:lnTo>
                  <a:lnTo>
                    <a:pt x="10" y="0"/>
                  </a:lnTo>
                  <a:lnTo>
                    <a:pt x="14" y="2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08" name="Freeform 556"/>
            <p:cNvSpPr>
              <a:spLocks/>
            </p:cNvSpPr>
            <p:nvPr/>
          </p:nvSpPr>
          <p:spPr bwMode="auto">
            <a:xfrm>
              <a:off x="2797" y="3024"/>
              <a:ext cx="8" cy="13"/>
            </a:xfrm>
            <a:custGeom>
              <a:avLst/>
              <a:gdLst>
                <a:gd name="T0" fmla="*/ 2 w 8"/>
                <a:gd name="T1" fmla="*/ 0 h 13"/>
                <a:gd name="T2" fmla="*/ 6 w 8"/>
                <a:gd name="T3" fmla="*/ 0 h 13"/>
                <a:gd name="T4" fmla="*/ 8 w 8"/>
                <a:gd name="T5" fmla="*/ 4 h 13"/>
                <a:gd name="T6" fmla="*/ 8 w 8"/>
                <a:gd name="T7" fmla="*/ 11 h 13"/>
                <a:gd name="T8" fmla="*/ 6 w 8"/>
                <a:gd name="T9" fmla="*/ 13 h 13"/>
                <a:gd name="T10" fmla="*/ 2 w 8"/>
                <a:gd name="T11" fmla="*/ 13 h 13"/>
                <a:gd name="T12" fmla="*/ 0 w 8"/>
                <a:gd name="T13" fmla="*/ 11 h 13"/>
                <a:gd name="T14" fmla="*/ 0 w 8"/>
                <a:gd name="T15" fmla="*/ 4 h 13"/>
                <a:gd name="T16" fmla="*/ 2 w 8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13"/>
                <a:gd name="T29" fmla="*/ 8 w 8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13">
                  <a:moveTo>
                    <a:pt x="2" y="0"/>
                  </a:moveTo>
                  <a:lnTo>
                    <a:pt x="6" y="0"/>
                  </a:lnTo>
                  <a:lnTo>
                    <a:pt x="8" y="4"/>
                  </a:lnTo>
                  <a:lnTo>
                    <a:pt x="8" y="11"/>
                  </a:lnTo>
                  <a:lnTo>
                    <a:pt x="6" y="13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09" name="Freeform 557"/>
            <p:cNvSpPr>
              <a:spLocks/>
            </p:cNvSpPr>
            <p:nvPr/>
          </p:nvSpPr>
          <p:spPr bwMode="auto">
            <a:xfrm>
              <a:off x="2812" y="3024"/>
              <a:ext cx="12" cy="11"/>
            </a:xfrm>
            <a:custGeom>
              <a:avLst/>
              <a:gdLst>
                <a:gd name="T0" fmla="*/ 0 w 12"/>
                <a:gd name="T1" fmla="*/ 4 h 11"/>
                <a:gd name="T2" fmla="*/ 2 w 12"/>
                <a:gd name="T3" fmla="*/ 0 h 11"/>
                <a:gd name="T4" fmla="*/ 6 w 12"/>
                <a:gd name="T5" fmla="*/ 0 h 11"/>
                <a:gd name="T6" fmla="*/ 12 w 12"/>
                <a:gd name="T7" fmla="*/ 4 h 11"/>
                <a:gd name="T8" fmla="*/ 12 w 12"/>
                <a:gd name="T9" fmla="*/ 7 h 11"/>
                <a:gd name="T10" fmla="*/ 10 w 12"/>
                <a:gd name="T11" fmla="*/ 11 h 11"/>
                <a:gd name="T12" fmla="*/ 6 w 12"/>
                <a:gd name="T13" fmla="*/ 11 h 11"/>
                <a:gd name="T14" fmla="*/ 0 w 12"/>
                <a:gd name="T15" fmla="*/ 5 h 11"/>
                <a:gd name="T16" fmla="*/ 0 w 12"/>
                <a:gd name="T17" fmla="*/ 4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11"/>
                <a:gd name="T29" fmla="*/ 12 w 12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11">
                  <a:moveTo>
                    <a:pt x="0" y="4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12" y="4"/>
                  </a:lnTo>
                  <a:lnTo>
                    <a:pt x="12" y="7"/>
                  </a:lnTo>
                  <a:lnTo>
                    <a:pt x="10" y="11"/>
                  </a:lnTo>
                  <a:lnTo>
                    <a:pt x="6" y="11"/>
                  </a:lnTo>
                  <a:lnTo>
                    <a:pt x="0" y="5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10" name="Freeform 558"/>
            <p:cNvSpPr>
              <a:spLocks/>
            </p:cNvSpPr>
            <p:nvPr/>
          </p:nvSpPr>
          <p:spPr bwMode="auto">
            <a:xfrm>
              <a:off x="2841" y="3024"/>
              <a:ext cx="14" cy="9"/>
            </a:xfrm>
            <a:custGeom>
              <a:avLst/>
              <a:gdLst>
                <a:gd name="T0" fmla="*/ 14 w 14"/>
                <a:gd name="T1" fmla="*/ 2 h 9"/>
                <a:gd name="T2" fmla="*/ 10 w 14"/>
                <a:gd name="T3" fmla="*/ 0 h 9"/>
                <a:gd name="T4" fmla="*/ 6 w 14"/>
                <a:gd name="T5" fmla="*/ 0 h 9"/>
                <a:gd name="T6" fmla="*/ 2 w 14"/>
                <a:gd name="T7" fmla="*/ 4 h 9"/>
                <a:gd name="T8" fmla="*/ 0 w 14"/>
                <a:gd name="T9" fmla="*/ 7 h 9"/>
                <a:gd name="T10" fmla="*/ 4 w 14"/>
                <a:gd name="T11" fmla="*/ 9 h 9"/>
                <a:gd name="T12" fmla="*/ 6 w 14"/>
                <a:gd name="T13" fmla="*/ 9 h 9"/>
                <a:gd name="T14" fmla="*/ 12 w 14"/>
                <a:gd name="T15" fmla="*/ 5 h 9"/>
                <a:gd name="T16" fmla="*/ 14 w 14"/>
                <a:gd name="T17" fmla="*/ 2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9"/>
                <a:gd name="T29" fmla="*/ 14 w 14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9">
                  <a:moveTo>
                    <a:pt x="14" y="2"/>
                  </a:moveTo>
                  <a:lnTo>
                    <a:pt x="10" y="0"/>
                  </a:lnTo>
                  <a:lnTo>
                    <a:pt x="6" y="0"/>
                  </a:lnTo>
                  <a:lnTo>
                    <a:pt x="2" y="4"/>
                  </a:lnTo>
                  <a:lnTo>
                    <a:pt x="0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12" y="5"/>
                  </a:lnTo>
                  <a:lnTo>
                    <a:pt x="14" y="2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11" name="Freeform 559"/>
            <p:cNvSpPr>
              <a:spLocks/>
            </p:cNvSpPr>
            <p:nvPr/>
          </p:nvSpPr>
          <p:spPr bwMode="auto">
            <a:xfrm>
              <a:off x="2856" y="3024"/>
              <a:ext cx="10" cy="13"/>
            </a:xfrm>
            <a:custGeom>
              <a:avLst/>
              <a:gdLst>
                <a:gd name="T0" fmla="*/ 4 w 10"/>
                <a:gd name="T1" fmla="*/ 0 h 13"/>
                <a:gd name="T2" fmla="*/ 8 w 10"/>
                <a:gd name="T3" fmla="*/ 0 h 13"/>
                <a:gd name="T4" fmla="*/ 10 w 10"/>
                <a:gd name="T5" fmla="*/ 4 h 13"/>
                <a:gd name="T6" fmla="*/ 10 w 10"/>
                <a:gd name="T7" fmla="*/ 11 h 13"/>
                <a:gd name="T8" fmla="*/ 8 w 10"/>
                <a:gd name="T9" fmla="*/ 13 h 13"/>
                <a:gd name="T10" fmla="*/ 4 w 10"/>
                <a:gd name="T11" fmla="*/ 13 h 13"/>
                <a:gd name="T12" fmla="*/ 0 w 10"/>
                <a:gd name="T13" fmla="*/ 11 h 13"/>
                <a:gd name="T14" fmla="*/ 0 w 10"/>
                <a:gd name="T15" fmla="*/ 4 h 13"/>
                <a:gd name="T16" fmla="*/ 4 w 10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13"/>
                <a:gd name="T29" fmla="*/ 10 w 10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13">
                  <a:moveTo>
                    <a:pt x="4" y="0"/>
                  </a:moveTo>
                  <a:lnTo>
                    <a:pt x="8" y="0"/>
                  </a:lnTo>
                  <a:lnTo>
                    <a:pt x="10" y="4"/>
                  </a:lnTo>
                  <a:lnTo>
                    <a:pt x="10" y="11"/>
                  </a:lnTo>
                  <a:lnTo>
                    <a:pt x="8" y="13"/>
                  </a:lnTo>
                  <a:lnTo>
                    <a:pt x="4" y="13"/>
                  </a:lnTo>
                  <a:lnTo>
                    <a:pt x="0" y="11"/>
                  </a:lnTo>
                  <a:lnTo>
                    <a:pt x="0" y="4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12" name="Freeform 560"/>
            <p:cNvSpPr>
              <a:spLocks/>
            </p:cNvSpPr>
            <p:nvPr/>
          </p:nvSpPr>
          <p:spPr bwMode="auto">
            <a:xfrm>
              <a:off x="2843" y="3037"/>
              <a:ext cx="13" cy="10"/>
            </a:xfrm>
            <a:custGeom>
              <a:avLst/>
              <a:gdLst>
                <a:gd name="T0" fmla="*/ 13 w 13"/>
                <a:gd name="T1" fmla="*/ 4 h 10"/>
                <a:gd name="T2" fmla="*/ 13 w 13"/>
                <a:gd name="T3" fmla="*/ 8 h 10"/>
                <a:gd name="T4" fmla="*/ 10 w 13"/>
                <a:gd name="T5" fmla="*/ 10 h 10"/>
                <a:gd name="T6" fmla="*/ 2 w 13"/>
                <a:gd name="T7" fmla="*/ 10 h 10"/>
                <a:gd name="T8" fmla="*/ 0 w 13"/>
                <a:gd name="T9" fmla="*/ 8 h 10"/>
                <a:gd name="T10" fmla="*/ 0 w 13"/>
                <a:gd name="T11" fmla="*/ 2 h 10"/>
                <a:gd name="T12" fmla="*/ 2 w 13"/>
                <a:gd name="T13" fmla="*/ 0 h 10"/>
                <a:gd name="T14" fmla="*/ 10 w 13"/>
                <a:gd name="T15" fmla="*/ 0 h 10"/>
                <a:gd name="T16" fmla="*/ 13 w 13"/>
                <a:gd name="T17" fmla="*/ 4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10"/>
                <a:gd name="T29" fmla="*/ 13 w 13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10">
                  <a:moveTo>
                    <a:pt x="13" y="4"/>
                  </a:moveTo>
                  <a:lnTo>
                    <a:pt x="13" y="8"/>
                  </a:lnTo>
                  <a:lnTo>
                    <a:pt x="10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2"/>
                  </a:lnTo>
                  <a:lnTo>
                    <a:pt x="2" y="0"/>
                  </a:lnTo>
                  <a:lnTo>
                    <a:pt x="10" y="0"/>
                  </a:lnTo>
                  <a:lnTo>
                    <a:pt x="13" y="4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13" name="Freeform 561"/>
            <p:cNvSpPr>
              <a:spLocks/>
            </p:cNvSpPr>
            <p:nvPr/>
          </p:nvSpPr>
          <p:spPr bwMode="auto">
            <a:xfrm>
              <a:off x="2810" y="3037"/>
              <a:ext cx="14" cy="10"/>
            </a:xfrm>
            <a:custGeom>
              <a:avLst/>
              <a:gdLst>
                <a:gd name="T0" fmla="*/ 14 w 14"/>
                <a:gd name="T1" fmla="*/ 2 h 10"/>
                <a:gd name="T2" fmla="*/ 14 w 14"/>
                <a:gd name="T3" fmla="*/ 6 h 10"/>
                <a:gd name="T4" fmla="*/ 10 w 14"/>
                <a:gd name="T5" fmla="*/ 10 h 10"/>
                <a:gd name="T6" fmla="*/ 2 w 14"/>
                <a:gd name="T7" fmla="*/ 10 h 10"/>
                <a:gd name="T8" fmla="*/ 0 w 14"/>
                <a:gd name="T9" fmla="*/ 8 h 10"/>
                <a:gd name="T10" fmla="*/ 0 w 14"/>
                <a:gd name="T11" fmla="*/ 2 h 10"/>
                <a:gd name="T12" fmla="*/ 2 w 14"/>
                <a:gd name="T13" fmla="*/ 0 h 10"/>
                <a:gd name="T14" fmla="*/ 10 w 14"/>
                <a:gd name="T15" fmla="*/ 0 h 10"/>
                <a:gd name="T16" fmla="*/ 14 w 14"/>
                <a:gd name="T17" fmla="*/ 2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10"/>
                <a:gd name="T29" fmla="*/ 14 w 14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10">
                  <a:moveTo>
                    <a:pt x="14" y="2"/>
                  </a:moveTo>
                  <a:lnTo>
                    <a:pt x="14" y="6"/>
                  </a:lnTo>
                  <a:lnTo>
                    <a:pt x="10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2"/>
                  </a:lnTo>
                  <a:lnTo>
                    <a:pt x="2" y="0"/>
                  </a:lnTo>
                  <a:lnTo>
                    <a:pt x="10" y="0"/>
                  </a:lnTo>
                  <a:lnTo>
                    <a:pt x="14" y="2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14" name="Freeform 562"/>
            <p:cNvSpPr>
              <a:spLocks/>
            </p:cNvSpPr>
            <p:nvPr/>
          </p:nvSpPr>
          <p:spPr bwMode="auto">
            <a:xfrm>
              <a:off x="2797" y="3047"/>
              <a:ext cx="10" cy="13"/>
            </a:xfrm>
            <a:custGeom>
              <a:avLst/>
              <a:gdLst>
                <a:gd name="T0" fmla="*/ 2 w 10"/>
                <a:gd name="T1" fmla="*/ 0 h 13"/>
                <a:gd name="T2" fmla="*/ 6 w 10"/>
                <a:gd name="T3" fmla="*/ 0 h 13"/>
                <a:gd name="T4" fmla="*/ 10 w 10"/>
                <a:gd name="T5" fmla="*/ 4 h 13"/>
                <a:gd name="T6" fmla="*/ 10 w 10"/>
                <a:gd name="T7" fmla="*/ 11 h 13"/>
                <a:gd name="T8" fmla="*/ 6 w 10"/>
                <a:gd name="T9" fmla="*/ 13 h 13"/>
                <a:gd name="T10" fmla="*/ 2 w 10"/>
                <a:gd name="T11" fmla="*/ 13 h 13"/>
                <a:gd name="T12" fmla="*/ 0 w 10"/>
                <a:gd name="T13" fmla="*/ 11 h 13"/>
                <a:gd name="T14" fmla="*/ 0 w 10"/>
                <a:gd name="T15" fmla="*/ 4 h 13"/>
                <a:gd name="T16" fmla="*/ 2 w 10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13"/>
                <a:gd name="T29" fmla="*/ 10 w 10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13">
                  <a:moveTo>
                    <a:pt x="2" y="0"/>
                  </a:moveTo>
                  <a:lnTo>
                    <a:pt x="6" y="0"/>
                  </a:lnTo>
                  <a:lnTo>
                    <a:pt x="10" y="4"/>
                  </a:lnTo>
                  <a:lnTo>
                    <a:pt x="10" y="11"/>
                  </a:lnTo>
                  <a:lnTo>
                    <a:pt x="6" y="13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15" name="Freeform 563"/>
            <p:cNvSpPr>
              <a:spLocks/>
            </p:cNvSpPr>
            <p:nvPr/>
          </p:nvSpPr>
          <p:spPr bwMode="auto">
            <a:xfrm>
              <a:off x="2810" y="3049"/>
              <a:ext cx="14" cy="11"/>
            </a:xfrm>
            <a:custGeom>
              <a:avLst/>
              <a:gdLst>
                <a:gd name="T0" fmla="*/ 14 w 14"/>
                <a:gd name="T1" fmla="*/ 2 h 11"/>
                <a:gd name="T2" fmla="*/ 10 w 14"/>
                <a:gd name="T3" fmla="*/ 0 h 11"/>
                <a:gd name="T4" fmla="*/ 8 w 14"/>
                <a:gd name="T5" fmla="*/ 0 h 11"/>
                <a:gd name="T6" fmla="*/ 2 w 14"/>
                <a:gd name="T7" fmla="*/ 3 h 11"/>
                <a:gd name="T8" fmla="*/ 0 w 14"/>
                <a:gd name="T9" fmla="*/ 7 h 11"/>
                <a:gd name="T10" fmla="*/ 4 w 14"/>
                <a:gd name="T11" fmla="*/ 11 h 11"/>
                <a:gd name="T12" fmla="*/ 8 w 14"/>
                <a:gd name="T13" fmla="*/ 11 h 11"/>
                <a:gd name="T14" fmla="*/ 14 w 14"/>
                <a:gd name="T15" fmla="*/ 5 h 11"/>
                <a:gd name="T16" fmla="*/ 14 w 14"/>
                <a:gd name="T17" fmla="*/ 2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11"/>
                <a:gd name="T29" fmla="*/ 14 w 14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11">
                  <a:moveTo>
                    <a:pt x="14" y="2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2" y="3"/>
                  </a:lnTo>
                  <a:lnTo>
                    <a:pt x="0" y="7"/>
                  </a:lnTo>
                  <a:lnTo>
                    <a:pt x="4" y="11"/>
                  </a:lnTo>
                  <a:lnTo>
                    <a:pt x="8" y="11"/>
                  </a:lnTo>
                  <a:lnTo>
                    <a:pt x="14" y="5"/>
                  </a:lnTo>
                  <a:lnTo>
                    <a:pt x="14" y="2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16" name="Freeform 564"/>
            <p:cNvSpPr>
              <a:spLocks/>
            </p:cNvSpPr>
            <p:nvPr/>
          </p:nvSpPr>
          <p:spPr bwMode="auto">
            <a:xfrm>
              <a:off x="2841" y="3049"/>
              <a:ext cx="14" cy="11"/>
            </a:xfrm>
            <a:custGeom>
              <a:avLst/>
              <a:gdLst>
                <a:gd name="T0" fmla="*/ 0 w 14"/>
                <a:gd name="T1" fmla="*/ 3 h 11"/>
                <a:gd name="T2" fmla="*/ 4 w 14"/>
                <a:gd name="T3" fmla="*/ 0 h 11"/>
                <a:gd name="T4" fmla="*/ 6 w 14"/>
                <a:gd name="T5" fmla="*/ 0 h 11"/>
                <a:gd name="T6" fmla="*/ 14 w 14"/>
                <a:gd name="T7" fmla="*/ 5 h 11"/>
                <a:gd name="T8" fmla="*/ 14 w 14"/>
                <a:gd name="T9" fmla="*/ 7 h 11"/>
                <a:gd name="T10" fmla="*/ 10 w 14"/>
                <a:gd name="T11" fmla="*/ 11 h 11"/>
                <a:gd name="T12" fmla="*/ 6 w 14"/>
                <a:gd name="T13" fmla="*/ 11 h 11"/>
                <a:gd name="T14" fmla="*/ 2 w 14"/>
                <a:gd name="T15" fmla="*/ 7 h 11"/>
                <a:gd name="T16" fmla="*/ 0 w 14"/>
                <a:gd name="T17" fmla="*/ 3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11"/>
                <a:gd name="T29" fmla="*/ 14 w 14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11">
                  <a:moveTo>
                    <a:pt x="0" y="3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0" y="11"/>
                  </a:lnTo>
                  <a:lnTo>
                    <a:pt x="6" y="11"/>
                  </a:lnTo>
                  <a:lnTo>
                    <a:pt x="2" y="7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17" name="Freeform 565"/>
            <p:cNvSpPr>
              <a:spLocks/>
            </p:cNvSpPr>
            <p:nvPr/>
          </p:nvSpPr>
          <p:spPr bwMode="auto">
            <a:xfrm>
              <a:off x="2858" y="3047"/>
              <a:ext cx="8" cy="13"/>
            </a:xfrm>
            <a:custGeom>
              <a:avLst/>
              <a:gdLst>
                <a:gd name="T0" fmla="*/ 2 w 8"/>
                <a:gd name="T1" fmla="*/ 0 h 13"/>
                <a:gd name="T2" fmla="*/ 6 w 8"/>
                <a:gd name="T3" fmla="*/ 0 h 13"/>
                <a:gd name="T4" fmla="*/ 8 w 8"/>
                <a:gd name="T5" fmla="*/ 2 h 13"/>
                <a:gd name="T6" fmla="*/ 8 w 8"/>
                <a:gd name="T7" fmla="*/ 9 h 13"/>
                <a:gd name="T8" fmla="*/ 6 w 8"/>
                <a:gd name="T9" fmla="*/ 13 h 13"/>
                <a:gd name="T10" fmla="*/ 2 w 8"/>
                <a:gd name="T11" fmla="*/ 13 h 13"/>
                <a:gd name="T12" fmla="*/ 0 w 8"/>
                <a:gd name="T13" fmla="*/ 9 h 13"/>
                <a:gd name="T14" fmla="*/ 0 w 8"/>
                <a:gd name="T15" fmla="*/ 2 h 13"/>
                <a:gd name="T16" fmla="*/ 2 w 8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13"/>
                <a:gd name="T29" fmla="*/ 8 w 8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13">
                  <a:moveTo>
                    <a:pt x="2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8" y="9"/>
                  </a:lnTo>
                  <a:lnTo>
                    <a:pt x="6" y="13"/>
                  </a:lnTo>
                  <a:lnTo>
                    <a:pt x="2" y="13"/>
                  </a:lnTo>
                  <a:lnTo>
                    <a:pt x="0" y="9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18" name="Freeform 566"/>
            <p:cNvSpPr>
              <a:spLocks/>
            </p:cNvSpPr>
            <p:nvPr/>
          </p:nvSpPr>
          <p:spPr bwMode="auto">
            <a:xfrm>
              <a:off x="2828" y="3060"/>
              <a:ext cx="7" cy="14"/>
            </a:xfrm>
            <a:custGeom>
              <a:avLst/>
              <a:gdLst>
                <a:gd name="T0" fmla="*/ 2 w 7"/>
                <a:gd name="T1" fmla="*/ 0 h 14"/>
                <a:gd name="T2" fmla="*/ 5 w 7"/>
                <a:gd name="T3" fmla="*/ 0 h 14"/>
                <a:gd name="T4" fmla="*/ 7 w 7"/>
                <a:gd name="T5" fmla="*/ 4 h 14"/>
                <a:gd name="T6" fmla="*/ 7 w 7"/>
                <a:gd name="T7" fmla="*/ 12 h 14"/>
                <a:gd name="T8" fmla="*/ 5 w 7"/>
                <a:gd name="T9" fmla="*/ 14 h 14"/>
                <a:gd name="T10" fmla="*/ 2 w 7"/>
                <a:gd name="T11" fmla="*/ 14 h 14"/>
                <a:gd name="T12" fmla="*/ 0 w 7"/>
                <a:gd name="T13" fmla="*/ 12 h 14"/>
                <a:gd name="T14" fmla="*/ 0 w 7"/>
                <a:gd name="T15" fmla="*/ 4 h 14"/>
                <a:gd name="T16" fmla="*/ 2 w 7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4"/>
                <a:gd name="T29" fmla="*/ 7 w 7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4">
                  <a:moveTo>
                    <a:pt x="2" y="0"/>
                  </a:moveTo>
                  <a:lnTo>
                    <a:pt x="5" y="0"/>
                  </a:lnTo>
                  <a:lnTo>
                    <a:pt x="7" y="4"/>
                  </a:lnTo>
                  <a:lnTo>
                    <a:pt x="7" y="12"/>
                  </a:lnTo>
                  <a:lnTo>
                    <a:pt x="5" y="14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19" name="Freeform 567"/>
            <p:cNvSpPr>
              <a:spLocks/>
            </p:cNvSpPr>
            <p:nvPr/>
          </p:nvSpPr>
          <p:spPr bwMode="auto">
            <a:xfrm>
              <a:off x="2845" y="3077"/>
              <a:ext cx="11" cy="12"/>
            </a:xfrm>
            <a:custGeom>
              <a:avLst/>
              <a:gdLst>
                <a:gd name="T0" fmla="*/ 11 w 11"/>
                <a:gd name="T1" fmla="*/ 4 h 12"/>
                <a:gd name="T2" fmla="*/ 10 w 11"/>
                <a:gd name="T3" fmla="*/ 2 h 12"/>
                <a:gd name="T4" fmla="*/ 8 w 11"/>
                <a:gd name="T5" fmla="*/ 0 h 12"/>
                <a:gd name="T6" fmla="*/ 0 w 11"/>
                <a:gd name="T7" fmla="*/ 4 h 12"/>
                <a:gd name="T8" fmla="*/ 0 w 11"/>
                <a:gd name="T9" fmla="*/ 6 h 12"/>
                <a:gd name="T10" fmla="*/ 2 w 11"/>
                <a:gd name="T11" fmla="*/ 12 h 12"/>
                <a:gd name="T12" fmla="*/ 4 w 11"/>
                <a:gd name="T13" fmla="*/ 12 h 12"/>
                <a:gd name="T14" fmla="*/ 11 w 11"/>
                <a:gd name="T15" fmla="*/ 8 h 12"/>
                <a:gd name="T16" fmla="*/ 11 w 11"/>
                <a:gd name="T17" fmla="*/ 4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12"/>
                <a:gd name="T29" fmla="*/ 11 w 11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12">
                  <a:moveTo>
                    <a:pt x="11" y="4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11" y="8"/>
                  </a:lnTo>
                  <a:lnTo>
                    <a:pt x="11" y="4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20" name="Freeform 568"/>
            <p:cNvSpPr>
              <a:spLocks/>
            </p:cNvSpPr>
            <p:nvPr/>
          </p:nvSpPr>
          <p:spPr bwMode="auto">
            <a:xfrm>
              <a:off x="2810" y="3079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2 h 12"/>
                <a:gd name="T4" fmla="*/ 4 w 12"/>
                <a:gd name="T5" fmla="*/ 0 h 12"/>
                <a:gd name="T6" fmla="*/ 12 w 12"/>
                <a:gd name="T7" fmla="*/ 4 h 12"/>
                <a:gd name="T8" fmla="*/ 12 w 12"/>
                <a:gd name="T9" fmla="*/ 6 h 12"/>
                <a:gd name="T10" fmla="*/ 10 w 12"/>
                <a:gd name="T11" fmla="*/ 10 h 12"/>
                <a:gd name="T12" fmla="*/ 8 w 12"/>
                <a:gd name="T13" fmla="*/ 12 h 12"/>
                <a:gd name="T14" fmla="*/ 0 w 12"/>
                <a:gd name="T15" fmla="*/ 8 h 12"/>
                <a:gd name="T16" fmla="*/ 0 w 12"/>
                <a:gd name="T17" fmla="*/ 6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12"/>
                <a:gd name="T29" fmla="*/ 12 w 12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12">
                  <a:moveTo>
                    <a:pt x="0" y="6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0" y="8"/>
                  </a:ln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21" name="Freeform 569"/>
            <p:cNvSpPr>
              <a:spLocks noEditPoints="1"/>
            </p:cNvSpPr>
            <p:nvPr/>
          </p:nvSpPr>
          <p:spPr bwMode="auto">
            <a:xfrm>
              <a:off x="2799" y="3012"/>
              <a:ext cx="65" cy="77"/>
            </a:xfrm>
            <a:custGeom>
              <a:avLst/>
              <a:gdLst>
                <a:gd name="T0" fmla="*/ 61 w 65"/>
                <a:gd name="T1" fmla="*/ 56 h 77"/>
                <a:gd name="T2" fmla="*/ 4 w 65"/>
                <a:gd name="T3" fmla="*/ 8 h 77"/>
                <a:gd name="T4" fmla="*/ 4 w 65"/>
                <a:gd name="T5" fmla="*/ 29 h 77"/>
                <a:gd name="T6" fmla="*/ 61 w 65"/>
                <a:gd name="T7" fmla="*/ 29 h 77"/>
                <a:gd name="T8" fmla="*/ 61 w 65"/>
                <a:gd name="T9" fmla="*/ 10 h 77"/>
                <a:gd name="T10" fmla="*/ 6 w 65"/>
                <a:gd name="T11" fmla="*/ 58 h 77"/>
                <a:gd name="T12" fmla="*/ 8 w 65"/>
                <a:gd name="T13" fmla="*/ 64 h 77"/>
                <a:gd name="T14" fmla="*/ 13 w 65"/>
                <a:gd name="T15" fmla="*/ 69 h 77"/>
                <a:gd name="T16" fmla="*/ 21 w 65"/>
                <a:gd name="T17" fmla="*/ 73 h 77"/>
                <a:gd name="T18" fmla="*/ 31 w 65"/>
                <a:gd name="T19" fmla="*/ 75 h 77"/>
                <a:gd name="T20" fmla="*/ 31 w 65"/>
                <a:gd name="T21" fmla="*/ 4 h 77"/>
                <a:gd name="T22" fmla="*/ 8 w 65"/>
                <a:gd name="T23" fmla="*/ 4 h 77"/>
                <a:gd name="T24" fmla="*/ 61 w 65"/>
                <a:gd name="T25" fmla="*/ 50 h 77"/>
                <a:gd name="T26" fmla="*/ 61 w 65"/>
                <a:gd name="T27" fmla="*/ 31 h 77"/>
                <a:gd name="T28" fmla="*/ 4 w 65"/>
                <a:gd name="T29" fmla="*/ 31 h 77"/>
                <a:gd name="T30" fmla="*/ 4 w 65"/>
                <a:gd name="T31" fmla="*/ 50 h 77"/>
                <a:gd name="T32" fmla="*/ 59 w 65"/>
                <a:gd name="T33" fmla="*/ 4 h 77"/>
                <a:gd name="T34" fmla="*/ 34 w 65"/>
                <a:gd name="T35" fmla="*/ 4 h 77"/>
                <a:gd name="T36" fmla="*/ 34 w 65"/>
                <a:gd name="T37" fmla="*/ 73 h 77"/>
                <a:gd name="T38" fmla="*/ 44 w 65"/>
                <a:gd name="T39" fmla="*/ 73 h 77"/>
                <a:gd name="T40" fmla="*/ 52 w 65"/>
                <a:gd name="T41" fmla="*/ 67 h 77"/>
                <a:gd name="T42" fmla="*/ 57 w 65"/>
                <a:gd name="T43" fmla="*/ 62 h 77"/>
                <a:gd name="T44" fmla="*/ 61 w 65"/>
                <a:gd name="T45" fmla="*/ 56 h 77"/>
                <a:gd name="T46" fmla="*/ 65 w 65"/>
                <a:gd name="T47" fmla="*/ 0 h 77"/>
                <a:gd name="T48" fmla="*/ 65 w 65"/>
                <a:gd name="T49" fmla="*/ 54 h 77"/>
                <a:gd name="T50" fmla="*/ 63 w 65"/>
                <a:gd name="T51" fmla="*/ 60 h 77"/>
                <a:gd name="T52" fmla="*/ 61 w 65"/>
                <a:gd name="T53" fmla="*/ 64 h 77"/>
                <a:gd name="T54" fmla="*/ 59 w 65"/>
                <a:gd name="T55" fmla="*/ 67 h 77"/>
                <a:gd name="T56" fmla="*/ 54 w 65"/>
                <a:gd name="T57" fmla="*/ 71 h 77"/>
                <a:gd name="T58" fmla="*/ 44 w 65"/>
                <a:gd name="T59" fmla="*/ 77 h 77"/>
                <a:gd name="T60" fmla="*/ 34 w 65"/>
                <a:gd name="T61" fmla="*/ 77 h 77"/>
                <a:gd name="T62" fmla="*/ 23 w 65"/>
                <a:gd name="T63" fmla="*/ 77 h 77"/>
                <a:gd name="T64" fmla="*/ 11 w 65"/>
                <a:gd name="T65" fmla="*/ 71 h 77"/>
                <a:gd name="T66" fmla="*/ 8 w 65"/>
                <a:gd name="T67" fmla="*/ 69 h 77"/>
                <a:gd name="T68" fmla="*/ 4 w 65"/>
                <a:gd name="T69" fmla="*/ 65 h 77"/>
                <a:gd name="T70" fmla="*/ 2 w 65"/>
                <a:gd name="T71" fmla="*/ 62 h 77"/>
                <a:gd name="T72" fmla="*/ 0 w 65"/>
                <a:gd name="T73" fmla="*/ 56 h 77"/>
                <a:gd name="T74" fmla="*/ 0 w 65"/>
                <a:gd name="T75" fmla="*/ 0 h 77"/>
                <a:gd name="T76" fmla="*/ 65 w 65"/>
                <a:gd name="T77" fmla="*/ 0 h 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5"/>
                <a:gd name="T118" fmla="*/ 0 h 77"/>
                <a:gd name="T119" fmla="*/ 65 w 65"/>
                <a:gd name="T120" fmla="*/ 77 h 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5" h="77">
                  <a:moveTo>
                    <a:pt x="61" y="56"/>
                  </a:moveTo>
                  <a:lnTo>
                    <a:pt x="4" y="8"/>
                  </a:lnTo>
                  <a:lnTo>
                    <a:pt x="4" y="29"/>
                  </a:lnTo>
                  <a:lnTo>
                    <a:pt x="61" y="29"/>
                  </a:lnTo>
                  <a:lnTo>
                    <a:pt x="61" y="10"/>
                  </a:lnTo>
                  <a:lnTo>
                    <a:pt x="6" y="58"/>
                  </a:lnTo>
                  <a:lnTo>
                    <a:pt x="8" y="64"/>
                  </a:lnTo>
                  <a:lnTo>
                    <a:pt x="13" y="69"/>
                  </a:lnTo>
                  <a:lnTo>
                    <a:pt x="21" y="73"/>
                  </a:lnTo>
                  <a:lnTo>
                    <a:pt x="31" y="75"/>
                  </a:lnTo>
                  <a:lnTo>
                    <a:pt x="31" y="4"/>
                  </a:lnTo>
                  <a:lnTo>
                    <a:pt x="8" y="4"/>
                  </a:lnTo>
                  <a:lnTo>
                    <a:pt x="61" y="50"/>
                  </a:lnTo>
                  <a:lnTo>
                    <a:pt x="61" y="31"/>
                  </a:lnTo>
                  <a:lnTo>
                    <a:pt x="4" y="31"/>
                  </a:lnTo>
                  <a:lnTo>
                    <a:pt x="4" y="50"/>
                  </a:lnTo>
                  <a:lnTo>
                    <a:pt x="59" y="4"/>
                  </a:lnTo>
                  <a:lnTo>
                    <a:pt x="34" y="4"/>
                  </a:lnTo>
                  <a:lnTo>
                    <a:pt x="34" y="73"/>
                  </a:lnTo>
                  <a:lnTo>
                    <a:pt x="44" y="73"/>
                  </a:lnTo>
                  <a:lnTo>
                    <a:pt x="52" y="67"/>
                  </a:lnTo>
                  <a:lnTo>
                    <a:pt x="57" y="62"/>
                  </a:lnTo>
                  <a:lnTo>
                    <a:pt x="61" y="56"/>
                  </a:lnTo>
                  <a:close/>
                  <a:moveTo>
                    <a:pt x="65" y="0"/>
                  </a:moveTo>
                  <a:lnTo>
                    <a:pt x="65" y="54"/>
                  </a:lnTo>
                  <a:lnTo>
                    <a:pt x="63" y="60"/>
                  </a:lnTo>
                  <a:lnTo>
                    <a:pt x="61" y="64"/>
                  </a:lnTo>
                  <a:lnTo>
                    <a:pt x="59" y="67"/>
                  </a:lnTo>
                  <a:lnTo>
                    <a:pt x="54" y="71"/>
                  </a:lnTo>
                  <a:lnTo>
                    <a:pt x="44" y="77"/>
                  </a:lnTo>
                  <a:lnTo>
                    <a:pt x="34" y="77"/>
                  </a:lnTo>
                  <a:lnTo>
                    <a:pt x="23" y="77"/>
                  </a:lnTo>
                  <a:lnTo>
                    <a:pt x="11" y="71"/>
                  </a:lnTo>
                  <a:lnTo>
                    <a:pt x="8" y="69"/>
                  </a:lnTo>
                  <a:lnTo>
                    <a:pt x="4" y="65"/>
                  </a:lnTo>
                  <a:lnTo>
                    <a:pt x="2" y="62"/>
                  </a:lnTo>
                  <a:lnTo>
                    <a:pt x="0" y="56"/>
                  </a:lnTo>
                  <a:lnTo>
                    <a:pt x="0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22" name="Freeform 570"/>
            <p:cNvSpPr>
              <a:spLocks/>
            </p:cNvSpPr>
            <p:nvPr/>
          </p:nvSpPr>
          <p:spPr bwMode="auto">
            <a:xfrm>
              <a:off x="2803" y="3016"/>
              <a:ext cx="57" cy="71"/>
            </a:xfrm>
            <a:custGeom>
              <a:avLst/>
              <a:gdLst>
                <a:gd name="T0" fmla="*/ 57 w 57"/>
                <a:gd name="T1" fmla="*/ 52 h 71"/>
                <a:gd name="T2" fmla="*/ 0 w 57"/>
                <a:gd name="T3" fmla="*/ 4 h 71"/>
                <a:gd name="T4" fmla="*/ 0 w 57"/>
                <a:gd name="T5" fmla="*/ 25 h 71"/>
                <a:gd name="T6" fmla="*/ 57 w 57"/>
                <a:gd name="T7" fmla="*/ 25 h 71"/>
                <a:gd name="T8" fmla="*/ 57 w 57"/>
                <a:gd name="T9" fmla="*/ 6 h 71"/>
                <a:gd name="T10" fmla="*/ 2 w 57"/>
                <a:gd name="T11" fmla="*/ 54 h 71"/>
                <a:gd name="T12" fmla="*/ 4 w 57"/>
                <a:gd name="T13" fmla="*/ 60 h 71"/>
                <a:gd name="T14" fmla="*/ 9 w 57"/>
                <a:gd name="T15" fmla="*/ 65 h 71"/>
                <a:gd name="T16" fmla="*/ 17 w 57"/>
                <a:gd name="T17" fmla="*/ 69 h 71"/>
                <a:gd name="T18" fmla="*/ 27 w 57"/>
                <a:gd name="T19" fmla="*/ 71 h 71"/>
                <a:gd name="T20" fmla="*/ 27 w 57"/>
                <a:gd name="T21" fmla="*/ 0 h 71"/>
                <a:gd name="T22" fmla="*/ 4 w 57"/>
                <a:gd name="T23" fmla="*/ 0 h 71"/>
                <a:gd name="T24" fmla="*/ 57 w 57"/>
                <a:gd name="T25" fmla="*/ 46 h 71"/>
                <a:gd name="T26" fmla="*/ 57 w 57"/>
                <a:gd name="T27" fmla="*/ 27 h 71"/>
                <a:gd name="T28" fmla="*/ 0 w 57"/>
                <a:gd name="T29" fmla="*/ 27 h 71"/>
                <a:gd name="T30" fmla="*/ 0 w 57"/>
                <a:gd name="T31" fmla="*/ 46 h 71"/>
                <a:gd name="T32" fmla="*/ 55 w 57"/>
                <a:gd name="T33" fmla="*/ 0 h 71"/>
                <a:gd name="T34" fmla="*/ 30 w 57"/>
                <a:gd name="T35" fmla="*/ 0 h 71"/>
                <a:gd name="T36" fmla="*/ 30 w 57"/>
                <a:gd name="T37" fmla="*/ 69 h 71"/>
                <a:gd name="T38" fmla="*/ 40 w 57"/>
                <a:gd name="T39" fmla="*/ 69 h 71"/>
                <a:gd name="T40" fmla="*/ 48 w 57"/>
                <a:gd name="T41" fmla="*/ 63 h 71"/>
                <a:gd name="T42" fmla="*/ 53 w 57"/>
                <a:gd name="T43" fmla="*/ 58 h 71"/>
                <a:gd name="T44" fmla="*/ 57 w 57"/>
                <a:gd name="T45" fmla="*/ 52 h 7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7"/>
                <a:gd name="T70" fmla="*/ 0 h 71"/>
                <a:gd name="T71" fmla="*/ 57 w 57"/>
                <a:gd name="T72" fmla="*/ 71 h 7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7" h="71">
                  <a:moveTo>
                    <a:pt x="57" y="52"/>
                  </a:moveTo>
                  <a:lnTo>
                    <a:pt x="0" y="4"/>
                  </a:lnTo>
                  <a:lnTo>
                    <a:pt x="0" y="25"/>
                  </a:lnTo>
                  <a:lnTo>
                    <a:pt x="57" y="25"/>
                  </a:lnTo>
                  <a:lnTo>
                    <a:pt x="57" y="6"/>
                  </a:lnTo>
                  <a:lnTo>
                    <a:pt x="2" y="54"/>
                  </a:lnTo>
                  <a:lnTo>
                    <a:pt x="4" y="60"/>
                  </a:lnTo>
                  <a:lnTo>
                    <a:pt x="9" y="65"/>
                  </a:lnTo>
                  <a:lnTo>
                    <a:pt x="17" y="69"/>
                  </a:lnTo>
                  <a:lnTo>
                    <a:pt x="27" y="71"/>
                  </a:lnTo>
                  <a:lnTo>
                    <a:pt x="27" y="0"/>
                  </a:lnTo>
                  <a:lnTo>
                    <a:pt x="4" y="0"/>
                  </a:lnTo>
                  <a:lnTo>
                    <a:pt x="57" y="46"/>
                  </a:lnTo>
                  <a:lnTo>
                    <a:pt x="57" y="27"/>
                  </a:lnTo>
                  <a:lnTo>
                    <a:pt x="0" y="27"/>
                  </a:lnTo>
                  <a:lnTo>
                    <a:pt x="0" y="46"/>
                  </a:lnTo>
                  <a:lnTo>
                    <a:pt x="55" y="0"/>
                  </a:lnTo>
                  <a:lnTo>
                    <a:pt x="30" y="0"/>
                  </a:lnTo>
                  <a:lnTo>
                    <a:pt x="30" y="69"/>
                  </a:lnTo>
                  <a:lnTo>
                    <a:pt x="40" y="69"/>
                  </a:lnTo>
                  <a:lnTo>
                    <a:pt x="48" y="63"/>
                  </a:lnTo>
                  <a:lnTo>
                    <a:pt x="53" y="58"/>
                  </a:lnTo>
                  <a:lnTo>
                    <a:pt x="57" y="52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23" name="Freeform 571"/>
            <p:cNvSpPr>
              <a:spLocks/>
            </p:cNvSpPr>
            <p:nvPr/>
          </p:nvSpPr>
          <p:spPr bwMode="auto">
            <a:xfrm>
              <a:off x="2799" y="3012"/>
              <a:ext cx="65" cy="77"/>
            </a:xfrm>
            <a:custGeom>
              <a:avLst/>
              <a:gdLst>
                <a:gd name="T0" fmla="*/ 65 w 65"/>
                <a:gd name="T1" fmla="*/ 0 h 77"/>
                <a:gd name="T2" fmla="*/ 65 w 65"/>
                <a:gd name="T3" fmla="*/ 54 h 77"/>
                <a:gd name="T4" fmla="*/ 63 w 65"/>
                <a:gd name="T5" fmla="*/ 60 h 77"/>
                <a:gd name="T6" fmla="*/ 61 w 65"/>
                <a:gd name="T7" fmla="*/ 64 h 77"/>
                <a:gd name="T8" fmla="*/ 59 w 65"/>
                <a:gd name="T9" fmla="*/ 67 h 77"/>
                <a:gd name="T10" fmla="*/ 54 w 65"/>
                <a:gd name="T11" fmla="*/ 71 h 77"/>
                <a:gd name="T12" fmla="*/ 44 w 65"/>
                <a:gd name="T13" fmla="*/ 77 h 77"/>
                <a:gd name="T14" fmla="*/ 34 w 65"/>
                <a:gd name="T15" fmla="*/ 77 h 77"/>
                <a:gd name="T16" fmla="*/ 23 w 65"/>
                <a:gd name="T17" fmla="*/ 77 h 77"/>
                <a:gd name="T18" fmla="*/ 11 w 65"/>
                <a:gd name="T19" fmla="*/ 71 h 77"/>
                <a:gd name="T20" fmla="*/ 8 w 65"/>
                <a:gd name="T21" fmla="*/ 69 h 77"/>
                <a:gd name="T22" fmla="*/ 4 w 65"/>
                <a:gd name="T23" fmla="*/ 65 h 77"/>
                <a:gd name="T24" fmla="*/ 2 w 65"/>
                <a:gd name="T25" fmla="*/ 62 h 77"/>
                <a:gd name="T26" fmla="*/ 0 w 65"/>
                <a:gd name="T27" fmla="*/ 56 h 77"/>
                <a:gd name="T28" fmla="*/ 0 w 65"/>
                <a:gd name="T29" fmla="*/ 0 h 77"/>
                <a:gd name="T30" fmla="*/ 65 w 65"/>
                <a:gd name="T31" fmla="*/ 0 h 7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5"/>
                <a:gd name="T49" fmla="*/ 0 h 77"/>
                <a:gd name="T50" fmla="*/ 65 w 65"/>
                <a:gd name="T51" fmla="*/ 77 h 7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5" h="77">
                  <a:moveTo>
                    <a:pt x="65" y="0"/>
                  </a:moveTo>
                  <a:lnTo>
                    <a:pt x="65" y="54"/>
                  </a:lnTo>
                  <a:lnTo>
                    <a:pt x="63" y="60"/>
                  </a:lnTo>
                  <a:lnTo>
                    <a:pt x="61" y="64"/>
                  </a:lnTo>
                  <a:lnTo>
                    <a:pt x="59" y="67"/>
                  </a:lnTo>
                  <a:lnTo>
                    <a:pt x="54" y="71"/>
                  </a:lnTo>
                  <a:lnTo>
                    <a:pt x="44" y="77"/>
                  </a:lnTo>
                  <a:lnTo>
                    <a:pt x="34" y="77"/>
                  </a:lnTo>
                  <a:lnTo>
                    <a:pt x="23" y="77"/>
                  </a:lnTo>
                  <a:lnTo>
                    <a:pt x="11" y="71"/>
                  </a:lnTo>
                  <a:lnTo>
                    <a:pt x="8" y="69"/>
                  </a:lnTo>
                  <a:lnTo>
                    <a:pt x="4" y="65"/>
                  </a:lnTo>
                  <a:lnTo>
                    <a:pt x="2" y="62"/>
                  </a:lnTo>
                  <a:lnTo>
                    <a:pt x="0" y="56"/>
                  </a:lnTo>
                  <a:lnTo>
                    <a:pt x="0" y="0"/>
                  </a:lnTo>
                  <a:lnTo>
                    <a:pt x="65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24" name="Freeform 572"/>
            <p:cNvSpPr>
              <a:spLocks/>
            </p:cNvSpPr>
            <p:nvPr/>
          </p:nvSpPr>
          <p:spPr bwMode="auto">
            <a:xfrm>
              <a:off x="2826" y="3035"/>
              <a:ext cx="11" cy="14"/>
            </a:xfrm>
            <a:custGeom>
              <a:avLst/>
              <a:gdLst>
                <a:gd name="T0" fmla="*/ 6 w 11"/>
                <a:gd name="T1" fmla="*/ 0 h 14"/>
                <a:gd name="T2" fmla="*/ 9 w 11"/>
                <a:gd name="T3" fmla="*/ 2 h 14"/>
                <a:gd name="T4" fmla="*/ 11 w 11"/>
                <a:gd name="T5" fmla="*/ 8 h 14"/>
                <a:gd name="T6" fmla="*/ 9 w 11"/>
                <a:gd name="T7" fmla="*/ 12 h 14"/>
                <a:gd name="T8" fmla="*/ 6 w 11"/>
                <a:gd name="T9" fmla="*/ 14 h 14"/>
                <a:gd name="T10" fmla="*/ 4 w 11"/>
                <a:gd name="T11" fmla="*/ 14 h 14"/>
                <a:gd name="T12" fmla="*/ 2 w 11"/>
                <a:gd name="T13" fmla="*/ 12 h 14"/>
                <a:gd name="T14" fmla="*/ 0 w 11"/>
                <a:gd name="T15" fmla="*/ 10 h 14"/>
                <a:gd name="T16" fmla="*/ 0 w 11"/>
                <a:gd name="T17" fmla="*/ 8 h 14"/>
                <a:gd name="T18" fmla="*/ 0 w 11"/>
                <a:gd name="T19" fmla="*/ 4 h 14"/>
                <a:gd name="T20" fmla="*/ 2 w 11"/>
                <a:gd name="T21" fmla="*/ 2 h 14"/>
                <a:gd name="T22" fmla="*/ 4 w 11"/>
                <a:gd name="T23" fmla="*/ 0 h 14"/>
                <a:gd name="T24" fmla="*/ 6 w 11"/>
                <a:gd name="T25" fmla="*/ 0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14"/>
                <a:gd name="T41" fmla="*/ 11 w 11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14">
                  <a:moveTo>
                    <a:pt x="6" y="0"/>
                  </a:moveTo>
                  <a:lnTo>
                    <a:pt x="9" y="2"/>
                  </a:lnTo>
                  <a:lnTo>
                    <a:pt x="11" y="8"/>
                  </a:lnTo>
                  <a:lnTo>
                    <a:pt x="9" y="12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3C7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25" name="Freeform 573"/>
            <p:cNvSpPr>
              <a:spLocks noEditPoints="1"/>
            </p:cNvSpPr>
            <p:nvPr/>
          </p:nvSpPr>
          <p:spPr bwMode="auto">
            <a:xfrm>
              <a:off x="2797" y="3012"/>
              <a:ext cx="69" cy="79"/>
            </a:xfrm>
            <a:custGeom>
              <a:avLst/>
              <a:gdLst>
                <a:gd name="T0" fmla="*/ 65 w 69"/>
                <a:gd name="T1" fmla="*/ 25 h 79"/>
                <a:gd name="T2" fmla="*/ 67 w 69"/>
                <a:gd name="T3" fmla="*/ 27 h 79"/>
                <a:gd name="T4" fmla="*/ 69 w 69"/>
                <a:gd name="T5" fmla="*/ 29 h 79"/>
                <a:gd name="T6" fmla="*/ 67 w 69"/>
                <a:gd name="T7" fmla="*/ 33 h 79"/>
                <a:gd name="T8" fmla="*/ 65 w 69"/>
                <a:gd name="T9" fmla="*/ 33 h 79"/>
                <a:gd name="T10" fmla="*/ 61 w 69"/>
                <a:gd name="T11" fmla="*/ 33 h 79"/>
                <a:gd name="T12" fmla="*/ 59 w 69"/>
                <a:gd name="T13" fmla="*/ 29 h 79"/>
                <a:gd name="T14" fmla="*/ 61 w 69"/>
                <a:gd name="T15" fmla="*/ 27 h 79"/>
                <a:gd name="T16" fmla="*/ 65 w 69"/>
                <a:gd name="T17" fmla="*/ 25 h 79"/>
                <a:gd name="T18" fmla="*/ 35 w 69"/>
                <a:gd name="T19" fmla="*/ 0 h 79"/>
                <a:gd name="T20" fmla="*/ 38 w 69"/>
                <a:gd name="T21" fmla="*/ 0 h 79"/>
                <a:gd name="T22" fmla="*/ 38 w 69"/>
                <a:gd name="T23" fmla="*/ 4 h 79"/>
                <a:gd name="T24" fmla="*/ 38 w 69"/>
                <a:gd name="T25" fmla="*/ 6 h 79"/>
                <a:gd name="T26" fmla="*/ 35 w 69"/>
                <a:gd name="T27" fmla="*/ 6 h 79"/>
                <a:gd name="T28" fmla="*/ 33 w 69"/>
                <a:gd name="T29" fmla="*/ 6 h 79"/>
                <a:gd name="T30" fmla="*/ 31 w 69"/>
                <a:gd name="T31" fmla="*/ 4 h 79"/>
                <a:gd name="T32" fmla="*/ 33 w 69"/>
                <a:gd name="T33" fmla="*/ 0 h 79"/>
                <a:gd name="T34" fmla="*/ 35 w 69"/>
                <a:gd name="T35" fmla="*/ 0 h 79"/>
                <a:gd name="T36" fmla="*/ 35 w 69"/>
                <a:gd name="T37" fmla="*/ 71 h 79"/>
                <a:gd name="T38" fmla="*/ 38 w 69"/>
                <a:gd name="T39" fmla="*/ 73 h 79"/>
                <a:gd name="T40" fmla="*/ 38 w 69"/>
                <a:gd name="T41" fmla="*/ 75 h 79"/>
                <a:gd name="T42" fmla="*/ 38 w 69"/>
                <a:gd name="T43" fmla="*/ 79 h 79"/>
                <a:gd name="T44" fmla="*/ 35 w 69"/>
                <a:gd name="T45" fmla="*/ 79 h 79"/>
                <a:gd name="T46" fmla="*/ 33 w 69"/>
                <a:gd name="T47" fmla="*/ 79 h 79"/>
                <a:gd name="T48" fmla="*/ 31 w 69"/>
                <a:gd name="T49" fmla="*/ 75 h 79"/>
                <a:gd name="T50" fmla="*/ 33 w 69"/>
                <a:gd name="T51" fmla="*/ 73 h 79"/>
                <a:gd name="T52" fmla="*/ 35 w 69"/>
                <a:gd name="T53" fmla="*/ 71 h 79"/>
                <a:gd name="T54" fmla="*/ 4 w 69"/>
                <a:gd name="T55" fmla="*/ 27 h 79"/>
                <a:gd name="T56" fmla="*/ 6 w 69"/>
                <a:gd name="T57" fmla="*/ 27 h 79"/>
                <a:gd name="T58" fmla="*/ 8 w 69"/>
                <a:gd name="T59" fmla="*/ 31 h 79"/>
                <a:gd name="T60" fmla="*/ 6 w 69"/>
                <a:gd name="T61" fmla="*/ 33 h 79"/>
                <a:gd name="T62" fmla="*/ 4 w 69"/>
                <a:gd name="T63" fmla="*/ 35 h 79"/>
                <a:gd name="T64" fmla="*/ 2 w 69"/>
                <a:gd name="T65" fmla="*/ 33 h 79"/>
                <a:gd name="T66" fmla="*/ 0 w 69"/>
                <a:gd name="T67" fmla="*/ 31 h 79"/>
                <a:gd name="T68" fmla="*/ 2 w 69"/>
                <a:gd name="T69" fmla="*/ 27 h 79"/>
                <a:gd name="T70" fmla="*/ 4 w 69"/>
                <a:gd name="T71" fmla="*/ 27 h 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9"/>
                <a:gd name="T109" fmla="*/ 0 h 79"/>
                <a:gd name="T110" fmla="*/ 69 w 69"/>
                <a:gd name="T111" fmla="*/ 79 h 7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9" h="79">
                  <a:moveTo>
                    <a:pt x="65" y="25"/>
                  </a:moveTo>
                  <a:lnTo>
                    <a:pt x="67" y="27"/>
                  </a:lnTo>
                  <a:lnTo>
                    <a:pt x="69" y="29"/>
                  </a:lnTo>
                  <a:lnTo>
                    <a:pt x="67" y="33"/>
                  </a:lnTo>
                  <a:lnTo>
                    <a:pt x="65" y="33"/>
                  </a:lnTo>
                  <a:lnTo>
                    <a:pt x="61" y="33"/>
                  </a:lnTo>
                  <a:lnTo>
                    <a:pt x="59" y="29"/>
                  </a:lnTo>
                  <a:lnTo>
                    <a:pt x="61" y="27"/>
                  </a:lnTo>
                  <a:lnTo>
                    <a:pt x="65" y="25"/>
                  </a:lnTo>
                  <a:close/>
                  <a:moveTo>
                    <a:pt x="35" y="0"/>
                  </a:moveTo>
                  <a:lnTo>
                    <a:pt x="38" y="0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35" y="6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33" y="0"/>
                  </a:lnTo>
                  <a:lnTo>
                    <a:pt x="35" y="0"/>
                  </a:lnTo>
                  <a:close/>
                  <a:moveTo>
                    <a:pt x="35" y="71"/>
                  </a:moveTo>
                  <a:lnTo>
                    <a:pt x="38" y="73"/>
                  </a:lnTo>
                  <a:lnTo>
                    <a:pt x="38" y="75"/>
                  </a:lnTo>
                  <a:lnTo>
                    <a:pt x="38" y="79"/>
                  </a:lnTo>
                  <a:lnTo>
                    <a:pt x="35" y="79"/>
                  </a:lnTo>
                  <a:lnTo>
                    <a:pt x="33" y="79"/>
                  </a:lnTo>
                  <a:lnTo>
                    <a:pt x="31" y="75"/>
                  </a:lnTo>
                  <a:lnTo>
                    <a:pt x="33" y="73"/>
                  </a:lnTo>
                  <a:lnTo>
                    <a:pt x="35" y="71"/>
                  </a:lnTo>
                  <a:close/>
                  <a:moveTo>
                    <a:pt x="4" y="27"/>
                  </a:moveTo>
                  <a:lnTo>
                    <a:pt x="6" y="27"/>
                  </a:lnTo>
                  <a:lnTo>
                    <a:pt x="8" y="31"/>
                  </a:lnTo>
                  <a:lnTo>
                    <a:pt x="6" y="33"/>
                  </a:lnTo>
                  <a:lnTo>
                    <a:pt x="4" y="35"/>
                  </a:lnTo>
                  <a:lnTo>
                    <a:pt x="2" y="33"/>
                  </a:lnTo>
                  <a:lnTo>
                    <a:pt x="0" y="31"/>
                  </a:lnTo>
                  <a:lnTo>
                    <a:pt x="2" y="27"/>
                  </a:lnTo>
                  <a:lnTo>
                    <a:pt x="4" y="27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26" name="Freeform 574"/>
            <p:cNvSpPr>
              <a:spLocks/>
            </p:cNvSpPr>
            <p:nvPr/>
          </p:nvSpPr>
          <p:spPr bwMode="auto">
            <a:xfrm>
              <a:off x="2856" y="3037"/>
              <a:ext cx="10" cy="8"/>
            </a:xfrm>
            <a:custGeom>
              <a:avLst/>
              <a:gdLst>
                <a:gd name="T0" fmla="*/ 6 w 10"/>
                <a:gd name="T1" fmla="*/ 0 h 8"/>
                <a:gd name="T2" fmla="*/ 8 w 10"/>
                <a:gd name="T3" fmla="*/ 2 h 8"/>
                <a:gd name="T4" fmla="*/ 10 w 10"/>
                <a:gd name="T5" fmla="*/ 4 h 8"/>
                <a:gd name="T6" fmla="*/ 8 w 10"/>
                <a:gd name="T7" fmla="*/ 8 h 8"/>
                <a:gd name="T8" fmla="*/ 6 w 10"/>
                <a:gd name="T9" fmla="*/ 8 h 8"/>
                <a:gd name="T10" fmla="*/ 2 w 10"/>
                <a:gd name="T11" fmla="*/ 8 h 8"/>
                <a:gd name="T12" fmla="*/ 0 w 10"/>
                <a:gd name="T13" fmla="*/ 4 h 8"/>
                <a:gd name="T14" fmla="*/ 2 w 10"/>
                <a:gd name="T15" fmla="*/ 2 h 8"/>
                <a:gd name="T16" fmla="*/ 6 w 10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8"/>
                <a:gd name="T29" fmla="*/ 10 w 10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8">
                  <a:moveTo>
                    <a:pt x="6" y="0"/>
                  </a:moveTo>
                  <a:lnTo>
                    <a:pt x="8" y="2"/>
                  </a:lnTo>
                  <a:lnTo>
                    <a:pt x="10" y="4"/>
                  </a:lnTo>
                  <a:lnTo>
                    <a:pt x="8" y="8"/>
                  </a:lnTo>
                  <a:lnTo>
                    <a:pt x="6" y="8"/>
                  </a:lnTo>
                  <a:lnTo>
                    <a:pt x="2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27" name="Freeform 575"/>
            <p:cNvSpPr>
              <a:spLocks/>
            </p:cNvSpPr>
            <p:nvPr/>
          </p:nvSpPr>
          <p:spPr bwMode="auto">
            <a:xfrm>
              <a:off x="2828" y="3012"/>
              <a:ext cx="7" cy="6"/>
            </a:xfrm>
            <a:custGeom>
              <a:avLst/>
              <a:gdLst>
                <a:gd name="T0" fmla="*/ 4 w 7"/>
                <a:gd name="T1" fmla="*/ 0 h 6"/>
                <a:gd name="T2" fmla="*/ 7 w 7"/>
                <a:gd name="T3" fmla="*/ 0 h 6"/>
                <a:gd name="T4" fmla="*/ 7 w 7"/>
                <a:gd name="T5" fmla="*/ 4 h 6"/>
                <a:gd name="T6" fmla="*/ 7 w 7"/>
                <a:gd name="T7" fmla="*/ 6 h 6"/>
                <a:gd name="T8" fmla="*/ 4 w 7"/>
                <a:gd name="T9" fmla="*/ 6 h 6"/>
                <a:gd name="T10" fmla="*/ 2 w 7"/>
                <a:gd name="T11" fmla="*/ 6 h 6"/>
                <a:gd name="T12" fmla="*/ 0 w 7"/>
                <a:gd name="T13" fmla="*/ 4 h 6"/>
                <a:gd name="T14" fmla="*/ 2 w 7"/>
                <a:gd name="T15" fmla="*/ 0 h 6"/>
                <a:gd name="T16" fmla="*/ 4 w 7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6"/>
                <a:gd name="T29" fmla="*/ 7 w 7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6">
                  <a:moveTo>
                    <a:pt x="4" y="0"/>
                  </a:moveTo>
                  <a:lnTo>
                    <a:pt x="7" y="0"/>
                  </a:lnTo>
                  <a:lnTo>
                    <a:pt x="7" y="4"/>
                  </a:lnTo>
                  <a:lnTo>
                    <a:pt x="7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28" name="Freeform 576"/>
            <p:cNvSpPr>
              <a:spLocks/>
            </p:cNvSpPr>
            <p:nvPr/>
          </p:nvSpPr>
          <p:spPr bwMode="auto">
            <a:xfrm>
              <a:off x="2828" y="3083"/>
              <a:ext cx="7" cy="8"/>
            </a:xfrm>
            <a:custGeom>
              <a:avLst/>
              <a:gdLst>
                <a:gd name="T0" fmla="*/ 4 w 7"/>
                <a:gd name="T1" fmla="*/ 0 h 8"/>
                <a:gd name="T2" fmla="*/ 7 w 7"/>
                <a:gd name="T3" fmla="*/ 2 h 8"/>
                <a:gd name="T4" fmla="*/ 7 w 7"/>
                <a:gd name="T5" fmla="*/ 4 h 8"/>
                <a:gd name="T6" fmla="*/ 7 w 7"/>
                <a:gd name="T7" fmla="*/ 8 h 8"/>
                <a:gd name="T8" fmla="*/ 4 w 7"/>
                <a:gd name="T9" fmla="*/ 8 h 8"/>
                <a:gd name="T10" fmla="*/ 2 w 7"/>
                <a:gd name="T11" fmla="*/ 8 h 8"/>
                <a:gd name="T12" fmla="*/ 0 w 7"/>
                <a:gd name="T13" fmla="*/ 4 h 8"/>
                <a:gd name="T14" fmla="*/ 2 w 7"/>
                <a:gd name="T15" fmla="*/ 2 h 8"/>
                <a:gd name="T16" fmla="*/ 4 w 7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8"/>
                <a:gd name="T29" fmla="*/ 7 w 7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8">
                  <a:moveTo>
                    <a:pt x="4" y="0"/>
                  </a:moveTo>
                  <a:lnTo>
                    <a:pt x="7" y="2"/>
                  </a:lnTo>
                  <a:lnTo>
                    <a:pt x="7" y="4"/>
                  </a:lnTo>
                  <a:lnTo>
                    <a:pt x="7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29" name="Freeform 577"/>
            <p:cNvSpPr>
              <a:spLocks/>
            </p:cNvSpPr>
            <p:nvPr/>
          </p:nvSpPr>
          <p:spPr bwMode="auto">
            <a:xfrm>
              <a:off x="2797" y="3039"/>
              <a:ext cx="8" cy="8"/>
            </a:xfrm>
            <a:custGeom>
              <a:avLst/>
              <a:gdLst>
                <a:gd name="T0" fmla="*/ 4 w 8"/>
                <a:gd name="T1" fmla="*/ 0 h 8"/>
                <a:gd name="T2" fmla="*/ 6 w 8"/>
                <a:gd name="T3" fmla="*/ 0 h 8"/>
                <a:gd name="T4" fmla="*/ 8 w 8"/>
                <a:gd name="T5" fmla="*/ 4 h 8"/>
                <a:gd name="T6" fmla="*/ 6 w 8"/>
                <a:gd name="T7" fmla="*/ 6 h 8"/>
                <a:gd name="T8" fmla="*/ 4 w 8"/>
                <a:gd name="T9" fmla="*/ 8 h 8"/>
                <a:gd name="T10" fmla="*/ 2 w 8"/>
                <a:gd name="T11" fmla="*/ 6 h 8"/>
                <a:gd name="T12" fmla="*/ 0 w 8"/>
                <a:gd name="T13" fmla="*/ 4 h 8"/>
                <a:gd name="T14" fmla="*/ 2 w 8"/>
                <a:gd name="T15" fmla="*/ 0 h 8"/>
                <a:gd name="T16" fmla="*/ 4 w 8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4" y="0"/>
                  </a:moveTo>
                  <a:lnTo>
                    <a:pt x="6" y="0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30" name="Freeform 578"/>
            <p:cNvSpPr>
              <a:spLocks noEditPoints="1"/>
            </p:cNvSpPr>
            <p:nvPr/>
          </p:nvSpPr>
          <p:spPr bwMode="auto">
            <a:xfrm>
              <a:off x="2797" y="3010"/>
              <a:ext cx="69" cy="79"/>
            </a:xfrm>
            <a:custGeom>
              <a:avLst/>
              <a:gdLst>
                <a:gd name="T0" fmla="*/ 23 w 69"/>
                <a:gd name="T1" fmla="*/ 8 h 79"/>
                <a:gd name="T2" fmla="*/ 15 w 69"/>
                <a:gd name="T3" fmla="*/ 2 h 79"/>
                <a:gd name="T4" fmla="*/ 25 w 69"/>
                <a:gd name="T5" fmla="*/ 4 h 79"/>
                <a:gd name="T6" fmla="*/ 56 w 69"/>
                <a:gd name="T7" fmla="*/ 8 h 79"/>
                <a:gd name="T8" fmla="*/ 48 w 69"/>
                <a:gd name="T9" fmla="*/ 2 h 79"/>
                <a:gd name="T10" fmla="*/ 58 w 69"/>
                <a:gd name="T11" fmla="*/ 2 h 79"/>
                <a:gd name="T12" fmla="*/ 67 w 69"/>
                <a:gd name="T13" fmla="*/ 18 h 79"/>
                <a:gd name="T14" fmla="*/ 63 w 69"/>
                <a:gd name="T15" fmla="*/ 25 h 79"/>
                <a:gd name="T16" fmla="*/ 63 w 69"/>
                <a:gd name="T17" fmla="*/ 16 h 79"/>
                <a:gd name="T18" fmla="*/ 50 w 69"/>
                <a:gd name="T19" fmla="*/ 14 h 79"/>
                <a:gd name="T20" fmla="*/ 48 w 69"/>
                <a:gd name="T21" fmla="*/ 23 h 79"/>
                <a:gd name="T22" fmla="*/ 56 w 69"/>
                <a:gd name="T23" fmla="*/ 18 h 79"/>
                <a:gd name="T24" fmla="*/ 38 w 69"/>
                <a:gd name="T25" fmla="*/ 14 h 79"/>
                <a:gd name="T26" fmla="*/ 33 w 69"/>
                <a:gd name="T27" fmla="*/ 21 h 79"/>
                <a:gd name="T28" fmla="*/ 33 w 69"/>
                <a:gd name="T29" fmla="*/ 12 h 79"/>
                <a:gd name="T30" fmla="*/ 21 w 69"/>
                <a:gd name="T31" fmla="*/ 16 h 79"/>
                <a:gd name="T32" fmla="*/ 23 w 69"/>
                <a:gd name="T33" fmla="*/ 23 h 79"/>
                <a:gd name="T34" fmla="*/ 17 w 69"/>
                <a:gd name="T35" fmla="*/ 18 h 79"/>
                <a:gd name="T36" fmla="*/ 8 w 69"/>
                <a:gd name="T37" fmla="*/ 18 h 79"/>
                <a:gd name="T38" fmla="*/ 2 w 69"/>
                <a:gd name="T39" fmla="*/ 25 h 79"/>
                <a:gd name="T40" fmla="*/ 2 w 69"/>
                <a:gd name="T41" fmla="*/ 16 h 79"/>
                <a:gd name="T42" fmla="*/ 23 w 69"/>
                <a:gd name="T43" fmla="*/ 35 h 79"/>
                <a:gd name="T44" fmla="*/ 15 w 69"/>
                <a:gd name="T45" fmla="*/ 29 h 79"/>
                <a:gd name="T46" fmla="*/ 25 w 69"/>
                <a:gd name="T47" fmla="*/ 31 h 79"/>
                <a:gd name="T48" fmla="*/ 56 w 69"/>
                <a:gd name="T49" fmla="*/ 35 h 79"/>
                <a:gd name="T50" fmla="*/ 48 w 69"/>
                <a:gd name="T51" fmla="*/ 31 h 79"/>
                <a:gd name="T52" fmla="*/ 58 w 69"/>
                <a:gd name="T53" fmla="*/ 31 h 79"/>
                <a:gd name="T54" fmla="*/ 50 w 69"/>
                <a:gd name="T55" fmla="*/ 41 h 79"/>
                <a:gd name="T56" fmla="*/ 54 w 69"/>
                <a:gd name="T57" fmla="*/ 48 h 79"/>
                <a:gd name="T58" fmla="*/ 46 w 69"/>
                <a:gd name="T59" fmla="*/ 42 h 79"/>
                <a:gd name="T60" fmla="*/ 69 w 69"/>
                <a:gd name="T61" fmla="*/ 41 h 79"/>
                <a:gd name="T62" fmla="*/ 63 w 69"/>
                <a:gd name="T63" fmla="*/ 48 h 79"/>
                <a:gd name="T64" fmla="*/ 63 w 69"/>
                <a:gd name="T65" fmla="*/ 39 h 79"/>
                <a:gd name="T66" fmla="*/ 8 w 69"/>
                <a:gd name="T67" fmla="*/ 41 h 79"/>
                <a:gd name="T68" fmla="*/ 2 w 69"/>
                <a:gd name="T69" fmla="*/ 48 h 79"/>
                <a:gd name="T70" fmla="*/ 2 w 69"/>
                <a:gd name="T71" fmla="*/ 39 h 79"/>
                <a:gd name="T72" fmla="*/ 21 w 69"/>
                <a:gd name="T73" fmla="*/ 39 h 79"/>
                <a:gd name="T74" fmla="*/ 17 w 69"/>
                <a:gd name="T75" fmla="*/ 48 h 79"/>
                <a:gd name="T76" fmla="*/ 25 w 69"/>
                <a:gd name="T77" fmla="*/ 42 h 79"/>
                <a:gd name="T78" fmla="*/ 38 w 69"/>
                <a:gd name="T79" fmla="*/ 54 h 79"/>
                <a:gd name="T80" fmla="*/ 33 w 69"/>
                <a:gd name="T81" fmla="*/ 62 h 79"/>
                <a:gd name="T82" fmla="*/ 33 w 69"/>
                <a:gd name="T83" fmla="*/ 52 h 79"/>
                <a:gd name="T84" fmla="*/ 54 w 69"/>
                <a:gd name="T85" fmla="*/ 69 h 79"/>
                <a:gd name="T86" fmla="*/ 50 w 69"/>
                <a:gd name="T87" fmla="*/ 77 h 79"/>
                <a:gd name="T88" fmla="*/ 59 w 69"/>
                <a:gd name="T89" fmla="*/ 73 h 79"/>
                <a:gd name="T90" fmla="*/ 17 w 69"/>
                <a:gd name="T91" fmla="*/ 71 h 79"/>
                <a:gd name="T92" fmla="*/ 23 w 69"/>
                <a:gd name="T93" fmla="*/ 79 h 79"/>
                <a:gd name="T94" fmla="*/ 13 w 69"/>
                <a:gd name="T95" fmla="*/ 75 h 7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79"/>
                <a:gd name="T146" fmla="*/ 69 w 69"/>
                <a:gd name="T147" fmla="*/ 79 h 7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79">
                  <a:moveTo>
                    <a:pt x="25" y="4"/>
                  </a:moveTo>
                  <a:lnTo>
                    <a:pt x="25" y="6"/>
                  </a:lnTo>
                  <a:lnTo>
                    <a:pt x="23" y="8"/>
                  </a:lnTo>
                  <a:lnTo>
                    <a:pt x="17" y="8"/>
                  </a:lnTo>
                  <a:lnTo>
                    <a:pt x="15" y="6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23" y="2"/>
                  </a:lnTo>
                  <a:lnTo>
                    <a:pt x="25" y="4"/>
                  </a:lnTo>
                  <a:close/>
                  <a:moveTo>
                    <a:pt x="58" y="2"/>
                  </a:moveTo>
                  <a:lnTo>
                    <a:pt x="58" y="6"/>
                  </a:lnTo>
                  <a:lnTo>
                    <a:pt x="56" y="8"/>
                  </a:lnTo>
                  <a:lnTo>
                    <a:pt x="50" y="8"/>
                  </a:lnTo>
                  <a:lnTo>
                    <a:pt x="48" y="6"/>
                  </a:lnTo>
                  <a:lnTo>
                    <a:pt x="48" y="2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58" y="2"/>
                  </a:lnTo>
                  <a:close/>
                  <a:moveTo>
                    <a:pt x="63" y="16"/>
                  </a:moveTo>
                  <a:lnTo>
                    <a:pt x="67" y="16"/>
                  </a:lnTo>
                  <a:lnTo>
                    <a:pt x="67" y="18"/>
                  </a:lnTo>
                  <a:lnTo>
                    <a:pt x="67" y="23"/>
                  </a:lnTo>
                  <a:lnTo>
                    <a:pt x="67" y="25"/>
                  </a:lnTo>
                  <a:lnTo>
                    <a:pt x="63" y="25"/>
                  </a:lnTo>
                  <a:lnTo>
                    <a:pt x="61" y="23"/>
                  </a:lnTo>
                  <a:lnTo>
                    <a:pt x="61" y="18"/>
                  </a:lnTo>
                  <a:lnTo>
                    <a:pt x="63" y="16"/>
                  </a:lnTo>
                  <a:close/>
                  <a:moveTo>
                    <a:pt x="56" y="18"/>
                  </a:moveTo>
                  <a:lnTo>
                    <a:pt x="54" y="14"/>
                  </a:lnTo>
                  <a:lnTo>
                    <a:pt x="50" y="14"/>
                  </a:lnTo>
                  <a:lnTo>
                    <a:pt x="46" y="18"/>
                  </a:lnTo>
                  <a:lnTo>
                    <a:pt x="46" y="19"/>
                  </a:lnTo>
                  <a:lnTo>
                    <a:pt x="48" y="23"/>
                  </a:lnTo>
                  <a:lnTo>
                    <a:pt x="50" y="23"/>
                  </a:lnTo>
                  <a:lnTo>
                    <a:pt x="56" y="19"/>
                  </a:lnTo>
                  <a:lnTo>
                    <a:pt x="56" y="18"/>
                  </a:lnTo>
                  <a:close/>
                  <a:moveTo>
                    <a:pt x="33" y="12"/>
                  </a:moveTo>
                  <a:lnTo>
                    <a:pt x="36" y="12"/>
                  </a:lnTo>
                  <a:lnTo>
                    <a:pt x="38" y="14"/>
                  </a:lnTo>
                  <a:lnTo>
                    <a:pt x="38" y="19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31" y="19"/>
                  </a:lnTo>
                  <a:lnTo>
                    <a:pt x="31" y="14"/>
                  </a:lnTo>
                  <a:lnTo>
                    <a:pt x="33" y="12"/>
                  </a:lnTo>
                  <a:close/>
                  <a:moveTo>
                    <a:pt x="17" y="18"/>
                  </a:moveTo>
                  <a:lnTo>
                    <a:pt x="19" y="16"/>
                  </a:lnTo>
                  <a:lnTo>
                    <a:pt x="21" y="16"/>
                  </a:lnTo>
                  <a:lnTo>
                    <a:pt x="25" y="19"/>
                  </a:lnTo>
                  <a:lnTo>
                    <a:pt x="25" y="21"/>
                  </a:lnTo>
                  <a:lnTo>
                    <a:pt x="23" y="23"/>
                  </a:lnTo>
                  <a:lnTo>
                    <a:pt x="21" y="23"/>
                  </a:lnTo>
                  <a:lnTo>
                    <a:pt x="17" y="19"/>
                  </a:lnTo>
                  <a:lnTo>
                    <a:pt x="17" y="18"/>
                  </a:lnTo>
                  <a:close/>
                  <a:moveTo>
                    <a:pt x="2" y="16"/>
                  </a:moveTo>
                  <a:lnTo>
                    <a:pt x="6" y="16"/>
                  </a:lnTo>
                  <a:lnTo>
                    <a:pt x="8" y="18"/>
                  </a:lnTo>
                  <a:lnTo>
                    <a:pt x="8" y="23"/>
                  </a:lnTo>
                  <a:lnTo>
                    <a:pt x="6" y="25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2" y="16"/>
                  </a:lnTo>
                  <a:close/>
                  <a:moveTo>
                    <a:pt x="25" y="31"/>
                  </a:moveTo>
                  <a:lnTo>
                    <a:pt x="25" y="33"/>
                  </a:lnTo>
                  <a:lnTo>
                    <a:pt x="23" y="35"/>
                  </a:lnTo>
                  <a:lnTo>
                    <a:pt x="17" y="35"/>
                  </a:lnTo>
                  <a:lnTo>
                    <a:pt x="15" y="33"/>
                  </a:lnTo>
                  <a:lnTo>
                    <a:pt x="15" y="29"/>
                  </a:lnTo>
                  <a:lnTo>
                    <a:pt x="17" y="29"/>
                  </a:lnTo>
                  <a:lnTo>
                    <a:pt x="23" y="29"/>
                  </a:lnTo>
                  <a:lnTo>
                    <a:pt x="25" y="31"/>
                  </a:lnTo>
                  <a:close/>
                  <a:moveTo>
                    <a:pt x="58" y="31"/>
                  </a:moveTo>
                  <a:lnTo>
                    <a:pt x="58" y="33"/>
                  </a:lnTo>
                  <a:lnTo>
                    <a:pt x="56" y="35"/>
                  </a:lnTo>
                  <a:lnTo>
                    <a:pt x="50" y="35"/>
                  </a:lnTo>
                  <a:lnTo>
                    <a:pt x="48" y="33"/>
                  </a:lnTo>
                  <a:lnTo>
                    <a:pt x="48" y="31"/>
                  </a:lnTo>
                  <a:lnTo>
                    <a:pt x="50" y="29"/>
                  </a:lnTo>
                  <a:lnTo>
                    <a:pt x="56" y="29"/>
                  </a:lnTo>
                  <a:lnTo>
                    <a:pt x="58" y="31"/>
                  </a:lnTo>
                  <a:close/>
                  <a:moveTo>
                    <a:pt x="46" y="42"/>
                  </a:moveTo>
                  <a:lnTo>
                    <a:pt x="48" y="41"/>
                  </a:lnTo>
                  <a:lnTo>
                    <a:pt x="50" y="41"/>
                  </a:lnTo>
                  <a:lnTo>
                    <a:pt x="56" y="44"/>
                  </a:lnTo>
                  <a:lnTo>
                    <a:pt x="56" y="46"/>
                  </a:lnTo>
                  <a:lnTo>
                    <a:pt x="54" y="48"/>
                  </a:lnTo>
                  <a:lnTo>
                    <a:pt x="52" y="48"/>
                  </a:lnTo>
                  <a:lnTo>
                    <a:pt x="46" y="44"/>
                  </a:lnTo>
                  <a:lnTo>
                    <a:pt x="46" y="42"/>
                  </a:lnTo>
                  <a:close/>
                  <a:moveTo>
                    <a:pt x="63" y="39"/>
                  </a:moveTo>
                  <a:lnTo>
                    <a:pt x="67" y="39"/>
                  </a:lnTo>
                  <a:lnTo>
                    <a:pt x="69" y="41"/>
                  </a:lnTo>
                  <a:lnTo>
                    <a:pt x="69" y="46"/>
                  </a:lnTo>
                  <a:lnTo>
                    <a:pt x="67" y="48"/>
                  </a:lnTo>
                  <a:lnTo>
                    <a:pt x="63" y="48"/>
                  </a:lnTo>
                  <a:lnTo>
                    <a:pt x="61" y="46"/>
                  </a:lnTo>
                  <a:lnTo>
                    <a:pt x="61" y="41"/>
                  </a:lnTo>
                  <a:lnTo>
                    <a:pt x="63" y="39"/>
                  </a:lnTo>
                  <a:close/>
                  <a:moveTo>
                    <a:pt x="2" y="39"/>
                  </a:moveTo>
                  <a:lnTo>
                    <a:pt x="6" y="39"/>
                  </a:lnTo>
                  <a:lnTo>
                    <a:pt x="8" y="41"/>
                  </a:lnTo>
                  <a:lnTo>
                    <a:pt x="8" y="46"/>
                  </a:lnTo>
                  <a:lnTo>
                    <a:pt x="6" y="48"/>
                  </a:lnTo>
                  <a:lnTo>
                    <a:pt x="2" y="48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2" y="39"/>
                  </a:lnTo>
                  <a:close/>
                  <a:moveTo>
                    <a:pt x="25" y="42"/>
                  </a:moveTo>
                  <a:lnTo>
                    <a:pt x="23" y="41"/>
                  </a:lnTo>
                  <a:lnTo>
                    <a:pt x="21" y="39"/>
                  </a:lnTo>
                  <a:lnTo>
                    <a:pt x="15" y="42"/>
                  </a:lnTo>
                  <a:lnTo>
                    <a:pt x="15" y="44"/>
                  </a:lnTo>
                  <a:lnTo>
                    <a:pt x="17" y="48"/>
                  </a:lnTo>
                  <a:lnTo>
                    <a:pt x="21" y="48"/>
                  </a:lnTo>
                  <a:lnTo>
                    <a:pt x="25" y="44"/>
                  </a:lnTo>
                  <a:lnTo>
                    <a:pt x="25" y="42"/>
                  </a:lnTo>
                  <a:close/>
                  <a:moveTo>
                    <a:pt x="33" y="52"/>
                  </a:moveTo>
                  <a:lnTo>
                    <a:pt x="36" y="52"/>
                  </a:lnTo>
                  <a:lnTo>
                    <a:pt x="38" y="54"/>
                  </a:lnTo>
                  <a:lnTo>
                    <a:pt x="38" y="60"/>
                  </a:lnTo>
                  <a:lnTo>
                    <a:pt x="36" y="62"/>
                  </a:lnTo>
                  <a:lnTo>
                    <a:pt x="33" y="62"/>
                  </a:lnTo>
                  <a:lnTo>
                    <a:pt x="31" y="60"/>
                  </a:lnTo>
                  <a:lnTo>
                    <a:pt x="31" y="54"/>
                  </a:lnTo>
                  <a:lnTo>
                    <a:pt x="33" y="52"/>
                  </a:lnTo>
                  <a:close/>
                  <a:moveTo>
                    <a:pt x="59" y="73"/>
                  </a:moveTo>
                  <a:lnTo>
                    <a:pt x="58" y="69"/>
                  </a:lnTo>
                  <a:lnTo>
                    <a:pt x="54" y="69"/>
                  </a:lnTo>
                  <a:lnTo>
                    <a:pt x="50" y="71"/>
                  </a:lnTo>
                  <a:lnTo>
                    <a:pt x="48" y="73"/>
                  </a:lnTo>
                  <a:lnTo>
                    <a:pt x="50" y="77"/>
                  </a:lnTo>
                  <a:lnTo>
                    <a:pt x="52" y="77"/>
                  </a:lnTo>
                  <a:lnTo>
                    <a:pt x="58" y="75"/>
                  </a:lnTo>
                  <a:lnTo>
                    <a:pt x="59" y="73"/>
                  </a:lnTo>
                  <a:close/>
                  <a:moveTo>
                    <a:pt x="13" y="75"/>
                  </a:moveTo>
                  <a:lnTo>
                    <a:pt x="15" y="71"/>
                  </a:lnTo>
                  <a:lnTo>
                    <a:pt x="17" y="71"/>
                  </a:lnTo>
                  <a:lnTo>
                    <a:pt x="23" y="73"/>
                  </a:lnTo>
                  <a:lnTo>
                    <a:pt x="23" y="75"/>
                  </a:lnTo>
                  <a:lnTo>
                    <a:pt x="23" y="79"/>
                  </a:lnTo>
                  <a:lnTo>
                    <a:pt x="21" y="79"/>
                  </a:lnTo>
                  <a:lnTo>
                    <a:pt x="15" y="77"/>
                  </a:lnTo>
                  <a:lnTo>
                    <a:pt x="13" y="75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31" name="Freeform 579"/>
            <p:cNvSpPr>
              <a:spLocks/>
            </p:cNvSpPr>
            <p:nvPr/>
          </p:nvSpPr>
          <p:spPr bwMode="auto">
            <a:xfrm>
              <a:off x="2812" y="3012"/>
              <a:ext cx="10" cy="6"/>
            </a:xfrm>
            <a:custGeom>
              <a:avLst/>
              <a:gdLst>
                <a:gd name="T0" fmla="*/ 10 w 10"/>
                <a:gd name="T1" fmla="*/ 2 h 6"/>
                <a:gd name="T2" fmla="*/ 10 w 10"/>
                <a:gd name="T3" fmla="*/ 4 h 6"/>
                <a:gd name="T4" fmla="*/ 8 w 10"/>
                <a:gd name="T5" fmla="*/ 6 h 6"/>
                <a:gd name="T6" fmla="*/ 2 w 10"/>
                <a:gd name="T7" fmla="*/ 6 h 6"/>
                <a:gd name="T8" fmla="*/ 0 w 10"/>
                <a:gd name="T9" fmla="*/ 4 h 6"/>
                <a:gd name="T10" fmla="*/ 0 w 10"/>
                <a:gd name="T11" fmla="*/ 0 h 6"/>
                <a:gd name="T12" fmla="*/ 2 w 10"/>
                <a:gd name="T13" fmla="*/ 0 h 6"/>
                <a:gd name="T14" fmla="*/ 8 w 10"/>
                <a:gd name="T15" fmla="*/ 0 h 6"/>
                <a:gd name="T16" fmla="*/ 10 w 10"/>
                <a:gd name="T17" fmla="*/ 2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6"/>
                <a:gd name="T29" fmla="*/ 10 w 10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6">
                  <a:moveTo>
                    <a:pt x="10" y="2"/>
                  </a:moveTo>
                  <a:lnTo>
                    <a:pt x="10" y="4"/>
                  </a:lnTo>
                  <a:lnTo>
                    <a:pt x="8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8" y="0"/>
                  </a:lnTo>
                  <a:lnTo>
                    <a:pt x="10" y="2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32" name="Freeform 580"/>
            <p:cNvSpPr>
              <a:spLocks/>
            </p:cNvSpPr>
            <p:nvPr/>
          </p:nvSpPr>
          <p:spPr bwMode="auto">
            <a:xfrm>
              <a:off x="2845" y="3010"/>
              <a:ext cx="10" cy="8"/>
            </a:xfrm>
            <a:custGeom>
              <a:avLst/>
              <a:gdLst>
                <a:gd name="T0" fmla="*/ 10 w 10"/>
                <a:gd name="T1" fmla="*/ 2 h 8"/>
                <a:gd name="T2" fmla="*/ 10 w 10"/>
                <a:gd name="T3" fmla="*/ 6 h 8"/>
                <a:gd name="T4" fmla="*/ 8 w 10"/>
                <a:gd name="T5" fmla="*/ 8 h 8"/>
                <a:gd name="T6" fmla="*/ 2 w 10"/>
                <a:gd name="T7" fmla="*/ 8 h 8"/>
                <a:gd name="T8" fmla="*/ 0 w 10"/>
                <a:gd name="T9" fmla="*/ 6 h 8"/>
                <a:gd name="T10" fmla="*/ 0 w 10"/>
                <a:gd name="T11" fmla="*/ 2 h 8"/>
                <a:gd name="T12" fmla="*/ 2 w 10"/>
                <a:gd name="T13" fmla="*/ 0 h 8"/>
                <a:gd name="T14" fmla="*/ 8 w 10"/>
                <a:gd name="T15" fmla="*/ 0 h 8"/>
                <a:gd name="T16" fmla="*/ 10 w 10"/>
                <a:gd name="T17" fmla="*/ 2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8"/>
                <a:gd name="T29" fmla="*/ 10 w 10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8">
                  <a:moveTo>
                    <a:pt x="10" y="2"/>
                  </a:moveTo>
                  <a:lnTo>
                    <a:pt x="10" y="6"/>
                  </a:lnTo>
                  <a:lnTo>
                    <a:pt x="8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8" y="0"/>
                  </a:lnTo>
                  <a:lnTo>
                    <a:pt x="10" y="2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33" name="Freeform 581"/>
            <p:cNvSpPr>
              <a:spLocks/>
            </p:cNvSpPr>
            <p:nvPr/>
          </p:nvSpPr>
          <p:spPr bwMode="auto">
            <a:xfrm>
              <a:off x="2858" y="3026"/>
              <a:ext cx="6" cy="9"/>
            </a:xfrm>
            <a:custGeom>
              <a:avLst/>
              <a:gdLst>
                <a:gd name="T0" fmla="*/ 2 w 6"/>
                <a:gd name="T1" fmla="*/ 0 h 9"/>
                <a:gd name="T2" fmla="*/ 6 w 6"/>
                <a:gd name="T3" fmla="*/ 0 h 9"/>
                <a:gd name="T4" fmla="*/ 6 w 6"/>
                <a:gd name="T5" fmla="*/ 2 h 9"/>
                <a:gd name="T6" fmla="*/ 6 w 6"/>
                <a:gd name="T7" fmla="*/ 7 h 9"/>
                <a:gd name="T8" fmla="*/ 6 w 6"/>
                <a:gd name="T9" fmla="*/ 9 h 9"/>
                <a:gd name="T10" fmla="*/ 2 w 6"/>
                <a:gd name="T11" fmla="*/ 9 h 9"/>
                <a:gd name="T12" fmla="*/ 0 w 6"/>
                <a:gd name="T13" fmla="*/ 7 h 9"/>
                <a:gd name="T14" fmla="*/ 0 w 6"/>
                <a:gd name="T15" fmla="*/ 2 h 9"/>
                <a:gd name="T16" fmla="*/ 2 w 6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9"/>
                <a:gd name="T29" fmla="*/ 6 w 6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9">
                  <a:moveTo>
                    <a:pt x="2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6" y="7"/>
                  </a:lnTo>
                  <a:lnTo>
                    <a:pt x="6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34" name="Freeform 582"/>
            <p:cNvSpPr>
              <a:spLocks/>
            </p:cNvSpPr>
            <p:nvPr/>
          </p:nvSpPr>
          <p:spPr bwMode="auto">
            <a:xfrm>
              <a:off x="2843" y="3024"/>
              <a:ext cx="10" cy="9"/>
            </a:xfrm>
            <a:custGeom>
              <a:avLst/>
              <a:gdLst>
                <a:gd name="T0" fmla="*/ 10 w 10"/>
                <a:gd name="T1" fmla="*/ 4 h 9"/>
                <a:gd name="T2" fmla="*/ 8 w 10"/>
                <a:gd name="T3" fmla="*/ 0 h 9"/>
                <a:gd name="T4" fmla="*/ 4 w 10"/>
                <a:gd name="T5" fmla="*/ 0 h 9"/>
                <a:gd name="T6" fmla="*/ 0 w 10"/>
                <a:gd name="T7" fmla="*/ 4 h 9"/>
                <a:gd name="T8" fmla="*/ 0 w 10"/>
                <a:gd name="T9" fmla="*/ 5 h 9"/>
                <a:gd name="T10" fmla="*/ 2 w 10"/>
                <a:gd name="T11" fmla="*/ 9 h 9"/>
                <a:gd name="T12" fmla="*/ 4 w 10"/>
                <a:gd name="T13" fmla="*/ 9 h 9"/>
                <a:gd name="T14" fmla="*/ 10 w 10"/>
                <a:gd name="T15" fmla="*/ 5 h 9"/>
                <a:gd name="T16" fmla="*/ 10 w 10"/>
                <a:gd name="T17" fmla="*/ 4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9"/>
                <a:gd name="T29" fmla="*/ 10 w 10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9">
                  <a:moveTo>
                    <a:pt x="10" y="4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9"/>
                  </a:lnTo>
                  <a:lnTo>
                    <a:pt x="4" y="9"/>
                  </a:lnTo>
                  <a:lnTo>
                    <a:pt x="10" y="5"/>
                  </a:lnTo>
                  <a:lnTo>
                    <a:pt x="10" y="4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35" name="Freeform 583"/>
            <p:cNvSpPr>
              <a:spLocks/>
            </p:cNvSpPr>
            <p:nvPr/>
          </p:nvSpPr>
          <p:spPr bwMode="auto">
            <a:xfrm>
              <a:off x="2828" y="3022"/>
              <a:ext cx="7" cy="9"/>
            </a:xfrm>
            <a:custGeom>
              <a:avLst/>
              <a:gdLst>
                <a:gd name="T0" fmla="*/ 2 w 7"/>
                <a:gd name="T1" fmla="*/ 0 h 9"/>
                <a:gd name="T2" fmla="*/ 5 w 7"/>
                <a:gd name="T3" fmla="*/ 0 h 9"/>
                <a:gd name="T4" fmla="*/ 7 w 7"/>
                <a:gd name="T5" fmla="*/ 2 h 9"/>
                <a:gd name="T6" fmla="*/ 7 w 7"/>
                <a:gd name="T7" fmla="*/ 7 h 9"/>
                <a:gd name="T8" fmla="*/ 5 w 7"/>
                <a:gd name="T9" fmla="*/ 9 h 9"/>
                <a:gd name="T10" fmla="*/ 2 w 7"/>
                <a:gd name="T11" fmla="*/ 9 h 9"/>
                <a:gd name="T12" fmla="*/ 0 w 7"/>
                <a:gd name="T13" fmla="*/ 7 h 9"/>
                <a:gd name="T14" fmla="*/ 0 w 7"/>
                <a:gd name="T15" fmla="*/ 2 h 9"/>
                <a:gd name="T16" fmla="*/ 2 w 7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9"/>
                <a:gd name="T29" fmla="*/ 7 w 7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9">
                  <a:moveTo>
                    <a:pt x="2" y="0"/>
                  </a:moveTo>
                  <a:lnTo>
                    <a:pt x="5" y="0"/>
                  </a:lnTo>
                  <a:lnTo>
                    <a:pt x="7" y="2"/>
                  </a:lnTo>
                  <a:lnTo>
                    <a:pt x="7" y="7"/>
                  </a:lnTo>
                  <a:lnTo>
                    <a:pt x="5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36" name="Freeform 584"/>
            <p:cNvSpPr>
              <a:spLocks/>
            </p:cNvSpPr>
            <p:nvPr/>
          </p:nvSpPr>
          <p:spPr bwMode="auto">
            <a:xfrm>
              <a:off x="2814" y="3026"/>
              <a:ext cx="8" cy="7"/>
            </a:xfrm>
            <a:custGeom>
              <a:avLst/>
              <a:gdLst>
                <a:gd name="T0" fmla="*/ 0 w 8"/>
                <a:gd name="T1" fmla="*/ 2 h 7"/>
                <a:gd name="T2" fmla="*/ 2 w 8"/>
                <a:gd name="T3" fmla="*/ 0 h 7"/>
                <a:gd name="T4" fmla="*/ 4 w 8"/>
                <a:gd name="T5" fmla="*/ 0 h 7"/>
                <a:gd name="T6" fmla="*/ 8 w 8"/>
                <a:gd name="T7" fmla="*/ 3 h 7"/>
                <a:gd name="T8" fmla="*/ 8 w 8"/>
                <a:gd name="T9" fmla="*/ 5 h 7"/>
                <a:gd name="T10" fmla="*/ 6 w 8"/>
                <a:gd name="T11" fmla="*/ 7 h 7"/>
                <a:gd name="T12" fmla="*/ 4 w 8"/>
                <a:gd name="T13" fmla="*/ 7 h 7"/>
                <a:gd name="T14" fmla="*/ 0 w 8"/>
                <a:gd name="T15" fmla="*/ 3 h 7"/>
                <a:gd name="T16" fmla="*/ 0 w 8"/>
                <a:gd name="T17" fmla="*/ 2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7"/>
                <a:gd name="T29" fmla="*/ 8 w 8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7">
                  <a:moveTo>
                    <a:pt x="0" y="2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8" y="3"/>
                  </a:lnTo>
                  <a:lnTo>
                    <a:pt x="8" y="5"/>
                  </a:lnTo>
                  <a:lnTo>
                    <a:pt x="6" y="7"/>
                  </a:lnTo>
                  <a:lnTo>
                    <a:pt x="4" y="7"/>
                  </a:lnTo>
                  <a:lnTo>
                    <a:pt x="0" y="3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37" name="Freeform 585"/>
            <p:cNvSpPr>
              <a:spLocks/>
            </p:cNvSpPr>
            <p:nvPr/>
          </p:nvSpPr>
          <p:spPr bwMode="auto">
            <a:xfrm>
              <a:off x="2797" y="3026"/>
              <a:ext cx="8" cy="9"/>
            </a:xfrm>
            <a:custGeom>
              <a:avLst/>
              <a:gdLst>
                <a:gd name="T0" fmla="*/ 2 w 8"/>
                <a:gd name="T1" fmla="*/ 0 h 9"/>
                <a:gd name="T2" fmla="*/ 6 w 8"/>
                <a:gd name="T3" fmla="*/ 0 h 9"/>
                <a:gd name="T4" fmla="*/ 8 w 8"/>
                <a:gd name="T5" fmla="*/ 2 h 9"/>
                <a:gd name="T6" fmla="*/ 8 w 8"/>
                <a:gd name="T7" fmla="*/ 7 h 9"/>
                <a:gd name="T8" fmla="*/ 6 w 8"/>
                <a:gd name="T9" fmla="*/ 9 h 9"/>
                <a:gd name="T10" fmla="*/ 2 w 8"/>
                <a:gd name="T11" fmla="*/ 9 h 9"/>
                <a:gd name="T12" fmla="*/ 0 w 8"/>
                <a:gd name="T13" fmla="*/ 7 h 9"/>
                <a:gd name="T14" fmla="*/ 0 w 8"/>
                <a:gd name="T15" fmla="*/ 2 h 9"/>
                <a:gd name="T16" fmla="*/ 2 w 8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9"/>
                <a:gd name="T29" fmla="*/ 8 w 8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9">
                  <a:moveTo>
                    <a:pt x="2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8" y="7"/>
                  </a:lnTo>
                  <a:lnTo>
                    <a:pt x="6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38" name="Freeform 586"/>
            <p:cNvSpPr>
              <a:spLocks/>
            </p:cNvSpPr>
            <p:nvPr/>
          </p:nvSpPr>
          <p:spPr bwMode="auto">
            <a:xfrm>
              <a:off x="2812" y="3039"/>
              <a:ext cx="10" cy="6"/>
            </a:xfrm>
            <a:custGeom>
              <a:avLst/>
              <a:gdLst>
                <a:gd name="T0" fmla="*/ 10 w 10"/>
                <a:gd name="T1" fmla="*/ 2 h 6"/>
                <a:gd name="T2" fmla="*/ 10 w 10"/>
                <a:gd name="T3" fmla="*/ 4 h 6"/>
                <a:gd name="T4" fmla="*/ 8 w 10"/>
                <a:gd name="T5" fmla="*/ 6 h 6"/>
                <a:gd name="T6" fmla="*/ 2 w 10"/>
                <a:gd name="T7" fmla="*/ 6 h 6"/>
                <a:gd name="T8" fmla="*/ 0 w 10"/>
                <a:gd name="T9" fmla="*/ 4 h 6"/>
                <a:gd name="T10" fmla="*/ 0 w 10"/>
                <a:gd name="T11" fmla="*/ 0 h 6"/>
                <a:gd name="T12" fmla="*/ 2 w 10"/>
                <a:gd name="T13" fmla="*/ 0 h 6"/>
                <a:gd name="T14" fmla="*/ 8 w 10"/>
                <a:gd name="T15" fmla="*/ 0 h 6"/>
                <a:gd name="T16" fmla="*/ 10 w 10"/>
                <a:gd name="T17" fmla="*/ 2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6"/>
                <a:gd name="T29" fmla="*/ 10 w 10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6">
                  <a:moveTo>
                    <a:pt x="10" y="2"/>
                  </a:moveTo>
                  <a:lnTo>
                    <a:pt x="10" y="4"/>
                  </a:lnTo>
                  <a:lnTo>
                    <a:pt x="8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8" y="0"/>
                  </a:lnTo>
                  <a:lnTo>
                    <a:pt x="10" y="2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39" name="Freeform 587"/>
            <p:cNvSpPr>
              <a:spLocks/>
            </p:cNvSpPr>
            <p:nvPr/>
          </p:nvSpPr>
          <p:spPr bwMode="auto">
            <a:xfrm>
              <a:off x="2845" y="3039"/>
              <a:ext cx="10" cy="6"/>
            </a:xfrm>
            <a:custGeom>
              <a:avLst/>
              <a:gdLst>
                <a:gd name="T0" fmla="*/ 10 w 10"/>
                <a:gd name="T1" fmla="*/ 2 h 6"/>
                <a:gd name="T2" fmla="*/ 10 w 10"/>
                <a:gd name="T3" fmla="*/ 4 h 6"/>
                <a:gd name="T4" fmla="*/ 8 w 10"/>
                <a:gd name="T5" fmla="*/ 6 h 6"/>
                <a:gd name="T6" fmla="*/ 2 w 10"/>
                <a:gd name="T7" fmla="*/ 6 h 6"/>
                <a:gd name="T8" fmla="*/ 0 w 10"/>
                <a:gd name="T9" fmla="*/ 4 h 6"/>
                <a:gd name="T10" fmla="*/ 0 w 10"/>
                <a:gd name="T11" fmla="*/ 2 h 6"/>
                <a:gd name="T12" fmla="*/ 2 w 10"/>
                <a:gd name="T13" fmla="*/ 0 h 6"/>
                <a:gd name="T14" fmla="*/ 8 w 10"/>
                <a:gd name="T15" fmla="*/ 0 h 6"/>
                <a:gd name="T16" fmla="*/ 10 w 10"/>
                <a:gd name="T17" fmla="*/ 2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6"/>
                <a:gd name="T29" fmla="*/ 10 w 10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6">
                  <a:moveTo>
                    <a:pt x="10" y="2"/>
                  </a:moveTo>
                  <a:lnTo>
                    <a:pt x="10" y="4"/>
                  </a:lnTo>
                  <a:lnTo>
                    <a:pt x="8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8" y="0"/>
                  </a:lnTo>
                  <a:lnTo>
                    <a:pt x="10" y="2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40" name="Freeform 588"/>
            <p:cNvSpPr>
              <a:spLocks/>
            </p:cNvSpPr>
            <p:nvPr/>
          </p:nvSpPr>
          <p:spPr bwMode="auto">
            <a:xfrm>
              <a:off x="2843" y="3051"/>
              <a:ext cx="10" cy="7"/>
            </a:xfrm>
            <a:custGeom>
              <a:avLst/>
              <a:gdLst>
                <a:gd name="T0" fmla="*/ 0 w 10"/>
                <a:gd name="T1" fmla="*/ 1 h 7"/>
                <a:gd name="T2" fmla="*/ 2 w 10"/>
                <a:gd name="T3" fmla="*/ 0 h 7"/>
                <a:gd name="T4" fmla="*/ 4 w 10"/>
                <a:gd name="T5" fmla="*/ 0 h 7"/>
                <a:gd name="T6" fmla="*/ 10 w 10"/>
                <a:gd name="T7" fmla="*/ 3 h 7"/>
                <a:gd name="T8" fmla="*/ 10 w 10"/>
                <a:gd name="T9" fmla="*/ 5 h 7"/>
                <a:gd name="T10" fmla="*/ 8 w 10"/>
                <a:gd name="T11" fmla="*/ 7 h 7"/>
                <a:gd name="T12" fmla="*/ 6 w 10"/>
                <a:gd name="T13" fmla="*/ 7 h 7"/>
                <a:gd name="T14" fmla="*/ 0 w 10"/>
                <a:gd name="T15" fmla="*/ 3 h 7"/>
                <a:gd name="T16" fmla="*/ 0 w 10"/>
                <a:gd name="T17" fmla="*/ 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7"/>
                <a:gd name="T29" fmla="*/ 10 w 10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7">
                  <a:moveTo>
                    <a:pt x="0" y="1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8" y="7"/>
                  </a:lnTo>
                  <a:lnTo>
                    <a:pt x="6" y="7"/>
                  </a:lnTo>
                  <a:lnTo>
                    <a:pt x="0" y="3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41" name="Freeform 589"/>
            <p:cNvSpPr>
              <a:spLocks/>
            </p:cNvSpPr>
            <p:nvPr/>
          </p:nvSpPr>
          <p:spPr bwMode="auto">
            <a:xfrm>
              <a:off x="2858" y="3049"/>
              <a:ext cx="8" cy="9"/>
            </a:xfrm>
            <a:custGeom>
              <a:avLst/>
              <a:gdLst>
                <a:gd name="T0" fmla="*/ 2 w 8"/>
                <a:gd name="T1" fmla="*/ 0 h 9"/>
                <a:gd name="T2" fmla="*/ 6 w 8"/>
                <a:gd name="T3" fmla="*/ 0 h 9"/>
                <a:gd name="T4" fmla="*/ 8 w 8"/>
                <a:gd name="T5" fmla="*/ 2 h 9"/>
                <a:gd name="T6" fmla="*/ 8 w 8"/>
                <a:gd name="T7" fmla="*/ 7 h 9"/>
                <a:gd name="T8" fmla="*/ 6 w 8"/>
                <a:gd name="T9" fmla="*/ 9 h 9"/>
                <a:gd name="T10" fmla="*/ 2 w 8"/>
                <a:gd name="T11" fmla="*/ 9 h 9"/>
                <a:gd name="T12" fmla="*/ 0 w 8"/>
                <a:gd name="T13" fmla="*/ 7 h 9"/>
                <a:gd name="T14" fmla="*/ 0 w 8"/>
                <a:gd name="T15" fmla="*/ 2 h 9"/>
                <a:gd name="T16" fmla="*/ 2 w 8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9"/>
                <a:gd name="T29" fmla="*/ 8 w 8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9">
                  <a:moveTo>
                    <a:pt x="2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8" y="7"/>
                  </a:lnTo>
                  <a:lnTo>
                    <a:pt x="6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42" name="Freeform 590"/>
            <p:cNvSpPr>
              <a:spLocks/>
            </p:cNvSpPr>
            <p:nvPr/>
          </p:nvSpPr>
          <p:spPr bwMode="auto">
            <a:xfrm>
              <a:off x="2797" y="3049"/>
              <a:ext cx="8" cy="9"/>
            </a:xfrm>
            <a:custGeom>
              <a:avLst/>
              <a:gdLst>
                <a:gd name="T0" fmla="*/ 2 w 8"/>
                <a:gd name="T1" fmla="*/ 0 h 9"/>
                <a:gd name="T2" fmla="*/ 6 w 8"/>
                <a:gd name="T3" fmla="*/ 0 h 9"/>
                <a:gd name="T4" fmla="*/ 8 w 8"/>
                <a:gd name="T5" fmla="*/ 2 h 9"/>
                <a:gd name="T6" fmla="*/ 8 w 8"/>
                <a:gd name="T7" fmla="*/ 7 h 9"/>
                <a:gd name="T8" fmla="*/ 6 w 8"/>
                <a:gd name="T9" fmla="*/ 9 h 9"/>
                <a:gd name="T10" fmla="*/ 2 w 8"/>
                <a:gd name="T11" fmla="*/ 9 h 9"/>
                <a:gd name="T12" fmla="*/ 0 w 8"/>
                <a:gd name="T13" fmla="*/ 7 h 9"/>
                <a:gd name="T14" fmla="*/ 0 w 8"/>
                <a:gd name="T15" fmla="*/ 2 h 9"/>
                <a:gd name="T16" fmla="*/ 2 w 8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9"/>
                <a:gd name="T29" fmla="*/ 8 w 8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9">
                  <a:moveTo>
                    <a:pt x="2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8" y="7"/>
                  </a:lnTo>
                  <a:lnTo>
                    <a:pt x="6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43" name="Freeform 591"/>
            <p:cNvSpPr>
              <a:spLocks/>
            </p:cNvSpPr>
            <p:nvPr/>
          </p:nvSpPr>
          <p:spPr bwMode="auto">
            <a:xfrm>
              <a:off x="2812" y="3049"/>
              <a:ext cx="10" cy="9"/>
            </a:xfrm>
            <a:custGeom>
              <a:avLst/>
              <a:gdLst>
                <a:gd name="T0" fmla="*/ 10 w 10"/>
                <a:gd name="T1" fmla="*/ 3 h 9"/>
                <a:gd name="T2" fmla="*/ 8 w 10"/>
                <a:gd name="T3" fmla="*/ 2 h 9"/>
                <a:gd name="T4" fmla="*/ 6 w 10"/>
                <a:gd name="T5" fmla="*/ 0 h 9"/>
                <a:gd name="T6" fmla="*/ 0 w 10"/>
                <a:gd name="T7" fmla="*/ 3 h 9"/>
                <a:gd name="T8" fmla="*/ 0 w 10"/>
                <a:gd name="T9" fmla="*/ 5 h 9"/>
                <a:gd name="T10" fmla="*/ 2 w 10"/>
                <a:gd name="T11" fmla="*/ 9 h 9"/>
                <a:gd name="T12" fmla="*/ 6 w 10"/>
                <a:gd name="T13" fmla="*/ 9 h 9"/>
                <a:gd name="T14" fmla="*/ 10 w 10"/>
                <a:gd name="T15" fmla="*/ 5 h 9"/>
                <a:gd name="T16" fmla="*/ 10 w 10"/>
                <a:gd name="T17" fmla="*/ 3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9"/>
                <a:gd name="T29" fmla="*/ 10 w 10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9">
                  <a:moveTo>
                    <a:pt x="10" y="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9"/>
                  </a:lnTo>
                  <a:lnTo>
                    <a:pt x="6" y="9"/>
                  </a:lnTo>
                  <a:lnTo>
                    <a:pt x="10" y="5"/>
                  </a:lnTo>
                  <a:lnTo>
                    <a:pt x="10" y="3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44" name="Freeform 592"/>
            <p:cNvSpPr>
              <a:spLocks/>
            </p:cNvSpPr>
            <p:nvPr/>
          </p:nvSpPr>
          <p:spPr bwMode="auto">
            <a:xfrm>
              <a:off x="2828" y="3062"/>
              <a:ext cx="7" cy="10"/>
            </a:xfrm>
            <a:custGeom>
              <a:avLst/>
              <a:gdLst>
                <a:gd name="T0" fmla="*/ 2 w 7"/>
                <a:gd name="T1" fmla="*/ 0 h 10"/>
                <a:gd name="T2" fmla="*/ 5 w 7"/>
                <a:gd name="T3" fmla="*/ 0 h 10"/>
                <a:gd name="T4" fmla="*/ 7 w 7"/>
                <a:gd name="T5" fmla="*/ 2 h 10"/>
                <a:gd name="T6" fmla="*/ 7 w 7"/>
                <a:gd name="T7" fmla="*/ 8 h 10"/>
                <a:gd name="T8" fmla="*/ 5 w 7"/>
                <a:gd name="T9" fmla="*/ 10 h 10"/>
                <a:gd name="T10" fmla="*/ 2 w 7"/>
                <a:gd name="T11" fmla="*/ 10 h 10"/>
                <a:gd name="T12" fmla="*/ 0 w 7"/>
                <a:gd name="T13" fmla="*/ 8 h 10"/>
                <a:gd name="T14" fmla="*/ 0 w 7"/>
                <a:gd name="T15" fmla="*/ 2 h 10"/>
                <a:gd name="T16" fmla="*/ 2 w 7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0"/>
                <a:gd name="T29" fmla="*/ 7 w 7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0">
                  <a:moveTo>
                    <a:pt x="2" y="0"/>
                  </a:moveTo>
                  <a:lnTo>
                    <a:pt x="5" y="0"/>
                  </a:lnTo>
                  <a:lnTo>
                    <a:pt x="7" y="2"/>
                  </a:lnTo>
                  <a:lnTo>
                    <a:pt x="7" y="8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45" name="Freeform 593"/>
            <p:cNvSpPr>
              <a:spLocks/>
            </p:cNvSpPr>
            <p:nvPr/>
          </p:nvSpPr>
          <p:spPr bwMode="auto">
            <a:xfrm>
              <a:off x="2845" y="3079"/>
              <a:ext cx="11" cy="8"/>
            </a:xfrm>
            <a:custGeom>
              <a:avLst/>
              <a:gdLst>
                <a:gd name="T0" fmla="*/ 11 w 11"/>
                <a:gd name="T1" fmla="*/ 4 h 8"/>
                <a:gd name="T2" fmla="*/ 10 w 11"/>
                <a:gd name="T3" fmla="*/ 0 h 8"/>
                <a:gd name="T4" fmla="*/ 6 w 11"/>
                <a:gd name="T5" fmla="*/ 0 h 8"/>
                <a:gd name="T6" fmla="*/ 2 w 11"/>
                <a:gd name="T7" fmla="*/ 2 h 8"/>
                <a:gd name="T8" fmla="*/ 0 w 11"/>
                <a:gd name="T9" fmla="*/ 4 h 8"/>
                <a:gd name="T10" fmla="*/ 2 w 11"/>
                <a:gd name="T11" fmla="*/ 8 h 8"/>
                <a:gd name="T12" fmla="*/ 4 w 11"/>
                <a:gd name="T13" fmla="*/ 8 h 8"/>
                <a:gd name="T14" fmla="*/ 10 w 11"/>
                <a:gd name="T15" fmla="*/ 6 h 8"/>
                <a:gd name="T16" fmla="*/ 11 w 11"/>
                <a:gd name="T17" fmla="*/ 4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8"/>
                <a:gd name="T29" fmla="*/ 11 w 1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8">
                  <a:moveTo>
                    <a:pt x="11" y="4"/>
                  </a:move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4" y="8"/>
                  </a:lnTo>
                  <a:lnTo>
                    <a:pt x="10" y="6"/>
                  </a:lnTo>
                  <a:lnTo>
                    <a:pt x="11" y="4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46" name="Freeform 594"/>
            <p:cNvSpPr>
              <a:spLocks/>
            </p:cNvSpPr>
            <p:nvPr/>
          </p:nvSpPr>
          <p:spPr bwMode="auto">
            <a:xfrm>
              <a:off x="2810" y="3081"/>
              <a:ext cx="10" cy="8"/>
            </a:xfrm>
            <a:custGeom>
              <a:avLst/>
              <a:gdLst>
                <a:gd name="T0" fmla="*/ 0 w 10"/>
                <a:gd name="T1" fmla="*/ 4 h 8"/>
                <a:gd name="T2" fmla="*/ 2 w 10"/>
                <a:gd name="T3" fmla="*/ 0 h 8"/>
                <a:gd name="T4" fmla="*/ 4 w 10"/>
                <a:gd name="T5" fmla="*/ 0 h 8"/>
                <a:gd name="T6" fmla="*/ 10 w 10"/>
                <a:gd name="T7" fmla="*/ 2 h 8"/>
                <a:gd name="T8" fmla="*/ 10 w 10"/>
                <a:gd name="T9" fmla="*/ 4 h 8"/>
                <a:gd name="T10" fmla="*/ 10 w 10"/>
                <a:gd name="T11" fmla="*/ 8 h 8"/>
                <a:gd name="T12" fmla="*/ 8 w 10"/>
                <a:gd name="T13" fmla="*/ 8 h 8"/>
                <a:gd name="T14" fmla="*/ 2 w 10"/>
                <a:gd name="T15" fmla="*/ 6 h 8"/>
                <a:gd name="T16" fmla="*/ 0 w 10"/>
                <a:gd name="T17" fmla="*/ 4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8"/>
                <a:gd name="T29" fmla="*/ 10 w 10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8">
                  <a:moveTo>
                    <a:pt x="0" y="4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8" y="8"/>
                  </a:lnTo>
                  <a:lnTo>
                    <a:pt x="2" y="6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47" name="Freeform 595"/>
            <p:cNvSpPr>
              <a:spLocks/>
            </p:cNvSpPr>
            <p:nvPr/>
          </p:nvSpPr>
          <p:spPr bwMode="auto">
            <a:xfrm>
              <a:off x="2749" y="2922"/>
              <a:ext cx="42" cy="182"/>
            </a:xfrm>
            <a:custGeom>
              <a:avLst/>
              <a:gdLst>
                <a:gd name="T0" fmla="*/ 42 w 42"/>
                <a:gd name="T1" fmla="*/ 0 h 182"/>
                <a:gd name="T2" fmla="*/ 42 w 42"/>
                <a:gd name="T3" fmla="*/ 152 h 182"/>
                <a:gd name="T4" fmla="*/ 35 w 42"/>
                <a:gd name="T5" fmla="*/ 163 h 182"/>
                <a:gd name="T6" fmla="*/ 27 w 42"/>
                <a:gd name="T7" fmla="*/ 171 h 182"/>
                <a:gd name="T8" fmla="*/ 15 w 42"/>
                <a:gd name="T9" fmla="*/ 177 h 182"/>
                <a:gd name="T10" fmla="*/ 0 w 42"/>
                <a:gd name="T11" fmla="*/ 182 h 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182"/>
                <a:gd name="T20" fmla="*/ 42 w 42"/>
                <a:gd name="T21" fmla="*/ 182 h 1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182">
                  <a:moveTo>
                    <a:pt x="42" y="0"/>
                  </a:moveTo>
                  <a:lnTo>
                    <a:pt x="42" y="152"/>
                  </a:lnTo>
                  <a:lnTo>
                    <a:pt x="35" y="163"/>
                  </a:lnTo>
                  <a:lnTo>
                    <a:pt x="27" y="171"/>
                  </a:lnTo>
                  <a:lnTo>
                    <a:pt x="15" y="177"/>
                  </a:lnTo>
                  <a:lnTo>
                    <a:pt x="0" y="182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48" name="Line 596"/>
            <p:cNvSpPr>
              <a:spLocks noChangeShapeType="1"/>
            </p:cNvSpPr>
            <p:nvPr/>
          </p:nvSpPr>
          <p:spPr bwMode="auto">
            <a:xfrm>
              <a:off x="2714" y="3008"/>
              <a:ext cx="158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49" name="Freeform 597"/>
            <p:cNvSpPr>
              <a:spLocks/>
            </p:cNvSpPr>
            <p:nvPr/>
          </p:nvSpPr>
          <p:spPr bwMode="auto">
            <a:xfrm>
              <a:off x="2714" y="2922"/>
              <a:ext cx="158" cy="190"/>
            </a:xfrm>
            <a:custGeom>
              <a:avLst/>
              <a:gdLst>
                <a:gd name="T0" fmla="*/ 158 w 158"/>
                <a:gd name="T1" fmla="*/ 154 h 190"/>
                <a:gd name="T2" fmla="*/ 158 w 158"/>
                <a:gd name="T3" fmla="*/ 0 h 190"/>
                <a:gd name="T4" fmla="*/ 0 w 158"/>
                <a:gd name="T5" fmla="*/ 0 h 190"/>
                <a:gd name="T6" fmla="*/ 0 w 158"/>
                <a:gd name="T7" fmla="*/ 152 h 190"/>
                <a:gd name="T8" fmla="*/ 6 w 158"/>
                <a:gd name="T9" fmla="*/ 161 h 190"/>
                <a:gd name="T10" fmla="*/ 14 w 158"/>
                <a:gd name="T11" fmla="*/ 169 h 190"/>
                <a:gd name="T12" fmla="*/ 23 w 158"/>
                <a:gd name="T13" fmla="*/ 177 h 190"/>
                <a:gd name="T14" fmla="*/ 33 w 158"/>
                <a:gd name="T15" fmla="*/ 180 h 190"/>
                <a:gd name="T16" fmla="*/ 56 w 158"/>
                <a:gd name="T17" fmla="*/ 188 h 190"/>
                <a:gd name="T18" fmla="*/ 75 w 158"/>
                <a:gd name="T19" fmla="*/ 190 h 190"/>
                <a:gd name="T20" fmla="*/ 98 w 158"/>
                <a:gd name="T21" fmla="*/ 188 h 190"/>
                <a:gd name="T22" fmla="*/ 125 w 158"/>
                <a:gd name="T23" fmla="*/ 180 h 190"/>
                <a:gd name="T24" fmla="*/ 139 w 158"/>
                <a:gd name="T25" fmla="*/ 177 h 190"/>
                <a:gd name="T26" fmla="*/ 148 w 158"/>
                <a:gd name="T27" fmla="*/ 169 h 190"/>
                <a:gd name="T28" fmla="*/ 154 w 158"/>
                <a:gd name="T29" fmla="*/ 167 h 190"/>
                <a:gd name="T30" fmla="*/ 156 w 158"/>
                <a:gd name="T31" fmla="*/ 163 h 190"/>
                <a:gd name="T32" fmla="*/ 158 w 158"/>
                <a:gd name="T33" fmla="*/ 157 h 190"/>
                <a:gd name="T34" fmla="*/ 158 w 158"/>
                <a:gd name="T35" fmla="*/ 154 h 1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8"/>
                <a:gd name="T55" fmla="*/ 0 h 190"/>
                <a:gd name="T56" fmla="*/ 158 w 158"/>
                <a:gd name="T57" fmla="*/ 190 h 19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8" h="190">
                  <a:moveTo>
                    <a:pt x="158" y="154"/>
                  </a:moveTo>
                  <a:lnTo>
                    <a:pt x="158" y="0"/>
                  </a:lnTo>
                  <a:lnTo>
                    <a:pt x="0" y="0"/>
                  </a:lnTo>
                  <a:lnTo>
                    <a:pt x="0" y="152"/>
                  </a:lnTo>
                  <a:lnTo>
                    <a:pt x="6" y="161"/>
                  </a:lnTo>
                  <a:lnTo>
                    <a:pt x="14" y="169"/>
                  </a:lnTo>
                  <a:lnTo>
                    <a:pt x="23" y="177"/>
                  </a:lnTo>
                  <a:lnTo>
                    <a:pt x="33" y="180"/>
                  </a:lnTo>
                  <a:lnTo>
                    <a:pt x="56" y="188"/>
                  </a:lnTo>
                  <a:lnTo>
                    <a:pt x="75" y="190"/>
                  </a:lnTo>
                  <a:lnTo>
                    <a:pt x="98" y="188"/>
                  </a:lnTo>
                  <a:lnTo>
                    <a:pt x="125" y="180"/>
                  </a:lnTo>
                  <a:lnTo>
                    <a:pt x="139" y="177"/>
                  </a:lnTo>
                  <a:lnTo>
                    <a:pt x="148" y="169"/>
                  </a:lnTo>
                  <a:lnTo>
                    <a:pt x="154" y="167"/>
                  </a:lnTo>
                  <a:lnTo>
                    <a:pt x="156" y="163"/>
                  </a:lnTo>
                  <a:lnTo>
                    <a:pt x="158" y="157"/>
                  </a:lnTo>
                  <a:lnTo>
                    <a:pt x="158" y="154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50" name="Freeform 598"/>
            <p:cNvSpPr>
              <a:spLocks/>
            </p:cNvSpPr>
            <p:nvPr/>
          </p:nvSpPr>
          <p:spPr bwMode="auto">
            <a:xfrm>
              <a:off x="2768" y="2978"/>
              <a:ext cx="48" cy="61"/>
            </a:xfrm>
            <a:custGeom>
              <a:avLst/>
              <a:gdLst>
                <a:gd name="T0" fmla="*/ 23 w 48"/>
                <a:gd name="T1" fmla="*/ 0 h 61"/>
                <a:gd name="T2" fmla="*/ 29 w 48"/>
                <a:gd name="T3" fmla="*/ 0 h 61"/>
                <a:gd name="T4" fmla="*/ 33 w 48"/>
                <a:gd name="T5" fmla="*/ 2 h 61"/>
                <a:gd name="T6" fmla="*/ 37 w 48"/>
                <a:gd name="T7" fmla="*/ 5 h 61"/>
                <a:gd name="T8" fmla="*/ 40 w 48"/>
                <a:gd name="T9" fmla="*/ 9 h 61"/>
                <a:gd name="T10" fmla="*/ 46 w 48"/>
                <a:gd name="T11" fmla="*/ 19 h 61"/>
                <a:gd name="T12" fmla="*/ 48 w 48"/>
                <a:gd name="T13" fmla="*/ 30 h 61"/>
                <a:gd name="T14" fmla="*/ 46 w 48"/>
                <a:gd name="T15" fmla="*/ 42 h 61"/>
                <a:gd name="T16" fmla="*/ 40 w 48"/>
                <a:gd name="T17" fmla="*/ 51 h 61"/>
                <a:gd name="T18" fmla="*/ 37 w 48"/>
                <a:gd name="T19" fmla="*/ 55 h 61"/>
                <a:gd name="T20" fmla="*/ 33 w 48"/>
                <a:gd name="T21" fmla="*/ 59 h 61"/>
                <a:gd name="T22" fmla="*/ 29 w 48"/>
                <a:gd name="T23" fmla="*/ 61 h 61"/>
                <a:gd name="T24" fmla="*/ 23 w 48"/>
                <a:gd name="T25" fmla="*/ 61 h 61"/>
                <a:gd name="T26" fmla="*/ 19 w 48"/>
                <a:gd name="T27" fmla="*/ 61 h 61"/>
                <a:gd name="T28" fmla="*/ 16 w 48"/>
                <a:gd name="T29" fmla="*/ 59 h 61"/>
                <a:gd name="T30" fmla="*/ 12 w 48"/>
                <a:gd name="T31" fmla="*/ 55 h 61"/>
                <a:gd name="T32" fmla="*/ 8 w 48"/>
                <a:gd name="T33" fmla="*/ 51 h 61"/>
                <a:gd name="T34" fmla="*/ 2 w 48"/>
                <a:gd name="T35" fmla="*/ 42 h 61"/>
                <a:gd name="T36" fmla="*/ 0 w 48"/>
                <a:gd name="T37" fmla="*/ 30 h 61"/>
                <a:gd name="T38" fmla="*/ 2 w 48"/>
                <a:gd name="T39" fmla="*/ 19 h 61"/>
                <a:gd name="T40" fmla="*/ 8 w 48"/>
                <a:gd name="T41" fmla="*/ 9 h 61"/>
                <a:gd name="T42" fmla="*/ 12 w 48"/>
                <a:gd name="T43" fmla="*/ 5 h 61"/>
                <a:gd name="T44" fmla="*/ 16 w 48"/>
                <a:gd name="T45" fmla="*/ 2 h 61"/>
                <a:gd name="T46" fmla="*/ 19 w 48"/>
                <a:gd name="T47" fmla="*/ 0 h 61"/>
                <a:gd name="T48" fmla="*/ 23 w 48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8"/>
                <a:gd name="T76" fmla="*/ 0 h 61"/>
                <a:gd name="T77" fmla="*/ 48 w 48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8" h="61">
                  <a:moveTo>
                    <a:pt x="23" y="0"/>
                  </a:moveTo>
                  <a:lnTo>
                    <a:pt x="29" y="0"/>
                  </a:lnTo>
                  <a:lnTo>
                    <a:pt x="33" y="2"/>
                  </a:lnTo>
                  <a:lnTo>
                    <a:pt x="37" y="5"/>
                  </a:lnTo>
                  <a:lnTo>
                    <a:pt x="40" y="9"/>
                  </a:lnTo>
                  <a:lnTo>
                    <a:pt x="46" y="19"/>
                  </a:lnTo>
                  <a:lnTo>
                    <a:pt x="48" y="30"/>
                  </a:lnTo>
                  <a:lnTo>
                    <a:pt x="46" y="42"/>
                  </a:lnTo>
                  <a:lnTo>
                    <a:pt x="40" y="51"/>
                  </a:lnTo>
                  <a:lnTo>
                    <a:pt x="37" y="55"/>
                  </a:lnTo>
                  <a:lnTo>
                    <a:pt x="33" y="59"/>
                  </a:lnTo>
                  <a:lnTo>
                    <a:pt x="29" y="61"/>
                  </a:lnTo>
                  <a:lnTo>
                    <a:pt x="23" y="61"/>
                  </a:lnTo>
                  <a:lnTo>
                    <a:pt x="19" y="61"/>
                  </a:lnTo>
                  <a:lnTo>
                    <a:pt x="16" y="59"/>
                  </a:lnTo>
                  <a:lnTo>
                    <a:pt x="12" y="55"/>
                  </a:lnTo>
                  <a:lnTo>
                    <a:pt x="8" y="51"/>
                  </a:lnTo>
                  <a:lnTo>
                    <a:pt x="2" y="42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8" y="9"/>
                  </a:lnTo>
                  <a:lnTo>
                    <a:pt x="12" y="5"/>
                  </a:lnTo>
                  <a:lnTo>
                    <a:pt x="16" y="2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51" name="Freeform 599"/>
            <p:cNvSpPr>
              <a:spLocks/>
            </p:cNvSpPr>
            <p:nvPr/>
          </p:nvSpPr>
          <p:spPr bwMode="auto">
            <a:xfrm>
              <a:off x="2768" y="2978"/>
              <a:ext cx="48" cy="61"/>
            </a:xfrm>
            <a:custGeom>
              <a:avLst/>
              <a:gdLst>
                <a:gd name="T0" fmla="*/ 23 w 48"/>
                <a:gd name="T1" fmla="*/ 0 h 61"/>
                <a:gd name="T2" fmla="*/ 29 w 48"/>
                <a:gd name="T3" fmla="*/ 0 h 61"/>
                <a:gd name="T4" fmla="*/ 33 w 48"/>
                <a:gd name="T5" fmla="*/ 2 h 61"/>
                <a:gd name="T6" fmla="*/ 37 w 48"/>
                <a:gd name="T7" fmla="*/ 5 h 61"/>
                <a:gd name="T8" fmla="*/ 40 w 48"/>
                <a:gd name="T9" fmla="*/ 9 h 61"/>
                <a:gd name="T10" fmla="*/ 46 w 48"/>
                <a:gd name="T11" fmla="*/ 19 h 61"/>
                <a:gd name="T12" fmla="*/ 48 w 48"/>
                <a:gd name="T13" fmla="*/ 30 h 61"/>
                <a:gd name="T14" fmla="*/ 46 w 48"/>
                <a:gd name="T15" fmla="*/ 42 h 61"/>
                <a:gd name="T16" fmla="*/ 40 w 48"/>
                <a:gd name="T17" fmla="*/ 51 h 61"/>
                <a:gd name="T18" fmla="*/ 37 w 48"/>
                <a:gd name="T19" fmla="*/ 55 h 61"/>
                <a:gd name="T20" fmla="*/ 33 w 48"/>
                <a:gd name="T21" fmla="*/ 59 h 61"/>
                <a:gd name="T22" fmla="*/ 29 w 48"/>
                <a:gd name="T23" fmla="*/ 61 h 61"/>
                <a:gd name="T24" fmla="*/ 23 w 48"/>
                <a:gd name="T25" fmla="*/ 61 h 61"/>
                <a:gd name="T26" fmla="*/ 19 w 48"/>
                <a:gd name="T27" fmla="*/ 61 h 61"/>
                <a:gd name="T28" fmla="*/ 16 w 48"/>
                <a:gd name="T29" fmla="*/ 59 h 61"/>
                <a:gd name="T30" fmla="*/ 12 w 48"/>
                <a:gd name="T31" fmla="*/ 55 h 61"/>
                <a:gd name="T32" fmla="*/ 8 w 48"/>
                <a:gd name="T33" fmla="*/ 51 h 61"/>
                <a:gd name="T34" fmla="*/ 2 w 48"/>
                <a:gd name="T35" fmla="*/ 42 h 61"/>
                <a:gd name="T36" fmla="*/ 0 w 48"/>
                <a:gd name="T37" fmla="*/ 30 h 61"/>
                <a:gd name="T38" fmla="*/ 2 w 48"/>
                <a:gd name="T39" fmla="*/ 19 h 61"/>
                <a:gd name="T40" fmla="*/ 8 w 48"/>
                <a:gd name="T41" fmla="*/ 9 h 61"/>
                <a:gd name="T42" fmla="*/ 12 w 48"/>
                <a:gd name="T43" fmla="*/ 5 h 61"/>
                <a:gd name="T44" fmla="*/ 16 w 48"/>
                <a:gd name="T45" fmla="*/ 2 h 61"/>
                <a:gd name="T46" fmla="*/ 19 w 48"/>
                <a:gd name="T47" fmla="*/ 0 h 61"/>
                <a:gd name="T48" fmla="*/ 23 w 48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8"/>
                <a:gd name="T76" fmla="*/ 0 h 61"/>
                <a:gd name="T77" fmla="*/ 48 w 48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8" h="61">
                  <a:moveTo>
                    <a:pt x="23" y="0"/>
                  </a:moveTo>
                  <a:lnTo>
                    <a:pt x="29" y="0"/>
                  </a:lnTo>
                  <a:lnTo>
                    <a:pt x="33" y="2"/>
                  </a:lnTo>
                  <a:lnTo>
                    <a:pt x="37" y="5"/>
                  </a:lnTo>
                  <a:lnTo>
                    <a:pt x="40" y="9"/>
                  </a:lnTo>
                  <a:lnTo>
                    <a:pt x="46" y="19"/>
                  </a:lnTo>
                  <a:lnTo>
                    <a:pt x="48" y="30"/>
                  </a:lnTo>
                  <a:lnTo>
                    <a:pt x="46" y="42"/>
                  </a:lnTo>
                  <a:lnTo>
                    <a:pt x="40" y="51"/>
                  </a:lnTo>
                  <a:lnTo>
                    <a:pt x="37" y="55"/>
                  </a:lnTo>
                  <a:lnTo>
                    <a:pt x="33" y="59"/>
                  </a:lnTo>
                  <a:lnTo>
                    <a:pt x="29" y="61"/>
                  </a:lnTo>
                  <a:lnTo>
                    <a:pt x="23" y="61"/>
                  </a:lnTo>
                  <a:lnTo>
                    <a:pt x="19" y="61"/>
                  </a:lnTo>
                  <a:lnTo>
                    <a:pt x="16" y="59"/>
                  </a:lnTo>
                  <a:lnTo>
                    <a:pt x="12" y="55"/>
                  </a:lnTo>
                  <a:lnTo>
                    <a:pt x="8" y="51"/>
                  </a:lnTo>
                  <a:lnTo>
                    <a:pt x="2" y="42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8" y="9"/>
                  </a:lnTo>
                  <a:lnTo>
                    <a:pt x="12" y="5"/>
                  </a:lnTo>
                  <a:lnTo>
                    <a:pt x="16" y="2"/>
                  </a:lnTo>
                  <a:lnTo>
                    <a:pt x="19" y="0"/>
                  </a:lnTo>
                  <a:lnTo>
                    <a:pt x="23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52" name="Freeform 600"/>
            <p:cNvSpPr>
              <a:spLocks/>
            </p:cNvSpPr>
            <p:nvPr/>
          </p:nvSpPr>
          <p:spPr bwMode="auto">
            <a:xfrm>
              <a:off x="2776" y="2987"/>
              <a:ext cx="32" cy="44"/>
            </a:xfrm>
            <a:custGeom>
              <a:avLst/>
              <a:gdLst>
                <a:gd name="T0" fmla="*/ 15 w 32"/>
                <a:gd name="T1" fmla="*/ 0 h 44"/>
                <a:gd name="T2" fmla="*/ 23 w 32"/>
                <a:gd name="T3" fmla="*/ 2 h 44"/>
                <a:gd name="T4" fmla="*/ 27 w 32"/>
                <a:gd name="T5" fmla="*/ 6 h 44"/>
                <a:gd name="T6" fmla="*/ 31 w 32"/>
                <a:gd name="T7" fmla="*/ 14 h 44"/>
                <a:gd name="T8" fmla="*/ 32 w 32"/>
                <a:gd name="T9" fmla="*/ 21 h 44"/>
                <a:gd name="T10" fmla="*/ 31 w 32"/>
                <a:gd name="T11" fmla="*/ 29 h 44"/>
                <a:gd name="T12" fmla="*/ 27 w 32"/>
                <a:gd name="T13" fmla="*/ 37 h 44"/>
                <a:gd name="T14" fmla="*/ 23 w 32"/>
                <a:gd name="T15" fmla="*/ 42 h 44"/>
                <a:gd name="T16" fmla="*/ 15 w 32"/>
                <a:gd name="T17" fmla="*/ 44 h 44"/>
                <a:gd name="T18" fmla="*/ 9 w 32"/>
                <a:gd name="T19" fmla="*/ 42 h 44"/>
                <a:gd name="T20" fmla="*/ 4 w 32"/>
                <a:gd name="T21" fmla="*/ 37 h 44"/>
                <a:gd name="T22" fmla="*/ 0 w 32"/>
                <a:gd name="T23" fmla="*/ 29 h 44"/>
                <a:gd name="T24" fmla="*/ 0 w 32"/>
                <a:gd name="T25" fmla="*/ 21 h 44"/>
                <a:gd name="T26" fmla="*/ 0 w 32"/>
                <a:gd name="T27" fmla="*/ 14 h 44"/>
                <a:gd name="T28" fmla="*/ 4 w 32"/>
                <a:gd name="T29" fmla="*/ 6 h 44"/>
                <a:gd name="T30" fmla="*/ 9 w 32"/>
                <a:gd name="T31" fmla="*/ 2 h 44"/>
                <a:gd name="T32" fmla="*/ 15 w 32"/>
                <a:gd name="T33" fmla="*/ 0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44"/>
                <a:gd name="T53" fmla="*/ 32 w 32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44">
                  <a:moveTo>
                    <a:pt x="15" y="0"/>
                  </a:moveTo>
                  <a:lnTo>
                    <a:pt x="23" y="2"/>
                  </a:lnTo>
                  <a:lnTo>
                    <a:pt x="27" y="6"/>
                  </a:lnTo>
                  <a:lnTo>
                    <a:pt x="31" y="14"/>
                  </a:lnTo>
                  <a:lnTo>
                    <a:pt x="32" y="21"/>
                  </a:lnTo>
                  <a:lnTo>
                    <a:pt x="31" y="29"/>
                  </a:lnTo>
                  <a:lnTo>
                    <a:pt x="27" y="37"/>
                  </a:lnTo>
                  <a:lnTo>
                    <a:pt x="23" y="42"/>
                  </a:lnTo>
                  <a:lnTo>
                    <a:pt x="15" y="44"/>
                  </a:lnTo>
                  <a:lnTo>
                    <a:pt x="9" y="42"/>
                  </a:lnTo>
                  <a:lnTo>
                    <a:pt x="4" y="37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4" y="6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53" name="Freeform 601"/>
            <p:cNvSpPr>
              <a:spLocks/>
            </p:cNvSpPr>
            <p:nvPr/>
          </p:nvSpPr>
          <p:spPr bwMode="auto">
            <a:xfrm>
              <a:off x="2776" y="2987"/>
              <a:ext cx="32" cy="44"/>
            </a:xfrm>
            <a:custGeom>
              <a:avLst/>
              <a:gdLst>
                <a:gd name="T0" fmla="*/ 15 w 32"/>
                <a:gd name="T1" fmla="*/ 0 h 44"/>
                <a:gd name="T2" fmla="*/ 23 w 32"/>
                <a:gd name="T3" fmla="*/ 2 h 44"/>
                <a:gd name="T4" fmla="*/ 27 w 32"/>
                <a:gd name="T5" fmla="*/ 6 h 44"/>
                <a:gd name="T6" fmla="*/ 31 w 32"/>
                <a:gd name="T7" fmla="*/ 14 h 44"/>
                <a:gd name="T8" fmla="*/ 32 w 32"/>
                <a:gd name="T9" fmla="*/ 21 h 44"/>
                <a:gd name="T10" fmla="*/ 31 w 32"/>
                <a:gd name="T11" fmla="*/ 29 h 44"/>
                <a:gd name="T12" fmla="*/ 27 w 32"/>
                <a:gd name="T13" fmla="*/ 37 h 44"/>
                <a:gd name="T14" fmla="*/ 23 w 32"/>
                <a:gd name="T15" fmla="*/ 42 h 44"/>
                <a:gd name="T16" fmla="*/ 15 w 32"/>
                <a:gd name="T17" fmla="*/ 44 h 44"/>
                <a:gd name="T18" fmla="*/ 9 w 32"/>
                <a:gd name="T19" fmla="*/ 42 h 44"/>
                <a:gd name="T20" fmla="*/ 4 w 32"/>
                <a:gd name="T21" fmla="*/ 37 h 44"/>
                <a:gd name="T22" fmla="*/ 0 w 32"/>
                <a:gd name="T23" fmla="*/ 29 h 44"/>
                <a:gd name="T24" fmla="*/ 0 w 32"/>
                <a:gd name="T25" fmla="*/ 21 h 44"/>
                <a:gd name="T26" fmla="*/ 0 w 32"/>
                <a:gd name="T27" fmla="*/ 14 h 44"/>
                <a:gd name="T28" fmla="*/ 4 w 32"/>
                <a:gd name="T29" fmla="*/ 6 h 44"/>
                <a:gd name="T30" fmla="*/ 9 w 32"/>
                <a:gd name="T31" fmla="*/ 2 h 44"/>
                <a:gd name="T32" fmla="*/ 15 w 32"/>
                <a:gd name="T33" fmla="*/ 0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44"/>
                <a:gd name="T53" fmla="*/ 32 w 32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44">
                  <a:moveTo>
                    <a:pt x="15" y="0"/>
                  </a:moveTo>
                  <a:lnTo>
                    <a:pt x="23" y="2"/>
                  </a:lnTo>
                  <a:lnTo>
                    <a:pt x="27" y="6"/>
                  </a:lnTo>
                  <a:lnTo>
                    <a:pt x="31" y="14"/>
                  </a:lnTo>
                  <a:lnTo>
                    <a:pt x="32" y="21"/>
                  </a:lnTo>
                  <a:lnTo>
                    <a:pt x="31" y="29"/>
                  </a:lnTo>
                  <a:lnTo>
                    <a:pt x="27" y="37"/>
                  </a:lnTo>
                  <a:lnTo>
                    <a:pt x="23" y="42"/>
                  </a:lnTo>
                  <a:lnTo>
                    <a:pt x="15" y="44"/>
                  </a:lnTo>
                  <a:lnTo>
                    <a:pt x="9" y="42"/>
                  </a:lnTo>
                  <a:lnTo>
                    <a:pt x="4" y="37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4" y="6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54" name="Freeform 602"/>
            <p:cNvSpPr>
              <a:spLocks/>
            </p:cNvSpPr>
            <p:nvPr/>
          </p:nvSpPr>
          <p:spPr bwMode="auto">
            <a:xfrm>
              <a:off x="2778" y="2993"/>
              <a:ext cx="13" cy="15"/>
            </a:xfrm>
            <a:custGeom>
              <a:avLst/>
              <a:gdLst>
                <a:gd name="T0" fmla="*/ 6 w 13"/>
                <a:gd name="T1" fmla="*/ 15 h 15"/>
                <a:gd name="T2" fmla="*/ 9 w 13"/>
                <a:gd name="T3" fmla="*/ 13 h 15"/>
                <a:gd name="T4" fmla="*/ 9 w 13"/>
                <a:gd name="T5" fmla="*/ 12 h 15"/>
                <a:gd name="T6" fmla="*/ 9 w 13"/>
                <a:gd name="T7" fmla="*/ 12 h 15"/>
                <a:gd name="T8" fmla="*/ 9 w 13"/>
                <a:gd name="T9" fmla="*/ 10 h 15"/>
                <a:gd name="T10" fmla="*/ 11 w 13"/>
                <a:gd name="T11" fmla="*/ 10 h 15"/>
                <a:gd name="T12" fmla="*/ 13 w 13"/>
                <a:gd name="T13" fmla="*/ 10 h 15"/>
                <a:gd name="T14" fmla="*/ 13 w 13"/>
                <a:gd name="T15" fmla="*/ 8 h 15"/>
                <a:gd name="T16" fmla="*/ 11 w 13"/>
                <a:gd name="T17" fmla="*/ 8 h 15"/>
                <a:gd name="T18" fmla="*/ 11 w 13"/>
                <a:gd name="T19" fmla="*/ 6 h 15"/>
                <a:gd name="T20" fmla="*/ 9 w 13"/>
                <a:gd name="T21" fmla="*/ 8 h 15"/>
                <a:gd name="T22" fmla="*/ 9 w 13"/>
                <a:gd name="T23" fmla="*/ 4 h 15"/>
                <a:gd name="T24" fmla="*/ 6 w 13"/>
                <a:gd name="T25" fmla="*/ 0 h 15"/>
                <a:gd name="T26" fmla="*/ 4 w 13"/>
                <a:gd name="T27" fmla="*/ 4 h 15"/>
                <a:gd name="T28" fmla="*/ 4 w 13"/>
                <a:gd name="T29" fmla="*/ 8 h 15"/>
                <a:gd name="T30" fmla="*/ 2 w 13"/>
                <a:gd name="T31" fmla="*/ 8 h 15"/>
                <a:gd name="T32" fmla="*/ 0 w 13"/>
                <a:gd name="T33" fmla="*/ 10 h 15"/>
                <a:gd name="T34" fmla="*/ 2 w 13"/>
                <a:gd name="T35" fmla="*/ 10 h 15"/>
                <a:gd name="T36" fmla="*/ 4 w 13"/>
                <a:gd name="T37" fmla="*/ 10 h 15"/>
                <a:gd name="T38" fmla="*/ 4 w 13"/>
                <a:gd name="T39" fmla="*/ 12 h 15"/>
                <a:gd name="T40" fmla="*/ 4 w 13"/>
                <a:gd name="T41" fmla="*/ 12 h 15"/>
                <a:gd name="T42" fmla="*/ 4 w 13"/>
                <a:gd name="T43" fmla="*/ 13 h 15"/>
                <a:gd name="T44" fmla="*/ 6 w 13"/>
                <a:gd name="T45" fmla="*/ 15 h 1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"/>
                <a:gd name="T70" fmla="*/ 0 h 15"/>
                <a:gd name="T71" fmla="*/ 13 w 13"/>
                <a:gd name="T72" fmla="*/ 15 h 1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" h="15">
                  <a:moveTo>
                    <a:pt x="6" y="15"/>
                  </a:moveTo>
                  <a:lnTo>
                    <a:pt x="9" y="13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9" y="8"/>
                  </a:lnTo>
                  <a:lnTo>
                    <a:pt x="9" y="4"/>
                  </a:lnTo>
                  <a:lnTo>
                    <a:pt x="6" y="0"/>
                  </a:lnTo>
                  <a:lnTo>
                    <a:pt x="4" y="4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55" name="Freeform 603"/>
            <p:cNvSpPr>
              <a:spLocks/>
            </p:cNvSpPr>
            <p:nvPr/>
          </p:nvSpPr>
          <p:spPr bwMode="auto">
            <a:xfrm>
              <a:off x="2778" y="2993"/>
              <a:ext cx="13" cy="15"/>
            </a:xfrm>
            <a:custGeom>
              <a:avLst/>
              <a:gdLst>
                <a:gd name="T0" fmla="*/ 6 w 13"/>
                <a:gd name="T1" fmla="*/ 15 h 15"/>
                <a:gd name="T2" fmla="*/ 9 w 13"/>
                <a:gd name="T3" fmla="*/ 13 h 15"/>
                <a:gd name="T4" fmla="*/ 9 w 13"/>
                <a:gd name="T5" fmla="*/ 12 h 15"/>
                <a:gd name="T6" fmla="*/ 9 w 13"/>
                <a:gd name="T7" fmla="*/ 12 h 15"/>
                <a:gd name="T8" fmla="*/ 9 w 13"/>
                <a:gd name="T9" fmla="*/ 10 h 15"/>
                <a:gd name="T10" fmla="*/ 11 w 13"/>
                <a:gd name="T11" fmla="*/ 10 h 15"/>
                <a:gd name="T12" fmla="*/ 13 w 13"/>
                <a:gd name="T13" fmla="*/ 10 h 15"/>
                <a:gd name="T14" fmla="*/ 13 w 13"/>
                <a:gd name="T15" fmla="*/ 8 h 15"/>
                <a:gd name="T16" fmla="*/ 11 w 13"/>
                <a:gd name="T17" fmla="*/ 8 h 15"/>
                <a:gd name="T18" fmla="*/ 11 w 13"/>
                <a:gd name="T19" fmla="*/ 6 h 15"/>
                <a:gd name="T20" fmla="*/ 9 w 13"/>
                <a:gd name="T21" fmla="*/ 8 h 15"/>
                <a:gd name="T22" fmla="*/ 9 w 13"/>
                <a:gd name="T23" fmla="*/ 4 h 15"/>
                <a:gd name="T24" fmla="*/ 6 w 13"/>
                <a:gd name="T25" fmla="*/ 0 h 15"/>
                <a:gd name="T26" fmla="*/ 4 w 13"/>
                <a:gd name="T27" fmla="*/ 4 h 15"/>
                <a:gd name="T28" fmla="*/ 4 w 13"/>
                <a:gd name="T29" fmla="*/ 8 h 15"/>
                <a:gd name="T30" fmla="*/ 2 w 13"/>
                <a:gd name="T31" fmla="*/ 8 h 15"/>
                <a:gd name="T32" fmla="*/ 0 w 13"/>
                <a:gd name="T33" fmla="*/ 10 h 15"/>
                <a:gd name="T34" fmla="*/ 2 w 13"/>
                <a:gd name="T35" fmla="*/ 10 h 15"/>
                <a:gd name="T36" fmla="*/ 4 w 13"/>
                <a:gd name="T37" fmla="*/ 10 h 15"/>
                <a:gd name="T38" fmla="*/ 4 w 13"/>
                <a:gd name="T39" fmla="*/ 12 h 15"/>
                <a:gd name="T40" fmla="*/ 4 w 13"/>
                <a:gd name="T41" fmla="*/ 12 h 15"/>
                <a:gd name="T42" fmla="*/ 4 w 13"/>
                <a:gd name="T43" fmla="*/ 13 h 15"/>
                <a:gd name="T44" fmla="*/ 6 w 13"/>
                <a:gd name="T45" fmla="*/ 15 h 1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"/>
                <a:gd name="T70" fmla="*/ 0 h 15"/>
                <a:gd name="T71" fmla="*/ 13 w 13"/>
                <a:gd name="T72" fmla="*/ 15 h 1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" h="15">
                  <a:moveTo>
                    <a:pt x="6" y="15"/>
                  </a:moveTo>
                  <a:lnTo>
                    <a:pt x="9" y="13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9" y="8"/>
                  </a:lnTo>
                  <a:lnTo>
                    <a:pt x="9" y="4"/>
                  </a:lnTo>
                  <a:lnTo>
                    <a:pt x="6" y="0"/>
                  </a:lnTo>
                  <a:lnTo>
                    <a:pt x="4" y="4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6" y="15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56" name="Freeform 604"/>
            <p:cNvSpPr>
              <a:spLocks/>
            </p:cNvSpPr>
            <p:nvPr/>
          </p:nvSpPr>
          <p:spPr bwMode="auto">
            <a:xfrm>
              <a:off x="2791" y="2993"/>
              <a:ext cx="16" cy="15"/>
            </a:xfrm>
            <a:custGeom>
              <a:avLst/>
              <a:gdLst>
                <a:gd name="T0" fmla="*/ 8 w 16"/>
                <a:gd name="T1" fmla="*/ 15 h 15"/>
                <a:gd name="T2" fmla="*/ 12 w 16"/>
                <a:gd name="T3" fmla="*/ 13 h 15"/>
                <a:gd name="T4" fmla="*/ 10 w 16"/>
                <a:gd name="T5" fmla="*/ 12 h 15"/>
                <a:gd name="T6" fmla="*/ 10 w 16"/>
                <a:gd name="T7" fmla="*/ 12 h 15"/>
                <a:gd name="T8" fmla="*/ 12 w 16"/>
                <a:gd name="T9" fmla="*/ 10 h 15"/>
                <a:gd name="T10" fmla="*/ 14 w 16"/>
                <a:gd name="T11" fmla="*/ 10 h 15"/>
                <a:gd name="T12" fmla="*/ 16 w 16"/>
                <a:gd name="T13" fmla="*/ 10 h 15"/>
                <a:gd name="T14" fmla="*/ 16 w 16"/>
                <a:gd name="T15" fmla="*/ 8 h 15"/>
                <a:gd name="T16" fmla="*/ 14 w 16"/>
                <a:gd name="T17" fmla="*/ 8 h 15"/>
                <a:gd name="T18" fmla="*/ 12 w 16"/>
                <a:gd name="T19" fmla="*/ 6 h 15"/>
                <a:gd name="T20" fmla="*/ 10 w 16"/>
                <a:gd name="T21" fmla="*/ 8 h 15"/>
                <a:gd name="T22" fmla="*/ 10 w 16"/>
                <a:gd name="T23" fmla="*/ 4 h 15"/>
                <a:gd name="T24" fmla="*/ 8 w 16"/>
                <a:gd name="T25" fmla="*/ 0 h 15"/>
                <a:gd name="T26" fmla="*/ 6 w 16"/>
                <a:gd name="T27" fmla="*/ 4 h 15"/>
                <a:gd name="T28" fmla="*/ 6 w 16"/>
                <a:gd name="T29" fmla="*/ 8 h 15"/>
                <a:gd name="T30" fmla="*/ 2 w 16"/>
                <a:gd name="T31" fmla="*/ 8 h 15"/>
                <a:gd name="T32" fmla="*/ 0 w 16"/>
                <a:gd name="T33" fmla="*/ 10 h 15"/>
                <a:gd name="T34" fmla="*/ 4 w 16"/>
                <a:gd name="T35" fmla="*/ 10 h 15"/>
                <a:gd name="T36" fmla="*/ 6 w 16"/>
                <a:gd name="T37" fmla="*/ 10 h 15"/>
                <a:gd name="T38" fmla="*/ 6 w 16"/>
                <a:gd name="T39" fmla="*/ 12 h 15"/>
                <a:gd name="T40" fmla="*/ 6 w 16"/>
                <a:gd name="T41" fmla="*/ 12 h 15"/>
                <a:gd name="T42" fmla="*/ 6 w 16"/>
                <a:gd name="T43" fmla="*/ 13 h 15"/>
                <a:gd name="T44" fmla="*/ 8 w 16"/>
                <a:gd name="T45" fmla="*/ 15 h 1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"/>
                <a:gd name="T70" fmla="*/ 0 h 15"/>
                <a:gd name="T71" fmla="*/ 16 w 16"/>
                <a:gd name="T72" fmla="*/ 15 h 1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" h="15">
                  <a:moveTo>
                    <a:pt x="8" y="15"/>
                  </a:moveTo>
                  <a:lnTo>
                    <a:pt x="12" y="13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8" y="0"/>
                  </a:lnTo>
                  <a:lnTo>
                    <a:pt x="6" y="4"/>
                  </a:lnTo>
                  <a:lnTo>
                    <a:pt x="6" y="8"/>
                  </a:lnTo>
                  <a:lnTo>
                    <a:pt x="2" y="8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8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57" name="Freeform 605"/>
            <p:cNvSpPr>
              <a:spLocks/>
            </p:cNvSpPr>
            <p:nvPr/>
          </p:nvSpPr>
          <p:spPr bwMode="auto">
            <a:xfrm>
              <a:off x="2791" y="2993"/>
              <a:ext cx="16" cy="15"/>
            </a:xfrm>
            <a:custGeom>
              <a:avLst/>
              <a:gdLst>
                <a:gd name="T0" fmla="*/ 8 w 16"/>
                <a:gd name="T1" fmla="*/ 15 h 15"/>
                <a:gd name="T2" fmla="*/ 12 w 16"/>
                <a:gd name="T3" fmla="*/ 13 h 15"/>
                <a:gd name="T4" fmla="*/ 10 w 16"/>
                <a:gd name="T5" fmla="*/ 12 h 15"/>
                <a:gd name="T6" fmla="*/ 10 w 16"/>
                <a:gd name="T7" fmla="*/ 12 h 15"/>
                <a:gd name="T8" fmla="*/ 12 w 16"/>
                <a:gd name="T9" fmla="*/ 10 h 15"/>
                <a:gd name="T10" fmla="*/ 14 w 16"/>
                <a:gd name="T11" fmla="*/ 10 h 15"/>
                <a:gd name="T12" fmla="*/ 16 w 16"/>
                <a:gd name="T13" fmla="*/ 10 h 15"/>
                <a:gd name="T14" fmla="*/ 16 w 16"/>
                <a:gd name="T15" fmla="*/ 8 h 15"/>
                <a:gd name="T16" fmla="*/ 14 w 16"/>
                <a:gd name="T17" fmla="*/ 8 h 15"/>
                <a:gd name="T18" fmla="*/ 12 w 16"/>
                <a:gd name="T19" fmla="*/ 6 h 15"/>
                <a:gd name="T20" fmla="*/ 10 w 16"/>
                <a:gd name="T21" fmla="*/ 8 h 15"/>
                <a:gd name="T22" fmla="*/ 10 w 16"/>
                <a:gd name="T23" fmla="*/ 4 h 15"/>
                <a:gd name="T24" fmla="*/ 8 w 16"/>
                <a:gd name="T25" fmla="*/ 0 h 15"/>
                <a:gd name="T26" fmla="*/ 6 w 16"/>
                <a:gd name="T27" fmla="*/ 4 h 15"/>
                <a:gd name="T28" fmla="*/ 6 w 16"/>
                <a:gd name="T29" fmla="*/ 8 h 15"/>
                <a:gd name="T30" fmla="*/ 2 w 16"/>
                <a:gd name="T31" fmla="*/ 8 h 15"/>
                <a:gd name="T32" fmla="*/ 0 w 16"/>
                <a:gd name="T33" fmla="*/ 10 h 15"/>
                <a:gd name="T34" fmla="*/ 4 w 16"/>
                <a:gd name="T35" fmla="*/ 10 h 15"/>
                <a:gd name="T36" fmla="*/ 6 w 16"/>
                <a:gd name="T37" fmla="*/ 10 h 15"/>
                <a:gd name="T38" fmla="*/ 6 w 16"/>
                <a:gd name="T39" fmla="*/ 12 h 15"/>
                <a:gd name="T40" fmla="*/ 6 w 16"/>
                <a:gd name="T41" fmla="*/ 12 h 15"/>
                <a:gd name="T42" fmla="*/ 6 w 16"/>
                <a:gd name="T43" fmla="*/ 13 h 15"/>
                <a:gd name="T44" fmla="*/ 8 w 16"/>
                <a:gd name="T45" fmla="*/ 15 h 1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"/>
                <a:gd name="T70" fmla="*/ 0 h 15"/>
                <a:gd name="T71" fmla="*/ 16 w 16"/>
                <a:gd name="T72" fmla="*/ 15 h 1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" h="15">
                  <a:moveTo>
                    <a:pt x="8" y="15"/>
                  </a:moveTo>
                  <a:lnTo>
                    <a:pt x="12" y="13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8" y="0"/>
                  </a:lnTo>
                  <a:lnTo>
                    <a:pt x="6" y="4"/>
                  </a:lnTo>
                  <a:lnTo>
                    <a:pt x="6" y="8"/>
                  </a:lnTo>
                  <a:lnTo>
                    <a:pt x="2" y="8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8" y="15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58" name="Freeform 606"/>
            <p:cNvSpPr>
              <a:spLocks/>
            </p:cNvSpPr>
            <p:nvPr/>
          </p:nvSpPr>
          <p:spPr bwMode="auto">
            <a:xfrm>
              <a:off x="2784" y="3010"/>
              <a:ext cx="15" cy="18"/>
            </a:xfrm>
            <a:custGeom>
              <a:avLst/>
              <a:gdLst>
                <a:gd name="T0" fmla="*/ 7 w 15"/>
                <a:gd name="T1" fmla="*/ 18 h 18"/>
                <a:gd name="T2" fmla="*/ 9 w 15"/>
                <a:gd name="T3" fmla="*/ 16 h 18"/>
                <a:gd name="T4" fmla="*/ 9 w 15"/>
                <a:gd name="T5" fmla="*/ 14 h 18"/>
                <a:gd name="T6" fmla="*/ 9 w 15"/>
                <a:gd name="T7" fmla="*/ 12 h 18"/>
                <a:gd name="T8" fmla="*/ 11 w 15"/>
                <a:gd name="T9" fmla="*/ 12 h 18"/>
                <a:gd name="T10" fmla="*/ 13 w 15"/>
                <a:gd name="T11" fmla="*/ 12 h 18"/>
                <a:gd name="T12" fmla="*/ 15 w 15"/>
                <a:gd name="T13" fmla="*/ 12 h 18"/>
                <a:gd name="T14" fmla="*/ 15 w 15"/>
                <a:gd name="T15" fmla="*/ 10 h 18"/>
                <a:gd name="T16" fmla="*/ 13 w 15"/>
                <a:gd name="T17" fmla="*/ 8 h 18"/>
                <a:gd name="T18" fmla="*/ 11 w 15"/>
                <a:gd name="T19" fmla="*/ 8 h 18"/>
                <a:gd name="T20" fmla="*/ 9 w 15"/>
                <a:gd name="T21" fmla="*/ 8 h 18"/>
                <a:gd name="T22" fmla="*/ 9 w 15"/>
                <a:gd name="T23" fmla="*/ 4 h 18"/>
                <a:gd name="T24" fmla="*/ 7 w 15"/>
                <a:gd name="T25" fmla="*/ 0 h 18"/>
                <a:gd name="T26" fmla="*/ 5 w 15"/>
                <a:gd name="T27" fmla="*/ 4 h 18"/>
                <a:gd name="T28" fmla="*/ 5 w 15"/>
                <a:gd name="T29" fmla="*/ 8 h 18"/>
                <a:gd name="T30" fmla="*/ 1 w 15"/>
                <a:gd name="T31" fmla="*/ 8 h 18"/>
                <a:gd name="T32" fmla="*/ 0 w 15"/>
                <a:gd name="T33" fmla="*/ 12 h 18"/>
                <a:gd name="T34" fmla="*/ 3 w 15"/>
                <a:gd name="T35" fmla="*/ 12 h 18"/>
                <a:gd name="T36" fmla="*/ 5 w 15"/>
                <a:gd name="T37" fmla="*/ 12 h 18"/>
                <a:gd name="T38" fmla="*/ 5 w 15"/>
                <a:gd name="T39" fmla="*/ 12 h 18"/>
                <a:gd name="T40" fmla="*/ 5 w 15"/>
                <a:gd name="T41" fmla="*/ 14 h 18"/>
                <a:gd name="T42" fmla="*/ 5 w 15"/>
                <a:gd name="T43" fmla="*/ 16 h 18"/>
                <a:gd name="T44" fmla="*/ 7 w 15"/>
                <a:gd name="T45" fmla="*/ 18 h 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"/>
                <a:gd name="T70" fmla="*/ 0 h 18"/>
                <a:gd name="T71" fmla="*/ 15 w 15"/>
                <a:gd name="T72" fmla="*/ 18 h 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" h="18">
                  <a:moveTo>
                    <a:pt x="7" y="18"/>
                  </a:moveTo>
                  <a:lnTo>
                    <a:pt x="9" y="16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5" y="12"/>
                  </a:lnTo>
                  <a:lnTo>
                    <a:pt x="15" y="10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7" y="0"/>
                  </a:lnTo>
                  <a:lnTo>
                    <a:pt x="5" y="4"/>
                  </a:lnTo>
                  <a:lnTo>
                    <a:pt x="5" y="8"/>
                  </a:lnTo>
                  <a:lnTo>
                    <a:pt x="1" y="8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59" name="Freeform 607"/>
            <p:cNvSpPr>
              <a:spLocks/>
            </p:cNvSpPr>
            <p:nvPr/>
          </p:nvSpPr>
          <p:spPr bwMode="auto">
            <a:xfrm>
              <a:off x="2784" y="3010"/>
              <a:ext cx="15" cy="18"/>
            </a:xfrm>
            <a:custGeom>
              <a:avLst/>
              <a:gdLst>
                <a:gd name="T0" fmla="*/ 7 w 15"/>
                <a:gd name="T1" fmla="*/ 18 h 18"/>
                <a:gd name="T2" fmla="*/ 9 w 15"/>
                <a:gd name="T3" fmla="*/ 16 h 18"/>
                <a:gd name="T4" fmla="*/ 9 w 15"/>
                <a:gd name="T5" fmla="*/ 14 h 18"/>
                <a:gd name="T6" fmla="*/ 9 w 15"/>
                <a:gd name="T7" fmla="*/ 12 h 18"/>
                <a:gd name="T8" fmla="*/ 11 w 15"/>
                <a:gd name="T9" fmla="*/ 12 h 18"/>
                <a:gd name="T10" fmla="*/ 13 w 15"/>
                <a:gd name="T11" fmla="*/ 12 h 18"/>
                <a:gd name="T12" fmla="*/ 15 w 15"/>
                <a:gd name="T13" fmla="*/ 12 h 18"/>
                <a:gd name="T14" fmla="*/ 15 w 15"/>
                <a:gd name="T15" fmla="*/ 10 h 18"/>
                <a:gd name="T16" fmla="*/ 13 w 15"/>
                <a:gd name="T17" fmla="*/ 8 h 18"/>
                <a:gd name="T18" fmla="*/ 11 w 15"/>
                <a:gd name="T19" fmla="*/ 8 h 18"/>
                <a:gd name="T20" fmla="*/ 9 w 15"/>
                <a:gd name="T21" fmla="*/ 8 h 18"/>
                <a:gd name="T22" fmla="*/ 9 w 15"/>
                <a:gd name="T23" fmla="*/ 4 h 18"/>
                <a:gd name="T24" fmla="*/ 7 w 15"/>
                <a:gd name="T25" fmla="*/ 0 h 18"/>
                <a:gd name="T26" fmla="*/ 5 w 15"/>
                <a:gd name="T27" fmla="*/ 4 h 18"/>
                <a:gd name="T28" fmla="*/ 5 w 15"/>
                <a:gd name="T29" fmla="*/ 8 h 18"/>
                <a:gd name="T30" fmla="*/ 1 w 15"/>
                <a:gd name="T31" fmla="*/ 8 h 18"/>
                <a:gd name="T32" fmla="*/ 0 w 15"/>
                <a:gd name="T33" fmla="*/ 12 h 18"/>
                <a:gd name="T34" fmla="*/ 3 w 15"/>
                <a:gd name="T35" fmla="*/ 12 h 18"/>
                <a:gd name="T36" fmla="*/ 5 w 15"/>
                <a:gd name="T37" fmla="*/ 12 h 18"/>
                <a:gd name="T38" fmla="*/ 5 w 15"/>
                <a:gd name="T39" fmla="*/ 12 h 18"/>
                <a:gd name="T40" fmla="*/ 5 w 15"/>
                <a:gd name="T41" fmla="*/ 14 h 18"/>
                <a:gd name="T42" fmla="*/ 5 w 15"/>
                <a:gd name="T43" fmla="*/ 16 h 18"/>
                <a:gd name="T44" fmla="*/ 7 w 15"/>
                <a:gd name="T45" fmla="*/ 18 h 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"/>
                <a:gd name="T70" fmla="*/ 0 h 18"/>
                <a:gd name="T71" fmla="*/ 15 w 15"/>
                <a:gd name="T72" fmla="*/ 18 h 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" h="18">
                  <a:moveTo>
                    <a:pt x="7" y="18"/>
                  </a:moveTo>
                  <a:lnTo>
                    <a:pt x="9" y="16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5" y="12"/>
                  </a:lnTo>
                  <a:lnTo>
                    <a:pt x="15" y="10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7" y="0"/>
                  </a:lnTo>
                  <a:lnTo>
                    <a:pt x="5" y="4"/>
                  </a:lnTo>
                  <a:lnTo>
                    <a:pt x="5" y="8"/>
                  </a:lnTo>
                  <a:lnTo>
                    <a:pt x="1" y="8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7" y="18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60" name="Freeform 608"/>
            <p:cNvSpPr>
              <a:spLocks/>
            </p:cNvSpPr>
            <p:nvPr/>
          </p:nvSpPr>
          <p:spPr bwMode="auto">
            <a:xfrm>
              <a:off x="2791" y="3074"/>
              <a:ext cx="44" cy="30"/>
            </a:xfrm>
            <a:custGeom>
              <a:avLst/>
              <a:gdLst>
                <a:gd name="T0" fmla="*/ 0 w 44"/>
                <a:gd name="T1" fmla="*/ 0 h 30"/>
                <a:gd name="T2" fmla="*/ 6 w 44"/>
                <a:gd name="T3" fmla="*/ 5 h 30"/>
                <a:gd name="T4" fmla="*/ 14 w 44"/>
                <a:gd name="T5" fmla="*/ 15 h 30"/>
                <a:gd name="T6" fmla="*/ 21 w 44"/>
                <a:gd name="T7" fmla="*/ 21 h 30"/>
                <a:gd name="T8" fmla="*/ 27 w 44"/>
                <a:gd name="T9" fmla="*/ 25 h 30"/>
                <a:gd name="T10" fmla="*/ 37 w 44"/>
                <a:gd name="T11" fmla="*/ 28 h 30"/>
                <a:gd name="T12" fmla="*/ 44 w 44"/>
                <a:gd name="T13" fmla="*/ 3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30"/>
                <a:gd name="T23" fmla="*/ 44 w 44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30">
                  <a:moveTo>
                    <a:pt x="0" y="0"/>
                  </a:moveTo>
                  <a:lnTo>
                    <a:pt x="6" y="5"/>
                  </a:lnTo>
                  <a:lnTo>
                    <a:pt x="14" y="15"/>
                  </a:lnTo>
                  <a:lnTo>
                    <a:pt x="21" y="21"/>
                  </a:lnTo>
                  <a:lnTo>
                    <a:pt x="27" y="25"/>
                  </a:lnTo>
                  <a:lnTo>
                    <a:pt x="37" y="28"/>
                  </a:lnTo>
                  <a:lnTo>
                    <a:pt x="44" y="3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61" name="Freeform 609"/>
            <p:cNvSpPr>
              <a:spLocks/>
            </p:cNvSpPr>
            <p:nvPr/>
          </p:nvSpPr>
          <p:spPr bwMode="auto">
            <a:xfrm>
              <a:off x="2745" y="2980"/>
              <a:ext cx="17" cy="17"/>
            </a:xfrm>
            <a:custGeom>
              <a:avLst/>
              <a:gdLst>
                <a:gd name="T0" fmla="*/ 8 w 17"/>
                <a:gd name="T1" fmla="*/ 0 h 17"/>
                <a:gd name="T2" fmla="*/ 10 w 17"/>
                <a:gd name="T3" fmla="*/ 0 h 17"/>
                <a:gd name="T4" fmla="*/ 12 w 17"/>
                <a:gd name="T5" fmla="*/ 2 h 17"/>
                <a:gd name="T6" fmla="*/ 14 w 17"/>
                <a:gd name="T7" fmla="*/ 2 h 17"/>
                <a:gd name="T8" fmla="*/ 16 w 17"/>
                <a:gd name="T9" fmla="*/ 5 h 17"/>
                <a:gd name="T10" fmla="*/ 17 w 17"/>
                <a:gd name="T11" fmla="*/ 7 h 17"/>
                <a:gd name="T12" fmla="*/ 17 w 17"/>
                <a:gd name="T13" fmla="*/ 17 h 17"/>
                <a:gd name="T14" fmla="*/ 0 w 17"/>
                <a:gd name="T15" fmla="*/ 17 h 17"/>
                <a:gd name="T16" fmla="*/ 0 w 17"/>
                <a:gd name="T17" fmla="*/ 7 h 17"/>
                <a:gd name="T18" fmla="*/ 2 w 17"/>
                <a:gd name="T19" fmla="*/ 5 h 17"/>
                <a:gd name="T20" fmla="*/ 2 w 17"/>
                <a:gd name="T21" fmla="*/ 2 h 17"/>
                <a:gd name="T22" fmla="*/ 6 w 17"/>
                <a:gd name="T23" fmla="*/ 2 h 17"/>
                <a:gd name="T24" fmla="*/ 8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8" y="0"/>
                  </a:moveTo>
                  <a:lnTo>
                    <a:pt x="10" y="0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5"/>
                  </a:lnTo>
                  <a:lnTo>
                    <a:pt x="17" y="7"/>
                  </a:lnTo>
                  <a:lnTo>
                    <a:pt x="17" y="17"/>
                  </a:lnTo>
                  <a:lnTo>
                    <a:pt x="0" y="17"/>
                  </a:lnTo>
                  <a:lnTo>
                    <a:pt x="0" y="7"/>
                  </a:lnTo>
                  <a:lnTo>
                    <a:pt x="2" y="5"/>
                  </a:lnTo>
                  <a:lnTo>
                    <a:pt x="2" y="2"/>
                  </a:lnTo>
                  <a:lnTo>
                    <a:pt x="6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62" name="Freeform 610"/>
            <p:cNvSpPr>
              <a:spLocks/>
            </p:cNvSpPr>
            <p:nvPr/>
          </p:nvSpPr>
          <p:spPr bwMode="auto">
            <a:xfrm>
              <a:off x="2745" y="2980"/>
              <a:ext cx="17" cy="17"/>
            </a:xfrm>
            <a:custGeom>
              <a:avLst/>
              <a:gdLst>
                <a:gd name="T0" fmla="*/ 8 w 17"/>
                <a:gd name="T1" fmla="*/ 0 h 17"/>
                <a:gd name="T2" fmla="*/ 10 w 17"/>
                <a:gd name="T3" fmla="*/ 0 h 17"/>
                <a:gd name="T4" fmla="*/ 12 w 17"/>
                <a:gd name="T5" fmla="*/ 2 h 17"/>
                <a:gd name="T6" fmla="*/ 14 w 17"/>
                <a:gd name="T7" fmla="*/ 2 h 17"/>
                <a:gd name="T8" fmla="*/ 16 w 17"/>
                <a:gd name="T9" fmla="*/ 5 h 17"/>
                <a:gd name="T10" fmla="*/ 17 w 17"/>
                <a:gd name="T11" fmla="*/ 7 h 17"/>
                <a:gd name="T12" fmla="*/ 17 w 17"/>
                <a:gd name="T13" fmla="*/ 17 h 17"/>
                <a:gd name="T14" fmla="*/ 0 w 17"/>
                <a:gd name="T15" fmla="*/ 17 h 17"/>
                <a:gd name="T16" fmla="*/ 0 w 17"/>
                <a:gd name="T17" fmla="*/ 7 h 17"/>
                <a:gd name="T18" fmla="*/ 2 w 17"/>
                <a:gd name="T19" fmla="*/ 5 h 17"/>
                <a:gd name="T20" fmla="*/ 2 w 17"/>
                <a:gd name="T21" fmla="*/ 2 h 17"/>
                <a:gd name="T22" fmla="*/ 6 w 17"/>
                <a:gd name="T23" fmla="*/ 2 h 17"/>
                <a:gd name="T24" fmla="*/ 8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8" y="0"/>
                  </a:moveTo>
                  <a:lnTo>
                    <a:pt x="10" y="0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5"/>
                  </a:lnTo>
                  <a:lnTo>
                    <a:pt x="17" y="7"/>
                  </a:lnTo>
                  <a:lnTo>
                    <a:pt x="17" y="17"/>
                  </a:lnTo>
                  <a:lnTo>
                    <a:pt x="0" y="17"/>
                  </a:lnTo>
                  <a:lnTo>
                    <a:pt x="0" y="7"/>
                  </a:lnTo>
                  <a:lnTo>
                    <a:pt x="2" y="5"/>
                  </a:lnTo>
                  <a:lnTo>
                    <a:pt x="2" y="2"/>
                  </a:lnTo>
                  <a:lnTo>
                    <a:pt x="6" y="2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63" name="Freeform 611"/>
            <p:cNvSpPr>
              <a:spLocks/>
            </p:cNvSpPr>
            <p:nvPr/>
          </p:nvSpPr>
          <p:spPr bwMode="auto">
            <a:xfrm>
              <a:off x="2747" y="2982"/>
              <a:ext cx="14" cy="15"/>
            </a:xfrm>
            <a:custGeom>
              <a:avLst/>
              <a:gdLst>
                <a:gd name="T0" fmla="*/ 6 w 14"/>
                <a:gd name="T1" fmla="*/ 0 h 15"/>
                <a:gd name="T2" fmla="*/ 8 w 14"/>
                <a:gd name="T3" fmla="*/ 0 h 15"/>
                <a:gd name="T4" fmla="*/ 12 w 14"/>
                <a:gd name="T5" fmla="*/ 1 h 15"/>
                <a:gd name="T6" fmla="*/ 14 w 14"/>
                <a:gd name="T7" fmla="*/ 5 h 15"/>
                <a:gd name="T8" fmla="*/ 14 w 14"/>
                <a:gd name="T9" fmla="*/ 15 h 15"/>
                <a:gd name="T10" fmla="*/ 0 w 14"/>
                <a:gd name="T11" fmla="*/ 15 h 15"/>
                <a:gd name="T12" fmla="*/ 0 w 14"/>
                <a:gd name="T13" fmla="*/ 5 h 15"/>
                <a:gd name="T14" fmla="*/ 2 w 14"/>
                <a:gd name="T15" fmla="*/ 1 h 15"/>
                <a:gd name="T16" fmla="*/ 6 w 14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15"/>
                <a:gd name="T29" fmla="*/ 14 w 14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15">
                  <a:moveTo>
                    <a:pt x="6" y="0"/>
                  </a:moveTo>
                  <a:lnTo>
                    <a:pt x="8" y="0"/>
                  </a:lnTo>
                  <a:lnTo>
                    <a:pt x="12" y="1"/>
                  </a:lnTo>
                  <a:lnTo>
                    <a:pt x="14" y="5"/>
                  </a:lnTo>
                  <a:lnTo>
                    <a:pt x="14" y="15"/>
                  </a:lnTo>
                  <a:lnTo>
                    <a:pt x="0" y="15"/>
                  </a:lnTo>
                  <a:lnTo>
                    <a:pt x="0" y="5"/>
                  </a:lnTo>
                  <a:lnTo>
                    <a:pt x="2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956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64" name="Freeform 612"/>
            <p:cNvSpPr>
              <a:spLocks/>
            </p:cNvSpPr>
            <p:nvPr/>
          </p:nvSpPr>
          <p:spPr bwMode="auto">
            <a:xfrm>
              <a:off x="2747" y="2982"/>
              <a:ext cx="14" cy="15"/>
            </a:xfrm>
            <a:custGeom>
              <a:avLst/>
              <a:gdLst>
                <a:gd name="T0" fmla="*/ 6 w 14"/>
                <a:gd name="T1" fmla="*/ 0 h 15"/>
                <a:gd name="T2" fmla="*/ 8 w 14"/>
                <a:gd name="T3" fmla="*/ 0 h 15"/>
                <a:gd name="T4" fmla="*/ 12 w 14"/>
                <a:gd name="T5" fmla="*/ 1 h 15"/>
                <a:gd name="T6" fmla="*/ 14 w 14"/>
                <a:gd name="T7" fmla="*/ 5 h 15"/>
                <a:gd name="T8" fmla="*/ 14 w 14"/>
                <a:gd name="T9" fmla="*/ 15 h 15"/>
                <a:gd name="T10" fmla="*/ 0 w 14"/>
                <a:gd name="T11" fmla="*/ 15 h 15"/>
                <a:gd name="T12" fmla="*/ 0 w 14"/>
                <a:gd name="T13" fmla="*/ 5 h 15"/>
                <a:gd name="T14" fmla="*/ 2 w 14"/>
                <a:gd name="T15" fmla="*/ 1 h 15"/>
                <a:gd name="T16" fmla="*/ 6 w 14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15"/>
                <a:gd name="T29" fmla="*/ 14 w 14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15">
                  <a:moveTo>
                    <a:pt x="6" y="0"/>
                  </a:moveTo>
                  <a:lnTo>
                    <a:pt x="8" y="0"/>
                  </a:lnTo>
                  <a:lnTo>
                    <a:pt x="12" y="1"/>
                  </a:lnTo>
                  <a:lnTo>
                    <a:pt x="14" y="5"/>
                  </a:lnTo>
                  <a:lnTo>
                    <a:pt x="14" y="15"/>
                  </a:lnTo>
                  <a:lnTo>
                    <a:pt x="0" y="15"/>
                  </a:lnTo>
                  <a:lnTo>
                    <a:pt x="0" y="5"/>
                  </a:lnTo>
                  <a:lnTo>
                    <a:pt x="2" y="1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65" name="Freeform 613"/>
            <p:cNvSpPr>
              <a:spLocks noEditPoints="1"/>
            </p:cNvSpPr>
            <p:nvPr/>
          </p:nvSpPr>
          <p:spPr bwMode="auto">
            <a:xfrm>
              <a:off x="2745" y="2980"/>
              <a:ext cx="17" cy="7"/>
            </a:xfrm>
            <a:custGeom>
              <a:avLst/>
              <a:gdLst>
                <a:gd name="T0" fmla="*/ 14 w 17"/>
                <a:gd name="T1" fmla="*/ 5 h 7"/>
                <a:gd name="T2" fmla="*/ 16 w 17"/>
                <a:gd name="T3" fmla="*/ 2 h 7"/>
                <a:gd name="T4" fmla="*/ 17 w 17"/>
                <a:gd name="T5" fmla="*/ 3 h 7"/>
                <a:gd name="T6" fmla="*/ 17 w 17"/>
                <a:gd name="T7" fmla="*/ 5 h 7"/>
                <a:gd name="T8" fmla="*/ 16 w 17"/>
                <a:gd name="T9" fmla="*/ 5 h 7"/>
                <a:gd name="T10" fmla="*/ 14 w 17"/>
                <a:gd name="T11" fmla="*/ 7 h 7"/>
                <a:gd name="T12" fmla="*/ 14 w 17"/>
                <a:gd name="T13" fmla="*/ 5 h 7"/>
                <a:gd name="T14" fmla="*/ 14 w 17"/>
                <a:gd name="T15" fmla="*/ 5 h 7"/>
                <a:gd name="T16" fmla="*/ 6 w 17"/>
                <a:gd name="T17" fmla="*/ 0 h 7"/>
                <a:gd name="T18" fmla="*/ 6 w 17"/>
                <a:gd name="T19" fmla="*/ 2 h 7"/>
                <a:gd name="T20" fmla="*/ 8 w 17"/>
                <a:gd name="T21" fmla="*/ 3 h 7"/>
                <a:gd name="T22" fmla="*/ 10 w 17"/>
                <a:gd name="T23" fmla="*/ 3 h 7"/>
                <a:gd name="T24" fmla="*/ 12 w 17"/>
                <a:gd name="T25" fmla="*/ 3 h 7"/>
                <a:gd name="T26" fmla="*/ 12 w 17"/>
                <a:gd name="T27" fmla="*/ 0 h 7"/>
                <a:gd name="T28" fmla="*/ 10 w 17"/>
                <a:gd name="T29" fmla="*/ 0 h 7"/>
                <a:gd name="T30" fmla="*/ 6 w 17"/>
                <a:gd name="T31" fmla="*/ 0 h 7"/>
                <a:gd name="T32" fmla="*/ 4 w 17"/>
                <a:gd name="T33" fmla="*/ 5 h 7"/>
                <a:gd name="T34" fmla="*/ 2 w 17"/>
                <a:gd name="T35" fmla="*/ 2 h 7"/>
                <a:gd name="T36" fmla="*/ 0 w 17"/>
                <a:gd name="T37" fmla="*/ 3 h 7"/>
                <a:gd name="T38" fmla="*/ 0 w 17"/>
                <a:gd name="T39" fmla="*/ 5 h 7"/>
                <a:gd name="T40" fmla="*/ 4 w 17"/>
                <a:gd name="T41" fmla="*/ 5 h 7"/>
                <a:gd name="T42" fmla="*/ 4 w 17"/>
                <a:gd name="T43" fmla="*/ 5 h 7"/>
                <a:gd name="T44" fmla="*/ 4 w 17"/>
                <a:gd name="T45" fmla="*/ 5 h 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"/>
                <a:gd name="T70" fmla="*/ 0 h 7"/>
                <a:gd name="T71" fmla="*/ 17 w 17"/>
                <a:gd name="T72" fmla="*/ 7 h 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" h="7">
                  <a:moveTo>
                    <a:pt x="14" y="5"/>
                  </a:moveTo>
                  <a:lnTo>
                    <a:pt x="16" y="2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4" y="7"/>
                  </a:lnTo>
                  <a:lnTo>
                    <a:pt x="14" y="5"/>
                  </a:lnTo>
                  <a:close/>
                  <a:moveTo>
                    <a:pt x="6" y="0"/>
                  </a:moveTo>
                  <a:lnTo>
                    <a:pt x="6" y="2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0"/>
                  </a:lnTo>
                  <a:close/>
                  <a:moveTo>
                    <a:pt x="4" y="5"/>
                  </a:move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66" name="Freeform 614"/>
            <p:cNvSpPr>
              <a:spLocks/>
            </p:cNvSpPr>
            <p:nvPr/>
          </p:nvSpPr>
          <p:spPr bwMode="auto">
            <a:xfrm>
              <a:off x="2759" y="2982"/>
              <a:ext cx="3" cy="5"/>
            </a:xfrm>
            <a:custGeom>
              <a:avLst/>
              <a:gdLst>
                <a:gd name="T0" fmla="*/ 0 w 3"/>
                <a:gd name="T1" fmla="*/ 3 h 5"/>
                <a:gd name="T2" fmla="*/ 2 w 3"/>
                <a:gd name="T3" fmla="*/ 0 h 5"/>
                <a:gd name="T4" fmla="*/ 3 w 3"/>
                <a:gd name="T5" fmla="*/ 1 h 5"/>
                <a:gd name="T6" fmla="*/ 3 w 3"/>
                <a:gd name="T7" fmla="*/ 3 h 5"/>
                <a:gd name="T8" fmla="*/ 2 w 3"/>
                <a:gd name="T9" fmla="*/ 3 h 5"/>
                <a:gd name="T10" fmla="*/ 0 w 3"/>
                <a:gd name="T11" fmla="*/ 5 h 5"/>
                <a:gd name="T12" fmla="*/ 0 w 3"/>
                <a:gd name="T13" fmla="*/ 3 h 5"/>
                <a:gd name="T14" fmla="*/ 0 w 3"/>
                <a:gd name="T15" fmla="*/ 3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5"/>
                <a:gd name="T26" fmla="*/ 3 w 3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5">
                  <a:moveTo>
                    <a:pt x="0" y="3"/>
                  </a:moveTo>
                  <a:lnTo>
                    <a:pt x="2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67" name="Freeform 615"/>
            <p:cNvSpPr>
              <a:spLocks/>
            </p:cNvSpPr>
            <p:nvPr/>
          </p:nvSpPr>
          <p:spPr bwMode="auto">
            <a:xfrm>
              <a:off x="2751" y="2980"/>
              <a:ext cx="6" cy="3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2 h 3"/>
                <a:gd name="T4" fmla="*/ 2 w 6"/>
                <a:gd name="T5" fmla="*/ 3 h 3"/>
                <a:gd name="T6" fmla="*/ 4 w 6"/>
                <a:gd name="T7" fmla="*/ 3 h 3"/>
                <a:gd name="T8" fmla="*/ 6 w 6"/>
                <a:gd name="T9" fmla="*/ 3 h 3"/>
                <a:gd name="T10" fmla="*/ 6 w 6"/>
                <a:gd name="T11" fmla="*/ 0 h 3"/>
                <a:gd name="T12" fmla="*/ 4 w 6"/>
                <a:gd name="T13" fmla="*/ 0 h 3"/>
                <a:gd name="T14" fmla="*/ 0 w 6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3"/>
                <a:gd name="T26" fmla="*/ 6 w 6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3">
                  <a:moveTo>
                    <a:pt x="0" y="0"/>
                  </a:moveTo>
                  <a:lnTo>
                    <a:pt x="0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68" name="Freeform 616"/>
            <p:cNvSpPr>
              <a:spLocks/>
            </p:cNvSpPr>
            <p:nvPr/>
          </p:nvSpPr>
          <p:spPr bwMode="auto">
            <a:xfrm>
              <a:off x="2745" y="2982"/>
              <a:ext cx="4" cy="3"/>
            </a:xfrm>
            <a:custGeom>
              <a:avLst/>
              <a:gdLst>
                <a:gd name="T0" fmla="*/ 4 w 4"/>
                <a:gd name="T1" fmla="*/ 3 h 3"/>
                <a:gd name="T2" fmla="*/ 2 w 4"/>
                <a:gd name="T3" fmla="*/ 0 h 3"/>
                <a:gd name="T4" fmla="*/ 0 w 4"/>
                <a:gd name="T5" fmla="*/ 1 h 3"/>
                <a:gd name="T6" fmla="*/ 0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4 w 4"/>
                <a:gd name="T13" fmla="*/ 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3"/>
                <a:gd name="T23" fmla="*/ 4 w 4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3">
                  <a:moveTo>
                    <a:pt x="4" y="3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4" y="3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69" name="Freeform 617"/>
            <p:cNvSpPr>
              <a:spLocks/>
            </p:cNvSpPr>
            <p:nvPr/>
          </p:nvSpPr>
          <p:spPr bwMode="auto">
            <a:xfrm>
              <a:off x="2807" y="2930"/>
              <a:ext cx="59" cy="75"/>
            </a:xfrm>
            <a:custGeom>
              <a:avLst/>
              <a:gdLst>
                <a:gd name="T0" fmla="*/ 25 w 59"/>
                <a:gd name="T1" fmla="*/ 7 h 75"/>
                <a:gd name="T2" fmla="*/ 17 w 59"/>
                <a:gd name="T3" fmla="*/ 5 h 75"/>
                <a:gd name="T4" fmla="*/ 15 w 59"/>
                <a:gd name="T5" fmla="*/ 7 h 75"/>
                <a:gd name="T6" fmla="*/ 25 w 59"/>
                <a:gd name="T7" fmla="*/ 13 h 75"/>
                <a:gd name="T8" fmla="*/ 19 w 59"/>
                <a:gd name="T9" fmla="*/ 17 h 75"/>
                <a:gd name="T10" fmla="*/ 11 w 59"/>
                <a:gd name="T11" fmla="*/ 5 h 75"/>
                <a:gd name="T12" fmla="*/ 3 w 59"/>
                <a:gd name="T13" fmla="*/ 5 h 75"/>
                <a:gd name="T14" fmla="*/ 0 w 59"/>
                <a:gd name="T15" fmla="*/ 9 h 75"/>
                <a:gd name="T16" fmla="*/ 1 w 59"/>
                <a:gd name="T17" fmla="*/ 11 h 75"/>
                <a:gd name="T18" fmla="*/ 5 w 59"/>
                <a:gd name="T19" fmla="*/ 15 h 75"/>
                <a:gd name="T20" fmla="*/ 13 w 59"/>
                <a:gd name="T21" fmla="*/ 21 h 75"/>
                <a:gd name="T22" fmla="*/ 13 w 59"/>
                <a:gd name="T23" fmla="*/ 30 h 75"/>
                <a:gd name="T24" fmla="*/ 3 w 59"/>
                <a:gd name="T25" fmla="*/ 30 h 75"/>
                <a:gd name="T26" fmla="*/ 7 w 59"/>
                <a:gd name="T27" fmla="*/ 32 h 75"/>
                <a:gd name="T28" fmla="*/ 3 w 59"/>
                <a:gd name="T29" fmla="*/ 38 h 75"/>
                <a:gd name="T30" fmla="*/ 9 w 59"/>
                <a:gd name="T31" fmla="*/ 36 h 75"/>
                <a:gd name="T32" fmla="*/ 11 w 59"/>
                <a:gd name="T33" fmla="*/ 44 h 75"/>
                <a:gd name="T34" fmla="*/ 11 w 59"/>
                <a:gd name="T35" fmla="*/ 40 h 75"/>
                <a:gd name="T36" fmla="*/ 17 w 59"/>
                <a:gd name="T37" fmla="*/ 36 h 75"/>
                <a:gd name="T38" fmla="*/ 23 w 59"/>
                <a:gd name="T39" fmla="*/ 32 h 75"/>
                <a:gd name="T40" fmla="*/ 26 w 59"/>
                <a:gd name="T41" fmla="*/ 38 h 75"/>
                <a:gd name="T42" fmla="*/ 36 w 59"/>
                <a:gd name="T43" fmla="*/ 42 h 75"/>
                <a:gd name="T44" fmla="*/ 25 w 59"/>
                <a:gd name="T45" fmla="*/ 46 h 75"/>
                <a:gd name="T46" fmla="*/ 25 w 59"/>
                <a:gd name="T47" fmla="*/ 52 h 75"/>
                <a:gd name="T48" fmla="*/ 15 w 59"/>
                <a:gd name="T49" fmla="*/ 52 h 75"/>
                <a:gd name="T50" fmla="*/ 17 w 59"/>
                <a:gd name="T51" fmla="*/ 53 h 75"/>
                <a:gd name="T52" fmla="*/ 15 w 59"/>
                <a:gd name="T53" fmla="*/ 59 h 75"/>
                <a:gd name="T54" fmla="*/ 21 w 59"/>
                <a:gd name="T55" fmla="*/ 57 h 75"/>
                <a:gd name="T56" fmla="*/ 17 w 59"/>
                <a:gd name="T57" fmla="*/ 63 h 75"/>
                <a:gd name="T58" fmla="*/ 21 w 59"/>
                <a:gd name="T59" fmla="*/ 67 h 75"/>
                <a:gd name="T60" fmla="*/ 26 w 59"/>
                <a:gd name="T61" fmla="*/ 63 h 75"/>
                <a:gd name="T62" fmla="*/ 36 w 59"/>
                <a:gd name="T63" fmla="*/ 48 h 75"/>
                <a:gd name="T64" fmla="*/ 46 w 59"/>
                <a:gd name="T65" fmla="*/ 59 h 75"/>
                <a:gd name="T66" fmla="*/ 38 w 59"/>
                <a:gd name="T67" fmla="*/ 63 h 75"/>
                <a:gd name="T68" fmla="*/ 36 w 59"/>
                <a:gd name="T69" fmla="*/ 67 h 75"/>
                <a:gd name="T70" fmla="*/ 40 w 59"/>
                <a:gd name="T71" fmla="*/ 73 h 75"/>
                <a:gd name="T72" fmla="*/ 46 w 59"/>
                <a:gd name="T73" fmla="*/ 69 h 75"/>
                <a:gd name="T74" fmla="*/ 48 w 59"/>
                <a:gd name="T75" fmla="*/ 75 h 75"/>
                <a:gd name="T76" fmla="*/ 51 w 59"/>
                <a:gd name="T77" fmla="*/ 61 h 75"/>
                <a:gd name="T78" fmla="*/ 53 w 59"/>
                <a:gd name="T79" fmla="*/ 53 h 75"/>
                <a:gd name="T80" fmla="*/ 48 w 59"/>
                <a:gd name="T81" fmla="*/ 46 h 75"/>
                <a:gd name="T82" fmla="*/ 51 w 59"/>
                <a:gd name="T83" fmla="*/ 44 h 75"/>
                <a:gd name="T84" fmla="*/ 55 w 59"/>
                <a:gd name="T85" fmla="*/ 30 h 75"/>
                <a:gd name="T86" fmla="*/ 59 w 59"/>
                <a:gd name="T87" fmla="*/ 5 h 75"/>
                <a:gd name="T88" fmla="*/ 53 w 59"/>
                <a:gd name="T89" fmla="*/ 5 h 75"/>
                <a:gd name="T90" fmla="*/ 51 w 59"/>
                <a:gd name="T91" fmla="*/ 15 h 75"/>
                <a:gd name="T92" fmla="*/ 48 w 59"/>
                <a:gd name="T93" fmla="*/ 40 h 75"/>
                <a:gd name="T94" fmla="*/ 42 w 59"/>
                <a:gd name="T95" fmla="*/ 30 h 75"/>
                <a:gd name="T96" fmla="*/ 44 w 59"/>
                <a:gd name="T97" fmla="*/ 21 h 75"/>
                <a:gd name="T98" fmla="*/ 42 w 59"/>
                <a:gd name="T99" fmla="*/ 15 h 75"/>
                <a:gd name="T100" fmla="*/ 48 w 59"/>
                <a:gd name="T101" fmla="*/ 15 h 75"/>
                <a:gd name="T102" fmla="*/ 49 w 59"/>
                <a:gd name="T103" fmla="*/ 15 h 75"/>
                <a:gd name="T104" fmla="*/ 38 w 59"/>
                <a:gd name="T105" fmla="*/ 2 h 75"/>
                <a:gd name="T106" fmla="*/ 21 w 59"/>
                <a:gd name="T107" fmla="*/ 4 h 7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9"/>
                <a:gd name="T163" fmla="*/ 0 h 75"/>
                <a:gd name="T164" fmla="*/ 59 w 59"/>
                <a:gd name="T165" fmla="*/ 75 h 7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9" h="75">
                  <a:moveTo>
                    <a:pt x="21" y="4"/>
                  </a:moveTo>
                  <a:lnTo>
                    <a:pt x="23" y="5"/>
                  </a:lnTo>
                  <a:lnTo>
                    <a:pt x="25" y="7"/>
                  </a:lnTo>
                  <a:lnTo>
                    <a:pt x="21" y="9"/>
                  </a:lnTo>
                  <a:lnTo>
                    <a:pt x="19" y="7"/>
                  </a:lnTo>
                  <a:lnTo>
                    <a:pt x="17" y="5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9" y="11"/>
                  </a:lnTo>
                  <a:lnTo>
                    <a:pt x="25" y="13"/>
                  </a:lnTo>
                  <a:lnTo>
                    <a:pt x="25" y="15"/>
                  </a:lnTo>
                  <a:lnTo>
                    <a:pt x="25" y="17"/>
                  </a:lnTo>
                  <a:lnTo>
                    <a:pt x="19" y="17"/>
                  </a:lnTo>
                  <a:lnTo>
                    <a:pt x="13" y="11"/>
                  </a:lnTo>
                  <a:lnTo>
                    <a:pt x="13" y="9"/>
                  </a:lnTo>
                  <a:lnTo>
                    <a:pt x="11" y="5"/>
                  </a:lnTo>
                  <a:lnTo>
                    <a:pt x="5" y="4"/>
                  </a:lnTo>
                  <a:lnTo>
                    <a:pt x="1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1" y="5"/>
                  </a:lnTo>
                  <a:lnTo>
                    <a:pt x="0" y="9"/>
                  </a:lnTo>
                  <a:lnTo>
                    <a:pt x="1" y="9"/>
                  </a:lnTo>
                  <a:lnTo>
                    <a:pt x="5" y="9"/>
                  </a:lnTo>
                  <a:lnTo>
                    <a:pt x="1" y="11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5" y="15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13" y="21"/>
                  </a:lnTo>
                  <a:lnTo>
                    <a:pt x="17" y="25"/>
                  </a:lnTo>
                  <a:lnTo>
                    <a:pt x="15" y="27"/>
                  </a:lnTo>
                  <a:lnTo>
                    <a:pt x="13" y="30"/>
                  </a:lnTo>
                  <a:lnTo>
                    <a:pt x="9" y="28"/>
                  </a:lnTo>
                  <a:lnTo>
                    <a:pt x="5" y="28"/>
                  </a:lnTo>
                  <a:lnTo>
                    <a:pt x="3" y="30"/>
                  </a:lnTo>
                  <a:lnTo>
                    <a:pt x="1" y="32"/>
                  </a:lnTo>
                  <a:lnTo>
                    <a:pt x="5" y="32"/>
                  </a:lnTo>
                  <a:lnTo>
                    <a:pt x="7" y="32"/>
                  </a:lnTo>
                  <a:lnTo>
                    <a:pt x="5" y="34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3" y="42"/>
                  </a:lnTo>
                  <a:lnTo>
                    <a:pt x="5" y="38"/>
                  </a:lnTo>
                  <a:lnTo>
                    <a:pt x="9" y="36"/>
                  </a:lnTo>
                  <a:lnTo>
                    <a:pt x="7" y="40"/>
                  </a:lnTo>
                  <a:lnTo>
                    <a:pt x="9" y="42"/>
                  </a:lnTo>
                  <a:lnTo>
                    <a:pt x="11" y="44"/>
                  </a:lnTo>
                  <a:lnTo>
                    <a:pt x="13" y="46"/>
                  </a:lnTo>
                  <a:lnTo>
                    <a:pt x="11" y="44"/>
                  </a:lnTo>
                  <a:lnTo>
                    <a:pt x="11" y="40"/>
                  </a:lnTo>
                  <a:lnTo>
                    <a:pt x="13" y="36"/>
                  </a:lnTo>
                  <a:lnTo>
                    <a:pt x="17" y="36"/>
                  </a:lnTo>
                  <a:lnTo>
                    <a:pt x="19" y="38"/>
                  </a:lnTo>
                  <a:lnTo>
                    <a:pt x="21" y="36"/>
                  </a:lnTo>
                  <a:lnTo>
                    <a:pt x="23" y="32"/>
                  </a:lnTo>
                  <a:lnTo>
                    <a:pt x="23" y="34"/>
                  </a:lnTo>
                  <a:lnTo>
                    <a:pt x="25" y="36"/>
                  </a:lnTo>
                  <a:lnTo>
                    <a:pt x="26" y="38"/>
                  </a:lnTo>
                  <a:lnTo>
                    <a:pt x="30" y="38"/>
                  </a:lnTo>
                  <a:lnTo>
                    <a:pt x="32" y="40"/>
                  </a:lnTo>
                  <a:lnTo>
                    <a:pt x="36" y="42"/>
                  </a:lnTo>
                  <a:lnTo>
                    <a:pt x="30" y="40"/>
                  </a:lnTo>
                  <a:lnTo>
                    <a:pt x="26" y="42"/>
                  </a:lnTo>
                  <a:lnTo>
                    <a:pt x="25" y="46"/>
                  </a:lnTo>
                  <a:lnTo>
                    <a:pt x="28" y="52"/>
                  </a:lnTo>
                  <a:lnTo>
                    <a:pt x="26" y="52"/>
                  </a:lnTo>
                  <a:lnTo>
                    <a:pt x="25" y="52"/>
                  </a:lnTo>
                  <a:lnTo>
                    <a:pt x="23" y="50"/>
                  </a:lnTo>
                  <a:lnTo>
                    <a:pt x="17" y="50"/>
                  </a:lnTo>
                  <a:lnTo>
                    <a:pt x="15" y="52"/>
                  </a:lnTo>
                  <a:lnTo>
                    <a:pt x="13" y="53"/>
                  </a:lnTo>
                  <a:lnTo>
                    <a:pt x="15" y="53"/>
                  </a:lnTo>
                  <a:lnTo>
                    <a:pt x="17" y="53"/>
                  </a:lnTo>
                  <a:lnTo>
                    <a:pt x="15" y="53"/>
                  </a:lnTo>
                  <a:lnTo>
                    <a:pt x="15" y="55"/>
                  </a:lnTo>
                  <a:lnTo>
                    <a:pt x="15" y="59"/>
                  </a:lnTo>
                  <a:lnTo>
                    <a:pt x="17" y="61"/>
                  </a:lnTo>
                  <a:lnTo>
                    <a:pt x="17" y="57"/>
                  </a:lnTo>
                  <a:lnTo>
                    <a:pt x="21" y="57"/>
                  </a:lnTo>
                  <a:lnTo>
                    <a:pt x="19" y="59"/>
                  </a:lnTo>
                  <a:lnTo>
                    <a:pt x="19" y="61"/>
                  </a:lnTo>
                  <a:lnTo>
                    <a:pt x="17" y="63"/>
                  </a:lnTo>
                  <a:lnTo>
                    <a:pt x="17" y="65"/>
                  </a:lnTo>
                  <a:lnTo>
                    <a:pt x="19" y="67"/>
                  </a:lnTo>
                  <a:lnTo>
                    <a:pt x="21" y="67"/>
                  </a:lnTo>
                  <a:lnTo>
                    <a:pt x="21" y="65"/>
                  </a:lnTo>
                  <a:lnTo>
                    <a:pt x="23" y="63"/>
                  </a:lnTo>
                  <a:lnTo>
                    <a:pt x="26" y="63"/>
                  </a:lnTo>
                  <a:lnTo>
                    <a:pt x="30" y="63"/>
                  </a:lnTo>
                  <a:lnTo>
                    <a:pt x="34" y="57"/>
                  </a:lnTo>
                  <a:lnTo>
                    <a:pt x="36" y="48"/>
                  </a:lnTo>
                  <a:lnTo>
                    <a:pt x="38" y="53"/>
                  </a:lnTo>
                  <a:lnTo>
                    <a:pt x="42" y="57"/>
                  </a:lnTo>
                  <a:lnTo>
                    <a:pt x="46" y="59"/>
                  </a:lnTo>
                  <a:lnTo>
                    <a:pt x="46" y="61"/>
                  </a:lnTo>
                  <a:lnTo>
                    <a:pt x="42" y="63"/>
                  </a:lnTo>
                  <a:lnTo>
                    <a:pt x="38" y="63"/>
                  </a:lnTo>
                  <a:lnTo>
                    <a:pt x="36" y="65"/>
                  </a:lnTo>
                  <a:lnTo>
                    <a:pt x="34" y="69"/>
                  </a:lnTo>
                  <a:lnTo>
                    <a:pt x="36" y="67"/>
                  </a:lnTo>
                  <a:lnTo>
                    <a:pt x="40" y="67"/>
                  </a:lnTo>
                  <a:lnTo>
                    <a:pt x="38" y="69"/>
                  </a:lnTo>
                  <a:lnTo>
                    <a:pt x="40" y="73"/>
                  </a:lnTo>
                  <a:lnTo>
                    <a:pt x="42" y="69"/>
                  </a:lnTo>
                  <a:lnTo>
                    <a:pt x="44" y="69"/>
                  </a:lnTo>
                  <a:lnTo>
                    <a:pt x="46" y="69"/>
                  </a:lnTo>
                  <a:lnTo>
                    <a:pt x="48" y="69"/>
                  </a:lnTo>
                  <a:lnTo>
                    <a:pt x="48" y="71"/>
                  </a:lnTo>
                  <a:lnTo>
                    <a:pt x="48" y="75"/>
                  </a:lnTo>
                  <a:lnTo>
                    <a:pt x="51" y="69"/>
                  </a:lnTo>
                  <a:lnTo>
                    <a:pt x="49" y="65"/>
                  </a:lnTo>
                  <a:lnTo>
                    <a:pt x="51" y="61"/>
                  </a:lnTo>
                  <a:lnTo>
                    <a:pt x="53" y="57"/>
                  </a:lnTo>
                  <a:lnTo>
                    <a:pt x="55" y="53"/>
                  </a:lnTo>
                  <a:lnTo>
                    <a:pt x="53" y="53"/>
                  </a:lnTo>
                  <a:lnTo>
                    <a:pt x="51" y="52"/>
                  </a:lnTo>
                  <a:lnTo>
                    <a:pt x="48" y="50"/>
                  </a:lnTo>
                  <a:lnTo>
                    <a:pt x="48" y="46"/>
                  </a:lnTo>
                  <a:lnTo>
                    <a:pt x="48" y="42"/>
                  </a:lnTo>
                  <a:lnTo>
                    <a:pt x="49" y="44"/>
                  </a:lnTo>
                  <a:lnTo>
                    <a:pt x="51" y="44"/>
                  </a:lnTo>
                  <a:lnTo>
                    <a:pt x="53" y="42"/>
                  </a:lnTo>
                  <a:lnTo>
                    <a:pt x="55" y="42"/>
                  </a:lnTo>
                  <a:lnTo>
                    <a:pt x="55" y="30"/>
                  </a:lnTo>
                  <a:lnTo>
                    <a:pt x="53" y="15"/>
                  </a:lnTo>
                  <a:lnTo>
                    <a:pt x="57" y="9"/>
                  </a:lnTo>
                  <a:lnTo>
                    <a:pt x="59" y="5"/>
                  </a:lnTo>
                  <a:lnTo>
                    <a:pt x="57" y="7"/>
                  </a:lnTo>
                  <a:lnTo>
                    <a:pt x="59" y="2"/>
                  </a:lnTo>
                  <a:lnTo>
                    <a:pt x="53" y="5"/>
                  </a:lnTo>
                  <a:lnTo>
                    <a:pt x="53" y="2"/>
                  </a:lnTo>
                  <a:lnTo>
                    <a:pt x="49" y="9"/>
                  </a:lnTo>
                  <a:lnTo>
                    <a:pt x="51" y="15"/>
                  </a:lnTo>
                  <a:lnTo>
                    <a:pt x="53" y="27"/>
                  </a:lnTo>
                  <a:lnTo>
                    <a:pt x="51" y="40"/>
                  </a:lnTo>
                  <a:lnTo>
                    <a:pt x="48" y="40"/>
                  </a:lnTo>
                  <a:lnTo>
                    <a:pt x="44" y="36"/>
                  </a:lnTo>
                  <a:lnTo>
                    <a:pt x="44" y="34"/>
                  </a:lnTo>
                  <a:lnTo>
                    <a:pt x="42" y="30"/>
                  </a:lnTo>
                  <a:lnTo>
                    <a:pt x="42" y="25"/>
                  </a:lnTo>
                  <a:lnTo>
                    <a:pt x="42" y="21"/>
                  </a:lnTo>
                  <a:lnTo>
                    <a:pt x="44" y="21"/>
                  </a:lnTo>
                  <a:lnTo>
                    <a:pt x="46" y="25"/>
                  </a:lnTo>
                  <a:lnTo>
                    <a:pt x="46" y="19"/>
                  </a:lnTo>
                  <a:lnTo>
                    <a:pt x="42" y="15"/>
                  </a:lnTo>
                  <a:lnTo>
                    <a:pt x="46" y="17"/>
                  </a:lnTo>
                  <a:lnTo>
                    <a:pt x="48" y="21"/>
                  </a:lnTo>
                  <a:lnTo>
                    <a:pt x="48" y="15"/>
                  </a:lnTo>
                  <a:lnTo>
                    <a:pt x="44" y="13"/>
                  </a:lnTo>
                  <a:lnTo>
                    <a:pt x="46" y="13"/>
                  </a:lnTo>
                  <a:lnTo>
                    <a:pt x="49" y="15"/>
                  </a:lnTo>
                  <a:lnTo>
                    <a:pt x="46" y="11"/>
                  </a:lnTo>
                  <a:lnTo>
                    <a:pt x="44" y="7"/>
                  </a:lnTo>
                  <a:lnTo>
                    <a:pt x="38" y="2"/>
                  </a:lnTo>
                  <a:lnTo>
                    <a:pt x="32" y="0"/>
                  </a:lnTo>
                  <a:lnTo>
                    <a:pt x="26" y="2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rgbClr val="DD13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70" name="Freeform 618"/>
            <p:cNvSpPr>
              <a:spLocks noEditPoints="1"/>
            </p:cNvSpPr>
            <p:nvPr/>
          </p:nvSpPr>
          <p:spPr bwMode="auto">
            <a:xfrm>
              <a:off x="2805" y="2928"/>
              <a:ext cx="63" cy="77"/>
            </a:xfrm>
            <a:custGeom>
              <a:avLst/>
              <a:gdLst>
                <a:gd name="T0" fmla="*/ 23 w 63"/>
                <a:gd name="T1" fmla="*/ 9 h 77"/>
                <a:gd name="T2" fmla="*/ 19 w 63"/>
                <a:gd name="T3" fmla="*/ 6 h 77"/>
                <a:gd name="T4" fmla="*/ 25 w 63"/>
                <a:gd name="T5" fmla="*/ 13 h 77"/>
                <a:gd name="T6" fmla="*/ 28 w 63"/>
                <a:gd name="T7" fmla="*/ 21 h 77"/>
                <a:gd name="T8" fmla="*/ 25 w 63"/>
                <a:gd name="T9" fmla="*/ 19 h 77"/>
                <a:gd name="T10" fmla="*/ 17 w 63"/>
                <a:gd name="T11" fmla="*/ 13 h 77"/>
                <a:gd name="T12" fmla="*/ 5 w 63"/>
                <a:gd name="T13" fmla="*/ 4 h 77"/>
                <a:gd name="T14" fmla="*/ 5 w 63"/>
                <a:gd name="T15" fmla="*/ 9 h 77"/>
                <a:gd name="T16" fmla="*/ 7 w 63"/>
                <a:gd name="T17" fmla="*/ 9 h 77"/>
                <a:gd name="T18" fmla="*/ 7 w 63"/>
                <a:gd name="T19" fmla="*/ 9 h 77"/>
                <a:gd name="T20" fmla="*/ 0 w 63"/>
                <a:gd name="T21" fmla="*/ 15 h 77"/>
                <a:gd name="T22" fmla="*/ 11 w 63"/>
                <a:gd name="T23" fmla="*/ 19 h 77"/>
                <a:gd name="T24" fmla="*/ 17 w 63"/>
                <a:gd name="T25" fmla="*/ 29 h 77"/>
                <a:gd name="T26" fmla="*/ 15 w 63"/>
                <a:gd name="T27" fmla="*/ 34 h 77"/>
                <a:gd name="T28" fmla="*/ 5 w 63"/>
                <a:gd name="T29" fmla="*/ 36 h 77"/>
                <a:gd name="T30" fmla="*/ 3 w 63"/>
                <a:gd name="T31" fmla="*/ 44 h 77"/>
                <a:gd name="T32" fmla="*/ 3 w 63"/>
                <a:gd name="T33" fmla="*/ 46 h 77"/>
                <a:gd name="T34" fmla="*/ 15 w 63"/>
                <a:gd name="T35" fmla="*/ 50 h 77"/>
                <a:gd name="T36" fmla="*/ 17 w 63"/>
                <a:gd name="T37" fmla="*/ 46 h 77"/>
                <a:gd name="T38" fmla="*/ 19 w 63"/>
                <a:gd name="T39" fmla="*/ 36 h 77"/>
                <a:gd name="T40" fmla="*/ 21 w 63"/>
                <a:gd name="T41" fmla="*/ 42 h 77"/>
                <a:gd name="T42" fmla="*/ 25 w 63"/>
                <a:gd name="T43" fmla="*/ 38 h 77"/>
                <a:gd name="T44" fmla="*/ 32 w 63"/>
                <a:gd name="T45" fmla="*/ 42 h 77"/>
                <a:gd name="T46" fmla="*/ 36 w 63"/>
                <a:gd name="T47" fmla="*/ 42 h 77"/>
                <a:gd name="T48" fmla="*/ 28 w 63"/>
                <a:gd name="T49" fmla="*/ 54 h 77"/>
                <a:gd name="T50" fmla="*/ 28 w 63"/>
                <a:gd name="T51" fmla="*/ 52 h 77"/>
                <a:gd name="T52" fmla="*/ 25 w 63"/>
                <a:gd name="T53" fmla="*/ 50 h 77"/>
                <a:gd name="T54" fmla="*/ 19 w 63"/>
                <a:gd name="T55" fmla="*/ 57 h 77"/>
                <a:gd name="T56" fmla="*/ 15 w 63"/>
                <a:gd name="T57" fmla="*/ 57 h 77"/>
                <a:gd name="T58" fmla="*/ 21 w 63"/>
                <a:gd name="T59" fmla="*/ 61 h 77"/>
                <a:gd name="T60" fmla="*/ 21 w 63"/>
                <a:gd name="T61" fmla="*/ 59 h 77"/>
                <a:gd name="T62" fmla="*/ 21 w 63"/>
                <a:gd name="T63" fmla="*/ 65 h 77"/>
                <a:gd name="T64" fmla="*/ 23 w 63"/>
                <a:gd name="T65" fmla="*/ 69 h 77"/>
                <a:gd name="T66" fmla="*/ 30 w 63"/>
                <a:gd name="T67" fmla="*/ 65 h 77"/>
                <a:gd name="T68" fmla="*/ 36 w 63"/>
                <a:gd name="T69" fmla="*/ 50 h 77"/>
                <a:gd name="T70" fmla="*/ 44 w 63"/>
                <a:gd name="T71" fmla="*/ 57 h 77"/>
                <a:gd name="T72" fmla="*/ 50 w 63"/>
                <a:gd name="T73" fmla="*/ 65 h 77"/>
                <a:gd name="T74" fmla="*/ 34 w 63"/>
                <a:gd name="T75" fmla="*/ 69 h 77"/>
                <a:gd name="T76" fmla="*/ 44 w 63"/>
                <a:gd name="T77" fmla="*/ 69 h 77"/>
                <a:gd name="T78" fmla="*/ 44 w 63"/>
                <a:gd name="T79" fmla="*/ 75 h 77"/>
                <a:gd name="T80" fmla="*/ 46 w 63"/>
                <a:gd name="T81" fmla="*/ 69 h 77"/>
                <a:gd name="T82" fmla="*/ 50 w 63"/>
                <a:gd name="T83" fmla="*/ 77 h 77"/>
                <a:gd name="T84" fmla="*/ 53 w 63"/>
                <a:gd name="T85" fmla="*/ 65 h 77"/>
                <a:gd name="T86" fmla="*/ 51 w 63"/>
                <a:gd name="T87" fmla="*/ 52 h 77"/>
                <a:gd name="T88" fmla="*/ 50 w 63"/>
                <a:gd name="T89" fmla="*/ 54 h 77"/>
                <a:gd name="T90" fmla="*/ 53 w 63"/>
                <a:gd name="T91" fmla="*/ 44 h 77"/>
                <a:gd name="T92" fmla="*/ 57 w 63"/>
                <a:gd name="T93" fmla="*/ 38 h 77"/>
                <a:gd name="T94" fmla="*/ 55 w 63"/>
                <a:gd name="T95" fmla="*/ 13 h 77"/>
                <a:gd name="T96" fmla="*/ 57 w 63"/>
                <a:gd name="T97" fmla="*/ 9 h 77"/>
                <a:gd name="T98" fmla="*/ 55 w 63"/>
                <a:gd name="T99" fmla="*/ 9 h 77"/>
                <a:gd name="T100" fmla="*/ 51 w 63"/>
                <a:gd name="T101" fmla="*/ 9 h 77"/>
                <a:gd name="T102" fmla="*/ 53 w 63"/>
                <a:gd name="T103" fmla="*/ 32 h 77"/>
                <a:gd name="T104" fmla="*/ 50 w 63"/>
                <a:gd name="T105" fmla="*/ 40 h 77"/>
                <a:gd name="T106" fmla="*/ 46 w 63"/>
                <a:gd name="T107" fmla="*/ 34 h 77"/>
                <a:gd name="T108" fmla="*/ 42 w 63"/>
                <a:gd name="T109" fmla="*/ 27 h 77"/>
                <a:gd name="T110" fmla="*/ 50 w 63"/>
                <a:gd name="T111" fmla="*/ 27 h 77"/>
                <a:gd name="T112" fmla="*/ 46 w 63"/>
                <a:gd name="T113" fmla="*/ 15 h 77"/>
                <a:gd name="T114" fmla="*/ 48 w 63"/>
                <a:gd name="T115" fmla="*/ 23 h 77"/>
                <a:gd name="T116" fmla="*/ 50 w 63"/>
                <a:gd name="T117" fmla="*/ 17 h 77"/>
                <a:gd name="T118" fmla="*/ 46 w 63"/>
                <a:gd name="T119" fmla="*/ 9 h 77"/>
                <a:gd name="T120" fmla="*/ 40 w 63"/>
                <a:gd name="T121" fmla="*/ 4 h 77"/>
                <a:gd name="T122" fmla="*/ 34 w 63"/>
                <a:gd name="T123" fmla="*/ 0 h 7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3"/>
                <a:gd name="T187" fmla="*/ 0 h 77"/>
                <a:gd name="T188" fmla="*/ 63 w 63"/>
                <a:gd name="T189" fmla="*/ 77 h 7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3" h="77">
                  <a:moveTo>
                    <a:pt x="27" y="11"/>
                  </a:moveTo>
                  <a:lnTo>
                    <a:pt x="25" y="9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21" y="7"/>
                  </a:lnTo>
                  <a:lnTo>
                    <a:pt x="21" y="6"/>
                  </a:lnTo>
                  <a:lnTo>
                    <a:pt x="25" y="6"/>
                  </a:lnTo>
                  <a:lnTo>
                    <a:pt x="25" y="7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7" y="11"/>
                  </a:lnTo>
                  <a:close/>
                  <a:moveTo>
                    <a:pt x="25" y="11"/>
                  </a:moveTo>
                  <a:lnTo>
                    <a:pt x="27" y="9"/>
                  </a:lnTo>
                  <a:lnTo>
                    <a:pt x="28" y="9"/>
                  </a:lnTo>
                  <a:lnTo>
                    <a:pt x="28" y="11"/>
                  </a:lnTo>
                  <a:lnTo>
                    <a:pt x="27" y="11"/>
                  </a:lnTo>
                  <a:lnTo>
                    <a:pt x="25" y="11"/>
                  </a:lnTo>
                  <a:close/>
                  <a:moveTo>
                    <a:pt x="19" y="6"/>
                  </a:moveTo>
                  <a:lnTo>
                    <a:pt x="15" y="6"/>
                  </a:lnTo>
                  <a:lnTo>
                    <a:pt x="19" y="6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7" y="11"/>
                  </a:lnTo>
                  <a:lnTo>
                    <a:pt x="25" y="13"/>
                  </a:lnTo>
                  <a:lnTo>
                    <a:pt x="23" y="13"/>
                  </a:lnTo>
                  <a:lnTo>
                    <a:pt x="21" y="13"/>
                  </a:lnTo>
                  <a:lnTo>
                    <a:pt x="19" y="11"/>
                  </a:lnTo>
                  <a:lnTo>
                    <a:pt x="17" y="9"/>
                  </a:lnTo>
                  <a:lnTo>
                    <a:pt x="15" y="7"/>
                  </a:lnTo>
                  <a:lnTo>
                    <a:pt x="19" y="6"/>
                  </a:lnTo>
                  <a:close/>
                  <a:moveTo>
                    <a:pt x="19" y="6"/>
                  </a:moveTo>
                  <a:lnTo>
                    <a:pt x="15" y="7"/>
                  </a:lnTo>
                  <a:lnTo>
                    <a:pt x="15" y="6"/>
                  </a:lnTo>
                  <a:lnTo>
                    <a:pt x="17" y="4"/>
                  </a:lnTo>
                  <a:lnTo>
                    <a:pt x="19" y="6"/>
                  </a:lnTo>
                  <a:close/>
                  <a:moveTo>
                    <a:pt x="19" y="9"/>
                  </a:moveTo>
                  <a:lnTo>
                    <a:pt x="17" y="11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9" y="6"/>
                  </a:lnTo>
                  <a:lnTo>
                    <a:pt x="19" y="7"/>
                  </a:lnTo>
                  <a:lnTo>
                    <a:pt x="19" y="9"/>
                  </a:lnTo>
                  <a:close/>
                  <a:moveTo>
                    <a:pt x="17" y="11"/>
                  </a:moveTo>
                  <a:lnTo>
                    <a:pt x="19" y="9"/>
                  </a:lnTo>
                  <a:lnTo>
                    <a:pt x="19" y="11"/>
                  </a:lnTo>
                  <a:lnTo>
                    <a:pt x="17" y="11"/>
                  </a:lnTo>
                  <a:close/>
                  <a:moveTo>
                    <a:pt x="28" y="15"/>
                  </a:moveTo>
                  <a:lnTo>
                    <a:pt x="25" y="15"/>
                  </a:lnTo>
                  <a:lnTo>
                    <a:pt x="27" y="17"/>
                  </a:lnTo>
                  <a:lnTo>
                    <a:pt x="25" y="17"/>
                  </a:lnTo>
                  <a:lnTo>
                    <a:pt x="23" y="15"/>
                  </a:lnTo>
                  <a:lnTo>
                    <a:pt x="21" y="15"/>
                  </a:lnTo>
                  <a:lnTo>
                    <a:pt x="19" y="13"/>
                  </a:lnTo>
                  <a:lnTo>
                    <a:pt x="17" y="11"/>
                  </a:lnTo>
                  <a:lnTo>
                    <a:pt x="19" y="9"/>
                  </a:lnTo>
                  <a:lnTo>
                    <a:pt x="21" y="11"/>
                  </a:lnTo>
                  <a:lnTo>
                    <a:pt x="23" y="11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28" y="15"/>
                  </a:lnTo>
                  <a:close/>
                  <a:moveTo>
                    <a:pt x="27" y="17"/>
                  </a:moveTo>
                  <a:lnTo>
                    <a:pt x="27" y="13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17"/>
                  </a:lnTo>
                  <a:close/>
                  <a:moveTo>
                    <a:pt x="25" y="15"/>
                  </a:moveTo>
                  <a:lnTo>
                    <a:pt x="25" y="15"/>
                  </a:lnTo>
                  <a:lnTo>
                    <a:pt x="28" y="15"/>
                  </a:lnTo>
                  <a:lnTo>
                    <a:pt x="25" y="15"/>
                  </a:lnTo>
                  <a:close/>
                  <a:moveTo>
                    <a:pt x="25" y="15"/>
                  </a:moveTo>
                  <a:lnTo>
                    <a:pt x="28" y="15"/>
                  </a:lnTo>
                  <a:lnTo>
                    <a:pt x="28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5" y="15"/>
                  </a:lnTo>
                  <a:close/>
                  <a:moveTo>
                    <a:pt x="28" y="21"/>
                  </a:moveTo>
                  <a:lnTo>
                    <a:pt x="27" y="17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8" y="15"/>
                  </a:lnTo>
                  <a:lnTo>
                    <a:pt x="28" y="17"/>
                  </a:lnTo>
                  <a:lnTo>
                    <a:pt x="28" y="19"/>
                  </a:lnTo>
                  <a:lnTo>
                    <a:pt x="28" y="21"/>
                  </a:lnTo>
                  <a:close/>
                  <a:moveTo>
                    <a:pt x="25" y="17"/>
                  </a:moveTo>
                  <a:lnTo>
                    <a:pt x="28" y="19"/>
                  </a:lnTo>
                  <a:lnTo>
                    <a:pt x="28" y="21"/>
                  </a:lnTo>
                  <a:lnTo>
                    <a:pt x="27" y="21"/>
                  </a:lnTo>
                  <a:lnTo>
                    <a:pt x="27" y="19"/>
                  </a:lnTo>
                  <a:lnTo>
                    <a:pt x="25" y="19"/>
                  </a:lnTo>
                  <a:lnTo>
                    <a:pt x="25" y="17"/>
                  </a:lnTo>
                  <a:close/>
                  <a:moveTo>
                    <a:pt x="27" y="17"/>
                  </a:moveTo>
                  <a:lnTo>
                    <a:pt x="27" y="19"/>
                  </a:lnTo>
                  <a:lnTo>
                    <a:pt x="27" y="17"/>
                  </a:lnTo>
                  <a:close/>
                  <a:moveTo>
                    <a:pt x="25" y="17"/>
                  </a:moveTo>
                  <a:lnTo>
                    <a:pt x="28" y="19"/>
                  </a:lnTo>
                  <a:lnTo>
                    <a:pt x="28" y="21"/>
                  </a:lnTo>
                  <a:lnTo>
                    <a:pt x="27" y="21"/>
                  </a:lnTo>
                  <a:lnTo>
                    <a:pt x="27" y="19"/>
                  </a:lnTo>
                  <a:lnTo>
                    <a:pt x="25" y="19"/>
                  </a:lnTo>
                  <a:lnTo>
                    <a:pt x="25" y="17"/>
                  </a:lnTo>
                  <a:close/>
                  <a:moveTo>
                    <a:pt x="15" y="15"/>
                  </a:moveTo>
                  <a:lnTo>
                    <a:pt x="17" y="13"/>
                  </a:lnTo>
                  <a:lnTo>
                    <a:pt x="19" y="15"/>
                  </a:lnTo>
                  <a:lnTo>
                    <a:pt x="23" y="17"/>
                  </a:lnTo>
                  <a:lnTo>
                    <a:pt x="25" y="17"/>
                  </a:lnTo>
                  <a:lnTo>
                    <a:pt x="27" y="17"/>
                  </a:lnTo>
                  <a:lnTo>
                    <a:pt x="28" y="21"/>
                  </a:lnTo>
                  <a:lnTo>
                    <a:pt x="27" y="21"/>
                  </a:lnTo>
                  <a:lnTo>
                    <a:pt x="25" y="21"/>
                  </a:lnTo>
                  <a:lnTo>
                    <a:pt x="23" y="21"/>
                  </a:lnTo>
                  <a:lnTo>
                    <a:pt x="21" y="19"/>
                  </a:lnTo>
                  <a:lnTo>
                    <a:pt x="17" y="17"/>
                  </a:lnTo>
                  <a:lnTo>
                    <a:pt x="15" y="15"/>
                  </a:lnTo>
                  <a:close/>
                  <a:moveTo>
                    <a:pt x="17" y="13"/>
                  </a:moveTo>
                  <a:lnTo>
                    <a:pt x="15" y="15"/>
                  </a:lnTo>
                  <a:lnTo>
                    <a:pt x="15" y="13"/>
                  </a:lnTo>
                  <a:lnTo>
                    <a:pt x="15" y="11"/>
                  </a:lnTo>
                  <a:lnTo>
                    <a:pt x="17" y="13"/>
                  </a:lnTo>
                  <a:close/>
                  <a:moveTo>
                    <a:pt x="11" y="7"/>
                  </a:moveTo>
                  <a:lnTo>
                    <a:pt x="15" y="6"/>
                  </a:lnTo>
                  <a:lnTo>
                    <a:pt x="15" y="9"/>
                  </a:lnTo>
                  <a:lnTo>
                    <a:pt x="17" y="11"/>
                  </a:lnTo>
                  <a:lnTo>
                    <a:pt x="17" y="13"/>
                  </a:lnTo>
                  <a:lnTo>
                    <a:pt x="15" y="15"/>
                  </a:lnTo>
                  <a:lnTo>
                    <a:pt x="13" y="13"/>
                  </a:lnTo>
                  <a:lnTo>
                    <a:pt x="11" y="11"/>
                  </a:lnTo>
                  <a:lnTo>
                    <a:pt x="11" y="7"/>
                  </a:lnTo>
                  <a:close/>
                  <a:moveTo>
                    <a:pt x="15" y="6"/>
                  </a:moveTo>
                  <a:lnTo>
                    <a:pt x="11" y="7"/>
                  </a:lnTo>
                  <a:lnTo>
                    <a:pt x="11" y="6"/>
                  </a:lnTo>
                  <a:lnTo>
                    <a:pt x="13" y="6"/>
                  </a:lnTo>
                  <a:lnTo>
                    <a:pt x="15" y="6"/>
                  </a:lnTo>
                  <a:close/>
                  <a:moveTo>
                    <a:pt x="2" y="6"/>
                  </a:moveTo>
                  <a:lnTo>
                    <a:pt x="3" y="9"/>
                  </a:lnTo>
                  <a:lnTo>
                    <a:pt x="2" y="7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4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5" y="6"/>
                  </a:lnTo>
                  <a:lnTo>
                    <a:pt x="11" y="7"/>
                  </a:lnTo>
                  <a:lnTo>
                    <a:pt x="9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2" y="6"/>
                  </a:lnTo>
                  <a:close/>
                  <a:moveTo>
                    <a:pt x="2" y="7"/>
                  </a:moveTo>
                  <a:lnTo>
                    <a:pt x="3" y="7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7"/>
                  </a:lnTo>
                  <a:close/>
                  <a:moveTo>
                    <a:pt x="7" y="9"/>
                  </a:moveTo>
                  <a:lnTo>
                    <a:pt x="7" y="6"/>
                  </a:lnTo>
                  <a:lnTo>
                    <a:pt x="5" y="9"/>
                  </a:lnTo>
                  <a:lnTo>
                    <a:pt x="3" y="9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7" y="6"/>
                  </a:lnTo>
                  <a:lnTo>
                    <a:pt x="9" y="7"/>
                  </a:lnTo>
                  <a:lnTo>
                    <a:pt x="7" y="9"/>
                  </a:lnTo>
                  <a:close/>
                  <a:moveTo>
                    <a:pt x="5" y="9"/>
                  </a:moveTo>
                  <a:lnTo>
                    <a:pt x="9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5" y="9"/>
                  </a:lnTo>
                  <a:close/>
                  <a:moveTo>
                    <a:pt x="0" y="11"/>
                  </a:moveTo>
                  <a:lnTo>
                    <a:pt x="2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7" y="9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0" y="11"/>
                  </a:lnTo>
                  <a:close/>
                  <a:moveTo>
                    <a:pt x="0" y="11"/>
                  </a:moveTo>
                  <a:lnTo>
                    <a:pt x="2" y="11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1"/>
                  </a:lnTo>
                  <a:close/>
                  <a:moveTo>
                    <a:pt x="7" y="13"/>
                  </a:moveTo>
                  <a:lnTo>
                    <a:pt x="5" y="9"/>
                  </a:lnTo>
                  <a:lnTo>
                    <a:pt x="7" y="13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13"/>
                  </a:lnTo>
                  <a:close/>
                  <a:moveTo>
                    <a:pt x="7" y="13"/>
                  </a:moveTo>
                  <a:lnTo>
                    <a:pt x="7" y="9"/>
                  </a:lnTo>
                  <a:lnTo>
                    <a:pt x="9" y="11"/>
                  </a:lnTo>
                  <a:lnTo>
                    <a:pt x="7" y="13"/>
                  </a:lnTo>
                  <a:close/>
                  <a:moveTo>
                    <a:pt x="2" y="13"/>
                  </a:moveTo>
                  <a:lnTo>
                    <a:pt x="3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1"/>
                  </a:lnTo>
                  <a:lnTo>
                    <a:pt x="3" y="9"/>
                  </a:lnTo>
                  <a:lnTo>
                    <a:pt x="5" y="9"/>
                  </a:lnTo>
                  <a:lnTo>
                    <a:pt x="7" y="13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3" y="15"/>
                  </a:lnTo>
                  <a:lnTo>
                    <a:pt x="2" y="13"/>
                  </a:lnTo>
                  <a:close/>
                  <a:moveTo>
                    <a:pt x="0" y="15"/>
                  </a:moveTo>
                  <a:lnTo>
                    <a:pt x="3" y="15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0" y="15"/>
                  </a:lnTo>
                  <a:close/>
                  <a:moveTo>
                    <a:pt x="11" y="19"/>
                  </a:moveTo>
                  <a:lnTo>
                    <a:pt x="9" y="23"/>
                  </a:lnTo>
                  <a:lnTo>
                    <a:pt x="7" y="21"/>
                  </a:lnTo>
                  <a:lnTo>
                    <a:pt x="5" y="17"/>
                  </a:lnTo>
                  <a:lnTo>
                    <a:pt x="3" y="17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5" y="13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9" y="19"/>
                  </a:lnTo>
                  <a:lnTo>
                    <a:pt x="11" y="19"/>
                  </a:lnTo>
                  <a:close/>
                  <a:moveTo>
                    <a:pt x="9" y="23"/>
                  </a:moveTo>
                  <a:lnTo>
                    <a:pt x="11" y="19"/>
                  </a:lnTo>
                  <a:lnTo>
                    <a:pt x="11" y="21"/>
                  </a:lnTo>
                  <a:lnTo>
                    <a:pt x="11" y="23"/>
                  </a:lnTo>
                  <a:lnTo>
                    <a:pt x="9" y="23"/>
                  </a:lnTo>
                  <a:close/>
                  <a:moveTo>
                    <a:pt x="21" y="29"/>
                  </a:moveTo>
                  <a:lnTo>
                    <a:pt x="19" y="27"/>
                  </a:lnTo>
                  <a:lnTo>
                    <a:pt x="17" y="29"/>
                  </a:lnTo>
                  <a:lnTo>
                    <a:pt x="17" y="27"/>
                  </a:lnTo>
                  <a:lnTo>
                    <a:pt x="15" y="25"/>
                  </a:lnTo>
                  <a:lnTo>
                    <a:pt x="11" y="25"/>
                  </a:lnTo>
                  <a:lnTo>
                    <a:pt x="9" y="23"/>
                  </a:lnTo>
                  <a:lnTo>
                    <a:pt x="11" y="19"/>
                  </a:lnTo>
                  <a:lnTo>
                    <a:pt x="13" y="21"/>
                  </a:lnTo>
                  <a:lnTo>
                    <a:pt x="15" y="21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21" y="27"/>
                  </a:lnTo>
                  <a:lnTo>
                    <a:pt x="21" y="29"/>
                  </a:lnTo>
                  <a:close/>
                  <a:moveTo>
                    <a:pt x="17" y="29"/>
                  </a:moveTo>
                  <a:lnTo>
                    <a:pt x="21" y="27"/>
                  </a:lnTo>
                  <a:lnTo>
                    <a:pt x="21" y="29"/>
                  </a:lnTo>
                  <a:lnTo>
                    <a:pt x="19" y="29"/>
                  </a:lnTo>
                  <a:lnTo>
                    <a:pt x="17" y="29"/>
                  </a:lnTo>
                  <a:close/>
                  <a:moveTo>
                    <a:pt x="15" y="34"/>
                  </a:moveTo>
                  <a:lnTo>
                    <a:pt x="17" y="30"/>
                  </a:lnTo>
                  <a:lnTo>
                    <a:pt x="13" y="32"/>
                  </a:lnTo>
                  <a:lnTo>
                    <a:pt x="15" y="30"/>
                  </a:lnTo>
                  <a:lnTo>
                    <a:pt x="15" y="29"/>
                  </a:lnTo>
                  <a:lnTo>
                    <a:pt x="17" y="27"/>
                  </a:lnTo>
                  <a:lnTo>
                    <a:pt x="19" y="27"/>
                  </a:lnTo>
                  <a:lnTo>
                    <a:pt x="21" y="29"/>
                  </a:lnTo>
                  <a:lnTo>
                    <a:pt x="19" y="29"/>
                  </a:lnTo>
                  <a:lnTo>
                    <a:pt x="19" y="30"/>
                  </a:lnTo>
                  <a:lnTo>
                    <a:pt x="17" y="32"/>
                  </a:lnTo>
                  <a:lnTo>
                    <a:pt x="15" y="34"/>
                  </a:lnTo>
                  <a:close/>
                  <a:moveTo>
                    <a:pt x="13" y="32"/>
                  </a:moveTo>
                  <a:lnTo>
                    <a:pt x="17" y="32"/>
                  </a:lnTo>
                  <a:lnTo>
                    <a:pt x="17" y="34"/>
                  </a:lnTo>
                  <a:lnTo>
                    <a:pt x="15" y="34"/>
                  </a:lnTo>
                  <a:lnTo>
                    <a:pt x="13" y="32"/>
                  </a:lnTo>
                  <a:close/>
                  <a:moveTo>
                    <a:pt x="3" y="32"/>
                  </a:moveTo>
                  <a:lnTo>
                    <a:pt x="3" y="36"/>
                  </a:lnTo>
                  <a:lnTo>
                    <a:pt x="2" y="34"/>
                  </a:lnTo>
                  <a:lnTo>
                    <a:pt x="3" y="32"/>
                  </a:lnTo>
                  <a:lnTo>
                    <a:pt x="3" y="30"/>
                  </a:lnTo>
                  <a:lnTo>
                    <a:pt x="5" y="30"/>
                  </a:lnTo>
                  <a:lnTo>
                    <a:pt x="5" y="29"/>
                  </a:lnTo>
                  <a:lnTo>
                    <a:pt x="9" y="29"/>
                  </a:lnTo>
                  <a:lnTo>
                    <a:pt x="11" y="29"/>
                  </a:lnTo>
                  <a:lnTo>
                    <a:pt x="13" y="29"/>
                  </a:lnTo>
                  <a:lnTo>
                    <a:pt x="17" y="30"/>
                  </a:lnTo>
                  <a:lnTo>
                    <a:pt x="15" y="34"/>
                  </a:lnTo>
                  <a:lnTo>
                    <a:pt x="11" y="32"/>
                  </a:lnTo>
                  <a:lnTo>
                    <a:pt x="9" y="32"/>
                  </a:lnTo>
                  <a:lnTo>
                    <a:pt x="7" y="32"/>
                  </a:lnTo>
                  <a:lnTo>
                    <a:pt x="5" y="34"/>
                  </a:lnTo>
                  <a:lnTo>
                    <a:pt x="3" y="32"/>
                  </a:lnTo>
                  <a:close/>
                  <a:moveTo>
                    <a:pt x="2" y="34"/>
                  </a:moveTo>
                  <a:lnTo>
                    <a:pt x="5" y="34"/>
                  </a:lnTo>
                  <a:lnTo>
                    <a:pt x="5" y="36"/>
                  </a:lnTo>
                  <a:lnTo>
                    <a:pt x="3" y="36"/>
                  </a:lnTo>
                  <a:lnTo>
                    <a:pt x="3" y="34"/>
                  </a:lnTo>
                  <a:lnTo>
                    <a:pt x="2" y="34"/>
                  </a:lnTo>
                  <a:close/>
                  <a:moveTo>
                    <a:pt x="9" y="36"/>
                  </a:moveTo>
                  <a:lnTo>
                    <a:pt x="7" y="32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3" y="36"/>
                  </a:lnTo>
                  <a:lnTo>
                    <a:pt x="3" y="32"/>
                  </a:lnTo>
                  <a:lnTo>
                    <a:pt x="5" y="32"/>
                  </a:lnTo>
                  <a:lnTo>
                    <a:pt x="7" y="32"/>
                  </a:lnTo>
                  <a:lnTo>
                    <a:pt x="9" y="32"/>
                  </a:lnTo>
                  <a:lnTo>
                    <a:pt x="11" y="32"/>
                  </a:lnTo>
                  <a:lnTo>
                    <a:pt x="9" y="36"/>
                  </a:lnTo>
                  <a:close/>
                  <a:moveTo>
                    <a:pt x="7" y="36"/>
                  </a:moveTo>
                  <a:lnTo>
                    <a:pt x="11" y="32"/>
                  </a:lnTo>
                  <a:lnTo>
                    <a:pt x="11" y="34"/>
                  </a:lnTo>
                  <a:lnTo>
                    <a:pt x="11" y="36"/>
                  </a:lnTo>
                  <a:lnTo>
                    <a:pt x="9" y="36"/>
                  </a:lnTo>
                  <a:lnTo>
                    <a:pt x="7" y="36"/>
                  </a:lnTo>
                  <a:close/>
                  <a:moveTo>
                    <a:pt x="3" y="44"/>
                  </a:moveTo>
                  <a:lnTo>
                    <a:pt x="7" y="44"/>
                  </a:lnTo>
                  <a:lnTo>
                    <a:pt x="3" y="44"/>
                  </a:lnTo>
                  <a:lnTo>
                    <a:pt x="3" y="42"/>
                  </a:lnTo>
                  <a:lnTo>
                    <a:pt x="3" y="40"/>
                  </a:lnTo>
                  <a:lnTo>
                    <a:pt x="3" y="38"/>
                  </a:lnTo>
                  <a:lnTo>
                    <a:pt x="3" y="36"/>
                  </a:lnTo>
                  <a:lnTo>
                    <a:pt x="5" y="34"/>
                  </a:lnTo>
                  <a:lnTo>
                    <a:pt x="7" y="32"/>
                  </a:lnTo>
                  <a:lnTo>
                    <a:pt x="9" y="36"/>
                  </a:lnTo>
                  <a:lnTo>
                    <a:pt x="7" y="36"/>
                  </a:lnTo>
                  <a:lnTo>
                    <a:pt x="7" y="38"/>
                  </a:lnTo>
                  <a:lnTo>
                    <a:pt x="5" y="38"/>
                  </a:lnTo>
                  <a:lnTo>
                    <a:pt x="5" y="40"/>
                  </a:lnTo>
                  <a:lnTo>
                    <a:pt x="7" y="42"/>
                  </a:lnTo>
                  <a:lnTo>
                    <a:pt x="7" y="44"/>
                  </a:lnTo>
                  <a:lnTo>
                    <a:pt x="3" y="44"/>
                  </a:lnTo>
                  <a:close/>
                  <a:moveTo>
                    <a:pt x="3" y="44"/>
                  </a:moveTo>
                  <a:lnTo>
                    <a:pt x="7" y="44"/>
                  </a:lnTo>
                  <a:lnTo>
                    <a:pt x="7" y="46"/>
                  </a:lnTo>
                  <a:lnTo>
                    <a:pt x="5" y="46"/>
                  </a:lnTo>
                  <a:lnTo>
                    <a:pt x="3" y="46"/>
                  </a:lnTo>
                  <a:lnTo>
                    <a:pt x="3" y="44"/>
                  </a:lnTo>
                  <a:close/>
                  <a:moveTo>
                    <a:pt x="11" y="40"/>
                  </a:moveTo>
                  <a:lnTo>
                    <a:pt x="9" y="36"/>
                  </a:lnTo>
                  <a:lnTo>
                    <a:pt x="11" y="40"/>
                  </a:lnTo>
                  <a:lnTo>
                    <a:pt x="9" y="40"/>
                  </a:lnTo>
                  <a:lnTo>
                    <a:pt x="9" y="42"/>
                  </a:lnTo>
                  <a:lnTo>
                    <a:pt x="7" y="44"/>
                  </a:lnTo>
                  <a:lnTo>
                    <a:pt x="3" y="44"/>
                  </a:lnTo>
                  <a:lnTo>
                    <a:pt x="5" y="42"/>
                  </a:lnTo>
                  <a:lnTo>
                    <a:pt x="5" y="40"/>
                  </a:lnTo>
                  <a:lnTo>
                    <a:pt x="7" y="38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11" y="40"/>
                  </a:lnTo>
                  <a:close/>
                  <a:moveTo>
                    <a:pt x="11" y="40"/>
                  </a:moveTo>
                  <a:lnTo>
                    <a:pt x="11" y="36"/>
                  </a:lnTo>
                  <a:lnTo>
                    <a:pt x="13" y="38"/>
                  </a:lnTo>
                  <a:lnTo>
                    <a:pt x="11" y="40"/>
                  </a:lnTo>
                  <a:close/>
                  <a:moveTo>
                    <a:pt x="15" y="50"/>
                  </a:moveTo>
                  <a:lnTo>
                    <a:pt x="17" y="46"/>
                  </a:lnTo>
                  <a:lnTo>
                    <a:pt x="15" y="50"/>
                  </a:lnTo>
                  <a:lnTo>
                    <a:pt x="13" y="50"/>
                  </a:lnTo>
                  <a:lnTo>
                    <a:pt x="11" y="48"/>
                  </a:lnTo>
                  <a:lnTo>
                    <a:pt x="9" y="46"/>
                  </a:lnTo>
                  <a:lnTo>
                    <a:pt x="7" y="44"/>
                  </a:lnTo>
                  <a:lnTo>
                    <a:pt x="7" y="42"/>
                  </a:lnTo>
                  <a:lnTo>
                    <a:pt x="7" y="40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9" y="36"/>
                  </a:lnTo>
                  <a:lnTo>
                    <a:pt x="11" y="40"/>
                  </a:lnTo>
                  <a:lnTo>
                    <a:pt x="11" y="42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3" y="46"/>
                  </a:lnTo>
                  <a:lnTo>
                    <a:pt x="15" y="46"/>
                  </a:lnTo>
                  <a:lnTo>
                    <a:pt x="15" y="50"/>
                  </a:lnTo>
                  <a:close/>
                  <a:moveTo>
                    <a:pt x="15" y="50"/>
                  </a:moveTo>
                  <a:lnTo>
                    <a:pt x="15" y="46"/>
                  </a:lnTo>
                  <a:lnTo>
                    <a:pt x="17" y="46"/>
                  </a:lnTo>
                  <a:lnTo>
                    <a:pt x="17" y="48"/>
                  </a:lnTo>
                  <a:lnTo>
                    <a:pt x="17" y="50"/>
                  </a:lnTo>
                  <a:lnTo>
                    <a:pt x="15" y="50"/>
                  </a:lnTo>
                  <a:close/>
                  <a:moveTo>
                    <a:pt x="21" y="36"/>
                  </a:moveTo>
                  <a:lnTo>
                    <a:pt x="17" y="40"/>
                  </a:lnTo>
                  <a:lnTo>
                    <a:pt x="19" y="40"/>
                  </a:lnTo>
                  <a:lnTo>
                    <a:pt x="17" y="40"/>
                  </a:lnTo>
                  <a:lnTo>
                    <a:pt x="15" y="42"/>
                  </a:lnTo>
                  <a:lnTo>
                    <a:pt x="15" y="44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15" y="50"/>
                  </a:lnTo>
                  <a:lnTo>
                    <a:pt x="13" y="48"/>
                  </a:lnTo>
                  <a:lnTo>
                    <a:pt x="11" y="46"/>
                  </a:lnTo>
                  <a:lnTo>
                    <a:pt x="11" y="44"/>
                  </a:lnTo>
                  <a:lnTo>
                    <a:pt x="11" y="42"/>
                  </a:lnTo>
                  <a:lnTo>
                    <a:pt x="13" y="40"/>
                  </a:lnTo>
                  <a:lnTo>
                    <a:pt x="13" y="38"/>
                  </a:lnTo>
                  <a:lnTo>
                    <a:pt x="15" y="36"/>
                  </a:lnTo>
                  <a:lnTo>
                    <a:pt x="17" y="36"/>
                  </a:lnTo>
                  <a:lnTo>
                    <a:pt x="19" y="36"/>
                  </a:lnTo>
                  <a:lnTo>
                    <a:pt x="21" y="36"/>
                  </a:lnTo>
                  <a:close/>
                  <a:moveTo>
                    <a:pt x="19" y="40"/>
                  </a:moveTo>
                  <a:lnTo>
                    <a:pt x="19" y="36"/>
                  </a:lnTo>
                  <a:lnTo>
                    <a:pt x="21" y="36"/>
                  </a:lnTo>
                  <a:lnTo>
                    <a:pt x="21" y="38"/>
                  </a:lnTo>
                  <a:lnTo>
                    <a:pt x="21" y="40"/>
                  </a:lnTo>
                  <a:lnTo>
                    <a:pt x="19" y="40"/>
                  </a:lnTo>
                  <a:close/>
                  <a:moveTo>
                    <a:pt x="21" y="38"/>
                  </a:moveTo>
                  <a:lnTo>
                    <a:pt x="21" y="42"/>
                  </a:lnTo>
                  <a:lnTo>
                    <a:pt x="19" y="42"/>
                  </a:lnTo>
                  <a:lnTo>
                    <a:pt x="17" y="40"/>
                  </a:lnTo>
                  <a:lnTo>
                    <a:pt x="21" y="36"/>
                  </a:lnTo>
                  <a:lnTo>
                    <a:pt x="21" y="38"/>
                  </a:lnTo>
                  <a:close/>
                  <a:moveTo>
                    <a:pt x="19" y="42"/>
                  </a:moveTo>
                  <a:lnTo>
                    <a:pt x="21" y="38"/>
                  </a:lnTo>
                  <a:lnTo>
                    <a:pt x="23" y="40"/>
                  </a:lnTo>
                  <a:lnTo>
                    <a:pt x="21" y="42"/>
                  </a:lnTo>
                  <a:lnTo>
                    <a:pt x="19" y="42"/>
                  </a:lnTo>
                  <a:close/>
                  <a:moveTo>
                    <a:pt x="27" y="34"/>
                  </a:moveTo>
                  <a:lnTo>
                    <a:pt x="23" y="34"/>
                  </a:lnTo>
                  <a:lnTo>
                    <a:pt x="25" y="36"/>
                  </a:lnTo>
                  <a:lnTo>
                    <a:pt x="23" y="38"/>
                  </a:lnTo>
                  <a:lnTo>
                    <a:pt x="21" y="42"/>
                  </a:lnTo>
                  <a:lnTo>
                    <a:pt x="21" y="38"/>
                  </a:lnTo>
                  <a:lnTo>
                    <a:pt x="21" y="36"/>
                  </a:lnTo>
                  <a:lnTo>
                    <a:pt x="25" y="32"/>
                  </a:lnTo>
                  <a:lnTo>
                    <a:pt x="27" y="34"/>
                  </a:lnTo>
                  <a:close/>
                  <a:moveTo>
                    <a:pt x="25" y="36"/>
                  </a:moveTo>
                  <a:lnTo>
                    <a:pt x="25" y="32"/>
                  </a:lnTo>
                  <a:lnTo>
                    <a:pt x="27" y="34"/>
                  </a:lnTo>
                  <a:lnTo>
                    <a:pt x="27" y="36"/>
                  </a:lnTo>
                  <a:lnTo>
                    <a:pt x="25" y="36"/>
                  </a:lnTo>
                  <a:close/>
                  <a:moveTo>
                    <a:pt x="32" y="38"/>
                  </a:moveTo>
                  <a:lnTo>
                    <a:pt x="32" y="42"/>
                  </a:lnTo>
                  <a:lnTo>
                    <a:pt x="30" y="42"/>
                  </a:lnTo>
                  <a:lnTo>
                    <a:pt x="28" y="42"/>
                  </a:lnTo>
                  <a:lnTo>
                    <a:pt x="27" y="42"/>
                  </a:lnTo>
                  <a:lnTo>
                    <a:pt x="27" y="40"/>
                  </a:lnTo>
                  <a:lnTo>
                    <a:pt x="25" y="40"/>
                  </a:lnTo>
                  <a:lnTo>
                    <a:pt x="25" y="38"/>
                  </a:lnTo>
                  <a:lnTo>
                    <a:pt x="23" y="36"/>
                  </a:lnTo>
                  <a:lnTo>
                    <a:pt x="23" y="34"/>
                  </a:lnTo>
                  <a:lnTo>
                    <a:pt x="27" y="34"/>
                  </a:lnTo>
                  <a:lnTo>
                    <a:pt x="27" y="36"/>
                  </a:lnTo>
                  <a:lnTo>
                    <a:pt x="28" y="38"/>
                  </a:lnTo>
                  <a:lnTo>
                    <a:pt x="30" y="38"/>
                  </a:lnTo>
                  <a:lnTo>
                    <a:pt x="32" y="38"/>
                  </a:lnTo>
                  <a:close/>
                  <a:moveTo>
                    <a:pt x="32" y="42"/>
                  </a:moveTo>
                  <a:lnTo>
                    <a:pt x="32" y="38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4" y="42"/>
                  </a:lnTo>
                  <a:lnTo>
                    <a:pt x="32" y="42"/>
                  </a:lnTo>
                  <a:close/>
                  <a:moveTo>
                    <a:pt x="38" y="44"/>
                  </a:moveTo>
                  <a:lnTo>
                    <a:pt x="36" y="42"/>
                  </a:lnTo>
                  <a:lnTo>
                    <a:pt x="36" y="44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2" y="38"/>
                  </a:lnTo>
                  <a:lnTo>
                    <a:pt x="34" y="38"/>
                  </a:lnTo>
                  <a:lnTo>
                    <a:pt x="36" y="40"/>
                  </a:lnTo>
                  <a:lnTo>
                    <a:pt x="38" y="40"/>
                  </a:lnTo>
                  <a:lnTo>
                    <a:pt x="38" y="42"/>
                  </a:lnTo>
                  <a:lnTo>
                    <a:pt x="38" y="44"/>
                  </a:lnTo>
                  <a:close/>
                  <a:moveTo>
                    <a:pt x="36" y="44"/>
                  </a:moveTo>
                  <a:lnTo>
                    <a:pt x="38" y="42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6" y="44"/>
                  </a:lnTo>
                  <a:close/>
                  <a:moveTo>
                    <a:pt x="28" y="44"/>
                  </a:moveTo>
                  <a:lnTo>
                    <a:pt x="27" y="42"/>
                  </a:lnTo>
                  <a:lnTo>
                    <a:pt x="27" y="40"/>
                  </a:lnTo>
                  <a:lnTo>
                    <a:pt x="28" y="40"/>
                  </a:lnTo>
                  <a:lnTo>
                    <a:pt x="30" y="40"/>
                  </a:lnTo>
                  <a:lnTo>
                    <a:pt x="32" y="42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4" y="46"/>
                  </a:lnTo>
                  <a:lnTo>
                    <a:pt x="32" y="46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28" y="44"/>
                  </a:lnTo>
                  <a:close/>
                  <a:moveTo>
                    <a:pt x="27" y="42"/>
                  </a:moveTo>
                  <a:lnTo>
                    <a:pt x="28" y="44"/>
                  </a:lnTo>
                  <a:lnTo>
                    <a:pt x="28" y="46"/>
                  </a:lnTo>
                  <a:lnTo>
                    <a:pt x="27" y="46"/>
                  </a:lnTo>
                  <a:lnTo>
                    <a:pt x="27" y="44"/>
                  </a:lnTo>
                  <a:lnTo>
                    <a:pt x="27" y="42"/>
                  </a:lnTo>
                  <a:close/>
                  <a:moveTo>
                    <a:pt x="32" y="54"/>
                  </a:moveTo>
                  <a:lnTo>
                    <a:pt x="28" y="52"/>
                  </a:lnTo>
                  <a:lnTo>
                    <a:pt x="28" y="54"/>
                  </a:lnTo>
                  <a:lnTo>
                    <a:pt x="27" y="52"/>
                  </a:lnTo>
                  <a:lnTo>
                    <a:pt x="27" y="48"/>
                  </a:lnTo>
                  <a:lnTo>
                    <a:pt x="25" y="46"/>
                  </a:lnTo>
                  <a:lnTo>
                    <a:pt x="25" y="44"/>
                  </a:lnTo>
                  <a:lnTo>
                    <a:pt x="27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8" y="48"/>
                  </a:lnTo>
                  <a:lnTo>
                    <a:pt x="30" y="50"/>
                  </a:lnTo>
                  <a:lnTo>
                    <a:pt x="32" y="52"/>
                  </a:lnTo>
                  <a:lnTo>
                    <a:pt x="32" y="54"/>
                  </a:lnTo>
                  <a:close/>
                  <a:moveTo>
                    <a:pt x="28" y="54"/>
                  </a:moveTo>
                  <a:lnTo>
                    <a:pt x="32" y="52"/>
                  </a:lnTo>
                  <a:lnTo>
                    <a:pt x="32" y="54"/>
                  </a:lnTo>
                  <a:lnTo>
                    <a:pt x="32" y="55"/>
                  </a:lnTo>
                  <a:lnTo>
                    <a:pt x="30" y="55"/>
                  </a:lnTo>
                  <a:lnTo>
                    <a:pt x="28" y="54"/>
                  </a:lnTo>
                  <a:close/>
                  <a:moveTo>
                    <a:pt x="25" y="54"/>
                  </a:moveTo>
                  <a:lnTo>
                    <a:pt x="28" y="52"/>
                  </a:lnTo>
                  <a:lnTo>
                    <a:pt x="32" y="54"/>
                  </a:lnTo>
                  <a:lnTo>
                    <a:pt x="30" y="55"/>
                  </a:lnTo>
                  <a:lnTo>
                    <a:pt x="28" y="55"/>
                  </a:lnTo>
                  <a:lnTo>
                    <a:pt x="27" y="55"/>
                  </a:lnTo>
                  <a:lnTo>
                    <a:pt x="25" y="54"/>
                  </a:lnTo>
                  <a:close/>
                  <a:moveTo>
                    <a:pt x="28" y="52"/>
                  </a:moveTo>
                  <a:lnTo>
                    <a:pt x="25" y="54"/>
                  </a:lnTo>
                  <a:lnTo>
                    <a:pt x="25" y="52"/>
                  </a:lnTo>
                  <a:lnTo>
                    <a:pt x="27" y="52"/>
                  </a:lnTo>
                  <a:lnTo>
                    <a:pt x="28" y="52"/>
                  </a:lnTo>
                  <a:close/>
                  <a:moveTo>
                    <a:pt x="13" y="55"/>
                  </a:moveTo>
                  <a:lnTo>
                    <a:pt x="17" y="57"/>
                  </a:lnTo>
                  <a:lnTo>
                    <a:pt x="13" y="55"/>
                  </a:lnTo>
                  <a:lnTo>
                    <a:pt x="13" y="54"/>
                  </a:lnTo>
                  <a:lnTo>
                    <a:pt x="15" y="52"/>
                  </a:lnTo>
                  <a:lnTo>
                    <a:pt x="17" y="50"/>
                  </a:lnTo>
                  <a:lnTo>
                    <a:pt x="19" y="50"/>
                  </a:lnTo>
                  <a:lnTo>
                    <a:pt x="21" y="50"/>
                  </a:lnTo>
                  <a:lnTo>
                    <a:pt x="25" y="50"/>
                  </a:lnTo>
                  <a:lnTo>
                    <a:pt x="27" y="50"/>
                  </a:lnTo>
                  <a:lnTo>
                    <a:pt x="27" y="52"/>
                  </a:lnTo>
                  <a:lnTo>
                    <a:pt x="28" y="52"/>
                  </a:lnTo>
                  <a:lnTo>
                    <a:pt x="25" y="54"/>
                  </a:lnTo>
                  <a:lnTo>
                    <a:pt x="23" y="52"/>
                  </a:lnTo>
                  <a:lnTo>
                    <a:pt x="21" y="54"/>
                  </a:lnTo>
                  <a:lnTo>
                    <a:pt x="19" y="54"/>
                  </a:lnTo>
                  <a:lnTo>
                    <a:pt x="17" y="55"/>
                  </a:lnTo>
                  <a:lnTo>
                    <a:pt x="13" y="55"/>
                  </a:lnTo>
                  <a:close/>
                  <a:moveTo>
                    <a:pt x="13" y="55"/>
                  </a:moveTo>
                  <a:lnTo>
                    <a:pt x="17" y="55"/>
                  </a:lnTo>
                  <a:lnTo>
                    <a:pt x="17" y="57"/>
                  </a:lnTo>
                  <a:lnTo>
                    <a:pt x="15" y="57"/>
                  </a:lnTo>
                  <a:lnTo>
                    <a:pt x="13" y="57"/>
                  </a:lnTo>
                  <a:lnTo>
                    <a:pt x="13" y="55"/>
                  </a:lnTo>
                  <a:close/>
                  <a:moveTo>
                    <a:pt x="19" y="57"/>
                  </a:moveTo>
                  <a:lnTo>
                    <a:pt x="19" y="54"/>
                  </a:lnTo>
                  <a:lnTo>
                    <a:pt x="19" y="57"/>
                  </a:lnTo>
                  <a:lnTo>
                    <a:pt x="17" y="57"/>
                  </a:lnTo>
                  <a:lnTo>
                    <a:pt x="13" y="55"/>
                  </a:lnTo>
                  <a:lnTo>
                    <a:pt x="15" y="54"/>
                  </a:lnTo>
                  <a:lnTo>
                    <a:pt x="17" y="54"/>
                  </a:lnTo>
                  <a:lnTo>
                    <a:pt x="19" y="54"/>
                  </a:lnTo>
                  <a:lnTo>
                    <a:pt x="21" y="54"/>
                  </a:lnTo>
                  <a:lnTo>
                    <a:pt x="19" y="57"/>
                  </a:lnTo>
                  <a:close/>
                  <a:moveTo>
                    <a:pt x="19" y="57"/>
                  </a:moveTo>
                  <a:lnTo>
                    <a:pt x="21" y="54"/>
                  </a:lnTo>
                  <a:lnTo>
                    <a:pt x="21" y="55"/>
                  </a:lnTo>
                  <a:lnTo>
                    <a:pt x="21" y="57"/>
                  </a:lnTo>
                  <a:lnTo>
                    <a:pt x="19" y="57"/>
                  </a:lnTo>
                  <a:close/>
                  <a:moveTo>
                    <a:pt x="17" y="63"/>
                  </a:moveTo>
                  <a:lnTo>
                    <a:pt x="21" y="63"/>
                  </a:lnTo>
                  <a:lnTo>
                    <a:pt x="17" y="65"/>
                  </a:lnTo>
                  <a:lnTo>
                    <a:pt x="15" y="63"/>
                  </a:lnTo>
                  <a:lnTo>
                    <a:pt x="15" y="61"/>
                  </a:lnTo>
                  <a:lnTo>
                    <a:pt x="15" y="59"/>
                  </a:lnTo>
                  <a:lnTo>
                    <a:pt x="15" y="57"/>
                  </a:lnTo>
                  <a:lnTo>
                    <a:pt x="17" y="55"/>
                  </a:lnTo>
                  <a:lnTo>
                    <a:pt x="17" y="54"/>
                  </a:lnTo>
                  <a:lnTo>
                    <a:pt x="19" y="54"/>
                  </a:lnTo>
                  <a:lnTo>
                    <a:pt x="19" y="57"/>
                  </a:lnTo>
                  <a:lnTo>
                    <a:pt x="19" y="59"/>
                  </a:lnTo>
                  <a:lnTo>
                    <a:pt x="19" y="61"/>
                  </a:lnTo>
                  <a:lnTo>
                    <a:pt x="17" y="63"/>
                  </a:lnTo>
                  <a:close/>
                  <a:moveTo>
                    <a:pt x="17" y="65"/>
                  </a:moveTo>
                  <a:lnTo>
                    <a:pt x="19" y="61"/>
                  </a:lnTo>
                  <a:lnTo>
                    <a:pt x="21" y="63"/>
                  </a:lnTo>
                  <a:lnTo>
                    <a:pt x="19" y="65"/>
                  </a:lnTo>
                  <a:lnTo>
                    <a:pt x="17" y="65"/>
                  </a:lnTo>
                  <a:close/>
                  <a:moveTo>
                    <a:pt x="25" y="57"/>
                  </a:moveTo>
                  <a:lnTo>
                    <a:pt x="21" y="59"/>
                  </a:lnTo>
                  <a:lnTo>
                    <a:pt x="23" y="59"/>
                  </a:lnTo>
                  <a:lnTo>
                    <a:pt x="21" y="61"/>
                  </a:lnTo>
                  <a:lnTo>
                    <a:pt x="21" y="63"/>
                  </a:lnTo>
                  <a:lnTo>
                    <a:pt x="17" y="63"/>
                  </a:lnTo>
                  <a:lnTo>
                    <a:pt x="17" y="61"/>
                  </a:lnTo>
                  <a:lnTo>
                    <a:pt x="17" y="59"/>
                  </a:lnTo>
                  <a:lnTo>
                    <a:pt x="19" y="57"/>
                  </a:lnTo>
                  <a:lnTo>
                    <a:pt x="21" y="57"/>
                  </a:lnTo>
                  <a:lnTo>
                    <a:pt x="25" y="57"/>
                  </a:lnTo>
                  <a:close/>
                  <a:moveTo>
                    <a:pt x="23" y="59"/>
                  </a:moveTo>
                  <a:lnTo>
                    <a:pt x="21" y="57"/>
                  </a:lnTo>
                  <a:lnTo>
                    <a:pt x="23" y="57"/>
                  </a:lnTo>
                  <a:lnTo>
                    <a:pt x="25" y="57"/>
                  </a:lnTo>
                  <a:lnTo>
                    <a:pt x="23" y="59"/>
                  </a:lnTo>
                  <a:close/>
                  <a:moveTo>
                    <a:pt x="21" y="63"/>
                  </a:moveTo>
                  <a:lnTo>
                    <a:pt x="19" y="61"/>
                  </a:lnTo>
                  <a:lnTo>
                    <a:pt x="21" y="59"/>
                  </a:lnTo>
                  <a:lnTo>
                    <a:pt x="25" y="57"/>
                  </a:lnTo>
                  <a:lnTo>
                    <a:pt x="23" y="59"/>
                  </a:lnTo>
                  <a:lnTo>
                    <a:pt x="23" y="61"/>
                  </a:lnTo>
                  <a:lnTo>
                    <a:pt x="23" y="63"/>
                  </a:lnTo>
                  <a:lnTo>
                    <a:pt x="21" y="63"/>
                  </a:lnTo>
                  <a:close/>
                  <a:moveTo>
                    <a:pt x="19" y="61"/>
                  </a:moveTo>
                  <a:lnTo>
                    <a:pt x="21" y="63"/>
                  </a:lnTo>
                  <a:lnTo>
                    <a:pt x="21" y="65"/>
                  </a:lnTo>
                  <a:lnTo>
                    <a:pt x="19" y="65"/>
                  </a:lnTo>
                  <a:lnTo>
                    <a:pt x="19" y="63"/>
                  </a:lnTo>
                  <a:lnTo>
                    <a:pt x="19" y="61"/>
                  </a:lnTo>
                  <a:close/>
                  <a:moveTo>
                    <a:pt x="21" y="71"/>
                  </a:moveTo>
                  <a:lnTo>
                    <a:pt x="23" y="69"/>
                  </a:lnTo>
                  <a:lnTo>
                    <a:pt x="23" y="71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7" y="69"/>
                  </a:lnTo>
                  <a:lnTo>
                    <a:pt x="17" y="67"/>
                  </a:lnTo>
                  <a:lnTo>
                    <a:pt x="17" y="65"/>
                  </a:lnTo>
                  <a:lnTo>
                    <a:pt x="17" y="63"/>
                  </a:lnTo>
                  <a:lnTo>
                    <a:pt x="19" y="61"/>
                  </a:lnTo>
                  <a:lnTo>
                    <a:pt x="21" y="63"/>
                  </a:lnTo>
                  <a:lnTo>
                    <a:pt x="21" y="65"/>
                  </a:lnTo>
                  <a:lnTo>
                    <a:pt x="21" y="67"/>
                  </a:lnTo>
                  <a:lnTo>
                    <a:pt x="23" y="67"/>
                  </a:lnTo>
                  <a:lnTo>
                    <a:pt x="21" y="71"/>
                  </a:lnTo>
                  <a:close/>
                  <a:moveTo>
                    <a:pt x="23" y="71"/>
                  </a:moveTo>
                  <a:lnTo>
                    <a:pt x="23" y="67"/>
                  </a:lnTo>
                  <a:lnTo>
                    <a:pt x="23" y="69"/>
                  </a:lnTo>
                  <a:lnTo>
                    <a:pt x="25" y="69"/>
                  </a:lnTo>
                  <a:lnTo>
                    <a:pt x="25" y="71"/>
                  </a:lnTo>
                  <a:lnTo>
                    <a:pt x="23" y="71"/>
                  </a:lnTo>
                  <a:close/>
                  <a:moveTo>
                    <a:pt x="25" y="63"/>
                  </a:moveTo>
                  <a:lnTo>
                    <a:pt x="25" y="67"/>
                  </a:lnTo>
                  <a:lnTo>
                    <a:pt x="23" y="67"/>
                  </a:lnTo>
                  <a:lnTo>
                    <a:pt x="23" y="69"/>
                  </a:lnTo>
                  <a:lnTo>
                    <a:pt x="21" y="71"/>
                  </a:lnTo>
                  <a:lnTo>
                    <a:pt x="21" y="69"/>
                  </a:lnTo>
                  <a:lnTo>
                    <a:pt x="21" y="67"/>
                  </a:lnTo>
                  <a:lnTo>
                    <a:pt x="21" y="65"/>
                  </a:lnTo>
                  <a:lnTo>
                    <a:pt x="21" y="63"/>
                  </a:lnTo>
                  <a:lnTo>
                    <a:pt x="23" y="63"/>
                  </a:lnTo>
                  <a:lnTo>
                    <a:pt x="25" y="63"/>
                  </a:lnTo>
                  <a:close/>
                  <a:moveTo>
                    <a:pt x="25" y="67"/>
                  </a:moveTo>
                  <a:lnTo>
                    <a:pt x="25" y="63"/>
                  </a:lnTo>
                  <a:lnTo>
                    <a:pt x="27" y="63"/>
                  </a:lnTo>
                  <a:lnTo>
                    <a:pt x="27" y="65"/>
                  </a:lnTo>
                  <a:lnTo>
                    <a:pt x="25" y="67"/>
                  </a:lnTo>
                  <a:close/>
                  <a:moveTo>
                    <a:pt x="30" y="65"/>
                  </a:moveTo>
                  <a:lnTo>
                    <a:pt x="32" y="67"/>
                  </a:lnTo>
                  <a:lnTo>
                    <a:pt x="34" y="67"/>
                  </a:lnTo>
                  <a:lnTo>
                    <a:pt x="28" y="67"/>
                  </a:lnTo>
                  <a:lnTo>
                    <a:pt x="25" y="67"/>
                  </a:lnTo>
                  <a:lnTo>
                    <a:pt x="25" y="63"/>
                  </a:lnTo>
                  <a:lnTo>
                    <a:pt x="30" y="63"/>
                  </a:lnTo>
                  <a:lnTo>
                    <a:pt x="30" y="65"/>
                  </a:lnTo>
                  <a:close/>
                  <a:moveTo>
                    <a:pt x="34" y="67"/>
                  </a:moveTo>
                  <a:lnTo>
                    <a:pt x="30" y="65"/>
                  </a:lnTo>
                  <a:lnTo>
                    <a:pt x="32" y="63"/>
                  </a:lnTo>
                  <a:lnTo>
                    <a:pt x="32" y="65"/>
                  </a:lnTo>
                  <a:lnTo>
                    <a:pt x="34" y="65"/>
                  </a:lnTo>
                  <a:lnTo>
                    <a:pt x="34" y="67"/>
                  </a:lnTo>
                  <a:close/>
                  <a:moveTo>
                    <a:pt x="40" y="50"/>
                  </a:moveTo>
                  <a:lnTo>
                    <a:pt x="36" y="50"/>
                  </a:lnTo>
                  <a:lnTo>
                    <a:pt x="40" y="50"/>
                  </a:lnTo>
                  <a:lnTo>
                    <a:pt x="38" y="54"/>
                  </a:lnTo>
                  <a:lnTo>
                    <a:pt x="38" y="59"/>
                  </a:lnTo>
                  <a:lnTo>
                    <a:pt x="36" y="61"/>
                  </a:lnTo>
                  <a:lnTo>
                    <a:pt x="36" y="63"/>
                  </a:lnTo>
                  <a:lnTo>
                    <a:pt x="34" y="65"/>
                  </a:lnTo>
                  <a:lnTo>
                    <a:pt x="32" y="67"/>
                  </a:lnTo>
                  <a:lnTo>
                    <a:pt x="30" y="65"/>
                  </a:lnTo>
                  <a:lnTo>
                    <a:pt x="30" y="63"/>
                  </a:lnTo>
                  <a:lnTo>
                    <a:pt x="32" y="61"/>
                  </a:lnTo>
                  <a:lnTo>
                    <a:pt x="32" y="59"/>
                  </a:lnTo>
                  <a:lnTo>
                    <a:pt x="34" y="57"/>
                  </a:lnTo>
                  <a:lnTo>
                    <a:pt x="34" y="54"/>
                  </a:lnTo>
                  <a:lnTo>
                    <a:pt x="36" y="50"/>
                  </a:lnTo>
                  <a:lnTo>
                    <a:pt x="40" y="50"/>
                  </a:lnTo>
                  <a:close/>
                  <a:moveTo>
                    <a:pt x="40" y="50"/>
                  </a:moveTo>
                  <a:lnTo>
                    <a:pt x="36" y="50"/>
                  </a:lnTo>
                  <a:lnTo>
                    <a:pt x="36" y="48"/>
                  </a:lnTo>
                  <a:lnTo>
                    <a:pt x="38" y="48"/>
                  </a:lnTo>
                  <a:lnTo>
                    <a:pt x="38" y="50"/>
                  </a:lnTo>
                  <a:lnTo>
                    <a:pt x="40" y="50"/>
                  </a:lnTo>
                  <a:close/>
                  <a:moveTo>
                    <a:pt x="44" y="57"/>
                  </a:moveTo>
                  <a:lnTo>
                    <a:pt x="44" y="61"/>
                  </a:lnTo>
                  <a:lnTo>
                    <a:pt x="42" y="61"/>
                  </a:lnTo>
                  <a:lnTo>
                    <a:pt x="42" y="59"/>
                  </a:lnTo>
                  <a:lnTo>
                    <a:pt x="40" y="59"/>
                  </a:lnTo>
                  <a:lnTo>
                    <a:pt x="38" y="57"/>
                  </a:lnTo>
                  <a:lnTo>
                    <a:pt x="38" y="55"/>
                  </a:lnTo>
                  <a:lnTo>
                    <a:pt x="36" y="54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40" y="50"/>
                  </a:lnTo>
                  <a:lnTo>
                    <a:pt x="40" y="52"/>
                  </a:lnTo>
                  <a:lnTo>
                    <a:pt x="40" y="54"/>
                  </a:lnTo>
                  <a:lnTo>
                    <a:pt x="42" y="55"/>
                  </a:lnTo>
                  <a:lnTo>
                    <a:pt x="44" y="57"/>
                  </a:lnTo>
                  <a:close/>
                  <a:moveTo>
                    <a:pt x="44" y="61"/>
                  </a:moveTo>
                  <a:lnTo>
                    <a:pt x="44" y="57"/>
                  </a:lnTo>
                  <a:lnTo>
                    <a:pt x="46" y="57"/>
                  </a:lnTo>
                  <a:lnTo>
                    <a:pt x="46" y="59"/>
                  </a:lnTo>
                  <a:lnTo>
                    <a:pt x="46" y="61"/>
                  </a:lnTo>
                  <a:lnTo>
                    <a:pt x="44" y="61"/>
                  </a:lnTo>
                  <a:close/>
                  <a:moveTo>
                    <a:pt x="48" y="65"/>
                  </a:moveTo>
                  <a:lnTo>
                    <a:pt x="46" y="61"/>
                  </a:lnTo>
                  <a:lnTo>
                    <a:pt x="46" y="63"/>
                  </a:lnTo>
                  <a:lnTo>
                    <a:pt x="46" y="61"/>
                  </a:lnTo>
                  <a:lnTo>
                    <a:pt x="44" y="61"/>
                  </a:lnTo>
                  <a:lnTo>
                    <a:pt x="44" y="57"/>
                  </a:lnTo>
                  <a:lnTo>
                    <a:pt x="46" y="57"/>
                  </a:lnTo>
                  <a:lnTo>
                    <a:pt x="48" y="59"/>
                  </a:lnTo>
                  <a:lnTo>
                    <a:pt x="50" y="59"/>
                  </a:lnTo>
                  <a:lnTo>
                    <a:pt x="50" y="61"/>
                  </a:lnTo>
                  <a:lnTo>
                    <a:pt x="50" y="63"/>
                  </a:lnTo>
                  <a:lnTo>
                    <a:pt x="50" y="65"/>
                  </a:lnTo>
                  <a:lnTo>
                    <a:pt x="48" y="65"/>
                  </a:lnTo>
                  <a:close/>
                  <a:moveTo>
                    <a:pt x="46" y="63"/>
                  </a:moveTo>
                  <a:lnTo>
                    <a:pt x="50" y="65"/>
                  </a:lnTo>
                  <a:lnTo>
                    <a:pt x="48" y="65"/>
                  </a:lnTo>
                  <a:lnTo>
                    <a:pt x="46" y="65"/>
                  </a:lnTo>
                  <a:lnTo>
                    <a:pt x="46" y="63"/>
                  </a:lnTo>
                  <a:close/>
                  <a:moveTo>
                    <a:pt x="34" y="69"/>
                  </a:moveTo>
                  <a:lnTo>
                    <a:pt x="36" y="71"/>
                  </a:lnTo>
                  <a:lnTo>
                    <a:pt x="34" y="71"/>
                  </a:lnTo>
                  <a:lnTo>
                    <a:pt x="34" y="69"/>
                  </a:lnTo>
                  <a:lnTo>
                    <a:pt x="34" y="67"/>
                  </a:lnTo>
                  <a:lnTo>
                    <a:pt x="34" y="65"/>
                  </a:lnTo>
                  <a:lnTo>
                    <a:pt x="36" y="65"/>
                  </a:lnTo>
                  <a:lnTo>
                    <a:pt x="38" y="63"/>
                  </a:lnTo>
                  <a:lnTo>
                    <a:pt x="40" y="63"/>
                  </a:lnTo>
                  <a:lnTo>
                    <a:pt x="44" y="63"/>
                  </a:lnTo>
                  <a:lnTo>
                    <a:pt x="46" y="61"/>
                  </a:lnTo>
                  <a:lnTo>
                    <a:pt x="48" y="65"/>
                  </a:lnTo>
                  <a:lnTo>
                    <a:pt x="46" y="67"/>
                  </a:lnTo>
                  <a:lnTo>
                    <a:pt x="42" y="67"/>
                  </a:lnTo>
                  <a:lnTo>
                    <a:pt x="40" y="67"/>
                  </a:lnTo>
                  <a:lnTo>
                    <a:pt x="38" y="67"/>
                  </a:lnTo>
                  <a:lnTo>
                    <a:pt x="38" y="69"/>
                  </a:lnTo>
                  <a:lnTo>
                    <a:pt x="38" y="71"/>
                  </a:lnTo>
                  <a:lnTo>
                    <a:pt x="34" y="69"/>
                  </a:lnTo>
                  <a:close/>
                  <a:moveTo>
                    <a:pt x="34" y="71"/>
                  </a:moveTo>
                  <a:lnTo>
                    <a:pt x="38" y="71"/>
                  </a:lnTo>
                  <a:lnTo>
                    <a:pt x="36" y="71"/>
                  </a:lnTo>
                  <a:lnTo>
                    <a:pt x="36" y="73"/>
                  </a:lnTo>
                  <a:lnTo>
                    <a:pt x="34" y="71"/>
                  </a:lnTo>
                  <a:close/>
                  <a:moveTo>
                    <a:pt x="44" y="69"/>
                  </a:moveTo>
                  <a:lnTo>
                    <a:pt x="42" y="67"/>
                  </a:lnTo>
                  <a:lnTo>
                    <a:pt x="42" y="71"/>
                  </a:lnTo>
                  <a:lnTo>
                    <a:pt x="40" y="71"/>
                  </a:lnTo>
                  <a:lnTo>
                    <a:pt x="38" y="71"/>
                  </a:lnTo>
                  <a:lnTo>
                    <a:pt x="36" y="71"/>
                  </a:lnTo>
                  <a:lnTo>
                    <a:pt x="34" y="69"/>
                  </a:lnTo>
                  <a:lnTo>
                    <a:pt x="36" y="67"/>
                  </a:lnTo>
                  <a:lnTo>
                    <a:pt x="38" y="67"/>
                  </a:lnTo>
                  <a:lnTo>
                    <a:pt x="40" y="67"/>
                  </a:lnTo>
                  <a:lnTo>
                    <a:pt x="42" y="67"/>
                  </a:lnTo>
                  <a:lnTo>
                    <a:pt x="44" y="69"/>
                  </a:lnTo>
                  <a:close/>
                  <a:moveTo>
                    <a:pt x="42" y="71"/>
                  </a:moveTo>
                  <a:lnTo>
                    <a:pt x="42" y="67"/>
                  </a:lnTo>
                  <a:lnTo>
                    <a:pt x="44" y="67"/>
                  </a:lnTo>
                  <a:lnTo>
                    <a:pt x="44" y="69"/>
                  </a:lnTo>
                  <a:lnTo>
                    <a:pt x="42" y="69"/>
                  </a:lnTo>
                  <a:lnTo>
                    <a:pt x="42" y="71"/>
                  </a:lnTo>
                  <a:close/>
                  <a:moveTo>
                    <a:pt x="40" y="75"/>
                  </a:moveTo>
                  <a:lnTo>
                    <a:pt x="44" y="75"/>
                  </a:lnTo>
                  <a:lnTo>
                    <a:pt x="40" y="77"/>
                  </a:lnTo>
                  <a:lnTo>
                    <a:pt x="40" y="75"/>
                  </a:lnTo>
                  <a:lnTo>
                    <a:pt x="38" y="73"/>
                  </a:lnTo>
                  <a:lnTo>
                    <a:pt x="38" y="71"/>
                  </a:lnTo>
                  <a:lnTo>
                    <a:pt x="38" y="69"/>
                  </a:lnTo>
                  <a:lnTo>
                    <a:pt x="40" y="69"/>
                  </a:lnTo>
                  <a:lnTo>
                    <a:pt x="40" y="67"/>
                  </a:lnTo>
                  <a:lnTo>
                    <a:pt x="42" y="67"/>
                  </a:lnTo>
                  <a:lnTo>
                    <a:pt x="44" y="69"/>
                  </a:lnTo>
                  <a:lnTo>
                    <a:pt x="42" y="71"/>
                  </a:lnTo>
                  <a:lnTo>
                    <a:pt x="42" y="73"/>
                  </a:lnTo>
                  <a:lnTo>
                    <a:pt x="44" y="73"/>
                  </a:lnTo>
                  <a:lnTo>
                    <a:pt x="40" y="75"/>
                  </a:lnTo>
                  <a:close/>
                  <a:moveTo>
                    <a:pt x="40" y="77"/>
                  </a:moveTo>
                  <a:lnTo>
                    <a:pt x="44" y="73"/>
                  </a:lnTo>
                  <a:lnTo>
                    <a:pt x="44" y="75"/>
                  </a:lnTo>
                  <a:lnTo>
                    <a:pt x="42" y="77"/>
                  </a:lnTo>
                  <a:lnTo>
                    <a:pt x="40" y="77"/>
                  </a:lnTo>
                  <a:close/>
                  <a:moveTo>
                    <a:pt x="46" y="69"/>
                  </a:moveTo>
                  <a:lnTo>
                    <a:pt x="46" y="73"/>
                  </a:lnTo>
                  <a:lnTo>
                    <a:pt x="48" y="71"/>
                  </a:lnTo>
                  <a:lnTo>
                    <a:pt x="46" y="73"/>
                  </a:lnTo>
                  <a:lnTo>
                    <a:pt x="44" y="73"/>
                  </a:lnTo>
                  <a:lnTo>
                    <a:pt x="44" y="75"/>
                  </a:lnTo>
                  <a:lnTo>
                    <a:pt x="40" y="75"/>
                  </a:lnTo>
                  <a:lnTo>
                    <a:pt x="40" y="73"/>
                  </a:lnTo>
                  <a:lnTo>
                    <a:pt x="42" y="71"/>
                  </a:lnTo>
                  <a:lnTo>
                    <a:pt x="44" y="69"/>
                  </a:lnTo>
                  <a:lnTo>
                    <a:pt x="44" y="71"/>
                  </a:lnTo>
                  <a:lnTo>
                    <a:pt x="46" y="69"/>
                  </a:lnTo>
                  <a:close/>
                  <a:moveTo>
                    <a:pt x="48" y="71"/>
                  </a:moveTo>
                  <a:lnTo>
                    <a:pt x="44" y="71"/>
                  </a:lnTo>
                  <a:lnTo>
                    <a:pt x="44" y="69"/>
                  </a:lnTo>
                  <a:lnTo>
                    <a:pt x="46" y="69"/>
                  </a:lnTo>
                  <a:lnTo>
                    <a:pt x="48" y="71"/>
                  </a:lnTo>
                  <a:close/>
                  <a:moveTo>
                    <a:pt x="50" y="75"/>
                  </a:moveTo>
                  <a:lnTo>
                    <a:pt x="51" y="77"/>
                  </a:lnTo>
                  <a:lnTo>
                    <a:pt x="48" y="77"/>
                  </a:lnTo>
                  <a:lnTo>
                    <a:pt x="48" y="75"/>
                  </a:lnTo>
                  <a:lnTo>
                    <a:pt x="48" y="73"/>
                  </a:lnTo>
                  <a:lnTo>
                    <a:pt x="46" y="73"/>
                  </a:lnTo>
                  <a:lnTo>
                    <a:pt x="46" y="69"/>
                  </a:lnTo>
                  <a:lnTo>
                    <a:pt x="48" y="69"/>
                  </a:lnTo>
                  <a:lnTo>
                    <a:pt x="50" y="71"/>
                  </a:lnTo>
                  <a:lnTo>
                    <a:pt x="51" y="71"/>
                  </a:lnTo>
                  <a:lnTo>
                    <a:pt x="51" y="73"/>
                  </a:lnTo>
                  <a:lnTo>
                    <a:pt x="51" y="75"/>
                  </a:lnTo>
                  <a:lnTo>
                    <a:pt x="51" y="77"/>
                  </a:lnTo>
                  <a:lnTo>
                    <a:pt x="50" y="75"/>
                  </a:lnTo>
                  <a:close/>
                  <a:moveTo>
                    <a:pt x="48" y="77"/>
                  </a:moveTo>
                  <a:lnTo>
                    <a:pt x="51" y="77"/>
                  </a:lnTo>
                  <a:lnTo>
                    <a:pt x="50" y="77"/>
                  </a:lnTo>
                  <a:lnTo>
                    <a:pt x="48" y="77"/>
                  </a:lnTo>
                  <a:close/>
                  <a:moveTo>
                    <a:pt x="50" y="65"/>
                  </a:moveTo>
                  <a:lnTo>
                    <a:pt x="53" y="67"/>
                  </a:lnTo>
                  <a:lnTo>
                    <a:pt x="53" y="65"/>
                  </a:lnTo>
                  <a:lnTo>
                    <a:pt x="53" y="67"/>
                  </a:lnTo>
                  <a:lnTo>
                    <a:pt x="53" y="71"/>
                  </a:lnTo>
                  <a:lnTo>
                    <a:pt x="53" y="73"/>
                  </a:lnTo>
                  <a:lnTo>
                    <a:pt x="53" y="75"/>
                  </a:lnTo>
                  <a:lnTo>
                    <a:pt x="53" y="77"/>
                  </a:lnTo>
                  <a:lnTo>
                    <a:pt x="51" y="77"/>
                  </a:lnTo>
                  <a:lnTo>
                    <a:pt x="50" y="75"/>
                  </a:lnTo>
                  <a:lnTo>
                    <a:pt x="50" y="73"/>
                  </a:lnTo>
                  <a:lnTo>
                    <a:pt x="51" y="73"/>
                  </a:lnTo>
                  <a:lnTo>
                    <a:pt x="51" y="71"/>
                  </a:lnTo>
                  <a:lnTo>
                    <a:pt x="50" y="69"/>
                  </a:lnTo>
                  <a:lnTo>
                    <a:pt x="50" y="67"/>
                  </a:lnTo>
                  <a:lnTo>
                    <a:pt x="50" y="65"/>
                  </a:lnTo>
                  <a:close/>
                  <a:moveTo>
                    <a:pt x="53" y="65"/>
                  </a:moveTo>
                  <a:lnTo>
                    <a:pt x="50" y="67"/>
                  </a:lnTo>
                  <a:lnTo>
                    <a:pt x="50" y="65"/>
                  </a:lnTo>
                  <a:lnTo>
                    <a:pt x="51" y="65"/>
                  </a:lnTo>
                  <a:lnTo>
                    <a:pt x="53" y="65"/>
                  </a:lnTo>
                  <a:close/>
                  <a:moveTo>
                    <a:pt x="55" y="57"/>
                  </a:moveTo>
                  <a:lnTo>
                    <a:pt x="55" y="54"/>
                  </a:lnTo>
                  <a:lnTo>
                    <a:pt x="57" y="54"/>
                  </a:lnTo>
                  <a:lnTo>
                    <a:pt x="59" y="55"/>
                  </a:lnTo>
                  <a:lnTo>
                    <a:pt x="59" y="57"/>
                  </a:lnTo>
                  <a:lnTo>
                    <a:pt x="57" y="59"/>
                  </a:lnTo>
                  <a:lnTo>
                    <a:pt x="55" y="63"/>
                  </a:lnTo>
                  <a:lnTo>
                    <a:pt x="53" y="67"/>
                  </a:lnTo>
                  <a:lnTo>
                    <a:pt x="50" y="65"/>
                  </a:lnTo>
                  <a:lnTo>
                    <a:pt x="53" y="61"/>
                  </a:lnTo>
                  <a:lnTo>
                    <a:pt x="55" y="57"/>
                  </a:lnTo>
                  <a:close/>
                  <a:moveTo>
                    <a:pt x="55" y="54"/>
                  </a:moveTo>
                  <a:lnTo>
                    <a:pt x="55" y="57"/>
                  </a:lnTo>
                  <a:lnTo>
                    <a:pt x="53" y="57"/>
                  </a:lnTo>
                  <a:lnTo>
                    <a:pt x="53" y="55"/>
                  </a:lnTo>
                  <a:lnTo>
                    <a:pt x="53" y="54"/>
                  </a:lnTo>
                  <a:lnTo>
                    <a:pt x="55" y="54"/>
                  </a:lnTo>
                  <a:close/>
                  <a:moveTo>
                    <a:pt x="50" y="54"/>
                  </a:moveTo>
                  <a:lnTo>
                    <a:pt x="51" y="52"/>
                  </a:lnTo>
                  <a:lnTo>
                    <a:pt x="53" y="54"/>
                  </a:lnTo>
                  <a:lnTo>
                    <a:pt x="55" y="54"/>
                  </a:lnTo>
                  <a:lnTo>
                    <a:pt x="55" y="57"/>
                  </a:lnTo>
                  <a:lnTo>
                    <a:pt x="53" y="57"/>
                  </a:lnTo>
                  <a:lnTo>
                    <a:pt x="51" y="55"/>
                  </a:lnTo>
                  <a:lnTo>
                    <a:pt x="50" y="55"/>
                  </a:lnTo>
                  <a:lnTo>
                    <a:pt x="50" y="54"/>
                  </a:lnTo>
                  <a:close/>
                  <a:moveTo>
                    <a:pt x="51" y="52"/>
                  </a:moveTo>
                  <a:lnTo>
                    <a:pt x="50" y="54"/>
                  </a:lnTo>
                  <a:lnTo>
                    <a:pt x="48" y="52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1" y="52"/>
                  </a:lnTo>
                  <a:close/>
                  <a:moveTo>
                    <a:pt x="50" y="42"/>
                  </a:moveTo>
                  <a:lnTo>
                    <a:pt x="48" y="46"/>
                  </a:lnTo>
                  <a:lnTo>
                    <a:pt x="51" y="44"/>
                  </a:lnTo>
                  <a:lnTo>
                    <a:pt x="51" y="46"/>
                  </a:lnTo>
                  <a:lnTo>
                    <a:pt x="51" y="48"/>
                  </a:lnTo>
                  <a:lnTo>
                    <a:pt x="51" y="52"/>
                  </a:lnTo>
                  <a:lnTo>
                    <a:pt x="50" y="54"/>
                  </a:lnTo>
                  <a:lnTo>
                    <a:pt x="48" y="52"/>
                  </a:lnTo>
                  <a:lnTo>
                    <a:pt x="48" y="50"/>
                  </a:lnTo>
                  <a:lnTo>
                    <a:pt x="48" y="46"/>
                  </a:lnTo>
                  <a:lnTo>
                    <a:pt x="48" y="44"/>
                  </a:lnTo>
                  <a:lnTo>
                    <a:pt x="50" y="42"/>
                  </a:lnTo>
                  <a:close/>
                  <a:moveTo>
                    <a:pt x="51" y="44"/>
                  </a:moveTo>
                  <a:lnTo>
                    <a:pt x="48" y="44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1" y="44"/>
                  </a:lnTo>
                  <a:close/>
                  <a:moveTo>
                    <a:pt x="55" y="42"/>
                  </a:moveTo>
                  <a:lnTo>
                    <a:pt x="59" y="44"/>
                  </a:lnTo>
                  <a:lnTo>
                    <a:pt x="57" y="46"/>
                  </a:lnTo>
                  <a:lnTo>
                    <a:pt x="55" y="48"/>
                  </a:lnTo>
                  <a:lnTo>
                    <a:pt x="53" y="48"/>
                  </a:lnTo>
                  <a:lnTo>
                    <a:pt x="51" y="48"/>
                  </a:lnTo>
                  <a:lnTo>
                    <a:pt x="50" y="46"/>
                  </a:lnTo>
                  <a:lnTo>
                    <a:pt x="48" y="46"/>
                  </a:lnTo>
                  <a:lnTo>
                    <a:pt x="50" y="42"/>
                  </a:lnTo>
                  <a:lnTo>
                    <a:pt x="51" y="44"/>
                  </a:lnTo>
                  <a:lnTo>
                    <a:pt x="53" y="44"/>
                  </a:lnTo>
                  <a:lnTo>
                    <a:pt x="55" y="44"/>
                  </a:lnTo>
                  <a:lnTo>
                    <a:pt x="55" y="42"/>
                  </a:lnTo>
                  <a:close/>
                  <a:moveTo>
                    <a:pt x="59" y="44"/>
                  </a:moveTo>
                  <a:lnTo>
                    <a:pt x="55" y="42"/>
                  </a:lnTo>
                  <a:lnTo>
                    <a:pt x="57" y="42"/>
                  </a:lnTo>
                  <a:lnTo>
                    <a:pt x="59" y="42"/>
                  </a:lnTo>
                  <a:lnTo>
                    <a:pt x="59" y="44"/>
                  </a:lnTo>
                  <a:close/>
                  <a:moveTo>
                    <a:pt x="53" y="17"/>
                  </a:moveTo>
                  <a:lnTo>
                    <a:pt x="57" y="17"/>
                  </a:lnTo>
                  <a:lnTo>
                    <a:pt x="59" y="23"/>
                  </a:lnTo>
                  <a:lnTo>
                    <a:pt x="59" y="30"/>
                  </a:lnTo>
                  <a:lnTo>
                    <a:pt x="61" y="34"/>
                  </a:lnTo>
                  <a:lnTo>
                    <a:pt x="61" y="38"/>
                  </a:lnTo>
                  <a:lnTo>
                    <a:pt x="61" y="40"/>
                  </a:lnTo>
                  <a:lnTo>
                    <a:pt x="59" y="42"/>
                  </a:lnTo>
                  <a:lnTo>
                    <a:pt x="59" y="44"/>
                  </a:lnTo>
                  <a:lnTo>
                    <a:pt x="55" y="42"/>
                  </a:lnTo>
                  <a:lnTo>
                    <a:pt x="57" y="42"/>
                  </a:lnTo>
                  <a:lnTo>
                    <a:pt x="57" y="40"/>
                  </a:lnTo>
                  <a:lnTo>
                    <a:pt x="57" y="38"/>
                  </a:lnTo>
                  <a:lnTo>
                    <a:pt x="57" y="36"/>
                  </a:lnTo>
                  <a:lnTo>
                    <a:pt x="57" y="32"/>
                  </a:lnTo>
                  <a:lnTo>
                    <a:pt x="55" y="25"/>
                  </a:lnTo>
                  <a:lnTo>
                    <a:pt x="53" y="19"/>
                  </a:lnTo>
                  <a:lnTo>
                    <a:pt x="53" y="17"/>
                  </a:lnTo>
                  <a:close/>
                  <a:moveTo>
                    <a:pt x="57" y="17"/>
                  </a:moveTo>
                  <a:lnTo>
                    <a:pt x="53" y="19"/>
                  </a:lnTo>
                  <a:lnTo>
                    <a:pt x="53" y="17"/>
                  </a:lnTo>
                  <a:lnTo>
                    <a:pt x="55" y="15"/>
                  </a:lnTo>
                  <a:lnTo>
                    <a:pt x="57" y="17"/>
                  </a:lnTo>
                  <a:close/>
                  <a:moveTo>
                    <a:pt x="63" y="9"/>
                  </a:moveTo>
                  <a:lnTo>
                    <a:pt x="61" y="6"/>
                  </a:lnTo>
                  <a:lnTo>
                    <a:pt x="63" y="7"/>
                  </a:lnTo>
                  <a:lnTo>
                    <a:pt x="63" y="9"/>
                  </a:lnTo>
                  <a:lnTo>
                    <a:pt x="61" y="11"/>
                  </a:lnTo>
                  <a:lnTo>
                    <a:pt x="61" y="13"/>
                  </a:lnTo>
                  <a:lnTo>
                    <a:pt x="59" y="13"/>
                  </a:lnTo>
                  <a:lnTo>
                    <a:pt x="59" y="15"/>
                  </a:lnTo>
                  <a:lnTo>
                    <a:pt x="57" y="15"/>
                  </a:lnTo>
                  <a:lnTo>
                    <a:pt x="57" y="17"/>
                  </a:lnTo>
                  <a:lnTo>
                    <a:pt x="53" y="17"/>
                  </a:lnTo>
                  <a:lnTo>
                    <a:pt x="53" y="15"/>
                  </a:lnTo>
                  <a:lnTo>
                    <a:pt x="55" y="13"/>
                  </a:lnTo>
                  <a:lnTo>
                    <a:pt x="55" y="11"/>
                  </a:lnTo>
                  <a:lnTo>
                    <a:pt x="57" y="11"/>
                  </a:lnTo>
                  <a:lnTo>
                    <a:pt x="57" y="9"/>
                  </a:lnTo>
                  <a:lnTo>
                    <a:pt x="59" y="9"/>
                  </a:lnTo>
                  <a:lnTo>
                    <a:pt x="59" y="7"/>
                  </a:lnTo>
                  <a:lnTo>
                    <a:pt x="63" y="9"/>
                  </a:lnTo>
                  <a:close/>
                  <a:moveTo>
                    <a:pt x="63" y="7"/>
                  </a:moveTo>
                  <a:lnTo>
                    <a:pt x="59" y="7"/>
                  </a:lnTo>
                  <a:lnTo>
                    <a:pt x="61" y="6"/>
                  </a:lnTo>
                  <a:lnTo>
                    <a:pt x="63" y="6"/>
                  </a:lnTo>
                  <a:lnTo>
                    <a:pt x="63" y="7"/>
                  </a:lnTo>
                  <a:close/>
                  <a:moveTo>
                    <a:pt x="57" y="7"/>
                  </a:moveTo>
                  <a:lnTo>
                    <a:pt x="57" y="7"/>
                  </a:lnTo>
                  <a:lnTo>
                    <a:pt x="61" y="6"/>
                  </a:lnTo>
                  <a:lnTo>
                    <a:pt x="63" y="9"/>
                  </a:lnTo>
                  <a:lnTo>
                    <a:pt x="59" y="11"/>
                  </a:lnTo>
                  <a:lnTo>
                    <a:pt x="57" y="7"/>
                  </a:lnTo>
                  <a:close/>
                  <a:moveTo>
                    <a:pt x="57" y="7"/>
                  </a:moveTo>
                  <a:lnTo>
                    <a:pt x="59" y="11"/>
                  </a:lnTo>
                  <a:lnTo>
                    <a:pt x="57" y="9"/>
                  </a:lnTo>
                  <a:lnTo>
                    <a:pt x="57" y="7"/>
                  </a:lnTo>
                  <a:close/>
                  <a:moveTo>
                    <a:pt x="59" y="2"/>
                  </a:moveTo>
                  <a:lnTo>
                    <a:pt x="63" y="4"/>
                  </a:lnTo>
                  <a:lnTo>
                    <a:pt x="61" y="9"/>
                  </a:lnTo>
                  <a:lnTo>
                    <a:pt x="57" y="7"/>
                  </a:lnTo>
                  <a:lnTo>
                    <a:pt x="59" y="2"/>
                  </a:lnTo>
                  <a:close/>
                  <a:moveTo>
                    <a:pt x="63" y="4"/>
                  </a:moveTo>
                  <a:lnTo>
                    <a:pt x="59" y="2"/>
                  </a:lnTo>
                  <a:lnTo>
                    <a:pt x="61" y="2"/>
                  </a:lnTo>
                  <a:lnTo>
                    <a:pt x="63" y="2"/>
                  </a:lnTo>
                  <a:lnTo>
                    <a:pt x="63" y="4"/>
                  </a:lnTo>
                  <a:close/>
                  <a:moveTo>
                    <a:pt x="53" y="7"/>
                  </a:moveTo>
                  <a:lnTo>
                    <a:pt x="53" y="6"/>
                  </a:lnTo>
                  <a:lnTo>
                    <a:pt x="59" y="2"/>
                  </a:lnTo>
                  <a:lnTo>
                    <a:pt x="61" y="4"/>
                  </a:lnTo>
                  <a:lnTo>
                    <a:pt x="55" y="7"/>
                  </a:lnTo>
                  <a:lnTo>
                    <a:pt x="53" y="7"/>
                  </a:lnTo>
                  <a:close/>
                  <a:moveTo>
                    <a:pt x="53" y="6"/>
                  </a:moveTo>
                  <a:lnTo>
                    <a:pt x="55" y="7"/>
                  </a:lnTo>
                  <a:lnTo>
                    <a:pt x="55" y="9"/>
                  </a:lnTo>
                  <a:lnTo>
                    <a:pt x="53" y="7"/>
                  </a:lnTo>
                  <a:lnTo>
                    <a:pt x="53" y="6"/>
                  </a:lnTo>
                  <a:close/>
                  <a:moveTo>
                    <a:pt x="53" y="2"/>
                  </a:moveTo>
                  <a:lnTo>
                    <a:pt x="57" y="4"/>
                  </a:lnTo>
                  <a:lnTo>
                    <a:pt x="57" y="7"/>
                  </a:lnTo>
                  <a:lnTo>
                    <a:pt x="53" y="7"/>
                  </a:lnTo>
                  <a:lnTo>
                    <a:pt x="53" y="4"/>
                  </a:lnTo>
                  <a:lnTo>
                    <a:pt x="53" y="2"/>
                  </a:lnTo>
                  <a:close/>
                  <a:moveTo>
                    <a:pt x="57" y="4"/>
                  </a:moveTo>
                  <a:lnTo>
                    <a:pt x="53" y="4"/>
                  </a:lnTo>
                  <a:lnTo>
                    <a:pt x="53" y="2"/>
                  </a:lnTo>
                  <a:lnTo>
                    <a:pt x="55" y="2"/>
                  </a:lnTo>
                  <a:lnTo>
                    <a:pt x="57" y="2"/>
                  </a:lnTo>
                  <a:lnTo>
                    <a:pt x="57" y="4"/>
                  </a:lnTo>
                  <a:close/>
                  <a:moveTo>
                    <a:pt x="55" y="17"/>
                  </a:moveTo>
                  <a:lnTo>
                    <a:pt x="51" y="17"/>
                  </a:lnTo>
                  <a:lnTo>
                    <a:pt x="51" y="15"/>
                  </a:lnTo>
                  <a:lnTo>
                    <a:pt x="51" y="11"/>
                  </a:lnTo>
                  <a:lnTo>
                    <a:pt x="51" y="9"/>
                  </a:lnTo>
                  <a:lnTo>
                    <a:pt x="51" y="6"/>
                  </a:lnTo>
                  <a:lnTo>
                    <a:pt x="51" y="4"/>
                  </a:lnTo>
                  <a:lnTo>
                    <a:pt x="53" y="2"/>
                  </a:lnTo>
                  <a:lnTo>
                    <a:pt x="55" y="6"/>
                  </a:lnTo>
                  <a:lnTo>
                    <a:pt x="55" y="7"/>
                  </a:lnTo>
                  <a:lnTo>
                    <a:pt x="53" y="9"/>
                  </a:lnTo>
                  <a:lnTo>
                    <a:pt x="53" y="11"/>
                  </a:lnTo>
                  <a:lnTo>
                    <a:pt x="55" y="13"/>
                  </a:lnTo>
                  <a:lnTo>
                    <a:pt x="55" y="17"/>
                  </a:lnTo>
                  <a:close/>
                  <a:moveTo>
                    <a:pt x="51" y="17"/>
                  </a:moveTo>
                  <a:lnTo>
                    <a:pt x="55" y="17"/>
                  </a:lnTo>
                  <a:lnTo>
                    <a:pt x="53" y="19"/>
                  </a:lnTo>
                  <a:lnTo>
                    <a:pt x="51" y="19"/>
                  </a:lnTo>
                  <a:lnTo>
                    <a:pt x="51" y="17"/>
                  </a:lnTo>
                  <a:close/>
                  <a:moveTo>
                    <a:pt x="55" y="42"/>
                  </a:moveTo>
                  <a:lnTo>
                    <a:pt x="51" y="40"/>
                  </a:lnTo>
                  <a:lnTo>
                    <a:pt x="53" y="40"/>
                  </a:lnTo>
                  <a:lnTo>
                    <a:pt x="53" y="38"/>
                  </a:lnTo>
                  <a:lnTo>
                    <a:pt x="53" y="36"/>
                  </a:lnTo>
                  <a:lnTo>
                    <a:pt x="53" y="32"/>
                  </a:lnTo>
                  <a:lnTo>
                    <a:pt x="53" y="29"/>
                  </a:lnTo>
                  <a:lnTo>
                    <a:pt x="51" y="21"/>
                  </a:lnTo>
                  <a:lnTo>
                    <a:pt x="51" y="17"/>
                  </a:lnTo>
                  <a:lnTo>
                    <a:pt x="55" y="17"/>
                  </a:lnTo>
                  <a:lnTo>
                    <a:pt x="55" y="21"/>
                  </a:lnTo>
                  <a:lnTo>
                    <a:pt x="57" y="29"/>
                  </a:lnTo>
                  <a:lnTo>
                    <a:pt x="57" y="32"/>
                  </a:lnTo>
                  <a:lnTo>
                    <a:pt x="57" y="36"/>
                  </a:lnTo>
                  <a:lnTo>
                    <a:pt x="57" y="38"/>
                  </a:lnTo>
                  <a:lnTo>
                    <a:pt x="57" y="40"/>
                  </a:lnTo>
                  <a:lnTo>
                    <a:pt x="55" y="42"/>
                  </a:lnTo>
                  <a:lnTo>
                    <a:pt x="55" y="44"/>
                  </a:lnTo>
                  <a:lnTo>
                    <a:pt x="55" y="42"/>
                  </a:lnTo>
                  <a:close/>
                  <a:moveTo>
                    <a:pt x="53" y="40"/>
                  </a:moveTo>
                  <a:lnTo>
                    <a:pt x="55" y="44"/>
                  </a:lnTo>
                  <a:lnTo>
                    <a:pt x="53" y="44"/>
                  </a:lnTo>
                  <a:lnTo>
                    <a:pt x="53" y="42"/>
                  </a:lnTo>
                  <a:lnTo>
                    <a:pt x="51" y="42"/>
                  </a:lnTo>
                  <a:lnTo>
                    <a:pt x="51" y="40"/>
                  </a:lnTo>
                  <a:lnTo>
                    <a:pt x="53" y="40"/>
                  </a:lnTo>
                  <a:close/>
                  <a:moveTo>
                    <a:pt x="44" y="40"/>
                  </a:moveTo>
                  <a:lnTo>
                    <a:pt x="48" y="36"/>
                  </a:lnTo>
                  <a:lnTo>
                    <a:pt x="48" y="38"/>
                  </a:lnTo>
                  <a:lnTo>
                    <a:pt x="50" y="40"/>
                  </a:lnTo>
                  <a:lnTo>
                    <a:pt x="51" y="40"/>
                  </a:lnTo>
                  <a:lnTo>
                    <a:pt x="53" y="40"/>
                  </a:lnTo>
                  <a:lnTo>
                    <a:pt x="51" y="40"/>
                  </a:lnTo>
                  <a:lnTo>
                    <a:pt x="55" y="42"/>
                  </a:lnTo>
                  <a:lnTo>
                    <a:pt x="55" y="44"/>
                  </a:lnTo>
                  <a:lnTo>
                    <a:pt x="53" y="44"/>
                  </a:lnTo>
                  <a:lnTo>
                    <a:pt x="51" y="44"/>
                  </a:lnTo>
                  <a:lnTo>
                    <a:pt x="50" y="44"/>
                  </a:lnTo>
                  <a:lnTo>
                    <a:pt x="48" y="42"/>
                  </a:lnTo>
                  <a:lnTo>
                    <a:pt x="46" y="42"/>
                  </a:lnTo>
                  <a:lnTo>
                    <a:pt x="46" y="40"/>
                  </a:lnTo>
                  <a:lnTo>
                    <a:pt x="44" y="38"/>
                  </a:lnTo>
                  <a:lnTo>
                    <a:pt x="44" y="40"/>
                  </a:lnTo>
                  <a:close/>
                  <a:moveTo>
                    <a:pt x="48" y="38"/>
                  </a:moveTo>
                  <a:lnTo>
                    <a:pt x="44" y="38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8" y="36"/>
                  </a:lnTo>
                  <a:lnTo>
                    <a:pt x="48" y="38"/>
                  </a:lnTo>
                  <a:close/>
                  <a:moveTo>
                    <a:pt x="46" y="30"/>
                  </a:moveTo>
                  <a:lnTo>
                    <a:pt x="44" y="32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6" y="36"/>
                  </a:lnTo>
                  <a:lnTo>
                    <a:pt x="48" y="36"/>
                  </a:lnTo>
                  <a:lnTo>
                    <a:pt x="44" y="40"/>
                  </a:lnTo>
                  <a:lnTo>
                    <a:pt x="44" y="38"/>
                  </a:lnTo>
                  <a:lnTo>
                    <a:pt x="44" y="36"/>
                  </a:lnTo>
                  <a:lnTo>
                    <a:pt x="42" y="34"/>
                  </a:lnTo>
                  <a:lnTo>
                    <a:pt x="42" y="32"/>
                  </a:lnTo>
                  <a:lnTo>
                    <a:pt x="46" y="30"/>
                  </a:lnTo>
                  <a:close/>
                  <a:moveTo>
                    <a:pt x="46" y="32"/>
                  </a:moveTo>
                  <a:lnTo>
                    <a:pt x="42" y="32"/>
                  </a:lnTo>
                  <a:lnTo>
                    <a:pt x="42" y="30"/>
                  </a:lnTo>
                  <a:lnTo>
                    <a:pt x="44" y="30"/>
                  </a:lnTo>
                  <a:lnTo>
                    <a:pt x="46" y="30"/>
                  </a:lnTo>
                  <a:lnTo>
                    <a:pt x="46" y="32"/>
                  </a:lnTo>
                  <a:close/>
                  <a:moveTo>
                    <a:pt x="42" y="21"/>
                  </a:moveTo>
                  <a:lnTo>
                    <a:pt x="44" y="23"/>
                  </a:lnTo>
                  <a:lnTo>
                    <a:pt x="46" y="23"/>
                  </a:lnTo>
                  <a:lnTo>
                    <a:pt x="46" y="27"/>
                  </a:lnTo>
                  <a:lnTo>
                    <a:pt x="46" y="30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42" y="30"/>
                  </a:lnTo>
                  <a:lnTo>
                    <a:pt x="42" y="27"/>
                  </a:lnTo>
                  <a:lnTo>
                    <a:pt x="42" y="25"/>
                  </a:lnTo>
                  <a:lnTo>
                    <a:pt x="42" y="21"/>
                  </a:lnTo>
                  <a:close/>
                  <a:moveTo>
                    <a:pt x="46" y="23"/>
                  </a:moveTo>
                  <a:lnTo>
                    <a:pt x="42" y="21"/>
                  </a:lnTo>
                  <a:lnTo>
                    <a:pt x="44" y="21"/>
                  </a:lnTo>
                  <a:lnTo>
                    <a:pt x="46" y="21"/>
                  </a:lnTo>
                  <a:lnTo>
                    <a:pt x="46" y="23"/>
                  </a:lnTo>
                  <a:close/>
                  <a:moveTo>
                    <a:pt x="46" y="27"/>
                  </a:moveTo>
                  <a:lnTo>
                    <a:pt x="50" y="27"/>
                  </a:lnTo>
                  <a:lnTo>
                    <a:pt x="46" y="27"/>
                  </a:lnTo>
                  <a:lnTo>
                    <a:pt x="46" y="25"/>
                  </a:lnTo>
                  <a:lnTo>
                    <a:pt x="44" y="25"/>
                  </a:lnTo>
                  <a:lnTo>
                    <a:pt x="44" y="23"/>
                  </a:lnTo>
                  <a:lnTo>
                    <a:pt x="42" y="21"/>
                  </a:lnTo>
                  <a:lnTo>
                    <a:pt x="46" y="21"/>
                  </a:lnTo>
                  <a:lnTo>
                    <a:pt x="48" y="23"/>
                  </a:lnTo>
                  <a:lnTo>
                    <a:pt x="50" y="27"/>
                  </a:lnTo>
                  <a:lnTo>
                    <a:pt x="46" y="27"/>
                  </a:lnTo>
                  <a:close/>
                  <a:moveTo>
                    <a:pt x="46" y="27"/>
                  </a:moveTo>
                  <a:lnTo>
                    <a:pt x="50" y="27"/>
                  </a:lnTo>
                  <a:lnTo>
                    <a:pt x="50" y="29"/>
                  </a:lnTo>
                  <a:lnTo>
                    <a:pt x="48" y="29"/>
                  </a:lnTo>
                  <a:lnTo>
                    <a:pt x="46" y="27"/>
                  </a:lnTo>
                  <a:close/>
                  <a:moveTo>
                    <a:pt x="44" y="17"/>
                  </a:moveTo>
                  <a:lnTo>
                    <a:pt x="46" y="17"/>
                  </a:lnTo>
                  <a:lnTo>
                    <a:pt x="48" y="17"/>
                  </a:lnTo>
                  <a:lnTo>
                    <a:pt x="48" y="19"/>
                  </a:lnTo>
                  <a:lnTo>
                    <a:pt x="50" y="21"/>
                  </a:lnTo>
                  <a:lnTo>
                    <a:pt x="50" y="23"/>
                  </a:lnTo>
                  <a:lnTo>
                    <a:pt x="50" y="25"/>
                  </a:lnTo>
                  <a:lnTo>
                    <a:pt x="50" y="27"/>
                  </a:lnTo>
                  <a:lnTo>
                    <a:pt x="46" y="27"/>
                  </a:lnTo>
                  <a:lnTo>
                    <a:pt x="46" y="25"/>
                  </a:lnTo>
                  <a:lnTo>
                    <a:pt x="46" y="23"/>
                  </a:lnTo>
                  <a:lnTo>
                    <a:pt x="46" y="21"/>
                  </a:lnTo>
                  <a:lnTo>
                    <a:pt x="44" y="19"/>
                  </a:lnTo>
                  <a:lnTo>
                    <a:pt x="44" y="17"/>
                  </a:lnTo>
                  <a:close/>
                  <a:moveTo>
                    <a:pt x="46" y="17"/>
                  </a:moveTo>
                  <a:lnTo>
                    <a:pt x="44" y="17"/>
                  </a:lnTo>
                  <a:lnTo>
                    <a:pt x="44" y="15"/>
                  </a:lnTo>
                  <a:lnTo>
                    <a:pt x="46" y="15"/>
                  </a:lnTo>
                  <a:lnTo>
                    <a:pt x="46" y="17"/>
                  </a:lnTo>
                  <a:close/>
                  <a:moveTo>
                    <a:pt x="48" y="23"/>
                  </a:moveTo>
                  <a:lnTo>
                    <a:pt x="51" y="23"/>
                  </a:lnTo>
                  <a:lnTo>
                    <a:pt x="48" y="23"/>
                  </a:lnTo>
                  <a:lnTo>
                    <a:pt x="48" y="21"/>
                  </a:lnTo>
                  <a:lnTo>
                    <a:pt x="46" y="19"/>
                  </a:lnTo>
                  <a:lnTo>
                    <a:pt x="44" y="19"/>
                  </a:lnTo>
                  <a:lnTo>
                    <a:pt x="46" y="19"/>
                  </a:lnTo>
                  <a:lnTo>
                    <a:pt x="46" y="17"/>
                  </a:lnTo>
                  <a:lnTo>
                    <a:pt x="44" y="17"/>
                  </a:lnTo>
                  <a:lnTo>
                    <a:pt x="44" y="15"/>
                  </a:lnTo>
                  <a:lnTo>
                    <a:pt x="46" y="15"/>
                  </a:lnTo>
                  <a:lnTo>
                    <a:pt x="48" y="17"/>
                  </a:lnTo>
                  <a:lnTo>
                    <a:pt x="50" y="19"/>
                  </a:lnTo>
                  <a:lnTo>
                    <a:pt x="51" y="21"/>
                  </a:lnTo>
                  <a:lnTo>
                    <a:pt x="48" y="23"/>
                  </a:lnTo>
                  <a:close/>
                  <a:moveTo>
                    <a:pt x="48" y="23"/>
                  </a:moveTo>
                  <a:lnTo>
                    <a:pt x="51" y="21"/>
                  </a:lnTo>
                  <a:lnTo>
                    <a:pt x="51" y="23"/>
                  </a:lnTo>
                  <a:lnTo>
                    <a:pt x="50" y="23"/>
                  </a:lnTo>
                  <a:lnTo>
                    <a:pt x="48" y="23"/>
                  </a:lnTo>
                  <a:close/>
                  <a:moveTo>
                    <a:pt x="44" y="15"/>
                  </a:moveTo>
                  <a:lnTo>
                    <a:pt x="48" y="15"/>
                  </a:lnTo>
                  <a:lnTo>
                    <a:pt x="46" y="13"/>
                  </a:lnTo>
                  <a:lnTo>
                    <a:pt x="48" y="13"/>
                  </a:lnTo>
                  <a:lnTo>
                    <a:pt x="50" y="15"/>
                  </a:lnTo>
                  <a:lnTo>
                    <a:pt x="51" y="17"/>
                  </a:lnTo>
                  <a:lnTo>
                    <a:pt x="51" y="19"/>
                  </a:lnTo>
                  <a:lnTo>
                    <a:pt x="51" y="23"/>
                  </a:lnTo>
                  <a:lnTo>
                    <a:pt x="48" y="23"/>
                  </a:lnTo>
                  <a:lnTo>
                    <a:pt x="48" y="21"/>
                  </a:lnTo>
                  <a:lnTo>
                    <a:pt x="48" y="19"/>
                  </a:lnTo>
                  <a:lnTo>
                    <a:pt x="48" y="17"/>
                  </a:lnTo>
                  <a:lnTo>
                    <a:pt x="46" y="17"/>
                  </a:lnTo>
                  <a:lnTo>
                    <a:pt x="44" y="15"/>
                  </a:lnTo>
                  <a:close/>
                  <a:moveTo>
                    <a:pt x="46" y="13"/>
                  </a:moveTo>
                  <a:lnTo>
                    <a:pt x="46" y="17"/>
                  </a:lnTo>
                  <a:lnTo>
                    <a:pt x="44" y="15"/>
                  </a:lnTo>
                  <a:lnTo>
                    <a:pt x="44" y="13"/>
                  </a:lnTo>
                  <a:lnTo>
                    <a:pt x="46" y="13"/>
                  </a:lnTo>
                  <a:close/>
                  <a:moveTo>
                    <a:pt x="50" y="17"/>
                  </a:moveTo>
                  <a:lnTo>
                    <a:pt x="53" y="17"/>
                  </a:lnTo>
                  <a:lnTo>
                    <a:pt x="50" y="19"/>
                  </a:lnTo>
                  <a:lnTo>
                    <a:pt x="48" y="17"/>
                  </a:lnTo>
                  <a:lnTo>
                    <a:pt x="46" y="15"/>
                  </a:lnTo>
                  <a:lnTo>
                    <a:pt x="48" y="15"/>
                  </a:lnTo>
                  <a:lnTo>
                    <a:pt x="44" y="15"/>
                  </a:lnTo>
                  <a:lnTo>
                    <a:pt x="44" y="13"/>
                  </a:lnTo>
                  <a:lnTo>
                    <a:pt x="46" y="13"/>
                  </a:lnTo>
                  <a:lnTo>
                    <a:pt x="48" y="13"/>
                  </a:lnTo>
                  <a:lnTo>
                    <a:pt x="50" y="15"/>
                  </a:lnTo>
                  <a:lnTo>
                    <a:pt x="51" y="17"/>
                  </a:lnTo>
                  <a:lnTo>
                    <a:pt x="50" y="17"/>
                  </a:lnTo>
                  <a:close/>
                  <a:moveTo>
                    <a:pt x="50" y="19"/>
                  </a:moveTo>
                  <a:lnTo>
                    <a:pt x="51" y="17"/>
                  </a:lnTo>
                  <a:lnTo>
                    <a:pt x="53" y="17"/>
                  </a:lnTo>
                  <a:lnTo>
                    <a:pt x="51" y="19"/>
                  </a:lnTo>
                  <a:lnTo>
                    <a:pt x="50" y="19"/>
                  </a:lnTo>
                  <a:close/>
                  <a:moveTo>
                    <a:pt x="44" y="11"/>
                  </a:moveTo>
                  <a:lnTo>
                    <a:pt x="46" y="9"/>
                  </a:lnTo>
                  <a:lnTo>
                    <a:pt x="48" y="9"/>
                  </a:lnTo>
                  <a:lnTo>
                    <a:pt x="50" y="11"/>
                  </a:lnTo>
                  <a:lnTo>
                    <a:pt x="51" y="13"/>
                  </a:lnTo>
                  <a:lnTo>
                    <a:pt x="51" y="15"/>
                  </a:lnTo>
                  <a:lnTo>
                    <a:pt x="53" y="17"/>
                  </a:lnTo>
                  <a:lnTo>
                    <a:pt x="50" y="17"/>
                  </a:lnTo>
                  <a:lnTo>
                    <a:pt x="48" y="17"/>
                  </a:lnTo>
                  <a:lnTo>
                    <a:pt x="48" y="15"/>
                  </a:lnTo>
                  <a:lnTo>
                    <a:pt x="46" y="13"/>
                  </a:lnTo>
                  <a:lnTo>
                    <a:pt x="44" y="11"/>
                  </a:lnTo>
                  <a:close/>
                  <a:moveTo>
                    <a:pt x="46" y="9"/>
                  </a:moveTo>
                  <a:lnTo>
                    <a:pt x="44" y="11"/>
                  </a:lnTo>
                  <a:lnTo>
                    <a:pt x="44" y="9"/>
                  </a:lnTo>
                  <a:lnTo>
                    <a:pt x="46" y="9"/>
                  </a:lnTo>
                  <a:close/>
                  <a:moveTo>
                    <a:pt x="34" y="4"/>
                  </a:moveTo>
                  <a:lnTo>
                    <a:pt x="34" y="0"/>
                  </a:lnTo>
                  <a:lnTo>
                    <a:pt x="38" y="2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4" y="6"/>
                  </a:lnTo>
                  <a:lnTo>
                    <a:pt x="46" y="7"/>
                  </a:lnTo>
                  <a:lnTo>
                    <a:pt x="46" y="9"/>
                  </a:lnTo>
                  <a:lnTo>
                    <a:pt x="44" y="11"/>
                  </a:lnTo>
                  <a:lnTo>
                    <a:pt x="42" y="9"/>
                  </a:lnTo>
                  <a:lnTo>
                    <a:pt x="40" y="7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4" y="4"/>
                  </a:lnTo>
                  <a:close/>
                  <a:moveTo>
                    <a:pt x="34" y="0"/>
                  </a:moveTo>
                  <a:lnTo>
                    <a:pt x="34" y="4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4" y="0"/>
                  </a:lnTo>
                  <a:close/>
                  <a:moveTo>
                    <a:pt x="25" y="6"/>
                  </a:moveTo>
                  <a:lnTo>
                    <a:pt x="21" y="6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28" y="4"/>
                  </a:lnTo>
                  <a:lnTo>
                    <a:pt x="30" y="2"/>
                  </a:lnTo>
                  <a:lnTo>
                    <a:pt x="34" y="0"/>
                  </a:lnTo>
                  <a:lnTo>
                    <a:pt x="34" y="4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7" y="7"/>
                  </a:lnTo>
                  <a:lnTo>
                    <a:pt x="23" y="7"/>
                  </a:lnTo>
                  <a:lnTo>
                    <a:pt x="25" y="6"/>
                  </a:lnTo>
                  <a:close/>
                  <a:moveTo>
                    <a:pt x="23" y="4"/>
                  </a:moveTo>
                  <a:lnTo>
                    <a:pt x="23" y="7"/>
                  </a:lnTo>
                  <a:lnTo>
                    <a:pt x="21" y="7"/>
                  </a:lnTo>
                  <a:lnTo>
                    <a:pt x="21" y="6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71" name="Freeform 619"/>
            <p:cNvSpPr>
              <a:spLocks noEditPoints="1"/>
            </p:cNvSpPr>
            <p:nvPr/>
          </p:nvSpPr>
          <p:spPr bwMode="auto">
            <a:xfrm>
              <a:off x="2822" y="2945"/>
              <a:ext cx="11" cy="12"/>
            </a:xfrm>
            <a:custGeom>
              <a:avLst/>
              <a:gdLst>
                <a:gd name="T0" fmla="*/ 11 w 11"/>
                <a:gd name="T1" fmla="*/ 2 h 12"/>
                <a:gd name="T2" fmla="*/ 10 w 11"/>
                <a:gd name="T3" fmla="*/ 0 h 12"/>
                <a:gd name="T4" fmla="*/ 10 w 11"/>
                <a:gd name="T5" fmla="*/ 0 h 12"/>
                <a:gd name="T6" fmla="*/ 10 w 11"/>
                <a:gd name="T7" fmla="*/ 0 h 12"/>
                <a:gd name="T8" fmla="*/ 11 w 11"/>
                <a:gd name="T9" fmla="*/ 0 h 12"/>
                <a:gd name="T10" fmla="*/ 11 w 11"/>
                <a:gd name="T11" fmla="*/ 0 h 12"/>
                <a:gd name="T12" fmla="*/ 11 w 11"/>
                <a:gd name="T13" fmla="*/ 0 h 12"/>
                <a:gd name="T14" fmla="*/ 11 w 11"/>
                <a:gd name="T15" fmla="*/ 2 h 12"/>
                <a:gd name="T16" fmla="*/ 11 w 11"/>
                <a:gd name="T17" fmla="*/ 2 h 12"/>
                <a:gd name="T18" fmla="*/ 11 w 11"/>
                <a:gd name="T19" fmla="*/ 2 h 12"/>
                <a:gd name="T20" fmla="*/ 4 w 11"/>
                <a:gd name="T21" fmla="*/ 12 h 12"/>
                <a:gd name="T22" fmla="*/ 2 w 11"/>
                <a:gd name="T23" fmla="*/ 10 h 12"/>
                <a:gd name="T24" fmla="*/ 4 w 11"/>
                <a:gd name="T25" fmla="*/ 8 h 12"/>
                <a:gd name="T26" fmla="*/ 6 w 11"/>
                <a:gd name="T27" fmla="*/ 6 h 12"/>
                <a:gd name="T28" fmla="*/ 8 w 11"/>
                <a:gd name="T29" fmla="*/ 4 h 12"/>
                <a:gd name="T30" fmla="*/ 10 w 11"/>
                <a:gd name="T31" fmla="*/ 0 h 12"/>
                <a:gd name="T32" fmla="*/ 11 w 11"/>
                <a:gd name="T33" fmla="*/ 2 h 12"/>
                <a:gd name="T34" fmla="*/ 10 w 11"/>
                <a:gd name="T35" fmla="*/ 6 h 12"/>
                <a:gd name="T36" fmla="*/ 8 w 11"/>
                <a:gd name="T37" fmla="*/ 8 h 12"/>
                <a:gd name="T38" fmla="*/ 6 w 11"/>
                <a:gd name="T39" fmla="*/ 10 h 12"/>
                <a:gd name="T40" fmla="*/ 4 w 11"/>
                <a:gd name="T41" fmla="*/ 12 h 12"/>
                <a:gd name="T42" fmla="*/ 2 w 11"/>
                <a:gd name="T43" fmla="*/ 10 h 12"/>
                <a:gd name="T44" fmla="*/ 4 w 11"/>
                <a:gd name="T45" fmla="*/ 12 h 12"/>
                <a:gd name="T46" fmla="*/ 2 w 11"/>
                <a:gd name="T47" fmla="*/ 12 h 12"/>
                <a:gd name="T48" fmla="*/ 2 w 11"/>
                <a:gd name="T49" fmla="*/ 12 h 12"/>
                <a:gd name="T50" fmla="*/ 2 w 11"/>
                <a:gd name="T51" fmla="*/ 12 h 12"/>
                <a:gd name="T52" fmla="*/ 0 w 11"/>
                <a:gd name="T53" fmla="*/ 12 h 12"/>
                <a:gd name="T54" fmla="*/ 0 w 11"/>
                <a:gd name="T55" fmla="*/ 12 h 12"/>
                <a:gd name="T56" fmla="*/ 0 w 11"/>
                <a:gd name="T57" fmla="*/ 10 h 12"/>
                <a:gd name="T58" fmla="*/ 0 w 11"/>
                <a:gd name="T59" fmla="*/ 10 h 12"/>
                <a:gd name="T60" fmla="*/ 2 w 11"/>
                <a:gd name="T61" fmla="*/ 10 h 1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"/>
                <a:gd name="T94" fmla="*/ 0 h 12"/>
                <a:gd name="T95" fmla="*/ 11 w 11"/>
                <a:gd name="T96" fmla="*/ 12 h 1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" h="12">
                  <a:moveTo>
                    <a:pt x="11" y="2"/>
                  </a:moveTo>
                  <a:lnTo>
                    <a:pt x="10" y="0"/>
                  </a:lnTo>
                  <a:lnTo>
                    <a:pt x="11" y="0"/>
                  </a:lnTo>
                  <a:lnTo>
                    <a:pt x="11" y="2"/>
                  </a:lnTo>
                  <a:close/>
                  <a:moveTo>
                    <a:pt x="4" y="12"/>
                  </a:moveTo>
                  <a:lnTo>
                    <a:pt x="2" y="10"/>
                  </a:lnTo>
                  <a:lnTo>
                    <a:pt x="4" y="8"/>
                  </a:lnTo>
                  <a:lnTo>
                    <a:pt x="6" y="6"/>
                  </a:lnTo>
                  <a:lnTo>
                    <a:pt x="8" y="4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2"/>
                  </a:lnTo>
                  <a:close/>
                  <a:moveTo>
                    <a:pt x="2" y="10"/>
                  </a:moveTo>
                  <a:lnTo>
                    <a:pt x="4" y="12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72" name="Freeform 620"/>
            <p:cNvSpPr>
              <a:spLocks noEditPoints="1"/>
            </p:cNvSpPr>
            <p:nvPr/>
          </p:nvSpPr>
          <p:spPr bwMode="auto">
            <a:xfrm>
              <a:off x="2822" y="2951"/>
              <a:ext cx="29" cy="13"/>
            </a:xfrm>
            <a:custGeom>
              <a:avLst/>
              <a:gdLst>
                <a:gd name="T0" fmla="*/ 2 w 29"/>
                <a:gd name="T1" fmla="*/ 2 h 13"/>
                <a:gd name="T2" fmla="*/ 4 w 29"/>
                <a:gd name="T3" fmla="*/ 4 h 13"/>
                <a:gd name="T4" fmla="*/ 4 w 29"/>
                <a:gd name="T5" fmla="*/ 11 h 13"/>
                <a:gd name="T6" fmla="*/ 0 w 29"/>
                <a:gd name="T7" fmla="*/ 6 h 13"/>
                <a:gd name="T8" fmla="*/ 4 w 29"/>
                <a:gd name="T9" fmla="*/ 6 h 13"/>
                <a:gd name="T10" fmla="*/ 4 w 29"/>
                <a:gd name="T11" fmla="*/ 7 h 13"/>
                <a:gd name="T12" fmla="*/ 2 w 29"/>
                <a:gd name="T13" fmla="*/ 11 h 13"/>
                <a:gd name="T14" fmla="*/ 4 w 29"/>
                <a:gd name="T15" fmla="*/ 11 h 13"/>
                <a:gd name="T16" fmla="*/ 2 w 29"/>
                <a:gd name="T17" fmla="*/ 11 h 13"/>
                <a:gd name="T18" fmla="*/ 10 w 29"/>
                <a:gd name="T19" fmla="*/ 6 h 13"/>
                <a:gd name="T20" fmla="*/ 4 w 29"/>
                <a:gd name="T21" fmla="*/ 11 h 13"/>
                <a:gd name="T22" fmla="*/ 6 w 29"/>
                <a:gd name="T23" fmla="*/ 4 h 13"/>
                <a:gd name="T24" fmla="*/ 8 w 29"/>
                <a:gd name="T25" fmla="*/ 4 h 13"/>
                <a:gd name="T26" fmla="*/ 11 w 29"/>
                <a:gd name="T27" fmla="*/ 4 h 13"/>
                <a:gd name="T28" fmla="*/ 10 w 29"/>
                <a:gd name="T29" fmla="*/ 6 h 13"/>
                <a:gd name="T30" fmla="*/ 10 w 29"/>
                <a:gd name="T31" fmla="*/ 11 h 13"/>
                <a:gd name="T32" fmla="*/ 6 w 29"/>
                <a:gd name="T33" fmla="*/ 6 h 13"/>
                <a:gd name="T34" fmla="*/ 10 w 29"/>
                <a:gd name="T35" fmla="*/ 7 h 13"/>
                <a:gd name="T36" fmla="*/ 15 w 29"/>
                <a:gd name="T37" fmla="*/ 9 h 13"/>
                <a:gd name="T38" fmla="*/ 15 w 29"/>
                <a:gd name="T39" fmla="*/ 11 h 13"/>
                <a:gd name="T40" fmla="*/ 13 w 29"/>
                <a:gd name="T41" fmla="*/ 13 h 13"/>
                <a:gd name="T42" fmla="*/ 15 w 29"/>
                <a:gd name="T43" fmla="*/ 4 h 13"/>
                <a:gd name="T44" fmla="*/ 13 w 29"/>
                <a:gd name="T45" fmla="*/ 7 h 13"/>
                <a:gd name="T46" fmla="*/ 15 w 29"/>
                <a:gd name="T47" fmla="*/ 9 h 13"/>
                <a:gd name="T48" fmla="*/ 11 w 29"/>
                <a:gd name="T49" fmla="*/ 7 h 13"/>
                <a:gd name="T50" fmla="*/ 15 w 29"/>
                <a:gd name="T51" fmla="*/ 4 h 13"/>
                <a:gd name="T52" fmla="*/ 13 w 29"/>
                <a:gd name="T53" fmla="*/ 2 h 13"/>
                <a:gd name="T54" fmla="*/ 15 w 29"/>
                <a:gd name="T55" fmla="*/ 2 h 13"/>
                <a:gd name="T56" fmla="*/ 23 w 29"/>
                <a:gd name="T57" fmla="*/ 9 h 13"/>
                <a:gd name="T58" fmla="*/ 15 w 29"/>
                <a:gd name="T59" fmla="*/ 9 h 13"/>
                <a:gd name="T60" fmla="*/ 15 w 29"/>
                <a:gd name="T61" fmla="*/ 4 h 13"/>
                <a:gd name="T62" fmla="*/ 19 w 29"/>
                <a:gd name="T63" fmla="*/ 7 h 13"/>
                <a:gd name="T64" fmla="*/ 21 w 29"/>
                <a:gd name="T65" fmla="*/ 13 h 13"/>
                <a:gd name="T66" fmla="*/ 23 w 29"/>
                <a:gd name="T67" fmla="*/ 9 h 13"/>
                <a:gd name="T68" fmla="*/ 23 w 29"/>
                <a:gd name="T69" fmla="*/ 11 h 13"/>
                <a:gd name="T70" fmla="*/ 21 w 29"/>
                <a:gd name="T71" fmla="*/ 2 h 13"/>
                <a:gd name="T72" fmla="*/ 23 w 29"/>
                <a:gd name="T73" fmla="*/ 7 h 13"/>
                <a:gd name="T74" fmla="*/ 19 w 29"/>
                <a:gd name="T75" fmla="*/ 11 h 13"/>
                <a:gd name="T76" fmla="*/ 19 w 29"/>
                <a:gd name="T77" fmla="*/ 4 h 13"/>
                <a:gd name="T78" fmla="*/ 19 w 29"/>
                <a:gd name="T79" fmla="*/ 2 h 13"/>
                <a:gd name="T80" fmla="*/ 21 w 29"/>
                <a:gd name="T81" fmla="*/ 0 h 13"/>
                <a:gd name="T82" fmla="*/ 21 w 29"/>
                <a:gd name="T83" fmla="*/ 2 h 13"/>
                <a:gd name="T84" fmla="*/ 25 w 29"/>
                <a:gd name="T85" fmla="*/ 7 h 13"/>
                <a:gd name="T86" fmla="*/ 19 w 29"/>
                <a:gd name="T87" fmla="*/ 4 h 13"/>
                <a:gd name="T88" fmla="*/ 25 w 29"/>
                <a:gd name="T89" fmla="*/ 4 h 13"/>
                <a:gd name="T90" fmla="*/ 25 w 29"/>
                <a:gd name="T91" fmla="*/ 9 h 13"/>
                <a:gd name="T92" fmla="*/ 29 w 29"/>
                <a:gd name="T93" fmla="*/ 11 h 13"/>
                <a:gd name="T94" fmla="*/ 27 w 29"/>
                <a:gd name="T95" fmla="*/ 11 h 1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"/>
                <a:gd name="T145" fmla="*/ 0 h 13"/>
                <a:gd name="T146" fmla="*/ 29 w 29"/>
                <a:gd name="T147" fmla="*/ 13 h 1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" h="13">
                  <a:moveTo>
                    <a:pt x="4" y="6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6"/>
                  </a:lnTo>
                  <a:close/>
                  <a:moveTo>
                    <a:pt x="2" y="9"/>
                  </a:moveTo>
                  <a:lnTo>
                    <a:pt x="4" y="11"/>
                  </a:lnTo>
                  <a:lnTo>
                    <a:pt x="2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9"/>
                  </a:lnTo>
                  <a:lnTo>
                    <a:pt x="2" y="9"/>
                  </a:lnTo>
                  <a:close/>
                  <a:moveTo>
                    <a:pt x="2" y="11"/>
                  </a:moveTo>
                  <a:lnTo>
                    <a:pt x="4" y="9"/>
                  </a:lnTo>
                  <a:lnTo>
                    <a:pt x="4" y="11"/>
                  </a:lnTo>
                  <a:lnTo>
                    <a:pt x="2" y="11"/>
                  </a:lnTo>
                  <a:close/>
                  <a:moveTo>
                    <a:pt x="11" y="6"/>
                  </a:moveTo>
                  <a:lnTo>
                    <a:pt x="8" y="4"/>
                  </a:lnTo>
                  <a:lnTo>
                    <a:pt x="10" y="6"/>
                  </a:lnTo>
                  <a:lnTo>
                    <a:pt x="8" y="7"/>
                  </a:lnTo>
                  <a:lnTo>
                    <a:pt x="6" y="7"/>
                  </a:lnTo>
                  <a:lnTo>
                    <a:pt x="6" y="9"/>
                  </a:lnTo>
                  <a:lnTo>
                    <a:pt x="4" y="11"/>
                  </a:lnTo>
                  <a:lnTo>
                    <a:pt x="2" y="9"/>
                  </a:lnTo>
                  <a:lnTo>
                    <a:pt x="2" y="7"/>
                  </a:lnTo>
                  <a:lnTo>
                    <a:pt x="4" y="6"/>
                  </a:lnTo>
                  <a:lnTo>
                    <a:pt x="6" y="4"/>
                  </a:lnTo>
                  <a:lnTo>
                    <a:pt x="8" y="4"/>
                  </a:lnTo>
                  <a:lnTo>
                    <a:pt x="11" y="6"/>
                  </a:lnTo>
                  <a:close/>
                  <a:moveTo>
                    <a:pt x="10" y="6"/>
                  </a:moveTo>
                  <a:lnTo>
                    <a:pt x="8" y="4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6"/>
                  </a:lnTo>
                  <a:lnTo>
                    <a:pt x="10" y="6"/>
                  </a:lnTo>
                  <a:close/>
                  <a:moveTo>
                    <a:pt x="11" y="13"/>
                  </a:moveTo>
                  <a:lnTo>
                    <a:pt x="15" y="9"/>
                  </a:lnTo>
                  <a:lnTo>
                    <a:pt x="11" y="13"/>
                  </a:lnTo>
                  <a:lnTo>
                    <a:pt x="10" y="11"/>
                  </a:lnTo>
                  <a:lnTo>
                    <a:pt x="8" y="9"/>
                  </a:lnTo>
                  <a:lnTo>
                    <a:pt x="6" y="7"/>
                  </a:lnTo>
                  <a:lnTo>
                    <a:pt x="6" y="6"/>
                  </a:lnTo>
                  <a:lnTo>
                    <a:pt x="8" y="4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1" y="7"/>
                  </a:lnTo>
                  <a:lnTo>
                    <a:pt x="15" y="9"/>
                  </a:lnTo>
                  <a:lnTo>
                    <a:pt x="11" y="13"/>
                  </a:lnTo>
                  <a:close/>
                  <a:moveTo>
                    <a:pt x="11" y="13"/>
                  </a:moveTo>
                  <a:lnTo>
                    <a:pt x="15" y="9"/>
                  </a:lnTo>
                  <a:lnTo>
                    <a:pt x="15" y="11"/>
                  </a:lnTo>
                  <a:lnTo>
                    <a:pt x="15" y="13"/>
                  </a:lnTo>
                  <a:lnTo>
                    <a:pt x="13" y="13"/>
                  </a:lnTo>
                  <a:lnTo>
                    <a:pt x="11" y="13"/>
                  </a:lnTo>
                  <a:close/>
                  <a:moveTo>
                    <a:pt x="15" y="4"/>
                  </a:moveTo>
                  <a:lnTo>
                    <a:pt x="13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3" y="7"/>
                  </a:lnTo>
                  <a:lnTo>
                    <a:pt x="13" y="9"/>
                  </a:lnTo>
                  <a:lnTo>
                    <a:pt x="15" y="9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10" y="9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5" y="4"/>
                  </a:lnTo>
                  <a:close/>
                  <a:moveTo>
                    <a:pt x="15" y="4"/>
                  </a:moveTo>
                  <a:lnTo>
                    <a:pt x="11" y="4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5" y="4"/>
                  </a:lnTo>
                  <a:close/>
                  <a:moveTo>
                    <a:pt x="19" y="11"/>
                  </a:moveTo>
                  <a:lnTo>
                    <a:pt x="23" y="9"/>
                  </a:lnTo>
                  <a:lnTo>
                    <a:pt x="21" y="13"/>
                  </a:lnTo>
                  <a:lnTo>
                    <a:pt x="19" y="11"/>
                  </a:lnTo>
                  <a:lnTo>
                    <a:pt x="17" y="11"/>
                  </a:lnTo>
                  <a:lnTo>
                    <a:pt x="15" y="9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7" y="4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19" y="11"/>
                  </a:lnTo>
                  <a:close/>
                  <a:moveTo>
                    <a:pt x="21" y="13"/>
                  </a:moveTo>
                  <a:lnTo>
                    <a:pt x="21" y="9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1" y="13"/>
                  </a:lnTo>
                  <a:close/>
                  <a:moveTo>
                    <a:pt x="21" y="0"/>
                  </a:moveTo>
                  <a:lnTo>
                    <a:pt x="19" y="4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21" y="6"/>
                  </a:lnTo>
                  <a:lnTo>
                    <a:pt x="21" y="7"/>
                  </a:lnTo>
                  <a:lnTo>
                    <a:pt x="23" y="7"/>
                  </a:lnTo>
                  <a:lnTo>
                    <a:pt x="23" y="9"/>
                  </a:lnTo>
                  <a:lnTo>
                    <a:pt x="19" y="11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21" y="0"/>
                  </a:lnTo>
                  <a:close/>
                  <a:moveTo>
                    <a:pt x="21" y="2"/>
                  </a:moveTo>
                  <a:lnTo>
                    <a:pt x="19" y="2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2"/>
                  </a:lnTo>
                  <a:close/>
                  <a:moveTo>
                    <a:pt x="29" y="9"/>
                  </a:moveTo>
                  <a:lnTo>
                    <a:pt x="25" y="9"/>
                  </a:lnTo>
                  <a:lnTo>
                    <a:pt x="25" y="7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21" y="0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9" y="6"/>
                  </a:lnTo>
                  <a:lnTo>
                    <a:pt x="29" y="9"/>
                  </a:lnTo>
                  <a:close/>
                  <a:moveTo>
                    <a:pt x="25" y="9"/>
                  </a:moveTo>
                  <a:lnTo>
                    <a:pt x="29" y="9"/>
                  </a:lnTo>
                  <a:lnTo>
                    <a:pt x="29" y="11"/>
                  </a:lnTo>
                  <a:lnTo>
                    <a:pt x="27" y="11"/>
                  </a:lnTo>
                  <a:lnTo>
                    <a:pt x="25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73" name="Freeform 621"/>
            <p:cNvSpPr>
              <a:spLocks/>
            </p:cNvSpPr>
            <p:nvPr/>
          </p:nvSpPr>
          <p:spPr bwMode="auto">
            <a:xfrm>
              <a:off x="2832" y="2939"/>
              <a:ext cx="3" cy="4"/>
            </a:xfrm>
            <a:custGeom>
              <a:avLst/>
              <a:gdLst>
                <a:gd name="T0" fmla="*/ 0 w 3"/>
                <a:gd name="T1" fmla="*/ 4 h 4"/>
                <a:gd name="T2" fmla="*/ 3 w 3"/>
                <a:gd name="T3" fmla="*/ 2 h 4"/>
                <a:gd name="T4" fmla="*/ 3 w 3"/>
                <a:gd name="T5" fmla="*/ 0 h 4"/>
                <a:gd name="T6" fmla="*/ 1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1 w 3"/>
                <a:gd name="T13" fmla="*/ 0 h 4"/>
                <a:gd name="T14" fmla="*/ 1 w 3"/>
                <a:gd name="T15" fmla="*/ 2 h 4"/>
                <a:gd name="T16" fmla="*/ 0 w 3"/>
                <a:gd name="T17" fmla="*/ 4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4"/>
                <a:gd name="T29" fmla="*/ 3 w 3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4">
                  <a:moveTo>
                    <a:pt x="0" y="4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74" name="Freeform 622"/>
            <p:cNvSpPr>
              <a:spLocks/>
            </p:cNvSpPr>
            <p:nvPr/>
          </p:nvSpPr>
          <p:spPr bwMode="auto">
            <a:xfrm>
              <a:off x="2832" y="2939"/>
              <a:ext cx="3" cy="4"/>
            </a:xfrm>
            <a:custGeom>
              <a:avLst/>
              <a:gdLst>
                <a:gd name="T0" fmla="*/ 0 w 3"/>
                <a:gd name="T1" fmla="*/ 4 h 4"/>
                <a:gd name="T2" fmla="*/ 3 w 3"/>
                <a:gd name="T3" fmla="*/ 2 h 4"/>
                <a:gd name="T4" fmla="*/ 3 w 3"/>
                <a:gd name="T5" fmla="*/ 0 h 4"/>
                <a:gd name="T6" fmla="*/ 1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1 w 3"/>
                <a:gd name="T13" fmla="*/ 0 h 4"/>
                <a:gd name="T14" fmla="*/ 1 w 3"/>
                <a:gd name="T15" fmla="*/ 2 h 4"/>
                <a:gd name="T16" fmla="*/ 0 w 3"/>
                <a:gd name="T17" fmla="*/ 4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4"/>
                <a:gd name="T29" fmla="*/ 3 w 3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4">
                  <a:moveTo>
                    <a:pt x="0" y="4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75" name="Freeform 623"/>
            <p:cNvSpPr>
              <a:spLocks/>
            </p:cNvSpPr>
            <p:nvPr/>
          </p:nvSpPr>
          <p:spPr bwMode="auto">
            <a:xfrm>
              <a:off x="2833" y="2934"/>
              <a:ext cx="6" cy="1"/>
            </a:xfrm>
            <a:custGeom>
              <a:avLst/>
              <a:gdLst>
                <a:gd name="T0" fmla="*/ 6 w 6"/>
                <a:gd name="T1" fmla="*/ 1 h 1"/>
                <a:gd name="T2" fmla="*/ 2 w 6"/>
                <a:gd name="T3" fmla="*/ 1 h 1"/>
                <a:gd name="T4" fmla="*/ 0 w 6"/>
                <a:gd name="T5" fmla="*/ 1 h 1"/>
                <a:gd name="T6" fmla="*/ 4 w 6"/>
                <a:gd name="T7" fmla="*/ 0 h 1"/>
                <a:gd name="T8" fmla="*/ 6 w 6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"/>
                <a:gd name="T17" fmla="*/ 6 w 6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">
                  <a:moveTo>
                    <a:pt x="6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4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76" name="Freeform 624"/>
            <p:cNvSpPr>
              <a:spLocks/>
            </p:cNvSpPr>
            <p:nvPr/>
          </p:nvSpPr>
          <p:spPr bwMode="auto">
            <a:xfrm>
              <a:off x="2833" y="2934"/>
              <a:ext cx="6" cy="1"/>
            </a:xfrm>
            <a:custGeom>
              <a:avLst/>
              <a:gdLst>
                <a:gd name="T0" fmla="*/ 6 w 6"/>
                <a:gd name="T1" fmla="*/ 1 h 1"/>
                <a:gd name="T2" fmla="*/ 2 w 6"/>
                <a:gd name="T3" fmla="*/ 1 h 1"/>
                <a:gd name="T4" fmla="*/ 0 w 6"/>
                <a:gd name="T5" fmla="*/ 1 h 1"/>
                <a:gd name="T6" fmla="*/ 4 w 6"/>
                <a:gd name="T7" fmla="*/ 0 h 1"/>
                <a:gd name="T8" fmla="*/ 6 w 6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"/>
                <a:gd name="T17" fmla="*/ 6 w 6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">
                  <a:moveTo>
                    <a:pt x="6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4" y="0"/>
                  </a:lnTo>
                  <a:lnTo>
                    <a:pt x="6" y="1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3637" name="Group 625"/>
          <p:cNvGrpSpPr>
            <a:grpSpLocks/>
          </p:cNvGrpSpPr>
          <p:nvPr/>
        </p:nvGrpSpPr>
        <p:grpSpPr bwMode="auto">
          <a:xfrm>
            <a:off x="2805662" y="5661248"/>
            <a:ext cx="576262" cy="279400"/>
            <a:chOff x="1440" y="3459"/>
            <a:chExt cx="1002" cy="629"/>
          </a:xfrm>
        </p:grpSpPr>
        <p:sp>
          <p:nvSpPr>
            <p:cNvPr id="23687" name="Rectangle 626"/>
            <p:cNvSpPr>
              <a:spLocks noChangeArrowheads="1"/>
            </p:cNvSpPr>
            <p:nvPr/>
          </p:nvSpPr>
          <p:spPr bwMode="auto">
            <a:xfrm>
              <a:off x="1444" y="3463"/>
              <a:ext cx="994" cy="622"/>
            </a:xfrm>
            <a:prstGeom prst="rect">
              <a:avLst/>
            </a:prstGeom>
            <a:solidFill>
              <a:srgbClr val="0061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688" name="Freeform 627"/>
            <p:cNvSpPr>
              <a:spLocks noEditPoints="1"/>
            </p:cNvSpPr>
            <p:nvPr/>
          </p:nvSpPr>
          <p:spPr bwMode="auto">
            <a:xfrm>
              <a:off x="1440" y="3459"/>
              <a:ext cx="1002" cy="629"/>
            </a:xfrm>
            <a:custGeom>
              <a:avLst/>
              <a:gdLst>
                <a:gd name="T0" fmla="*/ 1002 w 1002"/>
                <a:gd name="T1" fmla="*/ 4 h 629"/>
                <a:gd name="T2" fmla="*/ 998 w 1002"/>
                <a:gd name="T3" fmla="*/ 8 h 629"/>
                <a:gd name="T4" fmla="*/ 4 w 1002"/>
                <a:gd name="T5" fmla="*/ 8 h 629"/>
                <a:gd name="T6" fmla="*/ 4 w 1002"/>
                <a:gd name="T7" fmla="*/ 0 h 629"/>
                <a:gd name="T8" fmla="*/ 998 w 1002"/>
                <a:gd name="T9" fmla="*/ 0 h 629"/>
                <a:gd name="T10" fmla="*/ 1002 w 1002"/>
                <a:gd name="T11" fmla="*/ 4 h 629"/>
                <a:gd name="T12" fmla="*/ 998 w 1002"/>
                <a:gd name="T13" fmla="*/ 629 h 629"/>
                <a:gd name="T14" fmla="*/ 994 w 1002"/>
                <a:gd name="T15" fmla="*/ 626 h 629"/>
                <a:gd name="T16" fmla="*/ 994 w 1002"/>
                <a:gd name="T17" fmla="*/ 4 h 629"/>
                <a:gd name="T18" fmla="*/ 1002 w 1002"/>
                <a:gd name="T19" fmla="*/ 4 h 629"/>
                <a:gd name="T20" fmla="*/ 1002 w 1002"/>
                <a:gd name="T21" fmla="*/ 626 h 629"/>
                <a:gd name="T22" fmla="*/ 998 w 1002"/>
                <a:gd name="T23" fmla="*/ 629 h 629"/>
                <a:gd name="T24" fmla="*/ 0 w 1002"/>
                <a:gd name="T25" fmla="*/ 626 h 629"/>
                <a:gd name="T26" fmla="*/ 4 w 1002"/>
                <a:gd name="T27" fmla="*/ 622 h 629"/>
                <a:gd name="T28" fmla="*/ 998 w 1002"/>
                <a:gd name="T29" fmla="*/ 622 h 629"/>
                <a:gd name="T30" fmla="*/ 998 w 1002"/>
                <a:gd name="T31" fmla="*/ 629 h 629"/>
                <a:gd name="T32" fmla="*/ 4 w 1002"/>
                <a:gd name="T33" fmla="*/ 629 h 629"/>
                <a:gd name="T34" fmla="*/ 0 w 1002"/>
                <a:gd name="T35" fmla="*/ 626 h 629"/>
                <a:gd name="T36" fmla="*/ 4 w 1002"/>
                <a:gd name="T37" fmla="*/ 0 h 629"/>
                <a:gd name="T38" fmla="*/ 8 w 1002"/>
                <a:gd name="T39" fmla="*/ 4 h 629"/>
                <a:gd name="T40" fmla="*/ 8 w 1002"/>
                <a:gd name="T41" fmla="*/ 626 h 629"/>
                <a:gd name="T42" fmla="*/ 0 w 1002"/>
                <a:gd name="T43" fmla="*/ 626 h 629"/>
                <a:gd name="T44" fmla="*/ 0 w 1002"/>
                <a:gd name="T45" fmla="*/ 4 h 629"/>
                <a:gd name="T46" fmla="*/ 4 w 1002"/>
                <a:gd name="T47" fmla="*/ 0 h 629"/>
                <a:gd name="T48" fmla="*/ 4 w 1002"/>
                <a:gd name="T49" fmla="*/ 8 h 629"/>
                <a:gd name="T50" fmla="*/ 4 w 1002"/>
                <a:gd name="T51" fmla="*/ 4 h 629"/>
                <a:gd name="T52" fmla="*/ 4 w 1002"/>
                <a:gd name="T53" fmla="*/ 8 h 62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02"/>
                <a:gd name="T82" fmla="*/ 0 h 629"/>
                <a:gd name="T83" fmla="*/ 1002 w 1002"/>
                <a:gd name="T84" fmla="*/ 629 h 62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02" h="629">
                  <a:moveTo>
                    <a:pt x="1002" y="4"/>
                  </a:moveTo>
                  <a:lnTo>
                    <a:pt x="998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998" y="0"/>
                  </a:lnTo>
                  <a:lnTo>
                    <a:pt x="1002" y="4"/>
                  </a:lnTo>
                  <a:close/>
                  <a:moveTo>
                    <a:pt x="998" y="629"/>
                  </a:moveTo>
                  <a:lnTo>
                    <a:pt x="994" y="626"/>
                  </a:lnTo>
                  <a:lnTo>
                    <a:pt x="994" y="4"/>
                  </a:lnTo>
                  <a:lnTo>
                    <a:pt x="1002" y="4"/>
                  </a:lnTo>
                  <a:lnTo>
                    <a:pt x="1002" y="626"/>
                  </a:lnTo>
                  <a:lnTo>
                    <a:pt x="998" y="629"/>
                  </a:lnTo>
                  <a:close/>
                  <a:moveTo>
                    <a:pt x="0" y="626"/>
                  </a:moveTo>
                  <a:lnTo>
                    <a:pt x="4" y="622"/>
                  </a:lnTo>
                  <a:lnTo>
                    <a:pt x="998" y="622"/>
                  </a:lnTo>
                  <a:lnTo>
                    <a:pt x="998" y="629"/>
                  </a:lnTo>
                  <a:lnTo>
                    <a:pt x="4" y="629"/>
                  </a:lnTo>
                  <a:lnTo>
                    <a:pt x="0" y="626"/>
                  </a:lnTo>
                  <a:close/>
                  <a:moveTo>
                    <a:pt x="4" y="0"/>
                  </a:moveTo>
                  <a:lnTo>
                    <a:pt x="8" y="4"/>
                  </a:lnTo>
                  <a:lnTo>
                    <a:pt x="8" y="626"/>
                  </a:lnTo>
                  <a:lnTo>
                    <a:pt x="0" y="626"/>
                  </a:lnTo>
                  <a:lnTo>
                    <a:pt x="0" y="4"/>
                  </a:lnTo>
                  <a:lnTo>
                    <a:pt x="4" y="0"/>
                  </a:lnTo>
                  <a:close/>
                  <a:moveTo>
                    <a:pt x="4" y="8"/>
                  </a:moveTo>
                  <a:lnTo>
                    <a:pt x="4" y="4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689" name="Freeform 628"/>
            <p:cNvSpPr>
              <a:spLocks/>
            </p:cNvSpPr>
            <p:nvPr/>
          </p:nvSpPr>
          <p:spPr bwMode="auto">
            <a:xfrm>
              <a:off x="1444" y="3463"/>
              <a:ext cx="994" cy="622"/>
            </a:xfrm>
            <a:custGeom>
              <a:avLst/>
              <a:gdLst>
                <a:gd name="T0" fmla="*/ 434 w 994"/>
                <a:gd name="T1" fmla="*/ 622 h 622"/>
                <a:gd name="T2" fmla="*/ 297 w 994"/>
                <a:gd name="T3" fmla="*/ 622 h 622"/>
                <a:gd name="T4" fmla="*/ 297 w 994"/>
                <a:gd name="T5" fmla="*/ 368 h 622"/>
                <a:gd name="T6" fmla="*/ 0 w 994"/>
                <a:gd name="T7" fmla="*/ 368 h 622"/>
                <a:gd name="T8" fmla="*/ 0 w 994"/>
                <a:gd name="T9" fmla="*/ 238 h 622"/>
                <a:gd name="T10" fmla="*/ 297 w 994"/>
                <a:gd name="T11" fmla="*/ 238 h 622"/>
                <a:gd name="T12" fmla="*/ 297 w 994"/>
                <a:gd name="T13" fmla="*/ 0 h 622"/>
                <a:gd name="T14" fmla="*/ 434 w 994"/>
                <a:gd name="T15" fmla="*/ 0 h 622"/>
                <a:gd name="T16" fmla="*/ 434 w 994"/>
                <a:gd name="T17" fmla="*/ 238 h 622"/>
                <a:gd name="T18" fmla="*/ 994 w 994"/>
                <a:gd name="T19" fmla="*/ 238 h 622"/>
                <a:gd name="T20" fmla="*/ 994 w 994"/>
                <a:gd name="T21" fmla="*/ 368 h 622"/>
                <a:gd name="T22" fmla="*/ 434 w 994"/>
                <a:gd name="T23" fmla="*/ 368 h 622"/>
                <a:gd name="T24" fmla="*/ 434 w 994"/>
                <a:gd name="T25" fmla="*/ 622 h 6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94"/>
                <a:gd name="T40" fmla="*/ 0 h 622"/>
                <a:gd name="T41" fmla="*/ 994 w 994"/>
                <a:gd name="T42" fmla="*/ 622 h 6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94" h="622">
                  <a:moveTo>
                    <a:pt x="434" y="622"/>
                  </a:moveTo>
                  <a:lnTo>
                    <a:pt x="297" y="622"/>
                  </a:lnTo>
                  <a:lnTo>
                    <a:pt x="297" y="368"/>
                  </a:lnTo>
                  <a:lnTo>
                    <a:pt x="0" y="368"/>
                  </a:lnTo>
                  <a:lnTo>
                    <a:pt x="0" y="238"/>
                  </a:lnTo>
                  <a:lnTo>
                    <a:pt x="297" y="238"/>
                  </a:lnTo>
                  <a:lnTo>
                    <a:pt x="297" y="0"/>
                  </a:lnTo>
                  <a:lnTo>
                    <a:pt x="434" y="0"/>
                  </a:lnTo>
                  <a:lnTo>
                    <a:pt x="434" y="238"/>
                  </a:lnTo>
                  <a:lnTo>
                    <a:pt x="994" y="238"/>
                  </a:lnTo>
                  <a:lnTo>
                    <a:pt x="994" y="368"/>
                  </a:lnTo>
                  <a:lnTo>
                    <a:pt x="434" y="368"/>
                  </a:lnTo>
                  <a:lnTo>
                    <a:pt x="434" y="622"/>
                  </a:lnTo>
                  <a:close/>
                </a:path>
              </a:pathLst>
            </a:custGeom>
            <a:solidFill>
              <a:srgbClr val="FFF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690" name="Freeform 629"/>
            <p:cNvSpPr>
              <a:spLocks noEditPoints="1"/>
            </p:cNvSpPr>
            <p:nvPr/>
          </p:nvSpPr>
          <p:spPr bwMode="auto">
            <a:xfrm>
              <a:off x="1440" y="3459"/>
              <a:ext cx="1002" cy="629"/>
            </a:xfrm>
            <a:custGeom>
              <a:avLst/>
              <a:gdLst>
                <a:gd name="T0" fmla="*/ 301 w 1002"/>
                <a:gd name="T1" fmla="*/ 622 h 629"/>
                <a:gd name="T2" fmla="*/ 438 w 1002"/>
                <a:gd name="T3" fmla="*/ 629 h 629"/>
                <a:gd name="T4" fmla="*/ 298 w 1002"/>
                <a:gd name="T5" fmla="*/ 626 h 629"/>
                <a:gd name="T6" fmla="*/ 305 w 1002"/>
                <a:gd name="T7" fmla="*/ 372 h 629"/>
                <a:gd name="T8" fmla="*/ 298 w 1002"/>
                <a:gd name="T9" fmla="*/ 626 h 629"/>
                <a:gd name="T10" fmla="*/ 301 w 1002"/>
                <a:gd name="T11" fmla="*/ 369 h 629"/>
                <a:gd name="T12" fmla="*/ 4 w 1002"/>
                <a:gd name="T13" fmla="*/ 369 h 629"/>
                <a:gd name="T14" fmla="*/ 301 w 1002"/>
                <a:gd name="T15" fmla="*/ 378 h 629"/>
                <a:gd name="T16" fmla="*/ 0 w 1002"/>
                <a:gd name="T17" fmla="*/ 372 h 629"/>
                <a:gd name="T18" fmla="*/ 8 w 1002"/>
                <a:gd name="T19" fmla="*/ 242 h 629"/>
                <a:gd name="T20" fmla="*/ 0 w 1002"/>
                <a:gd name="T21" fmla="*/ 372 h 629"/>
                <a:gd name="T22" fmla="*/ 4 w 1002"/>
                <a:gd name="T23" fmla="*/ 236 h 629"/>
                <a:gd name="T24" fmla="*/ 301 w 1002"/>
                <a:gd name="T25" fmla="*/ 246 h 629"/>
                <a:gd name="T26" fmla="*/ 4 w 1002"/>
                <a:gd name="T27" fmla="*/ 236 h 629"/>
                <a:gd name="T28" fmla="*/ 305 w 1002"/>
                <a:gd name="T29" fmla="*/ 242 h 629"/>
                <a:gd name="T30" fmla="*/ 305 w 1002"/>
                <a:gd name="T31" fmla="*/ 4 h 629"/>
                <a:gd name="T32" fmla="*/ 298 w 1002"/>
                <a:gd name="T33" fmla="*/ 242 h 629"/>
                <a:gd name="T34" fmla="*/ 301 w 1002"/>
                <a:gd name="T35" fmla="*/ 0 h 629"/>
                <a:gd name="T36" fmla="*/ 438 w 1002"/>
                <a:gd name="T37" fmla="*/ 8 h 629"/>
                <a:gd name="T38" fmla="*/ 301 w 1002"/>
                <a:gd name="T39" fmla="*/ 0 h 629"/>
                <a:gd name="T40" fmla="*/ 441 w 1002"/>
                <a:gd name="T41" fmla="*/ 4 h 629"/>
                <a:gd name="T42" fmla="*/ 432 w 1002"/>
                <a:gd name="T43" fmla="*/ 242 h 629"/>
                <a:gd name="T44" fmla="*/ 441 w 1002"/>
                <a:gd name="T45" fmla="*/ 4 h 629"/>
                <a:gd name="T46" fmla="*/ 438 w 1002"/>
                <a:gd name="T47" fmla="*/ 246 h 629"/>
                <a:gd name="T48" fmla="*/ 998 w 1002"/>
                <a:gd name="T49" fmla="*/ 246 h 629"/>
                <a:gd name="T50" fmla="*/ 438 w 1002"/>
                <a:gd name="T51" fmla="*/ 236 h 629"/>
                <a:gd name="T52" fmla="*/ 1002 w 1002"/>
                <a:gd name="T53" fmla="*/ 242 h 629"/>
                <a:gd name="T54" fmla="*/ 994 w 1002"/>
                <a:gd name="T55" fmla="*/ 372 h 629"/>
                <a:gd name="T56" fmla="*/ 1002 w 1002"/>
                <a:gd name="T57" fmla="*/ 242 h 629"/>
                <a:gd name="T58" fmla="*/ 998 w 1002"/>
                <a:gd name="T59" fmla="*/ 378 h 629"/>
                <a:gd name="T60" fmla="*/ 438 w 1002"/>
                <a:gd name="T61" fmla="*/ 369 h 629"/>
                <a:gd name="T62" fmla="*/ 998 w 1002"/>
                <a:gd name="T63" fmla="*/ 378 h 629"/>
                <a:gd name="T64" fmla="*/ 432 w 1002"/>
                <a:gd name="T65" fmla="*/ 372 h 629"/>
                <a:gd name="T66" fmla="*/ 432 w 1002"/>
                <a:gd name="T67" fmla="*/ 626 h 629"/>
                <a:gd name="T68" fmla="*/ 441 w 1002"/>
                <a:gd name="T69" fmla="*/ 372 h 629"/>
                <a:gd name="T70" fmla="*/ 438 w 1002"/>
                <a:gd name="T71" fmla="*/ 629 h 629"/>
                <a:gd name="T72" fmla="*/ 438 w 1002"/>
                <a:gd name="T73" fmla="*/ 626 h 6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02"/>
                <a:gd name="T112" fmla="*/ 0 h 629"/>
                <a:gd name="T113" fmla="*/ 1002 w 1002"/>
                <a:gd name="T114" fmla="*/ 629 h 62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02" h="629">
                  <a:moveTo>
                    <a:pt x="298" y="626"/>
                  </a:moveTo>
                  <a:lnTo>
                    <a:pt x="301" y="622"/>
                  </a:lnTo>
                  <a:lnTo>
                    <a:pt x="438" y="622"/>
                  </a:lnTo>
                  <a:lnTo>
                    <a:pt x="438" y="629"/>
                  </a:lnTo>
                  <a:lnTo>
                    <a:pt x="301" y="629"/>
                  </a:lnTo>
                  <a:lnTo>
                    <a:pt x="298" y="626"/>
                  </a:lnTo>
                  <a:close/>
                  <a:moveTo>
                    <a:pt x="301" y="369"/>
                  </a:moveTo>
                  <a:lnTo>
                    <a:pt x="305" y="372"/>
                  </a:lnTo>
                  <a:lnTo>
                    <a:pt x="305" y="626"/>
                  </a:lnTo>
                  <a:lnTo>
                    <a:pt x="298" y="626"/>
                  </a:lnTo>
                  <a:lnTo>
                    <a:pt x="298" y="372"/>
                  </a:lnTo>
                  <a:lnTo>
                    <a:pt x="301" y="369"/>
                  </a:lnTo>
                  <a:close/>
                  <a:moveTo>
                    <a:pt x="0" y="372"/>
                  </a:moveTo>
                  <a:lnTo>
                    <a:pt x="4" y="369"/>
                  </a:lnTo>
                  <a:lnTo>
                    <a:pt x="301" y="369"/>
                  </a:lnTo>
                  <a:lnTo>
                    <a:pt x="301" y="378"/>
                  </a:lnTo>
                  <a:lnTo>
                    <a:pt x="4" y="378"/>
                  </a:lnTo>
                  <a:lnTo>
                    <a:pt x="0" y="372"/>
                  </a:lnTo>
                  <a:close/>
                  <a:moveTo>
                    <a:pt x="4" y="236"/>
                  </a:moveTo>
                  <a:lnTo>
                    <a:pt x="8" y="242"/>
                  </a:lnTo>
                  <a:lnTo>
                    <a:pt x="8" y="372"/>
                  </a:lnTo>
                  <a:lnTo>
                    <a:pt x="0" y="372"/>
                  </a:lnTo>
                  <a:lnTo>
                    <a:pt x="0" y="242"/>
                  </a:lnTo>
                  <a:lnTo>
                    <a:pt x="4" y="236"/>
                  </a:lnTo>
                  <a:close/>
                  <a:moveTo>
                    <a:pt x="305" y="242"/>
                  </a:moveTo>
                  <a:lnTo>
                    <a:pt x="301" y="246"/>
                  </a:lnTo>
                  <a:lnTo>
                    <a:pt x="4" y="246"/>
                  </a:lnTo>
                  <a:lnTo>
                    <a:pt x="4" y="236"/>
                  </a:lnTo>
                  <a:lnTo>
                    <a:pt x="301" y="236"/>
                  </a:lnTo>
                  <a:lnTo>
                    <a:pt x="305" y="242"/>
                  </a:lnTo>
                  <a:close/>
                  <a:moveTo>
                    <a:pt x="301" y="0"/>
                  </a:moveTo>
                  <a:lnTo>
                    <a:pt x="305" y="4"/>
                  </a:lnTo>
                  <a:lnTo>
                    <a:pt x="305" y="242"/>
                  </a:lnTo>
                  <a:lnTo>
                    <a:pt x="298" y="242"/>
                  </a:lnTo>
                  <a:lnTo>
                    <a:pt x="298" y="4"/>
                  </a:lnTo>
                  <a:lnTo>
                    <a:pt x="301" y="0"/>
                  </a:lnTo>
                  <a:close/>
                  <a:moveTo>
                    <a:pt x="441" y="4"/>
                  </a:moveTo>
                  <a:lnTo>
                    <a:pt x="438" y="8"/>
                  </a:lnTo>
                  <a:lnTo>
                    <a:pt x="301" y="8"/>
                  </a:lnTo>
                  <a:lnTo>
                    <a:pt x="301" y="0"/>
                  </a:lnTo>
                  <a:lnTo>
                    <a:pt x="438" y="0"/>
                  </a:lnTo>
                  <a:lnTo>
                    <a:pt x="441" y="4"/>
                  </a:lnTo>
                  <a:close/>
                  <a:moveTo>
                    <a:pt x="438" y="246"/>
                  </a:moveTo>
                  <a:lnTo>
                    <a:pt x="432" y="242"/>
                  </a:lnTo>
                  <a:lnTo>
                    <a:pt x="432" y="4"/>
                  </a:lnTo>
                  <a:lnTo>
                    <a:pt x="441" y="4"/>
                  </a:lnTo>
                  <a:lnTo>
                    <a:pt x="441" y="242"/>
                  </a:lnTo>
                  <a:lnTo>
                    <a:pt x="438" y="246"/>
                  </a:lnTo>
                  <a:close/>
                  <a:moveTo>
                    <a:pt x="1002" y="242"/>
                  </a:moveTo>
                  <a:lnTo>
                    <a:pt x="998" y="246"/>
                  </a:lnTo>
                  <a:lnTo>
                    <a:pt x="438" y="246"/>
                  </a:lnTo>
                  <a:lnTo>
                    <a:pt x="438" y="236"/>
                  </a:lnTo>
                  <a:lnTo>
                    <a:pt x="998" y="236"/>
                  </a:lnTo>
                  <a:lnTo>
                    <a:pt x="1002" y="242"/>
                  </a:lnTo>
                  <a:close/>
                  <a:moveTo>
                    <a:pt x="998" y="378"/>
                  </a:moveTo>
                  <a:lnTo>
                    <a:pt x="994" y="372"/>
                  </a:lnTo>
                  <a:lnTo>
                    <a:pt x="994" y="242"/>
                  </a:lnTo>
                  <a:lnTo>
                    <a:pt x="1002" y="242"/>
                  </a:lnTo>
                  <a:lnTo>
                    <a:pt x="1002" y="372"/>
                  </a:lnTo>
                  <a:lnTo>
                    <a:pt x="998" y="378"/>
                  </a:lnTo>
                  <a:close/>
                  <a:moveTo>
                    <a:pt x="432" y="372"/>
                  </a:moveTo>
                  <a:lnTo>
                    <a:pt x="438" y="369"/>
                  </a:lnTo>
                  <a:lnTo>
                    <a:pt x="998" y="369"/>
                  </a:lnTo>
                  <a:lnTo>
                    <a:pt x="998" y="378"/>
                  </a:lnTo>
                  <a:lnTo>
                    <a:pt x="438" y="378"/>
                  </a:lnTo>
                  <a:lnTo>
                    <a:pt x="432" y="372"/>
                  </a:lnTo>
                  <a:close/>
                  <a:moveTo>
                    <a:pt x="438" y="629"/>
                  </a:moveTo>
                  <a:lnTo>
                    <a:pt x="432" y="626"/>
                  </a:lnTo>
                  <a:lnTo>
                    <a:pt x="432" y="372"/>
                  </a:lnTo>
                  <a:lnTo>
                    <a:pt x="441" y="372"/>
                  </a:lnTo>
                  <a:lnTo>
                    <a:pt x="441" y="626"/>
                  </a:lnTo>
                  <a:lnTo>
                    <a:pt x="438" y="629"/>
                  </a:lnTo>
                  <a:close/>
                  <a:moveTo>
                    <a:pt x="438" y="622"/>
                  </a:moveTo>
                  <a:lnTo>
                    <a:pt x="438" y="626"/>
                  </a:lnTo>
                  <a:lnTo>
                    <a:pt x="438" y="62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3638" name="Group 630"/>
          <p:cNvGrpSpPr>
            <a:grpSpLocks/>
          </p:cNvGrpSpPr>
          <p:nvPr/>
        </p:nvGrpSpPr>
        <p:grpSpPr bwMode="auto">
          <a:xfrm>
            <a:off x="2805662" y="5949280"/>
            <a:ext cx="576262" cy="276225"/>
            <a:chOff x="2761" y="3430"/>
            <a:chExt cx="994" cy="497"/>
          </a:xfrm>
        </p:grpSpPr>
        <p:sp>
          <p:nvSpPr>
            <p:cNvPr id="23659" name="Rectangle 631"/>
            <p:cNvSpPr>
              <a:spLocks noChangeArrowheads="1"/>
            </p:cNvSpPr>
            <p:nvPr/>
          </p:nvSpPr>
          <p:spPr bwMode="auto">
            <a:xfrm>
              <a:off x="2762" y="3432"/>
              <a:ext cx="991" cy="493"/>
            </a:xfrm>
            <a:prstGeom prst="rect">
              <a:avLst/>
            </a:prstGeom>
            <a:solidFill>
              <a:srgbClr val="005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660" name="Rectangle 632"/>
            <p:cNvSpPr>
              <a:spLocks noChangeArrowheads="1"/>
            </p:cNvSpPr>
            <p:nvPr/>
          </p:nvSpPr>
          <p:spPr bwMode="auto">
            <a:xfrm>
              <a:off x="2762" y="3432"/>
              <a:ext cx="991" cy="493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661" name="Freeform 633"/>
            <p:cNvSpPr>
              <a:spLocks/>
            </p:cNvSpPr>
            <p:nvPr/>
          </p:nvSpPr>
          <p:spPr bwMode="auto">
            <a:xfrm>
              <a:off x="3352" y="3758"/>
              <a:ext cx="401" cy="167"/>
            </a:xfrm>
            <a:custGeom>
              <a:avLst/>
              <a:gdLst>
                <a:gd name="T0" fmla="*/ 0 w 401"/>
                <a:gd name="T1" fmla="*/ 20 h 167"/>
                <a:gd name="T2" fmla="*/ 299 w 401"/>
                <a:gd name="T3" fmla="*/ 167 h 167"/>
                <a:gd name="T4" fmla="*/ 401 w 401"/>
                <a:gd name="T5" fmla="*/ 167 h 167"/>
                <a:gd name="T6" fmla="*/ 401 w 401"/>
                <a:gd name="T7" fmla="*/ 119 h 167"/>
                <a:gd name="T8" fmla="*/ 153 w 401"/>
                <a:gd name="T9" fmla="*/ 0 h 167"/>
                <a:gd name="T10" fmla="*/ 0 w 401"/>
                <a:gd name="T11" fmla="*/ 0 h 167"/>
                <a:gd name="T12" fmla="*/ 0 w 401"/>
                <a:gd name="T13" fmla="*/ 10 h 167"/>
                <a:gd name="T14" fmla="*/ 0 w 401"/>
                <a:gd name="T15" fmla="*/ 20 h 1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1"/>
                <a:gd name="T25" fmla="*/ 0 h 167"/>
                <a:gd name="T26" fmla="*/ 401 w 401"/>
                <a:gd name="T27" fmla="*/ 167 h 1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1" h="167">
                  <a:moveTo>
                    <a:pt x="0" y="20"/>
                  </a:moveTo>
                  <a:lnTo>
                    <a:pt x="299" y="167"/>
                  </a:lnTo>
                  <a:lnTo>
                    <a:pt x="401" y="167"/>
                  </a:lnTo>
                  <a:lnTo>
                    <a:pt x="401" y="119"/>
                  </a:lnTo>
                  <a:lnTo>
                    <a:pt x="15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662" name="Freeform 634"/>
            <p:cNvSpPr>
              <a:spLocks/>
            </p:cNvSpPr>
            <p:nvPr/>
          </p:nvSpPr>
          <p:spPr bwMode="auto">
            <a:xfrm>
              <a:off x="3352" y="3758"/>
              <a:ext cx="401" cy="167"/>
            </a:xfrm>
            <a:custGeom>
              <a:avLst/>
              <a:gdLst>
                <a:gd name="T0" fmla="*/ 0 w 401"/>
                <a:gd name="T1" fmla="*/ 20 h 167"/>
                <a:gd name="T2" fmla="*/ 299 w 401"/>
                <a:gd name="T3" fmla="*/ 167 h 167"/>
                <a:gd name="T4" fmla="*/ 401 w 401"/>
                <a:gd name="T5" fmla="*/ 167 h 167"/>
                <a:gd name="T6" fmla="*/ 401 w 401"/>
                <a:gd name="T7" fmla="*/ 119 h 167"/>
                <a:gd name="T8" fmla="*/ 153 w 401"/>
                <a:gd name="T9" fmla="*/ 0 h 167"/>
                <a:gd name="T10" fmla="*/ 0 w 401"/>
                <a:gd name="T11" fmla="*/ 0 h 167"/>
                <a:gd name="T12" fmla="*/ 0 w 401"/>
                <a:gd name="T13" fmla="*/ 10 h 167"/>
                <a:gd name="T14" fmla="*/ 0 w 401"/>
                <a:gd name="T15" fmla="*/ 20 h 1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1"/>
                <a:gd name="T25" fmla="*/ 0 h 167"/>
                <a:gd name="T26" fmla="*/ 401 w 401"/>
                <a:gd name="T27" fmla="*/ 167 h 1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1" h="167">
                  <a:moveTo>
                    <a:pt x="0" y="20"/>
                  </a:moveTo>
                  <a:lnTo>
                    <a:pt x="299" y="167"/>
                  </a:lnTo>
                  <a:lnTo>
                    <a:pt x="401" y="167"/>
                  </a:lnTo>
                  <a:lnTo>
                    <a:pt x="401" y="119"/>
                  </a:lnTo>
                  <a:lnTo>
                    <a:pt x="15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20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663" name="Freeform 635"/>
            <p:cNvSpPr>
              <a:spLocks/>
            </p:cNvSpPr>
            <p:nvPr/>
          </p:nvSpPr>
          <p:spPr bwMode="auto">
            <a:xfrm>
              <a:off x="2762" y="3758"/>
              <a:ext cx="402" cy="169"/>
            </a:xfrm>
            <a:custGeom>
              <a:avLst/>
              <a:gdLst>
                <a:gd name="T0" fmla="*/ 402 w 402"/>
                <a:gd name="T1" fmla="*/ 20 h 169"/>
                <a:gd name="T2" fmla="*/ 102 w 402"/>
                <a:gd name="T3" fmla="*/ 169 h 169"/>
                <a:gd name="T4" fmla="*/ 0 w 402"/>
                <a:gd name="T5" fmla="*/ 169 h 169"/>
                <a:gd name="T6" fmla="*/ 0 w 402"/>
                <a:gd name="T7" fmla="*/ 119 h 169"/>
                <a:gd name="T8" fmla="*/ 246 w 402"/>
                <a:gd name="T9" fmla="*/ 2 h 169"/>
                <a:gd name="T10" fmla="*/ 402 w 402"/>
                <a:gd name="T11" fmla="*/ 0 h 169"/>
                <a:gd name="T12" fmla="*/ 402 w 402"/>
                <a:gd name="T13" fmla="*/ 10 h 169"/>
                <a:gd name="T14" fmla="*/ 402 w 402"/>
                <a:gd name="T15" fmla="*/ 20 h 1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2"/>
                <a:gd name="T25" fmla="*/ 0 h 169"/>
                <a:gd name="T26" fmla="*/ 402 w 402"/>
                <a:gd name="T27" fmla="*/ 169 h 16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2" h="169">
                  <a:moveTo>
                    <a:pt x="402" y="20"/>
                  </a:moveTo>
                  <a:lnTo>
                    <a:pt x="102" y="169"/>
                  </a:lnTo>
                  <a:lnTo>
                    <a:pt x="0" y="169"/>
                  </a:lnTo>
                  <a:lnTo>
                    <a:pt x="0" y="119"/>
                  </a:lnTo>
                  <a:lnTo>
                    <a:pt x="246" y="2"/>
                  </a:lnTo>
                  <a:lnTo>
                    <a:pt x="402" y="0"/>
                  </a:lnTo>
                  <a:lnTo>
                    <a:pt x="402" y="10"/>
                  </a:lnTo>
                  <a:lnTo>
                    <a:pt x="402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664" name="Freeform 636"/>
            <p:cNvSpPr>
              <a:spLocks/>
            </p:cNvSpPr>
            <p:nvPr/>
          </p:nvSpPr>
          <p:spPr bwMode="auto">
            <a:xfrm>
              <a:off x="2762" y="3758"/>
              <a:ext cx="402" cy="169"/>
            </a:xfrm>
            <a:custGeom>
              <a:avLst/>
              <a:gdLst>
                <a:gd name="T0" fmla="*/ 402 w 402"/>
                <a:gd name="T1" fmla="*/ 20 h 169"/>
                <a:gd name="T2" fmla="*/ 102 w 402"/>
                <a:gd name="T3" fmla="*/ 169 h 169"/>
                <a:gd name="T4" fmla="*/ 0 w 402"/>
                <a:gd name="T5" fmla="*/ 169 h 169"/>
                <a:gd name="T6" fmla="*/ 0 w 402"/>
                <a:gd name="T7" fmla="*/ 119 h 169"/>
                <a:gd name="T8" fmla="*/ 246 w 402"/>
                <a:gd name="T9" fmla="*/ 2 h 169"/>
                <a:gd name="T10" fmla="*/ 402 w 402"/>
                <a:gd name="T11" fmla="*/ 0 h 169"/>
                <a:gd name="T12" fmla="*/ 402 w 402"/>
                <a:gd name="T13" fmla="*/ 10 h 169"/>
                <a:gd name="T14" fmla="*/ 402 w 402"/>
                <a:gd name="T15" fmla="*/ 20 h 1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2"/>
                <a:gd name="T25" fmla="*/ 0 h 169"/>
                <a:gd name="T26" fmla="*/ 402 w 402"/>
                <a:gd name="T27" fmla="*/ 169 h 16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2" h="169">
                  <a:moveTo>
                    <a:pt x="402" y="20"/>
                  </a:moveTo>
                  <a:lnTo>
                    <a:pt x="102" y="169"/>
                  </a:lnTo>
                  <a:lnTo>
                    <a:pt x="0" y="169"/>
                  </a:lnTo>
                  <a:lnTo>
                    <a:pt x="0" y="119"/>
                  </a:lnTo>
                  <a:lnTo>
                    <a:pt x="246" y="2"/>
                  </a:lnTo>
                  <a:lnTo>
                    <a:pt x="402" y="0"/>
                  </a:lnTo>
                  <a:lnTo>
                    <a:pt x="402" y="10"/>
                  </a:lnTo>
                  <a:lnTo>
                    <a:pt x="402" y="20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665" name="Freeform 637"/>
            <p:cNvSpPr>
              <a:spLocks/>
            </p:cNvSpPr>
            <p:nvPr/>
          </p:nvSpPr>
          <p:spPr bwMode="auto">
            <a:xfrm>
              <a:off x="3352" y="3432"/>
              <a:ext cx="403" cy="169"/>
            </a:xfrm>
            <a:custGeom>
              <a:avLst/>
              <a:gdLst>
                <a:gd name="T0" fmla="*/ 0 w 403"/>
                <a:gd name="T1" fmla="*/ 150 h 169"/>
                <a:gd name="T2" fmla="*/ 301 w 403"/>
                <a:gd name="T3" fmla="*/ 0 h 169"/>
                <a:gd name="T4" fmla="*/ 403 w 403"/>
                <a:gd name="T5" fmla="*/ 0 h 169"/>
                <a:gd name="T6" fmla="*/ 403 w 403"/>
                <a:gd name="T7" fmla="*/ 50 h 169"/>
                <a:gd name="T8" fmla="*/ 155 w 403"/>
                <a:gd name="T9" fmla="*/ 167 h 169"/>
                <a:gd name="T10" fmla="*/ 0 w 403"/>
                <a:gd name="T11" fmla="*/ 169 h 169"/>
                <a:gd name="T12" fmla="*/ 0 w 403"/>
                <a:gd name="T13" fmla="*/ 158 h 169"/>
                <a:gd name="T14" fmla="*/ 0 w 403"/>
                <a:gd name="T15" fmla="*/ 150 h 1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3"/>
                <a:gd name="T25" fmla="*/ 0 h 169"/>
                <a:gd name="T26" fmla="*/ 403 w 403"/>
                <a:gd name="T27" fmla="*/ 169 h 16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3" h="169">
                  <a:moveTo>
                    <a:pt x="0" y="150"/>
                  </a:moveTo>
                  <a:lnTo>
                    <a:pt x="301" y="0"/>
                  </a:lnTo>
                  <a:lnTo>
                    <a:pt x="403" y="0"/>
                  </a:lnTo>
                  <a:lnTo>
                    <a:pt x="403" y="50"/>
                  </a:lnTo>
                  <a:lnTo>
                    <a:pt x="155" y="167"/>
                  </a:lnTo>
                  <a:lnTo>
                    <a:pt x="0" y="169"/>
                  </a:lnTo>
                  <a:lnTo>
                    <a:pt x="0" y="158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666" name="Freeform 638"/>
            <p:cNvSpPr>
              <a:spLocks/>
            </p:cNvSpPr>
            <p:nvPr/>
          </p:nvSpPr>
          <p:spPr bwMode="auto">
            <a:xfrm>
              <a:off x="3352" y="3432"/>
              <a:ext cx="403" cy="169"/>
            </a:xfrm>
            <a:custGeom>
              <a:avLst/>
              <a:gdLst>
                <a:gd name="T0" fmla="*/ 0 w 403"/>
                <a:gd name="T1" fmla="*/ 150 h 169"/>
                <a:gd name="T2" fmla="*/ 301 w 403"/>
                <a:gd name="T3" fmla="*/ 0 h 169"/>
                <a:gd name="T4" fmla="*/ 403 w 403"/>
                <a:gd name="T5" fmla="*/ 0 h 169"/>
                <a:gd name="T6" fmla="*/ 403 w 403"/>
                <a:gd name="T7" fmla="*/ 50 h 169"/>
                <a:gd name="T8" fmla="*/ 155 w 403"/>
                <a:gd name="T9" fmla="*/ 167 h 169"/>
                <a:gd name="T10" fmla="*/ 0 w 403"/>
                <a:gd name="T11" fmla="*/ 169 h 169"/>
                <a:gd name="T12" fmla="*/ 0 w 403"/>
                <a:gd name="T13" fmla="*/ 158 h 169"/>
                <a:gd name="T14" fmla="*/ 0 w 403"/>
                <a:gd name="T15" fmla="*/ 150 h 1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3"/>
                <a:gd name="T25" fmla="*/ 0 h 169"/>
                <a:gd name="T26" fmla="*/ 403 w 403"/>
                <a:gd name="T27" fmla="*/ 169 h 16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3" h="169">
                  <a:moveTo>
                    <a:pt x="0" y="150"/>
                  </a:moveTo>
                  <a:lnTo>
                    <a:pt x="301" y="0"/>
                  </a:lnTo>
                  <a:lnTo>
                    <a:pt x="403" y="0"/>
                  </a:lnTo>
                  <a:lnTo>
                    <a:pt x="403" y="50"/>
                  </a:lnTo>
                  <a:lnTo>
                    <a:pt x="155" y="167"/>
                  </a:lnTo>
                  <a:lnTo>
                    <a:pt x="0" y="169"/>
                  </a:lnTo>
                  <a:lnTo>
                    <a:pt x="0" y="158"/>
                  </a:lnTo>
                  <a:lnTo>
                    <a:pt x="0" y="150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667" name="Freeform 639"/>
            <p:cNvSpPr>
              <a:spLocks/>
            </p:cNvSpPr>
            <p:nvPr/>
          </p:nvSpPr>
          <p:spPr bwMode="auto">
            <a:xfrm>
              <a:off x="2761" y="3432"/>
              <a:ext cx="403" cy="169"/>
            </a:xfrm>
            <a:custGeom>
              <a:avLst/>
              <a:gdLst>
                <a:gd name="T0" fmla="*/ 403 w 403"/>
                <a:gd name="T1" fmla="*/ 150 h 169"/>
                <a:gd name="T2" fmla="*/ 101 w 403"/>
                <a:gd name="T3" fmla="*/ 0 h 169"/>
                <a:gd name="T4" fmla="*/ 0 w 403"/>
                <a:gd name="T5" fmla="*/ 0 h 169"/>
                <a:gd name="T6" fmla="*/ 0 w 403"/>
                <a:gd name="T7" fmla="*/ 50 h 169"/>
                <a:gd name="T8" fmla="*/ 247 w 403"/>
                <a:gd name="T9" fmla="*/ 167 h 169"/>
                <a:gd name="T10" fmla="*/ 403 w 403"/>
                <a:gd name="T11" fmla="*/ 169 h 169"/>
                <a:gd name="T12" fmla="*/ 403 w 403"/>
                <a:gd name="T13" fmla="*/ 158 h 169"/>
                <a:gd name="T14" fmla="*/ 403 w 403"/>
                <a:gd name="T15" fmla="*/ 150 h 1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3"/>
                <a:gd name="T25" fmla="*/ 0 h 169"/>
                <a:gd name="T26" fmla="*/ 403 w 403"/>
                <a:gd name="T27" fmla="*/ 169 h 16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3" h="169">
                  <a:moveTo>
                    <a:pt x="403" y="150"/>
                  </a:moveTo>
                  <a:lnTo>
                    <a:pt x="101" y="0"/>
                  </a:lnTo>
                  <a:lnTo>
                    <a:pt x="0" y="0"/>
                  </a:lnTo>
                  <a:lnTo>
                    <a:pt x="0" y="50"/>
                  </a:lnTo>
                  <a:lnTo>
                    <a:pt x="247" y="167"/>
                  </a:lnTo>
                  <a:lnTo>
                    <a:pt x="403" y="169"/>
                  </a:lnTo>
                  <a:lnTo>
                    <a:pt x="403" y="158"/>
                  </a:lnTo>
                  <a:lnTo>
                    <a:pt x="403" y="1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668" name="Freeform 640"/>
            <p:cNvSpPr>
              <a:spLocks/>
            </p:cNvSpPr>
            <p:nvPr/>
          </p:nvSpPr>
          <p:spPr bwMode="auto">
            <a:xfrm>
              <a:off x="2761" y="3432"/>
              <a:ext cx="403" cy="169"/>
            </a:xfrm>
            <a:custGeom>
              <a:avLst/>
              <a:gdLst>
                <a:gd name="T0" fmla="*/ 403 w 403"/>
                <a:gd name="T1" fmla="*/ 150 h 169"/>
                <a:gd name="T2" fmla="*/ 101 w 403"/>
                <a:gd name="T3" fmla="*/ 0 h 169"/>
                <a:gd name="T4" fmla="*/ 0 w 403"/>
                <a:gd name="T5" fmla="*/ 0 h 169"/>
                <a:gd name="T6" fmla="*/ 0 w 403"/>
                <a:gd name="T7" fmla="*/ 50 h 169"/>
                <a:gd name="T8" fmla="*/ 247 w 403"/>
                <a:gd name="T9" fmla="*/ 167 h 169"/>
                <a:gd name="T10" fmla="*/ 403 w 403"/>
                <a:gd name="T11" fmla="*/ 169 h 169"/>
                <a:gd name="T12" fmla="*/ 403 w 403"/>
                <a:gd name="T13" fmla="*/ 158 h 169"/>
                <a:gd name="T14" fmla="*/ 403 w 403"/>
                <a:gd name="T15" fmla="*/ 150 h 1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3"/>
                <a:gd name="T25" fmla="*/ 0 h 169"/>
                <a:gd name="T26" fmla="*/ 403 w 403"/>
                <a:gd name="T27" fmla="*/ 169 h 16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3" h="169">
                  <a:moveTo>
                    <a:pt x="403" y="150"/>
                  </a:moveTo>
                  <a:lnTo>
                    <a:pt x="101" y="0"/>
                  </a:lnTo>
                  <a:lnTo>
                    <a:pt x="0" y="0"/>
                  </a:lnTo>
                  <a:lnTo>
                    <a:pt x="0" y="50"/>
                  </a:lnTo>
                  <a:lnTo>
                    <a:pt x="247" y="167"/>
                  </a:lnTo>
                  <a:lnTo>
                    <a:pt x="403" y="169"/>
                  </a:lnTo>
                  <a:lnTo>
                    <a:pt x="403" y="158"/>
                  </a:lnTo>
                  <a:lnTo>
                    <a:pt x="403" y="150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669" name="Rectangle 641"/>
            <p:cNvSpPr>
              <a:spLocks noChangeArrowheads="1"/>
            </p:cNvSpPr>
            <p:nvPr/>
          </p:nvSpPr>
          <p:spPr bwMode="auto">
            <a:xfrm>
              <a:off x="2762" y="3597"/>
              <a:ext cx="991" cy="1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670" name="Rectangle 642"/>
            <p:cNvSpPr>
              <a:spLocks noChangeArrowheads="1"/>
            </p:cNvSpPr>
            <p:nvPr/>
          </p:nvSpPr>
          <p:spPr bwMode="auto">
            <a:xfrm>
              <a:off x="2762" y="3597"/>
              <a:ext cx="991" cy="161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671" name="Rectangle 643"/>
            <p:cNvSpPr>
              <a:spLocks noChangeArrowheads="1"/>
            </p:cNvSpPr>
            <p:nvPr/>
          </p:nvSpPr>
          <p:spPr bwMode="auto">
            <a:xfrm>
              <a:off x="3164" y="3432"/>
              <a:ext cx="188" cy="4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672" name="Rectangle 644"/>
            <p:cNvSpPr>
              <a:spLocks noChangeArrowheads="1"/>
            </p:cNvSpPr>
            <p:nvPr/>
          </p:nvSpPr>
          <p:spPr bwMode="auto">
            <a:xfrm>
              <a:off x="3164" y="3432"/>
              <a:ext cx="188" cy="493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673" name="Rectangle 645"/>
            <p:cNvSpPr>
              <a:spLocks noChangeArrowheads="1"/>
            </p:cNvSpPr>
            <p:nvPr/>
          </p:nvSpPr>
          <p:spPr bwMode="auto">
            <a:xfrm>
              <a:off x="3198" y="3430"/>
              <a:ext cx="119" cy="495"/>
            </a:xfrm>
            <a:prstGeom prst="rect">
              <a:avLst/>
            </a:prstGeom>
            <a:solidFill>
              <a:srgbClr val="BA2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674" name="Rectangle 646"/>
            <p:cNvSpPr>
              <a:spLocks noChangeArrowheads="1"/>
            </p:cNvSpPr>
            <p:nvPr/>
          </p:nvSpPr>
          <p:spPr bwMode="auto">
            <a:xfrm>
              <a:off x="3198" y="3430"/>
              <a:ext cx="119" cy="495"/>
            </a:xfrm>
            <a:prstGeom prst="rect">
              <a:avLst/>
            </a:prstGeom>
            <a:noFill/>
            <a:ln w="3175">
              <a:solidFill>
                <a:srgbClr val="BA234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675" name="Freeform 647"/>
            <p:cNvSpPr>
              <a:spLocks/>
            </p:cNvSpPr>
            <p:nvPr/>
          </p:nvSpPr>
          <p:spPr bwMode="auto">
            <a:xfrm>
              <a:off x="2762" y="3760"/>
              <a:ext cx="402" cy="165"/>
            </a:xfrm>
            <a:custGeom>
              <a:avLst/>
              <a:gdLst>
                <a:gd name="T0" fmla="*/ 0 w 402"/>
                <a:gd name="T1" fmla="*/ 165 h 165"/>
                <a:gd name="T2" fmla="*/ 329 w 402"/>
                <a:gd name="T3" fmla="*/ 0 h 165"/>
                <a:gd name="T4" fmla="*/ 402 w 402"/>
                <a:gd name="T5" fmla="*/ 0 h 165"/>
                <a:gd name="T6" fmla="*/ 70 w 402"/>
                <a:gd name="T7" fmla="*/ 165 h 165"/>
                <a:gd name="T8" fmla="*/ 60 w 402"/>
                <a:gd name="T9" fmla="*/ 165 h 165"/>
                <a:gd name="T10" fmla="*/ 35 w 402"/>
                <a:gd name="T11" fmla="*/ 165 h 165"/>
                <a:gd name="T12" fmla="*/ 10 w 402"/>
                <a:gd name="T13" fmla="*/ 165 h 165"/>
                <a:gd name="T14" fmla="*/ 0 w 402"/>
                <a:gd name="T15" fmla="*/ 165 h 1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2"/>
                <a:gd name="T25" fmla="*/ 0 h 165"/>
                <a:gd name="T26" fmla="*/ 402 w 402"/>
                <a:gd name="T27" fmla="*/ 165 h 1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2" h="165">
                  <a:moveTo>
                    <a:pt x="0" y="165"/>
                  </a:moveTo>
                  <a:lnTo>
                    <a:pt x="329" y="0"/>
                  </a:lnTo>
                  <a:lnTo>
                    <a:pt x="402" y="0"/>
                  </a:lnTo>
                  <a:lnTo>
                    <a:pt x="70" y="165"/>
                  </a:lnTo>
                  <a:lnTo>
                    <a:pt x="60" y="165"/>
                  </a:lnTo>
                  <a:lnTo>
                    <a:pt x="35" y="165"/>
                  </a:lnTo>
                  <a:lnTo>
                    <a:pt x="10" y="165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BA2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676" name="Freeform 648"/>
            <p:cNvSpPr>
              <a:spLocks/>
            </p:cNvSpPr>
            <p:nvPr/>
          </p:nvSpPr>
          <p:spPr bwMode="auto">
            <a:xfrm>
              <a:off x="2762" y="3760"/>
              <a:ext cx="402" cy="165"/>
            </a:xfrm>
            <a:custGeom>
              <a:avLst/>
              <a:gdLst>
                <a:gd name="T0" fmla="*/ 0 w 402"/>
                <a:gd name="T1" fmla="*/ 165 h 165"/>
                <a:gd name="T2" fmla="*/ 329 w 402"/>
                <a:gd name="T3" fmla="*/ 0 h 165"/>
                <a:gd name="T4" fmla="*/ 402 w 402"/>
                <a:gd name="T5" fmla="*/ 0 h 165"/>
                <a:gd name="T6" fmla="*/ 70 w 402"/>
                <a:gd name="T7" fmla="*/ 165 h 165"/>
                <a:gd name="T8" fmla="*/ 60 w 402"/>
                <a:gd name="T9" fmla="*/ 165 h 165"/>
                <a:gd name="T10" fmla="*/ 35 w 402"/>
                <a:gd name="T11" fmla="*/ 165 h 165"/>
                <a:gd name="T12" fmla="*/ 10 w 402"/>
                <a:gd name="T13" fmla="*/ 165 h 165"/>
                <a:gd name="T14" fmla="*/ 0 w 402"/>
                <a:gd name="T15" fmla="*/ 165 h 1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2"/>
                <a:gd name="T25" fmla="*/ 0 h 165"/>
                <a:gd name="T26" fmla="*/ 402 w 402"/>
                <a:gd name="T27" fmla="*/ 165 h 1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2" h="165">
                  <a:moveTo>
                    <a:pt x="0" y="165"/>
                  </a:moveTo>
                  <a:lnTo>
                    <a:pt x="329" y="0"/>
                  </a:lnTo>
                  <a:lnTo>
                    <a:pt x="402" y="0"/>
                  </a:lnTo>
                  <a:lnTo>
                    <a:pt x="70" y="165"/>
                  </a:lnTo>
                  <a:lnTo>
                    <a:pt x="60" y="165"/>
                  </a:lnTo>
                  <a:lnTo>
                    <a:pt x="35" y="165"/>
                  </a:lnTo>
                  <a:lnTo>
                    <a:pt x="10" y="165"/>
                  </a:lnTo>
                  <a:lnTo>
                    <a:pt x="0" y="165"/>
                  </a:lnTo>
                  <a:close/>
                </a:path>
              </a:pathLst>
            </a:custGeom>
            <a:noFill/>
            <a:ln w="3175">
              <a:solidFill>
                <a:srgbClr val="BA23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677" name="Freeform 649"/>
            <p:cNvSpPr>
              <a:spLocks/>
            </p:cNvSpPr>
            <p:nvPr/>
          </p:nvSpPr>
          <p:spPr bwMode="auto">
            <a:xfrm>
              <a:off x="3354" y="3432"/>
              <a:ext cx="401" cy="165"/>
            </a:xfrm>
            <a:custGeom>
              <a:avLst/>
              <a:gdLst>
                <a:gd name="T0" fmla="*/ 0 w 401"/>
                <a:gd name="T1" fmla="*/ 165 h 165"/>
                <a:gd name="T2" fmla="*/ 330 w 401"/>
                <a:gd name="T3" fmla="*/ 0 h 165"/>
                <a:gd name="T4" fmla="*/ 401 w 401"/>
                <a:gd name="T5" fmla="*/ 0 h 165"/>
                <a:gd name="T6" fmla="*/ 71 w 401"/>
                <a:gd name="T7" fmla="*/ 165 h 165"/>
                <a:gd name="T8" fmla="*/ 61 w 401"/>
                <a:gd name="T9" fmla="*/ 165 h 165"/>
                <a:gd name="T10" fmla="*/ 36 w 401"/>
                <a:gd name="T11" fmla="*/ 165 h 165"/>
                <a:gd name="T12" fmla="*/ 11 w 401"/>
                <a:gd name="T13" fmla="*/ 165 h 165"/>
                <a:gd name="T14" fmla="*/ 0 w 401"/>
                <a:gd name="T15" fmla="*/ 165 h 1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1"/>
                <a:gd name="T25" fmla="*/ 0 h 165"/>
                <a:gd name="T26" fmla="*/ 401 w 401"/>
                <a:gd name="T27" fmla="*/ 165 h 1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1" h="165">
                  <a:moveTo>
                    <a:pt x="0" y="165"/>
                  </a:moveTo>
                  <a:lnTo>
                    <a:pt x="330" y="0"/>
                  </a:lnTo>
                  <a:lnTo>
                    <a:pt x="401" y="0"/>
                  </a:lnTo>
                  <a:lnTo>
                    <a:pt x="71" y="165"/>
                  </a:lnTo>
                  <a:lnTo>
                    <a:pt x="61" y="165"/>
                  </a:lnTo>
                  <a:lnTo>
                    <a:pt x="36" y="165"/>
                  </a:lnTo>
                  <a:lnTo>
                    <a:pt x="11" y="165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BA2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678" name="Freeform 650"/>
            <p:cNvSpPr>
              <a:spLocks/>
            </p:cNvSpPr>
            <p:nvPr/>
          </p:nvSpPr>
          <p:spPr bwMode="auto">
            <a:xfrm>
              <a:off x="3354" y="3432"/>
              <a:ext cx="401" cy="165"/>
            </a:xfrm>
            <a:custGeom>
              <a:avLst/>
              <a:gdLst>
                <a:gd name="T0" fmla="*/ 0 w 401"/>
                <a:gd name="T1" fmla="*/ 165 h 165"/>
                <a:gd name="T2" fmla="*/ 330 w 401"/>
                <a:gd name="T3" fmla="*/ 0 h 165"/>
                <a:gd name="T4" fmla="*/ 401 w 401"/>
                <a:gd name="T5" fmla="*/ 0 h 165"/>
                <a:gd name="T6" fmla="*/ 71 w 401"/>
                <a:gd name="T7" fmla="*/ 165 h 165"/>
                <a:gd name="T8" fmla="*/ 61 w 401"/>
                <a:gd name="T9" fmla="*/ 165 h 165"/>
                <a:gd name="T10" fmla="*/ 36 w 401"/>
                <a:gd name="T11" fmla="*/ 165 h 165"/>
                <a:gd name="T12" fmla="*/ 11 w 401"/>
                <a:gd name="T13" fmla="*/ 165 h 165"/>
                <a:gd name="T14" fmla="*/ 0 w 401"/>
                <a:gd name="T15" fmla="*/ 165 h 1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1"/>
                <a:gd name="T25" fmla="*/ 0 h 165"/>
                <a:gd name="T26" fmla="*/ 401 w 401"/>
                <a:gd name="T27" fmla="*/ 165 h 1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1" h="165">
                  <a:moveTo>
                    <a:pt x="0" y="165"/>
                  </a:moveTo>
                  <a:lnTo>
                    <a:pt x="330" y="0"/>
                  </a:lnTo>
                  <a:lnTo>
                    <a:pt x="401" y="0"/>
                  </a:lnTo>
                  <a:lnTo>
                    <a:pt x="71" y="165"/>
                  </a:lnTo>
                  <a:lnTo>
                    <a:pt x="61" y="165"/>
                  </a:lnTo>
                  <a:lnTo>
                    <a:pt x="36" y="165"/>
                  </a:lnTo>
                  <a:lnTo>
                    <a:pt x="11" y="165"/>
                  </a:lnTo>
                  <a:lnTo>
                    <a:pt x="0" y="165"/>
                  </a:lnTo>
                  <a:close/>
                </a:path>
              </a:pathLst>
            </a:custGeom>
            <a:noFill/>
            <a:ln w="3175">
              <a:solidFill>
                <a:srgbClr val="BA23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679" name="Freeform 651"/>
            <p:cNvSpPr>
              <a:spLocks/>
            </p:cNvSpPr>
            <p:nvPr/>
          </p:nvSpPr>
          <p:spPr bwMode="auto">
            <a:xfrm>
              <a:off x="2764" y="3442"/>
              <a:ext cx="336" cy="155"/>
            </a:xfrm>
            <a:custGeom>
              <a:avLst/>
              <a:gdLst>
                <a:gd name="T0" fmla="*/ 0 w 336"/>
                <a:gd name="T1" fmla="*/ 27 h 155"/>
                <a:gd name="T2" fmla="*/ 267 w 336"/>
                <a:gd name="T3" fmla="*/ 155 h 155"/>
                <a:gd name="T4" fmla="*/ 336 w 336"/>
                <a:gd name="T5" fmla="*/ 155 h 155"/>
                <a:gd name="T6" fmla="*/ 0 w 336"/>
                <a:gd name="T7" fmla="*/ 0 h 155"/>
                <a:gd name="T8" fmla="*/ 0 w 336"/>
                <a:gd name="T9" fmla="*/ 15 h 155"/>
                <a:gd name="T10" fmla="*/ 0 w 336"/>
                <a:gd name="T11" fmla="*/ 27 h 1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155"/>
                <a:gd name="T20" fmla="*/ 336 w 336"/>
                <a:gd name="T21" fmla="*/ 155 h 1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155">
                  <a:moveTo>
                    <a:pt x="0" y="27"/>
                  </a:moveTo>
                  <a:lnTo>
                    <a:pt x="267" y="155"/>
                  </a:lnTo>
                  <a:lnTo>
                    <a:pt x="336" y="155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BA2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680" name="Freeform 652"/>
            <p:cNvSpPr>
              <a:spLocks/>
            </p:cNvSpPr>
            <p:nvPr/>
          </p:nvSpPr>
          <p:spPr bwMode="auto">
            <a:xfrm>
              <a:off x="2764" y="3442"/>
              <a:ext cx="336" cy="155"/>
            </a:xfrm>
            <a:custGeom>
              <a:avLst/>
              <a:gdLst>
                <a:gd name="T0" fmla="*/ 0 w 336"/>
                <a:gd name="T1" fmla="*/ 27 h 155"/>
                <a:gd name="T2" fmla="*/ 267 w 336"/>
                <a:gd name="T3" fmla="*/ 155 h 155"/>
                <a:gd name="T4" fmla="*/ 336 w 336"/>
                <a:gd name="T5" fmla="*/ 155 h 155"/>
                <a:gd name="T6" fmla="*/ 0 w 336"/>
                <a:gd name="T7" fmla="*/ 0 h 155"/>
                <a:gd name="T8" fmla="*/ 0 w 336"/>
                <a:gd name="T9" fmla="*/ 15 h 155"/>
                <a:gd name="T10" fmla="*/ 0 w 336"/>
                <a:gd name="T11" fmla="*/ 27 h 1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155"/>
                <a:gd name="T20" fmla="*/ 336 w 336"/>
                <a:gd name="T21" fmla="*/ 155 h 1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155">
                  <a:moveTo>
                    <a:pt x="0" y="27"/>
                  </a:moveTo>
                  <a:lnTo>
                    <a:pt x="267" y="155"/>
                  </a:lnTo>
                  <a:lnTo>
                    <a:pt x="336" y="155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27"/>
                  </a:lnTo>
                </a:path>
              </a:pathLst>
            </a:custGeom>
            <a:noFill/>
            <a:ln w="3175">
              <a:solidFill>
                <a:srgbClr val="BA23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681" name="Freeform 653"/>
            <p:cNvSpPr>
              <a:spLocks/>
            </p:cNvSpPr>
            <p:nvPr/>
          </p:nvSpPr>
          <p:spPr bwMode="auto">
            <a:xfrm>
              <a:off x="3409" y="3758"/>
              <a:ext cx="342" cy="167"/>
            </a:xfrm>
            <a:custGeom>
              <a:avLst/>
              <a:gdLst>
                <a:gd name="T0" fmla="*/ 342 w 342"/>
                <a:gd name="T1" fmla="*/ 135 h 167"/>
                <a:gd name="T2" fmla="*/ 73 w 342"/>
                <a:gd name="T3" fmla="*/ 0 h 167"/>
                <a:gd name="T4" fmla="*/ 0 w 342"/>
                <a:gd name="T5" fmla="*/ 0 h 167"/>
                <a:gd name="T6" fmla="*/ 342 w 342"/>
                <a:gd name="T7" fmla="*/ 167 h 167"/>
                <a:gd name="T8" fmla="*/ 342 w 342"/>
                <a:gd name="T9" fmla="*/ 150 h 167"/>
                <a:gd name="T10" fmla="*/ 342 w 342"/>
                <a:gd name="T11" fmla="*/ 135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2"/>
                <a:gd name="T19" fmla="*/ 0 h 167"/>
                <a:gd name="T20" fmla="*/ 342 w 342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2" h="167">
                  <a:moveTo>
                    <a:pt x="342" y="135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342" y="167"/>
                  </a:lnTo>
                  <a:lnTo>
                    <a:pt x="342" y="150"/>
                  </a:lnTo>
                  <a:lnTo>
                    <a:pt x="342" y="135"/>
                  </a:lnTo>
                  <a:close/>
                </a:path>
              </a:pathLst>
            </a:custGeom>
            <a:solidFill>
              <a:srgbClr val="BA2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682" name="Freeform 654"/>
            <p:cNvSpPr>
              <a:spLocks/>
            </p:cNvSpPr>
            <p:nvPr/>
          </p:nvSpPr>
          <p:spPr bwMode="auto">
            <a:xfrm>
              <a:off x="3409" y="3758"/>
              <a:ext cx="342" cy="167"/>
            </a:xfrm>
            <a:custGeom>
              <a:avLst/>
              <a:gdLst>
                <a:gd name="T0" fmla="*/ 342 w 342"/>
                <a:gd name="T1" fmla="*/ 135 h 167"/>
                <a:gd name="T2" fmla="*/ 73 w 342"/>
                <a:gd name="T3" fmla="*/ 0 h 167"/>
                <a:gd name="T4" fmla="*/ 0 w 342"/>
                <a:gd name="T5" fmla="*/ 0 h 167"/>
                <a:gd name="T6" fmla="*/ 342 w 342"/>
                <a:gd name="T7" fmla="*/ 167 h 167"/>
                <a:gd name="T8" fmla="*/ 342 w 342"/>
                <a:gd name="T9" fmla="*/ 150 h 167"/>
                <a:gd name="T10" fmla="*/ 342 w 342"/>
                <a:gd name="T11" fmla="*/ 135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2"/>
                <a:gd name="T19" fmla="*/ 0 h 167"/>
                <a:gd name="T20" fmla="*/ 342 w 342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2" h="167">
                  <a:moveTo>
                    <a:pt x="342" y="135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342" y="167"/>
                  </a:lnTo>
                  <a:lnTo>
                    <a:pt x="342" y="150"/>
                  </a:lnTo>
                  <a:lnTo>
                    <a:pt x="342" y="135"/>
                  </a:lnTo>
                </a:path>
              </a:pathLst>
            </a:custGeom>
            <a:noFill/>
            <a:ln w="3175">
              <a:solidFill>
                <a:srgbClr val="BA23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683" name="Freeform 655"/>
            <p:cNvSpPr>
              <a:spLocks/>
            </p:cNvSpPr>
            <p:nvPr/>
          </p:nvSpPr>
          <p:spPr bwMode="auto">
            <a:xfrm>
              <a:off x="3350" y="3582"/>
              <a:ext cx="5" cy="19"/>
            </a:xfrm>
            <a:custGeom>
              <a:avLst/>
              <a:gdLst>
                <a:gd name="T0" fmla="*/ 0 w 5"/>
                <a:gd name="T1" fmla="*/ 2 h 19"/>
                <a:gd name="T2" fmla="*/ 5 w 5"/>
                <a:gd name="T3" fmla="*/ 0 h 19"/>
                <a:gd name="T4" fmla="*/ 2 w 5"/>
                <a:gd name="T5" fmla="*/ 19 h 19"/>
                <a:gd name="T6" fmla="*/ 0 w 5"/>
                <a:gd name="T7" fmla="*/ 11 h 19"/>
                <a:gd name="T8" fmla="*/ 0 w 5"/>
                <a:gd name="T9" fmla="*/ 2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9"/>
                <a:gd name="T17" fmla="*/ 5 w 5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9">
                  <a:moveTo>
                    <a:pt x="0" y="2"/>
                  </a:moveTo>
                  <a:lnTo>
                    <a:pt x="5" y="0"/>
                  </a:lnTo>
                  <a:lnTo>
                    <a:pt x="2" y="19"/>
                  </a:lnTo>
                  <a:lnTo>
                    <a:pt x="0" y="1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684" name="Freeform 656"/>
            <p:cNvSpPr>
              <a:spLocks/>
            </p:cNvSpPr>
            <p:nvPr/>
          </p:nvSpPr>
          <p:spPr bwMode="auto">
            <a:xfrm>
              <a:off x="3350" y="3582"/>
              <a:ext cx="5" cy="19"/>
            </a:xfrm>
            <a:custGeom>
              <a:avLst/>
              <a:gdLst>
                <a:gd name="T0" fmla="*/ 0 w 5"/>
                <a:gd name="T1" fmla="*/ 2 h 19"/>
                <a:gd name="T2" fmla="*/ 5 w 5"/>
                <a:gd name="T3" fmla="*/ 0 h 19"/>
                <a:gd name="T4" fmla="*/ 2 w 5"/>
                <a:gd name="T5" fmla="*/ 19 h 19"/>
                <a:gd name="T6" fmla="*/ 0 w 5"/>
                <a:gd name="T7" fmla="*/ 11 h 19"/>
                <a:gd name="T8" fmla="*/ 0 w 5"/>
                <a:gd name="T9" fmla="*/ 2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9"/>
                <a:gd name="T17" fmla="*/ 5 w 5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9">
                  <a:moveTo>
                    <a:pt x="0" y="2"/>
                  </a:moveTo>
                  <a:lnTo>
                    <a:pt x="5" y="0"/>
                  </a:lnTo>
                  <a:lnTo>
                    <a:pt x="2" y="19"/>
                  </a:lnTo>
                  <a:lnTo>
                    <a:pt x="0" y="11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685" name="Rectangle 657"/>
            <p:cNvSpPr>
              <a:spLocks noChangeArrowheads="1"/>
            </p:cNvSpPr>
            <p:nvPr/>
          </p:nvSpPr>
          <p:spPr bwMode="auto">
            <a:xfrm>
              <a:off x="2762" y="3636"/>
              <a:ext cx="991" cy="86"/>
            </a:xfrm>
            <a:prstGeom prst="rect">
              <a:avLst/>
            </a:prstGeom>
            <a:solidFill>
              <a:srgbClr val="BA2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686" name="Rectangle 658"/>
            <p:cNvSpPr>
              <a:spLocks noChangeArrowheads="1"/>
            </p:cNvSpPr>
            <p:nvPr/>
          </p:nvSpPr>
          <p:spPr bwMode="auto">
            <a:xfrm>
              <a:off x="2762" y="3636"/>
              <a:ext cx="991" cy="86"/>
            </a:xfrm>
            <a:prstGeom prst="rect">
              <a:avLst/>
            </a:prstGeom>
            <a:noFill/>
            <a:ln w="3175">
              <a:solidFill>
                <a:srgbClr val="BA234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3639" name="Group 659"/>
          <p:cNvGrpSpPr>
            <a:grpSpLocks/>
          </p:cNvGrpSpPr>
          <p:nvPr/>
        </p:nvGrpSpPr>
        <p:grpSpPr bwMode="auto">
          <a:xfrm>
            <a:off x="2805662" y="6309320"/>
            <a:ext cx="576262" cy="252412"/>
            <a:chOff x="3647" y="1165"/>
            <a:chExt cx="994" cy="610"/>
          </a:xfrm>
        </p:grpSpPr>
        <p:sp>
          <p:nvSpPr>
            <p:cNvPr id="23654" name="Rectangle 660"/>
            <p:cNvSpPr>
              <a:spLocks noChangeArrowheads="1"/>
            </p:cNvSpPr>
            <p:nvPr/>
          </p:nvSpPr>
          <p:spPr bwMode="auto">
            <a:xfrm>
              <a:off x="3649" y="1165"/>
              <a:ext cx="992" cy="6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655" name="Freeform 661"/>
            <p:cNvSpPr>
              <a:spLocks noEditPoints="1"/>
            </p:cNvSpPr>
            <p:nvPr/>
          </p:nvSpPr>
          <p:spPr bwMode="auto">
            <a:xfrm>
              <a:off x="3649" y="1165"/>
              <a:ext cx="992" cy="610"/>
            </a:xfrm>
            <a:custGeom>
              <a:avLst/>
              <a:gdLst>
                <a:gd name="T0" fmla="*/ 0 w 992"/>
                <a:gd name="T1" fmla="*/ 566 h 610"/>
                <a:gd name="T2" fmla="*/ 992 w 992"/>
                <a:gd name="T3" fmla="*/ 566 h 610"/>
                <a:gd name="T4" fmla="*/ 992 w 992"/>
                <a:gd name="T5" fmla="*/ 610 h 610"/>
                <a:gd name="T6" fmla="*/ 0 w 992"/>
                <a:gd name="T7" fmla="*/ 610 h 610"/>
                <a:gd name="T8" fmla="*/ 0 w 992"/>
                <a:gd name="T9" fmla="*/ 566 h 610"/>
                <a:gd name="T10" fmla="*/ 0 w 992"/>
                <a:gd name="T11" fmla="*/ 476 h 610"/>
                <a:gd name="T12" fmla="*/ 992 w 992"/>
                <a:gd name="T13" fmla="*/ 476 h 610"/>
                <a:gd name="T14" fmla="*/ 992 w 992"/>
                <a:gd name="T15" fmla="*/ 520 h 610"/>
                <a:gd name="T16" fmla="*/ 0 w 992"/>
                <a:gd name="T17" fmla="*/ 520 h 610"/>
                <a:gd name="T18" fmla="*/ 0 w 992"/>
                <a:gd name="T19" fmla="*/ 476 h 610"/>
                <a:gd name="T20" fmla="*/ 0 w 992"/>
                <a:gd name="T21" fmla="*/ 380 h 610"/>
                <a:gd name="T22" fmla="*/ 992 w 992"/>
                <a:gd name="T23" fmla="*/ 380 h 610"/>
                <a:gd name="T24" fmla="*/ 992 w 992"/>
                <a:gd name="T25" fmla="*/ 426 h 610"/>
                <a:gd name="T26" fmla="*/ 0 w 992"/>
                <a:gd name="T27" fmla="*/ 426 h 610"/>
                <a:gd name="T28" fmla="*/ 0 w 992"/>
                <a:gd name="T29" fmla="*/ 380 h 610"/>
                <a:gd name="T30" fmla="*/ 0 w 992"/>
                <a:gd name="T31" fmla="*/ 286 h 610"/>
                <a:gd name="T32" fmla="*/ 992 w 992"/>
                <a:gd name="T33" fmla="*/ 286 h 610"/>
                <a:gd name="T34" fmla="*/ 992 w 992"/>
                <a:gd name="T35" fmla="*/ 330 h 610"/>
                <a:gd name="T36" fmla="*/ 0 w 992"/>
                <a:gd name="T37" fmla="*/ 330 h 610"/>
                <a:gd name="T38" fmla="*/ 0 w 992"/>
                <a:gd name="T39" fmla="*/ 286 h 610"/>
                <a:gd name="T40" fmla="*/ 0 w 992"/>
                <a:gd name="T41" fmla="*/ 192 h 610"/>
                <a:gd name="T42" fmla="*/ 992 w 992"/>
                <a:gd name="T43" fmla="*/ 192 h 610"/>
                <a:gd name="T44" fmla="*/ 992 w 992"/>
                <a:gd name="T45" fmla="*/ 236 h 610"/>
                <a:gd name="T46" fmla="*/ 0 w 992"/>
                <a:gd name="T47" fmla="*/ 236 h 610"/>
                <a:gd name="T48" fmla="*/ 0 w 992"/>
                <a:gd name="T49" fmla="*/ 192 h 610"/>
                <a:gd name="T50" fmla="*/ 0 w 992"/>
                <a:gd name="T51" fmla="*/ 96 h 610"/>
                <a:gd name="T52" fmla="*/ 992 w 992"/>
                <a:gd name="T53" fmla="*/ 96 h 610"/>
                <a:gd name="T54" fmla="*/ 992 w 992"/>
                <a:gd name="T55" fmla="*/ 140 h 610"/>
                <a:gd name="T56" fmla="*/ 0 w 992"/>
                <a:gd name="T57" fmla="*/ 140 h 610"/>
                <a:gd name="T58" fmla="*/ 0 w 992"/>
                <a:gd name="T59" fmla="*/ 96 h 610"/>
                <a:gd name="T60" fmla="*/ 0 w 992"/>
                <a:gd name="T61" fmla="*/ 0 h 610"/>
                <a:gd name="T62" fmla="*/ 992 w 992"/>
                <a:gd name="T63" fmla="*/ 0 h 610"/>
                <a:gd name="T64" fmla="*/ 992 w 992"/>
                <a:gd name="T65" fmla="*/ 46 h 610"/>
                <a:gd name="T66" fmla="*/ 0 w 992"/>
                <a:gd name="T67" fmla="*/ 46 h 610"/>
                <a:gd name="T68" fmla="*/ 0 w 992"/>
                <a:gd name="T69" fmla="*/ 0 h 61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92"/>
                <a:gd name="T106" fmla="*/ 0 h 610"/>
                <a:gd name="T107" fmla="*/ 992 w 992"/>
                <a:gd name="T108" fmla="*/ 610 h 61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92" h="610">
                  <a:moveTo>
                    <a:pt x="0" y="566"/>
                  </a:moveTo>
                  <a:lnTo>
                    <a:pt x="992" y="566"/>
                  </a:lnTo>
                  <a:lnTo>
                    <a:pt x="992" y="610"/>
                  </a:lnTo>
                  <a:lnTo>
                    <a:pt x="0" y="610"/>
                  </a:lnTo>
                  <a:lnTo>
                    <a:pt x="0" y="566"/>
                  </a:lnTo>
                  <a:close/>
                  <a:moveTo>
                    <a:pt x="0" y="476"/>
                  </a:moveTo>
                  <a:lnTo>
                    <a:pt x="992" y="476"/>
                  </a:lnTo>
                  <a:lnTo>
                    <a:pt x="992" y="520"/>
                  </a:lnTo>
                  <a:lnTo>
                    <a:pt x="0" y="520"/>
                  </a:lnTo>
                  <a:lnTo>
                    <a:pt x="0" y="476"/>
                  </a:lnTo>
                  <a:close/>
                  <a:moveTo>
                    <a:pt x="0" y="380"/>
                  </a:moveTo>
                  <a:lnTo>
                    <a:pt x="992" y="380"/>
                  </a:lnTo>
                  <a:lnTo>
                    <a:pt x="992" y="426"/>
                  </a:lnTo>
                  <a:lnTo>
                    <a:pt x="0" y="426"/>
                  </a:lnTo>
                  <a:lnTo>
                    <a:pt x="0" y="380"/>
                  </a:lnTo>
                  <a:close/>
                  <a:moveTo>
                    <a:pt x="0" y="286"/>
                  </a:moveTo>
                  <a:lnTo>
                    <a:pt x="992" y="286"/>
                  </a:lnTo>
                  <a:lnTo>
                    <a:pt x="992" y="330"/>
                  </a:lnTo>
                  <a:lnTo>
                    <a:pt x="0" y="330"/>
                  </a:lnTo>
                  <a:lnTo>
                    <a:pt x="0" y="286"/>
                  </a:lnTo>
                  <a:close/>
                  <a:moveTo>
                    <a:pt x="0" y="192"/>
                  </a:moveTo>
                  <a:lnTo>
                    <a:pt x="992" y="192"/>
                  </a:lnTo>
                  <a:lnTo>
                    <a:pt x="992" y="236"/>
                  </a:lnTo>
                  <a:lnTo>
                    <a:pt x="0" y="236"/>
                  </a:lnTo>
                  <a:lnTo>
                    <a:pt x="0" y="192"/>
                  </a:lnTo>
                  <a:close/>
                  <a:moveTo>
                    <a:pt x="0" y="96"/>
                  </a:moveTo>
                  <a:lnTo>
                    <a:pt x="992" y="96"/>
                  </a:lnTo>
                  <a:lnTo>
                    <a:pt x="992" y="140"/>
                  </a:lnTo>
                  <a:lnTo>
                    <a:pt x="0" y="140"/>
                  </a:lnTo>
                  <a:lnTo>
                    <a:pt x="0" y="96"/>
                  </a:lnTo>
                  <a:close/>
                  <a:moveTo>
                    <a:pt x="0" y="0"/>
                  </a:moveTo>
                  <a:lnTo>
                    <a:pt x="992" y="0"/>
                  </a:lnTo>
                  <a:lnTo>
                    <a:pt x="992" y="46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656" name="Rectangle 662"/>
            <p:cNvSpPr>
              <a:spLocks noChangeArrowheads="1"/>
            </p:cNvSpPr>
            <p:nvPr/>
          </p:nvSpPr>
          <p:spPr bwMode="auto">
            <a:xfrm>
              <a:off x="3647" y="1165"/>
              <a:ext cx="382" cy="330"/>
            </a:xfrm>
            <a:prstGeom prst="rect">
              <a:avLst/>
            </a:prstGeom>
            <a:solidFill>
              <a:srgbClr val="281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657" name="Rectangle 663"/>
            <p:cNvSpPr>
              <a:spLocks noChangeArrowheads="1"/>
            </p:cNvSpPr>
            <p:nvPr/>
          </p:nvSpPr>
          <p:spPr bwMode="auto">
            <a:xfrm>
              <a:off x="3649" y="1165"/>
              <a:ext cx="992" cy="610"/>
            </a:xfrm>
            <a:prstGeom prst="rect">
              <a:avLst/>
            </a:prstGeom>
            <a:noFill/>
            <a:ln w="0">
              <a:solidFill>
                <a:srgbClr val="24211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658" name="Freeform 664"/>
            <p:cNvSpPr>
              <a:spLocks noEditPoints="1"/>
            </p:cNvSpPr>
            <p:nvPr/>
          </p:nvSpPr>
          <p:spPr bwMode="auto">
            <a:xfrm>
              <a:off x="3655" y="1180"/>
              <a:ext cx="368" cy="299"/>
            </a:xfrm>
            <a:custGeom>
              <a:avLst/>
              <a:gdLst>
                <a:gd name="T0" fmla="*/ 13 w 368"/>
                <a:gd name="T1" fmla="*/ 23 h 299"/>
                <a:gd name="T2" fmla="*/ 48 w 368"/>
                <a:gd name="T3" fmla="*/ 48 h 299"/>
                <a:gd name="T4" fmla="*/ 25 w 368"/>
                <a:gd name="T5" fmla="*/ 81 h 299"/>
                <a:gd name="T6" fmla="*/ 59 w 368"/>
                <a:gd name="T7" fmla="*/ 121 h 299"/>
                <a:gd name="T8" fmla="*/ 19 w 368"/>
                <a:gd name="T9" fmla="*/ 159 h 299"/>
                <a:gd name="T10" fmla="*/ 8 w 368"/>
                <a:gd name="T11" fmla="*/ 169 h 299"/>
                <a:gd name="T12" fmla="*/ 33 w 368"/>
                <a:gd name="T13" fmla="*/ 179 h 299"/>
                <a:gd name="T14" fmla="*/ 19 w 368"/>
                <a:gd name="T15" fmla="*/ 198 h 299"/>
                <a:gd name="T16" fmla="*/ 73 w 368"/>
                <a:gd name="T17" fmla="*/ 246 h 299"/>
                <a:gd name="T18" fmla="*/ 33 w 368"/>
                <a:gd name="T19" fmla="*/ 299 h 299"/>
                <a:gd name="T20" fmla="*/ 19 w 368"/>
                <a:gd name="T21" fmla="*/ 290 h 299"/>
                <a:gd name="T22" fmla="*/ 79 w 368"/>
                <a:gd name="T23" fmla="*/ 23 h 299"/>
                <a:gd name="T24" fmla="*/ 115 w 368"/>
                <a:gd name="T25" fmla="*/ 48 h 299"/>
                <a:gd name="T26" fmla="*/ 90 w 368"/>
                <a:gd name="T27" fmla="*/ 81 h 299"/>
                <a:gd name="T28" fmla="*/ 125 w 368"/>
                <a:gd name="T29" fmla="*/ 121 h 299"/>
                <a:gd name="T30" fmla="*/ 86 w 368"/>
                <a:gd name="T31" fmla="*/ 159 h 299"/>
                <a:gd name="T32" fmla="*/ 73 w 368"/>
                <a:gd name="T33" fmla="*/ 169 h 299"/>
                <a:gd name="T34" fmla="*/ 98 w 368"/>
                <a:gd name="T35" fmla="*/ 179 h 299"/>
                <a:gd name="T36" fmla="*/ 86 w 368"/>
                <a:gd name="T37" fmla="*/ 198 h 299"/>
                <a:gd name="T38" fmla="*/ 138 w 368"/>
                <a:gd name="T39" fmla="*/ 246 h 299"/>
                <a:gd name="T40" fmla="*/ 98 w 368"/>
                <a:gd name="T41" fmla="*/ 299 h 299"/>
                <a:gd name="T42" fmla="*/ 86 w 368"/>
                <a:gd name="T43" fmla="*/ 290 h 299"/>
                <a:gd name="T44" fmla="*/ 144 w 368"/>
                <a:gd name="T45" fmla="*/ 23 h 299"/>
                <a:gd name="T46" fmla="*/ 180 w 368"/>
                <a:gd name="T47" fmla="*/ 48 h 299"/>
                <a:gd name="T48" fmla="*/ 155 w 368"/>
                <a:gd name="T49" fmla="*/ 81 h 299"/>
                <a:gd name="T50" fmla="*/ 190 w 368"/>
                <a:gd name="T51" fmla="*/ 121 h 299"/>
                <a:gd name="T52" fmla="*/ 152 w 368"/>
                <a:gd name="T53" fmla="*/ 159 h 299"/>
                <a:gd name="T54" fmla="*/ 140 w 368"/>
                <a:gd name="T55" fmla="*/ 169 h 299"/>
                <a:gd name="T56" fmla="*/ 165 w 368"/>
                <a:gd name="T57" fmla="*/ 179 h 299"/>
                <a:gd name="T58" fmla="*/ 152 w 368"/>
                <a:gd name="T59" fmla="*/ 198 h 299"/>
                <a:gd name="T60" fmla="*/ 203 w 368"/>
                <a:gd name="T61" fmla="*/ 246 h 299"/>
                <a:gd name="T62" fmla="*/ 163 w 368"/>
                <a:gd name="T63" fmla="*/ 299 h 299"/>
                <a:gd name="T64" fmla="*/ 152 w 368"/>
                <a:gd name="T65" fmla="*/ 290 h 299"/>
                <a:gd name="T66" fmla="*/ 211 w 368"/>
                <a:gd name="T67" fmla="*/ 23 h 299"/>
                <a:gd name="T68" fmla="*/ 246 w 368"/>
                <a:gd name="T69" fmla="*/ 48 h 299"/>
                <a:gd name="T70" fmla="*/ 221 w 368"/>
                <a:gd name="T71" fmla="*/ 81 h 299"/>
                <a:gd name="T72" fmla="*/ 257 w 368"/>
                <a:gd name="T73" fmla="*/ 121 h 299"/>
                <a:gd name="T74" fmla="*/ 217 w 368"/>
                <a:gd name="T75" fmla="*/ 159 h 299"/>
                <a:gd name="T76" fmla="*/ 205 w 368"/>
                <a:gd name="T77" fmla="*/ 169 h 299"/>
                <a:gd name="T78" fmla="*/ 230 w 368"/>
                <a:gd name="T79" fmla="*/ 179 h 299"/>
                <a:gd name="T80" fmla="*/ 217 w 368"/>
                <a:gd name="T81" fmla="*/ 198 h 299"/>
                <a:gd name="T82" fmla="*/ 269 w 368"/>
                <a:gd name="T83" fmla="*/ 246 h 299"/>
                <a:gd name="T84" fmla="*/ 228 w 368"/>
                <a:gd name="T85" fmla="*/ 299 h 299"/>
                <a:gd name="T86" fmla="*/ 217 w 368"/>
                <a:gd name="T87" fmla="*/ 290 h 299"/>
                <a:gd name="T88" fmla="*/ 276 w 368"/>
                <a:gd name="T89" fmla="*/ 23 h 299"/>
                <a:gd name="T90" fmla="*/ 311 w 368"/>
                <a:gd name="T91" fmla="*/ 48 h 299"/>
                <a:gd name="T92" fmla="*/ 288 w 368"/>
                <a:gd name="T93" fmla="*/ 81 h 299"/>
                <a:gd name="T94" fmla="*/ 322 w 368"/>
                <a:gd name="T95" fmla="*/ 121 h 299"/>
                <a:gd name="T96" fmla="*/ 282 w 368"/>
                <a:gd name="T97" fmla="*/ 159 h 299"/>
                <a:gd name="T98" fmla="*/ 271 w 368"/>
                <a:gd name="T99" fmla="*/ 169 h 299"/>
                <a:gd name="T100" fmla="*/ 295 w 368"/>
                <a:gd name="T101" fmla="*/ 179 h 299"/>
                <a:gd name="T102" fmla="*/ 282 w 368"/>
                <a:gd name="T103" fmla="*/ 198 h 299"/>
                <a:gd name="T104" fmla="*/ 336 w 368"/>
                <a:gd name="T105" fmla="*/ 246 h 299"/>
                <a:gd name="T106" fmla="*/ 295 w 368"/>
                <a:gd name="T107" fmla="*/ 299 h 299"/>
                <a:gd name="T108" fmla="*/ 282 w 368"/>
                <a:gd name="T109" fmla="*/ 290 h 299"/>
                <a:gd name="T110" fmla="*/ 342 w 368"/>
                <a:gd name="T111" fmla="*/ 23 h 299"/>
                <a:gd name="T112" fmla="*/ 343 w 368"/>
                <a:gd name="T113" fmla="*/ 81 h 299"/>
                <a:gd name="T114" fmla="*/ 353 w 368"/>
                <a:gd name="T115" fmla="*/ 146 h 299"/>
                <a:gd name="T116" fmla="*/ 355 w 368"/>
                <a:gd name="T117" fmla="*/ 221 h 299"/>
                <a:gd name="T118" fmla="*/ 347 w 368"/>
                <a:gd name="T119" fmla="*/ 290 h 299"/>
                <a:gd name="T120" fmla="*/ 336 w 368"/>
                <a:gd name="T121" fmla="*/ 299 h 29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68"/>
                <a:gd name="T184" fmla="*/ 0 h 299"/>
                <a:gd name="T185" fmla="*/ 368 w 368"/>
                <a:gd name="T186" fmla="*/ 299 h 29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68" h="299">
                  <a:moveTo>
                    <a:pt x="19" y="27"/>
                  </a:moveTo>
                  <a:lnTo>
                    <a:pt x="33" y="37"/>
                  </a:lnTo>
                  <a:lnTo>
                    <a:pt x="27" y="23"/>
                  </a:lnTo>
                  <a:lnTo>
                    <a:pt x="40" y="16"/>
                  </a:lnTo>
                  <a:lnTo>
                    <a:pt x="25" y="16"/>
                  </a:lnTo>
                  <a:lnTo>
                    <a:pt x="19" y="0"/>
                  </a:lnTo>
                  <a:lnTo>
                    <a:pt x="15" y="16"/>
                  </a:lnTo>
                  <a:lnTo>
                    <a:pt x="0" y="16"/>
                  </a:lnTo>
                  <a:lnTo>
                    <a:pt x="13" y="23"/>
                  </a:lnTo>
                  <a:lnTo>
                    <a:pt x="8" y="37"/>
                  </a:lnTo>
                  <a:lnTo>
                    <a:pt x="19" y="27"/>
                  </a:lnTo>
                  <a:close/>
                  <a:moveTo>
                    <a:pt x="54" y="62"/>
                  </a:moveTo>
                  <a:lnTo>
                    <a:pt x="65" y="71"/>
                  </a:lnTo>
                  <a:lnTo>
                    <a:pt x="59" y="56"/>
                  </a:lnTo>
                  <a:lnTo>
                    <a:pt x="73" y="48"/>
                  </a:lnTo>
                  <a:lnTo>
                    <a:pt x="57" y="48"/>
                  </a:lnTo>
                  <a:lnTo>
                    <a:pt x="54" y="33"/>
                  </a:lnTo>
                  <a:lnTo>
                    <a:pt x="48" y="48"/>
                  </a:lnTo>
                  <a:lnTo>
                    <a:pt x="33" y="48"/>
                  </a:lnTo>
                  <a:lnTo>
                    <a:pt x="46" y="56"/>
                  </a:lnTo>
                  <a:lnTo>
                    <a:pt x="40" y="71"/>
                  </a:lnTo>
                  <a:lnTo>
                    <a:pt x="54" y="62"/>
                  </a:lnTo>
                  <a:close/>
                  <a:moveTo>
                    <a:pt x="19" y="94"/>
                  </a:moveTo>
                  <a:lnTo>
                    <a:pt x="33" y="104"/>
                  </a:lnTo>
                  <a:lnTo>
                    <a:pt x="27" y="88"/>
                  </a:lnTo>
                  <a:lnTo>
                    <a:pt x="40" y="81"/>
                  </a:lnTo>
                  <a:lnTo>
                    <a:pt x="25" y="81"/>
                  </a:lnTo>
                  <a:lnTo>
                    <a:pt x="19" y="65"/>
                  </a:lnTo>
                  <a:lnTo>
                    <a:pt x="15" y="81"/>
                  </a:lnTo>
                  <a:lnTo>
                    <a:pt x="0" y="81"/>
                  </a:lnTo>
                  <a:lnTo>
                    <a:pt x="13" y="88"/>
                  </a:lnTo>
                  <a:lnTo>
                    <a:pt x="8" y="104"/>
                  </a:lnTo>
                  <a:lnTo>
                    <a:pt x="19" y="94"/>
                  </a:lnTo>
                  <a:close/>
                  <a:moveTo>
                    <a:pt x="54" y="127"/>
                  </a:moveTo>
                  <a:lnTo>
                    <a:pt x="65" y="136"/>
                  </a:lnTo>
                  <a:lnTo>
                    <a:pt x="59" y="121"/>
                  </a:lnTo>
                  <a:lnTo>
                    <a:pt x="73" y="113"/>
                  </a:lnTo>
                  <a:lnTo>
                    <a:pt x="57" y="113"/>
                  </a:lnTo>
                  <a:lnTo>
                    <a:pt x="54" y="98"/>
                  </a:lnTo>
                  <a:lnTo>
                    <a:pt x="48" y="113"/>
                  </a:lnTo>
                  <a:lnTo>
                    <a:pt x="33" y="113"/>
                  </a:lnTo>
                  <a:lnTo>
                    <a:pt x="46" y="121"/>
                  </a:lnTo>
                  <a:lnTo>
                    <a:pt x="40" y="136"/>
                  </a:lnTo>
                  <a:lnTo>
                    <a:pt x="54" y="127"/>
                  </a:lnTo>
                  <a:close/>
                  <a:moveTo>
                    <a:pt x="19" y="159"/>
                  </a:moveTo>
                  <a:lnTo>
                    <a:pt x="33" y="169"/>
                  </a:lnTo>
                  <a:lnTo>
                    <a:pt x="27" y="154"/>
                  </a:lnTo>
                  <a:lnTo>
                    <a:pt x="40" y="146"/>
                  </a:lnTo>
                  <a:lnTo>
                    <a:pt x="25" y="146"/>
                  </a:lnTo>
                  <a:lnTo>
                    <a:pt x="19" y="133"/>
                  </a:lnTo>
                  <a:lnTo>
                    <a:pt x="15" y="146"/>
                  </a:lnTo>
                  <a:lnTo>
                    <a:pt x="0" y="146"/>
                  </a:lnTo>
                  <a:lnTo>
                    <a:pt x="13" y="154"/>
                  </a:lnTo>
                  <a:lnTo>
                    <a:pt x="8" y="169"/>
                  </a:lnTo>
                  <a:lnTo>
                    <a:pt x="19" y="159"/>
                  </a:lnTo>
                  <a:close/>
                  <a:moveTo>
                    <a:pt x="54" y="192"/>
                  </a:moveTo>
                  <a:lnTo>
                    <a:pt x="65" y="202"/>
                  </a:lnTo>
                  <a:lnTo>
                    <a:pt x="59" y="188"/>
                  </a:lnTo>
                  <a:lnTo>
                    <a:pt x="73" y="179"/>
                  </a:lnTo>
                  <a:lnTo>
                    <a:pt x="57" y="179"/>
                  </a:lnTo>
                  <a:lnTo>
                    <a:pt x="54" y="165"/>
                  </a:lnTo>
                  <a:lnTo>
                    <a:pt x="48" y="179"/>
                  </a:lnTo>
                  <a:lnTo>
                    <a:pt x="33" y="179"/>
                  </a:lnTo>
                  <a:lnTo>
                    <a:pt x="46" y="188"/>
                  </a:lnTo>
                  <a:lnTo>
                    <a:pt x="40" y="202"/>
                  </a:lnTo>
                  <a:lnTo>
                    <a:pt x="54" y="192"/>
                  </a:lnTo>
                  <a:close/>
                  <a:moveTo>
                    <a:pt x="19" y="225"/>
                  </a:moveTo>
                  <a:lnTo>
                    <a:pt x="33" y="234"/>
                  </a:lnTo>
                  <a:lnTo>
                    <a:pt x="27" y="221"/>
                  </a:lnTo>
                  <a:lnTo>
                    <a:pt x="40" y="211"/>
                  </a:lnTo>
                  <a:lnTo>
                    <a:pt x="25" y="211"/>
                  </a:lnTo>
                  <a:lnTo>
                    <a:pt x="19" y="198"/>
                  </a:lnTo>
                  <a:lnTo>
                    <a:pt x="15" y="211"/>
                  </a:lnTo>
                  <a:lnTo>
                    <a:pt x="0" y="211"/>
                  </a:lnTo>
                  <a:lnTo>
                    <a:pt x="13" y="221"/>
                  </a:lnTo>
                  <a:lnTo>
                    <a:pt x="8" y="234"/>
                  </a:lnTo>
                  <a:lnTo>
                    <a:pt x="19" y="225"/>
                  </a:lnTo>
                  <a:close/>
                  <a:moveTo>
                    <a:pt x="54" y="257"/>
                  </a:moveTo>
                  <a:lnTo>
                    <a:pt x="65" y="267"/>
                  </a:lnTo>
                  <a:lnTo>
                    <a:pt x="59" y="253"/>
                  </a:lnTo>
                  <a:lnTo>
                    <a:pt x="73" y="246"/>
                  </a:lnTo>
                  <a:lnTo>
                    <a:pt x="57" y="246"/>
                  </a:lnTo>
                  <a:lnTo>
                    <a:pt x="54" y="230"/>
                  </a:lnTo>
                  <a:lnTo>
                    <a:pt x="48" y="246"/>
                  </a:lnTo>
                  <a:lnTo>
                    <a:pt x="33" y="246"/>
                  </a:lnTo>
                  <a:lnTo>
                    <a:pt x="46" y="253"/>
                  </a:lnTo>
                  <a:lnTo>
                    <a:pt x="40" y="267"/>
                  </a:lnTo>
                  <a:lnTo>
                    <a:pt x="54" y="257"/>
                  </a:lnTo>
                  <a:close/>
                  <a:moveTo>
                    <a:pt x="19" y="290"/>
                  </a:moveTo>
                  <a:lnTo>
                    <a:pt x="33" y="299"/>
                  </a:lnTo>
                  <a:lnTo>
                    <a:pt x="27" y="286"/>
                  </a:lnTo>
                  <a:lnTo>
                    <a:pt x="40" y="278"/>
                  </a:lnTo>
                  <a:lnTo>
                    <a:pt x="25" y="278"/>
                  </a:lnTo>
                  <a:lnTo>
                    <a:pt x="19" y="263"/>
                  </a:lnTo>
                  <a:lnTo>
                    <a:pt x="15" y="278"/>
                  </a:lnTo>
                  <a:lnTo>
                    <a:pt x="0" y="278"/>
                  </a:lnTo>
                  <a:lnTo>
                    <a:pt x="13" y="286"/>
                  </a:lnTo>
                  <a:lnTo>
                    <a:pt x="8" y="299"/>
                  </a:lnTo>
                  <a:lnTo>
                    <a:pt x="19" y="290"/>
                  </a:lnTo>
                  <a:close/>
                  <a:moveTo>
                    <a:pt x="86" y="27"/>
                  </a:moveTo>
                  <a:lnTo>
                    <a:pt x="98" y="37"/>
                  </a:lnTo>
                  <a:lnTo>
                    <a:pt x="92" y="23"/>
                  </a:lnTo>
                  <a:lnTo>
                    <a:pt x="105" y="16"/>
                  </a:lnTo>
                  <a:lnTo>
                    <a:pt x="90" y="16"/>
                  </a:lnTo>
                  <a:lnTo>
                    <a:pt x="86" y="0"/>
                  </a:lnTo>
                  <a:lnTo>
                    <a:pt x="81" y="16"/>
                  </a:lnTo>
                  <a:lnTo>
                    <a:pt x="65" y="16"/>
                  </a:lnTo>
                  <a:lnTo>
                    <a:pt x="79" y="23"/>
                  </a:lnTo>
                  <a:lnTo>
                    <a:pt x="73" y="37"/>
                  </a:lnTo>
                  <a:lnTo>
                    <a:pt x="86" y="27"/>
                  </a:lnTo>
                  <a:close/>
                  <a:moveTo>
                    <a:pt x="119" y="62"/>
                  </a:moveTo>
                  <a:lnTo>
                    <a:pt x="130" y="71"/>
                  </a:lnTo>
                  <a:lnTo>
                    <a:pt x="125" y="56"/>
                  </a:lnTo>
                  <a:lnTo>
                    <a:pt x="138" y="48"/>
                  </a:lnTo>
                  <a:lnTo>
                    <a:pt x="123" y="48"/>
                  </a:lnTo>
                  <a:lnTo>
                    <a:pt x="119" y="33"/>
                  </a:lnTo>
                  <a:lnTo>
                    <a:pt x="115" y="48"/>
                  </a:lnTo>
                  <a:lnTo>
                    <a:pt x="98" y="48"/>
                  </a:lnTo>
                  <a:lnTo>
                    <a:pt x="111" y="56"/>
                  </a:lnTo>
                  <a:lnTo>
                    <a:pt x="107" y="71"/>
                  </a:lnTo>
                  <a:lnTo>
                    <a:pt x="119" y="62"/>
                  </a:lnTo>
                  <a:close/>
                  <a:moveTo>
                    <a:pt x="86" y="94"/>
                  </a:moveTo>
                  <a:lnTo>
                    <a:pt x="98" y="104"/>
                  </a:lnTo>
                  <a:lnTo>
                    <a:pt x="92" y="88"/>
                  </a:lnTo>
                  <a:lnTo>
                    <a:pt x="105" y="81"/>
                  </a:lnTo>
                  <a:lnTo>
                    <a:pt x="90" y="81"/>
                  </a:lnTo>
                  <a:lnTo>
                    <a:pt x="86" y="65"/>
                  </a:lnTo>
                  <a:lnTo>
                    <a:pt x="81" y="81"/>
                  </a:lnTo>
                  <a:lnTo>
                    <a:pt x="65" y="81"/>
                  </a:lnTo>
                  <a:lnTo>
                    <a:pt x="79" y="88"/>
                  </a:lnTo>
                  <a:lnTo>
                    <a:pt x="73" y="104"/>
                  </a:lnTo>
                  <a:lnTo>
                    <a:pt x="86" y="94"/>
                  </a:lnTo>
                  <a:close/>
                  <a:moveTo>
                    <a:pt x="119" y="127"/>
                  </a:moveTo>
                  <a:lnTo>
                    <a:pt x="130" y="136"/>
                  </a:lnTo>
                  <a:lnTo>
                    <a:pt x="125" y="121"/>
                  </a:lnTo>
                  <a:lnTo>
                    <a:pt x="138" y="113"/>
                  </a:lnTo>
                  <a:lnTo>
                    <a:pt x="123" y="113"/>
                  </a:lnTo>
                  <a:lnTo>
                    <a:pt x="119" y="98"/>
                  </a:lnTo>
                  <a:lnTo>
                    <a:pt x="115" y="113"/>
                  </a:lnTo>
                  <a:lnTo>
                    <a:pt x="98" y="113"/>
                  </a:lnTo>
                  <a:lnTo>
                    <a:pt x="111" y="121"/>
                  </a:lnTo>
                  <a:lnTo>
                    <a:pt x="107" y="136"/>
                  </a:lnTo>
                  <a:lnTo>
                    <a:pt x="119" y="127"/>
                  </a:lnTo>
                  <a:close/>
                  <a:moveTo>
                    <a:pt x="86" y="159"/>
                  </a:moveTo>
                  <a:lnTo>
                    <a:pt x="98" y="169"/>
                  </a:lnTo>
                  <a:lnTo>
                    <a:pt x="92" y="154"/>
                  </a:lnTo>
                  <a:lnTo>
                    <a:pt x="105" y="146"/>
                  </a:lnTo>
                  <a:lnTo>
                    <a:pt x="90" y="146"/>
                  </a:lnTo>
                  <a:lnTo>
                    <a:pt x="86" y="133"/>
                  </a:lnTo>
                  <a:lnTo>
                    <a:pt x="81" y="146"/>
                  </a:lnTo>
                  <a:lnTo>
                    <a:pt x="65" y="146"/>
                  </a:lnTo>
                  <a:lnTo>
                    <a:pt x="79" y="154"/>
                  </a:lnTo>
                  <a:lnTo>
                    <a:pt x="73" y="169"/>
                  </a:lnTo>
                  <a:lnTo>
                    <a:pt x="86" y="159"/>
                  </a:lnTo>
                  <a:close/>
                  <a:moveTo>
                    <a:pt x="119" y="192"/>
                  </a:moveTo>
                  <a:lnTo>
                    <a:pt x="130" y="202"/>
                  </a:lnTo>
                  <a:lnTo>
                    <a:pt x="125" y="188"/>
                  </a:lnTo>
                  <a:lnTo>
                    <a:pt x="138" y="179"/>
                  </a:lnTo>
                  <a:lnTo>
                    <a:pt x="123" y="179"/>
                  </a:lnTo>
                  <a:lnTo>
                    <a:pt x="119" y="165"/>
                  </a:lnTo>
                  <a:lnTo>
                    <a:pt x="115" y="179"/>
                  </a:lnTo>
                  <a:lnTo>
                    <a:pt x="98" y="179"/>
                  </a:lnTo>
                  <a:lnTo>
                    <a:pt x="111" y="188"/>
                  </a:lnTo>
                  <a:lnTo>
                    <a:pt x="107" y="202"/>
                  </a:lnTo>
                  <a:lnTo>
                    <a:pt x="119" y="192"/>
                  </a:lnTo>
                  <a:close/>
                  <a:moveTo>
                    <a:pt x="86" y="225"/>
                  </a:moveTo>
                  <a:lnTo>
                    <a:pt x="98" y="234"/>
                  </a:lnTo>
                  <a:lnTo>
                    <a:pt x="92" y="221"/>
                  </a:lnTo>
                  <a:lnTo>
                    <a:pt x="105" y="211"/>
                  </a:lnTo>
                  <a:lnTo>
                    <a:pt x="90" y="211"/>
                  </a:lnTo>
                  <a:lnTo>
                    <a:pt x="86" y="198"/>
                  </a:lnTo>
                  <a:lnTo>
                    <a:pt x="81" y="211"/>
                  </a:lnTo>
                  <a:lnTo>
                    <a:pt x="65" y="211"/>
                  </a:lnTo>
                  <a:lnTo>
                    <a:pt x="79" y="221"/>
                  </a:lnTo>
                  <a:lnTo>
                    <a:pt x="73" y="234"/>
                  </a:lnTo>
                  <a:lnTo>
                    <a:pt x="86" y="225"/>
                  </a:lnTo>
                  <a:close/>
                  <a:moveTo>
                    <a:pt x="119" y="257"/>
                  </a:moveTo>
                  <a:lnTo>
                    <a:pt x="130" y="267"/>
                  </a:lnTo>
                  <a:lnTo>
                    <a:pt x="125" y="253"/>
                  </a:lnTo>
                  <a:lnTo>
                    <a:pt x="138" y="246"/>
                  </a:lnTo>
                  <a:lnTo>
                    <a:pt x="123" y="246"/>
                  </a:lnTo>
                  <a:lnTo>
                    <a:pt x="119" y="230"/>
                  </a:lnTo>
                  <a:lnTo>
                    <a:pt x="115" y="246"/>
                  </a:lnTo>
                  <a:lnTo>
                    <a:pt x="98" y="246"/>
                  </a:lnTo>
                  <a:lnTo>
                    <a:pt x="111" y="253"/>
                  </a:lnTo>
                  <a:lnTo>
                    <a:pt x="107" y="267"/>
                  </a:lnTo>
                  <a:lnTo>
                    <a:pt x="119" y="257"/>
                  </a:lnTo>
                  <a:close/>
                  <a:moveTo>
                    <a:pt x="86" y="290"/>
                  </a:moveTo>
                  <a:lnTo>
                    <a:pt x="98" y="299"/>
                  </a:lnTo>
                  <a:lnTo>
                    <a:pt x="92" y="286"/>
                  </a:lnTo>
                  <a:lnTo>
                    <a:pt x="105" y="278"/>
                  </a:lnTo>
                  <a:lnTo>
                    <a:pt x="90" y="278"/>
                  </a:lnTo>
                  <a:lnTo>
                    <a:pt x="86" y="263"/>
                  </a:lnTo>
                  <a:lnTo>
                    <a:pt x="81" y="278"/>
                  </a:lnTo>
                  <a:lnTo>
                    <a:pt x="65" y="278"/>
                  </a:lnTo>
                  <a:lnTo>
                    <a:pt x="79" y="286"/>
                  </a:lnTo>
                  <a:lnTo>
                    <a:pt x="73" y="299"/>
                  </a:lnTo>
                  <a:lnTo>
                    <a:pt x="86" y="290"/>
                  </a:lnTo>
                  <a:close/>
                  <a:moveTo>
                    <a:pt x="152" y="27"/>
                  </a:moveTo>
                  <a:lnTo>
                    <a:pt x="163" y="37"/>
                  </a:lnTo>
                  <a:lnTo>
                    <a:pt x="157" y="23"/>
                  </a:lnTo>
                  <a:lnTo>
                    <a:pt x="171" y="16"/>
                  </a:lnTo>
                  <a:lnTo>
                    <a:pt x="155" y="16"/>
                  </a:lnTo>
                  <a:lnTo>
                    <a:pt x="152" y="0"/>
                  </a:lnTo>
                  <a:lnTo>
                    <a:pt x="148" y="16"/>
                  </a:lnTo>
                  <a:lnTo>
                    <a:pt x="132" y="16"/>
                  </a:lnTo>
                  <a:lnTo>
                    <a:pt x="144" y="23"/>
                  </a:lnTo>
                  <a:lnTo>
                    <a:pt x="140" y="37"/>
                  </a:lnTo>
                  <a:lnTo>
                    <a:pt x="152" y="27"/>
                  </a:lnTo>
                  <a:close/>
                  <a:moveTo>
                    <a:pt x="184" y="62"/>
                  </a:moveTo>
                  <a:lnTo>
                    <a:pt x="196" y="71"/>
                  </a:lnTo>
                  <a:lnTo>
                    <a:pt x="190" y="56"/>
                  </a:lnTo>
                  <a:lnTo>
                    <a:pt x="203" y="48"/>
                  </a:lnTo>
                  <a:lnTo>
                    <a:pt x="188" y="48"/>
                  </a:lnTo>
                  <a:lnTo>
                    <a:pt x="184" y="33"/>
                  </a:lnTo>
                  <a:lnTo>
                    <a:pt x="180" y="48"/>
                  </a:lnTo>
                  <a:lnTo>
                    <a:pt x="165" y="48"/>
                  </a:lnTo>
                  <a:lnTo>
                    <a:pt x="178" y="56"/>
                  </a:lnTo>
                  <a:lnTo>
                    <a:pt x="173" y="71"/>
                  </a:lnTo>
                  <a:lnTo>
                    <a:pt x="184" y="62"/>
                  </a:lnTo>
                  <a:close/>
                  <a:moveTo>
                    <a:pt x="152" y="94"/>
                  </a:moveTo>
                  <a:lnTo>
                    <a:pt x="163" y="104"/>
                  </a:lnTo>
                  <a:lnTo>
                    <a:pt x="157" y="88"/>
                  </a:lnTo>
                  <a:lnTo>
                    <a:pt x="171" y="81"/>
                  </a:lnTo>
                  <a:lnTo>
                    <a:pt x="155" y="81"/>
                  </a:lnTo>
                  <a:lnTo>
                    <a:pt x="152" y="65"/>
                  </a:lnTo>
                  <a:lnTo>
                    <a:pt x="148" y="81"/>
                  </a:lnTo>
                  <a:lnTo>
                    <a:pt x="132" y="81"/>
                  </a:lnTo>
                  <a:lnTo>
                    <a:pt x="144" y="88"/>
                  </a:lnTo>
                  <a:lnTo>
                    <a:pt x="140" y="104"/>
                  </a:lnTo>
                  <a:lnTo>
                    <a:pt x="152" y="94"/>
                  </a:lnTo>
                  <a:close/>
                  <a:moveTo>
                    <a:pt x="184" y="127"/>
                  </a:moveTo>
                  <a:lnTo>
                    <a:pt x="196" y="136"/>
                  </a:lnTo>
                  <a:lnTo>
                    <a:pt x="190" y="121"/>
                  </a:lnTo>
                  <a:lnTo>
                    <a:pt x="203" y="113"/>
                  </a:lnTo>
                  <a:lnTo>
                    <a:pt x="188" y="113"/>
                  </a:lnTo>
                  <a:lnTo>
                    <a:pt x="184" y="98"/>
                  </a:lnTo>
                  <a:lnTo>
                    <a:pt x="180" y="113"/>
                  </a:lnTo>
                  <a:lnTo>
                    <a:pt x="165" y="113"/>
                  </a:lnTo>
                  <a:lnTo>
                    <a:pt x="178" y="121"/>
                  </a:lnTo>
                  <a:lnTo>
                    <a:pt x="173" y="136"/>
                  </a:lnTo>
                  <a:lnTo>
                    <a:pt x="184" y="127"/>
                  </a:lnTo>
                  <a:close/>
                  <a:moveTo>
                    <a:pt x="152" y="159"/>
                  </a:moveTo>
                  <a:lnTo>
                    <a:pt x="163" y="169"/>
                  </a:lnTo>
                  <a:lnTo>
                    <a:pt x="157" y="154"/>
                  </a:lnTo>
                  <a:lnTo>
                    <a:pt x="171" y="146"/>
                  </a:lnTo>
                  <a:lnTo>
                    <a:pt x="155" y="146"/>
                  </a:lnTo>
                  <a:lnTo>
                    <a:pt x="152" y="133"/>
                  </a:lnTo>
                  <a:lnTo>
                    <a:pt x="148" y="146"/>
                  </a:lnTo>
                  <a:lnTo>
                    <a:pt x="132" y="146"/>
                  </a:lnTo>
                  <a:lnTo>
                    <a:pt x="144" y="154"/>
                  </a:lnTo>
                  <a:lnTo>
                    <a:pt x="140" y="169"/>
                  </a:lnTo>
                  <a:lnTo>
                    <a:pt x="152" y="159"/>
                  </a:lnTo>
                  <a:close/>
                  <a:moveTo>
                    <a:pt x="184" y="192"/>
                  </a:moveTo>
                  <a:lnTo>
                    <a:pt x="196" y="202"/>
                  </a:lnTo>
                  <a:lnTo>
                    <a:pt x="190" y="188"/>
                  </a:lnTo>
                  <a:lnTo>
                    <a:pt x="203" y="179"/>
                  </a:lnTo>
                  <a:lnTo>
                    <a:pt x="188" y="179"/>
                  </a:lnTo>
                  <a:lnTo>
                    <a:pt x="184" y="165"/>
                  </a:lnTo>
                  <a:lnTo>
                    <a:pt x="180" y="179"/>
                  </a:lnTo>
                  <a:lnTo>
                    <a:pt x="165" y="179"/>
                  </a:lnTo>
                  <a:lnTo>
                    <a:pt x="178" y="188"/>
                  </a:lnTo>
                  <a:lnTo>
                    <a:pt x="173" y="202"/>
                  </a:lnTo>
                  <a:lnTo>
                    <a:pt x="184" y="192"/>
                  </a:lnTo>
                  <a:close/>
                  <a:moveTo>
                    <a:pt x="152" y="225"/>
                  </a:moveTo>
                  <a:lnTo>
                    <a:pt x="163" y="234"/>
                  </a:lnTo>
                  <a:lnTo>
                    <a:pt x="157" y="221"/>
                  </a:lnTo>
                  <a:lnTo>
                    <a:pt x="171" y="211"/>
                  </a:lnTo>
                  <a:lnTo>
                    <a:pt x="155" y="211"/>
                  </a:lnTo>
                  <a:lnTo>
                    <a:pt x="152" y="198"/>
                  </a:lnTo>
                  <a:lnTo>
                    <a:pt x="148" y="211"/>
                  </a:lnTo>
                  <a:lnTo>
                    <a:pt x="132" y="211"/>
                  </a:lnTo>
                  <a:lnTo>
                    <a:pt x="144" y="221"/>
                  </a:lnTo>
                  <a:lnTo>
                    <a:pt x="140" y="234"/>
                  </a:lnTo>
                  <a:lnTo>
                    <a:pt x="152" y="225"/>
                  </a:lnTo>
                  <a:close/>
                  <a:moveTo>
                    <a:pt x="184" y="257"/>
                  </a:moveTo>
                  <a:lnTo>
                    <a:pt x="196" y="267"/>
                  </a:lnTo>
                  <a:lnTo>
                    <a:pt x="190" y="253"/>
                  </a:lnTo>
                  <a:lnTo>
                    <a:pt x="203" y="246"/>
                  </a:lnTo>
                  <a:lnTo>
                    <a:pt x="188" y="246"/>
                  </a:lnTo>
                  <a:lnTo>
                    <a:pt x="184" y="230"/>
                  </a:lnTo>
                  <a:lnTo>
                    <a:pt x="180" y="246"/>
                  </a:lnTo>
                  <a:lnTo>
                    <a:pt x="165" y="246"/>
                  </a:lnTo>
                  <a:lnTo>
                    <a:pt x="178" y="253"/>
                  </a:lnTo>
                  <a:lnTo>
                    <a:pt x="173" y="267"/>
                  </a:lnTo>
                  <a:lnTo>
                    <a:pt x="184" y="257"/>
                  </a:lnTo>
                  <a:close/>
                  <a:moveTo>
                    <a:pt x="152" y="290"/>
                  </a:moveTo>
                  <a:lnTo>
                    <a:pt x="163" y="299"/>
                  </a:lnTo>
                  <a:lnTo>
                    <a:pt x="157" y="286"/>
                  </a:lnTo>
                  <a:lnTo>
                    <a:pt x="171" y="278"/>
                  </a:lnTo>
                  <a:lnTo>
                    <a:pt x="155" y="278"/>
                  </a:lnTo>
                  <a:lnTo>
                    <a:pt x="152" y="263"/>
                  </a:lnTo>
                  <a:lnTo>
                    <a:pt x="148" y="278"/>
                  </a:lnTo>
                  <a:lnTo>
                    <a:pt x="132" y="278"/>
                  </a:lnTo>
                  <a:lnTo>
                    <a:pt x="144" y="286"/>
                  </a:lnTo>
                  <a:lnTo>
                    <a:pt x="140" y="299"/>
                  </a:lnTo>
                  <a:lnTo>
                    <a:pt x="152" y="290"/>
                  </a:lnTo>
                  <a:close/>
                  <a:moveTo>
                    <a:pt x="217" y="27"/>
                  </a:moveTo>
                  <a:lnTo>
                    <a:pt x="228" y="37"/>
                  </a:lnTo>
                  <a:lnTo>
                    <a:pt x="224" y="23"/>
                  </a:lnTo>
                  <a:lnTo>
                    <a:pt x="236" y="16"/>
                  </a:lnTo>
                  <a:lnTo>
                    <a:pt x="221" y="16"/>
                  </a:lnTo>
                  <a:lnTo>
                    <a:pt x="217" y="0"/>
                  </a:lnTo>
                  <a:lnTo>
                    <a:pt x="213" y="16"/>
                  </a:lnTo>
                  <a:lnTo>
                    <a:pt x="198" y="16"/>
                  </a:lnTo>
                  <a:lnTo>
                    <a:pt x="211" y="23"/>
                  </a:lnTo>
                  <a:lnTo>
                    <a:pt x="205" y="37"/>
                  </a:lnTo>
                  <a:lnTo>
                    <a:pt x="217" y="27"/>
                  </a:lnTo>
                  <a:close/>
                  <a:moveTo>
                    <a:pt x="249" y="62"/>
                  </a:moveTo>
                  <a:lnTo>
                    <a:pt x="263" y="71"/>
                  </a:lnTo>
                  <a:lnTo>
                    <a:pt x="257" y="56"/>
                  </a:lnTo>
                  <a:lnTo>
                    <a:pt x="269" y="48"/>
                  </a:lnTo>
                  <a:lnTo>
                    <a:pt x="253" y="48"/>
                  </a:lnTo>
                  <a:lnTo>
                    <a:pt x="249" y="33"/>
                  </a:lnTo>
                  <a:lnTo>
                    <a:pt x="246" y="48"/>
                  </a:lnTo>
                  <a:lnTo>
                    <a:pt x="230" y="48"/>
                  </a:lnTo>
                  <a:lnTo>
                    <a:pt x="244" y="56"/>
                  </a:lnTo>
                  <a:lnTo>
                    <a:pt x="238" y="71"/>
                  </a:lnTo>
                  <a:lnTo>
                    <a:pt x="249" y="62"/>
                  </a:lnTo>
                  <a:close/>
                  <a:moveTo>
                    <a:pt x="217" y="94"/>
                  </a:moveTo>
                  <a:lnTo>
                    <a:pt x="228" y="104"/>
                  </a:lnTo>
                  <a:lnTo>
                    <a:pt x="224" y="88"/>
                  </a:lnTo>
                  <a:lnTo>
                    <a:pt x="236" y="81"/>
                  </a:lnTo>
                  <a:lnTo>
                    <a:pt x="221" y="81"/>
                  </a:lnTo>
                  <a:lnTo>
                    <a:pt x="217" y="65"/>
                  </a:lnTo>
                  <a:lnTo>
                    <a:pt x="213" y="81"/>
                  </a:lnTo>
                  <a:lnTo>
                    <a:pt x="198" y="81"/>
                  </a:lnTo>
                  <a:lnTo>
                    <a:pt x="211" y="88"/>
                  </a:lnTo>
                  <a:lnTo>
                    <a:pt x="205" y="104"/>
                  </a:lnTo>
                  <a:lnTo>
                    <a:pt x="217" y="94"/>
                  </a:lnTo>
                  <a:close/>
                  <a:moveTo>
                    <a:pt x="249" y="127"/>
                  </a:moveTo>
                  <a:lnTo>
                    <a:pt x="263" y="136"/>
                  </a:lnTo>
                  <a:lnTo>
                    <a:pt x="257" y="121"/>
                  </a:lnTo>
                  <a:lnTo>
                    <a:pt x="269" y="113"/>
                  </a:lnTo>
                  <a:lnTo>
                    <a:pt x="253" y="113"/>
                  </a:lnTo>
                  <a:lnTo>
                    <a:pt x="249" y="98"/>
                  </a:lnTo>
                  <a:lnTo>
                    <a:pt x="246" y="113"/>
                  </a:lnTo>
                  <a:lnTo>
                    <a:pt x="230" y="113"/>
                  </a:lnTo>
                  <a:lnTo>
                    <a:pt x="244" y="121"/>
                  </a:lnTo>
                  <a:lnTo>
                    <a:pt x="238" y="136"/>
                  </a:lnTo>
                  <a:lnTo>
                    <a:pt x="249" y="127"/>
                  </a:lnTo>
                  <a:close/>
                  <a:moveTo>
                    <a:pt x="217" y="159"/>
                  </a:moveTo>
                  <a:lnTo>
                    <a:pt x="228" y="169"/>
                  </a:lnTo>
                  <a:lnTo>
                    <a:pt x="224" y="154"/>
                  </a:lnTo>
                  <a:lnTo>
                    <a:pt x="236" y="146"/>
                  </a:lnTo>
                  <a:lnTo>
                    <a:pt x="221" y="146"/>
                  </a:lnTo>
                  <a:lnTo>
                    <a:pt x="217" y="133"/>
                  </a:lnTo>
                  <a:lnTo>
                    <a:pt x="213" y="146"/>
                  </a:lnTo>
                  <a:lnTo>
                    <a:pt x="198" y="146"/>
                  </a:lnTo>
                  <a:lnTo>
                    <a:pt x="211" y="154"/>
                  </a:lnTo>
                  <a:lnTo>
                    <a:pt x="205" y="169"/>
                  </a:lnTo>
                  <a:lnTo>
                    <a:pt x="217" y="159"/>
                  </a:lnTo>
                  <a:close/>
                  <a:moveTo>
                    <a:pt x="249" y="192"/>
                  </a:moveTo>
                  <a:lnTo>
                    <a:pt x="263" y="202"/>
                  </a:lnTo>
                  <a:lnTo>
                    <a:pt x="257" y="188"/>
                  </a:lnTo>
                  <a:lnTo>
                    <a:pt x="269" y="179"/>
                  </a:lnTo>
                  <a:lnTo>
                    <a:pt x="253" y="179"/>
                  </a:lnTo>
                  <a:lnTo>
                    <a:pt x="249" y="165"/>
                  </a:lnTo>
                  <a:lnTo>
                    <a:pt x="246" y="179"/>
                  </a:lnTo>
                  <a:lnTo>
                    <a:pt x="230" y="179"/>
                  </a:lnTo>
                  <a:lnTo>
                    <a:pt x="244" y="188"/>
                  </a:lnTo>
                  <a:lnTo>
                    <a:pt x="238" y="202"/>
                  </a:lnTo>
                  <a:lnTo>
                    <a:pt x="249" y="192"/>
                  </a:lnTo>
                  <a:close/>
                  <a:moveTo>
                    <a:pt x="217" y="225"/>
                  </a:moveTo>
                  <a:lnTo>
                    <a:pt x="228" y="234"/>
                  </a:lnTo>
                  <a:lnTo>
                    <a:pt x="224" y="221"/>
                  </a:lnTo>
                  <a:lnTo>
                    <a:pt x="236" y="211"/>
                  </a:lnTo>
                  <a:lnTo>
                    <a:pt x="221" y="211"/>
                  </a:lnTo>
                  <a:lnTo>
                    <a:pt x="217" y="198"/>
                  </a:lnTo>
                  <a:lnTo>
                    <a:pt x="213" y="211"/>
                  </a:lnTo>
                  <a:lnTo>
                    <a:pt x="198" y="211"/>
                  </a:lnTo>
                  <a:lnTo>
                    <a:pt x="211" y="221"/>
                  </a:lnTo>
                  <a:lnTo>
                    <a:pt x="205" y="234"/>
                  </a:lnTo>
                  <a:lnTo>
                    <a:pt x="217" y="225"/>
                  </a:lnTo>
                  <a:close/>
                  <a:moveTo>
                    <a:pt x="249" y="257"/>
                  </a:moveTo>
                  <a:lnTo>
                    <a:pt x="263" y="267"/>
                  </a:lnTo>
                  <a:lnTo>
                    <a:pt x="257" y="253"/>
                  </a:lnTo>
                  <a:lnTo>
                    <a:pt x="269" y="246"/>
                  </a:lnTo>
                  <a:lnTo>
                    <a:pt x="253" y="246"/>
                  </a:lnTo>
                  <a:lnTo>
                    <a:pt x="249" y="230"/>
                  </a:lnTo>
                  <a:lnTo>
                    <a:pt x="246" y="246"/>
                  </a:lnTo>
                  <a:lnTo>
                    <a:pt x="230" y="246"/>
                  </a:lnTo>
                  <a:lnTo>
                    <a:pt x="244" y="253"/>
                  </a:lnTo>
                  <a:lnTo>
                    <a:pt x="238" y="267"/>
                  </a:lnTo>
                  <a:lnTo>
                    <a:pt x="249" y="257"/>
                  </a:lnTo>
                  <a:close/>
                  <a:moveTo>
                    <a:pt x="217" y="290"/>
                  </a:moveTo>
                  <a:lnTo>
                    <a:pt x="228" y="299"/>
                  </a:lnTo>
                  <a:lnTo>
                    <a:pt x="224" y="286"/>
                  </a:lnTo>
                  <a:lnTo>
                    <a:pt x="236" y="278"/>
                  </a:lnTo>
                  <a:lnTo>
                    <a:pt x="221" y="278"/>
                  </a:lnTo>
                  <a:lnTo>
                    <a:pt x="217" y="263"/>
                  </a:lnTo>
                  <a:lnTo>
                    <a:pt x="213" y="278"/>
                  </a:lnTo>
                  <a:lnTo>
                    <a:pt x="198" y="278"/>
                  </a:lnTo>
                  <a:lnTo>
                    <a:pt x="211" y="286"/>
                  </a:lnTo>
                  <a:lnTo>
                    <a:pt x="205" y="299"/>
                  </a:lnTo>
                  <a:lnTo>
                    <a:pt x="217" y="290"/>
                  </a:lnTo>
                  <a:close/>
                  <a:moveTo>
                    <a:pt x="282" y="27"/>
                  </a:moveTo>
                  <a:lnTo>
                    <a:pt x="295" y="37"/>
                  </a:lnTo>
                  <a:lnTo>
                    <a:pt x="290" y="23"/>
                  </a:lnTo>
                  <a:lnTo>
                    <a:pt x="301" y="16"/>
                  </a:lnTo>
                  <a:lnTo>
                    <a:pt x="288" y="16"/>
                  </a:lnTo>
                  <a:lnTo>
                    <a:pt x="282" y="0"/>
                  </a:lnTo>
                  <a:lnTo>
                    <a:pt x="278" y="16"/>
                  </a:lnTo>
                  <a:lnTo>
                    <a:pt x="263" y="16"/>
                  </a:lnTo>
                  <a:lnTo>
                    <a:pt x="276" y="23"/>
                  </a:lnTo>
                  <a:lnTo>
                    <a:pt x="271" y="37"/>
                  </a:lnTo>
                  <a:lnTo>
                    <a:pt x="282" y="27"/>
                  </a:lnTo>
                  <a:close/>
                  <a:moveTo>
                    <a:pt x="315" y="62"/>
                  </a:moveTo>
                  <a:lnTo>
                    <a:pt x="328" y="71"/>
                  </a:lnTo>
                  <a:lnTo>
                    <a:pt x="322" y="56"/>
                  </a:lnTo>
                  <a:lnTo>
                    <a:pt x="336" y="48"/>
                  </a:lnTo>
                  <a:lnTo>
                    <a:pt x="320" y="48"/>
                  </a:lnTo>
                  <a:lnTo>
                    <a:pt x="315" y="33"/>
                  </a:lnTo>
                  <a:lnTo>
                    <a:pt x="311" y="48"/>
                  </a:lnTo>
                  <a:lnTo>
                    <a:pt x="295" y="48"/>
                  </a:lnTo>
                  <a:lnTo>
                    <a:pt x="309" y="56"/>
                  </a:lnTo>
                  <a:lnTo>
                    <a:pt x="303" y="71"/>
                  </a:lnTo>
                  <a:lnTo>
                    <a:pt x="315" y="62"/>
                  </a:lnTo>
                  <a:close/>
                  <a:moveTo>
                    <a:pt x="282" y="94"/>
                  </a:moveTo>
                  <a:lnTo>
                    <a:pt x="295" y="104"/>
                  </a:lnTo>
                  <a:lnTo>
                    <a:pt x="290" y="88"/>
                  </a:lnTo>
                  <a:lnTo>
                    <a:pt x="301" y="81"/>
                  </a:lnTo>
                  <a:lnTo>
                    <a:pt x="288" y="81"/>
                  </a:lnTo>
                  <a:lnTo>
                    <a:pt x="282" y="65"/>
                  </a:lnTo>
                  <a:lnTo>
                    <a:pt x="278" y="81"/>
                  </a:lnTo>
                  <a:lnTo>
                    <a:pt x="263" y="81"/>
                  </a:lnTo>
                  <a:lnTo>
                    <a:pt x="276" y="88"/>
                  </a:lnTo>
                  <a:lnTo>
                    <a:pt x="271" y="104"/>
                  </a:lnTo>
                  <a:lnTo>
                    <a:pt x="282" y="94"/>
                  </a:lnTo>
                  <a:close/>
                  <a:moveTo>
                    <a:pt x="315" y="127"/>
                  </a:moveTo>
                  <a:lnTo>
                    <a:pt x="328" y="136"/>
                  </a:lnTo>
                  <a:lnTo>
                    <a:pt x="322" y="121"/>
                  </a:lnTo>
                  <a:lnTo>
                    <a:pt x="336" y="113"/>
                  </a:lnTo>
                  <a:lnTo>
                    <a:pt x="320" y="113"/>
                  </a:lnTo>
                  <a:lnTo>
                    <a:pt x="315" y="98"/>
                  </a:lnTo>
                  <a:lnTo>
                    <a:pt x="311" y="113"/>
                  </a:lnTo>
                  <a:lnTo>
                    <a:pt x="295" y="113"/>
                  </a:lnTo>
                  <a:lnTo>
                    <a:pt x="309" y="121"/>
                  </a:lnTo>
                  <a:lnTo>
                    <a:pt x="303" y="136"/>
                  </a:lnTo>
                  <a:lnTo>
                    <a:pt x="315" y="127"/>
                  </a:lnTo>
                  <a:close/>
                  <a:moveTo>
                    <a:pt x="282" y="159"/>
                  </a:moveTo>
                  <a:lnTo>
                    <a:pt x="295" y="169"/>
                  </a:lnTo>
                  <a:lnTo>
                    <a:pt x="290" y="154"/>
                  </a:lnTo>
                  <a:lnTo>
                    <a:pt x="301" y="146"/>
                  </a:lnTo>
                  <a:lnTo>
                    <a:pt x="288" y="146"/>
                  </a:lnTo>
                  <a:lnTo>
                    <a:pt x="282" y="133"/>
                  </a:lnTo>
                  <a:lnTo>
                    <a:pt x="278" y="146"/>
                  </a:lnTo>
                  <a:lnTo>
                    <a:pt x="263" y="146"/>
                  </a:lnTo>
                  <a:lnTo>
                    <a:pt x="276" y="154"/>
                  </a:lnTo>
                  <a:lnTo>
                    <a:pt x="271" y="169"/>
                  </a:lnTo>
                  <a:lnTo>
                    <a:pt x="282" y="159"/>
                  </a:lnTo>
                  <a:close/>
                  <a:moveTo>
                    <a:pt x="315" y="192"/>
                  </a:moveTo>
                  <a:lnTo>
                    <a:pt x="328" y="202"/>
                  </a:lnTo>
                  <a:lnTo>
                    <a:pt x="322" y="188"/>
                  </a:lnTo>
                  <a:lnTo>
                    <a:pt x="336" y="179"/>
                  </a:lnTo>
                  <a:lnTo>
                    <a:pt x="320" y="179"/>
                  </a:lnTo>
                  <a:lnTo>
                    <a:pt x="315" y="165"/>
                  </a:lnTo>
                  <a:lnTo>
                    <a:pt x="311" y="179"/>
                  </a:lnTo>
                  <a:lnTo>
                    <a:pt x="295" y="179"/>
                  </a:lnTo>
                  <a:lnTo>
                    <a:pt x="309" y="188"/>
                  </a:lnTo>
                  <a:lnTo>
                    <a:pt x="303" y="202"/>
                  </a:lnTo>
                  <a:lnTo>
                    <a:pt x="315" y="192"/>
                  </a:lnTo>
                  <a:close/>
                  <a:moveTo>
                    <a:pt x="282" y="225"/>
                  </a:moveTo>
                  <a:lnTo>
                    <a:pt x="295" y="234"/>
                  </a:lnTo>
                  <a:lnTo>
                    <a:pt x="290" y="221"/>
                  </a:lnTo>
                  <a:lnTo>
                    <a:pt x="301" y="211"/>
                  </a:lnTo>
                  <a:lnTo>
                    <a:pt x="288" y="211"/>
                  </a:lnTo>
                  <a:lnTo>
                    <a:pt x="282" y="198"/>
                  </a:lnTo>
                  <a:lnTo>
                    <a:pt x="278" y="211"/>
                  </a:lnTo>
                  <a:lnTo>
                    <a:pt x="263" y="211"/>
                  </a:lnTo>
                  <a:lnTo>
                    <a:pt x="276" y="221"/>
                  </a:lnTo>
                  <a:lnTo>
                    <a:pt x="271" y="234"/>
                  </a:lnTo>
                  <a:lnTo>
                    <a:pt x="282" y="225"/>
                  </a:lnTo>
                  <a:close/>
                  <a:moveTo>
                    <a:pt x="315" y="257"/>
                  </a:moveTo>
                  <a:lnTo>
                    <a:pt x="328" y="267"/>
                  </a:lnTo>
                  <a:lnTo>
                    <a:pt x="322" y="253"/>
                  </a:lnTo>
                  <a:lnTo>
                    <a:pt x="336" y="246"/>
                  </a:lnTo>
                  <a:lnTo>
                    <a:pt x="320" y="246"/>
                  </a:lnTo>
                  <a:lnTo>
                    <a:pt x="315" y="230"/>
                  </a:lnTo>
                  <a:lnTo>
                    <a:pt x="311" y="246"/>
                  </a:lnTo>
                  <a:lnTo>
                    <a:pt x="295" y="246"/>
                  </a:lnTo>
                  <a:lnTo>
                    <a:pt x="309" y="253"/>
                  </a:lnTo>
                  <a:lnTo>
                    <a:pt x="303" y="267"/>
                  </a:lnTo>
                  <a:lnTo>
                    <a:pt x="315" y="257"/>
                  </a:lnTo>
                  <a:close/>
                  <a:moveTo>
                    <a:pt x="282" y="290"/>
                  </a:moveTo>
                  <a:lnTo>
                    <a:pt x="295" y="299"/>
                  </a:lnTo>
                  <a:lnTo>
                    <a:pt x="290" y="286"/>
                  </a:lnTo>
                  <a:lnTo>
                    <a:pt x="301" y="278"/>
                  </a:lnTo>
                  <a:lnTo>
                    <a:pt x="288" y="278"/>
                  </a:lnTo>
                  <a:lnTo>
                    <a:pt x="282" y="263"/>
                  </a:lnTo>
                  <a:lnTo>
                    <a:pt x="278" y="278"/>
                  </a:lnTo>
                  <a:lnTo>
                    <a:pt x="263" y="278"/>
                  </a:lnTo>
                  <a:lnTo>
                    <a:pt x="276" y="286"/>
                  </a:lnTo>
                  <a:lnTo>
                    <a:pt x="271" y="299"/>
                  </a:lnTo>
                  <a:lnTo>
                    <a:pt x="282" y="290"/>
                  </a:lnTo>
                  <a:close/>
                  <a:moveTo>
                    <a:pt x="347" y="27"/>
                  </a:moveTo>
                  <a:lnTo>
                    <a:pt x="361" y="37"/>
                  </a:lnTo>
                  <a:lnTo>
                    <a:pt x="355" y="23"/>
                  </a:lnTo>
                  <a:lnTo>
                    <a:pt x="368" y="16"/>
                  </a:lnTo>
                  <a:lnTo>
                    <a:pt x="353" y="16"/>
                  </a:lnTo>
                  <a:lnTo>
                    <a:pt x="347" y="0"/>
                  </a:lnTo>
                  <a:lnTo>
                    <a:pt x="343" y="16"/>
                  </a:lnTo>
                  <a:lnTo>
                    <a:pt x="328" y="16"/>
                  </a:lnTo>
                  <a:lnTo>
                    <a:pt x="342" y="23"/>
                  </a:lnTo>
                  <a:lnTo>
                    <a:pt x="336" y="37"/>
                  </a:lnTo>
                  <a:lnTo>
                    <a:pt x="347" y="27"/>
                  </a:lnTo>
                  <a:close/>
                  <a:moveTo>
                    <a:pt x="347" y="94"/>
                  </a:moveTo>
                  <a:lnTo>
                    <a:pt x="361" y="104"/>
                  </a:lnTo>
                  <a:lnTo>
                    <a:pt x="355" y="88"/>
                  </a:lnTo>
                  <a:lnTo>
                    <a:pt x="368" y="81"/>
                  </a:lnTo>
                  <a:lnTo>
                    <a:pt x="353" y="81"/>
                  </a:lnTo>
                  <a:lnTo>
                    <a:pt x="347" y="65"/>
                  </a:lnTo>
                  <a:lnTo>
                    <a:pt x="343" y="81"/>
                  </a:lnTo>
                  <a:lnTo>
                    <a:pt x="328" y="81"/>
                  </a:lnTo>
                  <a:lnTo>
                    <a:pt x="342" y="88"/>
                  </a:lnTo>
                  <a:lnTo>
                    <a:pt x="336" y="104"/>
                  </a:lnTo>
                  <a:lnTo>
                    <a:pt x="347" y="94"/>
                  </a:lnTo>
                  <a:close/>
                  <a:moveTo>
                    <a:pt x="347" y="159"/>
                  </a:moveTo>
                  <a:lnTo>
                    <a:pt x="361" y="169"/>
                  </a:lnTo>
                  <a:lnTo>
                    <a:pt x="355" y="154"/>
                  </a:lnTo>
                  <a:lnTo>
                    <a:pt x="368" y="146"/>
                  </a:lnTo>
                  <a:lnTo>
                    <a:pt x="353" y="146"/>
                  </a:lnTo>
                  <a:lnTo>
                    <a:pt x="347" y="133"/>
                  </a:lnTo>
                  <a:lnTo>
                    <a:pt x="343" y="146"/>
                  </a:lnTo>
                  <a:lnTo>
                    <a:pt x="328" y="146"/>
                  </a:lnTo>
                  <a:lnTo>
                    <a:pt x="342" y="154"/>
                  </a:lnTo>
                  <a:lnTo>
                    <a:pt x="336" y="169"/>
                  </a:lnTo>
                  <a:lnTo>
                    <a:pt x="347" y="159"/>
                  </a:lnTo>
                  <a:close/>
                  <a:moveTo>
                    <a:pt x="347" y="225"/>
                  </a:moveTo>
                  <a:lnTo>
                    <a:pt x="361" y="234"/>
                  </a:lnTo>
                  <a:lnTo>
                    <a:pt x="355" y="221"/>
                  </a:lnTo>
                  <a:lnTo>
                    <a:pt x="368" y="211"/>
                  </a:lnTo>
                  <a:lnTo>
                    <a:pt x="353" y="211"/>
                  </a:lnTo>
                  <a:lnTo>
                    <a:pt x="347" y="198"/>
                  </a:lnTo>
                  <a:lnTo>
                    <a:pt x="343" y="211"/>
                  </a:lnTo>
                  <a:lnTo>
                    <a:pt x="328" y="211"/>
                  </a:lnTo>
                  <a:lnTo>
                    <a:pt x="342" y="221"/>
                  </a:lnTo>
                  <a:lnTo>
                    <a:pt x="336" y="234"/>
                  </a:lnTo>
                  <a:lnTo>
                    <a:pt x="347" y="225"/>
                  </a:lnTo>
                  <a:close/>
                  <a:moveTo>
                    <a:pt x="347" y="290"/>
                  </a:moveTo>
                  <a:lnTo>
                    <a:pt x="361" y="299"/>
                  </a:lnTo>
                  <a:lnTo>
                    <a:pt x="355" y="286"/>
                  </a:lnTo>
                  <a:lnTo>
                    <a:pt x="368" y="278"/>
                  </a:lnTo>
                  <a:lnTo>
                    <a:pt x="353" y="278"/>
                  </a:lnTo>
                  <a:lnTo>
                    <a:pt x="347" y="263"/>
                  </a:lnTo>
                  <a:lnTo>
                    <a:pt x="343" y="278"/>
                  </a:lnTo>
                  <a:lnTo>
                    <a:pt x="328" y="278"/>
                  </a:lnTo>
                  <a:lnTo>
                    <a:pt x="342" y="286"/>
                  </a:lnTo>
                  <a:lnTo>
                    <a:pt x="336" y="299"/>
                  </a:lnTo>
                  <a:lnTo>
                    <a:pt x="347" y="2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pic>
        <p:nvPicPr>
          <p:cNvPr id="23640" name="Picture 665" descr="eweadesign_oo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663" y="1988840"/>
            <a:ext cx="58261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641" name="Group 666"/>
          <p:cNvGrpSpPr>
            <a:grpSpLocks/>
          </p:cNvGrpSpPr>
          <p:nvPr/>
        </p:nvGrpSpPr>
        <p:grpSpPr bwMode="auto">
          <a:xfrm>
            <a:off x="2805662" y="1700808"/>
            <a:ext cx="576262" cy="334963"/>
            <a:chOff x="1118" y="248"/>
            <a:chExt cx="1001" cy="641"/>
          </a:xfrm>
        </p:grpSpPr>
        <p:sp>
          <p:nvSpPr>
            <p:cNvPr id="23651" name="Rectangle 667"/>
            <p:cNvSpPr>
              <a:spLocks noChangeArrowheads="1"/>
            </p:cNvSpPr>
            <p:nvPr/>
          </p:nvSpPr>
          <p:spPr bwMode="auto">
            <a:xfrm>
              <a:off x="1121" y="254"/>
              <a:ext cx="995" cy="629"/>
            </a:xfrm>
            <a:prstGeom prst="rect">
              <a:avLst/>
            </a:pr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652" name="Freeform 668"/>
            <p:cNvSpPr>
              <a:spLocks/>
            </p:cNvSpPr>
            <p:nvPr/>
          </p:nvSpPr>
          <p:spPr bwMode="auto">
            <a:xfrm>
              <a:off x="1121" y="254"/>
              <a:ext cx="995" cy="629"/>
            </a:xfrm>
            <a:custGeom>
              <a:avLst/>
              <a:gdLst>
                <a:gd name="T0" fmla="*/ 258 w 995"/>
                <a:gd name="T1" fmla="*/ 0 h 629"/>
                <a:gd name="T2" fmla="*/ 258 w 995"/>
                <a:gd name="T3" fmla="*/ 274 h 629"/>
                <a:gd name="T4" fmla="*/ 0 w 995"/>
                <a:gd name="T5" fmla="*/ 274 h 629"/>
                <a:gd name="T6" fmla="*/ 0 w 995"/>
                <a:gd name="T7" fmla="*/ 358 h 629"/>
                <a:gd name="T8" fmla="*/ 258 w 995"/>
                <a:gd name="T9" fmla="*/ 358 h 629"/>
                <a:gd name="T10" fmla="*/ 258 w 995"/>
                <a:gd name="T11" fmla="*/ 629 h 629"/>
                <a:gd name="T12" fmla="*/ 363 w 995"/>
                <a:gd name="T13" fmla="*/ 629 h 629"/>
                <a:gd name="T14" fmla="*/ 363 w 995"/>
                <a:gd name="T15" fmla="*/ 358 h 629"/>
                <a:gd name="T16" fmla="*/ 995 w 995"/>
                <a:gd name="T17" fmla="*/ 358 h 629"/>
                <a:gd name="T18" fmla="*/ 995 w 995"/>
                <a:gd name="T19" fmla="*/ 274 h 629"/>
                <a:gd name="T20" fmla="*/ 363 w 995"/>
                <a:gd name="T21" fmla="*/ 274 h 629"/>
                <a:gd name="T22" fmla="*/ 363 w 995"/>
                <a:gd name="T23" fmla="*/ 0 h 629"/>
                <a:gd name="T24" fmla="*/ 258 w 995"/>
                <a:gd name="T25" fmla="*/ 0 h 6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95"/>
                <a:gd name="T40" fmla="*/ 0 h 629"/>
                <a:gd name="T41" fmla="*/ 995 w 995"/>
                <a:gd name="T42" fmla="*/ 629 h 6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95" h="629">
                  <a:moveTo>
                    <a:pt x="258" y="0"/>
                  </a:moveTo>
                  <a:lnTo>
                    <a:pt x="258" y="274"/>
                  </a:lnTo>
                  <a:lnTo>
                    <a:pt x="0" y="274"/>
                  </a:lnTo>
                  <a:lnTo>
                    <a:pt x="0" y="358"/>
                  </a:lnTo>
                  <a:lnTo>
                    <a:pt x="258" y="358"/>
                  </a:lnTo>
                  <a:lnTo>
                    <a:pt x="258" y="629"/>
                  </a:lnTo>
                  <a:lnTo>
                    <a:pt x="363" y="629"/>
                  </a:lnTo>
                  <a:lnTo>
                    <a:pt x="363" y="358"/>
                  </a:lnTo>
                  <a:lnTo>
                    <a:pt x="995" y="358"/>
                  </a:lnTo>
                  <a:lnTo>
                    <a:pt x="995" y="274"/>
                  </a:lnTo>
                  <a:lnTo>
                    <a:pt x="363" y="274"/>
                  </a:lnTo>
                  <a:lnTo>
                    <a:pt x="363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653" name="Freeform 669"/>
            <p:cNvSpPr>
              <a:spLocks noEditPoints="1"/>
            </p:cNvSpPr>
            <p:nvPr/>
          </p:nvSpPr>
          <p:spPr bwMode="auto">
            <a:xfrm>
              <a:off x="1118" y="248"/>
              <a:ext cx="1001" cy="641"/>
            </a:xfrm>
            <a:custGeom>
              <a:avLst/>
              <a:gdLst>
                <a:gd name="T0" fmla="*/ 1001 w 1001"/>
                <a:gd name="T1" fmla="*/ 6 h 641"/>
                <a:gd name="T2" fmla="*/ 998 w 1001"/>
                <a:gd name="T3" fmla="*/ 9 h 641"/>
                <a:gd name="T4" fmla="*/ 3 w 1001"/>
                <a:gd name="T5" fmla="*/ 9 h 641"/>
                <a:gd name="T6" fmla="*/ 3 w 1001"/>
                <a:gd name="T7" fmla="*/ 0 h 641"/>
                <a:gd name="T8" fmla="*/ 998 w 1001"/>
                <a:gd name="T9" fmla="*/ 0 h 641"/>
                <a:gd name="T10" fmla="*/ 1001 w 1001"/>
                <a:gd name="T11" fmla="*/ 6 h 641"/>
                <a:gd name="T12" fmla="*/ 998 w 1001"/>
                <a:gd name="T13" fmla="*/ 0 h 641"/>
                <a:gd name="T14" fmla="*/ 1001 w 1001"/>
                <a:gd name="T15" fmla="*/ 0 h 641"/>
                <a:gd name="T16" fmla="*/ 1001 w 1001"/>
                <a:gd name="T17" fmla="*/ 6 h 641"/>
                <a:gd name="T18" fmla="*/ 998 w 1001"/>
                <a:gd name="T19" fmla="*/ 0 h 641"/>
                <a:gd name="T20" fmla="*/ 998 w 1001"/>
                <a:gd name="T21" fmla="*/ 641 h 641"/>
                <a:gd name="T22" fmla="*/ 994 w 1001"/>
                <a:gd name="T23" fmla="*/ 635 h 641"/>
                <a:gd name="T24" fmla="*/ 994 w 1001"/>
                <a:gd name="T25" fmla="*/ 6 h 641"/>
                <a:gd name="T26" fmla="*/ 1001 w 1001"/>
                <a:gd name="T27" fmla="*/ 6 h 641"/>
                <a:gd name="T28" fmla="*/ 1001 w 1001"/>
                <a:gd name="T29" fmla="*/ 635 h 641"/>
                <a:gd name="T30" fmla="*/ 998 w 1001"/>
                <a:gd name="T31" fmla="*/ 641 h 641"/>
                <a:gd name="T32" fmla="*/ 1001 w 1001"/>
                <a:gd name="T33" fmla="*/ 635 h 641"/>
                <a:gd name="T34" fmla="*/ 1001 w 1001"/>
                <a:gd name="T35" fmla="*/ 641 h 641"/>
                <a:gd name="T36" fmla="*/ 998 w 1001"/>
                <a:gd name="T37" fmla="*/ 641 h 641"/>
                <a:gd name="T38" fmla="*/ 1001 w 1001"/>
                <a:gd name="T39" fmla="*/ 635 h 641"/>
                <a:gd name="T40" fmla="*/ 0 w 1001"/>
                <a:gd name="T41" fmla="*/ 635 h 641"/>
                <a:gd name="T42" fmla="*/ 3 w 1001"/>
                <a:gd name="T43" fmla="*/ 631 h 641"/>
                <a:gd name="T44" fmla="*/ 998 w 1001"/>
                <a:gd name="T45" fmla="*/ 631 h 641"/>
                <a:gd name="T46" fmla="*/ 998 w 1001"/>
                <a:gd name="T47" fmla="*/ 641 h 641"/>
                <a:gd name="T48" fmla="*/ 3 w 1001"/>
                <a:gd name="T49" fmla="*/ 641 h 641"/>
                <a:gd name="T50" fmla="*/ 0 w 1001"/>
                <a:gd name="T51" fmla="*/ 635 h 641"/>
                <a:gd name="T52" fmla="*/ 3 w 1001"/>
                <a:gd name="T53" fmla="*/ 641 h 641"/>
                <a:gd name="T54" fmla="*/ 0 w 1001"/>
                <a:gd name="T55" fmla="*/ 641 h 641"/>
                <a:gd name="T56" fmla="*/ 0 w 1001"/>
                <a:gd name="T57" fmla="*/ 635 h 641"/>
                <a:gd name="T58" fmla="*/ 3 w 1001"/>
                <a:gd name="T59" fmla="*/ 641 h 641"/>
                <a:gd name="T60" fmla="*/ 3 w 1001"/>
                <a:gd name="T61" fmla="*/ 0 h 641"/>
                <a:gd name="T62" fmla="*/ 7 w 1001"/>
                <a:gd name="T63" fmla="*/ 6 h 641"/>
                <a:gd name="T64" fmla="*/ 7 w 1001"/>
                <a:gd name="T65" fmla="*/ 635 h 641"/>
                <a:gd name="T66" fmla="*/ 0 w 1001"/>
                <a:gd name="T67" fmla="*/ 635 h 641"/>
                <a:gd name="T68" fmla="*/ 0 w 1001"/>
                <a:gd name="T69" fmla="*/ 6 h 641"/>
                <a:gd name="T70" fmla="*/ 3 w 1001"/>
                <a:gd name="T71" fmla="*/ 0 h 641"/>
                <a:gd name="T72" fmla="*/ 0 w 1001"/>
                <a:gd name="T73" fmla="*/ 6 h 641"/>
                <a:gd name="T74" fmla="*/ 0 w 1001"/>
                <a:gd name="T75" fmla="*/ 0 h 641"/>
                <a:gd name="T76" fmla="*/ 3 w 1001"/>
                <a:gd name="T77" fmla="*/ 0 h 641"/>
                <a:gd name="T78" fmla="*/ 0 w 1001"/>
                <a:gd name="T79" fmla="*/ 6 h 6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01"/>
                <a:gd name="T121" fmla="*/ 0 h 641"/>
                <a:gd name="T122" fmla="*/ 1001 w 1001"/>
                <a:gd name="T123" fmla="*/ 641 h 64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01" h="641">
                  <a:moveTo>
                    <a:pt x="1001" y="6"/>
                  </a:moveTo>
                  <a:lnTo>
                    <a:pt x="998" y="9"/>
                  </a:lnTo>
                  <a:lnTo>
                    <a:pt x="3" y="9"/>
                  </a:lnTo>
                  <a:lnTo>
                    <a:pt x="3" y="0"/>
                  </a:lnTo>
                  <a:lnTo>
                    <a:pt x="998" y="0"/>
                  </a:lnTo>
                  <a:lnTo>
                    <a:pt x="1001" y="6"/>
                  </a:lnTo>
                  <a:close/>
                  <a:moveTo>
                    <a:pt x="998" y="0"/>
                  </a:moveTo>
                  <a:lnTo>
                    <a:pt x="1001" y="0"/>
                  </a:lnTo>
                  <a:lnTo>
                    <a:pt x="1001" y="6"/>
                  </a:lnTo>
                  <a:lnTo>
                    <a:pt x="998" y="0"/>
                  </a:lnTo>
                  <a:close/>
                  <a:moveTo>
                    <a:pt x="998" y="641"/>
                  </a:moveTo>
                  <a:lnTo>
                    <a:pt x="994" y="635"/>
                  </a:lnTo>
                  <a:lnTo>
                    <a:pt x="994" y="6"/>
                  </a:lnTo>
                  <a:lnTo>
                    <a:pt x="1001" y="6"/>
                  </a:lnTo>
                  <a:lnTo>
                    <a:pt x="1001" y="635"/>
                  </a:lnTo>
                  <a:lnTo>
                    <a:pt x="998" y="641"/>
                  </a:lnTo>
                  <a:close/>
                  <a:moveTo>
                    <a:pt x="1001" y="635"/>
                  </a:moveTo>
                  <a:lnTo>
                    <a:pt x="1001" y="641"/>
                  </a:lnTo>
                  <a:lnTo>
                    <a:pt x="998" y="641"/>
                  </a:lnTo>
                  <a:lnTo>
                    <a:pt x="1001" y="635"/>
                  </a:lnTo>
                  <a:close/>
                  <a:moveTo>
                    <a:pt x="0" y="635"/>
                  </a:moveTo>
                  <a:lnTo>
                    <a:pt x="3" y="631"/>
                  </a:lnTo>
                  <a:lnTo>
                    <a:pt x="998" y="631"/>
                  </a:lnTo>
                  <a:lnTo>
                    <a:pt x="998" y="641"/>
                  </a:lnTo>
                  <a:lnTo>
                    <a:pt x="3" y="641"/>
                  </a:lnTo>
                  <a:lnTo>
                    <a:pt x="0" y="635"/>
                  </a:lnTo>
                  <a:close/>
                  <a:moveTo>
                    <a:pt x="3" y="641"/>
                  </a:moveTo>
                  <a:lnTo>
                    <a:pt x="0" y="641"/>
                  </a:lnTo>
                  <a:lnTo>
                    <a:pt x="0" y="635"/>
                  </a:lnTo>
                  <a:lnTo>
                    <a:pt x="3" y="641"/>
                  </a:lnTo>
                  <a:close/>
                  <a:moveTo>
                    <a:pt x="3" y="0"/>
                  </a:moveTo>
                  <a:lnTo>
                    <a:pt x="7" y="6"/>
                  </a:lnTo>
                  <a:lnTo>
                    <a:pt x="7" y="635"/>
                  </a:lnTo>
                  <a:lnTo>
                    <a:pt x="0" y="635"/>
                  </a:lnTo>
                  <a:lnTo>
                    <a:pt x="0" y="6"/>
                  </a:lnTo>
                  <a:lnTo>
                    <a:pt x="3" y="0"/>
                  </a:lnTo>
                  <a:close/>
                  <a:moveTo>
                    <a:pt x="0" y="6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pic>
        <p:nvPicPr>
          <p:cNvPr id="23642" name="Picture 67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760" y="996950"/>
            <a:ext cx="5969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43" name="Picture 67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662" y="3729955"/>
            <a:ext cx="576262" cy="382588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44" name="Picture 672" descr="Tiedosto:Flag of Italy.sv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662" y="3356992"/>
            <a:ext cx="576262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645" name="Group 76"/>
          <p:cNvGrpSpPr>
            <a:grpSpLocks/>
          </p:cNvGrpSpPr>
          <p:nvPr/>
        </p:nvGrpSpPr>
        <p:grpSpPr bwMode="auto">
          <a:xfrm>
            <a:off x="2805662" y="2348880"/>
            <a:ext cx="576262" cy="309563"/>
            <a:chOff x="2300" y="231"/>
            <a:chExt cx="1004" cy="640"/>
          </a:xfrm>
        </p:grpSpPr>
        <p:sp>
          <p:nvSpPr>
            <p:cNvPr id="23647" name="Rectangle 77"/>
            <p:cNvSpPr>
              <a:spLocks noChangeArrowheads="1"/>
            </p:cNvSpPr>
            <p:nvPr/>
          </p:nvSpPr>
          <p:spPr bwMode="auto">
            <a:xfrm>
              <a:off x="2306" y="234"/>
              <a:ext cx="994" cy="6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648" name="Freeform 78"/>
            <p:cNvSpPr>
              <a:spLocks/>
            </p:cNvSpPr>
            <p:nvPr/>
          </p:nvSpPr>
          <p:spPr bwMode="auto">
            <a:xfrm>
              <a:off x="2306" y="234"/>
              <a:ext cx="994" cy="633"/>
            </a:xfrm>
            <a:custGeom>
              <a:avLst/>
              <a:gdLst>
                <a:gd name="T0" fmla="*/ 462 w 994"/>
                <a:gd name="T1" fmla="*/ 378 h 633"/>
                <a:gd name="T2" fmla="*/ 994 w 994"/>
                <a:gd name="T3" fmla="*/ 378 h 633"/>
                <a:gd name="T4" fmla="*/ 994 w 994"/>
                <a:gd name="T5" fmla="*/ 252 h 633"/>
                <a:gd name="T6" fmla="*/ 462 w 994"/>
                <a:gd name="T7" fmla="*/ 252 h 633"/>
                <a:gd name="T8" fmla="*/ 462 w 994"/>
                <a:gd name="T9" fmla="*/ 0 h 633"/>
                <a:gd name="T10" fmla="*/ 307 w 994"/>
                <a:gd name="T11" fmla="*/ 0 h 633"/>
                <a:gd name="T12" fmla="*/ 307 w 994"/>
                <a:gd name="T13" fmla="*/ 254 h 633"/>
                <a:gd name="T14" fmla="*/ 0 w 994"/>
                <a:gd name="T15" fmla="*/ 254 h 633"/>
                <a:gd name="T16" fmla="*/ 0 w 994"/>
                <a:gd name="T17" fmla="*/ 380 h 633"/>
                <a:gd name="T18" fmla="*/ 309 w 994"/>
                <a:gd name="T19" fmla="*/ 378 h 633"/>
                <a:gd name="T20" fmla="*/ 309 w 994"/>
                <a:gd name="T21" fmla="*/ 633 h 633"/>
                <a:gd name="T22" fmla="*/ 462 w 994"/>
                <a:gd name="T23" fmla="*/ 633 h 633"/>
                <a:gd name="T24" fmla="*/ 462 w 994"/>
                <a:gd name="T25" fmla="*/ 378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94"/>
                <a:gd name="T40" fmla="*/ 0 h 633"/>
                <a:gd name="T41" fmla="*/ 994 w 994"/>
                <a:gd name="T42" fmla="*/ 633 h 6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94" h="633">
                  <a:moveTo>
                    <a:pt x="462" y="378"/>
                  </a:moveTo>
                  <a:lnTo>
                    <a:pt x="994" y="378"/>
                  </a:lnTo>
                  <a:lnTo>
                    <a:pt x="994" y="252"/>
                  </a:lnTo>
                  <a:lnTo>
                    <a:pt x="462" y="252"/>
                  </a:lnTo>
                  <a:lnTo>
                    <a:pt x="462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  <a:lnTo>
                    <a:pt x="0" y="380"/>
                  </a:lnTo>
                  <a:lnTo>
                    <a:pt x="309" y="378"/>
                  </a:lnTo>
                  <a:lnTo>
                    <a:pt x="309" y="633"/>
                  </a:lnTo>
                  <a:lnTo>
                    <a:pt x="462" y="633"/>
                  </a:lnTo>
                  <a:lnTo>
                    <a:pt x="462" y="378"/>
                  </a:lnTo>
                  <a:close/>
                </a:path>
              </a:pathLst>
            </a:custGeom>
            <a:solidFill>
              <a:srgbClr val="6F9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649" name="Freeform 79"/>
            <p:cNvSpPr>
              <a:spLocks/>
            </p:cNvSpPr>
            <p:nvPr/>
          </p:nvSpPr>
          <p:spPr bwMode="auto">
            <a:xfrm>
              <a:off x="2306" y="234"/>
              <a:ext cx="994" cy="633"/>
            </a:xfrm>
            <a:custGeom>
              <a:avLst/>
              <a:gdLst>
                <a:gd name="T0" fmla="*/ 462 w 994"/>
                <a:gd name="T1" fmla="*/ 378 h 633"/>
                <a:gd name="T2" fmla="*/ 994 w 994"/>
                <a:gd name="T3" fmla="*/ 378 h 633"/>
                <a:gd name="T4" fmla="*/ 994 w 994"/>
                <a:gd name="T5" fmla="*/ 252 h 633"/>
                <a:gd name="T6" fmla="*/ 462 w 994"/>
                <a:gd name="T7" fmla="*/ 252 h 633"/>
                <a:gd name="T8" fmla="*/ 462 w 994"/>
                <a:gd name="T9" fmla="*/ 0 h 633"/>
                <a:gd name="T10" fmla="*/ 307 w 994"/>
                <a:gd name="T11" fmla="*/ 0 h 633"/>
                <a:gd name="T12" fmla="*/ 307 w 994"/>
                <a:gd name="T13" fmla="*/ 254 h 633"/>
                <a:gd name="T14" fmla="*/ 0 w 994"/>
                <a:gd name="T15" fmla="*/ 254 h 633"/>
                <a:gd name="T16" fmla="*/ 0 w 994"/>
                <a:gd name="T17" fmla="*/ 380 h 633"/>
                <a:gd name="T18" fmla="*/ 309 w 994"/>
                <a:gd name="T19" fmla="*/ 378 h 633"/>
                <a:gd name="T20" fmla="*/ 309 w 994"/>
                <a:gd name="T21" fmla="*/ 633 h 633"/>
                <a:gd name="T22" fmla="*/ 462 w 994"/>
                <a:gd name="T23" fmla="*/ 633 h 633"/>
                <a:gd name="T24" fmla="*/ 462 w 994"/>
                <a:gd name="T25" fmla="*/ 378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94"/>
                <a:gd name="T40" fmla="*/ 0 h 633"/>
                <a:gd name="T41" fmla="*/ 994 w 994"/>
                <a:gd name="T42" fmla="*/ 633 h 6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94" h="633">
                  <a:moveTo>
                    <a:pt x="462" y="378"/>
                  </a:moveTo>
                  <a:lnTo>
                    <a:pt x="994" y="378"/>
                  </a:lnTo>
                  <a:lnTo>
                    <a:pt x="994" y="252"/>
                  </a:lnTo>
                  <a:lnTo>
                    <a:pt x="462" y="252"/>
                  </a:lnTo>
                  <a:lnTo>
                    <a:pt x="462" y="0"/>
                  </a:lnTo>
                  <a:lnTo>
                    <a:pt x="307" y="0"/>
                  </a:lnTo>
                  <a:lnTo>
                    <a:pt x="307" y="254"/>
                  </a:lnTo>
                  <a:lnTo>
                    <a:pt x="0" y="254"/>
                  </a:lnTo>
                  <a:lnTo>
                    <a:pt x="0" y="380"/>
                  </a:lnTo>
                  <a:lnTo>
                    <a:pt x="309" y="378"/>
                  </a:lnTo>
                  <a:lnTo>
                    <a:pt x="309" y="633"/>
                  </a:lnTo>
                  <a:lnTo>
                    <a:pt x="462" y="633"/>
                  </a:lnTo>
                  <a:lnTo>
                    <a:pt x="462" y="378"/>
                  </a:lnTo>
                </a:path>
              </a:pathLst>
            </a:custGeom>
            <a:noFill/>
            <a:ln w="0">
              <a:solidFill>
                <a:srgbClr val="6796C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650" name="Freeform 80"/>
            <p:cNvSpPr>
              <a:spLocks noEditPoints="1"/>
            </p:cNvSpPr>
            <p:nvPr/>
          </p:nvSpPr>
          <p:spPr bwMode="auto">
            <a:xfrm>
              <a:off x="2300" y="231"/>
              <a:ext cx="1004" cy="640"/>
            </a:xfrm>
            <a:custGeom>
              <a:avLst/>
              <a:gdLst>
                <a:gd name="T0" fmla="*/ 1004 w 1004"/>
                <a:gd name="T1" fmla="*/ 3 h 640"/>
                <a:gd name="T2" fmla="*/ 1000 w 1004"/>
                <a:gd name="T3" fmla="*/ 7 h 640"/>
                <a:gd name="T4" fmla="*/ 6 w 1004"/>
                <a:gd name="T5" fmla="*/ 7 h 640"/>
                <a:gd name="T6" fmla="*/ 6 w 1004"/>
                <a:gd name="T7" fmla="*/ 0 h 640"/>
                <a:gd name="T8" fmla="*/ 1000 w 1004"/>
                <a:gd name="T9" fmla="*/ 0 h 640"/>
                <a:gd name="T10" fmla="*/ 1004 w 1004"/>
                <a:gd name="T11" fmla="*/ 3 h 640"/>
                <a:gd name="T12" fmla="*/ 1000 w 1004"/>
                <a:gd name="T13" fmla="*/ 0 h 640"/>
                <a:gd name="T14" fmla="*/ 1004 w 1004"/>
                <a:gd name="T15" fmla="*/ 0 h 640"/>
                <a:gd name="T16" fmla="*/ 1004 w 1004"/>
                <a:gd name="T17" fmla="*/ 3 h 640"/>
                <a:gd name="T18" fmla="*/ 1000 w 1004"/>
                <a:gd name="T19" fmla="*/ 0 h 640"/>
                <a:gd name="T20" fmla="*/ 1000 w 1004"/>
                <a:gd name="T21" fmla="*/ 640 h 640"/>
                <a:gd name="T22" fmla="*/ 994 w 1004"/>
                <a:gd name="T23" fmla="*/ 636 h 640"/>
                <a:gd name="T24" fmla="*/ 994 w 1004"/>
                <a:gd name="T25" fmla="*/ 3 h 640"/>
                <a:gd name="T26" fmla="*/ 1004 w 1004"/>
                <a:gd name="T27" fmla="*/ 3 h 640"/>
                <a:gd name="T28" fmla="*/ 1004 w 1004"/>
                <a:gd name="T29" fmla="*/ 636 h 640"/>
                <a:gd name="T30" fmla="*/ 1000 w 1004"/>
                <a:gd name="T31" fmla="*/ 640 h 640"/>
                <a:gd name="T32" fmla="*/ 1004 w 1004"/>
                <a:gd name="T33" fmla="*/ 636 h 640"/>
                <a:gd name="T34" fmla="*/ 1004 w 1004"/>
                <a:gd name="T35" fmla="*/ 640 h 640"/>
                <a:gd name="T36" fmla="*/ 1000 w 1004"/>
                <a:gd name="T37" fmla="*/ 640 h 640"/>
                <a:gd name="T38" fmla="*/ 1004 w 1004"/>
                <a:gd name="T39" fmla="*/ 636 h 640"/>
                <a:gd name="T40" fmla="*/ 0 w 1004"/>
                <a:gd name="T41" fmla="*/ 636 h 640"/>
                <a:gd name="T42" fmla="*/ 6 w 1004"/>
                <a:gd name="T43" fmla="*/ 631 h 640"/>
                <a:gd name="T44" fmla="*/ 1000 w 1004"/>
                <a:gd name="T45" fmla="*/ 631 h 640"/>
                <a:gd name="T46" fmla="*/ 1000 w 1004"/>
                <a:gd name="T47" fmla="*/ 640 h 640"/>
                <a:gd name="T48" fmla="*/ 6 w 1004"/>
                <a:gd name="T49" fmla="*/ 640 h 640"/>
                <a:gd name="T50" fmla="*/ 0 w 1004"/>
                <a:gd name="T51" fmla="*/ 636 h 640"/>
                <a:gd name="T52" fmla="*/ 6 w 1004"/>
                <a:gd name="T53" fmla="*/ 640 h 640"/>
                <a:gd name="T54" fmla="*/ 0 w 1004"/>
                <a:gd name="T55" fmla="*/ 640 h 640"/>
                <a:gd name="T56" fmla="*/ 0 w 1004"/>
                <a:gd name="T57" fmla="*/ 636 h 640"/>
                <a:gd name="T58" fmla="*/ 6 w 1004"/>
                <a:gd name="T59" fmla="*/ 640 h 640"/>
                <a:gd name="T60" fmla="*/ 6 w 1004"/>
                <a:gd name="T61" fmla="*/ 0 h 640"/>
                <a:gd name="T62" fmla="*/ 9 w 1004"/>
                <a:gd name="T63" fmla="*/ 3 h 640"/>
                <a:gd name="T64" fmla="*/ 9 w 1004"/>
                <a:gd name="T65" fmla="*/ 636 h 640"/>
                <a:gd name="T66" fmla="*/ 0 w 1004"/>
                <a:gd name="T67" fmla="*/ 636 h 640"/>
                <a:gd name="T68" fmla="*/ 0 w 1004"/>
                <a:gd name="T69" fmla="*/ 3 h 640"/>
                <a:gd name="T70" fmla="*/ 6 w 1004"/>
                <a:gd name="T71" fmla="*/ 0 h 640"/>
                <a:gd name="T72" fmla="*/ 0 w 1004"/>
                <a:gd name="T73" fmla="*/ 3 h 640"/>
                <a:gd name="T74" fmla="*/ 0 w 1004"/>
                <a:gd name="T75" fmla="*/ 0 h 640"/>
                <a:gd name="T76" fmla="*/ 6 w 1004"/>
                <a:gd name="T77" fmla="*/ 0 h 640"/>
                <a:gd name="T78" fmla="*/ 0 w 1004"/>
                <a:gd name="T79" fmla="*/ 3 h 6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04"/>
                <a:gd name="T121" fmla="*/ 0 h 640"/>
                <a:gd name="T122" fmla="*/ 1004 w 1004"/>
                <a:gd name="T123" fmla="*/ 640 h 64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04" h="640">
                  <a:moveTo>
                    <a:pt x="1004" y="3"/>
                  </a:moveTo>
                  <a:lnTo>
                    <a:pt x="1000" y="7"/>
                  </a:lnTo>
                  <a:lnTo>
                    <a:pt x="6" y="7"/>
                  </a:lnTo>
                  <a:lnTo>
                    <a:pt x="6" y="0"/>
                  </a:lnTo>
                  <a:lnTo>
                    <a:pt x="1000" y="0"/>
                  </a:lnTo>
                  <a:lnTo>
                    <a:pt x="1004" y="3"/>
                  </a:lnTo>
                  <a:close/>
                  <a:moveTo>
                    <a:pt x="1000" y="0"/>
                  </a:moveTo>
                  <a:lnTo>
                    <a:pt x="1004" y="0"/>
                  </a:lnTo>
                  <a:lnTo>
                    <a:pt x="1004" y="3"/>
                  </a:lnTo>
                  <a:lnTo>
                    <a:pt x="1000" y="0"/>
                  </a:lnTo>
                  <a:close/>
                  <a:moveTo>
                    <a:pt x="1000" y="640"/>
                  </a:moveTo>
                  <a:lnTo>
                    <a:pt x="994" y="636"/>
                  </a:lnTo>
                  <a:lnTo>
                    <a:pt x="994" y="3"/>
                  </a:lnTo>
                  <a:lnTo>
                    <a:pt x="1004" y="3"/>
                  </a:lnTo>
                  <a:lnTo>
                    <a:pt x="1004" y="636"/>
                  </a:lnTo>
                  <a:lnTo>
                    <a:pt x="1000" y="640"/>
                  </a:lnTo>
                  <a:close/>
                  <a:moveTo>
                    <a:pt x="1004" y="636"/>
                  </a:moveTo>
                  <a:lnTo>
                    <a:pt x="1004" y="640"/>
                  </a:lnTo>
                  <a:lnTo>
                    <a:pt x="1000" y="640"/>
                  </a:lnTo>
                  <a:lnTo>
                    <a:pt x="1004" y="636"/>
                  </a:lnTo>
                  <a:close/>
                  <a:moveTo>
                    <a:pt x="0" y="636"/>
                  </a:moveTo>
                  <a:lnTo>
                    <a:pt x="6" y="631"/>
                  </a:lnTo>
                  <a:lnTo>
                    <a:pt x="1000" y="631"/>
                  </a:lnTo>
                  <a:lnTo>
                    <a:pt x="1000" y="640"/>
                  </a:lnTo>
                  <a:lnTo>
                    <a:pt x="6" y="640"/>
                  </a:lnTo>
                  <a:lnTo>
                    <a:pt x="0" y="636"/>
                  </a:lnTo>
                  <a:close/>
                  <a:moveTo>
                    <a:pt x="6" y="640"/>
                  </a:moveTo>
                  <a:lnTo>
                    <a:pt x="0" y="640"/>
                  </a:lnTo>
                  <a:lnTo>
                    <a:pt x="0" y="636"/>
                  </a:lnTo>
                  <a:lnTo>
                    <a:pt x="6" y="640"/>
                  </a:lnTo>
                  <a:close/>
                  <a:moveTo>
                    <a:pt x="6" y="0"/>
                  </a:moveTo>
                  <a:lnTo>
                    <a:pt x="9" y="3"/>
                  </a:lnTo>
                  <a:lnTo>
                    <a:pt x="9" y="636"/>
                  </a:lnTo>
                  <a:lnTo>
                    <a:pt x="0" y="636"/>
                  </a:lnTo>
                  <a:lnTo>
                    <a:pt x="0" y="3"/>
                  </a:lnTo>
                  <a:lnTo>
                    <a:pt x="6" y="0"/>
                  </a:lnTo>
                  <a:close/>
                  <a:moveTo>
                    <a:pt x="0" y="3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pic>
        <p:nvPicPr>
          <p:cNvPr id="23646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549" y="1340768"/>
            <a:ext cx="595111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9147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rgbClr val="009EE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34" y="0"/>
            <a:ext cx="9907587" cy="692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1029" y="980728"/>
            <a:ext cx="30908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3500438"/>
            <a:ext cx="9705975" cy="1008062"/>
          </a:xfrm>
          <a:prstGeom prst="rect">
            <a:avLst/>
          </a:prstGeom>
        </p:spPr>
        <p:txBody>
          <a:bodyPr/>
          <a:lstStyle/>
          <a:p>
            <a:r>
              <a:rPr lang="en-GB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FOR </a:t>
            </a: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</a:p>
        </p:txBody>
      </p:sp>
    </p:spTree>
    <p:extLst>
      <p:ext uri="{BB962C8B-B14F-4D97-AF65-F5344CB8AC3E}">
        <p14:creationId xmlns:p14="http://schemas.microsoft.com/office/powerpoint/2010/main" val="303401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518" y="620688"/>
            <a:ext cx="7870481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Future work / Research needs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599" y="1700808"/>
            <a:ext cx="8281987" cy="4114800"/>
          </a:xfrm>
        </p:spPr>
        <p:txBody>
          <a:bodyPr/>
          <a:lstStyle/>
          <a:p>
            <a:r>
              <a:rPr lang="en-US" sz="2400" dirty="0" smtClean="0"/>
              <a:t>New simulation tools </a:t>
            </a:r>
          </a:p>
          <a:p>
            <a:pPr lvl="1"/>
            <a:r>
              <a:rPr lang="en-US" dirty="0" smtClean="0"/>
              <a:t>Uncertainty of wind power on different time scales </a:t>
            </a:r>
          </a:p>
          <a:p>
            <a:pPr lvl="1"/>
            <a:r>
              <a:rPr lang="en-US" dirty="0" smtClean="0"/>
              <a:t>Transmission planning with low capacity factor resources</a:t>
            </a:r>
          </a:p>
          <a:p>
            <a:pPr lvl="1"/>
            <a:r>
              <a:rPr lang="en-US" dirty="0" smtClean="0"/>
              <a:t>Transmission </a:t>
            </a:r>
            <a:r>
              <a:rPr lang="en-US" dirty="0"/>
              <a:t>grids offshore </a:t>
            </a:r>
            <a:r>
              <a:rPr lang="en-US" dirty="0" smtClean="0"/>
              <a:t>HVDC</a:t>
            </a:r>
          </a:p>
          <a:p>
            <a:r>
              <a:rPr lang="en-US" sz="2400" dirty="0" smtClean="0"/>
              <a:t>Wind turbine capabilities and models for simulations</a:t>
            </a:r>
          </a:p>
          <a:p>
            <a:r>
              <a:rPr lang="en-US" sz="2400" dirty="0" smtClean="0"/>
              <a:t>Flexibility </a:t>
            </a:r>
            <a:r>
              <a:rPr lang="en-US" sz="2400" dirty="0"/>
              <a:t>metrics and tools</a:t>
            </a:r>
          </a:p>
          <a:p>
            <a:r>
              <a:rPr lang="en-US" sz="2400" dirty="0" smtClean="0">
                <a:ea typeface="ＭＳ Ｐゴシック" charset="0"/>
                <a:cs typeface="ＭＳ Ｐゴシック" charset="0"/>
              </a:rPr>
              <a:t>Ways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to set up simulation cases to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extract impacts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400" dirty="0" smtClean="0"/>
              <a:t>Higher penetration studies – also stability issues</a:t>
            </a:r>
          </a:p>
          <a:p>
            <a:r>
              <a:rPr lang="en-US" sz="2400" dirty="0" smtClean="0"/>
              <a:t>Market design issues</a:t>
            </a:r>
          </a:p>
          <a:p>
            <a:pPr lvl="1"/>
            <a:r>
              <a:rPr lang="en-US" dirty="0" smtClean="0"/>
              <a:t>Incentivize needed new generation and flexibility characteristics?</a:t>
            </a:r>
          </a:p>
          <a:p>
            <a:pPr lvl="1"/>
            <a:r>
              <a:rPr lang="en-US" dirty="0"/>
              <a:t>Incentivize flexibility in operational time frame?</a:t>
            </a:r>
          </a:p>
          <a:p>
            <a:pPr lvl="1"/>
            <a:r>
              <a:rPr lang="en-US" dirty="0" smtClean="0"/>
              <a:t>How does wind power impact the market?</a:t>
            </a:r>
            <a:endParaRPr lang="en-US" sz="2400" dirty="0"/>
          </a:p>
        </p:txBody>
      </p:sp>
      <p:pic>
        <p:nvPicPr>
          <p:cNvPr id="5" name="Picture 4" descr="Task25_log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672"/>
            <a:ext cx="2035518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RDDLogo_2 0605 gre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00" y="691728"/>
            <a:ext cx="1152525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83129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69125" y="6524625"/>
            <a:ext cx="708025" cy="144463"/>
          </a:xfrm>
          <a:prstGeom prst="rect">
            <a:avLst/>
          </a:prstGeom>
        </p:spPr>
        <p:txBody>
          <a:bodyPr/>
          <a:lstStyle/>
          <a:p>
            <a:fld id="{E0FB5E3F-8F68-4D02-834D-9150CCF2AC01}" type="slidenum">
              <a:rPr lang="fi-FI" altLang="fi-FI"/>
              <a:pPr/>
              <a:t>2</a:t>
            </a:fld>
            <a:endParaRPr lang="fi-FI" altLang="fi-FI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1589088"/>
            <a:ext cx="7127875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1424607" y="476250"/>
            <a:ext cx="8065467" cy="1143000"/>
          </a:xfrm>
        </p:spPr>
        <p:txBody>
          <a:bodyPr/>
          <a:lstStyle/>
          <a:p>
            <a:r>
              <a:rPr lang="fi-FI" altLang="fi-FI" dirty="0" err="1"/>
              <a:t>Wind</a:t>
            </a:r>
            <a:r>
              <a:rPr lang="fi-FI" altLang="fi-FI" dirty="0"/>
              <a:t> </a:t>
            </a:r>
            <a:r>
              <a:rPr lang="fi-FI" altLang="fi-FI" dirty="0" err="1"/>
              <a:t>power</a:t>
            </a:r>
            <a:r>
              <a:rPr lang="fi-FI" altLang="fi-FI" dirty="0"/>
              <a:t> in the </a:t>
            </a:r>
            <a:r>
              <a:rPr lang="fi-FI" altLang="fi-FI" dirty="0" err="1"/>
              <a:t>power</a:t>
            </a:r>
            <a:r>
              <a:rPr lang="fi-FI" altLang="fi-FI" dirty="0"/>
              <a:t> </a:t>
            </a:r>
            <a:r>
              <a:rPr lang="fi-FI" altLang="fi-FI" dirty="0" err="1"/>
              <a:t>system</a:t>
            </a:r>
            <a:r>
              <a:rPr lang="fi-FI" altLang="fi-FI" dirty="0"/>
              <a:t>:</a:t>
            </a:r>
            <a:br>
              <a:rPr lang="fi-FI" altLang="fi-FI" dirty="0"/>
            </a:br>
            <a:r>
              <a:rPr lang="fi-FI" altLang="fi-FI" dirty="0" err="1"/>
              <a:t>impacts</a:t>
            </a:r>
            <a:r>
              <a:rPr lang="fi-FI" altLang="fi-FI" dirty="0"/>
              <a:t> on </a:t>
            </a:r>
            <a:r>
              <a:rPr lang="fi-FI" altLang="fi-FI" dirty="0" err="1"/>
              <a:t>reliability</a:t>
            </a:r>
            <a:r>
              <a:rPr lang="fi-FI" altLang="fi-FI" dirty="0"/>
              <a:t> and </a:t>
            </a:r>
            <a:r>
              <a:rPr lang="fi-FI" altLang="fi-FI" dirty="0" err="1"/>
              <a:t>efficiency</a:t>
            </a:r>
            <a:endParaRPr lang="en-US" altLang="fi-FI" dirty="0"/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 rot="407115">
            <a:off x="2576513" y="2636838"/>
            <a:ext cx="3529012" cy="792162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 rot="244308">
            <a:off x="2214563" y="3357563"/>
            <a:ext cx="4968875" cy="1077912"/>
          </a:xfrm>
          <a:prstGeom prst="ellips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7689850" y="4221163"/>
            <a:ext cx="649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i-FI" altLang="fi-FI" sz="2000">
                <a:solidFill>
                  <a:srgbClr val="009900"/>
                </a:solidFill>
                <a:latin typeface="Times New Roman" pitchFamily="18" charset="0"/>
              </a:rPr>
              <a:t>Grid</a:t>
            </a:r>
            <a:endParaRPr lang="en-US" altLang="fi-FI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7977188" y="3213100"/>
            <a:ext cx="1212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i-FI" altLang="fi-FI" sz="2000">
                <a:solidFill>
                  <a:schemeClr val="tx2"/>
                </a:solidFill>
                <a:latin typeface="Times New Roman" pitchFamily="18" charset="0"/>
              </a:rPr>
              <a:t>Balancing</a:t>
            </a:r>
            <a:endParaRPr lang="en-US" altLang="fi-FI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9705" name="Oval 9"/>
          <p:cNvSpPr>
            <a:spLocks noChangeArrowheads="1"/>
          </p:cNvSpPr>
          <p:nvPr/>
        </p:nvSpPr>
        <p:spPr bwMode="auto">
          <a:xfrm rot="695108">
            <a:off x="6032500" y="2460625"/>
            <a:ext cx="1368425" cy="792163"/>
          </a:xfrm>
          <a:prstGeom prst="ellipse">
            <a:avLst/>
          </a:prstGeom>
          <a:noFill/>
          <a:ln w="28575">
            <a:solidFill>
              <a:srgbClr val="F616D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7977188" y="2565400"/>
            <a:ext cx="1214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i-FI" altLang="fi-FI" sz="2000">
                <a:solidFill>
                  <a:srgbClr val="F616D6"/>
                </a:solidFill>
                <a:latin typeface="Times New Roman" pitchFamily="18" charset="0"/>
              </a:rPr>
              <a:t>Adequacy</a:t>
            </a:r>
            <a:endParaRPr lang="en-US" altLang="fi-FI">
              <a:solidFill>
                <a:srgbClr val="F616D6"/>
              </a:solidFill>
              <a:latin typeface="Times New Roman" pitchFamily="18" charset="0"/>
            </a:endParaRPr>
          </a:p>
        </p:txBody>
      </p:sp>
      <p:pic>
        <p:nvPicPr>
          <p:cNvPr id="29708" name="Picture 12" descr="Task25_logo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90851"/>
            <a:ext cx="1352600" cy="76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3" descr="RDDLogo_2 0605 gre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408" y="890922"/>
            <a:ext cx="863402" cy="80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8241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1" grpId="0" animBg="1"/>
      <p:bldP spid="29702" grpId="0" autoUpdateAnimBg="0"/>
      <p:bldP spid="29703" grpId="0" autoUpdateAnimBg="0"/>
      <p:bldP spid="29705" grpId="0" animBg="1"/>
      <p:bldP spid="2970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04" y="762000"/>
            <a:ext cx="5760640" cy="1143000"/>
          </a:xfrm>
        </p:spPr>
        <p:txBody>
          <a:bodyPr/>
          <a:lstStyle/>
          <a:p>
            <a:r>
              <a:rPr lang="fi-FI" sz="2800" dirty="0" smtClean="0"/>
              <a:t>Task 25 - </a:t>
            </a:r>
            <a:r>
              <a:rPr lang="fi-FI" sz="2800" dirty="0" err="1" smtClean="0"/>
              <a:t>Reports</a:t>
            </a:r>
            <a:r>
              <a:rPr lang="fi-FI" sz="2800" dirty="0" smtClean="0"/>
              <a:t> </a:t>
            </a:r>
            <a:r>
              <a:rPr lang="fi-FI" sz="2800" dirty="0" err="1" smtClean="0"/>
              <a:t>published</a:t>
            </a:r>
            <a:endParaRPr lang="fi-FI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512" y="1772816"/>
            <a:ext cx="4176464" cy="4114800"/>
          </a:xfrm>
        </p:spPr>
        <p:txBody>
          <a:bodyPr/>
          <a:lstStyle/>
          <a:p>
            <a:r>
              <a:rPr lang="en-GB" sz="2400" dirty="0"/>
              <a:t>Summary </a:t>
            </a:r>
            <a:r>
              <a:rPr lang="en-GB" sz="2400" dirty="0" smtClean="0"/>
              <a:t>report: </a:t>
            </a:r>
          </a:p>
          <a:p>
            <a:pPr lvl="1"/>
            <a:r>
              <a:rPr lang="en-GB" dirty="0" smtClean="0"/>
              <a:t>Recent </a:t>
            </a:r>
            <a:r>
              <a:rPr lang="en-GB" dirty="0"/>
              <a:t>study </a:t>
            </a:r>
            <a:r>
              <a:rPr lang="en-GB" dirty="0" smtClean="0"/>
              <a:t>results and experience</a:t>
            </a:r>
          </a:p>
          <a:p>
            <a:r>
              <a:rPr lang="en-GB" sz="2400" dirty="0" smtClean="0"/>
              <a:t>Recommended Practices: </a:t>
            </a:r>
          </a:p>
          <a:p>
            <a:pPr lvl="1"/>
            <a:r>
              <a:rPr lang="en-GB" dirty="0" smtClean="0"/>
              <a:t>Information </a:t>
            </a:r>
            <a:r>
              <a:rPr lang="en-GB" dirty="0"/>
              <a:t>about </a:t>
            </a:r>
            <a:r>
              <a:rPr lang="en-GB" dirty="0" smtClean="0"/>
              <a:t>methodology</a:t>
            </a:r>
          </a:p>
          <a:p>
            <a:pPr lvl="1"/>
            <a:r>
              <a:rPr lang="en-GB" dirty="0" smtClean="0"/>
              <a:t>To provide research institutes, consultants and system operators with the best available information on how to perform a wind integration study</a:t>
            </a:r>
            <a:endParaRPr lang="en-GB" sz="2400" dirty="0" smtClean="0"/>
          </a:p>
          <a:p>
            <a:r>
              <a:rPr lang="fi-FI" sz="2400" dirty="0" err="1" smtClean="0">
                <a:hlinkClick r:id="rId2"/>
              </a:rPr>
              <a:t>www.ieawind.org</a:t>
            </a:r>
            <a:r>
              <a:rPr lang="fi-FI" sz="2400" dirty="0" smtClean="0"/>
              <a:t>  </a:t>
            </a:r>
            <a:endParaRPr lang="fi-FI" sz="2400" dirty="0"/>
          </a:p>
          <a:p>
            <a:pPr marL="0" indent="0">
              <a:buNone/>
            </a:pPr>
            <a:r>
              <a:rPr lang="en-GB" sz="2400" dirty="0" smtClean="0"/>
              <a:t> </a:t>
            </a:r>
          </a:p>
          <a:p>
            <a:endParaRPr lang="fi-FI" sz="24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850" y="2276872"/>
            <a:ext cx="2779583" cy="41764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6825207" y="1988840"/>
            <a:ext cx="2952329" cy="45365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667" y="867740"/>
            <a:ext cx="2324645" cy="3137324"/>
          </a:xfrm>
          <a:prstGeom prst="rect">
            <a:avLst/>
          </a:prstGeom>
        </p:spPr>
      </p:pic>
      <p:sp>
        <p:nvSpPr>
          <p:cNvPr id="9" name="Slide Number Placeholder 3"/>
          <p:cNvSpPr txBox="1">
            <a:spLocks/>
          </p:cNvSpPr>
          <p:nvPr/>
        </p:nvSpPr>
        <p:spPr>
          <a:xfrm>
            <a:off x="9201472" y="6376243"/>
            <a:ext cx="561019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A26EC8E-83C7-464B-88EF-99C4F8863A47}" type="slidenum">
              <a:rPr lang="en-US" sz="2000" smtClean="0"/>
              <a:pPr>
                <a:defRPr/>
              </a:pPr>
              <a:t>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83289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19050"/>
            <a:ext cx="9163050" cy="590550"/>
          </a:xfrm>
        </p:spPr>
        <p:txBody>
          <a:bodyPr>
            <a:normAutofit/>
          </a:bodyPr>
          <a:lstStyle/>
          <a:p>
            <a:r>
              <a:rPr lang="fi-FI" sz="2800" dirty="0" smtClean="0"/>
              <a:t>Recommendations for integration studies –</a:t>
            </a:r>
            <a:r>
              <a:rPr lang="fi-FI" sz="2800" dirty="0" err="1" smtClean="0"/>
              <a:t>flowchart</a:t>
            </a:r>
            <a:r>
              <a:rPr lang="fi-FI" sz="2800" dirty="0" smtClean="0"/>
              <a:t> </a:t>
            </a:r>
            <a:endParaRPr lang="fi-FI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3B247-56D0-488B-8F6A-665C6CD6EE9C}" type="slidenum">
              <a:rPr lang="en-IE" smtClean="0"/>
              <a:pPr>
                <a:defRPr/>
              </a:pPr>
              <a:t>4</a:t>
            </a:fld>
            <a:endParaRPr lang="en-IE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041232" y="1981200"/>
            <a:ext cx="269966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748560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8D89A4"/>
              </a:buClr>
              <a:buSzPct val="70000"/>
              <a:buFont typeface="Wingdings" pitchFamily="2" charset="2"/>
              <a:buChar char="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89A4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4856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286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4856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4856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4856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4856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>
                <a:latin typeface="+mn-lt"/>
              </a:rPr>
              <a:t>Simplified </a:t>
            </a:r>
            <a:endParaRPr lang="en-US" sz="2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No need to do all steps – for first studies Production cost simulation and Load flow can suffice</a:t>
            </a:r>
            <a:endParaRPr lang="en-US" sz="2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Recommended route</a:t>
            </a:r>
          </a:p>
          <a:p>
            <a:r>
              <a:rPr lang="en-US" sz="2000" dirty="0" smtClean="0">
                <a:latin typeface="+mn-lt"/>
              </a:rPr>
              <a:t>Iterations </a:t>
            </a:r>
          </a:p>
          <a:p>
            <a:endParaRPr lang="en-US" sz="2800" dirty="0">
              <a:latin typeface="+mn-lt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838200"/>
            <a:ext cx="8007350" cy="5715000"/>
          </a:xfrm>
          <a:prstGeom prst="rect">
            <a:avLst/>
          </a:prstGeom>
          <a:noFill/>
        </p:spPr>
      </p:pic>
      <p:pic>
        <p:nvPicPr>
          <p:cNvPr id="10" name="Picture 5" descr="Task25_logo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66" y="5865616"/>
            <a:ext cx="1679525" cy="87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3"/>
          <p:cNvSpPr txBox="1">
            <a:spLocks/>
          </p:cNvSpPr>
          <p:nvPr/>
        </p:nvSpPr>
        <p:spPr>
          <a:xfrm>
            <a:off x="9201472" y="6376243"/>
            <a:ext cx="561019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A26EC8E-83C7-464B-88EF-99C4F8863A47}" type="slidenum">
              <a:rPr lang="en-US" sz="2000" smtClean="0"/>
              <a:pPr>
                <a:defRPr/>
              </a:pPr>
              <a:t>4</a:t>
            </a:fld>
            <a:endParaRPr lang="en-US" sz="2000" dirty="0"/>
          </a:p>
        </p:txBody>
      </p:sp>
      <p:pic>
        <p:nvPicPr>
          <p:cNvPr id="9" name="Picture 5" descr="RDDLogo_2 0605 gre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408" y="679362"/>
            <a:ext cx="935410" cy="87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945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8704" y="762000"/>
            <a:ext cx="6733830" cy="938213"/>
          </a:xfrm>
        </p:spPr>
        <p:txBody>
          <a:bodyPr/>
          <a:lstStyle/>
          <a:p>
            <a:r>
              <a:rPr lang="fi-FI" dirty="0" smtClean="0"/>
              <a:t>Main </a:t>
            </a:r>
            <a:r>
              <a:rPr lang="fi-FI" dirty="0" err="1" smtClean="0"/>
              <a:t>recommendations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825" y="1556792"/>
            <a:ext cx="8390709" cy="4103687"/>
          </a:xfrm>
        </p:spPr>
        <p:txBody>
          <a:bodyPr/>
          <a:lstStyle/>
          <a:p>
            <a:r>
              <a:rPr lang="fi-FI" dirty="0" smtClean="0"/>
              <a:t>Input data: </a:t>
            </a:r>
            <a:r>
              <a:rPr lang="fi-FI" dirty="0" err="1" smtClean="0"/>
              <a:t>Synchronous</a:t>
            </a:r>
            <a:r>
              <a:rPr lang="fi-FI" dirty="0" smtClean="0"/>
              <a:t> </a:t>
            </a:r>
            <a:r>
              <a:rPr lang="fi-FI" dirty="0" err="1" smtClean="0"/>
              <a:t>wind</a:t>
            </a:r>
            <a:r>
              <a:rPr lang="fi-FI" dirty="0" smtClean="0"/>
              <a:t> </a:t>
            </a:r>
            <a:r>
              <a:rPr lang="fi-FI" dirty="0" err="1" smtClean="0"/>
              <a:t>generation</a:t>
            </a:r>
            <a:r>
              <a:rPr lang="fi-FI" dirty="0" smtClean="0"/>
              <a:t> and </a:t>
            </a:r>
            <a:r>
              <a:rPr lang="fi-FI" dirty="0" err="1" smtClean="0"/>
              <a:t>load</a:t>
            </a:r>
            <a:r>
              <a:rPr lang="fi-FI" dirty="0" smtClean="0"/>
              <a:t> </a:t>
            </a:r>
            <a:r>
              <a:rPr lang="fi-FI" dirty="0" err="1" smtClean="0"/>
              <a:t>time</a:t>
            </a:r>
            <a:r>
              <a:rPr lang="fi-FI" dirty="0" smtClean="0"/>
              <a:t> </a:t>
            </a:r>
            <a:r>
              <a:rPr lang="fi-FI" dirty="0" err="1" smtClean="0"/>
              <a:t>series</a:t>
            </a:r>
            <a:r>
              <a:rPr lang="fi-FI" dirty="0" smtClean="0"/>
              <a:t> </a:t>
            </a:r>
          </a:p>
          <a:p>
            <a:pPr lvl="1"/>
            <a:r>
              <a:rPr lang="fi-FI" dirty="0" err="1"/>
              <a:t>representative</a:t>
            </a:r>
            <a:r>
              <a:rPr lang="fi-FI" dirty="0"/>
              <a:t> for </a:t>
            </a:r>
            <a:r>
              <a:rPr lang="fi-FI" dirty="0" err="1"/>
              <a:t>regions</a:t>
            </a:r>
            <a:r>
              <a:rPr lang="fi-FI" dirty="0"/>
              <a:t> (</a:t>
            </a:r>
            <a:r>
              <a:rPr lang="fi-FI" dirty="0" err="1"/>
              <a:t>smoothing</a:t>
            </a:r>
            <a:r>
              <a:rPr lang="fi-FI" dirty="0"/>
              <a:t> </a:t>
            </a:r>
            <a:r>
              <a:rPr lang="fi-FI" dirty="0" err="1"/>
              <a:t>impact</a:t>
            </a:r>
            <a:r>
              <a:rPr lang="fi-FI" dirty="0" smtClean="0"/>
              <a:t>)</a:t>
            </a:r>
          </a:p>
          <a:p>
            <a:pPr lvl="1"/>
            <a:r>
              <a:rPr lang="en-US" dirty="0" smtClean="0"/>
              <a:t>Capturing </a:t>
            </a:r>
            <a:r>
              <a:rPr lang="en-US" dirty="0"/>
              <a:t>wind capacity value 10 </a:t>
            </a:r>
            <a:r>
              <a:rPr lang="en-US" dirty="0" smtClean="0"/>
              <a:t>years, for balancing 1 year ok </a:t>
            </a:r>
          </a:p>
          <a:p>
            <a:pPr lvl="1"/>
            <a:r>
              <a:rPr lang="fi-FI" dirty="0" err="1" smtClean="0"/>
              <a:t>Forecast</a:t>
            </a:r>
            <a:r>
              <a:rPr lang="fi-FI" dirty="0" smtClean="0"/>
              <a:t> data, </a:t>
            </a:r>
            <a:r>
              <a:rPr lang="fi-FI" dirty="0" err="1" smtClean="0"/>
              <a:t>uncertainty</a:t>
            </a:r>
            <a:r>
              <a:rPr lang="fi-FI" dirty="0" smtClean="0"/>
              <a:t> at </a:t>
            </a:r>
            <a:r>
              <a:rPr lang="fi-FI" dirty="0" err="1" smtClean="0"/>
              <a:t>different</a:t>
            </a:r>
            <a:r>
              <a:rPr lang="fi-FI" dirty="0" smtClean="0"/>
              <a:t> </a:t>
            </a:r>
            <a:r>
              <a:rPr lang="fi-FI" dirty="0" err="1" smtClean="0"/>
              <a:t>time</a:t>
            </a:r>
            <a:r>
              <a:rPr lang="fi-FI" dirty="0" smtClean="0"/>
              <a:t> </a:t>
            </a:r>
            <a:r>
              <a:rPr lang="fi-FI" dirty="0" err="1" smtClean="0"/>
              <a:t>scales</a:t>
            </a:r>
            <a:r>
              <a:rPr lang="fi-FI" dirty="0" smtClean="0"/>
              <a:t> </a:t>
            </a:r>
            <a:endParaRPr lang="fi-FI" dirty="0" smtClean="0"/>
          </a:p>
          <a:p>
            <a:r>
              <a:rPr lang="en-US" dirty="0" smtClean="0"/>
              <a:t>Dispatch simulations: </a:t>
            </a:r>
          </a:p>
          <a:p>
            <a:pPr lvl="1"/>
            <a:r>
              <a:rPr lang="en-US" dirty="0" smtClean="0"/>
              <a:t>Model </a:t>
            </a:r>
            <a:r>
              <a:rPr lang="en-US" dirty="0"/>
              <a:t>the impact of uncertainty on commitment </a:t>
            </a:r>
            <a:r>
              <a:rPr lang="en-US" dirty="0" smtClean="0"/>
              <a:t>decisions. </a:t>
            </a:r>
          </a:p>
          <a:p>
            <a:pPr lvl="1"/>
            <a:r>
              <a:rPr lang="en-US" dirty="0" smtClean="0"/>
              <a:t>Model the limitations of flexibility (ramp/start costs, part load efficiency, minimum online load; using interconnections for balancing) </a:t>
            </a:r>
          </a:p>
          <a:p>
            <a:r>
              <a:rPr lang="en-US" dirty="0" smtClean="0"/>
              <a:t>Load flow – more cases to study. Dynamic </a:t>
            </a:r>
            <a:r>
              <a:rPr lang="en-US" dirty="0"/>
              <a:t>stability: for higher penetration </a:t>
            </a:r>
            <a:r>
              <a:rPr lang="en-US" dirty="0" smtClean="0"/>
              <a:t>levels, also wind support to grid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larger penetration levels, changes in the remaining system may be required</a:t>
            </a:r>
          </a:p>
          <a:p>
            <a:endParaRPr lang="en-US" dirty="0" smtClean="0"/>
          </a:p>
          <a:p>
            <a:endParaRPr lang="en-US" sz="2000" dirty="0" smtClean="0"/>
          </a:p>
          <a:p>
            <a:endParaRPr lang="fi-FI" sz="2400" dirty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>
              <a:solidFill>
                <a:srgbClr val="000000"/>
              </a:solidFill>
            </a:endParaRPr>
          </a:p>
        </p:txBody>
      </p:sp>
      <p:pic>
        <p:nvPicPr>
          <p:cNvPr id="5" name="Picture 5" descr="RDDLogo_2 0605 gre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408" y="679362"/>
            <a:ext cx="935410" cy="87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ask25_logo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2656"/>
            <a:ext cx="2035518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35253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519" y="762000"/>
            <a:ext cx="6987015" cy="938213"/>
          </a:xfrm>
        </p:spPr>
        <p:txBody>
          <a:bodyPr>
            <a:normAutofit/>
          </a:bodyPr>
          <a:lstStyle/>
          <a:p>
            <a:r>
              <a:rPr lang="en-US" dirty="0" smtClean="0"/>
              <a:t>Summary of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060848"/>
            <a:ext cx="7924800" cy="4114800"/>
          </a:xfrm>
        </p:spPr>
        <p:txBody>
          <a:bodyPr>
            <a:normAutofit/>
          </a:bodyPr>
          <a:lstStyle/>
          <a:p>
            <a:r>
              <a:rPr lang="fi-FI" dirty="0"/>
              <a:t>Assumptions crucial for </a:t>
            </a:r>
            <a:r>
              <a:rPr lang="fi-FI" dirty="0" err="1"/>
              <a:t>results</a:t>
            </a:r>
            <a:r>
              <a:rPr lang="fi-FI" dirty="0"/>
              <a:t> </a:t>
            </a:r>
            <a:r>
              <a:rPr lang="fi-FI" dirty="0" smtClean="0"/>
              <a:t>– </a:t>
            </a:r>
            <a:r>
              <a:rPr lang="fi-FI" dirty="0" err="1" smtClean="0"/>
              <a:t>neighbouring</a:t>
            </a:r>
            <a:r>
              <a:rPr lang="fi-FI" dirty="0" smtClean="0"/>
              <a:t> </a:t>
            </a:r>
            <a:r>
              <a:rPr lang="fi-FI" dirty="0" err="1" smtClean="0"/>
              <a:t>system</a:t>
            </a:r>
            <a:r>
              <a:rPr lang="fi-FI" dirty="0" smtClean="0"/>
              <a:t>, </a:t>
            </a:r>
            <a:r>
              <a:rPr lang="fi-FI" dirty="0" err="1" smtClean="0"/>
              <a:t>wind/load</a:t>
            </a:r>
            <a:r>
              <a:rPr lang="fi-FI" dirty="0" smtClean="0"/>
              <a:t> input, </a:t>
            </a:r>
            <a:r>
              <a:rPr lang="fi-FI" dirty="0" err="1" smtClean="0"/>
              <a:t>flexibility</a:t>
            </a:r>
            <a:r>
              <a:rPr lang="fi-FI" dirty="0" smtClean="0"/>
              <a:t> </a:t>
            </a:r>
            <a:r>
              <a:rPr lang="fi-FI" dirty="0" err="1" smtClean="0"/>
              <a:t>related</a:t>
            </a:r>
            <a:r>
              <a:rPr lang="fi-FI" dirty="0" smtClean="0"/>
              <a:t> </a:t>
            </a:r>
            <a:r>
              <a:rPr lang="fi-FI" dirty="0" err="1" smtClean="0"/>
              <a:t>inputs</a:t>
            </a:r>
            <a:r>
              <a:rPr lang="fi-FI" dirty="0" smtClean="0"/>
              <a:t>; </a:t>
            </a:r>
            <a:r>
              <a:rPr lang="fi-FI" dirty="0" err="1" smtClean="0"/>
              <a:t>also</a:t>
            </a:r>
            <a:r>
              <a:rPr lang="fi-FI" dirty="0" smtClean="0"/>
              <a:t> main </a:t>
            </a:r>
            <a:r>
              <a:rPr lang="fi-FI" dirty="0" err="1" smtClean="0"/>
              <a:t>set-up</a:t>
            </a:r>
            <a:r>
              <a:rPr lang="fi-FI" dirty="0" smtClean="0"/>
              <a:t>, </a:t>
            </a:r>
            <a:r>
              <a:rPr lang="fi-FI" dirty="0" err="1" smtClean="0"/>
              <a:t>remaining</a:t>
            </a:r>
            <a:r>
              <a:rPr lang="fi-FI" dirty="0" smtClean="0"/>
              <a:t> </a:t>
            </a:r>
            <a:r>
              <a:rPr lang="fi-FI" dirty="0" err="1" smtClean="0"/>
              <a:t>system</a:t>
            </a:r>
            <a:r>
              <a:rPr lang="fi-FI" dirty="0" smtClean="0"/>
              <a:t>, </a:t>
            </a:r>
            <a:r>
              <a:rPr lang="fi-FI" dirty="0" err="1" smtClean="0"/>
              <a:t>questions</a:t>
            </a:r>
            <a:r>
              <a:rPr lang="fi-FI" dirty="0" smtClean="0"/>
              <a:t> </a:t>
            </a:r>
            <a:r>
              <a:rPr lang="fi-FI" dirty="0" err="1" smtClean="0"/>
              <a:t>asked</a:t>
            </a:r>
            <a:r>
              <a:rPr lang="fi-FI" dirty="0" smtClean="0"/>
              <a:t> </a:t>
            </a:r>
          </a:p>
          <a:p>
            <a:r>
              <a:rPr lang="fi-FI" dirty="0" err="1" smtClean="0"/>
              <a:t>Iteration</a:t>
            </a:r>
            <a:r>
              <a:rPr lang="fi-FI" dirty="0" smtClean="0"/>
              <a:t> </a:t>
            </a:r>
            <a:r>
              <a:rPr lang="fi-FI" dirty="0" err="1" smtClean="0"/>
              <a:t>loops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important</a:t>
            </a:r>
            <a:r>
              <a:rPr lang="fi-FI" dirty="0" smtClean="0"/>
              <a:t> - </a:t>
            </a:r>
            <a:r>
              <a:rPr lang="en-US" dirty="0" smtClean="0"/>
              <a:t>alternatives to future </a:t>
            </a:r>
            <a:r>
              <a:rPr lang="en-US" dirty="0"/>
              <a:t>power plant </a:t>
            </a:r>
            <a:r>
              <a:rPr lang="en-US" dirty="0" smtClean="0"/>
              <a:t>mix, transmission build-out, operational </a:t>
            </a:r>
            <a:r>
              <a:rPr lang="en-US" dirty="0"/>
              <a:t>practice</a:t>
            </a:r>
          </a:p>
          <a:p>
            <a:r>
              <a:rPr lang="en-US" dirty="0" smtClean="0"/>
              <a:t>Field </a:t>
            </a:r>
            <a:r>
              <a:rPr lang="en-US" dirty="0"/>
              <a:t>is </a:t>
            </a:r>
            <a:r>
              <a:rPr lang="en-US" dirty="0" smtClean="0"/>
              <a:t>evolving, model development ongoing</a:t>
            </a:r>
          </a:p>
          <a:p>
            <a:pPr lvl="1"/>
            <a:r>
              <a:rPr lang="en-US" dirty="0" smtClean="0"/>
              <a:t>Characterizing </a:t>
            </a:r>
            <a:r>
              <a:rPr lang="en-US" dirty="0"/>
              <a:t>study </a:t>
            </a:r>
            <a:r>
              <a:rPr lang="en-US" dirty="0" smtClean="0"/>
              <a:t>limitations (over/underestimating)</a:t>
            </a:r>
            <a:endParaRPr lang="en-US" dirty="0"/>
          </a:p>
          <a:p>
            <a:r>
              <a:rPr lang="en-US" dirty="0"/>
              <a:t>Results</a:t>
            </a:r>
          </a:p>
          <a:p>
            <a:pPr lvl="1"/>
            <a:r>
              <a:rPr lang="en-US" dirty="0"/>
              <a:t>Relative to penetration level – both by capacity and energy</a:t>
            </a:r>
          </a:p>
          <a:p>
            <a:r>
              <a:rPr lang="fi-FI" dirty="0" err="1" smtClean="0"/>
              <a:t>Most</a:t>
            </a:r>
            <a:r>
              <a:rPr lang="fi-FI" dirty="0" smtClean="0"/>
              <a:t> </a:t>
            </a:r>
            <a:r>
              <a:rPr lang="fi-FI" dirty="0"/>
              <a:t>things apply for solar as well </a:t>
            </a:r>
            <a:r>
              <a:rPr lang="fi-FI" dirty="0">
                <a:sym typeface="Wingdings" pitchFamily="2" charset="2"/>
              </a:rPr>
              <a:t> variable integration</a:t>
            </a:r>
            <a:endParaRPr lang="fi-FI" dirty="0"/>
          </a:p>
          <a:p>
            <a:endParaRPr lang="fi-FI" dirty="0" smtClean="0"/>
          </a:p>
        </p:txBody>
      </p:sp>
      <p:pic>
        <p:nvPicPr>
          <p:cNvPr id="5" name="Picture 4" descr="Task25_log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672"/>
            <a:ext cx="2035518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RDDLogo_2 0605 gre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00" y="763736"/>
            <a:ext cx="1152525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43359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519" y="762000"/>
            <a:ext cx="6987015" cy="938213"/>
          </a:xfrm>
        </p:spPr>
        <p:txBody>
          <a:bodyPr/>
          <a:lstStyle/>
          <a:p>
            <a:r>
              <a:rPr lang="fi-FI" dirty="0" err="1" smtClean="0"/>
              <a:t>Issues</a:t>
            </a:r>
            <a:r>
              <a:rPr lang="fi-FI" dirty="0" smtClean="0"/>
              <a:t> for long </a:t>
            </a:r>
            <a:r>
              <a:rPr lang="fi-FI" dirty="0" err="1" smtClean="0"/>
              <a:t>term</a:t>
            </a:r>
            <a:r>
              <a:rPr lang="fi-FI" dirty="0" smtClean="0"/>
              <a:t> </a:t>
            </a:r>
            <a:r>
              <a:rPr lang="fi-FI" dirty="0" err="1" smtClean="0"/>
              <a:t>planning</a:t>
            </a:r>
            <a:r>
              <a:rPr lang="fi-FI" dirty="0" smtClean="0"/>
              <a:t> </a:t>
            </a:r>
            <a:r>
              <a:rPr lang="fi-FI" dirty="0" err="1" smtClean="0"/>
              <a:t>models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825" y="1845593"/>
            <a:ext cx="8390709" cy="4103687"/>
          </a:xfrm>
        </p:spPr>
        <p:txBody>
          <a:bodyPr/>
          <a:lstStyle/>
          <a:p>
            <a:r>
              <a:rPr lang="fi-FI" sz="2400" dirty="0" err="1" smtClean="0"/>
              <a:t>Generally</a:t>
            </a:r>
            <a:r>
              <a:rPr lang="fi-FI" sz="2400" dirty="0" smtClean="0"/>
              <a:t> </a:t>
            </a:r>
            <a:r>
              <a:rPr lang="fi-FI" sz="2400" dirty="0" err="1" smtClean="0"/>
              <a:t>integration</a:t>
            </a:r>
            <a:r>
              <a:rPr lang="fi-FI" sz="2400" dirty="0" smtClean="0"/>
              <a:t> </a:t>
            </a:r>
            <a:r>
              <a:rPr lang="fi-FI" sz="2400" dirty="0" err="1" smtClean="0"/>
              <a:t>impacts</a:t>
            </a:r>
            <a:r>
              <a:rPr lang="fi-FI" sz="2400" dirty="0" smtClean="0"/>
              <a:t> </a:t>
            </a:r>
            <a:r>
              <a:rPr lang="fi-FI" sz="2400" dirty="0" err="1" smtClean="0"/>
              <a:t>not</a:t>
            </a:r>
            <a:r>
              <a:rPr lang="fi-FI" sz="2400" dirty="0" smtClean="0"/>
              <a:t> </a:t>
            </a:r>
            <a:r>
              <a:rPr lang="fi-FI" sz="2400" dirty="0" err="1" smtClean="0"/>
              <a:t>captured</a:t>
            </a:r>
            <a:r>
              <a:rPr lang="fi-FI" sz="2400" dirty="0" smtClean="0"/>
              <a:t> – </a:t>
            </a:r>
            <a:r>
              <a:rPr lang="fi-FI" sz="2400" dirty="0" err="1" smtClean="0"/>
              <a:t>underestimating</a:t>
            </a:r>
            <a:r>
              <a:rPr lang="fi-FI" sz="2400" dirty="0" smtClean="0"/>
              <a:t> </a:t>
            </a:r>
            <a:r>
              <a:rPr lang="fi-FI" sz="2400" dirty="0" err="1" smtClean="0"/>
              <a:t>impacts</a:t>
            </a:r>
            <a:r>
              <a:rPr lang="fi-FI" sz="2400" dirty="0" smtClean="0"/>
              <a:t> of </a:t>
            </a:r>
            <a:r>
              <a:rPr lang="fi-FI" sz="2400" dirty="0" err="1" smtClean="0"/>
              <a:t>high</a:t>
            </a:r>
            <a:r>
              <a:rPr lang="fi-FI" sz="2400" dirty="0" smtClean="0"/>
              <a:t> </a:t>
            </a:r>
            <a:r>
              <a:rPr lang="fi-FI" sz="2400" dirty="0" err="1" smtClean="0"/>
              <a:t>shares</a:t>
            </a:r>
            <a:r>
              <a:rPr lang="fi-FI" sz="2400" dirty="0" smtClean="0"/>
              <a:t> of </a:t>
            </a:r>
            <a:r>
              <a:rPr lang="fi-FI" sz="2400" dirty="0" err="1" smtClean="0"/>
              <a:t>wind</a:t>
            </a:r>
            <a:r>
              <a:rPr lang="fi-FI" sz="2400" dirty="0" smtClean="0"/>
              <a:t> and PV</a:t>
            </a:r>
          </a:p>
          <a:p>
            <a:pPr lvl="1"/>
            <a:r>
              <a:rPr lang="fi-FI" dirty="0" err="1" smtClean="0"/>
              <a:t>Restrictions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balancing</a:t>
            </a:r>
            <a:r>
              <a:rPr lang="fi-FI" dirty="0" smtClean="0"/>
              <a:t> and </a:t>
            </a:r>
            <a:r>
              <a:rPr lang="fi-FI" dirty="0" err="1" smtClean="0"/>
              <a:t>grid</a:t>
            </a:r>
            <a:r>
              <a:rPr lang="fi-FI" dirty="0" smtClean="0"/>
              <a:t> the main </a:t>
            </a:r>
            <a:r>
              <a:rPr lang="fi-FI" dirty="0" err="1" smtClean="0"/>
              <a:t>concerns</a:t>
            </a:r>
            <a:r>
              <a:rPr lang="fi-FI" dirty="0" smtClean="0"/>
              <a:t>, </a:t>
            </a:r>
            <a:r>
              <a:rPr lang="fi-FI" dirty="0" err="1" smtClean="0"/>
              <a:t>also</a:t>
            </a:r>
            <a:r>
              <a:rPr lang="fi-FI" dirty="0" smtClean="0"/>
              <a:t> </a:t>
            </a:r>
            <a:r>
              <a:rPr lang="fi-FI" dirty="0" err="1" smtClean="0"/>
              <a:t>capacity</a:t>
            </a:r>
            <a:r>
              <a:rPr lang="fi-FI" dirty="0" smtClean="0"/>
              <a:t> </a:t>
            </a:r>
            <a:r>
              <a:rPr lang="fi-FI" dirty="0" err="1" smtClean="0"/>
              <a:t>value</a:t>
            </a:r>
            <a:r>
              <a:rPr lang="fi-FI" dirty="0" smtClean="0"/>
              <a:t> of </a:t>
            </a:r>
            <a:r>
              <a:rPr lang="fi-FI" dirty="0" err="1" smtClean="0"/>
              <a:t>wind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straightforward</a:t>
            </a:r>
            <a:endParaRPr lang="fi-FI" dirty="0" smtClean="0"/>
          </a:p>
          <a:p>
            <a:r>
              <a:rPr lang="fi-FI" sz="2400" dirty="0" err="1" smtClean="0"/>
              <a:t>Capturing</a:t>
            </a:r>
            <a:r>
              <a:rPr lang="fi-FI" sz="2400" dirty="0" smtClean="0"/>
              <a:t> </a:t>
            </a:r>
            <a:r>
              <a:rPr lang="fi-FI" sz="2400" dirty="0" err="1" smtClean="0"/>
              <a:t>grid</a:t>
            </a:r>
            <a:r>
              <a:rPr lang="fi-FI" sz="2400" dirty="0" smtClean="0"/>
              <a:t> </a:t>
            </a:r>
            <a:r>
              <a:rPr lang="fi-FI" sz="2400" dirty="0" err="1" smtClean="0"/>
              <a:t>restrictions</a:t>
            </a:r>
            <a:r>
              <a:rPr lang="fi-FI" sz="2400" dirty="0" smtClean="0"/>
              <a:t>, </a:t>
            </a:r>
            <a:r>
              <a:rPr lang="fi-FI" sz="2400" dirty="0" err="1" smtClean="0"/>
              <a:t>especially</a:t>
            </a:r>
            <a:r>
              <a:rPr lang="fi-FI" sz="2400" dirty="0" smtClean="0"/>
              <a:t> </a:t>
            </a:r>
            <a:r>
              <a:rPr lang="fi-FI" sz="2400" dirty="0" err="1" smtClean="0"/>
              <a:t>stability</a:t>
            </a:r>
            <a:r>
              <a:rPr lang="fi-FI" sz="2400" dirty="0" smtClean="0"/>
              <a:t> </a:t>
            </a:r>
            <a:r>
              <a:rPr lang="fi-FI" sz="2400" dirty="0" err="1" smtClean="0"/>
              <a:t>issues</a:t>
            </a:r>
            <a:r>
              <a:rPr lang="fi-FI" sz="2400" dirty="0" smtClean="0"/>
              <a:t> at </a:t>
            </a:r>
            <a:r>
              <a:rPr lang="fi-FI" sz="2400" dirty="0" err="1" smtClean="0"/>
              <a:t>high</a:t>
            </a:r>
            <a:r>
              <a:rPr lang="fi-FI" sz="2400" dirty="0" smtClean="0"/>
              <a:t> </a:t>
            </a:r>
            <a:r>
              <a:rPr lang="fi-FI" sz="2400" dirty="0" err="1" smtClean="0"/>
              <a:t>penetration</a:t>
            </a:r>
            <a:r>
              <a:rPr lang="fi-FI" sz="2400" dirty="0" smtClean="0"/>
              <a:t> </a:t>
            </a:r>
            <a:r>
              <a:rPr lang="fi-FI" sz="2400" dirty="0" err="1" smtClean="0"/>
              <a:t>levels</a:t>
            </a:r>
            <a:endParaRPr lang="fi-FI" sz="2400" dirty="0" smtClean="0"/>
          </a:p>
          <a:p>
            <a:pPr lvl="1"/>
            <a:r>
              <a:rPr lang="fi-FI" dirty="0" err="1" smtClean="0"/>
              <a:t>Iterations</a:t>
            </a:r>
            <a:r>
              <a:rPr lang="fi-FI" dirty="0" smtClean="0"/>
              <a:t> with </a:t>
            </a:r>
            <a:r>
              <a:rPr lang="fi-FI" dirty="0" err="1" smtClean="0"/>
              <a:t>grid</a:t>
            </a:r>
            <a:r>
              <a:rPr lang="fi-FI" dirty="0" smtClean="0"/>
              <a:t> </a:t>
            </a:r>
            <a:r>
              <a:rPr lang="fi-FI" dirty="0" err="1" smtClean="0"/>
              <a:t>model</a:t>
            </a:r>
            <a:r>
              <a:rPr lang="fi-FI" dirty="0" smtClean="0"/>
              <a:t> – for </a:t>
            </a:r>
            <a:r>
              <a:rPr lang="fi-FI" dirty="0" err="1" smtClean="0"/>
              <a:t>some</a:t>
            </a:r>
            <a:r>
              <a:rPr lang="fi-FI" dirty="0" smtClean="0"/>
              <a:t> </a:t>
            </a:r>
            <a:r>
              <a:rPr lang="fi-FI" dirty="0" err="1" smtClean="0"/>
              <a:t>more</a:t>
            </a:r>
            <a:r>
              <a:rPr lang="fi-FI" dirty="0" smtClean="0"/>
              <a:t> </a:t>
            </a:r>
            <a:r>
              <a:rPr lang="fi-FI" dirty="0" err="1" smtClean="0"/>
              <a:t>crucial</a:t>
            </a:r>
            <a:r>
              <a:rPr lang="fi-FI" dirty="0" smtClean="0"/>
              <a:t> </a:t>
            </a:r>
            <a:r>
              <a:rPr lang="fi-FI" dirty="0" err="1" smtClean="0"/>
              <a:t>hours</a:t>
            </a:r>
            <a:endParaRPr lang="fi-FI" dirty="0" smtClean="0"/>
          </a:p>
          <a:p>
            <a:pPr lvl="1"/>
            <a:r>
              <a:rPr lang="fi-FI" dirty="0" smtClean="0"/>
              <a:t>Grid is a </a:t>
            </a:r>
            <a:r>
              <a:rPr lang="fi-FI" dirty="0" err="1" smtClean="0"/>
              <a:t>constraint</a:t>
            </a:r>
            <a:r>
              <a:rPr lang="fi-FI" dirty="0" smtClean="0"/>
              <a:t> in </a:t>
            </a:r>
            <a:r>
              <a:rPr lang="fi-FI" dirty="0" err="1" smtClean="0"/>
              <a:t>balancing</a:t>
            </a:r>
            <a:r>
              <a:rPr lang="fi-FI" dirty="0" smtClean="0"/>
              <a:t> </a:t>
            </a:r>
            <a:r>
              <a:rPr lang="fi-FI" dirty="0" err="1" smtClean="0"/>
              <a:t>task</a:t>
            </a:r>
            <a:endParaRPr lang="fi-FI" dirty="0" smtClean="0"/>
          </a:p>
          <a:p>
            <a:pPr lvl="1"/>
            <a:r>
              <a:rPr lang="fi-FI" dirty="0" smtClean="0"/>
              <a:t>Grid </a:t>
            </a:r>
            <a:r>
              <a:rPr lang="fi-FI" dirty="0" err="1" smtClean="0"/>
              <a:t>needs</a:t>
            </a:r>
            <a:r>
              <a:rPr lang="fi-FI" dirty="0" smtClean="0"/>
              <a:t> to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prepared</a:t>
            </a:r>
            <a:r>
              <a:rPr lang="fi-FI" dirty="0" smtClean="0"/>
              <a:t> for </a:t>
            </a:r>
            <a:r>
              <a:rPr lang="fi-FI" dirty="0" err="1" smtClean="0"/>
              <a:t>higher</a:t>
            </a:r>
            <a:r>
              <a:rPr lang="fi-FI" dirty="0" smtClean="0"/>
              <a:t> </a:t>
            </a:r>
            <a:r>
              <a:rPr lang="fi-FI" dirty="0" err="1" smtClean="0"/>
              <a:t>penetration</a:t>
            </a:r>
            <a:r>
              <a:rPr lang="fi-FI" dirty="0" smtClean="0"/>
              <a:t> </a:t>
            </a:r>
            <a:r>
              <a:rPr lang="fi-FI" dirty="0" err="1" smtClean="0"/>
              <a:t>levels</a:t>
            </a:r>
            <a:r>
              <a:rPr lang="fi-FI" dirty="0" smtClean="0"/>
              <a:t> (</a:t>
            </a:r>
            <a:r>
              <a:rPr lang="fi-FI" dirty="0" err="1" smtClean="0"/>
              <a:t>usually</a:t>
            </a:r>
            <a:r>
              <a:rPr lang="fi-FI" dirty="0" smtClean="0"/>
              <a:t> </a:t>
            </a:r>
            <a:r>
              <a:rPr lang="fi-FI" dirty="0" err="1" smtClean="0"/>
              <a:t>higher</a:t>
            </a:r>
            <a:r>
              <a:rPr lang="fi-FI" dirty="0" smtClean="0"/>
              <a:t> </a:t>
            </a:r>
            <a:r>
              <a:rPr lang="fi-FI" dirty="0" err="1" smtClean="0"/>
              <a:t>means</a:t>
            </a:r>
            <a:r>
              <a:rPr lang="fi-FI" dirty="0" smtClean="0"/>
              <a:t> &gt; 5-10 % of </a:t>
            </a:r>
            <a:r>
              <a:rPr lang="fi-FI" dirty="0" err="1" smtClean="0"/>
              <a:t>yearly</a:t>
            </a:r>
            <a:r>
              <a:rPr lang="fi-FI" dirty="0" smtClean="0"/>
              <a:t> </a:t>
            </a:r>
            <a:r>
              <a:rPr lang="fi-FI" dirty="0" err="1" smtClean="0"/>
              <a:t>energy</a:t>
            </a:r>
            <a:r>
              <a:rPr lang="fi-FI" dirty="0" smtClean="0"/>
              <a:t> </a:t>
            </a:r>
            <a:r>
              <a:rPr lang="fi-FI" dirty="0" err="1" smtClean="0"/>
              <a:t>depending</a:t>
            </a:r>
            <a:r>
              <a:rPr lang="fi-FI" dirty="0" smtClean="0"/>
              <a:t> on </a:t>
            </a:r>
            <a:r>
              <a:rPr lang="fi-FI" dirty="0" err="1" smtClean="0"/>
              <a:t>existing</a:t>
            </a:r>
            <a:r>
              <a:rPr lang="fi-FI" dirty="0" smtClean="0"/>
              <a:t> </a:t>
            </a:r>
            <a:r>
              <a:rPr lang="fi-FI" dirty="0" err="1" smtClean="0"/>
              <a:t>grid</a:t>
            </a:r>
            <a:r>
              <a:rPr lang="fi-FI" dirty="0" smtClean="0"/>
              <a:t>). </a:t>
            </a:r>
            <a:r>
              <a:rPr lang="fi-FI" dirty="0" err="1" smtClean="0"/>
              <a:t>This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take</a:t>
            </a:r>
            <a:r>
              <a:rPr lang="fi-FI" dirty="0" smtClean="0"/>
              <a:t> 10 </a:t>
            </a:r>
            <a:r>
              <a:rPr lang="fi-FI" dirty="0" err="1" smtClean="0"/>
              <a:t>years</a:t>
            </a:r>
            <a:r>
              <a:rPr lang="fi-FI" dirty="0"/>
              <a:t> </a:t>
            </a:r>
            <a:r>
              <a:rPr lang="fi-FI" dirty="0" err="1" smtClean="0"/>
              <a:t>so</a:t>
            </a:r>
            <a:r>
              <a:rPr lang="fi-FI" dirty="0" smtClean="0"/>
              <a:t> </a:t>
            </a:r>
            <a:r>
              <a:rPr lang="fi-FI" dirty="0" err="1" smtClean="0"/>
              <a:t>grid</a:t>
            </a:r>
            <a:r>
              <a:rPr lang="fi-FI" dirty="0" smtClean="0"/>
              <a:t> </a:t>
            </a:r>
            <a:r>
              <a:rPr lang="fi-FI" dirty="0" err="1" smtClean="0"/>
              <a:t>studies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important</a:t>
            </a:r>
            <a:r>
              <a:rPr lang="fi-FI" dirty="0" smtClean="0"/>
              <a:t> to </a:t>
            </a:r>
            <a:r>
              <a:rPr lang="fi-FI" dirty="0" err="1" smtClean="0"/>
              <a:t>conduct</a:t>
            </a:r>
            <a:r>
              <a:rPr lang="fi-FI" dirty="0" smtClean="0"/>
              <a:t> </a:t>
            </a:r>
            <a:r>
              <a:rPr lang="fi-FI" dirty="0" err="1" smtClean="0"/>
              <a:t>separately</a:t>
            </a:r>
            <a:r>
              <a:rPr lang="fi-FI" dirty="0" smtClean="0"/>
              <a:t> </a:t>
            </a:r>
          </a:p>
          <a:p>
            <a:pPr lvl="1"/>
            <a:r>
              <a:rPr lang="fi-FI" dirty="0" err="1" smtClean="0"/>
              <a:t>Stability</a:t>
            </a:r>
            <a:r>
              <a:rPr lang="fi-FI" dirty="0" smtClean="0"/>
              <a:t> is an </a:t>
            </a:r>
            <a:r>
              <a:rPr lang="fi-FI" dirty="0" err="1" smtClean="0"/>
              <a:t>issue</a:t>
            </a:r>
            <a:r>
              <a:rPr lang="fi-FI" dirty="0" smtClean="0"/>
              <a:t> </a:t>
            </a:r>
            <a:r>
              <a:rPr lang="fi-FI" dirty="0" err="1" smtClean="0"/>
              <a:t>usually</a:t>
            </a:r>
            <a:r>
              <a:rPr lang="fi-FI" dirty="0" smtClean="0"/>
              <a:t> for </a:t>
            </a:r>
            <a:r>
              <a:rPr lang="fi-FI" dirty="0" err="1" smtClean="0"/>
              <a:t>larger</a:t>
            </a:r>
            <a:r>
              <a:rPr lang="fi-FI" dirty="0" smtClean="0"/>
              <a:t> </a:t>
            </a:r>
            <a:r>
              <a:rPr lang="fi-FI" dirty="0" err="1" smtClean="0"/>
              <a:t>shares</a:t>
            </a:r>
            <a:r>
              <a:rPr lang="fi-FI" dirty="0" smtClean="0"/>
              <a:t> of &gt;20 %</a:t>
            </a:r>
          </a:p>
          <a:p>
            <a:endParaRPr lang="fi-FI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>
              <a:solidFill>
                <a:srgbClr val="000000"/>
              </a:solidFill>
            </a:endParaRPr>
          </a:p>
        </p:txBody>
      </p:sp>
      <p:pic>
        <p:nvPicPr>
          <p:cNvPr id="5" name="Picture 4" descr="Task25_log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8680"/>
            <a:ext cx="2035518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RDDLogo_2 0605 gre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00" y="763736"/>
            <a:ext cx="1152525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06461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Capturing</a:t>
            </a:r>
            <a:r>
              <a:rPr lang="fi-FI" dirty="0"/>
              <a:t> </a:t>
            </a:r>
            <a:r>
              <a:rPr lang="fi-FI" dirty="0" err="1"/>
              <a:t>balancing</a:t>
            </a:r>
            <a:r>
              <a:rPr lang="fi-FI" dirty="0"/>
              <a:t> </a:t>
            </a:r>
            <a:r>
              <a:rPr lang="fi-FI" dirty="0" err="1"/>
              <a:t>task</a:t>
            </a:r>
            <a:r>
              <a:rPr lang="fi-FI" dirty="0"/>
              <a:t> </a:t>
            </a:r>
            <a:r>
              <a:rPr lang="fi-FI" dirty="0" err="1" smtClean="0"/>
              <a:t>difficult</a:t>
            </a:r>
            <a:endParaRPr lang="fi-FI" dirty="0" smtClean="0"/>
          </a:p>
          <a:p>
            <a:pPr lvl="1"/>
            <a:r>
              <a:rPr lang="fi-FI" dirty="0" err="1" smtClean="0"/>
              <a:t>Cycling</a:t>
            </a:r>
            <a:r>
              <a:rPr lang="fi-FI" dirty="0" smtClean="0"/>
              <a:t> </a:t>
            </a:r>
            <a:r>
              <a:rPr lang="fi-FI" dirty="0" err="1" smtClean="0"/>
              <a:t>burden</a:t>
            </a:r>
            <a:r>
              <a:rPr lang="fi-FI" dirty="0" smtClean="0"/>
              <a:t>– </a:t>
            </a:r>
            <a:r>
              <a:rPr lang="fi-FI" dirty="0" err="1" smtClean="0"/>
              <a:t>capturing</a:t>
            </a:r>
            <a:r>
              <a:rPr lang="fi-FI" dirty="0" smtClean="0"/>
              <a:t> </a:t>
            </a:r>
            <a:r>
              <a:rPr lang="fi-FI" dirty="0" err="1" smtClean="0"/>
              <a:t>flexibility</a:t>
            </a:r>
            <a:r>
              <a:rPr lang="fi-FI" dirty="0" smtClean="0"/>
              <a:t> </a:t>
            </a:r>
            <a:r>
              <a:rPr lang="fi-FI" dirty="0" err="1" smtClean="0"/>
              <a:t>constraints</a:t>
            </a:r>
            <a:r>
              <a:rPr lang="fi-FI" dirty="0" smtClean="0"/>
              <a:t> </a:t>
            </a:r>
            <a:r>
              <a:rPr lang="fi-FI" dirty="0" err="1" smtClean="0"/>
              <a:t>like</a:t>
            </a:r>
            <a:r>
              <a:rPr lang="fi-FI" dirty="0" smtClean="0"/>
              <a:t> </a:t>
            </a:r>
            <a:r>
              <a:rPr lang="fi-FI" dirty="0" err="1" smtClean="0"/>
              <a:t>start-up</a:t>
            </a:r>
            <a:r>
              <a:rPr lang="fi-FI" dirty="0" smtClean="0"/>
              <a:t> </a:t>
            </a:r>
            <a:r>
              <a:rPr lang="fi-FI" dirty="0" err="1" smtClean="0"/>
              <a:t>costs</a:t>
            </a:r>
            <a:r>
              <a:rPr lang="fi-FI" dirty="0" smtClean="0"/>
              <a:t>, </a:t>
            </a:r>
            <a:r>
              <a:rPr lang="fi-FI" dirty="0" err="1" smtClean="0"/>
              <a:t>minimum</a:t>
            </a:r>
            <a:r>
              <a:rPr lang="fi-FI" dirty="0" smtClean="0"/>
              <a:t> </a:t>
            </a:r>
            <a:r>
              <a:rPr lang="fi-FI" dirty="0" err="1" smtClean="0"/>
              <a:t>load</a:t>
            </a:r>
            <a:r>
              <a:rPr lang="fi-FI" dirty="0" smtClean="0"/>
              <a:t> </a:t>
            </a:r>
            <a:r>
              <a:rPr lang="fi-FI" dirty="0" err="1" smtClean="0"/>
              <a:t>restriction</a:t>
            </a:r>
            <a:r>
              <a:rPr lang="fi-FI" dirty="0" smtClean="0"/>
              <a:t>, </a:t>
            </a:r>
            <a:r>
              <a:rPr lang="fi-FI" dirty="0" err="1" smtClean="0"/>
              <a:t>part</a:t>
            </a:r>
            <a:r>
              <a:rPr lang="fi-FI" dirty="0" smtClean="0"/>
              <a:t> </a:t>
            </a:r>
            <a:r>
              <a:rPr lang="fi-FI" dirty="0" err="1" smtClean="0"/>
              <a:t>load</a:t>
            </a:r>
            <a:r>
              <a:rPr lang="fi-FI" dirty="0" smtClean="0"/>
              <a:t> </a:t>
            </a:r>
            <a:r>
              <a:rPr lang="fi-FI" dirty="0" err="1" smtClean="0"/>
              <a:t>efficiency</a:t>
            </a:r>
            <a:r>
              <a:rPr lang="fi-FI" dirty="0" smtClean="0"/>
              <a:t>, </a:t>
            </a:r>
            <a:r>
              <a:rPr lang="fi-FI" dirty="0" err="1" smtClean="0"/>
              <a:t>ancillary</a:t>
            </a:r>
            <a:r>
              <a:rPr lang="fi-FI" dirty="0" smtClean="0"/>
              <a:t> </a:t>
            </a:r>
            <a:r>
              <a:rPr lang="fi-FI" dirty="0" err="1" smtClean="0"/>
              <a:t>services</a:t>
            </a:r>
            <a:r>
              <a:rPr lang="fi-FI" dirty="0" smtClean="0"/>
              <a:t> </a:t>
            </a:r>
          </a:p>
          <a:p>
            <a:pPr lvl="1"/>
            <a:r>
              <a:rPr lang="fi-FI" dirty="0" err="1" smtClean="0"/>
              <a:t>Variability</a:t>
            </a:r>
            <a:r>
              <a:rPr lang="fi-FI" dirty="0" smtClean="0"/>
              <a:t> </a:t>
            </a:r>
            <a:r>
              <a:rPr lang="fi-FI" dirty="0" err="1" smtClean="0"/>
              <a:t>detail</a:t>
            </a:r>
            <a:r>
              <a:rPr lang="fi-FI" dirty="0" smtClean="0"/>
              <a:t> – </a:t>
            </a:r>
            <a:r>
              <a:rPr lang="fi-FI" dirty="0" err="1" smtClean="0"/>
              <a:t>peaks/high</a:t>
            </a:r>
            <a:r>
              <a:rPr lang="fi-FI" dirty="0" smtClean="0"/>
              <a:t> </a:t>
            </a:r>
            <a:r>
              <a:rPr lang="fi-FI" dirty="0" err="1"/>
              <a:t>generation</a:t>
            </a:r>
            <a:r>
              <a:rPr lang="fi-FI" dirty="0"/>
              <a:t> </a:t>
            </a:r>
            <a:r>
              <a:rPr lang="fi-FI" dirty="0" err="1" smtClean="0"/>
              <a:t>hours</a:t>
            </a:r>
            <a:r>
              <a:rPr lang="fi-FI" dirty="0" smtClean="0"/>
              <a:t>’ </a:t>
            </a:r>
            <a:r>
              <a:rPr lang="fi-FI" dirty="0" err="1" smtClean="0"/>
              <a:t>flexibility</a:t>
            </a:r>
            <a:r>
              <a:rPr lang="fi-FI" dirty="0" smtClean="0"/>
              <a:t> </a:t>
            </a:r>
            <a:r>
              <a:rPr lang="fi-FI" dirty="0" err="1" smtClean="0"/>
              <a:t>problems</a:t>
            </a:r>
            <a:endParaRPr lang="fi-FI" dirty="0" smtClean="0"/>
          </a:p>
          <a:p>
            <a:pPr lvl="1"/>
            <a:r>
              <a:rPr lang="fi-FI" dirty="0" smtClean="0"/>
              <a:t>Storage </a:t>
            </a:r>
            <a:r>
              <a:rPr lang="fi-FI" dirty="0" err="1" smtClean="0"/>
              <a:t>options</a:t>
            </a:r>
            <a:r>
              <a:rPr lang="fi-FI" dirty="0" smtClean="0"/>
              <a:t> </a:t>
            </a:r>
            <a:r>
              <a:rPr lang="fi-FI" dirty="0" err="1" smtClean="0"/>
              <a:t>needs</a:t>
            </a:r>
            <a:r>
              <a:rPr lang="fi-FI" dirty="0" smtClean="0"/>
              <a:t> </a:t>
            </a:r>
            <a:r>
              <a:rPr lang="fi-FI" dirty="0" err="1" smtClean="0"/>
              <a:t>temporal/chronological</a:t>
            </a:r>
            <a:r>
              <a:rPr lang="fi-FI" dirty="0" smtClean="0"/>
              <a:t> </a:t>
            </a:r>
            <a:r>
              <a:rPr lang="fi-FI" dirty="0" err="1" smtClean="0"/>
              <a:t>constraints</a:t>
            </a:r>
            <a:endParaRPr lang="fi-FI" dirty="0" smtClean="0"/>
          </a:p>
          <a:p>
            <a:pPr lvl="1"/>
            <a:r>
              <a:rPr lang="fi-FI" dirty="0" smtClean="0"/>
              <a:t>How </a:t>
            </a:r>
            <a:r>
              <a:rPr lang="fi-FI" dirty="0" err="1" smtClean="0"/>
              <a:t>much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sharing</a:t>
            </a:r>
            <a:r>
              <a:rPr lang="fi-FI" dirty="0" smtClean="0"/>
              <a:t> with </a:t>
            </a:r>
            <a:r>
              <a:rPr lang="fi-FI" dirty="0" err="1" smtClean="0"/>
              <a:t>neighbours</a:t>
            </a:r>
            <a:r>
              <a:rPr lang="fi-FI" dirty="0" smtClean="0"/>
              <a:t> help (</a:t>
            </a:r>
            <a:r>
              <a:rPr lang="fi-FI" dirty="0" err="1" smtClean="0"/>
              <a:t>grid</a:t>
            </a:r>
            <a:r>
              <a:rPr lang="fi-FI" dirty="0" smtClean="0"/>
              <a:t> </a:t>
            </a:r>
            <a:r>
              <a:rPr lang="fi-FI" dirty="0" err="1" smtClean="0"/>
              <a:t>constraints</a:t>
            </a:r>
            <a:r>
              <a:rPr lang="fi-FI" dirty="0" smtClean="0"/>
              <a:t> /</a:t>
            </a:r>
            <a:r>
              <a:rPr lang="fi-FI" dirty="0" err="1" smtClean="0"/>
              <a:t>operational</a:t>
            </a:r>
            <a:r>
              <a:rPr lang="fi-FI" dirty="0" smtClean="0"/>
              <a:t> </a:t>
            </a:r>
            <a:r>
              <a:rPr lang="fi-FI" dirty="0" err="1" smtClean="0"/>
              <a:t>practices</a:t>
            </a:r>
            <a:r>
              <a:rPr lang="fi-FI" dirty="0" smtClean="0"/>
              <a:t>)</a:t>
            </a:r>
          </a:p>
          <a:p>
            <a:r>
              <a:rPr lang="fi-FI" dirty="0" err="1"/>
              <a:t>Mitigation</a:t>
            </a:r>
            <a:r>
              <a:rPr lang="fi-FI" dirty="0"/>
              <a:t> </a:t>
            </a:r>
            <a:r>
              <a:rPr lang="fi-FI" dirty="0" err="1"/>
              <a:t>options</a:t>
            </a:r>
            <a:endParaRPr lang="fi-FI" dirty="0"/>
          </a:p>
          <a:p>
            <a:pPr lvl="1"/>
            <a:r>
              <a:rPr lang="fi-FI" dirty="0" err="1"/>
              <a:t>Iterations</a:t>
            </a:r>
            <a:r>
              <a:rPr lang="fi-FI" dirty="0"/>
              <a:t> with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detailed</a:t>
            </a:r>
            <a:r>
              <a:rPr lang="fi-FI" dirty="0"/>
              <a:t> </a:t>
            </a:r>
            <a:r>
              <a:rPr lang="fi-FI" dirty="0" err="1"/>
              <a:t>models</a:t>
            </a:r>
            <a:r>
              <a:rPr lang="fi-FI" dirty="0"/>
              <a:t> to </a:t>
            </a:r>
            <a:r>
              <a:rPr lang="fi-FI" dirty="0" err="1"/>
              <a:t>sub-regions</a:t>
            </a:r>
            <a:endParaRPr lang="fi-FI" dirty="0"/>
          </a:p>
          <a:p>
            <a:pPr lvl="1"/>
            <a:r>
              <a:rPr lang="fi-FI" dirty="0" err="1"/>
              <a:t>Iteration</a:t>
            </a:r>
            <a:r>
              <a:rPr lang="fi-FI" dirty="0"/>
              <a:t> </a:t>
            </a:r>
            <a:r>
              <a:rPr lang="fi-FI" dirty="0" err="1"/>
              <a:t>simulating</a:t>
            </a:r>
            <a:r>
              <a:rPr lang="fi-FI" dirty="0"/>
              <a:t> a </a:t>
            </a:r>
            <a:r>
              <a:rPr lang="fi-FI" dirty="0" err="1"/>
              <a:t>shorter</a:t>
            </a:r>
            <a:r>
              <a:rPr lang="fi-FI" dirty="0"/>
              <a:t> </a:t>
            </a:r>
            <a:r>
              <a:rPr lang="fi-FI" dirty="0" err="1"/>
              <a:t>time</a:t>
            </a:r>
            <a:r>
              <a:rPr lang="fi-FI" dirty="0"/>
              <a:t> with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detail</a:t>
            </a:r>
            <a:endParaRPr lang="fi-FI" dirty="0"/>
          </a:p>
          <a:p>
            <a:pPr lvl="2"/>
            <a:r>
              <a:rPr lang="fi-FI" sz="2000" dirty="0"/>
              <a:t>How to </a:t>
            </a:r>
            <a:r>
              <a:rPr lang="fi-FI" sz="2000" dirty="0" err="1"/>
              <a:t>choose</a:t>
            </a:r>
            <a:r>
              <a:rPr lang="fi-FI" sz="2000" dirty="0"/>
              <a:t> the </a:t>
            </a:r>
            <a:r>
              <a:rPr lang="fi-FI" sz="2000" dirty="0" err="1"/>
              <a:t>weeks</a:t>
            </a:r>
            <a:r>
              <a:rPr lang="fi-FI" sz="2000" dirty="0"/>
              <a:t> to </a:t>
            </a:r>
            <a:r>
              <a:rPr lang="fi-FI" sz="2000" dirty="0" err="1"/>
              <a:t>simulate</a:t>
            </a:r>
            <a:r>
              <a:rPr lang="fi-FI" sz="2000" dirty="0"/>
              <a:t> to </a:t>
            </a:r>
            <a:r>
              <a:rPr lang="fi-FI" sz="2000" dirty="0" err="1"/>
              <a:t>capture</a:t>
            </a:r>
            <a:r>
              <a:rPr lang="fi-FI" sz="2000" dirty="0"/>
              <a:t> </a:t>
            </a:r>
            <a:r>
              <a:rPr lang="fi-FI" sz="2000" dirty="0" err="1"/>
              <a:t>all</a:t>
            </a:r>
            <a:r>
              <a:rPr lang="fi-FI" sz="2000" dirty="0"/>
              <a:t> </a:t>
            </a:r>
            <a:r>
              <a:rPr lang="fi-FI" sz="2000" dirty="0" err="1"/>
              <a:t>relevant</a:t>
            </a:r>
            <a:r>
              <a:rPr lang="fi-FI" sz="2000" dirty="0"/>
              <a:t> </a:t>
            </a:r>
            <a:r>
              <a:rPr lang="fi-FI" sz="2000" dirty="0" err="1"/>
              <a:t>situations</a:t>
            </a:r>
            <a:r>
              <a:rPr lang="fi-FI" sz="2000" dirty="0"/>
              <a:t> with </a:t>
            </a:r>
            <a:r>
              <a:rPr lang="fi-FI" sz="2000" dirty="0" err="1"/>
              <a:t>geographical</a:t>
            </a:r>
            <a:r>
              <a:rPr lang="fi-FI" sz="2000" dirty="0"/>
              <a:t> </a:t>
            </a:r>
            <a:r>
              <a:rPr lang="fi-FI" sz="2000" dirty="0" err="1"/>
              <a:t>interdependencies</a:t>
            </a:r>
            <a:endParaRPr lang="fi-FI" sz="2000" dirty="0"/>
          </a:p>
          <a:p>
            <a:r>
              <a:rPr lang="fi-FI" dirty="0" err="1" smtClean="0"/>
              <a:t>Capturing</a:t>
            </a:r>
            <a:r>
              <a:rPr lang="fi-FI" dirty="0" smtClean="0"/>
              <a:t> </a:t>
            </a:r>
            <a:r>
              <a:rPr lang="fi-FI" dirty="0" err="1" smtClean="0"/>
              <a:t>capacity</a:t>
            </a:r>
            <a:r>
              <a:rPr lang="fi-FI" dirty="0" smtClean="0"/>
              <a:t> </a:t>
            </a:r>
            <a:r>
              <a:rPr lang="fi-FI" dirty="0" err="1" smtClean="0"/>
              <a:t>value</a:t>
            </a:r>
            <a:r>
              <a:rPr lang="fi-FI" dirty="0" smtClean="0"/>
              <a:t> of </a:t>
            </a:r>
            <a:r>
              <a:rPr lang="fi-FI" dirty="0" err="1" smtClean="0"/>
              <a:t>wind</a:t>
            </a:r>
            <a:r>
              <a:rPr lang="fi-FI" dirty="0" smtClean="0"/>
              <a:t> </a:t>
            </a:r>
            <a:r>
              <a:rPr lang="fi-FI" dirty="0" err="1" smtClean="0"/>
              <a:t>power</a:t>
            </a:r>
            <a:r>
              <a:rPr lang="fi-FI" dirty="0" smtClean="0"/>
              <a:t> (</a:t>
            </a:r>
            <a:r>
              <a:rPr lang="fi-FI" dirty="0" err="1" smtClean="0"/>
              <a:t>capacity</a:t>
            </a:r>
            <a:r>
              <a:rPr lang="fi-FI" dirty="0" smtClean="0"/>
              <a:t> </a:t>
            </a:r>
            <a:r>
              <a:rPr lang="fi-FI" dirty="0" err="1" smtClean="0"/>
              <a:t>value</a:t>
            </a:r>
            <a:r>
              <a:rPr lang="fi-FI" dirty="0" smtClean="0"/>
              <a:t> as </a:t>
            </a:r>
            <a:r>
              <a:rPr lang="fi-FI" dirty="0" err="1" smtClean="0"/>
              <a:t>function</a:t>
            </a:r>
            <a:r>
              <a:rPr lang="fi-FI" dirty="0" smtClean="0"/>
              <a:t> of </a:t>
            </a:r>
            <a:r>
              <a:rPr lang="fi-FI" dirty="0" err="1" smtClean="0"/>
              <a:t>wind</a:t>
            </a:r>
            <a:r>
              <a:rPr lang="fi-FI" dirty="0" smtClean="0"/>
              <a:t> </a:t>
            </a:r>
            <a:r>
              <a:rPr lang="fi-FI" dirty="0" err="1" smtClean="0"/>
              <a:t>share</a:t>
            </a:r>
            <a:r>
              <a:rPr lang="fi-FI" dirty="0" smtClean="0"/>
              <a:t>), </a:t>
            </a:r>
            <a:r>
              <a:rPr lang="fi-FI" dirty="0" err="1" smtClean="0"/>
              <a:t>assumptions</a:t>
            </a:r>
            <a:r>
              <a:rPr lang="fi-FI" dirty="0" smtClean="0"/>
              <a:t> on </a:t>
            </a:r>
            <a:r>
              <a:rPr lang="fi-FI" dirty="0" err="1" smtClean="0"/>
              <a:t>neighbouring</a:t>
            </a:r>
            <a:r>
              <a:rPr lang="fi-FI" dirty="0" smtClean="0"/>
              <a:t> </a:t>
            </a:r>
            <a:r>
              <a:rPr lang="fi-FI" dirty="0" err="1" smtClean="0"/>
              <a:t>areas</a:t>
            </a:r>
            <a:endParaRPr lang="fi-FI" dirty="0"/>
          </a:p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>
              <a:solidFill>
                <a:srgbClr val="000000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35519" y="762000"/>
            <a:ext cx="6987015" cy="938213"/>
          </a:xfrm>
        </p:spPr>
        <p:txBody>
          <a:bodyPr/>
          <a:lstStyle/>
          <a:p>
            <a:r>
              <a:rPr lang="fi-FI" dirty="0" err="1" smtClean="0"/>
              <a:t>Issues</a:t>
            </a:r>
            <a:r>
              <a:rPr lang="fi-FI" dirty="0" smtClean="0"/>
              <a:t> for long </a:t>
            </a:r>
            <a:r>
              <a:rPr lang="fi-FI" dirty="0" err="1" smtClean="0"/>
              <a:t>term</a:t>
            </a:r>
            <a:r>
              <a:rPr lang="fi-FI" dirty="0" smtClean="0"/>
              <a:t> </a:t>
            </a:r>
            <a:r>
              <a:rPr lang="fi-FI" dirty="0" err="1" smtClean="0"/>
              <a:t>planning</a:t>
            </a:r>
            <a:r>
              <a:rPr lang="fi-FI" dirty="0" smtClean="0"/>
              <a:t> </a:t>
            </a:r>
            <a:r>
              <a:rPr lang="fi-FI" dirty="0" err="1" smtClean="0"/>
              <a:t>models</a:t>
            </a:r>
            <a:endParaRPr lang="fi-FI" dirty="0"/>
          </a:p>
        </p:txBody>
      </p:sp>
      <p:pic>
        <p:nvPicPr>
          <p:cNvPr id="12" name="Picture 11" descr="Task25_log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8680"/>
            <a:ext cx="2035518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RDDLogo_2 0605 gre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00" y="763736"/>
            <a:ext cx="1152525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83623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Integrating</a:t>
            </a:r>
            <a:r>
              <a:rPr lang="fi-FI" dirty="0" smtClean="0"/>
              <a:t> </a:t>
            </a:r>
            <a:r>
              <a:rPr lang="fi-FI" dirty="0" err="1" smtClean="0"/>
              <a:t>larger</a:t>
            </a:r>
            <a:r>
              <a:rPr lang="fi-FI" dirty="0" smtClean="0"/>
              <a:t> </a:t>
            </a:r>
            <a:r>
              <a:rPr lang="fi-FI" dirty="0" err="1" smtClean="0"/>
              <a:t>shares</a:t>
            </a:r>
            <a:r>
              <a:rPr lang="fi-FI" dirty="0" smtClean="0"/>
              <a:t> of </a:t>
            </a:r>
            <a:r>
              <a:rPr lang="fi-FI" dirty="0" err="1" smtClean="0"/>
              <a:t>variable</a:t>
            </a:r>
            <a:r>
              <a:rPr lang="fi-FI" dirty="0" smtClean="0"/>
              <a:t> </a:t>
            </a:r>
            <a:r>
              <a:rPr lang="fi-FI" dirty="0" err="1" smtClean="0"/>
              <a:t>generation</a:t>
            </a:r>
            <a:r>
              <a:rPr lang="fi-FI" dirty="0" smtClean="0"/>
              <a:t> - </a:t>
            </a:r>
            <a:r>
              <a:rPr lang="fi-FI" dirty="0" err="1" smtClean="0"/>
              <a:t>capturing</a:t>
            </a:r>
            <a:r>
              <a:rPr lang="fi-FI" dirty="0" smtClean="0"/>
              <a:t> </a:t>
            </a:r>
            <a:r>
              <a:rPr lang="fi-FI" dirty="0" err="1"/>
              <a:t>balancing</a:t>
            </a:r>
            <a:r>
              <a:rPr lang="fi-FI" dirty="0"/>
              <a:t> </a:t>
            </a:r>
            <a:r>
              <a:rPr lang="fi-FI" dirty="0" err="1"/>
              <a:t>task</a:t>
            </a:r>
            <a:r>
              <a:rPr lang="fi-FI" dirty="0"/>
              <a:t> </a:t>
            </a:r>
            <a:r>
              <a:rPr lang="fi-FI" dirty="0" smtClean="0"/>
              <a:t>is </a:t>
            </a:r>
            <a:r>
              <a:rPr lang="fi-FI" dirty="0" err="1" smtClean="0"/>
              <a:t>difficult</a:t>
            </a:r>
            <a:endParaRPr lang="fi-FI" dirty="0" smtClean="0"/>
          </a:p>
          <a:p>
            <a:r>
              <a:rPr lang="fi-FI" dirty="0" err="1" smtClean="0"/>
              <a:t>Balancing</a:t>
            </a:r>
            <a:r>
              <a:rPr lang="fi-FI" dirty="0" smtClean="0"/>
              <a:t> </a:t>
            </a:r>
            <a:r>
              <a:rPr lang="fi-FI" dirty="0" err="1" smtClean="0"/>
              <a:t>costs</a:t>
            </a:r>
            <a:r>
              <a:rPr lang="fi-FI" dirty="0" smtClean="0"/>
              <a:t> </a:t>
            </a:r>
            <a:r>
              <a:rPr lang="fi-FI" dirty="0" err="1" smtClean="0"/>
              <a:t>will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dependent</a:t>
            </a:r>
            <a:r>
              <a:rPr lang="fi-FI" dirty="0" smtClean="0"/>
              <a:t> on the </a:t>
            </a:r>
            <a:r>
              <a:rPr lang="fi-FI" dirty="0" err="1" smtClean="0"/>
              <a:t>generation</a:t>
            </a:r>
            <a:r>
              <a:rPr lang="fi-FI" dirty="0" smtClean="0"/>
              <a:t> </a:t>
            </a:r>
            <a:r>
              <a:rPr lang="fi-FI" dirty="0" err="1" smtClean="0"/>
              <a:t>fleet</a:t>
            </a:r>
            <a:r>
              <a:rPr lang="fi-FI" dirty="0" smtClean="0"/>
              <a:t> and </a:t>
            </a:r>
            <a:r>
              <a:rPr lang="fi-FI" dirty="0" err="1" smtClean="0"/>
              <a:t>operational</a:t>
            </a:r>
            <a:r>
              <a:rPr lang="fi-FI" dirty="0" smtClean="0"/>
              <a:t> </a:t>
            </a:r>
            <a:r>
              <a:rPr lang="fi-FI" dirty="0" err="1" smtClean="0"/>
              <a:t>practices</a:t>
            </a:r>
            <a:r>
              <a:rPr lang="fi-FI" dirty="0" smtClean="0"/>
              <a:t> - </a:t>
            </a:r>
            <a:r>
              <a:rPr lang="fi-FI" dirty="0" err="1" smtClean="0"/>
              <a:t>Flexibility</a:t>
            </a:r>
            <a:r>
              <a:rPr lang="fi-FI" dirty="0" smtClean="0"/>
              <a:t> </a:t>
            </a:r>
            <a:r>
              <a:rPr lang="fi-FI" dirty="0" err="1" smtClean="0"/>
              <a:t>needs</a:t>
            </a:r>
            <a:r>
              <a:rPr lang="fi-FI" dirty="0" smtClean="0"/>
              <a:t> </a:t>
            </a:r>
            <a:r>
              <a:rPr lang="fi-FI" dirty="0" err="1" smtClean="0"/>
              <a:t>may</a:t>
            </a:r>
            <a:r>
              <a:rPr lang="fi-FI" dirty="0" smtClean="0"/>
              <a:t> </a:t>
            </a:r>
            <a:r>
              <a:rPr lang="fi-FI" dirty="0" err="1" smtClean="0"/>
              <a:t>impact</a:t>
            </a:r>
            <a:r>
              <a:rPr lang="fi-FI" dirty="0" smtClean="0"/>
              <a:t> the </a:t>
            </a:r>
            <a:r>
              <a:rPr lang="fi-FI" dirty="0" err="1" smtClean="0"/>
              <a:t>investment</a:t>
            </a:r>
            <a:r>
              <a:rPr lang="fi-FI" dirty="0" smtClean="0"/>
              <a:t> </a:t>
            </a:r>
            <a:r>
              <a:rPr lang="fi-FI" dirty="0" err="1" smtClean="0"/>
              <a:t>decisions</a:t>
            </a:r>
            <a:endParaRPr lang="fi-FI" dirty="0" smtClean="0"/>
          </a:p>
          <a:p>
            <a:r>
              <a:rPr lang="fi-FI" dirty="0" smtClean="0"/>
              <a:t>Grid </a:t>
            </a:r>
            <a:r>
              <a:rPr lang="fi-FI" dirty="0" err="1" smtClean="0"/>
              <a:t>infra</a:t>
            </a:r>
            <a:r>
              <a:rPr lang="fi-FI" dirty="0" smtClean="0"/>
              <a:t> and </a:t>
            </a:r>
            <a:r>
              <a:rPr lang="fi-FI" dirty="0" err="1" smtClean="0"/>
              <a:t>stability</a:t>
            </a:r>
            <a:r>
              <a:rPr lang="fi-FI" dirty="0" smtClean="0"/>
              <a:t> </a:t>
            </a:r>
            <a:r>
              <a:rPr lang="fi-FI" dirty="0" err="1" smtClean="0"/>
              <a:t>issues</a:t>
            </a:r>
            <a:r>
              <a:rPr lang="fi-FI" dirty="0" smtClean="0"/>
              <a:t> </a:t>
            </a:r>
            <a:r>
              <a:rPr lang="fi-FI" dirty="0" err="1" smtClean="0"/>
              <a:t>impact</a:t>
            </a:r>
            <a:r>
              <a:rPr lang="fi-FI" dirty="0" smtClean="0"/>
              <a:t> the </a:t>
            </a:r>
            <a:r>
              <a:rPr lang="fi-FI" dirty="0" err="1" smtClean="0"/>
              <a:t>costs</a:t>
            </a:r>
            <a:r>
              <a:rPr lang="fi-FI" dirty="0" smtClean="0"/>
              <a:t> – </a:t>
            </a:r>
            <a:r>
              <a:rPr lang="fi-FI" dirty="0" err="1" smtClean="0"/>
              <a:t>may</a:t>
            </a:r>
            <a:r>
              <a:rPr lang="fi-FI" dirty="0" smtClean="0"/>
              <a:t> </a:t>
            </a:r>
            <a:r>
              <a:rPr lang="fi-FI" dirty="0" err="1" smtClean="0"/>
              <a:t>impact</a:t>
            </a:r>
            <a:r>
              <a:rPr lang="fi-FI" dirty="0" smtClean="0"/>
              <a:t> the </a:t>
            </a:r>
            <a:r>
              <a:rPr lang="fi-FI" dirty="0" err="1" smtClean="0"/>
              <a:t>balancing</a:t>
            </a:r>
            <a:r>
              <a:rPr lang="fi-FI" dirty="0" smtClean="0"/>
              <a:t> </a:t>
            </a:r>
            <a:r>
              <a:rPr lang="fi-FI" dirty="0" err="1" smtClean="0"/>
              <a:t>taska</a:t>
            </a:r>
            <a:r>
              <a:rPr lang="fi-FI" dirty="0" smtClean="0"/>
              <a:t> </a:t>
            </a:r>
            <a:r>
              <a:rPr lang="fi-FI" dirty="0" smtClean="0"/>
              <a:t>an</a:t>
            </a:r>
            <a:r>
              <a:rPr lang="fi-FI" dirty="0" smtClean="0"/>
              <a:t>d the </a:t>
            </a:r>
            <a:r>
              <a:rPr lang="fi-FI" dirty="0" err="1" smtClean="0"/>
              <a:t>investment</a:t>
            </a:r>
            <a:r>
              <a:rPr lang="fi-FI" dirty="0" smtClean="0"/>
              <a:t> </a:t>
            </a:r>
            <a:r>
              <a:rPr lang="fi-FI" dirty="0" err="1" smtClean="0"/>
              <a:t>decisions</a:t>
            </a:r>
            <a:r>
              <a:rPr lang="fi-FI" dirty="0" smtClean="0"/>
              <a:t> </a:t>
            </a:r>
          </a:p>
          <a:p>
            <a:r>
              <a:rPr lang="fi-FI" dirty="0" err="1" smtClean="0"/>
              <a:t>Any</a:t>
            </a:r>
            <a:r>
              <a:rPr lang="fi-FI" dirty="0" smtClean="0"/>
              <a:t> </a:t>
            </a:r>
            <a:r>
              <a:rPr lang="fi-FI" dirty="0" err="1" smtClean="0"/>
              <a:t>power</a:t>
            </a:r>
            <a:r>
              <a:rPr lang="fi-FI" dirty="0" smtClean="0"/>
              <a:t> </a:t>
            </a:r>
            <a:r>
              <a:rPr lang="fi-FI" dirty="0" err="1" smtClean="0"/>
              <a:t>system</a:t>
            </a:r>
            <a:r>
              <a:rPr lang="fi-FI" dirty="0" smtClean="0"/>
              <a:t> </a:t>
            </a:r>
            <a:r>
              <a:rPr lang="fi-FI" dirty="0" err="1" smtClean="0"/>
              <a:t>planning</a:t>
            </a:r>
            <a:r>
              <a:rPr lang="fi-FI" dirty="0" smtClean="0"/>
              <a:t> for </a:t>
            </a:r>
            <a:r>
              <a:rPr lang="fi-FI" dirty="0" err="1" smtClean="0"/>
              <a:t>larger</a:t>
            </a:r>
            <a:r>
              <a:rPr lang="fi-FI" dirty="0" smtClean="0"/>
              <a:t> </a:t>
            </a:r>
            <a:r>
              <a:rPr lang="fi-FI" dirty="0" err="1" smtClean="0"/>
              <a:t>shares</a:t>
            </a:r>
            <a:r>
              <a:rPr lang="fi-FI" dirty="0" smtClean="0"/>
              <a:t> </a:t>
            </a:r>
            <a:r>
              <a:rPr lang="fi-FI" dirty="0" err="1" smtClean="0"/>
              <a:t>would</a:t>
            </a:r>
            <a:r>
              <a:rPr lang="fi-FI" dirty="0" smtClean="0"/>
              <a:t> </a:t>
            </a:r>
            <a:r>
              <a:rPr lang="fi-FI" dirty="0" err="1" smtClean="0"/>
              <a:t>need</a:t>
            </a:r>
            <a:r>
              <a:rPr lang="fi-FI" dirty="0" smtClean="0"/>
              <a:t> to </a:t>
            </a:r>
            <a:r>
              <a:rPr lang="fi-FI" dirty="0" err="1" smtClean="0"/>
              <a:t>study</a:t>
            </a:r>
            <a:r>
              <a:rPr lang="fi-FI" dirty="0" smtClean="0"/>
              <a:t> </a:t>
            </a:r>
            <a:r>
              <a:rPr lang="fi-FI" dirty="0" err="1" smtClean="0"/>
              <a:t>operation</a:t>
            </a:r>
            <a:r>
              <a:rPr lang="fi-FI" dirty="0" smtClean="0"/>
              <a:t> in </a:t>
            </a:r>
            <a:r>
              <a:rPr lang="fi-FI" dirty="0" err="1" smtClean="0"/>
              <a:t>detail</a:t>
            </a:r>
            <a:r>
              <a:rPr lang="fi-FI" dirty="0" smtClean="0"/>
              <a:t> with TSO </a:t>
            </a:r>
            <a:r>
              <a:rPr lang="fi-FI" dirty="0" err="1" smtClean="0"/>
              <a:t>involvement</a:t>
            </a:r>
            <a:r>
              <a:rPr lang="fi-FI" dirty="0" smtClean="0"/>
              <a:t> and </a:t>
            </a:r>
            <a:r>
              <a:rPr lang="fi-FI" dirty="0" err="1" smtClean="0"/>
              <a:t>collaboration</a:t>
            </a:r>
            <a:r>
              <a:rPr lang="fi-FI" dirty="0" smtClean="0"/>
              <a:t> with </a:t>
            </a:r>
            <a:r>
              <a:rPr lang="fi-FI" dirty="0" err="1" smtClean="0"/>
              <a:t>larger</a:t>
            </a:r>
            <a:r>
              <a:rPr lang="fi-FI" dirty="0" smtClean="0"/>
              <a:t> </a:t>
            </a:r>
            <a:r>
              <a:rPr lang="fi-FI" dirty="0" err="1" smtClean="0"/>
              <a:t>areas</a:t>
            </a:r>
            <a:endParaRPr lang="fi-FI" dirty="0" smtClean="0"/>
          </a:p>
          <a:p>
            <a:pPr lvl="1"/>
            <a:r>
              <a:rPr lang="fi-FI" dirty="0" err="1" smtClean="0"/>
              <a:t>but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start</a:t>
            </a:r>
            <a:r>
              <a:rPr lang="fi-FI" dirty="0" smtClean="0"/>
              <a:t> </a:t>
            </a:r>
            <a:r>
              <a:rPr lang="fi-FI" dirty="0" err="1" smtClean="0"/>
              <a:t>building</a:t>
            </a:r>
            <a:r>
              <a:rPr lang="fi-FI" dirty="0" smtClean="0"/>
              <a:t> the </a:t>
            </a:r>
            <a:r>
              <a:rPr lang="fi-FI" dirty="0" err="1" smtClean="0"/>
              <a:t>first</a:t>
            </a:r>
            <a:r>
              <a:rPr lang="fi-FI" dirty="0" smtClean="0"/>
              <a:t> 5-10%. </a:t>
            </a:r>
            <a:r>
              <a:rPr lang="fi-FI" dirty="0" err="1" smtClean="0"/>
              <a:t>Simpler</a:t>
            </a:r>
            <a:r>
              <a:rPr lang="fi-FI" dirty="0" smtClean="0"/>
              <a:t> </a:t>
            </a:r>
            <a:r>
              <a:rPr lang="fi-FI" dirty="0" err="1" smtClean="0"/>
              <a:t>models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used</a:t>
            </a:r>
            <a:r>
              <a:rPr lang="fi-FI" dirty="0" smtClean="0"/>
              <a:t> for </a:t>
            </a:r>
            <a:r>
              <a:rPr lang="fi-FI" dirty="0" err="1" smtClean="0"/>
              <a:t>smaller</a:t>
            </a:r>
            <a:r>
              <a:rPr lang="fi-FI" dirty="0" smtClean="0"/>
              <a:t> </a:t>
            </a:r>
            <a:r>
              <a:rPr lang="fi-FI" dirty="0" err="1" smtClean="0"/>
              <a:t>shares</a:t>
            </a:r>
            <a:r>
              <a:rPr lang="fi-FI" dirty="0" smtClean="0"/>
              <a:t> of VRE</a:t>
            </a:r>
            <a:endParaRPr lang="fi-FI" dirty="0"/>
          </a:p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>
              <a:solidFill>
                <a:srgbClr val="000000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35519" y="762000"/>
            <a:ext cx="6987015" cy="938213"/>
          </a:xfrm>
        </p:spPr>
        <p:txBody>
          <a:bodyPr/>
          <a:lstStyle/>
          <a:p>
            <a:r>
              <a:rPr lang="fi-FI" dirty="0" err="1" smtClean="0"/>
              <a:t>Summary</a:t>
            </a:r>
            <a:endParaRPr lang="fi-FI" dirty="0"/>
          </a:p>
        </p:txBody>
      </p:sp>
      <p:pic>
        <p:nvPicPr>
          <p:cNvPr id="12" name="Picture 11" descr="Task25_log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8680"/>
            <a:ext cx="2035518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RDDLogo_2 0605 gre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00" y="763736"/>
            <a:ext cx="1152525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975918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English UK"/>
</p:tagLst>
</file>

<file path=ppt/theme/theme1.xml><?xml version="1.0" encoding="utf-8"?>
<a:theme xmlns:a="http://schemas.openxmlformats.org/drawingml/2006/main" name="Kalvopohja (English)">
  <a:themeElements>
    <a:clrScheme name="VTT">
      <a:dk1>
        <a:srgbClr val="000000"/>
      </a:dk1>
      <a:lt1>
        <a:srgbClr val="FFFFFF"/>
      </a:lt1>
      <a:dk2>
        <a:srgbClr val="0B1662"/>
      </a:dk2>
      <a:lt2>
        <a:srgbClr val="8DDDFF"/>
      </a:lt2>
      <a:accent1>
        <a:srgbClr val="00B0F0"/>
      </a:accent1>
      <a:accent2>
        <a:srgbClr val="0066FF"/>
      </a:accent2>
      <a:accent3>
        <a:srgbClr val="CCFF99"/>
      </a:accent3>
      <a:accent4>
        <a:srgbClr val="92D050"/>
      </a:accent4>
      <a:accent5>
        <a:srgbClr val="59BB64"/>
      </a:accent5>
      <a:accent6>
        <a:srgbClr val="00B050"/>
      </a:accent6>
      <a:hlink>
        <a:srgbClr val="0B1662"/>
      </a:hlink>
      <a:folHlink>
        <a:srgbClr val="0070C0"/>
      </a:folHlink>
    </a:clrScheme>
    <a:fontScheme name="VTT_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TT_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T_slid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8">
        <a:dk1>
          <a:srgbClr val="000000"/>
        </a:dk1>
        <a:lt1>
          <a:srgbClr val="FFFFFF"/>
        </a:lt1>
        <a:dk2>
          <a:srgbClr val="0F1E83"/>
        </a:dk2>
        <a:lt2>
          <a:srgbClr val="808080"/>
        </a:lt2>
        <a:accent1>
          <a:srgbClr val="CCECFF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5C5CE7"/>
        </a:accent6>
        <a:hlink>
          <a:srgbClr val="000099"/>
        </a:hlink>
        <a:folHlink>
          <a:srgbClr val="00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9">
        <a:dk1>
          <a:srgbClr val="000000"/>
        </a:dk1>
        <a:lt1>
          <a:srgbClr val="FFFFFF"/>
        </a:lt1>
        <a:dk2>
          <a:srgbClr val="0F1E83"/>
        </a:dk2>
        <a:lt2>
          <a:srgbClr val="B2B2B2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0000FF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c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056a3d3-32a1-49d0-b08b-6dc2c1f2dfe8">
      <Value>956</Value>
      <Value>1393</Value>
      <Value>2533</Value>
      <Value>1554</Value>
    </TaxCatchAll>
    <Language xmlns="3ab9937b-39cc-48b6-afb4-69d2d6492a0d">Both</Language>
    <PublishingExpirationDate xmlns="http://schemas.microsoft.com/sharepoint/v3" xsi:nil="true"/>
    <MetadataConnectorTaxHTField0 xmlns="5056a3d3-32a1-49d0-b08b-6dc2c1f2dfe8">
      <Terms xmlns="http://schemas.microsoft.com/office/infopath/2007/PartnerControls">
        <TermInfo xmlns="http://schemas.microsoft.com/office/infopath/2007/PartnerControls">
          <TermName xmlns="http://schemas.microsoft.com/office/infopath/2007/PartnerControls">Viestintä ja julkaiseminen</TermName>
          <TermId xmlns="http://schemas.microsoft.com/office/infopath/2007/PartnerControls">d99c8b11-3a9b-4350-b55d-3e246bcfcc0b</TermId>
        </TermInfo>
        <TermInfo xmlns="http://schemas.microsoft.com/office/infopath/2007/PartnerControls">
          <TermName xmlns="http://schemas.microsoft.com/office/infopath/2007/PartnerControls">Esitteet ja esittelymateriaalit</TermName>
          <TermId xmlns="http://schemas.microsoft.com/office/infopath/2007/PartnerControls">07e41ec6-0313-4bf8-b163-7708eece0827</TermId>
        </TermInfo>
      </Terms>
    </MetadataConnectorTaxHTField0>
    <EnglishTitle xmlns="3ab9937b-39cc-48b6-afb4-69d2d6492a0d">VTT slide 2014</EnglishTitle>
    <PublishingStartDate xmlns="http://schemas.microsoft.com/sharepoint/v3" xsi:nil="true"/>
    <f6a7540b7e854874be238066af1e26bc xmlns="7c3e60c7-760f-4d7f-a4bf-1e42c3be79df">
      <Terms xmlns="http://schemas.microsoft.com/office/infopath/2007/PartnerControls">
        <TermInfo xmlns="http://schemas.microsoft.com/office/infopath/2007/PartnerControls">
          <TermName xmlns="http://schemas.microsoft.com/office/infopath/2007/PartnerControls">Viestintä ja julkaiseminen</TermName>
          <TermId xmlns="http://schemas.microsoft.com/office/infopath/2007/PartnerControls">eeca91d3-78e1-4330-945d-6a5938e65661</TermId>
        </TermInfo>
      </Terms>
    </f6a7540b7e854874be238066af1e26bc>
    <p9d21c6daca4444aaf71ab8964f42452 xmlns="3ab9937b-39cc-48b6-afb4-69d2d6492a0d">
      <Terms xmlns="http://schemas.microsoft.com/office/infopath/2007/PartnerControls">
        <TermInfo xmlns="http://schemas.microsoft.com/office/infopath/2007/PartnerControls">
          <TermName xmlns="http://schemas.microsoft.com/office/infopath/2007/PartnerControls">(03) Pohjat</TermName>
          <TermId xmlns="http://schemas.microsoft.com/office/infopath/2007/PartnerControls">0a1af191-198e-43de-b641-cbc85835d9b7</TermId>
        </TermInfo>
      </Terms>
    </p9d21c6daca4444aaf71ab8964f42452>
    <_dlc_DocId xmlns="5056a3d3-32a1-49d0-b08b-6dc2c1f2dfe8">J6XDZUVXSRJP-767-1975</_dlc_DocId>
    <_dlc_DocIdUrl xmlns="5056a3d3-32a1-49d0-b08b-6dc2c1f2dfe8">
      <Url>http://intranet.vtt.fi/Suomi/Prosessi/_layouts/DocIdRedir.aspx?ID=J6XDZUVXSRJP-767-1975</Url>
      <Description>J6XDZUVXSRJP-767-1975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BDBF94BD2BC8445A71CA5828938156A" ma:contentTypeVersion="33" ma:contentTypeDescription="Luo uusi asiakirja." ma:contentTypeScope="" ma:versionID="f6ce7518e8e4b2cae43fd845dab6510c">
  <xsd:schema xmlns:xsd="http://www.w3.org/2001/XMLSchema" xmlns:xs="http://www.w3.org/2001/XMLSchema" xmlns:p="http://schemas.microsoft.com/office/2006/metadata/properties" xmlns:ns1="http://schemas.microsoft.com/sharepoint/v3" xmlns:ns2="5056a3d3-32a1-49d0-b08b-6dc2c1f2dfe8" xmlns:ns3="3ab9937b-39cc-48b6-afb4-69d2d6492a0d" xmlns:ns4="7c3e60c7-760f-4d7f-a4bf-1e42c3be79df" targetNamespace="http://schemas.microsoft.com/office/2006/metadata/properties" ma:root="true" ma:fieldsID="9b88c5f4d4a8cf69278949bb8db32b02" ns1:_="" ns2:_="" ns3:_="" ns4:_="">
    <xsd:import namespace="http://schemas.microsoft.com/sharepoint/v3"/>
    <xsd:import namespace="5056a3d3-32a1-49d0-b08b-6dc2c1f2dfe8"/>
    <xsd:import namespace="3ab9937b-39cc-48b6-afb4-69d2d6492a0d"/>
    <xsd:import namespace="7c3e60c7-760f-4d7f-a4bf-1e42c3be79df"/>
    <xsd:element name="properties">
      <xsd:complexType>
        <xsd:sequence>
          <xsd:element name="documentManagement">
            <xsd:complexType>
              <xsd:all>
                <xsd:element ref="ns3:EnglishTitle" minOccurs="0"/>
                <xsd:element ref="ns3:Language" minOccurs="0"/>
                <xsd:element ref="ns1:PublishingStartDate" minOccurs="0"/>
                <xsd:element ref="ns1:PublishingExpirationDate" minOccurs="0"/>
                <xsd:element ref="ns2:MetadataConnectorTaxHTField0" minOccurs="0"/>
                <xsd:element ref="ns2:TaxCatchAll" minOccurs="0"/>
                <xsd:element ref="ns3:p9d21c6daca4444aaf71ab8964f42452" minOccurs="0"/>
                <xsd:element ref="ns4:f6a7540b7e854874be238066af1e26bc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56a3d3-32a1-49d0-b08b-6dc2c1f2dfe8" elementFormDefault="qualified">
    <xsd:import namespace="http://schemas.microsoft.com/office/2006/documentManagement/types"/>
    <xsd:import namespace="http://schemas.microsoft.com/office/infopath/2007/PartnerControls"/>
    <xsd:element name="MetadataConnectorTaxHTField0" ma:index="13" nillable="true" ma:taxonomy="true" ma:internalName="MetadataConnectorTaxHTField0" ma:taxonomyFieldName="MetadataConnector" ma:displayName="MetadataConnector" ma:readOnly="false" ma:default="" ma:fieldId="{4c33514d-358a-4f9c-aaa6-e2af302054f4}" ma:taxonomyMulti="true" ma:sspId="264f6116-ec61-4c45-ba46-ad2c091e708b" ma:termSetId="d3a6c41d-79d5-4a1d-a596-9d1841821a3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a1e65e65-d1ae-4cf0-9ef9-519186ae5070}" ma:internalName="TaxCatchAll" ma:showField="CatchAllData" ma:web="5056a3d3-32a1-49d0-b08b-6dc2c1f2df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2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23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b9937b-39cc-48b6-afb4-69d2d6492a0d" elementFormDefault="qualified">
    <xsd:import namespace="http://schemas.microsoft.com/office/2006/documentManagement/types"/>
    <xsd:import namespace="http://schemas.microsoft.com/office/infopath/2007/PartnerControls"/>
    <xsd:element name="EnglishTitle" ma:index="5" nillable="true" ma:displayName="EnglishTitle" ma:internalName="EnglishTitle">
      <xsd:simpleType>
        <xsd:restriction base="dms:Text">
          <xsd:maxLength value="255"/>
        </xsd:restriction>
      </xsd:simpleType>
    </xsd:element>
    <xsd:element name="Language" ma:index="6" nillable="true" ma:displayName="Language" ma:default="Suomi" ma:format="RadioButtons" ma:internalName="Language">
      <xsd:simpleType>
        <xsd:restriction base="dms:Choice">
          <xsd:enumeration value="Suomi"/>
          <xsd:enumeration value="English"/>
          <xsd:enumeration value="Both"/>
        </xsd:restriction>
      </xsd:simpleType>
    </xsd:element>
    <xsd:element name="p9d21c6daca4444aaf71ab8964f42452" ma:index="15" ma:taxonomy="true" ma:internalName="p9d21c6daca4444aaf71ab8964f42452" ma:taxonomyFieldName="CategoryData" ma:displayName="CategoryData" ma:readOnly="false" ma:default="" ma:fieldId="{99d21c6d-aca4-444a-af71-ab8964f42452}" ma:sspId="264f6116-ec61-4c45-ba46-ad2c091e708b" ma:termSetId="688bd76b-edef-49c3-8921-b600aa5d1b6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3e60c7-760f-4d7f-a4bf-1e42c3be79df" elementFormDefault="qualified">
    <xsd:import namespace="http://schemas.microsoft.com/office/2006/documentManagement/types"/>
    <xsd:import namespace="http://schemas.microsoft.com/office/infopath/2007/PartnerControls"/>
    <xsd:element name="f6a7540b7e854874be238066af1e26bc" ma:index="17" nillable="true" ma:taxonomy="true" ma:internalName="f6a7540b7e854874be238066af1e26bc" ma:taxonomyFieldName="Kategoria" ma:displayName="Kategoria" ma:default="" ma:fieldId="{f6a7540b-7e85-4874-be23-8066af1e26bc}" ma:sspId="264f6116-ec61-4c45-ba46-ad2c091e708b" ma:termSetId="211f8293-2c27-409e-86c8-afdfe3af4ba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Sisältölaji"/>
        <xsd:element ref="dc:title" minOccurs="0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4AAEC9-C353-4266-8684-49584A4056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4E3058-3919-4396-B5EE-0316878070C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315D4F4-72F8-4FC5-BFFC-45E55DEF791D}">
  <ds:schemaRefs>
    <ds:schemaRef ds:uri="http://purl.org/dc/terms/"/>
    <ds:schemaRef ds:uri="7c3e60c7-760f-4d7f-a4bf-1e42c3be79df"/>
    <ds:schemaRef ds:uri="http://purl.org/dc/elements/1.1/"/>
    <ds:schemaRef ds:uri="http://purl.org/dc/dcmitype/"/>
    <ds:schemaRef ds:uri="http://schemas.microsoft.com/office/2006/metadata/properties"/>
    <ds:schemaRef ds:uri="5056a3d3-32a1-49d0-b08b-6dc2c1f2dfe8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3ab9937b-39cc-48b6-afb4-69d2d6492a0d"/>
    <ds:schemaRef ds:uri="http://schemas.microsoft.com/sharepoint/v3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162FB026-8B8F-4955-A6B5-A20516F8AD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056a3d3-32a1-49d0-b08b-6dc2c1f2dfe8"/>
    <ds:schemaRef ds:uri="3ab9937b-39cc-48b6-afb4-69d2d6492a0d"/>
    <ds:schemaRef ds:uri="7c3e60c7-760f-4d7f-a4bf-1e42c3be79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Kalvopohja (English)</Template>
  <TotalTime>295</TotalTime>
  <Words>1011</Words>
  <Application>Microsoft Office PowerPoint</Application>
  <PresentationFormat>A4 Paper (210x297 mm)</PresentationFormat>
  <Paragraphs>141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Kalvopohja (English)</vt:lpstr>
      <vt:lpstr>Blanco</vt:lpstr>
      <vt:lpstr>Wind integration – capturing impacts to power systems</vt:lpstr>
      <vt:lpstr>Wind power in the power system: impacts on reliability and efficiency</vt:lpstr>
      <vt:lpstr>Task 25 - Reports published</vt:lpstr>
      <vt:lpstr>Recommendations for integration studies –flowchart </vt:lpstr>
      <vt:lpstr>Main recommendations</vt:lpstr>
      <vt:lpstr>Summary of recommendations</vt:lpstr>
      <vt:lpstr>Issues for long term planning models</vt:lpstr>
      <vt:lpstr>Issues for long term planning models</vt:lpstr>
      <vt:lpstr>Summary</vt:lpstr>
      <vt:lpstr>PowerPoint Presentation</vt:lpstr>
      <vt:lpstr>TECHNOLOGY FOR BUSINESS</vt:lpstr>
      <vt:lpstr>Future work / Research needs</vt:lpstr>
    </vt:vector>
  </TitlesOfParts>
  <Company>VTT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Holttinen Hannele</dc:creator>
  <cp:lastModifiedBy>Holttinen Hannele</cp:lastModifiedBy>
  <cp:revision>20</cp:revision>
  <cp:lastPrinted>2015-02-26T16:41:51Z</cp:lastPrinted>
  <dcterms:created xsi:type="dcterms:W3CDTF">2015-02-26T16:10:36Z</dcterms:created>
  <dcterms:modified xsi:type="dcterms:W3CDTF">2015-03-02T12:02:26Z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0x0101004BDBF94BD2BC8445A71CA5828938156A</vt:lpwstr>
  </property>
  <property fmtid="{D5CDD505-2E9C-101B-9397-08002B2CF9AE}" pid="3" name="_dlc_DocIdItemGuid">
    <vt:lpwstr>e24f59db-47b3-4592-826d-bd25bae9491d</vt:lpwstr>
  </property>
  <property fmtid="{D5CDD505-2E9C-101B-9397-08002B2CF9AE}" pid="4" name="CategoryData">
    <vt:lpwstr>1554;#(03) Pohjat|0a1af191-198e-43de-b641-cbc85835d9b7</vt:lpwstr>
  </property>
  <property fmtid="{D5CDD505-2E9C-101B-9397-08002B2CF9AE}" pid="5" name="Kategoria">
    <vt:lpwstr>2533;#Viestintä ja julkaiseminen|eeca91d3-78e1-4330-945d-6a5938e65661</vt:lpwstr>
  </property>
  <property fmtid="{D5CDD505-2E9C-101B-9397-08002B2CF9AE}" pid="6" name="MetadataConnector">
    <vt:lpwstr>1393;#Viestintä ja julkaiseminen|d99c8b11-3a9b-4350-b55d-3e246bcfcc0b;#956;#Esitteet ja esittelymateriaalit|07e41ec6-0313-4bf8-b163-7708eece0827</vt:lpwstr>
  </property>
  <property fmtid="{D5CDD505-2E9C-101B-9397-08002B2CF9AE}" pid="8" name="_NewReviewCycle">
    <vt:lpwstr/>
  </property>
</Properties>
</file>