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0"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808"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B7E68-6D39-4A90-B9C1-7EB447EE180D}" type="datetimeFigureOut">
              <a:rPr lang="en-IN" smtClean="0"/>
              <a:t>9/17/14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ED3BF0-A2F9-402A-8F9A-B12D9A623D7D}" type="slidenum">
              <a:rPr lang="en-IN" smtClean="0"/>
              <a:t>‹#›</a:t>
            </a:fld>
            <a:endParaRPr lang="en-IN"/>
          </a:p>
        </p:txBody>
      </p:sp>
    </p:spTree>
    <p:extLst>
      <p:ext uri="{BB962C8B-B14F-4D97-AF65-F5344CB8AC3E}">
        <p14:creationId xmlns:p14="http://schemas.microsoft.com/office/powerpoint/2010/main" val="155680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
        <p:nvSpPr>
          <p:cNvPr id="11"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Tree>
    <p:extLst>
      <p:ext uri="{BB962C8B-B14F-4D97-AF65-F5344CB8AC3E}">
        <p14:creationId xmlns:p14="http://schemas.microsoft.com/office/powerpoint/2010/main" val="61796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A26C05A-1908-4FC1-8D4C-3448E8225D0C}" type="datetime1">
              <a:rPr lang="en-US" smtClean="0"/>
              <a:t>9/17/14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778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D1A5592-CE79-436A-9425-34E6EAEA8307}" type="datetime1">
              <a:rPr lang="en-US" smtClean="0"/>
              <a:t>9/17/14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5133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91156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CE5469F-0329-409C-AE5B-97EA92AD53C9}" type="datetime1">
              <a:rPr lang="en-US" smtClean="0"/>
              <a:t>9/17/14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454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18686BF-24C0-4A08-A2E0-AC652374CD6B}" type="datetime1">
              <a:rPr lang="en-US" smtClean="0"/>
              <a:t>9/17/14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778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91DE4D45-0A47-4377-AC8A-DC328967541E}" type="datetime1">
              <a:rPr lang="en-US" smtClean="0"/>
              <a:t>9/17/14</a:t>
            </a:fld>
            <a:endParaRPr lang="en-US"/>
          </a:p>
        </p:txBody>
      </p:sp>
      <p:sp>
        <p:nvSpPr>
          <p:cNvPr id="8" name="Footer Placeholder 7"/>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9" name="Slide Number Placeholder 8"/>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35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2BC1E06-DD3C-433D-BE94-F2A12F9E93D2}" type="datetime1">
              <a:rPr lang="en-US" smtClean="0"/>
              <a:t>9/17/14</a:t>
            </a:fld>
            <a:endParaRPr lang="en-US"/>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5" name="Slide Number Placeholder 4"/>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0773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2C2B32D-B9EB-4245-9D9D-B6C0DF9B363F}" type="datetime1">
              <a:rPr lang="en-US" smtClean="0"/>
              <a:t>9/17/14</a:t>
            </a:fld>
            <a:endParaRPr lang="en-US"/>
          </a:p>
        </p:txBody>
      </p:sp>
      <p:sp>
        <p:nvSpPr>
          <p:cNvPr id="3" name="Footer Placeholder 2"/>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4" name="Slide Number Placeholder 3"/>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91365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1A637F-17EF-46F8-9569-9A2424A689DE}" type="datetime1">
              <a:rPr lang="en-US" smtClean="0"/>
              <a:t>9/17/14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978140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5C9B980-F304-4E8B-B8C1-2722F6861B43}" type="datetime1">
              <a:rPr lang="en-US" smtClean="0"/>
              <a:t>9/17/14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4502981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jpeg"/><Relationship Id="rId15" Type="http://schemas.openxmlformats.org/officeDocument/2006/relationships/image" Target="../media/image3.jpeg"/><Relationship Id="rId1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
        <p:nvSpPr>
          <p:cNvPr id="6" name="Slide Number Placeholder 5"/>
          <p:cNvSpPr>
            <a:spLocks noGrp="1"/>
          </p:cNvSpPr>
          <p:nvPr>
            <p:ph type="sldNum" sz="quarter" idx="4"/>
          </p:nvPr>
        </p:nvSpPr>
        <p:spPr>
          <a:xfrm>
            <a:off x="10927728" y="6356350"/>
            <a:ext cx="4260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A35F-ED68-4F0A-B3AD-D5F43F1C602F}" type="slidenum">
              <a:rPr lang="en-US" smtClean="0"/>
              <a:t>‹#›</a:t>
            </a:fld>
            <a:endParaRPr lang="en-US"/>
          </a:p>
        </p:txBody>
      </p:sp>
      <p:pic>
        <p:nvPicPr>
          <p:cNvPr id="11" name="Picture 10"/>
          <p:cNvPicPr>
            <a:picLocks noChangeAspect="1"/>
          </p:cNvPicPr>
          <p:nvPr userDrawn="1"/>
        </p:nvPicPr>
        <p:blipFill>
          <a:blip r:embed="rId13" cstate="print">
            <a:duotone>
              <a:schemeClr val="bg2">
                <a:shade val="45000"/>
                <a:satMod val="135000"/>
              </a:schemeClr>
              <a:prstClr val="white"/>
            </a:duotone>
            <a:extLst>
              <a:ext uri="{28A0092B-C50C-407E-A947-70E740481C1C}">
                <a14:useLocalDpi xmlns:a14="http://schemas.microsoft.com/office/drawing/2010/main" val="0"/>
              </a:ext>
            </a:extLst>
          </a:blip>
          <a:srcRect b="14531"/>
          <a:stretch>
            <a:fillRect/>
          </a:stretch>
        </p:blipFill>
        <p:spPr bwMode="auto">
          <a:xfrm>
            <a:off x="9383054" y="27064"/>
            <a:ext cx="1544674" cy="427519"/>
          </a:xfrm>
          <a:prstGeom prst="rect">
            <a:avLst/>
          </a:prstGeom>
          <a:noFill/>
          <a:ln>
            <a:noFill/>
          </a:ln>
        </p:spPr>
      </p:pic>
      <p:pic>
        <p:nvPicPr>
          <p:cNvPr id="12" name="Picture 11" descr="Energy for All Logo.JPG"/>
          <p:cNvPicPr>
            <a:picLocks noChangeAspect="1"/>
          </p:cNvPicPr>
          <p:nvPr userDrawn="1"/>
        </p:nvPicPr>
        <p:blipFill rotWithShape="1">
          <a:blip r:embed="rId14">
            <a:duotone>
              <a:schemeClr val="bg2">
                <a:shade val="45000"/>
                <a:satMod val="135000"/>
              </a:schemeClr>
              <a:prstClr val="white"/>
            </a:duotone>
          </a:blip>
          <a:srcRect l="7228" t="11238" r="7533" b="12117"/>
          <a:stretch/>
        </p:blipFill>
        <p:spPr>
          <a:xfrm>
            <a:off x="8340130" y="39634"/>
            <a:ext cx="928688" cy="385762"/>
          </a:xfrm>
          <a:prstGeom prst="rect">
            <a:avLst/>
          </a:prstGeom>
        </p:spPr>
      </p:pic>
      <p:pic>
        <p:nvPicPr>
          <p:cNvPr id="13" name="Picture 12" descr="C:\Documents and Settings\Administrator\My Documents\Google Drive\Energy for All Investor Forum 2013\ADB Logo.JPG"/>
          <p:cNvPicPr>
            <a:picLocks noChangeAspect="1"/>
          </p:cNvPicPr>
          <p:nvPr userDrawn="1"/>
        </p:nvPicPr>
        <p:blipFill>
          <a:blip r:embed="rId15">
            <a:duotone>
              <a:schemeClr val="bg2">
                <a:shade val="45000"/>
                <a:satMod val="135000"/>
              </a:schemeClr>
              <a:prstClr val="white"/>
            </a:duotone>
          </a:blip>
          <a:srcRect/>
          <a:stretch>
            <a:fillRect/>
          </a:stretch>
        </p:blipFill>
        <p:spPr bwMode="auto">
          <a:xfrm>
            <a:off x="7817324" y="-7930"/>
            <a:ext cx="408570" cy="425150"/>
          </a:xfrm>
          <a:prstGeom prst="rect">
            <a:avLst/>
          </a:prstGeom>
          <a:noFill/>
          <a:ln w="9525">
            <a:noFill/>
            <a:miter lim="800000"/>
            <a:headEnd/>
            <a:tailEnd/>
          </a:ln>
        </p:spPr>
      </p:pic>
      <p:pic>
        <p:nvPicPr>
          <p:cNvPr id="14" name="Picture 13"/>
          <p:cNvPicPr>
            <a:picLocks noChangeAspect="1"/>
          </p:cNvPicPr>
          <p:nvPr userDrawn="1"/>
        </p:nvPicPr>
        <p:blipFill>
          <a:blip r:embed="rId16"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979927" y="62721"/>
            <a:ext cx="798131" cy="339588"/>
          </a:xfrm>
          <a:prstGeom prst="rect">
            <a:avLst/>
          </a:prstGeom>
        </p:spPr>
      </p:pic>
    </p:spTree>
    <p:extLst>
      <p:ext uri="{BB962C8B-B14F-4D97-AF65-F5344CB8AC3E}">
        <p14:creationId xmlns:p14="http://schemas.microsoft.com/office/powerpoint/2010/main" val="145648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png"/><Relationship Id="rId5" Type="http://schemas.openxmlformats.org/officeDocument/2006/relationships/image" Target="../media/image7.jpeg"/><Relationship Id="rId6" Type="http://schemas.openxmlformats.org/officeDocument/2006/relationships/image" Target="../media/image8.png"/><Relationship Id="rId7"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hyperlink" Target="http://www.onetowatch"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b="1" dirty="0"/>
              <a:t>Building energy businesses: Knowledge sharing workshop with business incubators &amp; entrepreneurs from Asia &amp; Africa</a:t>
            </a:r>
            <a:endParaRPr lang="en-US" dirty="0"/>
          </a:p>
          <a:p>
            <a:endParaRPr lang="en-US" dirty="0"/>
          </a:p>
        </p:txBody>
      </p:sp>
      <p:sp>
        <p:nvSpPr>
          <p:cNvPr id="5" name="Title 1"/>
          <p:cNvSpPr txBox="1">
            <a:spLocks/>
          </p:cNvSpPr>
          <p:nvPr/>
        </p:nvSpPr>
        <p:spPr>
          <a:xfrm>
            <a:off x="754823" y="752245"/>
            <a:ext cx="7427149" cy="139091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smtClean="0"/>
              <a:t>Organization </a:t>
            </a:r>
            <a:r>
              <a:rPr lang="en-US" sz="3700" dirty="0" smtClean="0"/>
              <a:t>name: One to Watch</a:t>
            </a:r>
            <a:r>
              <a:rPr lang="en-US" dirty="0" smtClean="0"/>
              <a:t/>
            </a:r>
            <a:br>
              <a:rPr lang="en-US" dirty="0" smtClean="0"/>
            </a:br>
            <a:r>
              <a:rPr lang="en-US" sz="2900" dirty="0" smtClean="0"/>
              <a:t>Hilversum, The Netherlands &amp; Kathmandu Nepal </a:t>
            </a:r>
          </a:p>
          <a:p>
            <a:endParaRPr lang="en-US" sz="2900" dirty="0"/>
          </a:p>
        </p:txBody>
      </p:sp>
      <p:sp>
        <p:nvSpPr>
          <p:cNvPr id="6" name="Subtitle 2"/>
          <p:cNvSpPr txBox="1">
            <a:spLocks/>
          </p:cNvSpPr>
          <p:nvPr/>
        </p:nvSpPr>
        <p:spPr>
          <a:xfrm>
            <a:off x="8268568" y="463638"/>
            <a:ext cx="3047132" cy="2012861"/>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t>Insert logo</a:t>
            </a:r>
            <a:endParaRPr lang="en-US" dirty="0"/>
          </a:p>
        </p:txBody>
      </p:sp>
      <p:sp>
        <p:nvSpPr>
          <p:cNvPr id="7" name="TextBox 6"/>
          <p:cNvSpPr txBox="1"/>
          <p:nvPr/>
        </p:nvSpPr>
        <p:spPr>
          <a:xfrm>
            <a:off x="841418" y="2215165"/>
            <a:ext cx="10491990" cy="4001096"/>
          </a:xfrm>
          <a:prstGeom prst="rect">
            <a:avLst/>
          </a:prstGeom>
          <a:noFill/>
        </p:spPr>
        <p:txBody>
          <a:bodyPr wrap="square" rtlCol="0">
            <a:spAutoFit/>
          </a:bodyPr>
          <a:lstStyle/>
          <a:p>
            <a:r>
              <a:rPr lang="en-US" sz="2000" dirty="0" smtClean="0"/>
              <a:t>Please briefly describe your institution/company</a:t>
            </a:r>
            <a:r>
              <a:rPr lang="en-US" dirty="0" smtClean="0"/>
              <a:t>:</a:t>
            </a:r>
          </a:p>
          <a:p>
            <a:r>
              <a:rPr lang="en-GB" dirty="0"/>
              <a:t>One to Watch is a Dutch Impact Investment Company that aims to create a positive social impact in Nepal while making a return on its investments.  </a:t>
            </a:r>
            <a:endParaRPr lang="en-US" dirty="0"/>
          </a:p>
          <a:p>
            <a:r>
              <a:rPr lang="en-GB" dirty="0"/>
              <a:t>We source talented entrepreneurs focusing on Healthcare, Agriculture/Food and Renewable Energy as we belief that these are high potential industries in Nepal and growth in these industries touches the livelihoods of thousands of people. </a:t>
            </a:r>
            <a:endParaRPr lang="en-US" dirty="0"/>
          </a:p>
          <a:p>
            <a:r>
              <a:rPr lang="en-GB" dirty="0"/>
              <a:t>See our website </a:t>
            </a:r>
            <a:r>
              <a:rPr lang="en-GB" u="sng" dirty="0">
                <a:hlinkClick r:id="rId2"/>
              </a:rPr>
              <a:t>www.onetowatch</a:t>
            </a:r>
            <a:r>
              <a:rPr lang="en-GB" dirty="0"/>
              <a:t> for more information.</a:t>
            </a:r>
            <a:endParaRPr lang="en-US" dirty="0"/>
          </a:p>
          <a:p>
            <a:endParaRPr lang="en-US" dirty="0"/>
          </a:p>
          <a:p>
            <a:endParaRPr lang="en-US" dirty="0" smtClean="0"/>
          </a:p>
          <a:p>
            <a:endParaRPr lang="en-US" dirty="0"/>
          </a:p>
          <a:p>
            <a:endParaRPr lang="en-US" dirty="0"/>
          </a:p>
          <a:p>
            <a:endParaRPr lang="en-US" dirty="0" smtClean="0"/>
          </a:p>
          <a:p>
            <a:endParaRPr lang="en-US" dirty="0"/>
          </a:p>
          <a:p>
            <a:endParaRPr lang="en-US" dirty="0"/>
          </a:p>
        </p:txBody>
      </p:sp>
      <p:sp>
        <p:nvSpPr>
          <p:cNvPr id="8" name="TextBox 7"/>
          <p:cNvSpPr txBox="1"/>
          <p:nvPr/>
        </p:nvSpPr>
        <p:spPr>
          <a:xfrm>
            <a:off x="841418" y="4299248"/>
            <a:ext cx="10491990" cy="3385542"/>
          </a:xfrm>
          <a:prstGeom prst="rect">
            <a:avLst/>
          </a:prstGeom>
          <a:noFill/>
        </p:spPr>
        <p:txBody>
          <a:bodyPr wrap="square" rtlCol="0">
            <a:spAutoFit/>
          </a:bodyPr>
          <a:lstStyle/>
          <a:p>
            <a:r>
              <a:rPr lang="en-US" sz="2000" b="1" dirty="0"/>
              <a:t>Participant’s name and </a:t>
            </a:r>
            <a:r>
              <a:rPr lang="en-US" sz="2000" b="1" dirty="0" smtClean="0"/>
              <a:t>title: </a:t>
            </a:r>
            <a:r>
              <a:rPr lang="en-US" sz="2000" dirty="0" smtClean="0"/>
              <a:t>Willem </a:t>
            </a:r>
            <a:r>
              <a:rPr lang="en-US" sz="2000" dirty="0" err="1" smtClean="0"/>
              <a:t>Grimminck</a:t>
            </a:r>
            <a:r>
              <a:rPr lang="en-US" sz="2000" dirty="0" smtClean="0"/>
              <a:t>, Director</a:t>
            </a:r>
            <a:endParaRPr lang="en-US" sz="2000" dirty="0"/>
          </a:p>
          <a:p>
            <a:r>
              <a:rPr lang="en-US" sz="2000" dirty="0" smtClean="0"/>
              <a:t>Please </a:t>
            </a:r>
            <a:r>
              <a:rPr lang="en-US" sz="2000" dirty="0" smtClean="0"/>
              <a:t>briefly your role at the institution/company</a:t>
            </a:r>
            <a:r>
              <a:rPr lang="en-US" sz="2000" dirty="0" smtClean="0"/>
              <a:t>: Sourcing new companies, developing companies towards receiving investment, fundraising, Managing the investment </a:t>
            </a:r>
          </a:p>
          <a:p>
            <a:r>
              <a:rPr lang="en-US" sz="2000" b="1" dirty="0" smtClean="0"/>
              <a:t>Participant’s </a:t>
            </a:r>
            <a:r>
              <a:rPr lang="en-US" sz="2000" b="1" dirty="0"/>
              <a:t>name and title: </a:t>
            </a:r>
            <a:r>
              <a:rPr lang="en-US" sz="2000" dirty="0" smtClean="0"/>
              <a:t>Niraj Khanal, Director-Nepal </a:t>
            </a:r>
            <a:endParaRPr lang="en-US" sz="2000" dirty="0"/>
          </a:p>
          <a:p>
            <a:r>
              <a:rPr lang="en-US" sz="2000" dirty="0"/>
              <a:t>Please briefly your role at the institution/company: Sourcing new companies</a:t>
            </a:r>
            <a:r>
              <a:rPr lang="en-US" sz="2000" dirty="0" smtClean="0"/>
              <a:t>, Public Relation, Legal procedures  </a:t>
            </a:r>
            <a:endParaRPr lang="en-US" sz="2000" dirty="0"/>
          </a:p>
          <a:p>
            <a:endParaRPr lang="en-US" sz="2000" dirty="0" smtClean="0"/>
          </a:p>
          <a:p>
            <a:r>
              <a:rPr lang="en-US" sz="2000" dirty="0" smtClean="0"/>
              <a:t>. </a:t>
            </a:r>
            <a:endParaRPr lang="en-US" sz="2000" dirty="0"/>
          </a:p>
          <a:p>
            <a:endParaRPr lang="en-US" dirty="0" smtClean="0"/>
          </a:p>
          <a:p>
            <a:endParaRPr lang="en-US" dirty="0"/>
          </a:p>
          <a:p>
            <a:endParaRPr lang="en-US" dirty="0"/>
          </a:p>
        </p:txBody>
      </p:sp>
      <p:grpSp>
        <p:nvGrpSpPr>
          <p:cNvPr id="9" name="Group 8"/>
          <p:cNvGrpSpPr/>
          <p:nvPr/>
        </p:nvGrpSpPr>
        <p:grpSpPr>
          <a:xfrm>
            <a:off x="7328263" y="137398"/>
            <a:ext cx="4673428" cy="646374"/>
            <a:chOff x="6087413" y="327012"/>
            <a:chExt cx="4895376" cy="705485"/>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12" name="Picture 11" descr="C:\Users\krai\Desktop\Side Event Manila 2014\UK aid logo set and standards for designers_P1\UK aid logo set and standards for designers\Standard Logo with Strapline\UK-AID-Standard-RGB.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13" name="Picture 12" descr="CIIE_logo"/>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pic>
        <p:nvPicPr>
          <p:cNvPr id="3" name="Picture 2" descr="one to watch LOGO.jp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633644" y="836957"/>
            <a:ext cx="2367244" cy="1673915"/>
          </a:xfrm>
          <a:prstGeom prst="rect">
            <a:avLst/>
          </a:prstGeom>
        </p:spPr>
      </p:pic>
    </p:spTree>
    <p:extLst>
      <p:ext uri="{BB962C8B-B14F-4D97-AF65-F5344CB8AC3E}">
        <p14:creationId xmlns:p14="http://schemas.microsoft.com/office/powerpoint/2010/main" val="32125342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Energy Access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Please explain the work your organization does on energy access</a:t>
            </a:r>
            <a:r>
              <a:rPr lang="en-US" sz="2400" dirty="0" smtClean="0"/>
              <a:t>:</a:t>
            </a:r>
          </a:p>
          <a:p>
            <a:pPr marL="0" indent="0">
              <a:buNone/>
            </a:pPr>
            <a:r>
              <a:rPr lang="en-US" sz="2400" dirty="0" smtClean="0"/>
              <a:t>We are sourcing new companies working in the renewable energy sector in Nepal. We have been supporting those companies to grow by providing knowledge and expertise from Netherlands, whereby we are helping them to become professional. Meanwhile, we are facilitating companies to raise investments locally and internationally.   </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9658773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71010"/>
            <a:ext cx="10515600" cy="1325563"/>
          </a:xfrm>
        </p:spPr>
        <p:txBody>
          <a:bodyPr>
            <a:normAutofit/>
          </a:bodyPr>
          <a:lstStyle/>
          <a:p>
            <a:r>
              <a:rPr lang="en-US" sz="4000" dirty="0" smtClean="0"/>
              <a:t>Entrepreneurship/Enterprise Development</a:t>
            </a:r>
            <a:endParaRPr lang="en-US" sz="4000" dirty="0"/>
          </a:p>
        </p:txBody>
      </p:sp>
      <p:sp>
        <p:nvSpPr>
          <p:cNvPr id="3" name="Content Placeholder 2"/>
          <p:cNvSpPr>
            <a:spLocks noGrp="1"/>
          </p:cNvSpPr>
          <p:nvPr>
            <p:ph idx="1"/>
          </p:nvPr>
        </p:nvSpPr>
        <p:spPr/>
        <p:txBody>
          <a:bodyPr>
            <a:normAutofit fontScale="92500"/>
          </a:bodyPr>
          <a:lstStyle/>
          <a:p>
            <a:pPr marL="0" indent="0">
              <a:buNone/>
            </a:pPr>
            <a:r>
              <a:rPr lang="en-US" sz="2400" dirty="0" smtClean="0"/>
              <a:t>Please explain your institution’s work on entrepreneurship / enterprise development (</a:t>
            </a:r>
            <a:r>
              <a:rPr lang="en-US" sz="2400" dirty="0" err="1" smtClean="0"/>
              <a:t>eg</a:t>
            </a:r>
            <a:r>
              <a:rPr lang="en-US" sz="2400" dirty="0" smtClean="0"/>
              <a:t>. financing, business incubation, technology development, </a:t>
            </a:r>
            <a:r>
              <a:rPr lang="en-US" sz="2400" dirty="0" err="1" smtClean="0"/>
              <a:t>etc</a:t>
            </a:r>
            <a:r>
              <a:rPr lang="en-US" sz="2400" dirty="0" smtClean="0"/>
              <a:t>)</a:t>
            </a:r>
            <a:r>
              <a:rPr lang="en-US" sz="2400" dirty="0" smtClean="0"/>
              <a:t>:</a:t>
            </a:r>
          </a:p>
          <a:p>
            <a:r>
              <a:rPr lang="en-GB" sz="2400" dirty="0"/>
              <a:t>One to Watch is the first foreign investment portfolio manager </a:t>
            </a:r>
            <a:r>
              <a:rPr lang="en-GB" sz="2400" dirty="0" smtClean="0"/>
              <a:t>since </a:t>
            </a:r>
            <a:r>
              <a:rPr lang="en-GB" sz="2400" dirty="0"/>
              <a:t>2010. </a:t>
            </a:r>
            <a:r>
              <a:rPr lang="en-GB" sz="2400" dirty="0" smtClean="0"/>
              <a:t>In </a:t>
            </a:r>
            <a:r>
              <a:rPr lang="en-GB" sz="2400" dirty="0"/>
              <a:t>Nepal we operate in every step in the investment cycle from sourcing entrepreneurs and their companies, developing business plans, managing investments, to the final exits. In </a:t>
            </a:r>
            <a:r>
              <a:rPr lang="en-GB" sz="2400" dirty="0" smtClean="0"/>
              <a:t>every </a:t>
            </a:r>
            <a:r>
              <a:rPr lang="en-GB" sz="2400" dirty="0"/>
              <a:t>step of the cycle we are a partner to the entrepreneur and share his or her ambition.  </a:t>
            </a:r>
            <a:endParaRPr lang="en-US" sz="2400" dirty="0"/>
          </a:p>
          <a:p>
            <a:r>
              <a:rPr lang="en-GB" sz="2400" dirty="0"/>
              <a:t>In 2014 One to Watch has 3 investments under management in Nepal and </a:t>
            </a:r>
            <a:r>
              <a:rPr lang="en-GB" sz="2400" dirty="0" smtClean="0"/>
              <a:t>50 </a:t>
            </a:r>
            <a:r>
              <a:rPr lang="en-GB" sz="2400" dirty="0"/>
              <a:t>companies in the pipeline, getting ready to scale their business. </a:t>
            </a:r>
            <a:endParaRPr lang="en-GB" sz="2400" dirty="0" smtClean="0"/>
          </a:p>
          <a:p>
            <a:r>
              <a:rPr lang="en-GB" sz="2400" dirty="0" smtClean="0"/>
              <a:t>In December 2014 we are launching </a:t>
            </a:r>
            <a:r>
              <a:rPr lang="en-GB" sz="2400" dirty="0" err="1" smtClean="0"/>
              <a:t>Rockstart.impact</a:t>
            </a:r>
            <a:r>
              <a:rPr lang="en-GB" sz="2400" dirty="0" smtClean="0"/>
              <a:t>, a business accelerator program, where we support and incubate 10 companies to become investment ready</a:t>
            </a:r>
          </a:p>
          <a:p>
            <a:r>
              <a:rPr lang="en-GB" sz="2400" dirty="0"/>
              <a:t>Between 2014 and 2020 OTW aims to increase its investment portfolio to 20 investments.</a:t>
            </a:r>
            <a:endParaRPr lang="en-US" sz="2400" dirty="0"/>
          </a:p>
          <a:p>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11716343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Planned activities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Please outline some of the planned activities of your organization for 2014/</a:t>
            </a:r>
            <a:r>
              <a:rPr lang="en-US" sz="2400" dirty="0" smtClean="0"/>
              <a:t>2015: </a:t>
            </a:r>
          </a:p>
          <a:p>
            <a:pPr marL="0" indent="0">
              <a:buNone/>
            </a:pPr>
            <a:r>
              <a:rPr lang="en-US" sz="2400" dirty="0" smtClean="0"/>
              <a:t>By the year 2014 OTW aims to establish a 2 million USD fund to partner with companies working in energy sectors like, solar and wind. </a:t>
            </a:r>
          </a:p>
          <a:p>
            <a:pPr marL="0" indent="0">
              <a:buNone/>
            </a:pPr>
            <a:r>
              <a:rPr lang="en-US" sz="2400" dirty="0" smtClean="0"/>
              <a:t>By the end of 2016 OTW aims to generate an energy fund of about 10 million USD, whereby it aims to 10 different </a:t>
            </a:r>
            <a:r>
              <a:rPr lang="en-US" sz="2400" smtClean="0"/>
              <a:t>energy companies into </a:t>
            </a:r>
            <a:r>
              <a:rPr lang="en-US" sz="2400" dirty="0" smtClean="0"/>
              <a:t>its management portfolio </a:t>
            </a:r>
            <a:endParaRPr lang="en-US" sz="2400" dirty="0"/>
          </a:p>
          <a:p>
            <a:pPr marL="0" indent="0">
              <a:buNone/>
            </a:pP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308966657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TotalTime>
  <Words>399</Words>
  <Application>Microsoft Macintosh PowerPoint</Application>
  <PresentationFormat>Custom</PresentationFormat>
  <Paragraphs>35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Energy Access</vt:lpstr>
      <vt:lpstr>Entrepreneurship/Enterprise Development</vt:lpstr>
      <vt:lpstr>Planned activities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 name</dc:title>
  <dc:creator>Tijana Radojicic</dc:creator>
  <cp:lastModifiedBy>Niraj  Khanal</cp:lastModifiedBy>
  <cp:revision>10</cp:revision>
  <dcterms:created xsi:type="dcterms:W3CDTF">2014-05-29T12:27:45Z</dcterms:created>
  <dcterms:modified xsi:type="dcterms:W3CDTF">2014-09-17T03:58:37Z</dcterms:modified>
</cp:coreProperties>
</file>