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0"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B7E68-6D39-4A90-B9C1-7EB447EE180D}" type="datetimeFigureOut">
              <a:rPr lang="en-IN" smtClean="0"/>
              <a:pPr/>
              <a:t>19-09-2014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D3BF0-A2F9-402A-8F9A-B12D9A623D7D}" type="slidenum">
              <a:rPr lang="en-IN" smtClean="0"/>
              <a:pPr/>
              <a:t>‹#›</a:t>
            </a:fld>
            <a:endParaRPr lang="en-IN"/>
          </a:p>
        </p:txBody>
      </p:sp>
    </p:spTree>
    <p:extLst>
      <p:ext uri="{BB962C8B-B14F-4D97-AF65-F5344CB8AC3E}">
        <p14:creationId xmlns:p14="http://schemas.microsoft.com/office/powerpoint/2010/main" xmlns="" val="15568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
        <p:nvSpPr>
          <p:cNvPr id="11"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Tree>
    <p:extLst>
      <p:ext uri="{BB962C8B-B14F-4D97-AF65-F5344CB8AC3E}">
        <p14:creationId xmlns:p14="http://schemas.microsoft.com/office/powerpoint/2010/main" xmlns="" val="617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A26C05A-1908-4FC1-8D4C-3448E8225D0C}" type="datetime1">
              <a:rPr lang="en-US" smtClean="0"/>
              <a:pPr/>
              <a:t>9/19/2014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2778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D1A5592-CE79-436A-9425-34E6EAEA8307}" type="datetime1">
              <a:rPr lang="en-US" smtClean="0"/>
              <a:pPr/>
              <a:t>9/19/2014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35133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9115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E5469F-0329-409C-AE5B-97EA92AD53C9}" type="datetime1">
              <a:rPr lang="en-US" smtClean="0"/>
              <a:pPr/>
              <a:t>9/19/2014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3454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18686BF-24C0-4A08-A2E0-AC652374CD6B}" type="datetime1">
              <a:rPr lang="en-US" smtClean="0"/>
              <a:pPr/>
              <a:t>9/19/2014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11778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1DE4D45-0A47-4377-AC8A-DC328967541E}" type="datetime1">
              <a:rPr lang="en-US" smtClean="0"/>
              <a:pPr/>
              <a:t>9/19/2014</a:t>
            </a:fld>
            <a:endParaRPr lang="en-US"/>
          </a:p>
        </p:txBody>
      </p:sp>
      <p:sp>
        <p:nvSpPr>
          <p:cNvPr id="8" name="Footer Placeholder 7"/>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9" name="Slide Number Placeholder 8"/>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1135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2BC1E06-DD3C-433D-BE94-F2A12F9E93D2}" type="datetime1">
              <a:rPr lang="en-US" smtClean="0"/>
              <a:pPr/>
              <a:t>9/19/2014</a:t>
            </a:fld>
            <a:endParaRPr lang="en-US"/>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5" name="Slide Number Placeholder 4"/>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30773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2B32D-B9EB-4245-9D9D-B6C0DF9B363F}" type="datetime1">
              <a:rPr lang="en-US" smtClean="0"/>
              <a:pPr/>
              <a:t>9/19/2014</a:t>
            </a:fld>
            <a:endParaRPr lang="en-US"/>
          </a:p>
        </p:txBody>
      </p:sp>
      <p:sp>
        <p:nvSpPr>
          <p:cNvPr id="3" name="Footer Placeholder 2"/>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4" name="Slide Number Placeholder 3"/>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9136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1A637F-17EF-46F8-9569-9A2424A689DE}" type="datetime1">
              <a:rPr lang="en-US" smtClean="0"/>
              <a:pPr/>
              <a:t>9/19/2014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3978140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5C9B980-F304-4E8B-B8C1-2722F6861B43}" type="datetime1">
              <a:rPr lang="en-US" smtClean="0"/>
              <a:pPr/>
              <a:t>9/19/2014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245029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
        <p:nvSpPr>
          <p:cNvPr id="6" name="Slide Number Placeholder 5"/>
          <p:cNvSpPr>
            <a:spLocks noGrp="1"/>
          </p:cNvSpPr>
          <p:nvPr>
            <p:ph type="sldNum" sz="quarter" idx="4"/>
          </p:nvPr>
        </p:nvSpPr>
        <p:spPr>
          <a:xfrm>
            <a:off x="10927728" y="6356350"/>
            <a:ext cx="4260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A35F-ED68-4F0A-B3AD-D5F43F1C602F}" type="slidenum">
              <a:rPr lang="en-US" smtClean="0"/>
              <a:pPr/>
              <a:t>‹#›</a:t>
            </a:fld>
            <a:endParaRPr lang="en-US"/>
          </a:p>
        </p:txBody>
      </p:sp>
      <p:pic>
        <p:nvPicPr>
          <p:cNvPr id="11" name="Picture 10"/>
          <p:cNvPicPr>
            <a:picLocks noChangeAspect="1"/>
          </p:cNvPicPr>
          <p:nvPr userDrawn="1"/>
        </p:nvPicPr>
        <p:blipFill>
          <a:blip r:embed="rId13" cstate="print">
            <a:duotone>
              <a:schemeClr val="bg2">
                <a:shade val="45000"/>
                <a:satMod val="135000"/>
              </a:schemeClr>
              <a:prstClr val="white"/>
            </a:duotone>
            <a:extLst>
              <a:ext uri="{28A0092B-C50C-407E-A947-70E740481C1C}">
                <a14:useLocalDpi xmlns:a14="http://schemas.microsoft.com/office/drawing/2010/main" xmlns="" val="0"/>
              </a:ext>
            </a:extLst>
          </a:blip>
          <a:srcRect b="14531"/>
          <a:stretch>
            <a:fillRect/>
          </a:stretch>
        </p:blipFill>
        <p:spPr bwMode="auto">
          <a:xfrm>
            <a:off x="9383054" y="27064"/>
            <a:ext cx="1544674" cy="427519"/>
          </a:xfrm>
          <a:prstGeom prst="rect">
            <a:avLst/>
          </a:prstGeom>
          <a:noFill/>
          <a:ln>
            <a:noFill/>
          </a:ln>
        </p:spPr>
      </p:pic>
      <p:pic>
        <p:nvPicPr>
          <p:cNvPr id="12" name="Picture 11" descr="Energy for All Logo.JPG"/>
          <p:cNvPicPr>
            <a:picLocks noChangeAspect="1"/>
          </p:cNvPicPr>
          <p:nvPr userDrawn="1"/>
        </p:nvPicPr>
        <p:blipFill rotWithShape="1">
          <a:blip r:embed="rId14" cstate="print">
            <a:duotone>
              <a:schemeClr val="bg2">
                <a:shade val="45000"/>
                <a:satMod val="135000"/>
              </a:schemeClr>
              <a:prstClr val="white"/>
            </a:duotone>
          </a:blip>
          <a:srcRect l="7228" t="11238" r="7533" b="12117"/>
          <a:stretch/>
        </p:blipFill>
        <p:spPr>
          <a:xfrm>
            <a:off x="8340130" y="39634"/>
            <a:ext cx="928688" cy="385762"/>
          </a:xfrm>
          <a:prstGeom prst="rect">
            <a:avLst/>
          </a:prstGeom>
        </p:spPr>
      </p:pic>
      <p:pic>
        <p:nvPicPr>
          <p:cNvPr id="13" name="Picture 12" descr="C:\Documents and Settings\Administrator\My Documents\Google Drive\Energy for All Investor Forum 2013\ADB Logo.JPG"/>
          <p:cNvPicPr>
            <a:picLocks noChangeAspect="1"/>
          </p:cNvPicPr>
          <p:nvPr userDrawn="1"/>
        </p:nvPicPr>
        <p:blipFill>
          <a:blip r:embed="rId15" cstate="print">
            <a:duotone>
              <a:schemeClr val="bg2">
                <a:shade val="45000"/>
                <a:satMod val="135000"/>
              </a:schemeClr>
              <a:prstClr val="white"/>
            </a:duotone>
          </a:blip>
          <a:srcRect/>
          <a:stretch>
            <a:fillRect/>
          </a:stretch>
        </p:blipFill>
        <p:spPr bwMode="auto">
          <a:xfrm>
            <a:off x="7817324" y="-7930"/>
            <a:ext cx="408570" cy="425150"/>
          </a:xfrm>
          <a:prstGeom prst="rect">
            <a:avLst/>
          </a:prstGeom>
          <a:noFill/>
          <a:ln w="9525">
            <a:noFill/>
            <a:miter lim="800000"/>
            <a:headEnd/>
            <a:tailEnd/>
          </a:ln>
        </p:spPr>
      </p:pic>
      <p:pic>
        <p:nvPicPr>
          <p:cNvPr id="14" name="Picture 13"/>
          <p:cNvPicPr>
            <a:picLocks noChangeAspect="1"/>
          </p:cNvPicPr>
          <p:nvPr userDrawn="1"/>
        </p:nvPicPr>
        <p:blipFill>
          <a:blip r:embed="rId16"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0979927" y="62721"/>
            <a:ext cx="798131" cy="339588"/>
          </a:xfrm>
          <a:prstGeom prst="rect">
            <a:avLst/>
          </a:prstGeom>
        </p:spPr>
      </p:pic>
    </p:spTree>
    <p:extLst>
      <p:ext uri="{BB962C8B-B14F-4D97-AF65-F5344CB8AC3E}">
        <p14:creationId xmlns:p14="http://schemas.microsoft.com/office/powerpoint/2010/main" xmlns="" val="145648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b="1" dirty="0"/>
              <a:t>Building energy businesses: Knowledge sharing workshop with business incubators &amp; entrepreneurs from Asia &amp; Africa</a:t>
            </a:r>
            <a:endParaRPr lang="en-US" dirty="0"/>
          </a:p>
          <a:p>
            <a:endParaRPr lang="en-US" dirty="0"/>
          </a:p>
        </p:txBody>
      </p:sp>
      <p:sp>
        <p:nvSpPr>
          <p:cNvPr id="5" name="Title 1"/>
          <p:cNvSpPr txBox="1">
            <a:spLocks/>
          </p:cNvSpPr>
          <p:nvPr/>
        </p:nvSpPr>
        <p:spPr>
          <a:xfrm>
            <a:off x="841419" y="463639"/>
            <a:ext cx="7427149" cy="139091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err="1" smtClean="0"/>
              <a:t>ONergy</a:t>
            </a:r>
            <a:r>
              <a:rPr lang="en-US" dirty="0" smtClean="0"/>
              <a:t/>
            </a:r>
            <a:br>
              <a:rPr lang="en-US" dirty="0" smtClean="0"/>
            </a:br>
            <a:r>
              <a:rPr lang="en-US" sz="2900" dirty="0" smtClean="0"/>
              <a:t>Kolkata, India</a:t>
            </a:r>
            <a:endParaRPr lang="en-US" sz="2900" dirty="0"/>
          </a:p>
        </p:txBody>
      </p:sp>
      <p:sp>
        <p:nvSpPr>
          <p:cNvPr id="7" name="TextBox 6"/>
          <p:cNvSpPr txBox="1"/>
          <p:nvPr/>
        </p:nvSpPr>
        <p:spPr>
          <a:xfrm>
            <a:off x="841418" y="2215165"/>
            <a:ext cx="10491990" cy="3139321"/>
          </a:xfrm>
          <a:prstGeom prst="rect">
            <a:avLst/>
          </a:prstGeom>
          <a:noFill/>
        </p:spPr>
        <p:txBody>
          <a:bodyPr wrap="square" rtlCol="0">
            <a:spAutoFit/>
          </a:bodyPr>
          <a:lstStyle/>
          <a:p>
            <a:r>
              <a:rPr lang="en-US" dirty="0" err="1" smtClean="0"/>
              <a:t>ONergy</a:t>
            </a:r>
            <a:r>
              <a:rPr lang="en-US" dirty="0" smtClean="0"/>
              <a:t> is one the fastest growing energy access social enterprise providing complete solar solutions to underserved households and institutions. </a:t>
            </a:r>
            <a:r>
              <a:rPr lang="en-US" dirty="0" err="1" smtClean="0"/>
              <a:t>ONergy</a:t>
            </a:r>
            <a:r>
              <a:rPr lang="en-US" dirty="0" smtClean="0"/>
              <a:t> provides </a:t>
            </a:r>
            <a:r>
              <a:rPr lang="en-US" dirty="0" smtClean="0"/>
              <a:t>reliable and affordable </a:t>
            </a:r>
            <a:r>
              <a:rPr lang="en-US" dirty="0" smtClean="0"/>
              <a:t>decentralized energy solutions </a:t>
            </a:r>
            <a:r>
              <a:rPr lang="en-US" dirty="0" smtClean="0"/>
              <a:t>for lighting, cooking and electrification. We build an ecosystem which connects technology, finance and grassroots organizations to manage the needs, aspirations and resources of rural </a:t>
            </a:r>
            <a:r>
              <a:rPr lang="en-US" dirty="0" err="1" smtClean="0"/>
              <a:t>BoP</a:t>
            </a:r>
            <a:r>
              <a:rPr lang="en-US" dirty="0" smtClean="0"/>
              <a:t> beneficiaries. </a:t>
            </a:r>
            <a:r>
              <a:rPr lang="en-US" dirty="0" smtClean="0"/>
              <a:t> Till date, </a:t>
            </a:r>
            <a:r>
              <a:rPr lang="en-US" dirty="0" err="1" smtClean="0"/>
              <a:t>Onergy</a:t>
            </a:r>
            <a:r>
              <a:rPr lang="en-US" dirty="0" smtClean="0"/>
              <a:t> has impacted 170,000 lives with a goal to impact 1 million lives by 2016.</a:t>
            </a:r>
            <a:endParaRPr lang="en-US" dirty="0"/>
          </a:p>
          <a:p>
            <a:endParaRPr lang="en-US" dirty="0" smtClean="0"/>
          </a:p>
          <a:p>
            <a:endParaRPr lang="en-US" dirty="0"/>
          </a:p>
          <a:p>
            <a:endParaRPr lang="en-US" dirty="0"/>
          </a:p>
          <a:p>
            <a:endParaRPr lang="en-US" dirty="0" smtClean="0"/>
          </a:p>
          <a:p>
            <a:endParaRPr lang="en-US" dirty="0"/>
          </a:p>
          <a:p>
            <a:endParaRPr lang="en-US" dirty="0"/>
          </a:p>
        </p:txBody>
      </p:sp>
      <p:sp>
        <p:nvSpPr>
          <p:cNvPr id="8" name="TextBox 7"/>
          <p:cNvSpPr txBox="1"/>
          <p:nvPr/>
        </p:nvSpPr>
        <p:spPr>
          <a:xfrm>
            <a:off x="841418" y="4660005"/>
            <a:ext cx="10491990" cy="1538883"/>
          </a:xfrm>
          <a:prstGeom prst="rect">
            <a:avLst/>
          </a:prstGeom>
          <a:noFill/>
        </p:spPr>
        <p:txBody>
          <a:bodyPr wrap="square" rtlCol="0">
            <a:spAutoFit/>
          </a:bodyPr>
          <a:lstStyle/>
          <a:p>
            <a:r>
              <a:rPr lang="en-US" sz="2000" b="1" dirty="0" err="1" smtClean="0"/>
              <a:t>Piyush</a:t>
            </a:r>
            <a:r>
              <a:rPr lang="en-US" sz="2000" b="1" dirty="0" smtClean="0"/>
              <a:t> </a:t>
            </a:r>
            <a:r>
              <a:rPr lang="en-US" sz="2000" b="1" dirty="0" err="1" smtClean="0"/>
              <a:t>Jaju</a:t>
            </a:r>
            <a:endParaRPr lang="en-US" sz="2000" b="1" dirty="0" smtClean="0"/>
          </a:p>
          <a:p>
            <a:r>
              <a:rPr lang="en-US" sz="2000" b="1" dirty="0" smtClean="0"/>
              <a:t>Co-founder &amp; CEO</a:t>
            </a:r>
            <a:endParaRPr lang="en-US" sz="2000" dirty="0"/>
          </a:p>
          <a:p>
            <a:endParaRPr lang="en-US" dirty="0" smtClean="0"/>
          </a:p>
          <a:p>
            <a:endParaRPr lang="en-US" dirty="0"/>
          </a:p>
          <a:p>
            <a:endParaRPr lang="en-US" dirty="0"/>
          </a:p>
        </p:txBody>
      </p:sp>
      <p:grpSp>
        <p:nvGrpSpPr>
          <p:cNvPr id="9" name="Group 8"/>
          <p:cNvGrpSpPr/>
          <p:nvPr/>
        </p:nvGrpSpPr>
        <p:grpSpPr>
          <a:xfrm>
            <a:off x="7328263" y="137398"/>
            <a:ext cx="4673428" cy="646374"/>
            <a:chOff x="6087413" y="327012"/>
            <a:chExt cx="4895376" cy="705485"/>
          </a:xfrm>
        </p:grpSpPr>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87413" y="463638"/>
              <a:ext cx="1793966" cy="454991"/>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166550" y="363024"/>
              <a:ext cx="509243" cy="597260"/>
            </a:xfrm>
            <a:prstGeom prst="rect">
              <a:avLst/>
            </a:prstGeom>
          </p:spPr>
        </p:pic>
        <p:pic>
          <p:nvPicPr>
            <p:cNvPr id="12" name="Picture 11"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220789" y="327012"/>
              <a:ext cx="762000" cy="705485"/>
            </a:xfrm>
            <a:prstGeom prst="rect">
              <a:avLst/>
            </a:prstGeom>
            <a:noFill/>
            <a:ln>
              <a:noFill/>
            </a:ln>
          </p:spPr>
        </p:pic>
        <p:pic>
          <p:nvPicPr>
            <p:cNvPr id="13" name="Picture 12" descr="CIIE_logo"/>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32365" y="444919"/>
              <a:ext cx="1115060" cy="473710"/>
            </a:xfrm>
            <a:prstGeom prst="rect">
              <a:avLst/>
            </a:prstGeom>
            <a:noFill/>
          </p:spPr>
        </p:pic>
      </p:grpSp>
      <p:pic>
        <p:nvPicPr>
          <p:cNvPr id="1026" name="Picture 2" descr="Z:\7_Communication &amp; Design\Logos\ONergy - Logo Final.jpg"/>
          <p:cNvPicPr>
            <a:picLocks noChangeAspect="1" noChangeArrowheads="1"/>
          </p:cNvPicPr>
          <p:nvPr/>
        </p:nvPicPr>
        <p:blipFill>
          <a:blip r:embed="rId6" cstate="print"/>
          <a:srcRect/>
          <a:stretch>
            <a:fillRect/>
          </a:stretch>
        </p:blipFill>
        <p:spPr bwMode="auto">
          <a:xfrm>
            <a:off x="9102435" y="899576"/>
            <a:ext cx="2505179" cy="1258456"/>
          </a:xfrm>
          <a:prstGeom prst="rect">
            <a:avLst/>
          </a:prstGeom>
          <a:noFill/>
        </p:spPr>
      </p:pic>
    </p:spTree>
    <p:extLst>
      <p:ext uri="{BB962C8B-B14F-4D97-AF65-F5344CB8AC3E}">
        <p14:creationId xmlns:p14="http://schemas.microsoft.com/office/powerpoint/2010/main" xmlns="" val="3212534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Energy Access</a:t>
            </a:r>
            <a:endParaRPr lang="en-US" sz="4000" dirty="0"/>
          </a:p>
        </p:txBody>
      </p:sp>
      <p:sp>
        <p:nvSpPr>
          <p:cNvPr id="3" name="Content Placeholder 2"/>
          <p:cNvSpPr>
            <a:spLocks noGrp="1"/>
          </p:cNvSpPr>
          <p:nvPr>
            <p:ph idx="1"/>
          </p:nvPr>
        </p:nvSpPr>
        <p:spPr/>
        <p:txBody>
          <a:bodyPr>
            <a:normAutofit fontScale="85000" lnSpcReduction="10000"/>
          </a:bodyPr>
          <a:lstStyle/>
          <a:p>
            <a:pPr lvl="0">
              <a:buNone/>
            </a:pPr>
            <a:r>
              <a:rPr lang="en-US" sz="2400" dirty="0" smtClean="0"/>
              <a:t>Please explain the work your organization does on energy </a:t>
            </a:r>
            <a:r>
              <a:rPr lang="en-US" sz="2400" dirty="0" smtClean="0"/>
              <a:t>access:</a:t>
            </a:r>
          </a:p>
          <a:p>
            <a:pPr lvl="0"/>
            <a:r>
              <a:rPr lang="en-GB" sz="2400" i="1" u="sng" dirty="0" smtClean="0"/>
              <a:t>Last </a:t>
            </a:r>
            <a:r>
              <a:rPr lang="en-GB" sz="2400" i="1" u="sng" dirty="0" smtClean="0"/>
              <a:t>mile distribution and service</a:t>
            </a:r>
            <a:r>
              <a:rPr lang="en-GB" sz="2400" i="1" dirty="0" smtClean="0"/>
              <a:t>: </a:t>
            </a:r>
            <a:r>
              <a:rPr lang="nl-NL" sz="2400" i="1" dirty="0" smtClean="0"/>
              <a:t>Our network of Renewable Energy Centres (RECs) provide ONergy’s reach and last-mile distribution and service capability. The RECs provide training to solar technicians and entrepreneurs, offer installation services for all products purchased, and ensure that service and maintenance is readily accessible to all customers.</a:t>
            </a:r>
            <a:endParaRPr lang="en-IN" sz="2400" dirty="0" smtClean="0"/>
          </a:p>
          <a:p>
            <a:pPr lvl="0"/>
            <a:r>
              <a:rPr lang="en-GB" sz="2400" i="1" u="sng" dirty="0" smtClean="0"/>
              <a:t>Innovative financial solutions</a:t>
            </a:r>
            <a:r>
              <a:rPr lang="en-GB" sz="2400" i="1" dirty="0" smtClean="0"/>
              <a:t>: </a:t>
            </a:r>
            <a:r>
              <a:rPr lang="nl-NL" sz="2400" i="1" dirty="0" smtClean="0"/>
              <a:t>ONergy has partnered with 7 Rural Banks, 8 commercial banks and 9 MFIs across the 3 states. By partnering with both banks and MFIs, we offer affordable solutions, regardless of a person’s financial situation. In addition, with the support of International organisations, ONergy has setup a revolving energy corpus to faciliate low cost credit to MFIs and rural entrepreneurs.</a:t>
            </a:r>
            <a:endParaRPr lang="en-IN" sz="2400" dirty="0" smtClean="0"/>
          </a:p>
          <a:p>
            <a:pPr lvl="0"/>
            <a:r>
              <a:rPr lang="en-GB" sz="2400" i="1" u="sng" dirty="0" smtClean="0"/>
              <a:t>Complete range of solar solutions and innovative products</a:t>
            </a:r>
            <a:r>
              <a:rPr lang="en-GB" sz="2400" i="1" dirty="0" smtClean="0"/>
              <a:t>: </a:t>
            </a:r>
            <a:r>
              <a:rPr lang="nl-NL" sz="2400" i="1" dirty="0" smtClean="0"/>
              <a:t>ONergy offers an entire range of off-grid solar solutions such as: solar lanterns, solar home electrification systems, power plants and solar water heating system. ONergy has also developed innovative solutions for solar irrigation systems, solar computers, solar cold storage, clean cook stoves, and solar micro</a:t>
            </a:r>
            <a:r>
              <a:rPr lang="en-GB" sz="2400" i="1" dirty="0" smtClean="0"/>
              <a:t>-grids </a:t>
            </a:r>
            <a:r>
              <a:rPr lang="nl-NL" sz="2400" i="1" dirty="0" smtClean="0"/>
              <a:t>to tackle other social problems of education, agriculture and health.</a:t>
            </a:r>
            <a:endParaRPr lang="en-IN" sz="2400" dirty="0" smtClean="0"/>
          </a:p>
          <a:p>
            <a:pPr marL="0" indent="0">
              <a:buNone/>
            </a:pPr>
            <a:endParaRPr lang="en-US" sz="2400" dirty="0" smtClean="0"/>
          </a:p>
          <a:p>
            <a:pPr marL="0" indent="0">
              <a:buNone/>
            </a:pP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xmlns="" val="965877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71010"/>
            <a:ext cx="10515600" cy="1325563"/>
          </a:xfrm>
        </p:spPr>
        <p:txBody>
          <a:bodyPr>
            <a:normAutofit/>
          </a:bodyPr>
          <a:lstStyle/>
          <a:p>
            <a:r>
              <a:rPr lang="en-US" sz="4000" dirty="0" smtClean="0"/>
              <a:t>Entrepreneurship/Enterprise Development</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Please explain your institution’s work on entrepreneurship / enterprise development (</a:t>
            </a:r>
            <a:r>
              <a:rPr lang="en-US" sz="2400" dirty="0" err="1" smtClean="0"/>
              <a:t>eg</a:t>
            </a:r>
            <a:r>
              <a:rPr lang="en-US" sz="2400" dirty="0" smtClean="0"/>
              <a:t>. financing, business incubation, technology development, etc</a:t>
            </a:r>
            <a:r>
              <a:rPr lang="en-US" sz="2400" dirty="0" smtClean="0"/>
              <a:t>):</a:t>
            </a:r>
          </a:p>
          <a:p>
            <a:pPr marL="0" indent="0">
              <a:buNone/>
            </a:pPr>
            <a:endParaRPr lang="en-US" sz="2400" dirty="0" smtClean="0"/>
          </a:p>
          <a:p>
            <a:pPr marL="0" indent="0">
              <a:buNone/>
            </a:pPr>
            <a:r>
              <a:rPr lang="en-US" sz="2400" dirty="0" smtClean="0"/>
              <a:t>NA</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xmlns="" val="1171634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Planned activities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Planned activities </a:t>
            </a:r>
            <a:r>
              <a:rPr lang="en-US" sz="2400" dirty="0" smtClean="0"/>
              <a:t>of your organization for 2014/2015</a:t>
            </a:r>
            <a:r>
              <a:rPr lang="en-US" sz="2400" dirty="0" smtClean="0"/>
              <a:t>:</a:t>
            </a:r>
          </a:p>
          <a:p>
            <a:pPr marL="0" indent="0"/>
            <a:r>
              <a:rPr lang="en-US" sz="2400" dirty="0" smtClean="0"/>
              <a:t> Establish 10 Renewable Energy </a:t>
            </a:r>
            <a:r>
              <a:rPr lang="en-US" sz="2400" dirty="0" err="1" smtClean="0"/>
              <a:t>Centres</a:t>
            </a:r>
            <a:r>
              <a:rPr lang="en-US" sz="2400" dirty="0" smtClean="0"/>
              <a:t> in West Bengal, </a:t>
            </a:r>
            <a:r>
              <a:rPr lang="en-US" sz="2400" dirty="0" err="1" smtClean="0"/>
              <a:t>Odisha</a:t>
            </a:r>
            <a:r>
              <a:rPr lang="en-US" sz="2400" dirty="0" smtClean="0"/>
              <a:t> and Jharkhand</a:t>
            </a:r>
          </a:p>
          <a:p>
            <a:pPr marL="0" indent="0"/>
            <a:r>
              <a:rPr lang="en-US" sz="2400" dirty="0" smtClean="0"/>
              <a:t> </a:t>
            </a:r>
            <a:r>
              <a:rPr lang="en-US" sz="2400" dirty="0" smtClean="0"/>
              <a:t>Launch 4 new products – solar mini home systems, solar irrigation pumps, pre-paid metering device for solar </a:t>
            </a:r>
            <a:r>
              <a:rPr lang="en-US" sz="2400" dirty="0" err="1" smtClean="0"/>
              <a:t>microgrids</a:t>
            </a:r>
            <a:r>
              <a:rPr lang="en-US" sz="2400" dirty="0" smtClean="0"/>
              <a:t>, solar micro cold storage</a:t>
            </a:r>
          </a:p>
          <a:p>
            <a:pPr marL="0" indent="0"/>
            <a:r>
              <a:rPr lang="en-US" sz="2400" dirty="0" smtClean="0"/>
              <a:t> </a:t>
            </a:r>
            <a:r>
              <a:rPr lang="en-US" sz="2400" dirty="0" smtClean="0"/>
              <a:t>Strengthen the team</a:t>
            </a:r>
          </a:p>
          <a:p>
            <a:pPr marL="0" indent="0"/>
            <a:r>
              <a:rPr lang="en-US" sz="2400" dirty="0" smtClean="0"/>
              <a:t> </a:t>
            </a:r>
            <a:r>
              <a:rPr lang="en-US" sz="2400" dirty="0" smtClean="0"/>
              <a:t>Developing strong systems and processes – sales force </a:t>
            </a:r>
            <a:r>
              <a:rPr lang="en-US" sz="2400" dirty="0" err="1" smtClean="0"/>
              <a:t>customisation</a:t>
            </a:r>
            <a:r>
              <a:rPr lang="en-US" sz="2400" dirty="0" smtClean="0"/>
              <a:t>, bar code, mobile app rollout for field team</a:t>
            </a:r>
          </a:p>
          <a:p>
            <a:pPr marL="0" indent="0"/>
            <a:r>
              <a:rPr lang="en-US" sz="2400" dirty="0" smtClean="0"/>
              <a:t> </a:t>
            </a:r>
            <a:r>
              <a:rPr lang="en-US" sz="2400" dirty="0" smtClean="0"/>
              <a:t>Increase network of partnerships</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xmlns="" val="3089666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TotalTime>
  <Words>465</Words>
  <Application>Microsoft Office PowerPoint</Application>
  <PresentationFormat>Custom</PresentationFormat>
  <Paragraphs>29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Energy Access</vt:lpstr>
      <vt:lpstr>Entrepreneurship/Enterprise Development</vt:lpstr>
      <vt:lpstr>Planned activities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 name</dc:title>
  <dc:creator>Tijana Radojicic</dc:creator>
  <cp:lastModifiedBy>Shweta Jaju</cp:lastModifiedBy>
  <cp:revision>9</cp:revision>
  <dcterms:created xsi:type="dcterms:W3CDTF">2014-05-29T12:27:45Z</dcterms:created>
  <dcterms:modified xsi:type="dcterms:W3CDTF">2014-09-19T09:27:54Z</dcterms:modified>
</cp:coreProperties>
</file>