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61" r:id="rId4"/>
    <p:sldId id="260"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229E"/>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000" autoAdjust="0"/>
    <p:restoredTop sz="94660" autoAdjust="0"/>
  </p:normalViewPr>
  <p:slideViewPr>
    <p:cSldViewPr snapToGrid="0">
      <p:cViewPr>
        <p:scale>
          <a:sx n="100" d="100"/>
          <a:sy n="100" d="100"/>
        </p:scale>
        <p:origin x="-192" y="102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B7E68-6D39-4A90-B9C1-7EB447EE180D}" type="datetimeFigureOut">
              <a:rPr lang="en-IN" smtClean="0"/>
              <a:t>08-06-2014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ED3BF0-A2F9-402A-8F9A-B12D9A623D7D}" type="slidenum">
              <a:rPr lang="en-IN" smtClean="0"/>
              <a:t>‹#›</a:t>
            </a:fld>
            <a:endParaRPr lang="en-IN"/>
          </a:p>
        </p:txBody>
      </p:sp>
    </p:spTree>
    <p:extLst>
      <p:ext uri="{BB962C8B-B14F-4D97-AF65-F5344CB8AC3E}">
        <p14:creationId xmlns:p14="http://schemas.microsoft.com/office/powerpoint/2010/main" val="1556806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45ED3BF0-A2F9-402A-8F9A-B12D9A623D7D}" type="slidenum">
              <a:rPr lang="en-IN" smtClean="0"/>
              <a:t>1</a:t>
            </a:fld>
            <a:endParaRPr lang="en-IN"/>
          </a:p>
        </p:txBody>
      </p:sp>
    </p:spTree>
    <p:extLst>
      <p:ext uri="{BB962C8B-B14F-4D97-AF65-F5344CB8AC3E}">
        <p14:creationId xmlns:p14="http://schemas.microsoft.com/office/powerpoint/2010/main" val="3144669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
        <p:nvSpPr>
          <p:cNvPr id="11" name="Footer Placeholder 4"/>
          <p:cNvSpPr>
            <a:spLocks noGrp="1"/>
          </p:cNvSpPr>
          <p:nvPr>
            <p:ph type="ftr" sz="quarter" idx="3"/>
          </p:nvPr>
        </p:nvSpPr>
        <p:spPr>
          <a:xfrm>
            <a:off x="838199" y="6356350"/>
            <a:ext cx="9974943"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Pre-IOREC workshop on “Best practices in </a:t>
            </a:r>
            <a:r>
              <a:rPr lang="en-US" dirty="0" err="1" smtClean="0"/>
              <a:t>decentralised</a:t>
            </a:r>
            <a:r>
              <a:rPr lang="en-US" dirty="0" smtClean="0"/>
              <a:t> renewable energy access: sharing knowledge for renewable energy enterprise development” | 15 June 2014 | Manila, Philippines</a:t>
            </a:r>
            <a:endParaRPr lang="en-US" dirty="0"/>
          </a:p>
        </p:txBody>
      </p:sp>
    </p:spTree>
    <p:extLst>
      <p:ext uri="{BB962C8B-B14F-4D97-AF65-F5344CB8AC3E}">
        <p14:creationId xmlns:p14="http://schemas.microsoft.com/office/powerpoint/2010/main" val="61796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A26C05A-1908-4FC1-8D4C-3448E8225D0C}" type="datetime1">
              <a:rPr lang="en-US" smtClean="0"/>
              <a:t>6/8/2014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2778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D1A5592-CE79-436A-9425-34E6EAEA8307}" type="datetime1">
              <a:rPr lang="en-US" smtClean="0"/>
              <a:t>6/8/2014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35133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91156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CE5469F-0329-409C-AE5B-97EA92AD53C9}" type="datetime1">
              <a:rPr lang="en-US" smtClean="0"/>
              <a:t>6/8/2014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34546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p>
            <a:r>
              <a:rPr lang="en-US" smtClean="0"/>
              <a:t>Pre-IOREC workshop on “Best practices in decentralised renewable energy access: sharing knowledge for renewable energy enterprise development” | 15 June 2014 | Manila, Philippines</a:t>
            </a:r>
            <a:endParaRPr lang="en-US" dirty="0"/>
          </a:p>
        </p:txBody>
      </p:sp>
      <p:sp>
        <p:nvSpPr>
          <p:cNvPr id="5" name="Slide Number Placeholder 4"/>
          <p:cNvSpPr>
            <a:spLocks noGrp="1"/>
          </p:cNvSpPr>
          <p:nvPr>
            <p:ph type="sldNum" sz="quarter" idx="11"/>
          </p:nvPr>
        </p:nvSpPr>
        <p:spPr/>
        <p:txBody>
          <a:bodyPr/>
          <a:lstStyle/>
          <a:p>
            <a:fld id="{044DA35F-ED68-4F0A-B3AD-D5F43F1C602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p>
            <a:r>
              <a:rPr lang="en-US" smtClean="0"/>
              <a:t>Pre-IOREC workshop on “Best practices in decentralised renewable energy access: sharing knowledge for renewable energy enterprise development” | 15 June 2014 | Manila, Philippines</a:t>
            </a:r>
            <a:endParaRPr lang="en-US" dirty="0"/>
          </a:p>
        </p:txBody>
      </p:sp>
      <p:sp>
        <p:nvSpPr>
          <p:cNvPr id="5" name="Slide Number Placeholder 4"/>
          <p:cNvSpPr>
            <a:spLocks noGrp="1"/>
          </p:cNvSpPr>
          <p:nvPr>
            <p:ph type="sldNum" sz="quarter" idx="11"/>
          </p:nvPr>
        </p:nvSpPr>
        <p:spPr/>
        <p:txBody>
          <a:bodyPr/>
          <a:lstStyle/>
          <a:p>
            <a:fld id="{044DA35F-ED68-4F0A-B3AD-D5F43F1C602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C2BC1E06-DD3C-433D-BE94-F2A12F9E93D2}" type="datetime1">
              <a:rPr lang="en-US" smtClean="0"/>
              <a:t>6/8/2014</a:t>
            </a:fld>
            <a:endParaRPr lang="en-US"/>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5" name="Slide Number Placeholder 4"/>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307730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42C2B32D-B9EB-4245-9D9D-B6C0DF9B363F}" type="datetime1">
              <a:rPr lang="en-US" smtClean="0"/>
              <a:t>6/8/2014</a:t>
            </a:fld>
            <a:endParaRPr lang="en-US"/>
          </a:p>
        </p:txBody>
      </p:sp>
      <p:sp>
        <p:nvSpPr>
          <p:cNvPr id="3" name="Footer Placeholder 2"/>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4" name="Slide Number Placeholder 3"/>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913656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11A637F-17EF-46F8-9569-9A2424A689DE}" type="datetime1">
              <a:rPr lang="en-US" smtClean="0"/>
              <a:t>6/8/2014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3978140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05C9B980-F304-4E8B-B8C1-2722F6861B43}" type="datetime1">
              <a:rPr lang="en-US" smtClean="0"/>
              <a:t>6/8/2014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2450298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838199" y="6356350"/>
            <a:ext cx="9974943"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Pre-IOREC workshop on “Best practices in </a:t>
            </a:r>
            <a:r>
              <a:rPr lang="en-US" dirty="0" err="1" smtClean="0"/>
              <a:t>decentralised</a:t>
            </a:r>
            <a:r>
              <a:rPr lang="en-US" dirty="0" smtClean="0"/>
              <a:t> renewable energy access: sharing knowledge for renewable energy enterprise development” | 15 June 2014 | Manila, Philippines</a:t>
            </a:r>
            <a:endParaRPr lang="en-US" dirty="0"/>
          </a:p>
        </p:txBody>
      </p:sp>
      <p:sp>
        <p:nvSpPr>
          <p:cNvPr id="6" name="Slide Number Placeholder 5"/>
          <p:cNvSpPr>
            <a:spLocks noGrp="1"/>
          </p:cNvSpPr>
          <p:nvPr>
            <p:ph type="sldNum" sz="quarter" idx="4"/>
          </p:nvPr>
        </p:nvSpPr>
        <p:spPr>
          <a:xfrm>
            <a:off x="10927728" y="6356350"/>
            <a:ext cx="42607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DA35F-ED68-4F0A-B3AD-D5F43F1C602F}" type="slidenum">
              <a:rPr lang="en-US" smtClean="0"/>
              <a:t>‹#›</a:t>
            </a:fld>
            <a:endParaRPr lang="en-US"/>
          </a:p>
        </p:txBody>
      </p:sp>
      <p:pic>
        <p:nvPicPr>
          <p:cNvPr id="11" name="Picture 10"/>
          <p:cNvPicPr>
            <a:picLocks noChangeAspect="1"/>
          </p:cNvPicPr>
          <p:nvPr/>
        </p:nvPicPr>
        <p:blipFill>
          <a:blip r:embed="rId13" cstate="print">
            <a:duotone>
              <a:schemeClr val="bg2">
                <a:shade val="45000"/>
                <a:satMod val="135000"/>
              </a:schemeClr>
              <a:prstClr val="white"/>
            </a:duotone>
            <a:extLst>
              <a:ext uri="{28A0092B-C50C-407E-A947-70E740481C1C}">
                <a14:useLocalDpi xmlns:a14="http://schemas.microsoft.com/office/drawing/2010/main" val="0"/>
              </a:ext>
            </a:extLst>
          </a:blip>
          <a:srcRect b="14531"/>
          <a:stretch>
            <a:fillRect/>
          </a:stretch>
        </p:blipFill>
        <p:spPr bwMode="auto">
          <a:xfrm>
            <a:off x="9383054" y="27064"/>
            <a:ext cx="1544674" cy="427519"/>
          </a:xfrm>
          <a:prstGeom prst="rect">
            <a:avLst/>
          </a:prstGeom>
          <a:noFill/>
          <a:ln>
            <a:noFill/>
          </a:ln>
        </p:spPr>
      </p:pic>
      <p:pic>
        <p:nvPicPr>
          <p:cNvPr id="12" name="Picture 11" descr="Energy for All Logo.JPG"/>
          <p:cNvPicPr>
            <a:picLocks noChangeAspect="1"/>
          </p:cNvPicPr>
          <p:nvPr/>
        </p:nvPicPr>
        <p:blipFill rotWithShape="1">
          <a:blip r:embed="rId14">
            <a:duotone>
              <a:schemeClr val="bg2">
                <a:shade val="45000"/>
                <a:satMod val="135000"/>
              </a:schemeClr>
              <a:prstClr val="white"/>
            </a:duotone>
          </a:blip>
          <a:srcRect l="7228" t="11238" r="7533" b="12117"/>
          <a:stretch/>
        </p:blipFill>
        <p:spPr>
          <a:xfrm>
            <a:off x="8340130" y="39634"/>
            <a:ext cx="928688" cy="385762"/>
          </a:xfrm>
          <a:prstGeom prst="rect">
            <a:avLst/>
          </a:prstGeom>
        </p:spPr>
      </p:pic>
      <p:pic>
        <p:nvPicPr>
          <p:cNvPr id="13" name="Picture 12" descr="C:\Documents and Settings\Administrator\My Documents\Google Drive\Energy for All Investor Forum 2013\ADB Logo.JPG"/>
          <p:cNvPicPr>
            <a:picLocks noChangeAspect="1"/>
          </p:cNvPicPr>
          <p:nvPr/>
        </p:nvPicPr>
        <p:blipFill>
          <a:blip r:embed="rId15">
            <a:duotone>
              <a:schemeClr val="bg2">
                <a:shade val="45000"/>
                <a:satMod val="135000"/>
              </a:schemeClr>
              <a:prstClr val="white"/>
            </a:duotone>
          </a:blip>
          <a:srcRect/>
          <a:stretch>
            <a:fillRect/>
          </a:stretch>
        </p:blipFill>
        <p:spPr bwMode="auto">
          <a:xfrm>
            <a:off x="7817324" y="-7930"/>
            <a:ext cx="408570" cy="425150"/>
          </a:xfrm>
          <a:prstGeom prst="rect">
            <a:avLst/>
          </a:prstGeom>
          <a:noFill/>
          <a:ln w="9525">
            <a:noFill/>
            <a:miter lim="800000"/>
            <a:headEnd/>
            <a:tailEnd/>
          </a:ln>
        </p:spPr>
      </p:pic>
      <p:pic>
        <p:nvPicPr>
          <p:cNvPr id="14" name="Picture 13"/>
          <p:cNvPicPr>
            <a:picLocks noChangeAspect="1"/>
          </p:cNvPicPr>
          <p:nvPr/>
        </p:nvPicPr>
        <p:blipFill>
          <a:blip r:embed="rId16"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979927" y="62721"/>
            <a:ext cx="798131" cy="339588"/>
          </a:xfrm>
          <a:prstGeom prst="rect">
            <a:avLst/>
          </a:prstGeom>
        </p:spPr>
      </p:pic>
    </p:spTree>
    <p:extLst>
      <p:ext uri="{BB962C8B-B14F-4D97-AF65-F5344CB8AC3E}">
        <p14:creationId xmlns:p14="http://schemas.microsoft.com/office/powerpoint/2010/main" val="1456486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pn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7909" y="463639"/>
            <a:ext cx="8018584" cy="1390919"/>
          </a:xfrm>
        </p:spPr>
        <p:txBody>
          <a:bodyPr>
            <a:normAutofit/>
          </a:bodyPr>
          <a:lstStyle/>
          <a:p>
            <a:pPr algn="l"/>
            <a:r>
              <a:rPr lang="en-US" sz="3600" b="1" dirty="0" smtClean="0">
                <a:latin typeface="+mn-lt"/>
              </a:rPr>
              <a:t>Kenya Climate Innovation Center, Nairobi, Kenya</a:t>
            </a:r>
            <a:endParaRPr lang="en-US" sz="3600" b="1" dirty="0">
              <a:latin typeface="+mn-lt"/>
            </a:endParaRPr>
          </a:p>
        </p:txBody>
      </p:sp>
      <p:sp>
        <p:nvSpPr>
          <p:cNvPr id="5" name="TextBox 4"/>
          <p:cNvSpPr txBox="1"/>
          <p:nvPr/>
        </p:nvSpPr>
        <p:spPr>
          <a:xfrm>
            <a:off x="257908" y="1832636"/>
            <a:ext cx="11500338" cy="2585323"/>
          </a:xfrm>
          <a:prstGeom prst="rect">
            <a:avLst/>
          </a:prstGeom>
          <a:noFill/>
        </p:spPr>
        <p:txBody>
          <a:bodyPr wrap="square" rtlCol="0">
            <a:spAutoFit/>
          </a:bodyPr>
          <a:lstStyle/>
          <a:p>
            <a:pPr marL="285750" indent="-285750" algn="just">
              <a:buFont typeface="Arial" pitchFamily="34" charset="0"/>
              <a:buChar char="•"/>
            </a:pPr>
            <a:r>
              <a:rPr lang="en-US" sz="1600" dirty="0" smtClean="0"/>
              <a:t>We support Kenyan small </a:t>
            </a:r>
            <a:r>
              <a:rPr lang="en-US" sz="1600" dirty="0"/>
              <a:t>and medium enterprises (SMEs) that are developing innovative solutions that address climate change </a:t>
            </a:r>
            <a:r>
              <a:rPr lang="en-US" sz="1600" dirty="0" smtClean="0"/>
              <a:t>challenges in three </a:t>
            </a:r>
            <a:r>
              <a:rPr lang="en-US" sz="1600" dirty="0"/>
              <a:t>sectors including : </a:t>
            </a:r>
            <a:r>
              <a:rPr lang="en-US" sz="1600" b="1" dirty="0"/>
              <a:t>energy</a:t>
            </a:r>
            <a:r>
              <a:rPr lang="en-US" sz="1600" dirty="0"/>
              <a:t>, </a:t>
            </a:r>
            <a:r>
              <a:rPr lang="en-US" sz="1600" b="1" dirty="0"/>
              <a:t>water</a:t>
            </a:r>
            <a:r>
              <a:rPr lang="en-US" sz="1600" dirty="0"/>
              <a:t> and </a:t>
            </a:r>
            <a:r>
              <a:rPr lang="en-US" sz="1600" b="1" dirty="0"/>
              <a:t>agribusiness</a:t>
            </a:r>
            <a:r>
              <a:rPr lang="en-US" sz="1600" dirty="0"/>
              <a:t>  </a:t>
            </a:r>
          </a:p>
          <a:p>
            <a:pPr algn="just"/>
            <a:endParaRPr lang="en-US" sz="1600" dirty="0"/>
          </a:p>
          <a:p>
            <a:pPr marL="285750" indent="-285750" algn="just">
              <a:buFont typeface="Arial" pitchFamily="34" charset="0"/>
              <a:buChar char="•"/>
            </a:pPr>
            <a:r>
              <a:rPr lang="en-US" sz="1600" dirty="0" smtClean="0"/>
              <a:t>Our aim is to </a:t>
            </a:r>
            <a:r>
              <a:rPr lang="en-US" sz="1600" dirty="0"/>
              <a:t>accelerate the development, deployment and transfer of climate technologies by providing SMEs a set of holistic country-driven support services, including </a:t>
            </a:r>
            <a:r>
              <a:rPr lang="en-US" sz="1600" b="1" dirty="0"/>
              <a:t>early-stage financing</a:t>
            </a:r>
            <a:r>
              <a:rPr lang="en-US" sz="1600" dirty="0"/>
              <a:t>, </a:t>
            </a:r>
            <a:r>
              <a:rPr lang="en-US" sz="1600" b="1" dirty="0"/>
              <a:t>business </a:t>
            </a:r>
            <a:r>
              <a:rPr lang="en-US" sz="1600" b="1" dirty="0" smtClean="0"/>
              <a:t>support, technology incubation </a:t>
            </a:r>
            <a:r>
              <a:rPr lang="en-US" sz="1600" dirty="0"/>
              <a:t>and </a:t>
            </a:r>
            <a:r>
              <a:rPr lang="en-US" sz="1600" b="1" dirty="0"/>
              <a:t>capacity building</a:t>
            </a:r>
            <a:r>
              <a:rPr lang="en-US" sz="1600" dirty="0"/>
              <a:t>. </a:t>
            </a:r>
            <a:endParaRPr lang="en-US" sz="1600" dirty="0" smtClean="0"/>
          </a:p>
          <a:p>
            <a:pPr algn="just"/>
            <a:endParaRPr lang="en-US" sz="1600" dirty="0"/>
          </a:p>
          <a:p>
            <a:pPr marL="285750" indent="-285750" algn="just">
              <a:buFont typeface="Arial" pitchFamily="34" charset="0"/>
              <a:buChar char="•"/>
            </a:pPr>
            <a:r>
              <a:rPr lang="en-US" sz="1600" dirty="0" smtClean="0"/>
              <a:t>This is an initiative </a:t>
            </a:r>
            <a:r>
              <a:rPr lang="en-US" sz="1600" dirty="0"/>
              <a:t>supported by the World </a:t>
            </a:r>
            <a:r>
              <a:rPr lang="en-US" sz="1600" dirty="0" smtClean="0"/>
              <a:t>Bank’s </a:t>
            </a:r>
            <a:r>
              <a:rPr lang="en-US" sz="1600" i="1" dirty="0" err="1" smtClean="0"/>
              <a:t>info</a:t>
            </a:r>
            <a:r>
              <a:rPr lang="en-US" sz="1600" dirty="0" err="1" smtClean="0"/>
              <a:t>Dev</a:t>
            </a:r>
            <a:r>
              <a:rPr lang="en-US" sz="1600" dirty="0" smtClean="0"/>
              <a:t> </a:t>
            </a:r>
            <a:r>
              <a:rPr lang="en-US" sz="1600" dirty="0"/>
              <a:t>and is the first in a global network of CICs being launched by </a:t>
            </a:r>
            <a:r>
              <a:rPr lang="en-US" sz="1600" i="1" dirty="0" err="1"/>
              <a:t>info</a:t>
            </a:r>
            <a:r>
              <a:rPr lang="en-US" sz="1600" dirty="0" err="1"/>
              <a:t>Dev’s</a:t>
            </a:r>
            <a:r>
              <a:rPr lang="en-US" sz="1600" dirty="0"/>
              <a:t> Climate Technology Program (</a:t>
            </a:r>
            <a:r>
              <a:rPr lang="en-US" sz="1600" dirty="0" smtClean="0"/>
              <a:t>CTP). </a:t>
            </a:r>
            <a:r>
              <a:rPr lang="en-US" sz="1600" smtClean="0"/>
              <a:t>(E</a:t>
            </a:r>
            <a:r>
              <a:rPr lang="en-US" sz="1600" smtClean="0"/>
              <a:t>thiopia</a:t>
            </a:r>
            <a:r>
              <a:rPr lang="en-US" sz="1600" dirty="0"/>
              <a:t>, India, South Africa, Vietnam, Morocco, the Caribbean </a:t>
            </a:r>
            <a:r>
              <a:rPr lang="en-US" sz="1600"/>
              <a:t>and </a:t>
            </a:r>
            <a:r>
              <a:rPr lang="en-US" sz="1600" smtClean="0"/>
              <a:t>Ghana)</a:t>
            </a:r>
            <a:r>
              <a:rPr lang="en-US" sz="1600" dirty="0"/>
              <a:t> </a:t>
            </a:r>
            <a:endParaRPr lang="en-US" sz="1600" dirty="0" smtClean="0"/>
          </a:p>
          <a:p>
            <a:pPr marL="285750" indent="-285750" algn="just">
              <a:buFont typeface="Arial" pitchFamily="34" charset="0"/>
              <a:buChar char="•"/>
            </a:pPr>
            <a:endParaRPr lang="en-US" sz="1600" dirty="0"/>
          </a:p>
          <a:p>
            <a:pPr marL="285750" indent="-285750" algn="just">
              <a:buFont typeface="Arial" pitchFamily="34" charset="0"/>
              <a:buChar char="•"/>
            </a:pPr>
            <a:r>
              <a:rPr lang="en-US" sz="1600" dirty="0" smtClean="0"/>
              <a:t>The </a:t>
            </a:r>
            <a:r>
              <a:rPr lang="en-US" sz="1600" dirty="0"/>
              <a:t>Kenya CIC is funded by the United Kingdom’s </a:t>
            </a:r>
            <a:r>
              <a:rPr lang="en-US" sz="1600" dirty="0" err="1"/>
              <a:t>UKaid</a:t>
            </a:r>
            <a:r>
              <a:rPr lang="en-US" sz="1600" dirty="0"/>
              <a:t> and the Danish Ministry of Foreign Affairs</a:t>
            </a:r>
            <a:r>
              <a:rPr lang="en-US" sz="1600" dirty="0" smtClean="0"/>
              <a:t>.</a:t>
            </a:r>
            <a:endParaRPr lang="en-US" dirty="0"/>
          </a:p>
        </p:txBody>
      </p:sp>
      <p:sp>
        <p:nvSpPr>
          <p:cNvPr id="7" name="TextBox 6"/>
          <p:cNvSpPr txBox="1"/>
          <p:nvPr/>
        </p:nvSpPr>
        <p:spPr>
          <a:xfrm>
            <a:off x="140675" y="4455328"/>
            <a:ext cx="9438544" cy="2646878"/>
          </a:xfrm>
          <a:prstGeom prst="rect">
            <a:avLst/>
          </a:prstGeom>
          <a:noFill/>
        </p:spPr>
        <p:txBody>
          <a:bodyPr wrap="square" rtlCol="0">
            <a:spAutoFit/>
          </a:bodyPr>
          <a:lstStyle/>
          <a:p>
            <a:r>
              <a:rPr lang="en-US" b="1" u="sng" dirty="0" err="1" smtClean="0"/>
              <a:t>Serah</a:t>
            </a:r>
            <a:r>
              <a:rPr lang="en-US" b="1" u="sng" dirty="0" smtClean="0"/>
              <a:t> W. </a:t>
            </a:r>
            <a:r>
              <a:rPr lang="en-US" b="1" u="sng" dirty="0" err="1" smtClean="0"/>
              <a:t>Nderitu</a:t>
            </a:r>
            <a:r>
              <a:rPr lang="en-US" b="1" u="sng" dirty="0" smtClean="0"/>
              <a:t>, Research and Policy Officer</a:t>
            </a:r>
          </a:p>
          <a:p>
            <a:endParaRPr lang="en-US" b="1" u="sng" dirty="0" smtClean="0"/>
          </a:p>
          <a:p>
            <a:pPr marL="285750" indent="-285750" algn="just">
              <a:buFont typeface="Arial" pitchFamily="34" charset="0"/>
              <a:buChar char="•"/>
            </a:pPr>
            <a:r>
              <a:rPr lang="en-US" sz="1600" dirty="0" smtClean="0"/>
              <a:t>Responsible for developing and implementing research and policy programs within CIC and ensuring that research results are documented and disseminated.</a:t>
            </a:r>
          </a:p>
          <a:p>
            <a:pPr algn="just"/>
            <a:endParaRPr lang="en-US" sz="1600" dirty="0" smtClean="0"/>
          </a:p>
          <a:p>
            <a:pPr marL="285750" indent="-285750" algn="just">
              <a:buFont typeface="Arial" pitchFamily="34" charset="0"/>
              <a:buChar char="•"/>
            </a:pPr>
            <a:r>
              <a:rPr lang="en-US" sz="1600" dirty="0" smtClean="0"/>
              <a:t>Identifying and developing appropriate policy recommendations relevant to CICs programs and keeping the team abreast with external policy developments. </a:t>
            </a:r>
          </a:p>
          <a:p>
            <a:pPr algn="just"/>
            <a:endParaRPr lang="en-US" sz="1600" dirty="0" smtClean="0"/>
          </a:p>
          <a:p>
            <a:pPr marL="285750" indent="-285750" algn="just">
              <a:buFont typeface="Arial" pitchFamily="34" charset="0"/>
              <a:buChar char="•"/>
            </a:pPr>
            <a:r>
              <a:rPr lang="en-US" sz="1600" dirty="0" smtClean="0"/>
              <a:t>Liaison with other with other research institutions and network operating in the climate technology.  </a:t>
            </a:r>
            <a:endParaRPr lang="en-US" sz="1600" dirty="0"/>
          </a:p>
          <a:p>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2738" y="580474"/>
            <a:ext cx="3472962" cy="125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88214" y="4455328"/>
            <a:ext cx="2023445" cy="2023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8500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014" y="468921"/>
            <a:ext cx="10515600" cy="937847"/>
          </a:xfrm>
        </p:spPr>
        <p:txBody>
          <a:bodyPr>
            <a:normAutofit/>
          </a:bodyPr>
          <a:lstStyle/>
          <a:p>
            <a:r>
              <a:rPr lang="en-US" sz="4000" b="1" dirty="0" smtClean="0">
                <a:latin typeface="+mn-lt"/>
              </a:rPr>
              <a:t>Energy Access</a:t>
            </a:r>
            <a:endParaRPr lang="en-US" sz="4000" b="1" dirty="0">
              <a:latin typeface="+mn-lt"/>
            </a:endParaRPr>
          </a:p>
        </p:txBody>
      </p:sp>
      <p:sp>
        <p:nvSpPr>
          <p:cNvPr id="3" name="Content Placeholder 2"/>
          <p:cNvSpPr>
            <a:spLocks noGrp="1"/>
          </p:cNvSpPr>
          <p:nvPr>
            <p:ph idx="1"/>
          </p:nvPr>
        </p:nvSpPr>
        <p:spPr>
          <a:xfrm>
            <a:off x="779584" y="1430215"/>
            <a:ext cx="10515600" cy="4500563"/>
          </a:xfrm>
        </p:spPr>
        <p:txBody>
          <a:bodyPr>
            <a:normAutofit fontScale="92500" lnSpcReduction="10000"/>
          </a:bodyPr>
          <a:lstStyle/>
          <a:p>
            <a:pPr algn="just">
              <a:lnSpc>
                <a:spcPct val="120000"/>
              </a:lnSpc>
              <a:buClr>
                <a:srgbClr val="92D050"/>
              </a:buClr>
              <a:buFont typeface="Wingdings" pitchFamily="2" charset="2"/>
              <a:buChar char="Ø"/>
            </a:pPr>
            <a:r>
              <a:rPr lang="en-US" sz="1900" dirty="0" smtClean="0"/>
              <a:t>The KCIC supports Kenyan enterprises developing solutions to increase energy access. This is done  through an integrated set of services that leverage and expand existing innovation capacity and support the development and scale up of climate technology enterprises.</a:t>
            </a:r>
          </a:p>
          <a:p>
            <a:pPr algn="just">
              <a:lnSpc>
                <a:spcPct val="170000"/>
              </a:lnSpc>
              <a:buClr>
                <a:srgbClr val="92D050"/>
              </a:buClr>
              <a:buFont typeface="Wingdings" pitchFamily="2" charset="2"/>
              <a:buChar char="Ø"/>
            </a:pPr>
            <a:r>
              <a:rPr lang="en-US" sz="1900" dirty="0" smtClean="0"/>
              <a:t>In </a:t>
            </a:r>
            <a:r>
              <a:rPr lang="en-US" sz="1900" dirty="0"/>
              <a:t>order to support SMEs to realize opportunities in the renewable energy sector and grow the industry, the CIC </a:t>
            </a:r>
            <a:r>
              <a:rPr lang="en-US" sz="1900" dirty="0" smtClean="0"/>
              <a:t>focuses on: facilitating </a:t>
            </a:r>
            <a:r>
              <a:rPr lang="en-US" sz="1900" dirty="0"/>
              <a:t>knowledge sharing and access to relevant, easy-to-understand </a:t>
            </a:r>
            <a:r>
              <a:rPr lang="en-US" sz="1900" dirty="0" smtClean="0"/>
              <a:t>information. Providing </a:t>
            </a:r>
            <a:r>
              <a:rPr lang="en-US" sz="1900" dirty="0"/>
              <a:t>SMEs with business and technical advisory services, and facilitating access to finance from banks, investors and other sources of </a:t>
            </a:r>
            <a:r>
              <a:rPr lang="en-US" sz="1900" dirty="0" smtClean="0"/>
              <a:t>financing while at the same time working with </a:t>
            </a:r>
            <a:r>
              <a:rPr lang="en-US" sz="1900" dirty="0"/>
              <a:t>policy makers to create an enabling regulatory </a:t>
            </a:r>
            <a:r>
              <a:rPr lang="en-US" sz="1900" dirty="0" smtClean="0"/>
              <a:t>framework</a:t>
            </a:r>
            <a:r>
              <a:rPr lang="en-US" sz="1900" dirty="0"/>
              <a:t>.</a:t>
            </a:r>
            <a:endParaRPr lang="en-US" sz="1900" b="1" dirty="0" smtClean="0"/>
          </a:p>
          <a:p>
            <a:pPr>
              <a:lnSpc>
                <a:spcPct val="170000"/>
              </a:lnSpc>
              <a:buClr>
                <a:srgbClr val="92D050"/>
              </a:buClr>
              <a:buFont typeface="Wingdings" pitchFamily="2" charset="2"/>
              <a:buChar char="Ø"/>
            </a:pPr>
            <a:r>
              <a:rPr lang="en-US" sz="1900" dirty="0" smtClean="0"/>
              <a:t>Enterprises currently being supported at CIC are developing </a:t>
            </a:r>
            <a:r>
              <a:rPr lang="en-US" sz="1900" dirty="0"/>
              <a:t> </a:t>
            </a:r>
            <a:r>
              <a:rPr lang="en-US" sz="1900" dirty="0" smtClean="0"/>
              <a:t>renewable technologies in: solar, biogas, clean </a:t>
            </a:r>
            <a:r>
              <a:rPr lang="en-US" sz="1900" dirty="0" err="1" smtClean="0"/>
              <a:t>cookstoves</a:t>
            </a:r>
            <a:r>
              <a:rPr lang="en-US" sz="1900" dirty="0" smtClean="0"/>
              <a:t>, briquettes, wind and small hydro, </a:t>
            </a:r>
          </a:p>
          <a:p>
            <a:pPr marL="0" indent="0">
              <a:lnSpc>
                <a:spcPct val="170000"/>
              </a:lnSpc>
              <a:buClr>
                <a:srgbClr val="92D050"/>
              </a:buClr>
              <a:buNone/>
            </a:pPr>
            <a:endParaRPr lang="en-US" sz="21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Tree>
    <p:extLst>
      <p:ext uri="{BB962C8B-B14F-4D97-AF65-F5344CB8AC3E}">
        <p14:creationId xmlns:p14="http://schemas.microsoft.com/office/powerpoint/2010/main" val="965877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900B116-B05C-4E9D-8355-77D666C33BED}" type="slidenum">
              <a:rPr lang="en-GB" smtClean="0"/>
              <a:pPr>
                <a:defRPr/>
              </a:pPr>
              <a:t>3</a:t>
            </a:fld>
            <a:endParaRPr lang="en-GB"/>
          </a:p>
        </p:txBody>
      </p:sp>
      <p:sp>
        <p:nvSpPr>
          <p:cNvPr id="6" name="Slide Number Placeholder 3"/>
          <p:cNvSpPr txBox="1">
            <a:spLocks/>
          </p:cNvSpPr>
          <p:nvPr/>
        </p:nvSpPr>
        <p:spPr>
          <a:xfrm>
            <a:off x="8737600" y="6356351"/>
            <a:ext cx="2844800" cy="365125"/>
          </a:xfrm>
          <a:prstGeom prst="rect">
            <a:avLst/>
          </a:prstGeom>
        </p:spPr>
        <p:txBody>
          <a:bodyPr/>
          <a:lstStyle>
            <a:defPPr>
              <a:defRPr lang="en-US"/>
            </a:defPPr>
            <a:lvl1pPr algn="r" rtl="0" fontAlgn="base">
              <a:spcBef>
                <a:spcPct val="0"/>
              </a:spcBef>
              <a:spcAft>
                <a:spcPct val="0"/>
              </a:spcAft>
              <a:defRPr sz="1200" kern="1200">
                <a:solidFill>
                  <a:schemeClr val="tx1"/>
                </a:solidFill>
                <a:latin typeface="Century Gothic" pitchFamily="34"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C900B116-B05C-4E9D-8355-77D666C33BED}" type="slidenum">
              <a:rPr lang="en-GB" smtClean="0">
                <a:solidFill>
                  <a:prstClr val="black"/>
                </a:solidFill>
              </a:rPr>
              <a:pPr>
                <a:defRPr/>
              </a:pPr>
              <a:t>3</a:t>
            </a:fld>
            <a:endParaRPr lang="en-GB">
              <a:solidFill>
                <a:prstClr val="black"/>
              </a:solidFill>
            </a:endParaRPr>
          </a:p>
        </p:txBody>
      </p:sp>
      <p:sp>
        <p:nvSpPr>
          <p:cNvPr id="7" name="Content Placeholder 2"/>
          <p:cNvSpPr txBox="1">
            <a:spLocks/>
          </p:cNvSpPr>
          <p:nvPr/>
        </p:nvSpPr>
        <p:spPr bwMode="auto">
          <a:xfrm>
            <a:off x="2927648" y="1710989"/>
            <a:ext cx="9168341" cy="798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2000" kern="1200">
                <a:solidFill>
                  <a:schemeClr val="tx1"/>
                </a:solidFill>
                <a:latin typeface="Century Gothic" pitchFamily="34" charset="0"/>
                <a:ea typeface="+mn-ea"/>
                <a:cs typeface="+mn-cs"/>
              </a:defRPr>
            </a:lvl1pPr>
            <a:lvl2pPr marL="742950" indent="-285750" algn="l" rtl="0" eaLnBrk="1" fontAlgn="base" hangingPunct="1">
              <a:spcBef>
                <a:spcPct val="20000"/>
              </a:spcBef>
              <a:spcAft>
                <a:spcPct val="0"/>
              </a:spcAft>
              <a:buFont typeface="Arial" charset="0"/>
              <a:buChar char="–"/>
              <a:defRPr sz="1800" kern="1200">
                <a:solidFill>
                  <a:schemeClr val="tx1"/>
                </a:solidFill>
                <a:latin typeface="Century Gothic" pitchFamily="34" charset="0"/>
                <a:ea typeface="+mn-ea"/>
                <a:cs typeface="+mn-cs"/>
              </a:defRPr>
            </a:lvl2pPr>
            <a:lvl3pPr marL="1143000" indent="-228600" algn="l" rtl="0" eaLnBrk="1" fontAlgn="base" hangingPunct="1">
              <a:spcBef>
                <a:spcPct val="20000"/>
              </a:spcBef>
              <a:spcAft>
                <a:spcPct val="0"/>
              </a:spcAft>
              <a:buFont typeface="Arial" charset="0"/>
              <a:buChar char="•"/>
              <a:defRPr sz="1600" kern="1200">
                <a:solidFill>
                  <a:schemeClr val="tx1"/>
                </a:solidFill>
                <a:latin typeface="Century Gothic" pitchFamily="34" charset="0"/>
                <a:ea typeface="+mn-ea"/>
                <a:cs typeface="+mn-cs"/>
              </a:defRPr>
            </a:lvl3pPr>
            <a:lvl4pPr marL="1600200" indent="-228600" algn="l" rtl="0" eaLnBrk="1" fontAlgn="base" hangingPunct="1">
              <a:spcBef>
                <a:spcPct val="20000"/>
              </a:spcBef>
              <a:spcAft>
                <a:spcPct val="0"/>
              </a:spcAft>
              <a:buFont typeface="Arial" charset="0"/>
              <a:buChar char="–"/>
              <a:defRPr sz="1400" kern="1200">
                <a:solidFill>
                  <a:schemeClr val="tx1"/>
                </a:solidFill>
                <a:latin typeface="Century Gothic" pitchFamily="34" charset="0"/>
                <a:ea typeface="+mn-ea"/>
                <a:cs typeface="+mn-cs"/>
              </a:defRPr>
            </a:lvl4pPr>
            <a:lvl5pPr marL="2057400" indent="-228600" algn="l" rtl="0" eaLnBrk="1" fontAlgn="base" hangingPunct="1">
              <a:spcBef>
                <a:spcPct val="20000"/>
              </a:spcBef>
              <a:spcAft>
                <a:spcPct val="0"/>
              </a:spcAft>
              <a:buFont typeface="Arial" charset="0"/>
              <a:buChar char="»"/>
              <a:defRPr sz="1400" kern="1200">
                <a:solidFill>
                  <a:schemeClr val="tx1"/>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lumMod val="75000"/>
                </a:schemeClr>
              </a:buClr>
              <a:buFont typeface="Wingdings" pitchFamily="2" charset="2"/>
              <a:buChar char="Ø"/>
            </a:pPr>
            <a:r>
              <a:rPr lang="en-US" sz="1800" dirty="0" smtClean="0">
                <a:solidFill>
                  <a:prstClr val="black"/>
                </a:solidFill>
                <a:latin typeface="+mn-lt"/>
              </a:rPr>
              <a:t>Provide mentoring and specialised training programmes</a:t>
            </a:r>
          </a:p>
          <a:p>
            <a:pPr>
              <a:buClr>
                <a:schemeClr val="accent2">
                  <a:lumMod val="75000"/>
                </a:schemeClr>
              </a:buClr>
              <a:buFont typeface="Wingdings" pitchFamily="2" charset="2"/>
              <a:buChar char="Ø"/>
            </a:pPr>
            <a:r>
              <a:rPr lang="en-US" sz="1800" dirty="0" smtClean="0">
                <a:solidFill>
                  <a:prstClr val="black"/>
                </a:solidFill>
                <a:latin typeface="+mn-lt"/>
              </a:rPr>
              <a:t>Access </a:t>
            </a:r>
            <a:r>
              <a:rPr lang="en-US" sz="1800" dirty="0">
                <a:solidFill>
                  <a:prstClr val="black"/>
                </a:solidFill>
                <a:latin typeface="+mn-lt"/>
              </a:rPr>
              <a:t>to toolkits, templates and pre-packaged </a:t>
            </a:r>
            <a:r>
              <a:rPr lang="en-US" sz="1800" dirty="0" smtClean="0">
                <a:solidFill>
                  <a:prstClr val="black"/>
                </a:solidFill>
                <a:latin typeface="+mn-lt"/>
              </a:rPr>
              <a:t>support</a:t>
            </a:r>
            <a:endParaRPr lang="en-GB" sz="1800" dirty="0">
              <a:solidFill>
                <a:prstClr val="black"/>
              </a:solidFill>
              <a:latin typeface="+mn-lt"/>
            </a:endParaRPr>
          </a:p>
        </p:txBody>
      </p:sp>
      <p:sp>
        <p:nvSpPr>
          <p:cNvPr id="8" name="Pentagon 7"/>
          <p:cNvSpPr/>
          <p:nvPr/>
        </p:nvSpPr>
        <p:spPr>
          <a:xfrm>
            <a:off x="431371" y="1628800"/>
            <a:ext cx="2496277" cy="792088"/>
          </a:xfrm>
          <a:prstGeom prst="homePlate">
            <a:avLst>
              <a:gd name="adj" fmla="val 22202"/>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smtClean="0">
                <a:solidFill>
                  <a:prstClr val="white"/>
                </a:solidFill>
              </a:rPr>
              <a:t>Advisory services</a:t>
            </a:r>
            <a:endParaRPr lang="en-GB" b="1" i="1" dirty="0">
              <a:solidFill>
                <a:prstClr val="white"/>
              </a:solidFill>
            </a:endParaRPr>
          </a:p>
        </p:txBody>
      </p:sp>
      <p:sp>
        <p:nvSpPr>
          <p:cNvPr id="9" name="Pentagon 8"/>
          <p:cNvSpPr/>
          <p:nvPr/>
        </p:nvSpPr>
        <p:spPr>
          <a:xfrm>
            <a:off x="431371" y="2564904"/>
            <a:ext cx="2496277" cy="792088"/>
          </a:xfrm>
          <a:prstGeom prst="homePlate">
            <a:avLst>
              <a:gd name="adj" fmla="val 22202"/>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smtClean="0">
                <a:solidFill>
                  <a:prstClr val="white"/>
                </a:solidFill>
              </a:rPr>
              <a:t>Financing</a:t>
            </a:r>
            <a:endParaRPr lang="en-GB" b="1" i="1" dirty="0">
              <a:solidFill>
                <a:prstClr val="white"/>
              </a:solidFill>
            </a:endParaRPr>
          </a:p>
        </p:txBody>
      </p:sp>
      <p:sp>
        <p:nvSpPr>
          <p:cNvPr id="10" name="Pentagon 9"/>
          <p:cNvSpPr/>
          <p:nvPr/>
        </p:nvSpPr>
        <p:spPr>
          <a:xfrm>
            <a:off x="431371" y="3501008"/>
            <a:ext cx="2496277" cy="792088"/>
          </a:xfrm>
          <a:prstGeom prst="homePlate">
            <a:avLst>
              <a:gd name="adj" fmla="val 22202"/>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smtClean="0">
                <a:solidFill>
                  <a:prstClr val="white"/>
                </a:solidFill>
              </a:rPr>
              <a:t>Access to facilities</a:t>
            </a:r>
            <a:endParaRPr lang="en-GB" b="1" i="1" dirty="0">
              <a:solidFill>
                <a:prstClr val="white"/>
              </a:solidFill>
            </a:endParaRPr>
          </a:p>
        </p:txBody>
      </p:sp>
      <p:sp>
        <p:nvSpPr>
          <p:cNvPr id="11" name="Pentagon 10"/>
          <p:cNvSpPr/>
          <p:nvPr/>
        </p:nvSpPr>
        <p:spPr>
          <a:xfrm>
            <a:off x="431371" y="4437112"/>
            <a:ext cx="2496277" cy="792088"/>
          </a:xfrm>
          <a:prstGeom prst="homePlate">
            <a:avLst>
              <a:gd name="adj" fmla="val 22202"/>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smtClean="0">
                <a:solidFill>
                  <a:prstClr val="white"/>
                </a:solidFill>
                <a:latin typeface="Calibri" pitchFamily="34" charset="0"/>
              </a:rPr>
              <a:t>Enabling ecosystem</a:t>
            </a:r>
            <a:endParaRPr lang="en-GB" b="1" i="1" dirty="0">
              <a:solidFill>
                <a:prstClr val="white"/>
              </a:solidFill>
              <a:latin typeface="Calibri" pitchFamily="34" charset="0"/>
            </a:endParaRPr>
          </a:p>
        </p:txBody>
      </p:sp>
      <p:sp>
        <p:nvSpPr>
          <p:cNvPr id="12" name="Pentagon 11"/>
          <p:cNvSpPr/>
          <p:nvPr/>
        </p:nvSpPr>
        <p:spPr>
          <a:xfrm>
            <a:off x="431371" y="5373216"/>
            <a:ext cx="2496277" cy="792088"/>
          </a:xfrm>
          <a:prstGeom prst="homePlate">
            <a:avLst>
              <a:gd name="adj" fmla="val 22202"/>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smtClean="0">
                <a:solidFill>
                  <a:prstClr val="white"/>
                </a:solidFill>
              </a:rPr>
              <a:t>Access to information</a:t>
            </a:r>
            <a:endParaRPr lang="en-GB" b="1" i="1" dirty="0">
              <a:solidFill>
                <a:prstClr val="white"/>
              </a:solidFill>
            </a:endParaRPr>
          </a:p>
        </p:txBody>
      </p:sp>
      <p:sp>
        <p:nvSpPr>
          <p:cNvPr id="13" name="Oval 12"/>
          <p:cNvSpPr/>
          <p:nvPr/>
        </p:nvSpPr>
        <p:spPr>
          <a:xfrm>
            <a:off x="239349" y="1556792"/>
            <a:ext cx="480053" cy="360040"/>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white"/>
                </a:solidFill>
              </a:rPr>
              <a:t>1</a:t>
            </a:r>
            <a:endParaRPr lang="en-GB" b="1" dirty="0">
              <a:solidFill>
                <a:prstClr val="white"/>
              </a:solidFill>
            </a:endParaRPr>
          </a:p>
        </p:txBody>
      </p:sp>
      <p:sp>
        <p:nvSpPr>
          <p:cNvPr id="14" name="Oval 13"/>
          <p:cNvSpPr/>
          <p:nvPr/>
        </p:nvSpPr>
        <p:spPr>
          <a:xfrm>
            <a:off x="239349" y="2492896"/>
            <a:ext cx="480053" cy="360040"/>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rPr>
              <a:t>2</a:t>
            </a:r>
            <a:endParaRPr lang="en-GB" b="1" dirty="0">
              <a:solidFill>
                <a:prstClr val="white"/>
              </a:solidFill>
            </a:endParaRPr>
          </a:p>
        </p:txBody>
      </p:sp>
      <p:sp>
        <p:nvSpPr>
          <p:cNvPr id="15" name="Oval 14"/>
          <p:cNvSpPr/>
          <p:nvPr/>
        </p:nvSpPr>
        <p:spPr>
          <a:xfrm>
            <a:off x="239349" y="3429000"/>
            <a:ext cx="480053" cy="360040"/>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rPr>
              <a:t>3</a:t>
            </a:r>
            <a:endParaRPr lang="en-GB" b="1" dirty="0">
              <a:solidFill>
                <a:prstClr val="white"/>
              </a:solidFill>
            </a:endParaRPr>
          </a:p>
        </p:txBody>
      </p:sp>
      <p:sp>
        <p:nvSpPr>
          <p:cNvPr id="16" name="Oval 15"/>
          <p:cNvSpPr/>
          <p:nvPr/>
        </p:nvSpPr>
        <p:spPr>
          <a:xfrm>
            <a:off x="239349" y="4365104"/>
            <a:ext cx="480053" cy="360040"/>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rPr>
              <a:t>4</a:t>
            </a:r>
            <a:endParaRPr lang="en-GB" b="1" dirty="0">
              <a:solidFill>
                <a:prstClr val="white"/>
              </a:solidFill>
            </a:endParaRPr>
          </a:p>
        </p:txBody>
      </p:sp>
      <p:sp>
        <p:nvSpPr>
          <p:cNvPr id="17" name="Oval 16"/>
          <p:cNvSpPr/>
          <p:nvPr/>
        </p:nvSpPr>
        <p:spPr>
          <a:xfrm>
            <a:off x="239349" y="5301208"/>
            <a:ext cx="480053" cy="360040"/>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rPr>
              <a:t>5</a:t>
            </a:r>
            <a:endParaRPr lang="en-GB" b="1" dirty="0">
              <a:solidFill>
                <a:prstClr val="white"/>
              </a:solidFill>
            </a:endParaRPr>
          </a:p>
        </p:txBody>
      </p:sp>
      <p:sp>
        <p:nvSpPr>
          <p:cNvPr id="18" name="Content Placeholder 2"/>
          <p:cNvSpPr txBox="1">
            <a:spLocks/>
          </p:cNvSpPr>
          <p:nvPr/>
        </p:nvSpPr>
        <p:spPr bwMode="auto">
          <a:xfrm>
            <a:off x="2927648" y="2630839"/>
            <a:ext cx="9168341" cy="798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2000" kern="1200">
                <a:solidFill>
                  <a:schemeClr val="tx1"/>
                </a:solidFill>
                <a:latin typeface="Century Gothic" pitchFamily="34" charset="0"/>
                <a:ea typeface="+mn-ea"/>
                <a:cs typeface="+mn-cs"/>
              </a:defRPr>
            </a:lvl1pPr>
            <a:lvl2pPr marL="742950" indent="-285750" algn="l" rtl="0" eaLnBrk="1" fontAlgn="base" hangingPunct="1">
              <a:spcBef>
                <a:spcPct val="20000"/>
              </a:spcBef>
              <a:spcAft>
                <a:spcPct val="0"/>
              </a:spcAft>
              <a:buFont typeface="Arial" charset="0"/>
              <a:buChar char="–"/>
              <a:defRPr sz="1800" kern="1200">
                <a:solidFill>
                  <a:schemeClr val="tx1"/>
                </a:solidFill>
                <a:latin typeface="Century Gothic" pitchFamily="34" charset="0"/>
                <a:ea typeface="+mn-ea"/>
                <a:cs typeface="+mn-cs"/>
              </a:defRPr>
            </a:lvl2pPr>
            <a:lvl3pPr marL="1143000" indent="-228600" algn="l" rtl="0" eaLnBrk="1" fontAlgn="base" hangingPunct="1">
              <a:spcBef>
                <a:spcPct val="20000"/>
              </a:spcBef>
              <a:spcAft>
                <a:spcPct val="0"/>
              </a:spcAft>
              <a:buFont typeface="Arial" charset="0"/>
              <a:buChar char="•"/>
              <a:defRPr sz="1600" kern="1200">
                <a:solidFill>
                  <a:schemeClr val="tx1"/>
                </a:solidFill>
                <a:latin typeface="Century Gothic" pitchFamily="34" charset="0"/>
                <a:ea typeface="+mn-ea"/>
                <a:cs typeface="+mn-cs"/>
              </a:defRPr>
            </a:lvl3pPr>
            <a:lvl4pPr marL="1600200" indent="-228600" algn="l" rtl="0" eaLnBrk="1" fontAlgn="base" hangingPunct="1">
              <a:spcBef>
                <a:spcPct val="20000"/>
              </a:spcBef>
              <a:spcAft>
                <a:spcPct val="0"/>
              </a:spcAft>
              <a:buFont typeface="Arial" charset="0"/>
              <a:buChar char="–"/>
              <a:defRPr sz="1400" kern="1200">
                <a:solidFill>
                  <a:schemeClr val="tx1"/>
                </a:solidFill>
                <a:latin typeface="Century Gothic" pitchFamily="34" charset="0"/>
                <a:ea typeface="+mn-ea"/>
                <a:cs typeface="+mn-cs"/>
              </a:defRPr>
            </a:lvl4pPr>
            <a:lvl5pPr marL="2057400" indent="-228600" algn="l" rtl="0" eaLnBrk="1" fontAlgn="base" hangingPunct="1">
              <a:spcBef>
                <a:spcPct val="20000"/>
              </a:spcBef>
              <a:spcAft>
                <a:spcPct val="0"/>
              </a:spcAft>
              <a:buFont typeface="Arial" charset="0"/>
              <a:buChar char="»"/>
              <a:defRPr sz="1400" kern="1200">
                <a:solidFill>
                  <a:schemeClr val="tx1"/>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Clr>
                <a:schemeClr val="accent2">
                  <a:lumMod val="75000"/>
                </a:schemeClr>
              </a:buClr>
              <a:buFont typeface="Wingdings" pitchFamily="2" charset="2"/>
              <a:buChar char="Ø"/>
            </a:pPr>
            <a:r>
              <a:rPr lang="en-US" sz="1800" dirty="0" smtClean="0">
                <a:latin typeface="+mn-lt"/>
              </a:rPr>
              <a:t>Provide Proof of Concept grants ( for prototyping and testing technologies,  piloting business models)</a:t>
            </a:r>
          </a:p>
          <a:p>
            <a:pPr algn="just">
              <a:buClr>
                <a:schemeClr val="accent2">
                  <a:lumMod val="75000"/>
                </a:schemeClr>
              </a:buClr>
              <a:buFont typeface="Wingdings" pitchFamily="2" charset="2"/>
              <a:buChar char="Ø"/>
            </a:pPr>
            <a:r>
              <a:rPr lang="en-US" sz="1800" dirty="0" smtClean="0">
                <a:latin typeface="+mn-lt"/>
              </a:rPr>
              <a:t>Facilitate access to other sources of financing</a:t>
            </a:r>
            <a:endParaRPr lang="en-GB" sz="1800" dirty="0">
              <a:latin typeface="+mn-lt"/>
            </a:endParaRPr>
          </a:p>
        </p:txBody>
      </p:sp>
      <p:sp>
        <p:nvSpPr>
          <p:cNvPr id="19" name="Content Placeholder 2"/>
          <p:cNvSpPr txBox="1">
            <a:spLocks/>
          </p:cNvSpPr>
          <p:nvPr/>
        </p:nvSpPr>
        <p:spPr bwMode="auto">
          <a:xfrm>
            <a:off x="2927648" y="3704886"/>
            <a:ext cx="9264352" cy="798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2000" kern="1200">
                <a:solidFill>
                  <a:schemeClr val="tx1"/>
                </a:solidFill>
                <a:latin typeface="Century Gothic" pitchFamily="34" charset="0"/>
                <a:ea typeface="+mn-ea"/>
                <a:cs typeface="+mn-cs"/>
              </a:defRPr>
            </a:lvl1pPr>
            <a:lvl2pPr marL="742950" indent="-285750" algn="l" rtl="0" eaLnBrk="1" fontAlgn="base" hangingPunct="1">
              <a:spcBef>
                <a:spcPct val="20000"/>
              </a:spcBef>
              <a:spcAft>
                <a:spcPct val="0"/>
              </a:spcAft>
              <a:buFont typeface="Arial" charset="0"/>
              <a:buChar char="–"/>
              <a:defRPr sz="1800" kern="1200">
                <a:solidFill>
                  <a:schemeClr val="tx1"/>
                </a:solidFill>
                <a:latin typeface="Century Gothic" pitchFamily="34" charset="0"/>
                <a:ea typeface="+mn-ea"/>
                <a:cs typeface="+mn-cs"/>
              </a:defRPr>
            </a:lvl2pPr>
            <a:lvl3pPr marL="1143000" indent="-228600" algn="l" rtl="0" eaLnBrk="1" fontAlgn="base" hangingPunct="1">
              <a:spcBef>
                <a:spcPct val="20000"/>
              </a:spcBef>
              <a:spcAft>
                <a:spcPct val="0"/>
              </a:spcAft>
              <a:buFont typeface="Arial" charset="0"/>
              <a:buChar char="•"/>
              <a:defRPr sz="1600" kern="1200">
                <a:solidFill>
                  <a:schemeClr val="tx1"/>
                </a:solidFill>
                <a:latin typeface="Century Gothic" pitchFamily="34" charset="0"/>
                <a:ea typeface="+mn-ea"/>
                <a:cs typeface="+mn-cs"/>
              </a:defRPr>
            </a:lvl3pPr>
            <a:lvl4pPr marL="1600200" indent="-228600" algn="l" rtl="0" eaLnBrk="1" fontAlgn="base" hangingPunct="1">
              <a:spcBef>
                <a:spcPct val="20000"/>
              </a:spcBef>
              <a:spcAft>
                <a:spcPct val="0"/>
              </a:spcAft>
              <a:buFont typeface="Arial" charset="0"/>
              <a:buChar char="–"/>
              <a:defRPr sz="1400" kern="1200">
                <a:solidFill>
                  <a:schemeClr val="tx1"/>
                </a:solidFill>
                <a:latin typeface="Century Gothic" pitchFamily="34" charset="0"/>
                <a:ea typeface="+mn-ea"/>
                <a:cs typeface="+mn-cs"/>
              </a:defRPr>
            </a:lvl4pPr>
            <a:lvl5pPr marL="2057400" indent="-228600" algn="l" rtl="0" eaLnBrk="1" fontAlgn="base" hangingPunct="1">
              <a:spcBef>
                <a:spcPct val="20000"/>
              </a:spcBef>
              <a:spcAft>
                <a:spcPct val="0"/>
              </a:spcAft>
              <a:buFont typeface="Arial" charset="0"/>
              <a:buChar char="»"/>
              <a:defRPr sz="1400" kern="1200">
                <a:solidFill>
                  <a:schemeClr val="tx1"/>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lumMod val="75000"/>
                </a:schemeClr>
              </a:buClr>
              <a:buFont typeface="Wingdings" pitchFamily="2" charset="2"/>
              <a:buChar char="Ø"/>
            </a:pPr>
            <a:r>
              <a:rPr lang="en-US" sz="1800" dirty="0" smtClean="0">
                <a:solidFill>
                  <a:prstClr val="black"/>
                </a:solidFill>
                <a:latin typeface="+mn-lt"/>
              </a:rPr>
              <a:t>Provide access to facilities that house incubatees and support technology design, adaptation, prototyping, etc.</a:t>
            </a:r>
            <a:endParaRPr lang="en-GB" sz="1800" dirty="0">
              <a:solidFill>
                <a:prstClr val="black"/>
              </a:solidFill>
              <a:latin typeface="+mn-lt"/>
            </a:endParaRPr>
          </a:p>
        </p:txBody>
      </p:sp>
      <p:sp>
        <p:nvSpPr>
          <p:cNvPr id="20" name="Content Placeholder 2"/>
          <p:cNvSpPr txBox="1">
            <a:spLocks/>
          </p:cNvSpPr>
          <p:nvPr/>
        </p:nvSpPr>
        <p:spPr bwMode="auto">
          <a:xfrm>
            <a:off x="2927648" y="4503047"/>
            <a:ext cx="9168341" cy="798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2000" kern="1200">
                <a:solidFill>
                  <a:schemeClr val="tx1"/>
                </a:solidFill>
                <a:latin typeface="Century Gothic" pitchFamily="34" charset="0"/>
                <a:ea typeface="+mn-ea"/>
                <a:cs typeface="+mn-cs"/>
              </a:defRPr>
            </a:lvl1pPr>
            <a:lvl2pPr marL="742950" indent="-285750" algn="l" rtl="0" eaLnBrk="1" fontAlgn="base" hangingPunct="1">
              <a:spcBef>
                <a:spcPct val="20000"/>
              </a:spcBef>
              <a:spcAft>
                <a:spcPct val="0"/>
              </a:spcAft>
              <a:buFont typeface="Arial" charset="0"/>
              <a:buChar char="–"/>
              <a:defRPr sz="1800" kern="1200">
                <a:solidFill>
                  <a:schemeClr val="tx1"/>
                </a:solidFill>
                <a:latin typeface="Century Gothic" pitchFamily="34" charset="0"/>
                <a:ea typeface="+mn-ea"/>
                <a:cs typeface="+mn-cs"/>
              </a:defRPr>
            </a:lvl2pPr>
            <a:lvl3pPr marL="1143000" indent="-228600" algn="l" rtl="0" eaLnBrk="1" fontAlgn="base" hangingPunct="1">
              <a:spcBef>
                <a:spcPct val="20000"/>
              </a:spcBef>
              <a:spcAft>
                <a:spcPct val="0"/>
              </a:spcAft>
              <a:buFont typeface="Arial" charset="0"/>
              <a:buChar char="•"/>
              <a:defRPr sz="1600" kern="1200">
                <a:solidFill>
                  <a:schemeClr val="tx1"/>
                </a:solidFill>
                <a:latin typeface="Century Gothic" pitchFamily="34" charset="0"/>
                <a:ea typeface="+mn-ea"/>
                <a:cs typeface="+mn-cs"/>
              </a:defRPr>
            </a:lvl3pPr>
            <a:lvl4pPr marL="1600200" indent="-228600" algn="l" rtl="0" eaLnBrk="1" fontAlgn="base" hangingPunct="1">
              <a:spcBef>
                <a:spcPct val="20000"/>
              </a:spcBef>
              <a:spcAft>
                <a:spcPct val="0"/>
              </a:spcAft>
              <a:buFont typeface="Arial" charset="0"/>
              <a:buChar char="–"/>
              <a:defRPr sz="1400" kern="1200">
                <a:solidFill>
                  <a:schemeClr val="tx1"/>
                </a:solidFill>
                <a:latin typeface="Century Gothic" pitchFamily="34" charset="0"/>
                <a:ea typeface="+mn-ea"/>
                <a:cs typeface="+mn-cs"/>
              </a:defRPr>
            </a:lvl4pPr>
            <a:lvl5pPr marL="2057400" indent="-228600" algn="l" rtl="0" eaLnBrk="1" fontAlgn="base" hangingPunct="1">
              <a:spcBef>
                <a:spcPct val="20000"/>
              </a:spcBef>
              <a:spcAft>
                <a:spcPct val="0"/>
              </a:spcAft>
              <a:buFont typeface="Arial" charset="0"/>
              <a:buChar char="»"/>
              <a:defRPr sz="1400" kern="1200">
                <a:solidFill>
                  <a:schemeClr val="tx1"/>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lumMod val="75000"/>
                </a:schemeClr>
              </a:buClr>
              <a:buFont typeface="Wingdings" pitchFamily="2" charset="2"/>
              <a:buChar char="Ø"/>
            </a:pPr>
            <a:r>
              <a:rPr lang="en-US" sz="1800" dirty="0" smtClean="0">
                <a:solidFill>
                  <a:prstClr val="black"/>
                </a:solidFill>
                <a:latin typeface="Calibri" pitchFamily="34" charset="0"/>
              </a:rPr>
              <a:t>Work with Government  to develop  </a:t>
            </a:r>
            <a:r>
              <a:rPr lang="en-US" sz="1800" dirty="0" err="1" smtClean="0">
                <a:solidFill>
                  <a:prstClr val="black"/>
                </a:solidFill>
                <a:latin typeface="Calibri" pitchFamily="34" charset="0"/>
              </a:rPr>
              <a:t>kenyan</a:t>
            </a:r>
            <a:r>
              <a:rPr lang="en-US" sz="1800" dirty="0" smtClean="0">
                <a:solidFill>
                  <a:prstClr val="black"/>
                </a:solidFill>
                <a:latin typeface="Calibri" pitchFamily="34" charset="0"/>
              </a:rPr>
              <a:t> clean tech policies</a:t>
            </a:r>
          </a:p>
          <a:p>
            <a:pPr>
              <a:buClr>
                <a:schemeClr val="accent2">
                  <a:lumMod val="75000"/>
                </a:schemeClr>
              </a:buClr>
              <a:buFont typeface="Wingdings" pitchFamily="2" charset="2"/>
              <a:buChar char="Ø"/>
            </a:pPr>
            <a:r>
              <a:rPr lang="en-US" sz="1800" dirty="0" smtClean="0">
                <a:solidFill>
                  <a:prstClr val="black"/>
                </a:solidFill>
                <a:latin typeface="Calibri" pitchFamily="34" charset="0"/>
              </a:rPr>
              <a:t>Coordinate technology transfer and collaborative R&amp;D</a:t>
            </a:r>
            <a:endParaRPr lang="en-GB" sz="1800" dirty="0">
              <a:solidFill>
                <a:prstClr val="black"/>
              </a:solidFill>
              <a:latin typeface="Calibri" pitchFamily="34" charset="0"/>
            </a:endParaRPr>
          </a:p>
        </p:txBody>
      </p:sp>
      <p:sp>
        <p:nvSpPr>
          <p:cNvPr id="21" name="Content Placeholder 2"/>
          <p:cNvSpPr txBox="1">
            <a:spLocks/>
          </p:cNvSpPr>
          <p:nvPr/>
        </p:nvSpPr>
        <p:spPr bwMode="auto">
          <a:xfrm>
            <a:off x="2927648" y="5481228"/>
            <a:ext cx="9168341" cy="798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2000" kern="1200">
                <a:solidFill>
                  <a:schemeClr val="tx1"/>
                </a:solidFill>
                <a:latin typeface="Century Gothic" pitchFamily="34" charset="0"/>
                <a:ea typeface="+mn-ea"/>
                <a:cs typeface="+mn-cs"/>
              </a:defRPr>
            </a:lvl1pPr>
            <a:lvl2pPr marL="742950" indent="-285750" algn="l" rtl="0" eaLnBrk="1" fontAlgn="base" hangingPunct="1">
              <a:spcBef>
                <a:spcPct val="20000"/>
              </a:spcBef>
              <a:spcAft>
                <a:spcPct val="0"/>
              </a:spcAft>
              <a:buFont typeface="Arial" charset="0"/>
              <a:buChar char="–"/>
              <a:defRPr sz="1800" kern="1200">
                <a:solidFill>
                  <a:schemeClr val="tx1"/>
                </a:solidFill>
                <a:latin typeface="Century Gothic" pitchFamily="34" charset="0"/>
                <a:ea typeface="+mn-ea"/>
                <a:cs typeface="+mn-cs"/>
              </a:defRPr>
            </a:lvl2pPr>
            <a:lvl3pPr marL="1143000" indent="-228600" algn="l" rtl="0" eaLnBrk="1" fontAlgn="base" hangingPunct="1">
              <a:spcBef>
                <a:spcPct val="20000"/>
              </a:spcBef>
              <a:spcAft>
                <a:spcPct val="0"/>
              </a:spcAft>
              <a:buFont typeface="Arial" charset="0"/>
              <a:buChar char="•"/>
              <a:defRPr sz="1600" kern="1200">
                <a:solidFill>
                  <a:schemeClr val="tx1"/>
                </a:solidFill>
                <a:latin typeface="Century Gothic" pitchFamily="34" charset="0"/>
                <a:ea typeface="+mn-ea"/>
                <a:cs typeface="+mn-cs"/>
              </a:defRPr>
            </a:lvl3pPr>
            <a:lvl4pPr marL="1600200" indent="-228600" algn="l" rtl="0" eaLnBrk="1" fontAlgn="base" hangingPunct="1">
              <a:spcBef>
                <a:spcPct val="20000"/>
              </a:spcBef>
              <a:spcAft>
                <a:spcPct val="0"/>
              </a:spcAft>
              <a:buFont typeface="Arial" charset="0"/>
              <a:buChar char="–"/>
              <a:defRPr sz="1400" kern="1200">
                <a:solidFill>
                  <a:schemeClr val="tx1"/>
                </a:solidFill>
                <a:latin typeface="Century Gothic" pitchFamily="34" charset="0"/>
                <a:ea typeface="+mn-ea"/>
                <a:cs typeface="+mn-cs"/>
              </a:defRPr>
            </a:lvl4pPr>
            <a:lvl5pPr marL="2057400" indent="-228600" algn="l" rtl="0" eaLnBrk="1" fontAlgn="base" hangingPunct="1">
              <a:spcBef>
                <a:spcPct val="20000"/>
              </a:spcBef>
              <a:spcAft>
                <a:spcPct val="0"/>
              </a:spcAft>
              <a:buFont typeface="Arial" charset="0"/>
              <a:buChar char="»"/>
              <a:defRPr sz="1400" kern="1200">
                <a:solidFill>
                  <a:schemeClr val="tx1"/>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lumMod val="75000"/>
                </a:schemeClr>
              </a:buClr>
              <a:buFont typeface="Wingdings" pitchFamily="2" charset="2"/>
              <a:buChar char="Ø"/>
            </a:pPr>
            <a:r>
              <a:rPr lang="en-US" sz="1800" dirty="0" smtClean="0">
                <a:solidFill>
                  <a:prstClr val="black"/>
                </a:solidFill>
                <a:latin typeface="+mn-lt"/>
              </a:rPr>
              <a:t>Gather, package and disseminate information on technologies, financing and local markets</a:t>
            </a:r>
            <a:endParaRPr lang="en-GB" sz="1800" dirty="0">
              <a:solidFill>
                <a:prstClr val="black"/>
              </a:solidFill>
              <a:latin typeface="+mn-lt"/>
            </a:endParaRPr>
          </a:p>
        </p:txBody>
      </p:sp>
      <p:sp>
        <p:nvSpPr>
          <p:cNvPr id="2" name="Title 1"/>
          <p:cNvSpPr>
            <a:spLocks noGrp="1"/>
          </p:cNvSpPr>
          <p:nvPr>
            <p:ph type="title"/>
          </p:nvPr>
        </p:nvSpPr>
        <p:spPr>
          <a:xfrm>
            <a:off x="431371" y="231229"/>
            <a:ext cx="10515600" cy="1116925"/>
          </a:xfrm>
        </p:spPr>
        <p:txBody>
          <a:bodyPr/>
          <a:lstStyle/>
          <a:p>
            <a:r>
              <a:rPr lang="en-US" b="1" dirty="0" smtClean="0">
                <a:latin typeface="+mn-lt"/>
              </a:rPr>
              <a:t>Enterprise Development</a:t>
            </a:r>
            <a:endParaRPr lang="en-US" b="1" dirty="0">
              <a:latin typeface="+mn-lt"/>
            </a:endParaRPr>
          </a:p>
        </p:txBody>
      </p:sp>
    </p:spTree>
    <p:extLst>
      <p:ext uri="{BB962C8B-B14F-4D97-AF65-F5344CB8AC3E}">
        <p14:creationId xmlns:p14="http://schemas.microsoft.com/office/powerpoint/2010/main" val="1208495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203724"/>
            <a:ext cx="2761956" cy="769268"/>
          </a:xfrm>
        </p:spPr>
        <p:txBody>
          <a:bodyPr>
            <a:normAutofit fontScale="25000" lnSpcReduction="20000"/>
          </a:bodyPr>
          <a:lstStyle/>
          <a:p>
            <a:pPr>
              <a:buSzPct val="94000"/>
            </a:pPr>
            <a:r>
              <a:rPr lang="en-US" sz="6400" b="1" dirty="0" smtClean="0">
                <a:solidFill>
                  <a:schemeClr val="accent2">
                    <a:lumMod val="75000"/>
                  </a:schemeClr>
                </a:solidFill>
              </a:rPr>
              <a:t>More than 80 entrepreneurs being incubated </a:t>
            </a:r>
            <a:r>
              <a:rPr lang="en-US" sz="6400" b="1" dirty="0" smtClean="0">
                <a:solidFill>
                  <a:schemeClr val="accent2">
                    <a:lumMod val="75000"/>
                  </a:schemeClr>
                </a:solidFill>
              </a:rPr>
              <a:t>, </a:t>
            </a:r>
          </a:p>
          <a:p>
            <a:pPr>
              <a:buSzPct val="90000"/>
              <a:buFont typeface="Calibri" pitchFamily="34" charset="0"/>
              <a:buChar char="•"/>
            </a:pPr>
            <a:r>
              <a:rPr lang="en-US" sz="6400" b="1" dirty="0" smtClean="0">
                <a:solidFill>
                  <a:schemeClr val="accent2">
                    <a:lumMod val="75000"/>
                  </a:schemeClr>
                </a:solidFill>
              </a:rPr>
              <a:t>60</a:t>
            </a:r>
            <a:r>
              <a:rPr lang="en-US" sz="6400" b="1" dirty="0" smtClean="0">
                <a:solidFill>
                  <a:schemeClr val="accent2">
                    <a:lumMod val="75000"/>
                  </a:schemeClr>
                </a:solidFill>
              </a:rPr>
              <a:t>% </a:t>
            </a:r>
            <a:r>
              <a:rPr lang="en-US" sz="6400" b="1" dirty="0" smtClean="0">
                <a:solidFill>
                  <a:schemeClr val="accent2">
                    <a:lumMod val="75000"/>
                  </a:schemeClr>
                </a:solidFill>
              </a:rPr>
              <a:t>are  </a:t>
            </a:r>
            <a:r>
              <a:rPr lang="en-US" sz="6400" b="1" dirty="0" smtClean="0">
                <a:solidFill>
                  <a:schemeClr val="accent2">
                    <a:lumMod val="75000"/>
                  </a:schemeClr>
                </a:solidFill>
              </a:rPr>
              <a:t>renewable </a:t>
            </a:r>
            <a:r>
              <a:rPr lang="en-US" sz="6400" b="1" dirty="0" smtClean="0">
                <a:solidFill>
                  <a:schemeClr val="accent2">
                    <a:lumMod val="75000"/>
                  </a:schemeClr>
                </a:solidFill>
              </a:rPr>
              <a:t>energy</a:t>
            </a:r>
            <a:endParaRPr lang="en-US" sz="6400" b="1" dirty="0" smtClean="0">
              <a:solidFill>
                <a:schemeClr val="accent2">
                  <a:lumMod val="75000"/>
                </a:schemeClr>
              </a:solidFill>
            </a:endParaRPr>
          </a:p>
          <a:p>
            <a:pPr marL="0" indent="0">
              <a:buNone/>
            </a:pPr>
            <a:endParaRPr lang="en-US" b="1" dirty="0" smtClean="0"/>
          </a:p>
          <a:p>
            <a:pPr marL="0" indent="0">
              <a:buNone/>
            </a:pPr>
            <a:endParaRPr lang="en-US" b="1" dirty="0" smtClean="0"/>
          </a:p>
          <a:p>
            <a:pPr marL="0" indent="0">
              <a:buNone/>
            </a:pPr>
            <a:endParaRPr lang="en-US" b="1" dirty="0" smtClean="0"/>
          </a:p>
          <a:p>
            <a:pPr marL="0" indent="0">
              <a:buNone/>
            </a:pPr>
            <a:endParaRPr lang="en-US" b="1" dirty="0"/>
          </a:p>
          <a:p>
            <a:pPr marL="0" indent="0">
              <a:buNone/>
            </a:pPr>
            <a:endParaRPr lang="en-US" b="1" dirty="0" smtClean="0"/>
          </a:p>
          <a:p>
            <a:pPr marL="0" indent="0">
              <a:buNone/>
            </a:pPr>
            <a:endParaRPr lang="en-US" dirty="0"/>
          </a:p>
        </p:txBody>
      </p:sp>
      <p:sp>
        <p:nvSpPr>
          <p:cNvPr id="6" name="Title 1"/>
          <p:cNvSpPr>
            <a:spLocks noGrp="1"/>
          </p:cNvSpPr>
          <p:nvPr>
            <p:ph type="title"/>
          </p:nvPr>
        </p:nvSpPr>
        <p:spPr>
          <a:xfrm>
            <a:off x="417822" y="365126"/>
            <a:ext cx="6897378" cy="912689"/>
          </a:xfrm>
        </p:spPr>
        <p:txBody>
          <a:bodyPr>
            <a:normAutofit/>
          </a:bodyPr>
          <a:lstStyle/>
          <a:p>
            <a:r>
              <a:rPr lang="en-US" sz="4000" b="1" dirty="0" smtClean="0">
                <a:latin typeface="+mn-lt"/>
              </a:rPr>
              <a:t>Key achievements</a:t>
            </a:r>
            <a:endParaRPr lang="en-US" sz="4000" b="1" dirty="0">
              <a:latin typeface="+mn-lt"/>
            </a:endParaRPr>
          </a:p>
        </p:txBody>
      </p:sp>
      <p:pic>
        <p:nvPicPr>
          <p:cNvPr id="7" name="Picture 4" descr="http://ts2.mm.bing.net/th?id=H.4516550236703014&amp;pid=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3552" y="4185089"/>
            <a:ext cx="1681435" cy="112095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013552" y="5495019"/>
            <a:ext cx="2283494" cy="646331"/>
          </a:xfrm>
          <a:prstGeom prst="rect">
            <a:avLst/>
          </a:prstGeom>
          <a:noFill/>
        </p:spPr>
        <p:txBody>
          <a:bodyPr wrap="square" rtlCol="0">
            <a:spAutoFit/>
          </a:bodyPr>
          <a:lstStyle/>
          <a:p>
            <a:r>
              <a:rPr lang="en-US" b="1" dirty="0">
                <a:solidFill>
                  <a:schemeClr val="accent2">
                    <a:lumMod val="75000"/>
                  </a:schemeClr>
                </a:solidFill>
              </a:rPr>
              <a:t>759 </a:t>
            </a:r>
            <a:r>
              <a:rPr lang="en-US" b="1" dirty="0" smtClean="0">
                <a:solidFill>
                  <a:schemeClr val="accent2">
                    <a:lumMod val="75000"/>
                  </a:schemeClr>
                </a:solidFill>
              </a:rPr>
              <a:t>green </a:t>
            </a:r>
            <a:r>
              <a:rPr lang="en-US" b="1" dirty="0">
                <a:solidFill>
                  <a:schemeClr val="accent2">
                    <a:lumMod val="75000"/>
                  </a:schemeClr>
                </a:solidFill>
              </a:rPr>
              <a:t>j</a:t>
            </a:r>
            <a:r>
              <a:rPr lang="en-US" b="1" dirty="0" smtClean="0">
                <a:solidFill>
                  <a:schemeClr val="accent2">
                    <a:lumMod val="75000"/>
                  </a:schemeClr>
                </a:solidFill>
              </a:rPr>
              <a:t>obs created</a:t>
            </a:r>
          </a:p>
        </p:txBody>
      </p:sp>
      <p:sp>
        <p:nvSpPr>
          <p:cNvPr id="9" name="TextBox 8"/>
          <p:cNvSpPr txBox="1"/>
          <p:nvPr/>
        </p:nvSpPr>
        <p:spPr>
          <a:xfrm>
            <a:off x="4478215" y="3376246"/>
            <a:ext cx="184731" cy="369332"/>
          </a:xfrm>
          <a:prstGeom prst="rect">
            <a:avLst/>
          </a:prstGeom>
          <a:noFill/>
        </p:spPr>
        <p:txBody>
          <a:bodyPr wrap="none" rtlCol="0">
            <a:spAutoFit/>
          </a:bodyPr>
          <a:lstStyle/>
          <a:p>
            <a:endParaRPr lang="en-US" dirty="0"/>
          </a:p>
        </p:txBody>
      </p:sp>
      <p:sp>
        <p:nvSpPr>
          <p:cNvPr id="10" name="TextBox 9"/>
          <p:cNvSpPr txBox="1"/>
          <p:nvPr/>
        </p:nvSpPr>
        <p:spPr>
          <a:xfrm>
            <a:off x="8993372" y="3306066"/>
            <a:ext cx="2986879" cy="879023"/>
          </a:xfrm>
          <a:prstGeom prst="rect">
            <a:avLst/>
          </a:prstGeom>
          <a:noFill/>
        </p:spPr>
        <p:txBody>
          <a:bodyPr wrap="square" rtlCol="0">
            <a:spAutoFit/>
          </a:bodyPr>
          <a:lstStyle/>
          <a:p>
            <a:r>
              <a:rPr lang="en-US" b="1" dirty="0">
                <a:solidFill>
                  <a:schemeClr val="accent6">
                    <a:lumMod val="75000"/>
                  </a:schemeClr>
                </a:solidFill>
              </a:rPr>
              <a:t>63,791 </a:t>
            </a:r>
            <a:r>
              <a:rPr lang="en-US" b="1" dirty="0" smtClean="0">
                <a:solidFill>
                  <a:schemeClr val="accent6">
                    <a:lumMod val="75000"/>
                  </a:schemeClr>
                </a:solidFill>
              </a:rPr>
              <a:t>households using low carbon energy sources   </a:t>
            </a:r>
            <a:endParaRPr lang="en-US" b="1" dirty="0">
              <a:solidFill>
                <a:schemeClr val="accent6">
                  <a:lumMod val="75000"/>
                </a:schemeClr>
              </a:solidFill>
            </a:endParaRPr>
          </a:p>
          <a:p>
            <a:endParaRPr lang="en-US" sz="1400" dirty="0">
              <a:solidFill>
                <a:srgbClr val="00B050"/>
              </a:solidFill>
            </a:endParaRPr>
          </a:p>
        </p:txBody>
      </p:sp>
      <p:pic>
        <p:nvPicPr>
          <p:cNvPr id="14" name="Picture 13" descr="Off Grid"/>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31900" y="1195246"/>
            <a:ext cx="2589009" cy="1769056"/>
          </a:xfrm>
          <a:prstGeom prst="rect">
            <a:avLst/>
          </a:prstGeom>
          <a:noFill/>
          <a:ln>
            <a:noFill/>
          </a:ln>
        </p:spPr>
      </p:pic>
      <p:sp>
        <p:nvSpPr>
          <p:cNvPr id="15" name="TextBox 14"/>
          <p:cNvSpPr txBox="1"/>
          <p:nvPr/>
        </p:nvSpPr>
        <p:spPr>
          <a:xfrm>
            <a:off x="3103842" y="3087981"/>
            <a:ext cx="2407022" cy="923330"/>
          </a:xfrm>
          <a:prstGeom prst="rect">
            <a:avLst/>
          </a:prstGeom>
          <a:noFill/>
        </p:spPr>
        <p:txBody>
          <a:bodyPr wrap="square" rtlCol="0">
            <a:spAutoFit/>
          </a:bodyPr>
          <a:lstStyle/>
          <a:p>
            <a:r>
              <a:rPr lang="en-US" b="1" dirty="0" smtClean="0">
                <a:solidFill>
                  <a:srgbClr val="FF0000"/>
                </a:solidFill>
              </a:rPr>
              <a:t>31,777 kW off-grid power installed</a:t>
            </a:r>
            <a:endParaRPr lang="en-US" b="1" dirty="0">
              <a:solidFill>
                <a:srgbClr val="FF0000"/>
              </a:solidFill>
            </a:endParaRPr>
          </a:p>
          <a:p>
            <a:endParaRPr lang="en-US" dirty="0"/>
          </a:p>
        </p:txBody>
      </p:sp>
      <p:pic>
        <p:nvPicPr>
          <p:cNvPr id="17" name="Picture 16" descr="http://0adb8101b7ae4114a392-dfaacb9b5d3eae26a1de1132d02b2b65.r33.cf3.rackcdn.com/solar-panel-by-home-shows-renewable-energy-100211441.jpg"/>
          <p:cNvPicPr/>
          <p:nvPr/>
        </p:nvPicPr>
        <p:blipFill>
          <a:blip r:embed="rId4">
            <a:extLst>
              <a:ext uri="{28A0092B-C50C-407E-A947-70E740481C1C}">
                <a14:useLocalDpi xmlns:a14="http://schemas.microsoft.com/office/drawing/2010/main" val="0"/>
              </a:ext>
            </a:extLst>
          </a:blip>
          <a:srcRect/>
          <a:stretch>
            <a:fillRect/>
          </a:stretch>
        </p:blipFill>
        <p:spPr bwMode="auto">
          <a:xfrm>
            <a:off x="6599982" y="1346349"/>
            <a:ext cx="1428750" cy="1123950"/>
          </a:xfrm>
          <a:prstGeom prst="rect">
            <a:avLst/>
          </a:prstGeom>
          <a:noFill/>
          <a:ln>
            <a:noFill/>
          </a:ln>
        </p:spPr>
      </p:pic>
      <p:sp>
        <p:nvSpPr>
          <p:cNvPr id="19" name="TextBox 18"/>
          <p:cNvSpPr txBox="1"/>
          <p:nvPr/>
        </p:nvSpPr>
        <p:spPr>
          <a:xfrm>
            <a:off x="5600719" y="2890205"/>
            <a:ext cx="3392654" cy="646331"/>
          </a:xfrm>
          <a:prstGeom prst="rect">
            <a:avLst/>
          </a:prstGeom>
          <a:noFill/>
        </p:spPr>
        <p:txBody>
          <a:bodyPr wrap="square" rtlCol="0">
            <a:spAutoFit/>
          </a:bodyPr>
          <a:lstStyle/>
          <a:p>
            <a:r>
              <a:rPr lang="en-US" b="1" dirty="0" smtClean="0">
                <a:solidFill>
                  <a:srgbClr val="3A229E"/>
                </a:solidFill>
              </a:rPr>
              <a:t>1,707 households / businesses  accessing off grid electricity </a:t>
            </a:r>
            <a:endParaRPr lang="en-US" b="1" dirty="0">
              <a:solidFill>
                <a:srgbClr val="3A229E"/>
              </a:solidFill>
            </a:endParaRPr>
          </a:p>
        </p:txBody>
      </p:sp>
      <p:pic>
        <p:nvPicPr>
          <p:cNvPr id="20" name="Picture 19" descr="http://picturesofmoney.org/wp-content/uploads/2013/09/money-bag-filled-with-money.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19182" y="4011311"/>
            <a:ext cx="1733550" cy="1806875"/>
          </a:xfrm>
          <a:prstGeom prst="rect">
            <a:avLst/>
          </a:prstGeom>
          <a:noFill/>
          <a:ln>
            <a:noFill/>
          </a:ln>
        </p:spPr>
      </p:pic>
      <p:sp>
        <p:nvSpPr>
          <p:cNvPr id="21" name="TextBox 20"/>
          <p:cNvSpPr txBox="1"/>
          <p:nvPr/>
        </p:nvSpPr>
        <p:spPr>
          <a:xfrm>
            <a:off x="8275530" y="5907705"/>
            <a:ext cx="3209617" cy="646331"/>
          </a:xfrm>
          <a:prstGeom prst="rect">
            <a:avLst/>
          </a:prstGeom>
          <a:noFill/>
        </p:spPr>
        <p:txBody>
          <a:bodyPr wrap="square" rtlCol="0">
            <a:spAutoFit/>
          </a:bodyPr>
          <a:lstStyle/>
          <a:p>
            <a:r>
              <a:rPr lang="en-US" b="1" dirty="0" smtClean="0">
                <a:solidFill>
                  <a:schemeClr val="accent3">
                    <a:lumMod val="50000"/>
                  </a:schemeClr>
                </a:solidFill>
              </a:rPr>
              <a:t>1.2 Million USD leveraged from other sources</a:t>
            </a:r>
            <a:endParaRPr lang="en-US" b="1" dirty="0">
              <a:solidFill>
                <a:schemeClr val="accent3">
                  <a:lumMod val="50000"/>
                </a:schemeClr>
              </a:solidFill>
            </a:endParaRPr>
          </a:p>
        </p:txBody>
      </p:sp>
      <p:pic>
        <p:nvPicPr>
          <p:cNvPr id="22" name="Picture 21" descr="http://lunar.thegamez.net/greenenergyimage/what-is-green-energy-technology/green-energy-logo-green-energy-campaign-clean-energy-high-1154x1154.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880336" y="1537921"/>
            <a:ext cx="1604811" cy="1675449"/>
          </a:xfrm>
          <a:prstGeom prst="rect">
            <a:avLst/>
          </a:prstGeom>
          <a:noFill/>
          <a:ln>
            <a:noFill/>
          </a:ln>
        </p:spPr>
      </p:pic>
      <p:pic>
        <p:nvPicPr>
          <p:cNvPr id="23" name="Picture 22" descr="http://gvpedia.com/uploads/images/partnerships.jpg"/>
          <p:cNvPicPr/>
          <p:nvPr/>
        </p:nvPicPr>
        <p:blipFill>
          <a:blip r:embed="rId7">
            <a:extLst>
              <a:ext uri="{28A0092B-C50C-407E-A947-70E740481C1C}">
                <a14:useLocalDpi xmlns:a14="http://schemas.microsoft.com/office/drawing/2010/main" val="0"/>
              </a:ext>
            </a:extLst>
          </a:blip>
          <a:srcRect/>
          <a:stretch>
            <a:fillRect/>
          </a:stretch>
        </p:blipFill>
        <p:spPr bwMode="auto">
          <a:xfrm>
            <a:off x="495982" y="4584518"/>
            <a:ext cx="2161493" cy="1331295"/>
          </a:xfrm>
          <a:prstGeom prst="rect">
            <a:avLst/>
          </a:prstGeom>
          <a:noFill/>
          <a:ln>
            <a:noFill/>
          </a:ln>
        </p:spPr>
      </p:pic>
      <p:sp>
        <p:nvSpPr>
          <p:cNvPr id="5" name="TextBox 4"/>
          <p:cNvSpPr txBox="1"/>
          <p:nvPr/>
        </p:nvSpPr>
        <p:spPr>
          <a:xfrm>
            <a:off x="287275" y="5888409"/>
            <a:ext cx="4283305" cy="923330"/>
          </a:xfrm>
          <a:prstGeom prst="rect">
            <a:avLst/>
          </a:prstGeom>
          <a:noFill/>
        </p:spPr>
        <p:txBody>
          <a:bodyPr wrap="square" rtlCol="0">
            <a:spAutoFit/>
          </a:bodyPr>
          <a:lstStyle/>
          <a:p>
            <a:r>
              <a:rPr lang="en-US" b="1" dirty="0" smtClean="0"/>
              <a:t>Partnerships forged with key institutions: (government, research, financial, academia etc.)</a:t>
            </a:r>
            <a:endParaRPr lang="en-US" b="1" dirty="0"/>
          </a:p>
        </p:txBody>
      </p:sp>
      <p:pic>
        <p:nvPicPr>
          <p:cNvPr id="24" name="Picture 23" descr="http://c710327.r27.cf2.rackcdn.com/assets/1071/SME_JLGutierrez.jpg"/>
          <p:cNvPicPr/>
          <p:nvPr/>
        </p:nvPicPr>
        <p:blipFill>
          <a:blip r:embed="rId8">
            <a:extLst>
              <a:ext uri="{28A0092B-C50C-407E-A947-70E740481C1C}">
                <a14:useLocalDpi xmlns:a14="http://schemas.microsoft.com/office/drawing/2010/main" val="0"/>
              </a:ext>
            </a:extLst>
          </a:blip>
          <a:srcRect/>
          <a:stretch>
            <a:fillRect/>
          </a:stretch>
        </p:blipFill>
        <p:spPr bwMode="auto">
          <a:xfrm>
            <a:off x="324531" y="1612069"/>
            <a:ext cx="2181225" cy="1447165"/>
          </a:xfrm>
          <a:prstGeom prst="rect">
            <a:avLst/>
          </a:prstGeom>
          <a:noFill/>
          <a:ln>
            <a:noFill/>
          </a:ln>
        </p:spPr>
      </p:pic>
    </p:spTree>
    <p:extLst>
      <p:ext uri="{BB962C8B-B14F-4D97-AF65-F5344CB8AC3E}">
        <p14:creationId xmlns:p14="http://schemas.microsoft.com/office/powerpoint/2010/main" val="2190233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014" y="457200"/>
            <a:ext cx="11525401" cy="855785"/>
          </a:xfrm>
        </p:spPr>
        <p:txBody>
          <a:bodyPr>
            <a:normAutofit/>
          </a:bodyPr>
          <a:lstStyle/>
          <a:p>
            <a:r>
              <a:rPr lang="en-US" sz="4000" b="1" dirty="0" smtClean="0">
                <a:latin typeface="+mn-lt"/>
              </a:rPr>
              <a:t>Planned activities for 2014/2015</a:t>
            </a:r>
            <a:endParaRPr lang="en-US" sz="4000" b="1" dirty="0">
              <a:latin typeface="+mn-lt"/>
            </a:endParaRPr>
          </a:p>
        </p:txBody>
      </p:sp>
      <p:sp>
        <p:nvSpPr>
          <p:cNvPr id="3" name="Content Placeholder 2"/>
          <p:cNvSpPr>
            <a:spLocks noGrp="1"/>
          </p:cNvSpPr>
          <p:nvPr>
            <p:ph idx="1"/>
          </p:nvPr>
        </p:nvSpPr>
        <p:spPr>
          <a:xfrm>
            <a:off x="157655" y="1242646"/>
            <a:ext cx="11196145" cy="4934317"/>
          </a:xfrm>
        </p:spPr>
        <p:txBody>
          <a:bodyPr>
            <a:normAutofit/>
          </a:bodyPr>
          <a:lstStyle/>
          <a:p>
            <a:pPr marL="0" indent="0">
              <a:buNone/>
            </a:pPr>
            <a:r>
              <a:rPr lang="en-US" sz="2000" b="1" dirty="0" smtClean="0"/>
              <a:t>Advisory </a:t>
            </a:r>
            <a:r>
              <a:rPr lang="en-US" sz="2000" b="1" dirty="0"/>
              <a:t>services &amp; mentoring</a:t>
            </a:r>
            <a:endParaRPr lang="en-US" sz="2000" dirty="0"/>
          </a:p>
          <a:p>
            <a:pPr lvl="0" algn="just">
              <a:buClr>
                <a:srgbClr val="92D050"/>
              </a:buClr>
              <a:buFont typeface="Wingdings" pitchFamily="2" charset="2"/>
              <a:buChar char="Ø"/>
            </a:pPr>
            <a:r>
              <a:rPr lang="en-US" sz="1600" dirty="0"/>
              <a:t>Equip clients with </a:t>
            </a:r>
            <a:r>
              <a:rPr lang="en-US" sz="1600" dirty="0" smtClean="0"/>
              <a:t>appropriate </a:t>
            </a:r>
            <a:r>
              <a:rPr lang="en-US" sz="1600" dirty="0"/>
              <a:t>business management skills and best practices through delivery of high quality training programs and day-to-day advisory </a:t>
            </a:r>
            <a:r>
              <a:rPr lang="en-US" sz="1600" dirty="0" smtClean="0"/>
              <a:t>services</a:t>
            </a:r>
            <a:endParaRPr lang="en-US" sz="1600" dirty="0"/>
          </a:p>
          <a:p>
            <a:pPr lvl="0" algn="just">
              <a:buClr>
                <a:srgbClr val="92D050"/>
              </a:buClr>
              <a:buFont typeface="Wingdings" pitchFamily="2" charset="2"/>
              <a:buChar char="Ø"/>
            </a:pPr>
            <a:r>
              <a:rPr lang="en-US" sz="1600" dirty="0"/>
              <a:t>Develop a mentorship program where CIC entrepreneurs are linked to successful entrepreneurs </a:t>
            </a:r>
            <a:r>
              <a:rPr lang="en-US" sz="1600" dirty="0" smtClean="0"/>
              <a:t>for experience </a:t>
            </a:r>
            <a:r>
              <a:rPr lang="en-US" sz="1600" dirty="0"/>
              <a:t>sharing and strategic </a:t>
            </a:r>
            <a:r>
              <a:rPr lang="en-US" sz="1600" dirty="0" smtClean="0"/>
              <a:t>networking</a:t>
            </a:r>
          </a:p>
          <a:p>
            <a:pPr marL="0" lvl="0" indent="0" algn="just">
              <a:buClr>
                <a:srgbClr val="92D050"/>
              </a:buClr>
              <a:buNone/>
            </a:pPr>
            <a:endParaRPr lang="en-US" sz="1600" dirty="0" smtClean="0"/>
          </a:p>
          <a:p>
            <a:pPr marL="0" indent="0">
              <a:buNone/>
            </a:pPr>
            <a:r>
              <a:rPr lang="en-US" sz="2000" b="1" dirty="0" smtClean="0"/>
              <a:t>Financing</a:t>
            </a:r>
            <a:endParaRPr lang="en-US" sz="2000" dirty="0"/>
          </a:p>
          <a:p>
            <a:pPr lvl="0">
              <a:buClr>
                <a:srgbClr val="92D050"/>
              </a:buClr>
              <a:buFont typeface="Wingdings" pitchFamily="2" charset="2"/>
              <a:buChar char="Ø"/>
            </a:pPr>
            <a:r>
              <a:rPr lang="en-US" sz="1600" dirty="0"/>
              <a:t>Increase clients access to other sources of funding through mapping out relevant financing opportunities and assisting the clients to develop bankable business plans and investment </a:t>
            </a:r>
            <a:r>
              <a:rPr lang="en-US" sz="1600" dirty="0" smtClean="0"/>
              <a:t>proposals</a:t>
            </a:r>
          </a:p>
          <a:p>
            <a:pPr marL="0" lvl="0" indent="0">
              <a:buClr>
                <a:srgbClr val="92D050"/>
              </a:buClr>
              <a:buNone/>
            </a:pPr>
            <a:endParaRPr lang="en-US" sz="1600" dirty="0"/>
          </a:p>
          <a:p>
            <a:pPr marL="0" indent="0">
              <a:buNone/>
            </a:pPr>
            <a:r>
              <a:rPr lang="en-US" sz="2000" b="1" dirty="0"/>
              <a:t>Access to information</a:t>
            </a:r>
            <a:endParaRPr lang="en-US" sz="2000" dirty="0"/>
          </a:p>
          <a:p>
            <a:pPr lvl="0">
              <a:buClr>
                <a:srgbClr val="92D050"/>
              </a:buClr>
              <a:buFont typeface="Wingdings" pitchFamily="2" charset="2"/>
              <a:buChar char="Ø"/>
            </a:pPr>
            <a:r>
              <a:rPr lang="en-US" sz="1600" dirty="0"/>
              <a:t>Undertake an annual information needs assessment to understand the information gaps  currently in place and ways of improvement on efficiency.</a:t>
            </a:r>
          </a:p>
          <a:p>
            <a:pPr lvl="0">
              <a:buClr>
                <a:srgbClr val="92D050"/>
              </a:buClr>
              <a:buFont typeface="Wingdings" pitchFamily="2" charset="2"/>
              <a:buChar char="Ø"/>
            </a:pPr>
            <a:r>
              <a:rPr lang="en-US" sz="1600" dirty="0"/>
              <a:t>Facilitate exchange visits to relevant technology hubs,  successful companies, research facilities  for knowledge sharing</a:t>
            </a:r>
          </a:p>
          <a:p>
            <a:pPr marL="0" lvl="0" indent="0" algn="just">
              <a:buClr>
                <a:srgbClr val="92D050"/>
              </a:buClr>
              <a:buNone/>
            </a:pPr>
            <a:endParaRPr lang="en-US" sz="1600" dirty="0"/>
          </a:p>
          <a:p>
            <a:pPr>
              <a:buFont typeface="Wingdings" pitchFamily="2" charset="2"/>
              <a:buChar char="Ø"/>
            </a:pPr>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Tree>
    <p:extLst>
      <p:ext uri="{BB962C8B-B14F-4D97-AF65-F5344CB8AC3E}">
        <p14:creationId xmlns:p14="http://schemas.microsoft.com/office/powerpoint/2010/main" val="3089666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745</TotalTime>
  <Words>591</Words>
  <Application>Microsoft Office PowerPoint</Application>
  <PresentationFormat>Custom</PresentationFormat>
  <Paragraphs>67</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Kenya Climate Innovation Center, Nairobi, Kenya</vt:lpstr>
      <vt:lpstr>Energy Access</vt:lpstr>
      <vt:lpstr>Enterprise Development</vt:lpstr>
      <vt:lpstr>Key achievements</vt:lpstr>
      <vt:lpstr>Planned activities for 2014/2015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 name</dc:title>
  <dc:creator>Tijana Radojicic</dc:creator>
  <cp:lastModifiedBy>Serah Nderitu</cp:lastModifiedBy>
  <cp:revision>70</cp:revision>
  <dcterms:created xsi:type="dcterms:W3CDTF">2014-05-29T12:27:45Z</dcterms:created>
  <dcterms:modified xsi:type="dcterms:W3CDTF">2014-06-08T23:43:24Z</dcterms:modified>
</cp:coreProperties>
</file>