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60"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0" d="100"/>
          <a:sy n="100" d="100"/>
        </p:scale>
        <p:origin x="-352"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B7E68-6D39-4A90-B9C1-7EB447EE180D}" type="datetimeFigureOut">
              <a:rPr lang="en-IN" smtClean="0"/>
              <a:t>9/18/14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D3BF0-A2F9-402A-8F9A-B12D9A623D7D}" type="slidenum">
              <a:rPr lang="en-IN" smtClean="0"/>
              <a:t>‹#›</a:t>
            </a:fld>
            <a:endParaRPr lang="en-IN"/>
          </a:p>
        </p:txBody>
      </p:sp>
    </p:spTree>
    <p:extLst>
      <p:ext uri="{BB962C8B-B14F-4D97-AF65-F5344CB8AC3E}">
        <p14:creationId xmlns:p14="http://schemas.microsoft.com/office/powerpoint/2010/main" val="15568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
        <p:nvSpPr>
          <p:cNvPr id="11"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Tree>
    <p:extLst>
      <p:ext uri="{BB962C8B-B14F-4D97-AF65-F5344CB8AC3E}">
        <p14:creationId xmlns:p14="http://schemas.microsoft.com/office/powerpoint/2010/main" val="61796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A26C05A-1908-4FC1-8D4C-3448E8225D0C}" type="datetime1">
              <a:rPr lang="en-US" smtClean="0"/>
              <a:t>9/18/14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778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D1A5592-CE79-436A-9425-34E6EAEA8307}" type="datetime1">
              <a:rPr lang="en-US" smtClean="0"/>
              <a:t>9/18/14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5133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91156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CE5469F-0329-409C-AE5B-97EA92AD53C9}" type="datetime1">
              <a:rPr lang="en-US" smtClean="0"/>
              <a:t>9/18/14</a:t>
            </a:fld>
            <a:endParaRPr lang="en-US"/>
          </a:p>
        </p:txBody>
      </p:sp>
      <p:sp>
        <p:nvSpPr>
          <p:cNvPr id="5" name="Footer Placeholder 4"/>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6" name="Slide Number Placeholder 5"/>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3454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18686BF-24C0-4A08-A2E0-AC652374CD6B}" type="datetime1">
              <a:rPr lang="en-US" smtClean="0"/>
              <a:t>9/18/14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778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91DE4D45-0A47-4377-AC8A-DC328967541E}" type="datetime1">
              <a:rPr lang="en-US" smtClean="0"/>
              <a:t>9/18/14</a:t>
            </a:fld>
            <a:endParaRPr lang="en-US"/>
          </a:p>
        </p:txBody>
      </p:sp>
      <p:sp>
        <p:nvSpPr>
          <p:cNvPr id="8" name="Footer Placeholder 7"/>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9" name="Slide Number Placeholder 8"/>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C2BC1E06-DD3C-433D-BE94-F2A12F9E93D2}" type="datetime1">
              <a:rPr lang="en-US" smtClean="0"/>
              <a:t>9/18/14</a:t>
            </a:fld>
            <a:endParaRPr lang="en-US"/>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5" name="Slide Number Placeholder 4"/>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0773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2C2B32D-B9EB-4245-9D9D-B6C0DF9B363F}" type="datetime1">
              <a:rPr lang="en-US" smtClean="0"/>
              <a:t>9/18/14</a:t>
            </a:fld>
            <a:endParaRPr lang="en-US"/>
          </a:p>
        </p:txBody>
      </p:sp>
      <p:sp>
        <p:nvSpPr>
          <p:cNvPr id="3" name="Footer Placeholder 2"/>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4" name="Slide Number Placeholder 3"/>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191365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1A637F-17EF-46F8-9569-9A2424A689DE}" type="datetime1">
              <a:rPr lang="en-US" smtClean="0"/>
              <a:t>9/18/14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3978140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05C9B980-F304-4E8B-B8C1-2722F6861B43}" type="datetime1">
              <a:rPr lang="en-US" smtClean="0"/>
              <a:t>9/18/14</a:t>
            </a:fld>
            <a:endParaRPr lang="en-US"/>
          </a:p>
        </p:txBody>
      </p:sp>
      <p:sp>
        <p:nvSpPr>
          <p:cNvPr id="6" name="Footer Placeholder 5"/>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sp>
        <p:nvSpPr>
          <p:cNvPr id="7" name="Slide Number Placeholder 6"/>
          <p:cNvSpPr>
            <a:spLocks noGrp="1"/>
          </p:cNvSpPr>
          <p:nvPr>
            <p:ph type="sldNum" sz="quarter" idx="12"/>
          </p:nvPr>
        </p:nvSpPr>
        <p:spPr/>
        <p:txBody>
          <a:bodyPr/>
          <a:lstStyle/>
          <a:p>
            <a:fld id="{044DA35F-ED68-4F0A-B3AD-D5F43F1C602F}" type="slidenum">
              <a:rPr lang="en-US" smtClean="0"/>
              <a:t>‹#›</a:t>
            </a:fld>
            <a:endParaRPr lang="en-US"/>
          </a:p>
        </p:txBody>
      </p:sp>
    </p:spTree>
    <p:extLst>
      <p:ext uri="{BB962C8B-B14F-4D97-AF65-F5344CB8AC3E}">
        <p14:creationId xmlns:p14="http://schemas.microsoft.com/office/powerpoint/2010/main" val="24502981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5" Type="http://schemas.openxmlformats.org/officeDocument/2006/relationships/image" Target="../media/image3.jpeg"/><Relationship Id="rId1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838199" y="6356350"/>
            <a:ext cx="9974943"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Pre-IOREC workshop on “Best practices in </a:t>
            </a:r>
            <a:r>
              <a:rPr lang="en-US" dirty="0" err="1" smtClean="0"/>
              <a:t>decentralised</a:t>
            </a:r>
            <a:r>
              <a:rPr lang="en-US" dirty="0" smtClean="0"/>
              <a:t> renewable energy access: sharing knowledge for renewable energy enterprise development” | 15 June 2014 | Manila, Philippines</a:t>
            </a:r>
            <a:endParaRPr lang="en-US" dirty="0"/>
          </a:p>
        </p:txBody>
      </p:sp>
      <p:sp>
        <p:nvSpPr>
          <p:cNvPr id="6" name="Slide Number Placeholder 5"/>
          <p:cNvSpPr>
            <a:spLocks noGrp="1"/>
          </p:cNvSpPr>
          <p:nvPr>
            <p:ph type="sldNum" sz="quarter" idx="4"/>
          </p:nvPr>
        </p:nvSpPr>
        <p:spPr>
          <a:xfrm>
            <a:off x="10927728" y="6356350"/>
            <a:ext cx="42607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A35F-ED68-4F0A-B3AD-D5F43F1C602F}" type="slidenum">
              <a:rPr lang="en-US" smtClean="0"/>
              <a:t>‹#›</a:t>
            </a:fld>
            <a:endParaRPr lang="en-US"/>
          </a:p>
        </p:txBody>
      </p:sp>
      <p:pic>
        <p:nvPicPr>
          <p:cNvPr id="11" name="Picture 10"/>
          <p:cNvPicPr>
            <a:picLocks noChangeAspect="1"/>
          </p:cNvPicPr>
          <p:nvPr userDrawn="1"/>
        </p:nvPicPr>
        <p:blipFill>
          <a:blip r:embed="rId13" cstate="print">
            <a:duotone>
              <a:schemeClr val="bg2">
                <a:shade val="45000"/>
                <a:satMod val="135000"/>
              </a:schemeClr>
              <a:prstClr val="white"/>
            </a:duotone>
            <a:extLst>
              <a:ext uri="{28A0092B-C50C-407E-A947-70E740481C1C}">
                <a14:useLocalDpi xmlns:a14="http://schemas.microsoft.com/office/drawing/2010/main" val="0"/>
              </a:ext>
            </a:extLst>
          </a:blip>
          <a:srcRect b="14531"/>
          <a:stretch>
            <a:fillRect/>
          </a:stretch>
        </p:blipFill>
        <p:spPr bwMode="auto">
          <a:xfrm>
            <a:off x="9383054" y="27064"/>
            <a:ext cx="1544674" cy="427519"/>
          </a:xfrm>
          <a:prstGeom prst="rect">
            <a:avLst/>
          </a:prstGeom>
          <a:noFill/>
          <a:ln>
            <a:noFill/>
          </a:ln>
        </p:spPr>
      </p:pic>
      <p:pic>
        <p:nvPicPr>
          <p:cNvPr id="12" name="Picture 11" descr="Energy for All Logo.JPG"/>
          <p:cNvPicPr>
            <a:picLocks noChangeAspect="1"/>
          </p:cNvPicPr>
          <p:nvPr userDrawn="1"/>
        </p:nvPicPr>
        <p:blipFill rotWithShape="1">
          <a:blip r:embed="rId14">
            <a:duotone>
              <a:schemeClr val="bg2">
                <a:shade val="45000"/>
                <a:satMod val="135000"/>
              </a:schemeClr>
              <a:prstClr val="white"/>
            </a:duotone>
          </a:blip>
          <a:srcRect l="7228" t="11238" r="7533" b="12117"/>
          <a:stretch/>
        </p:blipFill>
        <p:spPr>
          <a:xfrm>
            <a:off x="8340130" y="39634"/>
            <a:ext cx="928688" cy="385762"/>
          </a:xfrm>
          <a:prstGeom prst="rect">
            <a:avLst/>
          </a:prstGeom>
        </p:spPr>
      </p:pic>
      <p:pic>
        <p:nvPicPr>
          <p:cNvPr id="13" name="Picture 12" descr="C:\Documents and Settings\Administrator\My Documents\Google Drive\Energy for All Investor Forum 2013\ADB Logo.JPG"/>
          <p:cNvPicPr>
            <a:picLocks noChangeAspect="1"/>
          </p:cNvPicPr>
          <p:nvPr userDrawn="1"/>
        </p:nvPicPr>
        <p:blipFill>
          <a:blip r:embed="rId15">
            <a:duotone>
              <a:schemeClr val="bg2">
                <a:shade val="45000"/>
                <a:satMod val="135000"/>
              </a:schemeClr>
              <a:prstClr val="white"/>
            </a:duotone>
          </a:blip>
          <a:srcRect/>
          <a:stretch>
            <a:fillRect/>
          </a:stretch>
        </p:blipFill>
        <p:spPr bwMode="auto">
          <a:xfrm>
            <a:off x="7817324" y="-7930"/>
            <a:ext cx="408570" cy="425150"/>
          </a:xfrm>
          <a:prstGeom prst="rect">
            <a:avLst/>
          </a:prstGeom>
          <a:noFill/>
          <a:ln w="9525">
            <a:noFill/>
            <a:miter lim="800000"/>
            <a:headEnd/>
            <a:tailEnd/>
          </a:ln>
        </p:spPr>
      </p:pic>
      <p:pic>
        <p:nvPicPr>
          <p:cNvPr id="14" name="Picture 13"/>
          <p:cNvPicPr>
            <a:picLocks noChangeAspect="1"/>
          </p:cNvPicPr>
          <p:nvPr userDrawn="1"/>
        </p:nvPicPr>
        <p:blipFill>
          <a:blip r:embed="rId16"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979927" y="62721"/>
            <a:ext cx="798131" cy="339588"/>
          </a:xfrm>
          <a:prstGeom prst="rect">
            <a:avLst/>
          </a:prstGeom>
        </p:spPr>
      </p:pic>
    </p:spTree>
    <p:extLst>
      <p:ext uri="{BB962C8B-B14F-4D97-AF65-F5344CB8AC3E}">
        <p14:creationId xmlns:p14="http://schemas.microsoft.com/office/powerpoint/2010/main" val="145648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b="1" dirty="0"/>
              <a:t>Building energy businesses: Knowledge sharing workshop with business incubators &amp; entrepreneurs from Asia &amp; Africa</a:t>
            </a:r>
            <a:endParaRPr lang="en-US" dirty="0"/>
          </a:p>
          <a:p>
            <a:endParaRPr lang="en-US" dirty="0"/>
          </a:p>
        </p:txBody>
      </p:sp>
      <p:sp>
        <p:nvSpPr>
          <p:cNvPr id="5" name="Title 1"/>
          <p:cNvSpPr txBox="1">
            <a:spLocks/>
          </p:cNvSpPr>
          <p:nvPr/>
        </p:nvSpPr>
        <p:spPr>
          <a:xfrm>
            <a:off x="841419" y="463639"/>
            <a:ext cx="7427149" cy="1390919"/>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700" dirty="0" smtClean="0"/>
              <a:t>EGG-energy</a:t>
            </a:r>
            <a:r>
              <a:rPr lang="en-US" dirty="0" smtClean="0"/>
              <a:t/>
            </a:r>
            <a:br>
              <a:rPr lang="en-US" dirty="0" smtClean="0"/>
            </a:br>
            <a:r>
              <a:rPr lang="en-US" sz="2900" dirty="0" smtClean="0"/>
              <a:t>Dar </a:t>
            </a:r>
            <a:r>
              <a:rPr lang="en-US" sz="2900" dirty="0" err="1" smtClean="0"/>
              <a:t>es</a:t>
            </a:r>
            <a:r>
              <a:rPr lang="en-US" sz="2900" dirty="0" smtClean="0"/>
              <a:t> Salaam, Tanzania</a:t>
            </a:r>
            <a:endParaRPr lang="en-US" sz="2900" dirty="0"/>
          </a:p>
        </p:txBody>
      </p:sp>
      <p:sp>
        <p:nvSpPr>
          <p:cNvPr id="8" name="TextBox 7"/>
          <p:cNvSpPr txBox="1"/>
          <p:nvPr/>
        </p:nvSpPr>
        <p:spPr>
          <a:xfrm>
            <a:off x="841418" y="4660005"/>
            <a:ext cx="10491990" cy="1323439"/>
          </a:xfrm>
          <a:prstGeom prst="rect">
            <a:avLst/>
          </a:prstGeom>
          <a:noFill/>
        </p:spPr>
        <p:txBody>
          <a:bodyPr wrap="square" rtlCol="0">
            <a:spAutoFit/>
          </a:bodyPr>
          <a:lstStyle/>
          <a:p>
            <a:r>
              <a:rPr lang="en-US" sz="2000" b="1" dirty="0" smtClean="0"/>
              <a:t>Jamie Yang, President</a:t>
            </a:r>
            <a:endParaRPr lang="en-US" sz="2000" b="1" dirty="0"/>
          </a:p>
          <a:p>
            <a:r>
              <a:rPr lang="en-US" sz="2000" dirty="0" smtClean="0"/>
              <a:t>As </a:t>
            </a:r>
            <a:r>
              <a:rPr lang="en-US" sz="2000" dirty="0"/>
              <a:t>the founding CEO, led the company from the pilot phase through the </a:t>
            </a:r>
            <a:r>
              <a:rPr lang="en-US" sz="2000" dirty="0" smtClean="0"/>
              <a:t>recent hiring </a:t>
            </a:r>
            <a:r>
              <a:rPr lang="en-US" sz="2000" dirty="0"/>
              <a:t>of an experienced CEO</a:t>
            </a:r>
            <a:r>
              <a:rPr lang="en-US" sz="2000" dirty="0" smtClean="0"/>
              <a:t>. Now responsible for closing the current investment round and the introduction of a new product offering.</a:t>
            </a:r>
            <a:endParaRPr lang="en-US" dirty="0"/>
          </a:p>
        </p:txBody>
      </p:sp>
      <p:grpSp>
        <p:nvGrpSpPr>
          <p:cNvPr id="9" name="Group 8"/>
          <p:cNvGrpSpPr/>
          <p:nvPr/>
        </p:nvGrpSpPr>
        <p:grpSpPr>
          <a:xfrm>
            <a:off x="7328263" y="137398"/>
            <a:ext cx="4673428" cy="646374"/>
            <a:chOff x="6087413" y="327012"/>
            <a:chExt cx="4895376" cy="705485"/>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12" name="Picture 11"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13" name="Picture 12"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pic>
        <p:nvPicPr>
          <p:cNvPr id="14" name="Picture 13" descr="EGG-logo.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34300" y="859152"/>
            <a:ext cx="4140200" cy="1623754"/>
          </a:xfrm>
          <a:prstGeom prst="rect">
            <a:avLst/>
          </a:prstGeom>
        </p:spPr>
      </p:pic>
      <p:sp>
        <p:nvSpPr>
          <p:cNvPr id="15" name="Rectangle 14"/>
          <p:cNvSpPr/>
          <p:nvPr/>
        </p:nvSpPr>
        <p:spPr>
          <a:xfrm>
            <a:off x="901700" y="2474757"/>
            <a:ext cx="10731500" cy="2031325"/>
          </a:xfrm>
          <a:prstGeom prst="rect">
            <a:avLst/>
          </a:prstGeom>
        </p:spPr>
        <p:txBody>
          <a:bodyPr wrap="square">
            <a:spAutoFit/>
          </a:bodyPr>
          <a:lstStyle/>
          <a:p>
            <a:r>
              <a:rPr lang="en-US" dirty="0" smtClean="0"/>
              <a:t>EGG</a:t>
            </a:r>
            <a:r>
              <a:rPr lang="en-US" dirty="0"/>
              <a:t>-energy is a social enterprise working at the crossroads of solar energy and financial inclusion to make reliable, sustainable energy solutions accessible to off-grid Tanzanians. Driven by a mission to improve our customers’ quality of life, EGG has developed sales and marketing techniques, management systems, a network of skilled technicians, and a financing program—all coordinated using mobile money and state-of-the-art information technology. As a technology-agnostic distribution and financing provider, we are currently focusing on mobile-enabled rent-to-own solar home systems, but are collecting valuable customer financial, demographic, and usage data that we can use to bring the most suitable services to our customers</a:t>
            </a:r>
            <a:r>
              <a:rPr lang="en-US" dirty="0" smtClean="0"/>
              <a:t>.</a:t>
            </a:r>
            <a:endParaRPr lang="en-US" dirty="0"/>
          </a:p>
        </p:txBody>
      </p:sp>
    </p:spTree>
    <p:extLst>
      <p:ext uri="{BB962C8B-B14F-4D97-AF65-F5344CB8AC3E}">
        <p14:creationId xmlns:p14="http://schemas.microsoft.com/office/powerpoint/2010/main" val="32125342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Energy Access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a:t>EGG-energy is currently focused on building a last-mile distribution network for solar PV systems by efficiently managing local logistics, sales and marketing, consumer financing, and installation and maintenance. We </a:t>
            </a:r>
            <a:r>
              <a:rPr lang="en-US" sz="2400" dirty="0" smtClean="0"/>
              <a:t>are building </a:t>
            </a:r>
            <a:r>
              <a:rPr lang="en-US" sz="2400" dirty="0"/>
              <a:t>the infrastructure that enables the widespread sales and financing of solar </a:t>
            </a:r>
            <a:r>
              <a:rPr lang="en-US" sz="2400" dirty="0" smtClean="0"/>
              <a:t>systems, </a:t>
            </a:r>
            <a:r>
              <a:rPr lang="en-US" sz="2400" dirty="0"/>
              <a:t>while minimizing the finance risk and costs of providing a reliable service. In the longer term, this infrastructure will be used to provide additional services and broaden the customer base. </a:t>
            </a:r>
            <a:r>
              <a:rPr lang="en-US" sz="2400" dirty="0" smtClean="0"/>
              <a:t>Our vision is for all Tanzanians to have access to affordable, reliable energy services.</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9658773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71010"/>
            <a:ext cx="10515600" cy="1325563"/>
          </a:xfrm>
        </p:spPr>
        <p:txBody>
          <a:bodyPr>
            <a:normAutofit/>
          </a:bodyPr>
          <a:lstStyle/>
          <a:p>
            <a:r>
              <a:rPr lang="en-US" sz="4000" dirty="0" smtClean="0"/>
              <a:t>Entrepreneurship/Enterprise Development</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EGG-energy has worked on developin</a:t>
            </a:r>
            <a:r>
              <a:rPr lang="en-US" sz="2400" dirty="0" smtClean="0"/>
              <a:t>g a network of independent battery distributors and sales agents, with sales incentives, training, and financing. Currently this is on pause as we are focusing on developing our internal capacity, and we are looking for ways to do this better. Also, 20% of our customers operate businesses using the electricity services that we provide. </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11716343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activities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In 2014-2015, we have planned the following activities:</a:t>
            </a:r>
          </a:p>
          <a:p>
            <a:r>
              <a:rPr lang="en-US" sz="2400" dirty="0" smtClean="0"/>
              <a:t>Refine rent-to-own model to prepare to scale</a:t>
            </a:r>
          </a:p>
          <a:p>
            <a:r>
              <a:rPr lang="en-US" sz="2400" dirty="0" smtClean="0"/>
              <a:t>Establish productive sales channel and financing partners</a:t>
            </a:r>
          </a:p>
          <a:p>
            <a:r>
              <a:rPr lang="en-US" sz="2400" dirty="0" smtClean="0"/>
              <a:t>Secure working capital needed to meet demand</a:t>
            </a:r>
          </a:p>
          <a:p>
            <a:r>
              <a:rPr lang="en-US" sz="2400" dirty="0" smtClean="0"/>
              <a:t>Expand service offering to reach a broader customer base</a:t>
            </a:r>
          </a:p>
          <a:p>
            <a:r>
              <a:rPr lang="en-US" sz="2400" dirty="0" smtClean="0"/>
              <a:t>Expand geographically in Tanzania</a:t>
            </a:r>
          </a:p>
          <a:p>
            <a:r>
              <a:rPr lang="en-US" sz="2400" dirty="0" smtClean="0"/>
              <a:t>Reach target of 3000 financed solar systems installed</a:t>
            </a:r>
            <a:endParaRPr lang="en-US" sz="2400" dirty="0"/>
          </a:p>
        </p:txBody>
      </p:sp>
      <p:sp>
        <p:nvSpPr>
          <p:cNvPr id="4" name="Footer Placeholder 3"/>
          <p:cNvSpPr>
            <a:spLocks noGrp="1"/>
          </p:cNvSpPr>
          <p:nvPr>
            <p:ph type="ftr" sz="quarter" idx="11"/>
          </p:nvPr>
        </p:nvSpPr>
        <p:spPr/>
        <p:txBody>
          <a:bodyPr/>
          <a:lstStyle/>
          <a:p>
            <a:r>
              <a:rPr lang="en-US" smtClean="0"/>
              <a:t>Best practices in decentralised renewable energy access: sharing knowledge for renewable energy enterprise development</a:t>
            </a:r>
            <a:endParaRPr lang="en-US"/>
          </a:p>
        </p:txBody>
      </p:sp>
      <p:grpSp>
        <p:nvGrpSpPr>
          <p:cNvPr id="5" name="Group 4"/>
          <p:cNvGrpSpPr/>
          <p:nvPr/>
        </p:nvGrpSpPr>
        <p:grpSpPr>
          <a:xfrm>
            <a:off x="7328263" y="137398"/>
            <a:ext cx="4673428" cy="646374"/>
            <a:chOff x="6087413" y="327012"/>
            <a:chExt cx="4895376" cy="70548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7413" y="463638"/>
              <a:ext cx="1793966" cy="45499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6550" y="363024"/>
              <a:ext cx="509243" cy="597260"/>
            </a:xfrm>
            <a:prstGeom prst="rect">
              <a:avLst/>
            </a:prstGeom>
          </p:spPr>
        </p:pic>
        <p:pic>
          <p:nvPicPr>
            <p:cNvPr id="8" name="Picture 7" descr="C:\Users\krai\Desktop\Side Event Manila 2014\UK aid logo set and standards for designers_P1\UK aid logo set and standards for designers\Standard Logo with Strapline\UK-AID-Standard-RGB.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20789" y="327012"/>
              <a:ext cx="762000" cy="705485"/>
            </a:xfrm>
            <a:prstGeom prst="rect">
              <a:avLst/>
            </a:prstGeom>
            <a:noFill/>
            <a:ln>
              <a:noFill/>
            </a:ln>
          </p:spPr>
        </p:pic>
        <p:pic>
          <p:nvPicPr>
            <p:cNvPr id="9" name="Picture 8" descr="CIIE_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32365" y="444919"/>
              <a:ext cx="1115060" cy="473710"/>
            </a:xfrm>
            <a:prstGeom prst="rect">
              <a:avLst/>
            </a:prstGeom>
            <a:noFill/>
          </p:spPr>
        </p:pic>
      </p:grpSp>
    </p:spTree>
    <p:extLst>
      <p:ext uri="{BB962C8B-B14F-4D97-AF65-F5344CB8AC3E}">
        <p14:creationId xmlns:p14="http://schemas.microsoft.com/office/powerpoint/2010/main" val="308966657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TotalTime>
  <Words>477</Words>
  <Application>Microsoft Macintosh PowerPoint</Application>
  <PresentationFormat>Custom</PresentationFormat>
  <Paragraphs>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Energy Access</vt:lpstr>
      <vt:lpstr>Entrepreneurship/Enterprise Development</vt:lpstr>
      <vt:lpstr>Planned activities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 name</dc:title>
  <dc:creator>Tijana Radojicic</dc:creator>
  <cp:lastModifiedBy>Jamie Yang</cp:lastModifiedBy>
  <cp:revision>11</cp:revision>
  <dcterms:created xsi:type="dcterms:W3CDTF">2014-05-29T12:27:45Z</dcterms:created>
  <dcterms:modified xsi:type="dcterms:W3CDTF">2014-09-18T12:44:52Z</dcterms:modified>
</cp:coreProperties>
</file>