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0" r:id="rId2"/>
    <p:sldId id="257" r:id="rId3"/>
    <p:sldId id="258" r:id="rId4"/>
    <p:sldId id="261"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t>17-09-2014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t>‹#›</a:t>
            </a:fld>
            <a:endParaRPr lang="en-IN"/>
          </a:p>
        </p:txBody>
      </p:sp>
    </p:spTree>
    <p:extLst>
      <p:ext uri="{BB962C8B-B14F-4D97-AF65-F5344CB8AC3E}">
        <p14:creationId xmlns:p14="http://schemas.microsoft.com/office/powerpoint/2010/main"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t>9/17/2014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t>9/17/2014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t>9/17/2014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t>9/17/2014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t>9/17/2014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t>9/17/2014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t>9/17/2014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t>9/17/2014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t>9/17/2014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4502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841419" y="463639"/>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smtClean="0"/>
              <a:t>Chandaria BIIC</a:t>
            </a:r>
            <a:r>
              <a:rPr lang="en-US" dirty="0" smtClean="0"/>
              <a:t/>
            </a:r>
            <a:br>
              <a:rPr lang="en-US" dirty="0" smtClean="0"/>
            </a:br>
            <a:r>
              <a:rPr lang="en-US" sz="2900" dirty="0" smtClean="0"/>
              <a:t>Nairobi</a:t>
            </a:r>
            <a:r>
              <a:rPr lang="en-US" sz="2900" dirty="0" smtClean="0"/>
              <a:t>, Kenya</a:t>
            </a:r>
          </a:p>
        </p:txBody>
      </p:sp>
      <p:sp>
        <p:nvSpPr>
          <p:cNvPr id="6" name="Subtitle 2"/>
          <p:cNvSpPr txBox="1">
            <a:spLocks/>
          </p:cNvSpPr>
          <p:nvPr/>
        </p:nvSpPr>
        <p:spPr>
          <a:xfrm>
            <a:off x="8268568" y="463638"/>
            <a:ext cx="3047132" cy="201286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dirty="0"/>
          </a:p>
        </p:txBody>
      </p:sp>
      <p:sp>
        <p:nvSpPr>
          <p:cNvPr id="7" name="TextBox 6"/>
          <p:cNvSpPr txBox="1"/>
          <p:nvPr/>
        </p:nvSpPr>
        <p:spPr>
          <a:xfrm>
            <a:off x="841418" y="2215165"/>
            <a:ext cx="10491990" cy="6186309"/>
          </a:xfrm>
          <a:prstGeom prst="rect">
            <a:avLst/>
          </a:prstGeom>
          <a:noFill/>
        </p:spPr>
        <p:txBody>
          <a:bodyPr wrap="square" rtlCol="0">
            <a:spAutoFit/>
          </a:bodyPr>
          <a:lstStyle/>
          <a:p>
            <a:r>
              <a:rPr lang="en-GB" sz="2000" dirty="0"/>
              <a:t>Chandaria BIIC is an innovation incubation Centre located in Kenyatta University.  Kenyatta University recognised innovation as a key driver of long- term economic growth, the primary basis for competitiveness in world markets and part of the response to many societal challenges (e.g. unemployment, sustainable development, among others). The innovation process itself is facing major challenges, especially in developing countries such as Kenya. It is under this backdrop that Kenyatta University (KU) decided to undertake innovation and incubation as one of its major strategic goals. As a leading University in the region, it embarked on the establishment of dedicated innovation hub which provides effective nurture and management of innovations. </a:t>
            </a:r>
          </a:p>
          <a:p>
            <a:endParaRPr lang="en-US" dirty="0" smtClean="0"/>
          </a:p>
          <a:p>
            <a:r>
              <a:rPr lang="en-US" sz="2000" b="1" dirty="0" smtClean="0"/>
              <a:t>George </a:t>
            </a:r>
            <a:r>
              <a:rPr lang="en-US" sz="2000" b="1" dirty="0"/>
              <a:t>Kosimbei, </a:t>
            </a:r>
            <a:r>
              <a:rPr lang="en-US" sz="2000" b="1" dirty="0" smtClean="0"/>
              <a:t>Director</a:t>
            </a:r>
            <a:r>
              <a:rPr lang="en-US" sz="2000" b="1" dirty="0"/>
              <a:t>, Chandaria BIIC:</a:t>
            </a:r>
          </a:p>
          <a:p>
            <a:endParaRPr lang="en-US" dirty="0"/>
          </a:p>
          <a:p>
            <a:pPr algn="just"/>
            <a:r>
              <a:rPr lang="en-US" dirty="0"/>
              <a:t>The Coordinator is in-charge of the day to day running of the Centre, ensuring that innovations are properly incubated and supported so that their growth is accelerated. Support includes mentorship, couching, seed capital, development of prototypes, identification of market, business basics among others.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pic>
        <p:nvPicPr>
          <p:cNvPr id="14" name="Picture 13" descr="http://upload.wikimedia.org/wikipedia/en/4/42/Kenyatta_University_Logo.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58783" y="822787"/>
            <a:ext cx="1497429" cy="1278427"/>
          </a:xfrm>
          <a:prstGeom prst="rect">
            <a:avLst/>
          </a:prstGeom>
          <a:noFill/>
          <a:ln>
            <a:noFill/>
          </a:ln>
        </p:spPr>
      </p:pic>
      <p:pic>
        <p:nvPicPr>
          <p:cNvPr id="1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2134" y="822787"/>
            <a:ext cx="1402190" cy="1297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44186" y="4386649"/>
            <a:ext cx="1422909" cy="123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253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fontScale="92500"/>
          </a:bodyPr>
          <a:lstStyle/>
          <a:p>
            <a:pPr algn="just"/>
            <a:r>
              <a:rPr lang="en-US" sz="2400" dirty="0"/>
              <a:t>Chandaria BIIC promotes energy access by supporting innovations in the energy sub- subsector. </a:t>
            </a:r>
          </a:p>
          <a:p>
            <a:pPr algn="just"/>
            <a:endParaRPr lang="en-US" sz="2400" dirty="0"/>
          </a:p>
          <a:p>
            <a:pPr algn="just"/>
            <a:r>
              <a:rPr lang="en-US" sz="2400" dirty="0"/>
              <a:t>It works closely with the Department of Energy Engineering at Kenyatta University to incubate innovative projects from </a:t>
            </a:r>
            <a:r>
              <a:rPr lang="en-US" sz="2400" dirty="0" smtClean="0"/>
              <a:t>students and energy entrepreneurs</a:t>
            </a:r>
            <a:endParaRPr lang="en-US" sz="2400" dirty="0"/>
          </a:p>
          <a:p>
            <a:pPr marL="0" indent="0" algn="just">
              <a:buNone/>
            </a:pPr>
            <a:endParaRPr lang="en-US" sz="2400" dirty="0"/>
          </a:p>
          <a:p>
            <a:pPr algn="just"/>
            <a:r>
              <a:rPr lang="en-US" sz="2400" dirty="0"/>
              <a:t>The Centre promotes social entrepreneurship in use of cheap, accessible alternative energy sources (HAMK University, Finland Connect project). </a:t>
            </a:r>
          </a:p>
          <a:p>
            <a:pPr algn="just"/>
            <a:endParaRPr lang="en-US" sz="2400" dirty="0"/>
          </a:p>
          <a:p>
            <a:pPr algn="just"/>
            <a:r>
              <a:rPr lang="en-US" sz="2400" dirty="0"/>
              <a:t>E.g. Portable biogas gas kits, Battery Powered by Chicken droppings, </a:t>
            </a:r>
            <a:r>
              <a:rPr lang="en-US" sz="2400" dirty="0" smtClean="0"/>
              <a:t>integrated </a:t>
            </a:r>
            <a:r>
              <a:rPr lang="en-US" sz="2400" dirty="0"/>
              <a:t>solar water heating </a:t>
            </a:r>
            <a:r>
              <a:rPr lang="en-US" sz="2400" dirty="0" smtClean="0"/>
              <a:t>system, Organic Energy Briquettes etc.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96587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fontScale="70000" lnSpcReduction="20000"/>
          </a:bodyPr>
          <a:lstStyle/>
          <a:p>
            <a:pPr marL="457200" lvl="0" indent="-457200">
              <a:buFont typeface="+mj-lt"/>
              <a:buAutoNum type="arabicPeriod"/>
            </a:pPr>
            <a:r>
              <a:rPr lang="en-GB" sz="2400" dirty="0"/>
              <a:t>Assistance with business basics</a:t>
            </a:r>
          </a:p>
          <a:p>
            <a:pPr marL="457200" lvl="0" indent="-457200">
              <a:buFont typeface="+mj-lt"/>
              <a:buAutoNum type="arabicPeriod"/>
            </a:pPr>
            <a:r>
              <a:rPr lang="en-GB" sz="2400" dirty="0"/>
              <a:t>Help with accounting/financial management</a:t>
            </a:r>
          </a:p>
          <a:p>
            <a:pPr marL="457200" lvl="0" indent="-457200">
              <a:buFont typeface="+mj-lt"/>
              <a:buAutoNum type="arabicPeriod"/>
            </a:pPr>
            <a:r>
              <a:rPr lang="en-GB" sz="2400" dirty="0"/>
              <a:t>Access to seed capital, bank loans, loan funds and guarantee programs</a:t>
            </a:r>
          </a:p>
          <a:p>
            <a:pPr marL="457200" lvl="0" indent="-457200">
              <a:buFont typeface="+mj-lt"/>
              <a:buAutoNum type="arabicPeriod"/>
            </a:pPr>
            <a:r>
              <a:rPr lang="en-GB" sz="2400" dirty="0"/>
              <a:t>Help with presentation/ pitching skills</a:t>
            </a:r>
          </a:p>
          <a:p>
            <a:pPr marL="457200" lvl="0" indent="-457200">
              <a:buFont typeface="+mj-lt"/>
              <a:buAutoNum type="arabicPeriod"/>
            </a:pPr>
            <a:r>
              <a:rPr lang="en-GB" sz="2400" dirty="0"/>
              <a:t>Links to higher education resources</a:t>
            </a:r>
          </a:p>
          <a:p>
            <a:pPr marL="457200" lvl="0" indent="-457200">
              <a:buFont typeface="+mj-lt"/>
              <a:buAutoNum type="arabicPeriod"/>
            </a:pPr>
            <a:r>
              <a:rPr lang="en-GB" sz="2400" dirty="0"/>
              <a:t>Links to strategic partners</a:t>
            </a:r>
          </a:p>
          <a:p>
            <a:pPr marL="457200" lvl="0" indent="-457200">
              <a:buFont typeface="+mj-lt"/>
              <a:buAutoNum type="arabicPeriod"/>
            </a:pPr>
            <a:r>
              <a:rPr lang="en-GB" sz="2400" dirty="0"/>
              <a:t>Access to angel investors or venture capital</a:t>
            </a:r>
          </a:p>
          <a:p>
            <a:pPr marL="457200" lvl="0" indent="-457200">
              <a:buFont typeface="+mj-lt"/>
              <a:buAutoNum type="arabicPeriod"/>
            </a:pPr>
            <a:r>
              <a:rPr lang="en-GB" sz="2400" dirty="0"/>
              <a:t>Comprehensive business training programs</a:t>
            </a:r>
          </a:p>
          <a:p>
            <a:pPr marL="457200" lvl="0" indent="-457200">
              <a:buFont typeface="+mj-lt"/>
              <a:buAutoNum type="arabicPeriod"/>
            </a:pPr>
            <a:r>
              <a:rPr lang="en-GB" sz="2400" dirty="0"/>
              <a:t>Advisory boards and mentors</a:t>
            </a:r>
          </a:p>
          <a:p>
            <a:pPr marL="457200" lvl="0" indent="-457200">
              <a:buFont typeface="+mj-lt"/>
              <a:buAutoNum type="arabicPeriod"/>
            </a:pPr>
            <a:r>
              <a:rPr lang="en-GB" sz="2400" dirty="0"/>
              <a:t>Management team identification</a:t>
            </a:r>
          </a:p>
          <a:p>
            <a:pPr marL="457200" lvl="0" indent="-457200">
              <a:buFont typeface="+mj-lt"/>
              <a:buAutoNum type="arabicPeriod"/>
            </a:pPr>
            <a:r>
              <a:rPr lang="en-GB" sz="2400" dirty="0"/>
              <a:t>Help with business etiquette</a:t>
            </a:r>
          </a:p>
          <a:p>
            <a:pPr marL="457200" lvl="0" indent="-457200">
              <a:buFont typeface="+mj-lt"/>
              <a:buAutoNum type="arabicPeriod"/>
            </a:pPr>
            <a:r>
              <a:rPr lang="en-GB" sz="2400" dirty="0"/>
              <a:t>Technology commercialization assistance</a:t>
            </a:r>
          </a:p>
          <a:p>
            <a:pPr marL="457200" lvl="0" indent="-457200">
              <a:buFont typeface="+mj-lt"/>
              <a:buAutoNum type="arabicPeriod"/>
            </a:pPr>
            <a:r>
              <a:rPr lang="en-GB" sz="2400" dirty="0"/>
              <a:t>Assistance with regulatory compliance</a:t>
            </a:r>
          </a:p>
          <a:p>
            <a:pPr marL="457200" lvl="0" indent="-457200">
              <a:buFont typeface="+mj-lt"/>
              <a:buAutoNum type="arabicPeriod"/>
            </a:pPr>
            <a:r>
              <a:rPr lang="en-GB" sz="2400" dirty="0"/>
              <a:t>Intellectual Property management</a:t>
            </a:r>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117163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Entrepreneurship/Enterprise Development</a:t>
            </a:r>
            <a:endParaRPr lang="en-GB"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42152579"/>
              </p:ext>
            </p:extLst>
          </p:nvPr>
        </p:nvGraphicFramePr>
        <p:xfrm>
          <a:off x="838200" y="1825625"/>
          <a:ext cx="10515600" cy="4596713"/>
        </p:xfrm>
        <a:graphic>
          <a:graphicData uri="http://schemas.openxmlformats.org/drawingml/2006/table">
            <a:tbl>
              <a:tblPr firstRow="1" bandRow="1">
                <a:tableStyleId>{5C22544A-7EE6-4342-B048-85BDC9FD1C3A}</a:tableStyleId>
              </a:tblPr>
              <a:tblGrid>
                <a:gridCol w="641007"/>
                <a:gridCol w="3475852"/>
                <a:gridCol w="2026509"/>
                <a:gridCol w="4372232"/>
              </a:tblGrid>
              <a:tr h="739317">
                <a:tc>
                  <a:txBody>
                    <a:bodyPr/>
                    <a:lstStyle/>
                    <a:p>
                      <a:r>
                        <a:rPr lang="en-GB" dirty="0" smtClean="0"/>
                        <a:t>S.No</a:t>
                      </a:r>
                      <a:endParaRPr lang="en-GB" dirty="0"/>
                    </a:p>
                  </a:txBody>
                  <a:tcPr/>
                </a:tc>
                <a:tc>
                  <a:txBody>
                    <a:bodyPr/>
                    <a:lstStyle/>
                    <a:p>
                      <a:r>
                        <a:rPr lang="en-GB" dirty="0" smtClean="0"/>
                        <a:t>Idea</a:t>
                      </a:r>
                      <a:endParaRPr lang="en-GB" dirty="0"/>
                    </a:p>
                  </a:txBody>
                  <a:tcPr/>
                </a:tc>
                <a:tc>
                  <a:txBody>
                    <a:bodyPr/>
                    <a:lstStyle/>
                    <a:p>
                      <a:r>
                        <a:rPr lang="en-GB" dirty="0" smtClean="0"/>
                        <a:t>Company</a:t>
                      </a:r>
                      <a:r>
                        <a:rPr lang="en-GB" baseline="0" dirty="0" smtClean="0"/>
                        <a:t> Owner</a:t>
                      </a:r>
                      <a:endParaRPr lang="en-GB" dirty="0"/>
                    </a:p>
                  </a:txBody>
                  <a:tcPr/>
                </a:tc>
                <a:tc>
                  <a:txBody>
                    <a:bodyPr/>
                    <a:lstStyle/>
                    <a:p>
                      <a:r>
                        <a:rPr lang="en-GB" dirty="0" smtClean="0"/>
                        <a:t>Status</a:t>
                      </a:r>
                      <a:endParaRPr lang="en-GB" dirty="0"/>
                    </a:p>
                  </a:txBody>
                  <a:tcPr/>
                </a:tc>
              </a:tr>
              <a:tr h="739317">
                <a:tc>
                  <a:txBody>
                    <a:bodyPr/>
                    <a:lstStyle/>
                    <a:p>
                      <a:r>
                        <a:rPr lang="en-GB" dirty="0" smtClean="0"/>
                        <a:t>1</a:t>
                      </a:r>
                      <a:endParaRPr lang="en-GB" dirty="0"/>
                    </a:p>
                  </a:txBody>
                  <a:tcPr/>
                </a:tc>
                <a:tc>
                  <a:txBody>
                    <a:bodyPr/>
                    <a:lstStyle/>
                    <a:p>
                      <a:r>
                        <a:rPr lang="en-GB" dirty="0" smtClean="0"/>
                        <a:t>Solar Water heating</a:t>
                      </a:r>
                      <a:r>
                        <a:rPr lang="en-GB" baseline="0" dirty="0" smtClean="0"/>
                        <a:t> system</a:t>
                      </a:r>
                      <a:endParaRPr lang="en-GB" dirty="0"/>
                    </a:p>
                  </a:txBody>
                  <a:tcPr/>
                </a:tc>
                <a:tc>
                  <a:txBody>
                    <a:bodyPr/>
                    <a:lstStyle/>
                    <a:p>
                      <a:pPr marL="0" indent="0"/>
                      <a:r>
                        <a:rPr lang="en-GB" dirty="0" smtClean="0"/>
                        <a:t>Joab Oito</a:t>
                      </a:r>
                      <a:endParaRPr lang="en-GB" dirty="0"/>
                    </a:p>
                  </a:txBody>
                  <a:tcPr/>
                </a:tc>
                <a:tc>
                  <a:txBody>
                    <a:bodyPr/>
                    <a:lstStyle/>
                    <a:p>
                      <a:r>
                        <a:rPr lang="en-GB" dirty="0" smtClean="0"/>
                        <a:t>Prototype</a:t>
                      </a:r>
                      <a:r>
                        <a:rPr lang="en-GB" baseline="0" dirty="0" smtClean="0"/>
                        <a:t> and Patent filed </a:t>
                      </a:r>
                    </a:p>
                    <a:p>
                      <a:r>
                        <a:rPr lang="en-GB" baseline="0" dirty="0" smtClean="0"/>
                        <a:t>KE/U/2014/00407</a:t>
                      </a:r>
                      <a:endParaRPr lang="en-GB" dirty="0"/>
                    </a:p>
                  </a:txBody>
                  <a:tcPr/>
                </a:tc>
              </a:tr>
              <a:tr h="739317">
                <a:tc>
                  <a:txBody>
                    <a:bodyPr/>
                    <a:lstStyle/>
                    <a:p>
                      <a:r>
                        <a:rPr lang="en-GB" dirty="0" smtClean="0"/>
                        <a:t>2</a:t>
                      </a:r>
                      <a:endParaRPr lang="en-GB" dirty="0"/>
                    </a:p>
                  </a:txBody>
                  <a:tcPr/>
                </a:tc>
                <a:tc>
                  <a:txBody>
                    <a:bodyPr/>
                    <a:lstStyle/>
                    <a:p>
                      <a:r>
                        <a:rPr lang="en-GB" dirty="0" smtClean="0"/>
                        <a:t>Briquetting</a:t>
                      </a:r>
                      <a:r>
                        <a:rPr lang="en-GB" baseline="0" dirty="0" smtClean="0"/>
                        <a:t> Machine</a:t>
                      </a:r>
                      <a:endParaRPr lang="en-GB" dirty="0"/>
                    </a:p>
                  </a:txBody>
                  <a:tcPr/>
                </a:tc>
                <a:tc>
                  <a:txBody>
                    <a:bodyPr/>
                    <a:lstStyle/>
                    <a:p>
                      <a:r>
                        <a:rPr lang="en-GB" dirty="0" smtClean="0"/>
                        <a:t>Anthony Gathogo</a:t>
                      </a:r>
                      <a:endParaRPr lang="en-GB" dirty="0"/>
                    </a:p>
                  </a:txBody>
                  <a:tcPr/>
                </a:tc>
                <a:tc>
                  <a:txBody>
                    <a:bodyPr/>
                    <a:lstStyle/>
                    <a:p>
                      <a:r>
                        <a:rPr lang="en-GB" dirty="0" smtClean="0"/>
                        <a:t>Selling the products</a:t>
                      </a:r>
                      <a:endParaRPr lang="en-GB" dirty="0"/>
                    </a:p>
                  </a:txBody>
                  <a:tcPr/>
                </a:tc>
              </a:tr>
              <a:tr h="1102679">
                <a:tc>
                  <a:txBody>
                    <a:bodyPr/>
                    <a:lstStyle/>
                    <a:p>
                      <a:r>
                        <a:rPr lang="en-GB" dirty="0" smtClean="0"/>
                        <a:t>3</a:t>
                      </a:r>
                      <a:endParaRPr lang="en-GB" dirty="0"/>
                    </a:p>
                  </a:txBody>
                  <a:tcPr/>
                </a:tc>
                <a:tc>
                  <a:txBody>
                    <a:bodyPr/>
                    <a:lstStyle/>
                    <a:p>
                      <a:r>
                        <a:rPr lang="en-GB" dirty="0" smtClean="0"/>
                        <a:t>Battery</a:t>
                      </a:r>
                      <a:r>
                        <a:rPr lang="en-GB" baseline="0" dirty="0" smtClean="0"/>
                        <a:t> Powered by Chicken Droppings</a:t>
                      </a:r>
                      <a:endParaRPr lang="en-GB" dirty="0"/>
                    </a:p>
                  </a:txBody>
                  <a:tcPr/>
                </a:tc>
                <a:tc>
                  <a:txBody>
                    <a:bodyPr/>
                    <a:lstStyle/>
                    <a:p>
                      <a:r>
                        <a:rPr lang="en-GB" dirty="0" smtClean="0"/>
                        <a:t>Alex Kibet</a:t>
                      </a:r>
                      <a:endParaRPr lang="en-GB" dirty="0"/>
                    </a:p>
                  </a:txBody>
                  <a:tcPr/>
                </a:tc>
                <a:tc>
                  <a:txBody>
                    <a:bodyPr/>
                    <a:lstStyle/>
                    <a:p>
                      <a:r>
                        <a:rPr lang="en-GB" dirty="0" smtClean="0"/>
                        <a:t>Developing the Cells to be used by poultry farmers</a:t>
                      </a:r>
                      <a:endParaRPr lang="en-GB" dirty="0"/>
                    </a:p>
                  </a:txBody>
                  <a:tcPr/>
                </a:tc>
              </a:tr>
              <a:tr h="1276083">
                <a:tc>
                  <a:txBody>
                    <a:bodyPr/>
                    <a:lstStyle/>
                    <a:p>
                      <a:r>
                        <a:rPr lang="en-GB" dirty="0" smtClean="0"/>
                        <a:t>4</a:t>
                      </a:r>
                      <a:endParaRPr lang="en-GB" dirty="0"/>
                    </a:p>
                  </a:txBody>
                  <a:tcPr/>
                </a:tc>
                <a:tc>
                  <a:txBody>
                    <a:bodyPr/>
                    <a:lstStyle/>
                    <a:p>
                      <a:r>
                        <a:rPr lang="en-GB" dirty="0" smtClean="0"/>
                        <a:t>Portable biogas kits</a:t>
                      </a:r>
                      <a:endParaRPr lang="en-GB" dirty="0"/>
                    </a:p>
                  </a:txBody>
                  <a:tcPr/>
                </a:tc>
                <a:tc>
                  <a:txBody>
                    <a:bodyPr/>
                    <a:lstStyle/>
                    <a:p>
                      <a:r>
                        <a:rPr lang="en-GB" dirty="0" smtClean="0"/>
                        <a:t>Johnson Gituma</a:t>
                      </a:r>
                      <a:endParaRPr lang="en-GB" dirty="0"/>
                    </a:p>
                  </a:txBody>
                  <a:tcPr/>
                </a:tc>
                <a:tc>
                  <a:txBody>
                    <a:bodyPr/>
                    <a:lstStyle/>
                    <a:p>
                      <a:r>
                        <a:rPr lang="en-GB" dirty="0" smtClean="0"/>
                        <a:t>Setting up the kits in rural households</a:t>
                      </a:r>
                      <a:r>
                        <a:rPr lang="en-GB" baseline="0" dirty="0" smtClean="0"/>
                        <a:t> in Kenya</a:t>
                      </a:r>
                      <a:endParaRPr lang="en-GB" dirty="0"/>
                    </a:p>
                  </a:txBody>
                  <a:tcPr/>
                </a:tc>
              </a:tr>
            </a:tbl>
          </a:graphicData>
        </a:graphic>
      </p:graphicFrame>
      <p:grpSp>
        <p:nvGrpSpPr>
          <p:cNvPr id="6" name="Group 5"/>
          <p:cNvGrpSpPr/>
          <p:nvPr/>
        </p:nvGrpSpPr>
        <p:grpSpPr>
          <a:xfrm>
            <a:off x="7518572" y="34166"/>
            <a:ext cx="4673428" cy="646374"/>
            <a:chOff x="6087413" y="327012"/>
            <a:chExt cx="4895376" cy="705485"/>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9" name="Picture 8"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10" name="Picture 9"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19941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565150" indent="-457200" algn="just">
              <a:buFont typeface="Lucida Sans Unicode" pitchFamily="34" charset="0"/>
              <a:buAutoNum type="arabicPeriod"/>
            </a:pPr>
            <a:r>
              <a:rPr lang="en-US" altLang="en-US" sz="2400" dirty="0" smtClean="0"/>
              <a:t>Entrepreneurship and Business Development Training Course Week of 27</a:t>
            </a:r>
            <a:r>
              <a:rPr lang="en-US" altLang="en-US" sz="2400" baseline="30000" dirty="0" smtClean="0"/>
              <a:t>th</a:t>
            </a:r>
            <a:r>
              <a:rPr lang="en-US" altLang="en-US" sz="2400" dirty="0" smtClean="0"/>
              <a:t> October 2014</a:t>
            </a:r>
          </a:p>
          <a:p>
            <a:pPr marL="565150" indent="-457200" algn="just">
              <a:buFont typeface="Lucida Sans Unicode" pitchFamily="34" charset="0"/>
              <a:buAutoNum type="arabicPeriod"/>
            </a:pPr>
            <a:r>
              <a:rPr lang="en-US" altLang="en-US" sz="2400" dirty="0" smtClean="0"/>
              <a:t>Participation in the Global Entrepreneurship Week at the University in collaboration with Centre for Entrepreneurship and Enterprise Development to harvest innovative business ideas</a:t>
            </a:r>
          </a:p>
          <a:p>
            <a:pPr marL="565150" indent="-457200" algn="just">
              <a:buFont typeface="Lucida Sans Unicode" pitchFamily="34" charset="0"/>
              <a:buAutoNum type="arabicPeriod"/>
            </a:pPr>
            <a:r>
              <a:rPr lang="en-US" altLang="en-US" sz="2400" dirty="0" smtClean="0"/>
              <a:t>Hold the 2</a:t>
            </a:r>
            <a:r>
              <a:rPr lang="en-US" altLang="en-US" sz="2400" baseline="30000" dirty="0" smtClean="0"/>
              <a:t>nd</a:t>
            </a:r>
            <a:r>
              <a:rPr lang="en-US" altLang="en-US" sz="2400" dirty="0" smtClean="0"/>
              <a:t> Investor Conference in February 2015 and invite many more venture capitalists and angel investors</a:t>
            </a:r>
          </a:p>
          <a:p>
            <a:pPr marL="565150" indent="-457200" algn="just">
              <a:buFont typeface="Lucida Sans Unicode" pitchFamily="34" charset="0"/>
              <a:buAutoNum type="arabicPeriod"/>
            </a:pPr>
            <a:r>
              <a:rPr lang="en-US" altLang="en-US" sz="2400" dirty="0" smtClean="0"/>
              <a:t>Establishing </a:t>
            </a:r>
            <a:r>
              <a:rPr lang="en-US" altLang="en-US" sz="2400" dirty="0"/>
              <a:t>a collaboration framework between </a:t>
            </a:r>
            <a:r>
              <a:rPr lang="en-US" altLang="en-US" sz="2400" dirty="0" smtClean="0"/>
              <a:t>Chandaria-BIIC, IRENA, SELCO, CIIE, UKAID and local partners in Kenya.</a:t>
            </a:r>
            <a:endParaRPr lang="en-GB" alt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308966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544</Words>
  <Application>Microsoft Office PowerPoint</Application>
  <PresentationFormat>Widescreen</PresentationFormat>
  <Paragraphs>66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Lucida Sans Unicode</vt:lpstr>
      <vt:lpstr>Office Theme</vt:lpstr>
      <vt:lpstr>PowerPoint Presentation</vt:lpstr>
      <vt:lpstr>Energy Access</vt:lpstr>
      <vt:lpstr>Entrepreneurship/Enterprise Development</vt:lpstr>
      <vt:lpstr>Entrepreneurship/Enterprise Development</vt:lpstr>
      <vt:lpstr>Planned activities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Tijana Radojicic</cp:lastModifiedBy>
  <cp:revision>13</cp:revision>
  <dcterms:created xsi:type="dcterms:W3CDTF">2014-05-29T12:27:45Z</dcterms:created>
  <dcterms:modified xsi:type="dcterms:W3CDTF">2014-09-17T06:15:02Z</dcterms:modified>
</cp:coreProperties>
</file>