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0"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0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B7E68-6D39-4A90-B9C1-7EB447EE180D}" type="datetimeFigureOut">
              <a:rPr lang="en-IN" smtClean="0"/>
              <a:t>21-09-2014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D3BF0-A2F9-402A-8F9A-B12D9A623D7D}" type="slidenum">
              <a:rPr lang="en-IN" smtClean="0"/>
              <a:t>‹#›</a:t>
            </a:fld>
            <a:endParaRPr lang="en-IN"/>
          </a:p>
        </p:txBody>
      </p:sp>
    </p:spTree>
    <p:extLst>
      <p:ext uri="{BB962C8B-B14F-4D97-AF65-F5344CB8AC3E}">
        <p14:creationId xmlns:p14="http://schemas.microsoft.com/office/powerpoint/2010/main" val="155680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4DA35F-ED68-4F0A-B3AD-D5F43F1C602F}" type="slidenum">
              <a:rPr lang="en-US" smtClean="0"/>
              <a:t>‹#›</a:t>
            </a:fld>
            <a:endParaRPr lang="en-US"/>
          </a:p>
        </p:txBody>
      </p:sp>
      <p:sp>
        <p:nvSpPr>
          <p:cNvPr id="11" name="Footer Placeholder 4"/>
          <p:cNvSpPr>
            <a:spLocks noGrp="1"/>
          </p:cNvSpPr>
          <p:nvPr>
            <p:ph type="ftr" sz="quarter" idx="3"/>
          </p:nvPr>
        </p:nvSpPr>
        <p:spPr>
          <a:xfrm>
            <a:off x="838199" y="6356350"/>
            <a:ext cx="9974943"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Pre-IOREC workshop on “Best practices in </a:t>
            </a:r>
            <a:r>
              <a:rPr lang="en-US" dirty="0" err="1" smtClean="0"/>
              <a:t>decentralised</a:t>
            </a:r>
            <a:r>
              <a:rPr lang="en-US" dirty="0" smtClean="0"/>
              <a:t> renewable energy access: sharing knowledge for renewable energy enterprise development” | 15 June 2014 | Manila, Philippines</a:t>
            </a:r>
            <a:endParaRPr lang="en-US" dirty="0"/>
          </a:p>
        </p:txBody>
      </p:sp>
    </p:spTree>
    <p:extLst>
      <p:ext uri="{BB962C8B-B14F-4D97-AF65-F5344CB8AC3E}">
        <p14:creationId xmlns:p14="http://schemas.microsoft.com/office/powerpoint/2010/main" val="61796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A26C05A-1908-4FC1-8D4C-3448E8225D0C}" type="datetime1">
              <a:rPr lang="en-US" smtClean="0"/>
              <a:t>9/21/2014</a:t>
            </a:fld>
            <a:endParaRPr lang="en-US"/>
          </a:p>
        </p:txBody>
      </p:sp>
      <p:sp>
        <p:nvSpPr>
          <p:cNvPr id="5" name="Footer Placeholder 4"/>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6" name="Slide Number Placeholder 5"/>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27784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D1A5592-CE79-436A-9425-34E6EAEA8307}" type="datetime1">
              <a:rPr lang="en-US" smtClean="0"/>
              <a:t>9/21/2014</a:t>
            </a:fld>
            <a:endParaRPr lang="en-US"/>
          </a:p>
        </p:txBody>
      </p:sp>
      <p:sp>
        <p:nvSpPr>
          <p:cNvPr id="5" name="Footer Placeholder 4"/>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6" name="Slide Number Placeholder 5"/>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13513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6" name="Slide Number Placeholder 5"/>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91156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E5469F-0329-409C-AE5B-97EA92AD53C9}" type="datetime1">
              <a:rPr lang="en-US" smtClean="0"/>
              <a:t>9/21/2014</a:t>
            </a:fld>
            <a:endParaRPr lang="en-US"/>
          </a:p>
        </p:txBody>
      </p:sp>
      <p:sp>
        <p:nvSpPr>
          <p:cNvPr id="5" name="Footer Placeholder 4"/>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6" name="Slide Number Placeholder 5"/>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13454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18686BF-24C0-4A08-A2E0-AC652374CD6B}" type="datetime1">
              <a:rPr lang="en-US" smtClean="0"/>
              <a:t>9/21/2014</a:t>
            </a:fld>
            <a:endParaRPr lang="en-US"/>
          </a:p>
        </p:txBody>
      </p:sp>
      <p:sp>
        <p:nvSpPr>
          <p:cNvPr id="6" name="Footer Placeholder 5"/>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7" name="Slide Number Placeholder 6"/>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111778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1DE4D45-0A47-4377-AC8A-DC328967541E}" type="datetime1">
              <a:rPr lang="en-US" smtClean="0"/>
              <a:t>9/21/2014</a:t>
            </a:fld>
            <a:endParaRPr lang="en-US"/>
          </a:p>
        </p:txBody>
      </p:sp>
      <p:sp>
        <p:nvSpPr>
          <p:cNvPr id="8" name="Footer Placeholder 7"/>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9" name="Slide Number Placeholder 8"/>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11135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2BC1E06-DD3C-433D-BE94-F2A12F9E93D2}" type="datetime1">
              <a:rPr lang="en-US" smtClean="0"/>
              <a:t>9/21/2014</a:t>
            </a:fld>
            <a:endParaRPr lang="en-US"/>
          </a:p>
        </p:txBody>
      </p:sp>
      <p:sp>
        <p:nvSpPr>
          <p:cNvPr id="4" name="Footer Placeholder 3"/>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5" name="Slide Number Placeholder 4"/>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307730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C2B32D-B9EB-4245-9D9D-B6C0DF9B363F}" type="datetime1">
              <a:rPr lang="en-US" smtClean="0"/>
              <a:t>9/21/2014</a:t>
            </a:fld>
            <a:endParaRPr lang="en-US"/>
          </a:p>
        </p:txBody>
      </p:sp>
      <p:sp>
        <p:nvSpPr>
          <p:cNvPr id="3" name="Footer Placeholder 2"/>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4" name="Slide Number Placeholder 3"/>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191365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11A637F-17EF-46F8-9569-9A2424A689DE}" type="datetime1">
              <a:rPr lang="en-US" smtClean="0"/>
              <a:t>9/21/2014</a:t>
            </a:fld>
            <a:endParaRPr lang="en-US"/>
          </a:p>
        </p:txBody>
      </p:sp>
      <p:sp>
        <p:nvSpPr>
          <p:cNvPr id="6" name="Footer Placeholder 5"/>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7" name="Slide Number Placeholder 6"/>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397814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C9B980-F304-4E8B-B8C1-2722F6861B43}" type="datetime1">
              <a:rPr lang="en-US" smtClean="0"/>
              <a:t>9/21/2014</a:t>
            </a:fld>
            <a:endParaRPr lang="en-US"/>
          </a:p>
        </p:txBody>
      </p:sp>
      <p:sp>
        <p:nvSpPr>
          <p:cNvPr id="6" name="Footer Placeholder 5"/>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sp>
        <p:nvSpPr>
          <p:cNvPr id="7" name="Slide Number Placeholder 6"/>
          <p:cNvSpPr>
            <a:spLocks noGrp="1"/>
          </p:cNvSpPr>
          <p:nvPr>
            <p:ph type="sldNum" sz="quarter" idx="12"/>
          </p:nvPr>
        </p:nvSpPr>
        <p:spPr/>
        <p:txBody>
          <a:bodyPr/>
          <a:lstStyle/>
          <a:p>
            <a:fld id="{044DA35F-ED68-4F0A-B3AD-D5F43F1C602F}" type="slidenum">
              <a:rPr lang="en-US" smtClean="0"/>
              <a:t>‹#›</a:t>
            </a:fld>
            <a:endParaRPr lang="en-US"/>
          </a:p>
        </p:txBody>
      </p:sp>
    </p:spTree>
    <p:extLst>
      <p:ext uri="{BB962C8B-B14F-4D97-AF65-F5344CB8AC3E}">
        <p14:creationId xmlns:p14="http://schemas.microsoft.com/office/powerpoint/2010/main" val="245029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38199" y="6356350"/>
            <a:ext cx="9974943"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Pre-IOREC workshop on “Best practices in </a:t>
            </a:r>
            <a:r>
              <a:rPr lang="en-US" dirty="0" err="1" smtClean="0"/>
              <a:t>decentralised</a:t>
            </a:r>
            <a:r>
              <a:rPr lang="en-US" dirty="0" smtClean="0"/>
              <a:t> renewable energy access: sharing knowledge for renewable energy enterprise development” | 15 June 2014 | Manila, Philippines</a:t>
            </a:r>
            <a:endParaRPr lang="en-US" dirty="0"/>
          </a:p>
        </p:txBody>
      </p:sp>
      <p:sp>
        <p:nvSpPr>
          <p:cNvPr id="6" name="Slide Number Placeholder 5"/>
          <p:cNvSpPr>
            <a:spLocks noGrp="1"/>
          </p:cNvSpPr>
          <p:nvPr>
            <p:ph type="sldNum" sz="quarter" idx="4"/>
          </p:nvPr>
        </p:nvSpPr>
        <p:spPr>
          <a:xfrm>
            <a:off x="10927728" y="6356350"/>
            <a:ext cx="4260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DA35F-ED68-4F0A-B3AD-D5F43F1C602F}" type="slidenum">
              <a:rPr lang="en-US" smtClean="0"/>
              <a:t>‹#›</a:t>
            </a:fld>
            <a:endParaRPr lang="en-US"/>
          </a:p>
        </p:txBody>
      </p:sp>
      <p:pic>
        <p:nvPicPr>
          <p:cNvPr id="11" name="Picture 10"/>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b="14531"/>
          <a:stretch>
            <a:fillRect/>
          </a:stretch>
        </p:blipFill>
        <p:spPr bwMode="auto">
          <a:xfrm>
            <a:off x="9383054" y="27064"/>
            <a:ext cx="1544674" cy="427519"/>
          </a:xfrm>
          <a:prstGeom prst="rect">
            <a:avLst/>
          </a:prstGeom>
          <a:noFill/>
          <a:ln>
            <a:noFill/>
          </a:ln>
        </p:spPr>
      </p:pic>
      <p:pic>
        <p:nvPicPr>
          <p:cNvPr id="12" name="Picture 11" descr="Energy for All Logo.JPG"/>
          <p:cNvPicPr>
            <a:picLocks noChangeAspect="1"/>
          </p:cNvPicPr>
          <p:nvPr userDrawn="1"/>
        </p:nvPicPr>
        <p:blipFill rotWithShape="1">
          <a:blip r:embed="rId14">
            <a:duotone>
              <a:schemeClr val="bg2">
                <a:shade val="45000"/>
                <a:satMod val="135000"/>
              </a:schemeClr>
              <a:prstClr val="white"/>
            </a:duotone>
          </a:blip>
          <a:srcRect l="7228" t="11238" r="7533" b="12117"/>
          <a:stretch/>
        </p:blipFill>
        <p:spPr>
          <a:xfrm>
            <a:off x="8340130" y="39634"/>
            <a:ext cx="928688" cy="385762"/>
          </a:xfrm>
          <a:prstGeom prst="rect">
            <a:avLst/>
          </a:prstGeom>
        </p:spPr>
      </p:pic>
      <p:pic>
        <p:nvPicPr>
          <p:cNvPr id="13" name="Picture 12" descr="C:\Documents and Settings\Administrator\My Documents\Google Drive\Energy for All Investor Forum 2013\ADB Logo.JPG"/>
          <p:cNvPicPr>
            <a:picLocks noChangeAspect="1"/>
          </p:cNvPicPr>
          <p:nvPr userDrawn="1"/>
        </p:nvPicPr>
        <p:blipFill>
          <a:blip r:embed="rId15">
            <a:duotone>
              <a:schemeClr val="bg2">
                <a:shade val="45000"/>
                <a:satMod val="135000"/>
              </a:schemeClr>
              <a:prstClr val="white"/>
            </a:duotone>
          </a:blip>
          <a:srcRect/>
          <a:stretch>
            <a:fillRect/>
          </a:stretch>
        </p:blipFill>
        <p:spPr bwMode="auto">
          <a:xfrm>
            <a:off x="7817324" y="-7930"/>
            <a:ext cx="408570" cy="425150"/>
          </a:xfrm>
          <a:prstGeom prst="rect">
            <a:avLst/>
          </a:prstGeom>
          <a:noFill/>
          <a:ln w="9525">
            <a:noFill/>
            <a:miter lim="800000"/>
            <a:headEnd/>
            <a:tailEnd/>
          </a:ln>
        </p:spPr>
      </p:pic>
      <p:pic>
        <p:nvPicPr>
          <p:cNvPr id="14" name="Picture 13"/>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9927" y="62721"/>
            <a:ext cx="798131" cy="339588"/>
          </a:xfrm>
          <a:prstGeom prst="rect">
            <a:avLst/>
          </a:prstGeom>
        </p:spPr>
      </p:pic>
    </p:spTree>
    <p:extLst>
      <p:ext uri="{BB962C8B-B14F-4D97-AF65-F5344CB8AC3E}">
        <p14:creationId xmlns:p14="http://schemas.microsoft.com/office/powerpoint/2010/main" val="1456486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b="1" dirty="0"/>
              <a:t>Building energy businesses: Knowledge sharing workshop with business incubators &amp; entrepreneurs from Asia &amp; Africa</a:t>
            </a:r>
            <a:endParaRPr lang="en-US" dirty="0"/>
          </a:p>
          <a:p>
            <a:endParaRPr lang="en-US" dirty="0"/>
          </a:p>
        </p:txBody>
      </p:sp>
      <p:sp>
        <p:nvSpPr>
          <p:cNvPr id="5" name="Title 1"/>
          <p:cNvSpPr txBox="1">
            <a:spLocks/>
          </p:cNvSpPr>
          <p:nvPr/>
        </p:nvSpPr>
        <p:spPr>
          <a:xfrm>
            <a:off x="841419" y="463639"/>
            <a:ext cx="7427149" cy="139091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dirty="0" smtClean="0"/>
              <a:t>Bright Green Energy Foundation (BGEF)</a:t>
            </a:r>
            <a:r>
              <a:rPr lang="en-US" dirty="0" smtClean="0"/>
              <a:t/>
            </a:r>
            <a:br>
              <a:rPr lang="en-US" dirty="0" smtClean="0"/>
            </a:br>
            <a:r>
              <a:rPr lang="en-US" sz="2900" dirty="0" smtClean="0"/>
              <a:t>Dhaka, Bangladesh</a:t>
            </a:r>
            <a:endParaRPr lang="en-US" sz="2900" dirty="0"/>
          </a:p>
        </p:txBody>
      </p:sp>
      <p:sp>
        <p:nvSpPr>
          <p:cNvPr id="7" name="TextBox 6"/>
          <p:cNvSpPr txBox="1"/>
          <p:nvPr/>
        </p:nvSpPr>
        <p:spPr>
          <a:xfrm>
            <a:off x="841418" y="2215165"/>
            <a:ext cx="10491990" cy="2339102"/>
          </a:xfrm>
          <a:prstGeom prst="rect">
            <a:avLst/>
          </a:prstGeom>
          <a:noFill/>
        </p:spPr>
        <p:txBody>
          <a:bodyPr wrap="square" rtlCol="0">
            <a:spAutoFit/>
          </a:bodyPr>
          <a:lstStyle/>
          <a:p>
            <a:pPr algn="just"/>
            <a:r>
              <a:rPr lang="en-US" sz="1600" dirty="0"/>
              <a:t>Bright Green Energy Foundation (BGEF) under the leadership of its founder Mr. Dipal C. Barua started its journey on January 2010 with the vision to make Bangladesh the first solar nation in the </a:t>
            </a:r>
            <a:r>
              <a:rPr lang="en-US" sz="1600" dirty="0" smtClean="0"/>
              <a:t>world. In </a:t>
            </a:r>
            <a:r>
              <a:rPr lang="en-US" sz="1600" dirty="0"/>
              <a:t>June 2011 Bright Green Energy Foundation (BGEF) has become </a:t>
            </a:r>
            <a:r>
              <a:rPr lang="en-US" sz="1600" dirty="0" smtClean="0"/>
              <a:t>IDCOL’s (Infrastructure </a:t>
            </a:r>
            <a:r>
              <a:rPr lang="en-US" sz="1600" dirty="0"/>
              <a:t>partner organization (PO) and successfully installed over 107,000 SHS in rural off-grid areas of Bangladesh under IDCOL’s Solar program.</a:t>
            </a:r>
          </a:p>
          <a:p>
            <a:pPr algn="just"/>
            <a:r>
              <a:rPr lang="en-US" sz="1600" dirty="0"/>
              <a:t>At present BGEF has 343 rural branch offices all over </a:t>
            </a:r>
            <a:r>
              <a:rPr lang="en-US" sz="1600" dirty="0" smtClean="0"/>
              <a:t>Bangladesh with over </a:t>
            </a:r>
            <a:r>
              <a:rPr lang="en-US" sz="1600" dirty="0"/>
              <a:t>1600 </a:t>
            </a:r>
            <a:r>
              <a:rPr lang="en-US" sz="1600" dirty="0" smtClean="0"/>
              <a:t>trained </a:t>
            </a:r>
            <a:r>
              <a:rPr lang="en-US" sz="1600" dirty="0"/>
              <a:t>employees with over </a:t>
            </a:r>
            <a:r>
              <a:rPr lang="en-US" sz="1600" dirty="0" smtClean="0"/>
              <a:t>300 </a:t>
            </a:r>
            <a:r>
              <a:rPr lang="en-US" sz="1600" dirty="0"/>
              <a:t>qualified engineers. All of the employees are technically trained to installed and provide </a:t>
            </a:r>
            <a:r>
              <a:rPr lang="en-US" sz="1600" dirty="0" smtClean="0"/>
              <a:t>after </a:t>
            </a:r>
            <a:r>
              <a:rPr lang="en-US" sz="1600" dirty="0"/>
              <a:t>sell service of the renewable energy technology which would be used in this project. Every month </a:t>
            </a:r>
            <a:r>
              <a:rPr lang="en-US" sz="1600" dirty="0" smtClean="0"/>
              <a:t>more than </a:t>
            </a:r>
            <a:r>
              <a:rPr lang="en-US" sz="1600" dirty="0" smtClean="0"/>
              <a:t>70 </a:t>
            </a:r>
            <a:r>
              <a:rPr lang="en-US" sz="1600" dirty="0"/>
              <a:t>staffs with technical knowledge </a:t>
            </a:r>
            <a:r>
              <a:rPr lang="en-US" sz="1600" dirty="0" smtClean="0"/>
              <a:t>are employed by</a:t>
            </a:r>
            <a:r>
              <a:rPr lang="en-US" sz="1600" dirty="0" smtClean="0"/>
              <a:t> BGEF all over Bangladesh. </a:t>
            </a:r>
            <a:r>
              <a:rPr lang="en-US" sz="1600" dirty="0"/>
              <a:t>Currently BGEF is installing </a:t>
            </a:r>
            <a:r>
              <a:rPr lang="en-US" sz="1600" dirty="0" smtClean="0"/>
              <a:t>5000 SHS per month </a:t>
            </a:r>
            <a:r>
              <a:rPr lang="en-US" sz="1600" dirty="0"/>
              <a:t>in rural areas of Bangladesh.</a:t>
            </a:r>
          </a:p>
          <a:p>
            <a:pPr algn="just"/>
            <a:r>
              <a:rPr lang="en-US" sz="1600" dirty="0"/>
              <a:t>BGEF has been providing technical training to its employees and beneficiaries in regular </a:t>
            </a:r>
            <a:r>
              <a:rPr lang="en-US" sz="1600"/>
              <a:t>basis</a:t>
            </a:r>
            <a:r>
              <a:rPr lang="en-US" smtClean="0"/>
              <a:t>.</a:t>
            </a:r>
            <a:endParaRPr lang="en-US" dirty="0"/>
          </a:p>
        </p:txBody>
      </p:sp>
      <p:grpSp>
        <p:nvGrpSpPr>
          <p:cNvPr id="9" name="Group 8"/>
          <p:cNvGrpSpPr/>
          <p:nvPr/>
        </p:nvGrpSpPr>
        <p:grpSpPr>
          <a:xfrm>
            <a:off x="7328263" y="137398"/>
            <a:ext cx="4673428" cy="646374"/>
            <a:chOff x="6087413" y="327012"/>
            <a:chExt cx="4895376" cy="705485"/>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13" y="463638"/>
              <a:ext cx="1793966" cy="45499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550" y="363024"/>
              <a:ext cx="509243" cy="597260"/>
            </a:xfrm>
            <a:prstGeom prst="rect">
              <a:avLst/>
            </a:prstGeom>
          </p:spPr>
        </p:pic>
        <p:pic>
          <p:nvPicPr>
            <p:cNvPr id="12" name="Picture 11" descr="C:\Users\krai\Desktop\Side Event Manila 2014\UK aid logo set and standards for designers_P1\UK aid logo set and standards for designers\Standard Logo with Strapline\UK-AID-Standard-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0789" y="327012"/>
              <a:ext cx="762000" cy="705485"/>
            </a:xfrm>
            <a:prstGeom prst="rect">
              <a:avLst/>
            </a:prstGeom>
            <a:noFill/>
            <a:ln>
              <a:noFill/>
            </a:ln>
          </p:spPr>
        </p:pic>
        <p:pic>
          <p:nvPicPr>
            <p:cNvPr id="13" name="Picture 12" descr="CIIE_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2365" y="444919"/>
              <a:ext cx="1115060" cy="473710"/>
            </a:xfrm>
            <a:prstGeom prst="rect">
              <a:avLst/>
            </a:prstGeom>
            <a:noFill/>
          </p:spPr>
        </p:pic>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1990" y="803020"/>
            <a:ext cx="1282174" cy="1288569"/>
          </a:xfrm>
          <a:prstGeom prst="rect">
            <a:avLst/>
          </a:prstGeom>
        </p:spPr>
      </p:pic>
      <p:sp>
        <p:nvSpPr>
          <p:cNvPr id="14" name="TextBox 13"/>
          <p:cNvSpPr txBox="1"/>
          <p:nvPr/>
        </p:nvSpPr>
        <p:spPr>
          <a:xfrm>
            <a:off x="978793" y="4858795"/>
            <a:ext cx="10295445" cy="1600438"/>
          </a:xfrm>
          <a:prstGeom prst="rect">
            <a:avLst/>
          </a:prstGeom>
          <a:noFill/>
        </p:spPr>
        <p:txBody>
          <a:bodyPr wrap="square" rtlCol="0">
            <a:spAutoFit/>
          </a:bodyPr>
          <a:lstStyle/>
          <a:p>
            <a:r>
              <a:rPr lang="en-US" sz="2400" b="1" dirty="0" smtClean="0"/>
              <a:t>Dipal C Barua</a:t>
            </a:r>
            <a:endParaRPr lang="en-US" sz="2400" dirty="0"/>
          </a:p>
          <a:p>
            <a:r>
              <a:rPr lang="en-US" sz="2000" dirty="0" smtClean="0"/>
              <a:t>Founder &amp; Chairman</a:t>
            </a:r>
            <a:endParaRPr lang="en-US" sz="2000" dirty="0"/>
          </a:p>
          <a:p>
            <a:endParaRPr lang="en-US" dirty="0" smtClean="0"/>
          </a:p>
          <a:p>
            <a:endParaRPr lang="en-US" dirty="0"/>
          </a:p>
          <a:p>
            <a:endParaRPr lang="en-US" dirty="0"/>
          </a:p>
        </p:txBody>
      </p:sp>
    </p:spTree>
    <p:extLst>
      <p:ext uri="{BB962C8B-B14F-4D97-AF65-F5344CB8AC3E}">
        <p14:creationId xmlns:p14="http://schemas.microsoft.com/office/powerpoint/2010/main" val="3212534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Energy Access</a:t>
            </a:r>
            <a:endParaRPr lang="en-US" sz="4000" dirty="0"/>
          </a:p>
        </p:txBody>
      </p:sp>
      <p:sp>
        <p:nvSpPr>
          <p:cNvPr id="3" name="Content Placeholder 2"/>
          <p:cNvSpPr>
            <a:spLocks noGrp="1"/>
          </p:cNvSpPr>
          <p:nvPr>
            <p:ph idx="1"/>
          </p:nvPr>
        </p:nvSpPr>
        <p:spPr/>
        <p:txBody>
          <a:bodyPr>
            <a:normAutofit/>
          </a:bodyPr>
          <a:lstStyle/>
          <a:p>
            <a:pPr marL="457200" indent="-457200">
              <a:buAutoNum type="arabicPeriod"/>
            </a:pPr>
            <a:r>
              <a:rPr lang="en-US" sz="2400" dirty="0" smtClean="0"/>
              <a:t>Installing Solar Home System (SHS) to Rural Bangladesh @ over 5000 per month.</a:t>
            </a:r>
          </a:p>
          <a:p>
            <a:pPr marL="457200" indent="-457200">
              <a:buAutoNum type="arabicPeriod"/>
            </a:pPr>
            <a:r>
              <a:rPr lang="en-US" sz="2400" dirty="0" smtClean="0"/>
              <a:t>Installed 107,000 SHS till August 2014 with over 600,000 </a:t>
            </a:r>
            <a:r>
              <a:rPr lang="en-US" sz="2400" dirty="0" smtClean="0"/>
              <a:t>Beneficiaries of Solar Home System all over Bangladesh.</a:t>
            </a:r>
          </a:p>
          <a:p>
            <a:pPr marL="457200" indent="-457200">
              <a:buAutoNum type="arabicPeriod"/>
            </a:pPr>
            <a:r>
              <a:rPr lang="en-US" sz="2400" dirty="0" smtClean="0"/>
              <a:t>Installing ICS (Improve Cook Stove) by replacing traditional stoves which are the treat and cause of smoke related degasses.</a:t>
            </a:r>
          </a:p>
          <a:p>
            <a:pPr marL="457200" indent="-457200">
              <a:buAutoNum type="arabicPeriod"/>
            </a:pPr>
            <a:r>
              <a:rPr lang="en-US" sz="2400" dirty="0" smtClean="0"/>
              <a:t>Creating Energy Entrepreneurs in rural Bangladesh to provide after sell services.</a:t>
            </a:r>
            <a:endParaRPr lang="en-US" sz="2400" dirty="0" smtClean="0"/>
          </a:p>
          <a:p>
            <a:pPr marL="457200" indent="-457200">
              <a:buAutoNum type="arabicPeriod"/>
            </a:pPr>
            <a:endParaRPr lang="en-US" sz="2400" dirty="0"/>
          </a:p>
        </p:txBody>
      </p:sp>
      <p:sp>
        <p:nvSpPr>
          <p:cNvPr id="4" name="Footer Placeholder 3"/>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grpSp>
        <p:nvGrpSpPr>
          <p:cNvPr id="5" name="Group 4"/>
          <p:cNvGrpSpPr/>
          <p:nvPr/>
        </p:nvGrpSpPr>
        <p:grpSpPr>
          <a:xfrm>
            <a:off x="7328263" y="137398"/>
            <a:ext cx="4673428" cy="646374"/>
            <a:chOff x="6087413" y="327012"/>
            <a:chExt cx="4895376" cy="70548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13" y="463638"/>
              <a:ext cx="1793966" cy="4549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550" y="363024"/>
              <a:ext cx="509243" cy="597260"/>
            </a:xfrm>
            <a:prstGeom prst="rect">
              <a:avLst/>
            </a:prstGeom>
          </p:spPr>
        </p:pic>
        <p:pic>
          <p:nvPicPr>
            <p:cNvPr id="8" name="Picture 7" descr="C:\Users\krai\Desktop\Side Event Manila 2014\UK aid logo set and standards for designers_P1\UK aid logo set and standards for designers\Standard Logo with Strapline\UK-AID-Standard-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0789" y="327012"/>
              <a:ext cx="762000" cy="705485"/>
            </a:xfrm>
            <a:prstGeom prst="rect">
              <a:avLst/>
            </a:prstGeom>
            <a:noFill/>
            <a:ln>
              <a:noFill/>
            </a:ln>
          </p:spPr>
        </p:pic>
        <p:pic>
          <p:nvPicPr>
            <p:cNvPr id="9" name="Picture 8" descr="CIIE_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2365" y="444919"/>
              <a:ext cx="1115060" cy="473710"/>
            </a:xfrm>
            <a:prstGeom prst="rect">
              <a:avLst/>
            </a:prstGeom>
            <a:noFill/>
          </p:spPr>
        </p:pic>
      </p:grpSp>
    </p:spTree>
    <p:extLst>
      <p:ext uri="{BB962C8B-B14F-4D97-AF65-F5344CB8AC3E}">
        <p14:creationId xmlns:p14="http://schemas.microsoft.com/office/powerpoint/2010/main" val="96587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71010"/>
            <a:ext cx="10515600" cy="1325563"/>
          </a:xfrm>
        </p:spPr>
        <p:txBody>
          <a:bodyPr>
            <a:normAutofit/>
          </a:bodyPr>
          <a:lstStyle/>
          <a:p>
            <a:r>
              <a:rPr lang="en-US" sz="4000" dirty="0" smtClean="0"/>
              <a:t>Entrepreneurship/Enterprise Development</a:t>
            </a:r>
            <a:endParaRPr lang="en-US" sz="4000" dirty="0"/>
          </a:p>
        </p:txBody>
      </p:sp>
      <p:sp>
        <p:nvSpPr>
          <p:cNvPr id="3" name="Content Placeholder 2"/>
          <p:cNvSpPr>
            <a:spLocks noGrp="1"/>
          </p:cNvSpPr>
          <p:nvPr>
            <p:ph idx="1"/>
          </p:nvPr>
        </p:nvSpPr>
        <p:spPr/>
        <p:txBody>
          <a:bodyPr>
            <a:normAutofit/>
          </a:bodyPr>
          <a:lstStyle/>
          <a:p>
            <a:pPr marL="0" indent="0">
              <a:buNone/>
            </a:pPr>
            <a:r>
              <a:rPr lang="en-US" sz="2400" dirty="0" smtClean="0"/>
              <a:t>Bright Green Energy Foundation (BGEF) has been developing women entrepreneurs in the rural level since its inception by providing</a:t>
            </a:r>
          </a:p>
          <a:p>
            <a:pPr marL="0" indent="0">
              <a:buNone/>
            </a:pPr>
            <a:r>
              <a:rPr lang="en-US" sz="2400" dirty="0" smtClean="0"/>
              <a:t>On Hand </a:t>
            </a:r>
            <a:r>
              <a:rPr lang="en-US" sz="2400" dirty="0" smtClean="0"/>
              <a:t>Training</a:t>
            </a:r>
          </a:p>
          <a:p>
            <a:pPr marL="0" indent="0">
              <a:buNone/>
            </a:pPr>
            <a:r>
              <a:rPr lang="en-US" sz="2400" dirty="0" smtClean="0"/>
              <a:t>Creating Hundreds of rural technicians.</a:t>
            </a:r>
            <a:endParaRPr lang="en-US" sz="2400" dirty="0" smtClean="0"/>
          </a:p>
          <a:p>
            <a:pPr marL="0" indent="0">
              <a:buNone/>
            </a:pPr>
            <a:r>
              <a:rPr lang="en-US" sz="2400" dirty="0" smtClean="0"/>
              <a:t>Setting up village base energy related </a:t>
            </a:r>
            <a:r>
              <a:rPr lang="en-US" sz="2400" dirty="0" smtClean="0"/>
              <a:t>businesses such as solar charging stations.</a:t>
            </a:r>
            <a:endParaRPr lang="en-US" sz="2400" dirty="0"/>
          </a:p>
        </p:txBody>
      </p:sp>
      <p:sp>
        <p:nvSpPr>
          <p:cNvPr id="4" name="Footer Placeholder 3"/>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grpSp>
        <p:nvGrpSpPr>
          <p:cNvPr id="5" name="Group 4"/>
          <p:cNvGrpSpPr/>
          <p:nvPr/>
        </p:nvGrpSpPr>
        <p:grpSpPr>
          <a:xfrm>
            <a:off x="7328263" y="137398"/>
            <a:ext cx="4673428" cy="646374"/>
            <a:chOff x="6087413" y="327012"/>
            <a:chExt cx="4895376" cy="70548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13" y="463638"/>
              <a:ext cx="1793966" cy="4549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550" y="363024"/>
              <a:ext cx="509243" cy="597260"/>
            </a:xfrm>
            <a:prstGeom prst="rect">
              <a:avLst/>
            </a:prstGeom>
          </p:spPr>
        </p:pic>
        <p:pic>
          <p:nvPicPr>
            <p:cNvPr id="8" name="Picture 7" descr="C:\Users\krai\Desktop\Side Event Manila 2014\UK aid logo set and standards for designers_P1\UK aid logo set and standards for designers\Standard Logo with Strapline\UK-AID-Standard-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0789" y="327012"/>
              <a:ext cx="762000" cy="705485"/>
            </a:xfrm>
            <a:prstGeom prst="rect">
              <a:avLst/>
            </a:prstGeom>
            <a:noFill/>
            <a:ln>
              <a:noFill/>
            </a:ln>
          </p:spPr>
        </p:pic>
        <p:pic>
          <p:nvPicPr>
            <p:cNvPr id="9" name="Picture 8" descr="CIIE_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2365" y="444919"/>
              <a:ext cx="1115060" cy="473710"/>
            </a:xfrm>
            <a:prstGeom prst="rect">
              <a:avLst/>
            </a:prstGeom>
            <a:noFill/>
          </p:spPr>
        </p:pic>
      </p:grpSp>
    </p:spTree>
    <p:extLst>
      <p:ext uri="{BB962C8B-B14F-4D97-AF65-F5344CB8AC3E}">
        <p14:creationId xmlns:p14="http://schemas.microsoft.com/office/powerpoint/2010/main" val="1171634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Planned activities</a:t>
            </a:r>
            <a:endParaRPr lang="en-US" sz="4000" dirty="0"/>
          </a:p>
        </p:txBody>
      </p:sp>
      <p:sp>
        <p:nvSpPr>
          <p:cNvPr id="3" name="Content Placeholder 2"/>
          <p:cNvSpPr>
            <a:spLocks noGrp="1"/>
          </p:cNvSpPr>
          <p:nvPr>
            <p:ph idx="1"/>
          </p:nvPr>
        </p:nvSpPr>
        <p:spPr>
          <a:xfrm>
            <a:off x="838200" y="1429555"/>
            <a:ext cx="10515600" cy="4747408"/>
          </a:xfrm>
        </p:spPr>
        <p:txBody>
          <a:bodyPr>
            <a:normAutofit/>
          </a:bodyPr>
          <a:lstStyle/>
          <a:p>
            <a:pPr marL="0" indent="0">
              <a:buNone/>
            </a:pPr>
            <a:r>
              <a:rPr lang="en-US" sz="2400" dirty="0" smtClean="0"/>
              <a:t>1. To establish a 100% RE (Renewable Energy Village)</a:t>
            </a:r>
          </a:p>
          <a:p>
            <a:pPr marL="914400" lvl="1" indent="-457200">
              <a:buAutoNum type="alphaLcPeriod"/>
            </a:pPr>
            <a:r>
              <a:rPr lang="en-US" sz="2000" dirty="0" smtClean="0"/>
              <a:t>Solar Home System for environment friendly and healthy Lighting to replace hazardous kerosene lanterns.</a:t>
            </a:r>
          </a:p>
          <a:p>
            <a:pPr marL="914400" lvl="1" indent="-457200">
              <a:buAutoNum type="alphaLcPeriod"/>
            </a:pPr>
            <a:r>
              <a:rPr lang="en-US" sz="2000" dirty="0" smtClean="0"/>
              <a:t>Pure Drinking water (Pumps runs by Solar Energy)</a:t>
            </a:r>
          </a:p>
          <a:p>
            <a:pPr marL="914400" lvl="1" indent="-457200">
              <a:buAutoNum type="alphaLcPeriod"/>
            </a:pPr>
            <a:r>
              <a:rPr lang="en-US" sz="2000" dirty="0" smtClean="0"/>
              <a:t>Solar irrigation pumps for agriculture</a:t>
            </a:r>
          </a:p>
          <a:p>
            <a:pPr marL="914400" lvl="1" indent="-457200">
              <a:buAutoNum type="alphaLcPeriod"/>
            </a:pPr>
            <a:r>
              <a:rPr lang="en-US" sz="2000" dirty="0" smtClean="0"/>
              <a:t>Install Improve Cook Stove (ICS) for cooking need to save over 60% burning wood and smoke free healthier cooking environment.</a:t>
            </a:r>
          </a:p>
          <a:p>
            <a:pPr marL="914400" lvl="1" indent="-457200">
              <a:buAutoNum type="alphaLcPeriod"/>
            </a:pPr>
            <a:r>
              <a:rPr lang="en-US" sz="2000" dirty="0" smtClean="0"/>
              <a:t>Install bio gas plants in the household with 4 or more cattle's for the cooking needs.</a:t>
            </a:r>
          </a:p>
          <a:p>
            <a:pPr marL="0" indent="0">
              <a:buNone/>
            </a:pPr>
            <a:r>
              <a:rPr lang="en-US" sz="2400" dirty="0" smtClean="0"/>
              <a:t>2. Train village women for the renewable Energy Technology to take after sell services of the </a:t>
            </a:r>
            <a:r>
              <a:rPr lang="en-US" sz="2400" dirty="0" err="1"/>
              <a:t>C</a:t>
            </a:r>
            <a:r>
              <a:rPr lang="en-US" sz="2400" dirty="0" err="1" smtClean="0"/>
              <a:t>leanTech</a:t>
            </a:r>
            <a:r>
              <a:rPr lang="en-US" sz="2400" dirty="0" smtClean="0"/>
              <a:t> to the beneficiaries.</a:t>
            </a:r>
          </a:p>
          <a:p>
            <a:pPr marL="0" indent="0">
              <a:buNone/>
            </a:pPr>
            <a:r>
              <a:rPr lang="en-US" sz="2400" dirty="0" smtClean="0"/>
              <a:t>3. Establishing Solar Charging Station for women under the women </a:t>
            </a:r>
            <a:r>
              <a:rPr lang="en-US" sz="2400" dirty="0" err="1" smtClean="0"/>
              <a:t>entrprnuership</a:t>
            </a:r>
            <a:r>
              <a:rPr lang="en-US" sz="2400" dirty="0" smtClean="0"/>
              <a:t> program.</a:t>
            </a:r>
            <a:endParaRPr lang="en-US" sz="2400" dirty="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Best practices in decentralised renewable energy access: sharing knowledge for renewable energy enterprise development</a:t>
            </a:r>
            <a:endParaRPr lang="en-US"/>
          </a:p>
        </p:txBody>
      </p:sp>
      <p:grpSp>
        <p:nvGrpSpPr>
          <p:cNvPr id="5" name="Group 4"/>
          <p:cNvGrpSpPr/>
          <p:nvPr/>
        </p:nvGrpSpPr>
        <p:grpSpPr>
          <a:xfrm>
            <a:off x="7328263" y="137398"/>
            <a:ext cx="4673428" cy="646374"/>
            <a:chOff x="6087413" y="327012"/>
            <a:chExt cx="4895376" cy="70548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13" y="463638"/>
              <a:ext cx="1793966" cy="4549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550" y="363024"/>
              <a:ext cx="509243" cy="597260"/>
            </a:xfrm>
            <a:prstGeom prst="rect">
              <a:avLst/>
            </a:prstGeom>
          </p:spPr>
        </p:pic>
        <p:pic>
          <p:nvPicPr>
            <p:cNvPr id="8" name="Picture 7" descr="C:\Users\krai\Desktop\Side Event Manila 2014\UK aid logo set and standards for designers_P1\UK aid logo set and standards for designers\Standard Logo with Strapline\UK-AID-Standard-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0789" y="327012"/>
              <a:ext cx="762000" cy="705485"/>
            </a:xfrm>
            <a:prstGeom prst="rect">
              <a:avLst/>
            </a:prstGeom>
            <a:noFill/>
            <a:ln>
              <a:noFill/>
            </a:ln>
          </p:spPr>
        </p:pic>
        <p:pic>
          <p:nvPicPr>
            <p:cNvPr id="9" name="Picture 8" descr="CIIE_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2365" y="444919"/>
              <a:ext cx="1115060" cy="473710"/>
            </a:xfrm>
            <a:prstGeom prst="rect">
              <a:avLst/>
            </a:prstGeom>
            <a:noFill/>
          </p:spPr>
        </p:pic>
      </p:grpSp>
    </p:spTree>
    <p:extLst>
      <p:ext uri="{BB962C8B-B14F-4D97-AF65-F5344CB8AC3E}">
        <p14:creationId xmlns:p14="http://schemas.microsoft.com/office/powerpoint/2010/main" val="308966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TotalTime>
  <Words>482</Words>
  <Application>Microsoft Office PowerPoint</Application>
  <PresentationFormat>Widescreen</PresentationFormat>
  <Paragraphs>30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Energy Access</vt:lpstr>
      <vt:lpstr>Entrepreneurship/Enterprise Development</vt:lpstr>
      <vt:lpstr>Planned activities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 name</dc:title>
  <dc:creator>Tijana Radojicic</dc:creator>
  <cp:lastModifiedBy>user</cp:lastModifiedBy>
  <cp:revision>16</cp:revision>
  <dcterms:created xsi:type="dcterms:W3CDTF">2014-05-29T12:27:45Z</dcterms:created>
  <dcterms:modified xsi:type="dcterms:W3CDTF">2014-09-21T03:26:43Z</dcterms:modified>
</cp:coreProperties>
</file>